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7" r:id="rId2"/>
    <p:sldMasterId id="2147483690" r:id="rId3"/>
    <p:sldMasterId id="2147483696" r:id="rId4"/>
  </p:sldMasterIdLst>
  <p:notesMasterIdLst>
    <p:notesMasterId r:id="rId35"/>
  </p:notesMasterIdLst>
  <p:handoutMasterIdLst>
    <p:handoutMasterId r:id="rId36"/>
  </p:handoutMasterIdLst>
  <p:sldIdLst>
    <p:sldId id="256" r:id="rId5"/>
    <p:sldId id="3932" r:id="rId6"/>
    <p:sldId id="4524" r:id="rId7"/>
    <p:sldId id="3974" r:id="rId8"/>
    <p:sldId id="3930" r:id="rId9"/>
    <p:sldId id="3975" r:id="rId10"/>
    <p:sldId id="4525" r:id="rId11"/>
    <p:sldId id="3950" r:id="rId12"/>
    <p:sldId id="4225" r:id="rId13"/>
    <p:sldId id="358" r:id="rId14"/>
    <p:sldId id="1341" r:id="rId15"/>
    <p:sldId id="3948" r:id="rId16"/>
    <p:sldId id="3978" r:id="rId17"/>
    <p:sldId id="689" r:id="rId18"/>
    <p:sldId id="1184" r:id="rId19"/>
    <p:sldId id="3946" r:id="rId20"/>
    <p:sldId id="3947" r:id="rId21"/>
    <p:sldId id="1362" r:id="rId22"/>
    <p:sldId id="622" r:id="rId23"/>
    <p:sldId id="3973" r:id="rId24"/>
    <p:sldId id="268" r:id="rId25"/>
    <p:sldId id="269" r:id="rId26"/>
    <p:sldId id="3968" r:id="rId27"/>
    <p:sldId id="3972" r:id="rId28"/>
    <p:sldId id="400" r:id="rId29"/>
    <p:sldId id="3981" r:id="rId30"/>
    <p:sldId id="4226" r:id="rId31"/>
    <p:sldId id="671" r:id="rId32"/>
    <p:sldId id="277" r:id="rId33"/>
    <p:sldId id="3956" r:id="rId34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BB63"/>
    <a:srgbClr val="E2F0DB"/>
    <a:srgbClr val="000000"/>
    <a:srgbClr val="838787"/>
    <a:srgbClr val="FFFFFF"/>
    <a:srgbClr val="EAEAEA"/>
    <a:srgbClr val="666666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80" autoAdjust="0"/>
    <p:restoredTop sz="94744" autoAdjust="0"/>
  </p:normalViewPr>
  <p:slideViewPr>
    <p:cSldViewPr snapToGrid="0" snapToObjects="1">
      <p:cViewPr varScale="1">
        <p:scale>
          <a:sx n="226" d="100"/>
          <a:sy n="226" d="100"/>
        </p:scale>
        <p:origin x="83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4" d="100"/>
          <a:sy n="124" d="100"/>
        </p:scale>
        <p:origin x="504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731BB-94D1-2875-3923-F30D5229E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F592D5B-32DC-A48D-9599-860EF0218B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16F2B9D-418E-D2E9-6DA9-25CF1E52AD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CCB831-B792-17AE-8B52-D130E31C89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E02386-BEE7-5D4D-B4E7-4BB579C4788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2795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040B52E-6118-F844-8FBE-85B6AFDC9E2A}"/>
              </a:ext>
            </a:extLst>
          </p:cNvPr>
          <p:cNvGrpSpPr/>
          <p:nvPr userDrawn="1"/>
        </p:nvGrpSpPr>
        <p:grpSpPr>
          <a:xfrm>
            <a:off x="1502578" y="976199"/>
            <a:ext cx="7426269" cy="3877686"/>
            <a:chOff x="1502578" y="976199"/>
            <a:chExt cx="7426269" cy="387768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FAB316F-95F1-6040-AB6B-EF23A5D58FAF}"/>
                </a:ext>
              </a:extLst>
            </p:cNvPr>
            <p:cNvSpPr/>
            <p:nvPr userDrawn="1"/>
          </p:nvSpPr>
          <p:spPr>
            <a:xfrm>
              <a:off x="7781365" y="3854824"/>
              <a:ext cx="1147482" cy="999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DE39F29-B8C0-C64D-ADFE-A8AFF963CB1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02578" y="976199"/>
              <a:ext cx="6099496" cy="3877686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1529" y="2738074"/>
            <a:ext cx="4303059" cy="584900"/>
          </a:xfrm>
        </p:spPr>
        <p:txBody>
          <a:bodyPr anchor="b" anchorCtr="0">
            <a:noAutofit/>
          </a:bodyPr>
          <a:lstStyle>
            <a:lvl1pPr algn="ctr">
              <a:defRPr sz="2400">
                <a:solidFill>
                  <a:srgbClr val="66666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1529" y="3322973"/>
            <a:ext cx="4303060" cy="531851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04091" y="4987636"/>
            <a:ext cx="3371273" cy="155864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2C6047-156B-4D5A-9989-76698EFB4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8160118-D6EC-4BC4-A2C3-BC3D45083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0D4048-D3B7-41AB-B022-1FC7FF63C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D2B99F-7621-4E52-BDFB-D87413CC9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7B9722-4786-4398-8D18-1BF97D47C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3110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2A0F5-59B9-46E8-9070-010DC1CEC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6D59BF-1F97-47F2-AA5F-678BF51554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544470-BBC1-426C-9540-3E2DF0DCA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930D7F-762C-4557-8E6C-AD4253100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0743F4-175D-4F8E-A006-46C5CF6FA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C6316EE-860C-48E1-9912-4CBBE8350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699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A5A74A-4973-40F3-857D-996324C8B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225593-78A1-4EE6-9208-89A333DFF9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007C6B-5341-4B13-AB98-6EBDAF7E1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844E1B2-0520-4AE8-8C55-8CC526B840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4CFE724-6605-419A-A885-4DB9AC3EDC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9C27FC3-5C7E-4333-BC58-005998978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3D9BB7C-279C-4161-9392-2592BDBA1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0AF6A02-0374-4022-9DAB-7FE056BAC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251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970F69-B23D-478B-BD3F-F6AA081B0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ADAC4FE-24DB-4D4A-984A-CAD138124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40051A-63B6-463F-BA30-C1B34655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DBE3557-94E3-48E9-BF94-C5500CC1E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180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85DDF5-B457-4530-A1BA-47808771B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61F162D-5CC2-482A-AE35-EF537C43C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656989A-A500-4D17-8388-0ACDE670A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9303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AA377-3C2E-4A62-AEC9-E6A745B54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EE1D71-8220-424A-9D2F-88463F275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AF1AF32-9346-4380-8BF5-E7B60471C9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98FD725-89AA-4A99-8E3E-1CC7471C3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6E7D0FF-1D73-495A-B7F0-D62B22718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FA811A8-80F6-46BD-99F9-050129699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3025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6FCAC8-BCF0-41BA-8010-924F4C85A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BA288CD-FD88-46D0-B8E4-5FA9CD1BDE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841FADB-A08A-4468-BB4C-04AF00DB4A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4C57EB-0887-45FD-9C89-D7F549795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9F77C5-0A82-4A0A-BF4C-C980B7746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B94FE40-DAE2-4E7A-992C-60657BC2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4184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13CD38-E386-44BB-AE6B-87706A273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E8E044B-A67A-4FA9-80E7-6673A7B7A0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84908A-16EC-4E07-913F-D80C77879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A6D5BF-02CC-4C11-90E8-4A2FCF01D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4CA842-63F6-4642-A80E-3171188C3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09466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9FCF569-AA43-4AC8-A70D-52B4AB9C78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80AEB15-63EE-4907-BD97-CFE80ED634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3C0CF1-13BD-4407-9DB9-774FCCA03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1BF365-BDC4-4A58-9FC7-A87698ED4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B3EC18-24BA-4DD9-89ED-9AC873F35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057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0" y="0"/>
            <a:ext cx="9145831" cy="385839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1233" y="85480"/>
            <a:ext cx="866633" cy="443891"/>
          </a:xfrm>
          <a:prstGeom prst="rect">
            <a:avLst/>
          </a:prstGeom>
        </p:spPr>
      </p:pic>
      <p:sp>
        <p:nvSpPr>
          <p:cNvPr id="17" name="Rechteck 16"/>
          <p:cNvSpPr/>
          <p:nvPr userDrawn="1"/>
        </p:nvSpPr>
        <p:spPr>
          <a:xfrm>
            <a:off x="-33770" y="628650"/>
            <a:ext cx="9177770" cy="4514851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/>
              <a:t>5</a:t>
            </a:r>
          </a:p>
        </p:txBody>
      </p:sp>
      <p:sp>
        <p:nvSpPr>
          <p:cNvPr id="20" name="Datumsplatzhalter 3"/>
          <p:cNvSpPr>
            <a:spLocks/>
          </p:cNvSpPr>
          <p:nvPr userDrawn="1"/>
        </p:nvSpPr>
        <p:spPr bwMode="auto">
          <a:xfrm>
            <a:off x="133494" y="4970167"/>
            <a:ext cx="2104259" cy="18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5012" tIns="7506" rIns="15012" bIns="7506"/>
          <a:lstStyle/>
          <a:p>
            <a:pPr defTabSz="685800">
              <a:defRPr/>
            </a:pPr>
            <a:r>
              <a:rPr lang="de-DE" sz="900" dirty="0">
                <a:solidFill>
                  <a:schemeClr val="tx1"/>
                </a:solidFill>
                <a:latin typeface="Calibri" pitchFamily="34" charset="0"/>
              </a:rPr>
              <a:t>Holger Podlech</a:t>
            </a: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4025900" y="4941714"/>
            <a:ext cx="1085850" cy="201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AB356BE6-797D-44AB-B568-C73E14627BDF}" type="slidenum">
              <a:rPr lang="de-DE" sz="1050">
                <a:solidFill>
                  <a:schemeClr val="tx1"/>
                </a:solidFill>
                <a:latin typeface="+mj-lt"/>
              </a:rPr>
              <a:pPr algn="ctr">
                <a:defRPr/>
              </a:pPr>
              <a:t>‹Nr.›</a:t>
            </a:fld>
            <a:endParaRPr lang="de-DE" sz="105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564" y="143819"/>
            <a:ext cx="1006706" cy="435192"/>
          </a:xfrm>
          <a:prstGeom prst="rect">
            <a:avLst/>
          </a:prstGeom>
        </p:spPr>
      </p:pic>
      <p:sp>
        <p:nvSpPr>
          <p:cNvPr id="18" name="Rechteck 17"/>
          <p:cNvSpPr/>
          <p:nvPr userDrawn="1"/>
        </p:nvSpPr>
        <p:spPr>
          <a:xfrm>
            <a:off x="5405724" y="4641676"/>
            <a:ext cx="908120" cy="323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5622" y="64100"/>
            <a:ext cx="644072" cy="48087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84" y="60968"/>
            <a:ext cx="1061932" cy="40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930938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44746" y="4914482"/>
            <a:ext cx="415943" cy="273844"/>
          </a:xfrm>
        </p:spPr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7" y="4914483"/>
            <a:ext cx="11602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R. Aßmann - ACC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R. Aßmann, S. Reimann, P. Spiller</a:t>
            </a:r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68081" y="1566209"/>
            <a:ext cx="7007838" cy="584900"/>
          </a:xfrm>
        </p:spPr>
        <p:txBody>
          <a:bodyPr anchor="b" anchorCtr="0">
            <a:noAutofit/>
          </a:bodyPr>
          <a:lstStyle>
            <a:lvl1pPr algn="ctr">
              <a:defRPr sz="2400">
                <a:solidFill>
                  <a:srgbClr val="666666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68080" y="2343208"/>
            <a:ext cx="7007838" cy="531851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F8CC05A-91CC-166F-BDE0-D0D07EDAD78E}"/>
              </a:ext>
            </a:extLst>
          </p:cNvPr>
          <p:cNvSpPr txBox="1"/>
          <p:nvPr userDrawn="1"/>
        </p:nvSpPr>
        <p:spPr>
          <a:xfrm>
            <a:off x="1068080" y="382855"/>
            <a:ext cx="7007839" cy="86177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Scientific Evaluation </a:t>
            </a:r>
            <a:br>
              <a:rPr lang="de-DE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de-D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de-D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GSI </a:t>
            </a:r>
            <a:r>
              <a:rPr lang="de-DE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Helmholtzzentrum</a:t>
            </a:r>
            <a:r>
              <a:rPr lang="de-D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für Schwerionenforschung </a:t>
            </a:r>
            <a:r>
              <a:rPr lang="de-DE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within</a:t>
            </a:r>
            <a:r>
              <a:rPr lang="de-D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Research Field Helmholtz Matter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5C30E6B-D107-F915-3731-CFEF91E0576B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360000" cy="3600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3110855-C167-C64E-FFD5-FE4B05FE411D}"/>
              </a:ext>
            </a:extLst>
          </p:cNvPr>
          <p:cNvSpPr>
            <a:spLocks/>
          </p:cNvSpPr>
          <p:nvPr userDrawn="1"/>
        </p:nvSpPr>
        <p:spPr>
          <a:xfrm>
            <a:off x="-1" y="4949824"/>
            <a:ext cx="203277" cy="203277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5D5ECE0-90DC-A547-BAAA-B4CF98709868}"/>
              </a:ext>
            </a:extLst>
          </p:cNvPr>
          <p:cNvSpPr>
            <a:spLocks/>
          </p:cNvSpPr>
          <p:nvPr userDrawn="1"/>
        </p:nvSpPr>
        <p:spPr>
          <a:xfrm>
            <a:off x="201599" y="4949824"/>
            <a:ext cx="8942401" cy="201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72334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7635" y="1088015"/>
            <a:ext cx="8643485" cy="36776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BF80593-284C-244D-84D3-4D7255E83A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7634" y="130629"/>
            <a:ext cx="7072979" cy="701284"/>
          </a:xfrm>
        </p:spPr>
        <p:txBody>
          <a:bodyPr anchor="b"/>
          <a:lstStyle>
            <a:lvl1pPr marL="0" indent="0" algn="l">
              <a:buNone/>
              <a:defRPr sz="2000" b="1"/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8FA1EDED-3A54-1860-E15C-CADAD5324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43930" y="4914482"/>
            <a:ext cx="74489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umsplatzhalter 4">
            <a:extLst>
              <a:ext uri="{FF2B5EF4-FFF2-40B4-BE49-F238E27FC236}">
                <a16:creationId xmlns:a16="http://schemas.microsoft.com/office/drawing/2014/main" id="{AC947361-DA97-3ADC-2609-622ED5AB12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19739" y="4914482"/>
            <a:ext cx="84837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A749937D-A761-25CF-432B-0B9DF9C598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684" y="4920458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29493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60923" y="4914482"/>
            <a:ext cx="415943" cy="273844"/>
          </a:xfrm>
        </p:spPr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4991467" y="4914483"/>
            <a:ext cx="11602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1830322" y="4920459"/>
            <a:ext cx="2066218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6941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29415" y="4914482"/>
            <a:ext cx="744898" cy="273844"/>
          </a:xfrm>
        </p:spPr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6093035" y="4914483"/>
            <a:ext cx="8252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2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BF80593-284C-244D-84D3-4D7255E83A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7635" y="130629"/>
            <a:ext cx="6071291" cy="701284"/>
          </a:xfrm>
        </p:spPr>
        <p:txBody>
          <a:bodyPr anchor="b"/>
          <a:lstStyle>
            <a:lvl1pPr marL="0" indent="0" algn="l">
              <a:buNone/>
              <a:defRPr sz="2000" b="1"/>
            </a:lvl1pPr>
          </a:lstStyle>
          <a:p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5179963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D04FCC-586E-93A8-5EC0-D3CB40B5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4DB9023-FD89-C19D-66CC-0B2351E6E1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0CE12C-16B9-D7B0-2692-7584FCB8F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3CB8A0-1170-E5C3-BBBC-C88785686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4C6C46-7281-6039-1223-10A3B51D2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804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F0F8B5-DD41-1B10-9C8E-D2EC9301D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2E5896-418C-1E48-2706-0C36859E2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B10C9E-8E7E-C112-84BE-35F1F7560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219B20-09F2-8078-C384-30C056C5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318B6F-F212-6857-D912-BCF32D4E5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2019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92EF99-A80B-826F-BBCC-AAF94445E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5B2FDD-6DAD-CA4E-0B05-68597BA80A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419A72-C547-1A90-0A94-BD42CBDD7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110768-1208-F03B-C950-7B3CAC353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2F99E2-59FB-4149-3716-864C8ED0A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9805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59FA68-2EBC-DF42-CD40-41C8B3EEE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B75955-2493-1429-2FFA-0C3A417FEF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190FD5-7ED6-C960-E140-DBA1078439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9406AAE-A251-AEFC-97EC-D117CFD9F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835F2C3-94AA-EB28-407E-F8534CC80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62E116-6B11-6D15-A588-6BC163F09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6068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953F1B-315D-7DAD-4F8C-572BE6DFA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CB14390-22EE-2BC0-AE47-D5F8704D4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F93CB4-AF81-FA8C-9322-2BB7EB0388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4558918-335D-A983-A265-C32729DF29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9C43674-2D0B-4321-B29E-5F867FDD61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7B51C7C-DD5E-D5F7-2B58-0BF3B804A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041252E-8715-D562-C0BC-BB2B0D9FE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69283F4-A08F-328A-7D88-913FCE409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03190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443D64-40E5-A237-50D0-1C6137059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AD2E78-7C90-14E1-1DD9-477731240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AD5FB4-302A-7527-E0B9-90F82C6FF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90BF7E3-6F4A-BF27-7092-0F69C7A7A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1597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R. Aßmann - ACC</a:t>
            </a:r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R. Aßmann, S. Reimann, P. Spiller</a:t>
            </a:r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81B245D-D19D-9AA5-84D2-AC102E4FB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47A4C7-0D79-CD54-6803-762AF99FE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90B3BC-21D8-43A1-5078-C8971F93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2747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8BC9A1-DB76-6F31-6CF1-AE550343C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A81A0A-1180-F282-9493-FE08E9403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A11D832-C944-EEFD-AB4A-1A058BEDEE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91F9066-DD8B-D9AF-0B4E-1C906C5DD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6CB0D33-3BA7-314F-390B-F49EC24BB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859F004-52AA-68CC-C54D-624BBBF78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1755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900CD-6A62-754D-F61A-651A1163B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20C4383-0F2C-11E9-5696-D381C9C4A8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AD4F388-2315-A042-C09D-4B518B40B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ED51BEA-6784-19D6-4B4D-E98E4EFC5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8E70F6-01A1-6F8E-BEE1-53FB86D4D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254C4CC-80ED-F1CD-E7F5-3EAEF7AC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2050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B16FCB-7B7D-19DF-52A9-CDF78ADD8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8C73E54-9FDB-94E7-2D65-CA4E8F1F14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6B983F-1569-88EC-7BA5-60B9D15D5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757B6E-234D-A18E-E9C3-7AF0CE3B5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8B66CA-8756-9461-EC76-FAD4DFF99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7195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EA93690-635E-0E1B-E57D-FB16266DA3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31AFB60-84C0-D26A-CE71-F13C64E8A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DF2F64-FAF5-7E6D-FE23-9659B72BB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5F1AA6-67D3-0207-ABB1-7CB5FA2A2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0C5D1C-E968-DCBC-47B8-1C51DAC78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803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85386" y="4914482"/>
            <a:ext cx="375303" cy="273844"/>
          </a:xfrm>
        </p:spPr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9001" y="4914483"/>
            <a:ext cx="11983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R. Aßmann - ACC</a:t>
            </a:r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R. Aßmann, S. Reimann, P. Spiller</a:t>
            </a:r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5923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8" y="4914483"/>
            <a:ext cx="8252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R. Aßmann - ACC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2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R. Aßmann, S. Reimann, P. Spiller</a:t>
            </a:r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BF80593-284C-244D-84D3-4D7255E83A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7635" y="130629"/>
            <a:ext cx="6071291" cy="701284"/>
          </a:xfrm>
        </p:spPr>
        <p:txBody>
          <a:bodyPr anchor="b"/>
          <a:lstStyle>
            <a:lvl1pPr marL="0" indent="0" algn="l">
              <a:buNone/>
              <a:defRPr sz="2000" b="1"/>
            </a:lvl1pPr>
          </a:lstStyle>
          <a:p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26368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AEB1B-E61D-4F85-9491-4E4ADFB9674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62642844-B431-80D2-DF28-E5CB492A300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1259629" y="4890193"/>
            <a:ext cx="2895598" cy="2738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CARAT Workshop Bern  2025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25AB1349-7A63-3282-C28D-7F5137F6F27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812359" y="4890193"/>
            <a:ext cx="874443" cy="273847"/>
          </a:xfrm>
        </p:spPr>
        <p:txBody>
          <a:bodyPr/>
          <a:lstStyle>
            <a:lvl1pPr>
              <a:defRPr/>
            </a:lvl1pPr>
          </a:lstStyle>
          <a:p>
            <a:pPr lvl="0"/>
            <a:fld id="{9EB87FA4-53E2-3A4A-AA48-40B4E3049C2E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27592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13FF09-4211-4169-8643-9444DAE076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72CE5AB-CD54-477A-8CD6-8CD3769E7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638F2F-BB67-44BD-9E08-AA08B6AA0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2DDB0C-52EB-491B-92CC-FFBC43F12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8B6175-C8C3-4624-85E4-3778537F0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86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222857-D6B0-45CD-903F-8450CF7A2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DF9788-24A2-48A9-8884-89FA34AC9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7B93E4-A4A2-45DE-8C74-DB6B1B6E4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E3EC97-3E6E-4114-B510-FB0094C1E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40D4D1-7BA3-489F-B760-3B7F211A4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071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943494DA-FA9D-1447-B70B-2896FD77F5D0}"/>
              </a:ext>
            </a:extLst>
          </p:cNvPr>
          <p:cNvCxnSpPr/>
          <p:nvPr userDrawn="1"/>
        </p:nvCxnSpPr>
        <p:spPr>
          <a:xfrm>
            <a:off x="0" y="5049583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Bild 6" descr="GSI_Logo_rgb.png">
            <a:extLst>
              <a:ext uri="{FF2B5EF4-FFF2-40B4-BE49-F238E27FC236}">
                <a16:creationId xmlns:a16="http://schemas.microsoft.com/office/drawing/2014/main" id="{0E0D4DB1-EEDA-A644-B002-75EBF9968E0A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9839" y="363875"/>
            <a:ext cx="1129081" cy="376361"/>
          </a:xfrm>
          <a:prstGeom prst="rect">
            <a:avLst/>
          </a:prstGeom>
        </p:spPr>
      </p:pic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2AC6B5F8-0827-6645-B5C9-ED4385971D8F}"/>
              </a:ext>
            </a:extLst>
          </p:cNvPr>
          <p:cNvCxnSpPr/>
          <p:nvPr userDrawn="1"/>
        </p:nvCxnSpPr>
        <p:spPr>
          <a:xfrm>
            <a:off x="0" y="826224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CC9BBC89-C94F-2342-BFB0-0C52DC04C485}"/>
              </a:ext>
            </a:extLst>
          </p:cNvPr>
          <p:cNvSpPr>
            <a:spLocks/>
          </p:cNvSpPr>
          <p:nvPr userDrawn="1"/>
        </p:nvSpPr>
        <p:spPr>
          <a:xfrm>
            <a:off x="-1" y="727074"/>
            <a:ext cx="201600" cy="201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E807027-043F-224A-B8A1-2EA6FD7AA9B7}"/>
              </a:ext>
            </a:extLst>
          </p:cNvPr>
          <p:cNvSpPr>
            <a:spLocks/>
          </p:cNvSpPr>
          <p:nvPr userDrawn="1"/>
        </p:nvSpPr>
        <p:spPr>
          <a:xfrm>
            <a:off x="-1" y="4949824"/>
            <a:ext cx="203277" cy="203277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7635" y="1088015"/>
            <a:ext cx="8420176" cy="3677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15792" y="4914482"/>
            <a:ext cx="74489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435270" y="4950517"/>
            <a:ext cx="352713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17638" y="231075"/>
            <a:ext cx="6832162" cy="590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51256" y="4914482"/>
            <a:ext cx="84837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</a:defRPr>
            </a:lvl1pPr>
          </a:lstStyle>
          <a:p>
            <a:r>
              <a:rPr lang="de-DE"/>
              <a:t>R. Aßmann - ACC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013201" y="4920458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R. Aßmann, S. Reimann, P. Spiller</a:t>
            </a:r>
          </a:p>
        </p:txBody>
      </p:sp>
      <p:pic>
        <p:nvPicPr>
          <p:cNvPr id="4" name="Bild 12" descr="FAIR_Logo_rgb.png">
            <a:extLst>
              <a:ext uri="{FF2B5EF4-FFF2-40B4-BE49-F238E27FC236}">
                <a16:creationId xmlns:a16="http://schemas.microsoft.com/office/drawing/2014/main" id="{118DAADD-420A-2945-A3FF-32CFB9A7CE1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641314" y="223126"/>
            <a:ext cx="775055" cy="6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8" r:id="rId5"/>
    <p:sldLayoutId id="2147483676" r:id="rId6"/>
    <p:sldLayoutId id="2147483695" r:id="rId7"/>
  </p:sldLayoutIdLst>
  <p:hf sldNum="0" hdr="0" ftr="0"/>
  <p:txStyles>
    <p:titleStyle>
      <a:lvl1pPr algn="l" defTabSz="342900" rtl="0" eaLnBrk="1" latinLnBrk="0" hangingPunct="1">
        <a:spcBef>
          <a:spcPct val="0"/>
        </a:spcBef>
        <a:buNone/>
        <a:defRPr sz="18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500" kern="1200">
          <a:solidFill>
            <a:srgbClr val="333333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350" kern="1200">
          <a:solidFill>
            <a:srgbClr val="333333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200" kern="1200">
          <a:solidFill>
            <a:srgbClr val="333333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050" kern="1200">
          <a:solidFill>
            <a:srgbClr val="333333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5F6534-E10D-490C-B751-2A4028F86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2E4D1D-F3D1-44A7-A62A-CCEE4A6C4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354EE6-7DB7-4010-A5BC-D91B2D2C23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F3E90-D89D-4DE2-B83F-2A100A274F4D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AD61E-A8A5-4CEF-BA62-5D8826A5CD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64B087-0B9C-409E-A4FD-775BC818C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005D6-088C-4A53-9F89-0FEA990F56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180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3303C6A8-CC00-3057-D330-11CC81992B5F}"/>
              </a:ext>
            </a:extLst>
          </p:cNvPr>
          <p:cNvSpPr>
            <a:spLocks/>
          </p:cNvSpPr>
          <p:nvPr userDrawn="1"/>
        </p:nvSpPr>
        <p:spPr>
          <a:xfrm>
            <a:off x="201599" y="4949824"/>
            <a:ext cx="8942401" cy="201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C9BBC89-C94F-2342-BFB0-0C52DC04C485}"/>
              </a:ext>
            </a:extLst>
          </p:cNvPr>
          <p:cNvSpPr>
            <a:spLocks/>
          </p:cNvSpPr>
          <p:nvPr userDrawn="1"/>
        </p:nvSpPr>
        <p:spPr>
          <a:xfrm>
            <a:off x="-1" y="727074"/>
            <a:ext cx="201600" cy="201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E807027-043F-224A-B8A1-2EA6FD7AA9B7}"/>
              </a:ext>
            </a:extLst>
          </p:cNvPr>
          <p:cNvSpPr>
            <a:spLocks/>
          </p:cNvSpPr>
          <p:nvPr userDrawn="1"/>
        </p:nvSpPr>
        <p:spPr>
          <a:xfrm>
            <a:off x="-1" y="4949824"/>
            <a:ext cx="203277" cy="203277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7635" y="1088015"/>
            <a:ext cx="8634039" cy="3677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84275" y="4914482"/>
            <a:ext cx="74489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17638" y="231075"/>
            <a:ext cx="7072976" cy="590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6419739" y="4914482"/>
            <a:ext cx="84837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281684" y="4920458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89BEA69D-26C7-1E31-B259-20146F6B306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2812" y="4924345"/>
            <a:ext cx="668862" cy="259154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57FFDC4-BE55-7812-85D6-1F0369D04CC8}"/>
              </a:ext>
            </a:extLst>
          </p:cNvPr>
          <p:cNvSpPr>
            <a:spLocks/>
          </p:cNvSpPr>
          <p:nvPr userDrawn="1"/>
        </p:nvSpPr>
        <p:spPr>
          <a:xfrm>
            <a:off x="201598" y="728101"/>
            <a:ext cx="8942401" cy="201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008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18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500" kern="1200">
          <a:solidFill>
            <a:srgbClr val="333333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350" kern="1200">
          <a:solidFill>
            <a:srgbClr val="333333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200" kern="1200">
          <a:solidFill>
            <a:srgbClr val="333333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050" kern="1200">
          <a:solidFill>
            <a:srgbClr val="333333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FCD160B-66CD-0C5B-AE0D-501465FA7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6B884A-1699-E562-B9D9-0BE1BF977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743019-DB29-4910-676B-AC9B950044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6C34-524F-2B4C-B0E0-7B82F79218B0}" type="datetimeFigureOut">
              <a:rPr lang="de-DE" smtClean="0"/>
              <a:t>13.05.26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8E9FFA-F827-8F39-DDB5-D76E689CFA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A2CCBD-CC2F-D782-2C60-07D877586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1BAFDC-2C4F-4441-8D78-1D8211FCCB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11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lobal/event/17830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s.appel@gsi.de" TargetMode="Externa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4.jpeg"/><Relationship Id="rId7" Type="http://schemas.openxmlformats.org/officeDocument/2006/relationships/image" Target="../media/image67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jpeg"/><Relationship Id="rId12" Type="http://schemas.openxmlformats.org/officeDocument/2006/relationships/image" Target="../media/image8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2.jpeg"/><Relationship Id="rId11" Type="http://schemas.openxmlformats.org/officeDocument/2006/relationships/image" Target="../media/image87.pn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85.png"/><Relationship Id="rId4" Type="http://schemas.openxmlformats.org/officeDocument/2006/relationships/image" Target="../media/image8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r.assmann@gsi.de" TargetMode="External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svg"/><Relationship Id="rId5" Type="http://schemas.openxmlformats.org/officeDocument/2006/relationships/image" Target="../media/image30.emf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94775" y="2190237"/>
            <a:ext cx="3816564" cy="584900"/>
          </a:xfrm>
        </p:spPr>
        <p:txBody>
          <a:bodyPr/>
          <a:lstStyle/>
          <a:p>
            <a:r>
              <a:rPr lang="de-DE" sz="3600" dirty="0"/>
              <a:t>GSI / FAIR</a:t>
            </a:r>
            <a:endParaRPr lang="de-DE" sz="4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021513" y="2864200"/>
            <a:ext cx="4563089" cy="531851"/>
          </a:xfrm>
        </p:spPr>
        <p:txBody>
          <a:bodyPr>
            <a:noAutofit/>
          </a:bodyPr>
          <a:lstStyle/>
          <a:p>
            <a:r>
              <a:rPr lang="de-DE" sz="1200" dirty="0"/>
              <a:t>R. Aßmann</a:t>
            </a:r>
            <a:br>
              <a:rPr lang="de-DE" sz="1200" dirty="0"/>
            </a:br>
            <a:r>
              <a:rPr lang="de-DE" sz="1200" dirty="0"/>
              <a:t>Head „Accelerator Operations &amp; Development“ GSI</a:t>
            </a:r>
          </a:p>
          <a:p>
            <a:r>
              <a:rPr lang="de-DE" sz="1400" dirty="0" err="1"/>
              <a:t>KfB</a:t>
            </a:r>
            <a:r>
              <a:rPr lang="de-DE" sz="1400" dirty="0"/>
              <a:t>-Verbundforschungsworkshop </a:t>
            </a:r>
            <a:br>
              <a:rPr lang="de-DE" sz="1400" dirty="0"/>
            </a:br>
            <a:r>
              <a:rPr lang="de-DE" sz="1400" dirty="0"/>
              <a:t>"Teilchen 2027-2030"</a:t>
            </a:r>
          </a:p>
          <a:p>
            <a:r>
              <a:rPr lang="de-DE" sz="1400" dirty="0"/>
              <a:t>13. Mai 2026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064B531-E8C2-0282-C44D-F6DE5DE474F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592286" cy="74240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613B323-69C0-1EAC-6999-86D4FBF8849D}"/>
              </a:ext>
            </a:extLst>
          </p:cNvPr>
          <p:cNvSpPr txBox="1"/>
          <p:nvPr/>
        </p:nvSpPr>
        <p:spPr>
          <a:xfrm>
            <a:off x="6851467" y="4538948"/>
            <a:ext cx="216190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hlinkClick r:id="rId3"/>
              </a:rPr>
              <a:t>https://indico.global/event/17830</a:t>
            </a:r>
            <a:r>
              <a:rPr lang="en-US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1B39A-672A-475A-968A-E9B3F30E3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13" y="149361"/>
            <a:ext cx="6368961" cy="590668"/>
          </a:xfrm>
        </p:spPr>
        <p:txBody>
          <a:bodyPr/>
          <a:lstStyle/>
          <a:p>
            <a:br>
              <a:rPr lang="de-DE" sz="1200" dirty="0"/>
            </a:br>
            <a:r>
              <a:rPr lang="de-DE" dirty="0">
                <a:solidFill>
                  <a:srgbClr val="0070C0"/>
                </a:solidFill>
              </a:rPr>
              <a:t>SIBAF</a:t>
            </a:r>
            <a:br>
              <a:rPr lang="de-DE" sz="1200" dirty="0">
                <a:solidFill>
                  <a:srgbClr val="0070C0"/>
                </a:solidFill>
              </a:rPr>
            </a:br>
            <a:r>
              <a:rPr lang="de-DE" sz="1200" dirty="0">
                <a:solidFill>
                  <a:srgbClr val="0070C0"/>
                </a:solidFill>
              </a:rPr>
              <a:t>Supraleitender Ionenbeschleuniger als </a:t>
            </a:r>
            <a:r>
              <a:rPr lang="de-DE" sz="1200" dirty="0" err="1">
                <a:solidFill>
                  <a:srgbClr val="0070C0"/>
                </a:solidFill>
              </a:rPr>
              <a:t>BAsistechnologie</a:t>
            </a:r>
            <a:r>
              <a:rPr lang="de-DE" sz="1200" dirty="0">
                <a:solidFill>
                  <a:srgbClr val="0070C0"/>
                </a:solidFill>
              </a:rPr>
              <a:t> für die Fusionsforschung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6D7DE03-ECBA-48CA-8D8A-5BA5784096C9}"/>
              </a:ext>
            </a:extLst>
          </p:cNvPr>
          <p:cNvSpPr txBox="1"/>
          <p:nvPr/>
        </p:nvSpPr>
        <p:spPr>
          <a:xfrm>
            <a:off x="5973635" y="1368547"/>
            <a:ext cx="3089085" cy="3547125"/>
          </a:xfrm>
          <a:prstGeom prst="rect">
            <a:avLst/>
          </a:prstGeom>
        </p:spPr>
        <p:txBody>
          <a:bodyPr vert="horz" wrap="square" lIns="68580" tIns="34290" rIns="68580" bIns="34290" rtlCol="0" anchor="t">
            <a:spAutoFit/>
          </a:bodyPr>
          <a:lstStyle/>
          <a:p>
            <a:pPr marL="214308" indent="-214308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350" noProof="1"/>
              <a:t>HLI injector delivers ion beams at 25% duty factor. In combination with the HELIAC prototype CM1, experiments with ion beams up to </a:t>
            </a:r>
            <a:br>
              <a:rPr lang="en-US" sz="1350" noProof="1"/>
            </a:br>
            <a:r>
              <a:rPr lang="en-US" sz="1350" noProof="1"/>
              <a:t>4 MeV/u are possible.</a:t>
            </a:r>
          </a:p>
          <a:p>
            <a:pPr marL="214308" indent="-214308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350" b="1" noProof="1"/>
              <a:t>A new irradiation chamber for tests on fusion materials is designed and built behind CM1.</a:t>
            </a:r>
          </a:p>
          <a:p>
            <a:pPr marL="214308" indent="-214308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350" noProof="1"/>
              <a:t>The HELIAC accelerator is expected to achieve damage rates of up to </a:t>
            </a:r>
            <a:r>
              <a:rPr lang="en-US" sz="1350" b="1" noProof="1"/>
              <a:t>2 dpa per hour </a:t>
            </a:r>
            <a:r>
              <a:rPr lang="en-US" sz="1350" noProof="1"/>
              <a:t>in continuous wave operation at 100% duty factor – compared to a maximum of 20 dpa per year in today's reactors (dpa = displacements per atom).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753856F-187A-4FE2-9FB7-BA2413540F4F}"/>
              </a:ext>
            </a:extLst>
          </p:cNvPr>
          <p:cNvSpPr txBox="1"/>
          <p:nvPr/>
        </p:nvSpPr>
        <p:spPr>
          <a:xfrm>
            <a:off x="155208" y="901030"/>
            <a:ext cx="7579895" cy="461665"/>
          </a:xfrm>
          <a:prstGeom prst="rect">
            <a:avLst/>
          </a:prstGeom>
        </p:spPr>
        <p:txBody>
          <a:bodyPr vert="horz" wrap="square" lIns="68580" tIns="34290" rIns="68580" bIns="34290" rtlCol="0" anchor="t">
            <a:spAutoFit/>
          </a:bodyPr>
          <a:lstStyle/>
          <a:p>
            <a:r>
              <a:rPr lang="de-DE" sz="1350" b="1" dirty="0"/>
              <a:t>BMFTR-Funding </a:t>
            </a:r>
            <a:r>
              <a:rPr lang="de-DE" sz="1350" b="1" dirty="0" err="1"/>
              <a:t>measure</a:t>
            </a:r>
            <a:r>
              <a:rPr lang="de-DE" sz="1350" b="1" dirty="0"/>
              <a:t> „Basistechnologien für die Fusion – Modul B“</a:t>
            </a:r>
          </a:p>
          <a:p>
            <a:r>
              <a:rPr lang="de-DE" sz="1200" dirty="0" err="1"/>
              <a:t>Approved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full</a:t>
            </a:r>
            <a:r>
              <a:rPr lang="de-DE" sz="1200" dirty="0"/>
              <a:t> </a:t>
            </a:r>
            <a:r>
              <a:rPr lang="de-DE" sz="1200" dirty="0" err="1"/>
              <a:t>budget</a:t>
            </a:r>
            <a:r>
              <a:rPr lang="de-DE" sz="1200" dirty="0"/>
              <a:t>.</a:t>
            </a:r>
            <a:endParaRPr lang="de-DE" sz="1350" b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64E3B43-8E85-46F8-BC85-E2A78724033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3482" y="1428252"/>
            <a:ext cx="5810153" cy="3393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1812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E495C3-9BDD-E9EE-F36A-8DB7B4A07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5CCC7B-DFED-2737-5C2F-D9E902B025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5E187BA-B4AB-E633-D563-DE7D3B9C58D4}"/>
              </a:ext>
            </a:extLst>
          </p:cNvPr>
          <p:cNvSpPr/>
          <p:nvPr/>
        </p:nvSpPr>
        <p:spPr>
          <a:xfrm>
            <a:off x="0" y="0"/>
            <a:ext cx="9144000" cy="5024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FB951E8-C888-3015-53C8-AA4EC685A8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40325" cy="51435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1CCBB459-8EA2-2C26-15A0-B1331B51EF60}"/>
              </a:ext>
            </a:extLst>
          </p:cNvPr>
          <p:cNvSpPr txBox="1"/>
          <p:nvPr/>
        </p:nvSpPr>
        <p:spPr>
          <a:xfrm>
            <a:off x="6943948" y="179613"/>
            <a:ext cx="2009134" cy="2970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GSI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contacts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</a:t>
            </a:r>
          </a:p>
          <a:p>
            <a:endParaRPr lang="de-DE" sz="14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Kei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Sugita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</a:p>
          <a:p>
            <a:r>
              <a:rPr lang="de-DE" sz="11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Group Leader: </a:t>
            </a:r>
            <a:r>
              <a:rPr lang="de-DE" sz="1100" b="0" i="1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Superconducting</a:t>
            </a:r>
            <a:r>
              <a:rPr lang="de-DE" sz="11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Magnet Technology</a:t>
            </a:r>
          </a:p>
          <a:p>
            <a:endParaRPr lang="de-DE" sz="14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de-DE" sz="1400" dirty="0">
                <a:solidFill>
                  <a:srgbClr val="000000"/>
                </a:solidFill>
                <a:latin typeface="Helvetica" pitchFamily="2" charset="0"/>
              </a:rPr>
              <a:t>Peter Spiller</a:t>
            </a:r>
          </a:p>
          <a:p>
            <a:endParaRPr lang="de-DE" sz="14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de-DE" sz="1400" dirty="0">
                <a:solidFill>
                  <a:srgbClr val="000000"/>
                </a:solidFill>
                <a:latin typeface="Helvetica" pitchFamily="2" charset="0"/>
              </a:rPr>
              <a:t>Christian Roux</a:t>
            </a:r>
          </a:p>
          <a:p>
            <a:endParaRPr lang="de-DE" sz="14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de-DE" sz="1400" dirty="0">
                <a:solidFill>
                  <a:srgbClr val="0070C0"/>
                </a:solidFill>
                <a:latin typeface="Helvetica" pitchFamily="2" charset="0"/>
              </a:rPr>
              <a:t>Close </a:t>
            </a:r>
            <a:r>
              <a:rPr lang="de-DE" sz="1400" dirty="0" err="1">
                <a:solidFill>
                  <a:srgbClr val="0070C0"/>
                </a:solidFill>
                <a:latin typeface="Helvetica" pitchFamily="2" charset="0"/>
              </a:rPr>
              <a:t>exchange</a:t>
            </a:r>
            <a:r>
              <a:rPr lang="de-DE" sz="1400" dirty="0">
                <a:solidFill>
                  <a:srgbClr val="0070C0"/>
                </a:solidFill>
                <a:latin typeface="Helvetica" pitchFamily="2" charset="0"/>
              </a:rPr>
              <a:t> / </a:t>
            </a:r>
            <a:r>
              <a:rPr lang="de-DE" sz="1400" dirty="0" err="1">
                <a:solidFill>
                  <a:srgbClr val="0070C0"/>
                </a:solidFill>
                <a:latin typeface="Helvetica" pitchFamily="2" charset="0"/>
              </a:rPr>
              <a:t>collaboration</a:t>
            </a:r>
            <a:r>
              <a:rPr lang="de-DE" sz="14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400" dirty="0" err="1">
                <a:solidFill>
                  <a:srgbClr val="0070C0"/>
                </a:solidFill>
                <a:latin typeface="Helvetica" pitchFamily="2" charset="0"/>
              </a:rPr>
              <a:t>with</a:t>
            </a:r>
            <a:r>
              <a:rPr lang="de-DE" sz="1400" dirty="0">
                <a:solidFill>
                  <a:srgbClr val="0070C0"/>
                </a:solidFill>
                <a:latin typeface="Helvetica" pitchFamily="2" charset="0"/>
              </a:rPr>
              <a:t> CERN.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77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A5B39F-4136-930B-41D0-2A66C692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398568" cy="590668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R&amp;D on High Temperature SC Tapes: Effects of Heavy Ion Irradiation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3BF1C20-518C-27C6-7718-CBECB0EE9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65" y="1139046"/>
            <a:ext cx="4818336" cy="34982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600" b="1" dirty="0"/>
              <a:t>Irradiation has an effect on the properties of superconductors</a:t>
            </a:r>
            <a:r>
              <a:rPr lang="en-US" sz="1600" dirty="0"/>
              <a:t>, which is beneficial up to a point but for higher doses leads to degradation.</a:t>
            </a:r>
          </a:p>
          <a:p>
            <a:pPr lvl="1">
              <a:spcAft>
                <a:spcPts val="600"/>
              </a:spcAft>
            </a:pPr>
            <a:r>
              <a:rPr lang="en-US" sz="1400" dirty="0"/>
              <a:t>https://</a:t>
            </a:r>
            <a:r>
              <a:rPr lang="en-US" sz="1400" dirty="0" err="1"/>
              <a:t>dx.doi.org</a:t>
            </a:r>
            <a:r>
              <a:rPr lang="en-US" sz="1400" dirty="0"/>
              <a:t>/10.1088/1361-6668/ad2fda</a:t>
            </a:r>
          </a:p>
          <a:p>
            <a:pPr lvl="1">
              <a:spcAft>
                <a:spcPts val="600"/>
              </a:spcAft>
            </a:pPr>
            <a:r>
              <a:rPr lang="en-US" sz="1400" dirty="0"/>
              <a:t>https://</a:t>
            </a:r>
            <a:r>
              <a:rPr lang="en-US" sz="1400" dirty="0" err="1"/>
              <a:t>dx.doi.org</a:t>
            </a:r>
            <a:r>
              <a:rPr lang="en-US" sz="1400" dirty="0"/>
              <a:t>/10.1088/1361-6668/ac1523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GSI wants to investigate and quantify the </a:t>
            </a:r>
            <a:r>
              <a:rPr lang="en-US" sz="1600" b="1" dirty="0"/>
              <a:t>effect of heavy ion irradiation on HTS tapes</a:t>
            </a:r>
            <a:r>
              <a:rPr lang="en-US" sz="1600" dirty="0"/>
              <a:t>, i.e. critical current, magnetization.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GSI can provide a wide variety of heavy ions, i.e. carbon, argon, uranium, at different fluences and energies.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5A229B-CCF1-C1B8-1364-8FAE415400D0}"/>
              </a:ext>
            </a:extLst>
          </p:cNvPr>
          <p:cNvSpPr txBox="1"/>
          <p:nvPr/>
        </p:nvSpPr>
        <p:spPr>
          <a:xfrm rot="16200000">
            <a:off x="7023607" y="2804900"/>
            <a:ext cx="3808881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https://</a:t>
            </a:r>
            <a:r>
              <a:rPr lang="en-US" sz="1350" dirty="0" err="1"/>
              <a:t>dx.doi.org</a:t>
            </a:r>
            <a:r>
              <a:rPr lang="en-US" sz="1350" dirty="0"/>
              <a:t>/10.1109/TASC.2022.3164629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A7007E-B70F-54EA-F29E-4BB915514CD1}"/>
              </a:ext>
            </a:extLst>
          </p:cNvPr>
          <p:cNvGrpSpPr/>
          <p:nvPr/>
        </p:nvGrpSpPr>
        <p:grpSpPr>
          <a:xfrm>
            <a:off x="4904286" y="1144289"/>
            <a:ext cx="3716286" cy="3099690"/>
            <a:chOff x="7262648" y="1400668"/>
            <a:chExt cx="4893300" cy="47007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211DD7F-17D8-EAF3-E9F9-376CB8805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62715" y="1466850"/>
              <a:ext cx="4508500" cy="39243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62F02EF-DCA8-32FB-BAA5-338228C56AB8}"/>
                </a:ext>
              </a:extLst>
            </p:cNvPr>
            <p:cNvSpPr txBox="1"/>
            <p:nvPr/>
          </p:nvSpPr>
          <p:spPr>
            <a:xfrm>
              <a:off x="8187559" y="5391150"/>
              <a:ext cx="3670934" cy="455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HTS irradiation with 6.3 MeV Cu</a:t>
              </a:r>
              <a:r>
                <a:rPr lang="en-US" sz="1350" baseline="30000" dirty="0"/>
                <a:t>2+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639B7A0-732D-F763-F07C-7A928E620F28}"/>
                </a:ext>
              </a:extLst>
            </p:cNvPr>
            <p:cNvSpPr/>
            <p:nvPr/>
          </p:nvSpPr>
          <p:spPr>
            <a:xfrm>
              <a:off x="7262648" y="1400668"/>
              <a:ext cx="4893300" cy="47007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B79E54B6-C57C-9018-91E4-4F7FA230DD66}"/>
              </a:ext>
            </a:extLst>
          </p:cNvPr>
          <p:cNvSpPr txBox="1"/>
          <p:nvPr/>
        </p:nvSpPr>
        <p:spPr>
          <a:xfrm>
            <a:off x="7000694" y="4483424"/>
            <a:ext cx="1105687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>
                <a:sym typeface="Wingdings" pitchFamily="2" charset="2"/>
              </a:rPr>
              <a:t> P. Spiller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40469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82CFF54C-69DA-5157-98A9-1240A3E2E612}"/>
              </a:ext>
            </a:extLst>
          </p:cNvPr>
          <p:cNvSpPr/>
          <p:nvPr/>
        </p:nvSpPr>
        <p:spPr>
          <a:xfrm>
            <a:off x="5136571" y="935289"/>
            <a:ext cx="3869759" cy="39987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B6FCBE4-6399-FA9E-C1A2-7D4A9150C1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9769" y="1249593"/>
            <a:ext cx="3780000" cy="2701467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B2C2EB81-3F95-B980-4B2F-43D4E2DF2974}"/>
              </a:ext>
            </a:extLst>
          </p:cNvPr>
          <p:cNvSpPr/>
          <p:nvPr/>
        </p:nvSpPr>
        <p:spPr>
          <a:xfrm>
            <a:off x="5176714" y="3648633"/>
            <a:ext cx="3773055" cy="52989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6FA6700-50C1-F226-6C3A-F2E1D63B9D8A}"/>
              </a:ext>
            </a:extLst>
          </p:cNvPr>
          <p:cNvSpPr/>
          <p:nvPr/>
        </p:nvSpPr>
        <p:spPr>
          <a:xfrm>
            <a:off x="247909" y="1974640"/>
            <a:ext cx="3935471" cy="131037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FB39706-B7D6-BA29-C0D3-1E908F15AE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0904" y="328538"/>
            <a:ext cx="7310799" cy="461585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Mixed Ion Beam for Tumor Therapy   </a:t>
            </a:r>
            <a:r>
              <a:rPr lang="en-US" sz="1400" b="0" i="1" dirty="0">
                <a:solidFill>
                  <a:srgbClr val="0070C0"/>
                </a:solidFill>
              </a:rPr>
              <a:t>(new, world-wide first)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62A46407-3513-6F00-4945-089F5D54A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085" y="1739652"/>
            <a:ext cx="4430414" cy="2178478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1949450" algn="l"/>
              </a:tabLst>
            </a:pPr>
            <a:endParaRPr lang="en-US" sz="1400" dirty="0">
              <a:latin typeface="Calibri" panose="020F0502020204030204" pitchFamily="34" charset="0"/>
            </a:endParaRPr>
          </a:p>
          <a:p>
            <a:pPr marL="0" indent="0">
              <a:tabLst>
                <a:tab pos="1949450" algn="l"/>
              </a:tabLst>
            </a:pPr>
            <a:r>
              <a:rPr lang="en-US" sz="1100" b="1" dirty="0">
                <a:solidFill>
                  <a:schemeClr val="accent6"/>
                </a:solidFill>
                <a:latin typeface="+mj-lt"/>
              </a:rPr>
              <a:t>Ion mass	</a:t>
            </a:r>
            <a:r>
              <a:rPr lang="en-US" sz="1100" b="1" dirty="0">
                <a:latin typeface="+mj-lt"/>
              </a:rPr>
              <a:t>He + C </a:t>
            </a:r>
            <a:r>
              <a:rPr lang="en-US" sz="1100" dirty="0">
                <a:latin typeface="+mj-lt"/>
              </a:rPr>
              <a:t>( 5-20% He)</a:t>
            </a:r>
          </a:p>
          <a:p>
            <a:pPr marL="0" indent="0">
              <a:tabLst>
                <a:tab pos="1949450" algn="l"/>
              </a:tabLst>
            </a:pPr>
            <a:r>
              <a:rPr lang="en-US" sz="1100" b="1" dirty="0">
                <a:solidFill>
                  <a:schemeClr val="accent6"/>
                </a:solidFill>
                <a:latin typeface="+mj-lt"/>
              </a:rPr>
              <a:t>Ion charges	</a:t>
            </a:r>
            <a:r>
              <a:rPr lang="en-US" sz="1100" baseline="30000" dirty="0">
                <a:latin typeface="+mj-lt"/>
              </a:rPr>
              <a:t>4</a:t>
            </a:r>
            <a:r>
              <a:rPr lang="en-US" sz="1100" dirty="0">
                <a:latin typeface="+mj-lt"/>
              </a:rPr>
              <a:t>He</a:t>
            </a:r>
            <a:r>
              <a:rPr lang="en-US" sz="1100" baseline="30000" dirty="0">
                <a:latin typeface="+mj-lt"/>
              </a:rPr>
              <a:t>+</a:t>
            </a:r>
            <a:r>
              <a:rPr lang="en-US" sz="1100" dirty="0">
                <a:latin typeface="+mj-lt"/>
              </a:rPr>
              <a:t> und </a:t>
            </a:r>
            <a:r>
              <a:rPr lang="en-US" sz="1100" baseline="30000" dirty="0">
                <a:latin typeface="+mj-lt"/>
              </a:rPr>
              <a:t>12</a:t>
            </a:r>
            <a:r>
              <a:rPr lang="en-US" sz="1100" dirty="0">
                <a:latin typeface="+mj-lt"/>
              </a:rPr>
              <a:t>C</a:t>
            </a:r>
            <a:r>
              <a:rPr lang="en-US" sz="1100" baseline="30000" dirty="0">
                <a:latin typeface="+mj-lt"/>
              </a:rPr>
              <a:t>3+ </a:t>
            </a:r>
            <a:r>
              <a:rPr lang="en-US" sz="1100" dirty="0">
                <a:latin typeface="+mj-lt"/>
              </a:rPr>
              <a:t>from CH</a:t>
            </a:r>
            <a:r>
              <a:rPr lang="en-US" sz="1100" baseline="-25000" dirty="0">
                <a:latin typeface="+mj-lt"/>
              </a:rPr>
              <a:t>4</a:t>
            </a:r>
            <a:endParaRPr lang="en-US" sz="1100" dirty="0">
              <a:latin typeface="+mj-lt"/>
            </a:endParaRPr>
          </a:p>
          <a:p>
            <a:pPr marL="0" indent="0">
              <a:tabLst>
                <a:tab pos="1949450" algn="l"/>
              </a:tabLst>
            </a:pPr>
            <a:r>
              <a:rPr lang="en-US" sz="1100" b="1" dirty="0">
                <a:solidFill>
                  <a:schemeClr val="accent6"/>
                </a:solidFill>
                <a:latin typeface="+mj-lt"/>
              </a:rPr>
              <a:t>Energy</a:t>
            </a:r>
            <a:r>
              <a:rPr lang="en-US" sz="1100" dirty="0">
                <a:latin typeface="+mj-lt"/>
              </a:rPr>
              <a:t> 	225 MeV/u </a:t>
            </a:r>
          </a:p>
          <a:p>
            <a:pPr marL="0" indent="0">
              <a:tabLst>
                <a:tab pos="1949450" algn="l"/>
              </a:tabLst>
            </a:pPr>
            <a:r>
              <a:rPr lang="en-US" sz="1100" b="1" dirty="0">
                <a:solidFill>
                  <a:schemeClr val="accent6"/>
                </a:solidFill>
                <a:latin typeface="+mj-lt"/>
              </a:rPr>
              <a:t>Beam intensity</a:t>
            </a:r>
            <a:r>
              <a:rPr lang="en-US" sz="1100" dirty="0">
                <a:latin typeface="+mj-lt"/>
              </a:rPr>
              <a:t> 	10</a:t>
            </a:r>
            <a:r>
              <a:rPr lang="en-US" sz="1100" baseline="30000" dirty="0">
                <a:latin typeface="+mj-lt"/>
              </a:rPr>
              <a:t>8</a:t>
            </a:r>
            <a:r>
              <a:rPr lang="en-US" sz="1100" dirty="0">
                <a:latin typeface="+mj-lt"/>
              </a:rPr>
              <a:t>, Slow extraction</a:t>
            </a:r>
          </a:p>
          <a:p>
            <a:pPr marL="0" indent="0">
              <a:tabLst>
                <a:tab pos="1949450" algn="l"/>
              </a:tabLst>
            </a:pPr>
            <a:r>
              <a:rPr lang="en-US" sz="1100" b="1" dirty="0">
                <a:solidFill>
                  <a:schemeClr val="accent6"/>
                </a:solidFill>
                <a:latin typeface="+mj-lt"/>
              </a:rPr>
              <a:t>Stability goal</a:t>
            </a:r>
            <a:r>
              <a:rPr lang="en-US" sz="1100" dirty="0">
                <a:latin typeface="+mj-lt"/>
              </a:rPr>
              <a:t> 	No variation of He, C and O </a:t>
            </a:r>
          </a:p>
          <a:p>
            <a:pPr marL="0" indent="0">
              <a:tabLst>
                <a:tab pos="1949450" algn="l"/>
              </a:tabLst>
            </a:pPr>
            <a:r>
              <a:rPr lang="en-US" sz="1100" b="1" dirty="0">
                <a:solidFill>
                  <a:schemeClr val="accent6"/>
                </a:solidFill>
                <a:latin typeface="+mj-lt"/>
              </a:rPr>
              <a:t>Contamination of </a:t>
            </a:r>
            <a:r>
              <a:rPr lang="en-US" sz="1100" b="1" baseline="30000" dirty="0">
                <a:solidFill>
                  <a:schemeClr val="accent6"/>
                </a:solidFill>
                <a:latin typeface="+mj-lt"/>
              </a:rPr>
              <a:t>16</a:t>
            </a:r>
            <a:r>
              <a:rPr lang="en-US" sz="1100" b="1" dirty="0">
                <a:solidFill>
                  <a:schemeClr val="accent6"/>
                </a:solidFill>
                <a:latin typeface="+mj-lt"/>
              </a:rPr>
              <a:t>O</a:t>
            </a:r>
            <a:r>
              <a:rPr lang="en-US" sz="1100" b="1" baseline="30000" dirty="0">
                <a:solidFill>
                  <a:schemeClr val="accent6"/>
                </a:solidFill>
                <a:latin typeface="+mj-lt"/>
              </a:rPr>
              <a:t>4+    	</a:t>
            </a:r>
            <a:r>
              <a:rPr lang="en-US" sz="1100" b="1" dirty="0">
                <a:latin typeface="+mj-lt"/>
              </a:rPr>
              <a:t>As low as possible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D7AD26AC-B52D-6DB4-95FA-CABC860EF224}"/>
              </a:ext>
            </a:extLst>
          </p:cNvPr>
          <p:cNvSpPr txBox="1"/>
          <p:nvPr/>
        </p:nvSpPr>
        <p:spPr>
          <a:xfrm>
            <a:off x="5176714" y="953221"/>
            <a:ext cx="3780000" cy="3000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rtl="0"/>
            <a:r>
              <a:rPr lang="en-US" sz="1350" b="1">
                <a:solidFill>
                  <a:schemeClr val="bg1"/>
                </a:solidFill>
                <a:latin typeface="Calibri" panose="020F0502020204030204" pitchFamily="34" charset="0"/>
              </a:rPr>
              <a:t>Integrals over one spill for the depth dose</a:t>
            </a:r>
          </a:p>
        </p:txBody>
      </p:sp>
      <p:sp>
        <p:nvSpPr>
          <p:cNvPr id="10" name="CasellaDiTesto 11">
            <a:extLst>
              <a:ext uri="{FF2B5EF4-FFF2-40B4-BE49-F238E27FC236}">
                <a16:creationId xmlns:a16="http://schemas.microsoft.com/office/drawing/2014/main" id="{1ACA07DC-D921-FA24-CA51-390BB2DEF059}"/>
              </a:ext>
            </a:extLst>
          </p:cNvPr>
          <p:cNvSpPr txBox="1"/>
          <p:nvPr/>
        </p:nvSpPr>
        <p:spPr>
          <a:xfrm>
            <a:off x="5737562" y="4273698"/>
            <a:ext cx="2838393" cy="5770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rtl="0"/>
            <a:r>
              <a:rPr lang="en-US" sz="1050" dirty="0">
                <a:solidFill>
                  <a:schemeClr val="tx2"/>
                </a:solidFill>
                <a:latin typeface="Calibri" panose="020F0502020204030204" pitchFamily="34" charset="0"/>
              </a:rPr>
              <a:t>- IC2: front chamber with O and C peak </a:t>
            </a:r>
          </a:p>
          <a:p>
            <a:pPr rtl="0"/>
            <a:r>
              <a:rPr lang="en-US" sz="1050" dirty="0">
                <a:solidFill>
                  <a:schemeClr val="accent6"/>
                </a:solidFill>
                <a:latin typeface="Calibri" panose="020F0502020204030204" pitchFamily="34" charset="0"/>
              </a:rPr>
              <a:t>- IC3 : back chamber with 8% He concentration   </a:t>
            </a:r>
          </a:p>
          <a:p>
            <a:pPr rtl="0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- IC3 : back chamber with 24% He concentration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46AA20E-BC5B-4E22-79DC-50D491459DD5}"/>
              </a:ext>
            </a:extLst>
          </p:cNvPr>
          <p:cNvSpPr txBox="1"/>
          <p:nvPr/>
        </p:nvSpPr>
        <p:spPr>
          <a:xfrm>
            <a:off x="5518641" y="1349972"/>
            <a:ext cx="772969" cy="83099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r"/>
            <a:r>
              <a:rPr lang="en-US" sz="2400" b="1" dirty="0">
                <a:solidFill>
                  <a:srgbClr val="0070C0"/>
                </a:solidFill>
              </a:rPr>
              <a:t>C </a:t>
            </a:r>
          </a:p>
          <a:p>
            <a:pPr algn="r"/>
            <a:r>
              <a:rPr lang="en-US" sz="2400" dirty="0"/>
              <a:t>+ O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E57870F-F4F3-E016-C981-D26E5812928D}"/>
              </a:ext>
            </a:extLst>
          </p:cNvPr>
          <p:cNvSpPr txBox="1"/>
          <p:nvPr/>
        </p:nvSpPr>
        <p:spPr>
          <a:xfrm>
            <a:off x="6660164" y="2912277"/>
            <a:ext cx="1109599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2400" b="1" dirty="0">
                <a:solidFill>
                  <a:srgbClr val="0070C0"/>
                </a:solidFill>
              </a:rPr>
              <a:t>8% He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D5D75AE-484E-B84F-167E-9176ABE5180C}"/>
              </a:ext>
            </a:extLst>
          </p:cNvPr>
          <p:cNvSpPr txBox="1"/>
          <p:nvPr/>
        </p:nvSpPr>
        <p:spPr>
          <a:xfrm>
            <a:off x="6640482" y="1760139"/>
            <a:ext cx="1281120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2400" b="1" dirty="0">
                <a:solidFill>
                  <a:srgbClr val="0070C0"/>
                </a:solidFill>
              </a:rPr>
              <a:t>24% He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DCD41C3-5B87-5397-F038-1074CF8B1A4C}"/>
              </a:ext>
            </a:extLst>
          </p:cNvPr>
          <p:cNvSpPr txBox="1"/>
          <p:nvPr/>
        </p:nvSpPr>
        <p:spPr>
          <a:xfrm>
            <a:off x="116596" y="963962"/>
            <a:ext cx="4284229" cy="9566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134938" indent="-134938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300" b="1" dirty="0"/>
              <a:t>Carbon</a:t>
            </a:r>
            <a:r>
              <a:rPr lang="en-US" sz="1300" dirty="0"/>
              <a:t> used for tumor irradiation. </a:t>
            </a:r>
            <a:r>
              <a:rPr lang="en-US" sz="1300" b="1" dirty="0"/>
              <a:t>Helium</a:t>
            </a:r>
            <a:r>
              <a:rPr lang="en-US" sz="1300" dirty="0"/>
              <a:t> penetrates through body and is used for real time imaging.</a:t>
            </a:r>
          </a:p>
          <a:p>
            <a:pPr marL="134938" indent="-134938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300" dirty="0"/>
              <a:t>Proposal of Biophysics Dept. </a:t>
            </a:r>
            <a:r>
              <a:rPr lang="en-US" sz="1300" b="1" dirty="0"/>
              <a:t>ERC </a:t>
            </a:r>
            <a:r>
              <a:rPr lang="en-US" sz="1300" b="1" dirty="0" err="1"/>
              <a:t>CoG</a:t>
            </a:r>
            <a:r>
              <a:rPr lang="en-US" sz="1300" b="1" dirty="0"/>
              <a:t> C. Graeff </a:t>
            </a:r>
            <a:r>
              <a:rPr lang="en-US" sz="1300" dirty="0"/>
              <a:t>Accelerator work in sources, </a:t>
            </a:r>
            <a:r>
              <a:rPr lang="en-US" sz="1300" dirty="0" err="1"/>
              <a:t>linac</a:t>
            </a:r>
            <a:r>
              <a:rPr lang="en-US" sz="1300" dirty="0"/>
              <a:t>, SIS-18.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3802D35-1DA4-A19B-3C80-1BE3C77B106C}"/>
              </a:ext>
            </a:extLst>
          </p:cNvPr>
          <p:cNvSpPr txBox="1"/>
          <p:nvPr/>
        </p:nvSpPr>
        <p:spPr>
          <a:xfrm>
            <a:off x="4385797" y="2706260"/>
            <a:ext cx="1495686" cy="738664"/>
          </a:xfrm>
          <a:prstGeom prst="rect">
            <a:avLst/>
          </a:prstGeom>
          <a:solidFill>
            <a:srgbClr val="FFFFFF">
              <a:alpha val="76863"/>
            </a:srgbClr>
          </a:solidFill>
        </p:spPr>
        <p:txBody>
          <a:bodyPr wrap="square">
            <a:spAutoFit/>
          </a:bodyPr>
          <a:lstStyle/>
          <a:p>
            <a:r>
              <a:rPr lang="en-US" sz="1050" b="1" dirty="0">
                <a:sym typeface="Wingdings" panose="05000000000000000000" pitchFamily="2" charset="2"/>
              </a:rPr>
              <a:t>Two ‘working points‘: 8% He and 24% He (relation to C), 7% O throughout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36B1D00-58A3-1A86-759F-7ADCC989771F}"/>
              </a:ext>
            </a:extLst>
          </p:cNvPr>
          <p:cNvSpPr txBox="1"/>
          <p:nvPr/>
        </p:nvSpPr>
        <p:spPr>
          <a:xfrm>
            <a:off x="97587" y="56658"/>
            <a:ext cx="3934090" cy="25391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050" i="1" dirty="0"/>
              <a:t>Courtesy Ion Source Dept. F. </a:t>
            </a:r>
            <a:r>
              <a:rPr lang="en-US" sz="1050" i="1" dirty="0" err="1"/>
              <a:t>Maimone</a:t>
            </a:r>
            <a:r>
              <a:rPr lang="en-US" sz="1050" i="1" dirty="0"/>
              <a:t> et al with C. Graeff et al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99D85E4-7A97-13D5-8028-F9B64A7F08BF}"/>
              </a:ext>
            </a:extLst>
          </p:cNvPr>
          <p:cNvGrpSpPr/>
          <p:nvPr/>
        </p:nvGrpSpPr>
        <p:grpSpPr>
          <a:xfrm>
            <a:off x="245691" y="3420007"/>
            <a:ext cx="5053499" cy="1449179"/>
            <a:chOff x="261935" y="3150544"/>
            <a:chExt cx="5720128" cy="1640347"/>
          </a:xfrm>
        </p:grpSpPr>
        <p:sp>
          <p:nvSpPr>
            <p:cNvPr id="16" name="Rettangolo 14">
              <a:extLst>
                <a:ext uri="{FF2B5EF4-FFF2-40B4-BE49-F238E27FC236}">
                  <a16:creationId xmlns:a16="http://schemas.microsoft.com/office/drawing/2014/main" id="{9A4E2144-824E-941C-077E-1344F9958978}"/>
                </a:ext>
              </a:extLst>
            </p:cNvPr>
            <p:cNvSpPr/>
            <p:nvPr/>
          </p:nvSpPr>
          <p:spPr>
            <a:xfrm>
              <a:off x="261935" y="3150544"/>
              <a:ext cx="3611393" cy="1640347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pic>
          <p:nvPicPr>
            <p:cNvPr id="17" name="Immagine 17">
              <a:extLst>
                <a:ext uri="{FF2B5EF4-FFF2-40B4-BE49-F238E27FC236}">
                  <a16:creationId xmlns:a16="http://schemas.microsoft.com/office/drawing/2014/main" id="{D70D7E0C-1BD0-E810-9529-B390DB8FF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933" y="3211545"/>
              <a:ext cx="984343" cy="1544066"/>
            </a:xfrm>
            <a:prstGeom prst="rect">
              <a:avLst/>
            </a:prstGeom>
          </p:spPr>
        </p:pic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9C3C0750-5086-1CF1-850B-3E2D9879F7A5}"/>
                </a:ext>
              </a:extLst>
            </p:cNvPr>
            <p:cNvGrpSpPr/>
            <p:nvPr/>
          </p:nvGrpSpPr>
          <p:grpSpPr>
            <a:xfrm>
              <a:off x="1356995" y="3185044"/>
              <a:ext cx="4625068" cy="1602215"/>
              <a:chOff x="1356995" y="3185044"/>
              <a:chExt cx="4625068" cy="1602215"/>
            </a:xfrm>
          </p:grpSpPr>
          <p:sp>
            <p:nvSpPr>
              <p:cNvPr id="18" name="CasellaDiTesto 20">
                <a:extLst>
                  <a:ext uri="{FF2B5EF4-FFF2-40B4-BE49-F238E27FC236}">
                    <a16:creationId xmlns:a16="http://schemas.microsoft.com/office/drawing/2014/main" id="{3B156648-0570-CCB0-B06A-A555CE716EB6}"/>
                  </a:ext>
                </a:extLst>
              </p:cNvPr>
              <p:cNvSpPr txBox="1"/>
              <p:nvPr/>
            </p:nvSpPr>
            <p:spPr>
              <a:xfrm>
                <a:off x="1358276" y="3185044"/>
                <a:ext cx="2519419" cy="9928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b="1" dirty="0"/>
                  <a:t>Possible contrast at low-density differences</a:t>
                </a:r>
              </a:p>
              <a:p>
                <a:endParaRPr lang="en-US" sz="300" dirty="0"/>
              </a:p>
              <a:p>
                <a:r>
                  <a:rPr lang="en-US" sz="900" dirty="0"/>
                  <a:t>A gummy bear in a gelatin block (edge length 6 cm), can be imaged exclusively with the helium portion of the beam.</a:t>
                </a:r>
              </a:p>
            </p:txBody>
          </p: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95612B2E-F956-FBAB-BBCB-943964671E90}"/>
                  </a:ext>
                </a:extLst>
              </p:cNvPr>
              <p:cNvSpPr txBox="1"/>
              <p:nvPr/>
            </p:nvSpPr>
            <p:spPr>
              <a:xfrm>
                <a:off x="3863872" y="3343426"/>
                <a:ext cx="1137976" cy="923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i="1" dirty="0">
                    <a:latin typeface="Calibri" panose="020F0502020204030204" pitchFamily="34" charset="0"/>
                  </a:rPr>
                  <a:t>Measurements with a matrix IC detector (also time-resolved) and films providing location information collected as well.</a:t>
                </a:r>
                <a:endParaRPr lang="en-US" sz="900" i="1" dirty="0"/>
              </a:p>
            </p:txBody>
          </p: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E2644FAE-1A46-10B1-41DA-1B86E304EC3F}"/>
                  </a:ext>
                </a:extLst>
              </p:cNvPr>
              <p:cNvSpPr txBox="1"/>
              <p:nvPr/>
            </p:nvSpPr>
            <p:spPr>
              <a:xfrm>
                <a:off x="1356995" y="4229855"/>
                <a:ext cx="4625068" cy="5574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Measured ion contributions to image:</a:t>
                </a:r>
              </a:p>
              <a:p>
                <a:r>
                  <a:rPr lang="en-US" sz="9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9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6+</a:t>
                </a:r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: 0.167%</a:t>
                </a:r>
              </a:p>
              <a:p>
                <a:r>
                  <a:rPr lang="en-US" sz="9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He</a:t>
                </a:r>
                <a:r>
                  <a:rPr lang="en-US" sz="9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2+</a:t>
                </a:r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: 99.833%</a:t>
                </a:r>
              </a:p>
            </p:txBody>
          </p:sp>
        </p:grpSp>
      </p:grp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418BCDF2-8583-47D6-FC6C-004E630EF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13</a:t>
            </a:fld>
            <a:endParaRPr lang="de-DE"/>
          </a:p>
        </p:txBody>
      </p:sp>
      <p:pic>
        <p:nvPicPr>
          <p:cNvPr id="1028" name="Picture 4" descr="ERC Logos &amp; Brand Guidelines – Official Visual Identity Assets">
            <a:extLst>
              <a:ext uri="{FF2B5EF4-FFF2-40B4-BE49-F238E27FC236}">
                <a16:creationId xmlns:a16="http://schemas.microsoft.com/office/drawing/2014/main" id="{F5E8554B-A997-612A-630D-AE366A2F43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92003" y="1892272"/>
            <a:ext cx="845280" cy="73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ERC Logos &amp; Brand Guidelines – Official Visual Identity Assets">
            <a:extLst>
              <a:ext uri="{FF2B5EF4-FFF2-40B4-BE49-F238E27FC236}">
                <a16:creationId xmlns:a16="http://schemas.microsoft.com/office/drawing/2014/main" id="{8032947A-CDA5-4089-EF6D-E1B684775A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92169" y="1184043"/>
            <a:ext cx="845280" cy="73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C28CA2CE-FE5A-E5C3-07A3-6E1BD0A1B305}"/>
              </a:ext>
            </a:extLst>
          </p:cNvPr>
          <p:cNvSpPr txBox="1"/>
          <p:nvPr/>
        </p:nvSpPr>
        <p:spPr>
          <a:xfrm>
            <a:off x="5839725" y="3864695"/>
            <a:ext cx="2847639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/>
              <a:t>Water-equivalent range (mm)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372A2F4-4A04-BCCB-ACC4-9A77459FC7A0}"/>
              </a:ext>
            </a:extLst>
          </p:cNvPr>
          <p:cNvSpPr txBox="1"/>
          <p:nvPr/>
        </p:nvSpPr>
        <p:spPr>
          <a:xfrm>
            <a:off x="5357354" y="3593981"/>
            <a:ext cx="3514104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/>
              <a:t>0    50   100  150  200  250  300  350  400</a:t>
            </a:r>
          </a:p>
        </p:txBody>
      </p:sp>
    </p:spTree>
    <p:extLst>
      <p:ext uri="{BB962C8B-B14F-4D97-AF65-F5344CB8AC3E}">
        <p14:creationId xmlns:p14="http://schemas.microsoft.com/office/powerpoint/2010/main" val="376613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R&amp;D on Facilities / Beam Dynamics for High Intensity Hadron Accelerators &amp; Colliders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0" y="1028612"/>
            <a:ext cx="4796975" cy="3677689"/>
          </a:xfrm>
        </p:spPr>
        <p:txBody>
          <a:bodyPr/>
          <a:lstStyle/>
          <a:p>
            <a:r>
              <a:rPr lang="en-US" sz="1500" dirty="0"/>
              <a:t>Ion beam dynamics: </a:t>
            </a:r>
            <a:r>
              <a:rPr lang="en-US" sz="1500" b="1" dirty="0"/>
              <a:t>space charge, space charge compensation, simulation, theory, cooling theory, decelerator theory, … </a:t>
            </a:r>
          </a:p>
          <a:p>
            <a:r>
              <a:rPr lang="en-US" sz="1500" dirty="0"/>
              <a:t>Beam </a:t>
            </a:r>
            <a:r>
              <a:rPr lang="en-US" sz="1500" b="1" dirty="0"/>
              <a:t>cooling</a:t>
            </a:r>
            <a:r>
              <a:rPr lang="en-US" sz="1500" dirty="0"/>
              <a:t> technology (e-beam cooling, stochastic cooling, laser cooling)</a:t>
            </a:r>
          </a:p>
          <a:p>
            <a:r>
              <a:rPr lang="en-US" sz="1500" dirty="0"/>
              <a:t>Fast and slow extraction techniques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BC1C61F-0753-2BCC-0FE7-CE3ED59DC2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6616" y="2255671"/>
            <a:ext cx="3892760" cy="1909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F87B33D-620D-52A8-5438-25231FFB0F50}"/>
              </a:ext>
            </a:extLst>
          </p:cNvPr>
          <p:cNvGrpSpPr/>
          <p:nvPr/>
        </p:nvGrpSpPr>
        <p:grpSpPr>
          <a:xfrm>
            <a:off x="5090955" y="1014213"/>
            <a:ext cx="3892759" cy="1086703"/>
            <a:chOff x="317500" y="2952863"/>
            <a:chExt cx="6040671" cy="1686315"/>
          </a:xfrm>
        </p:grpSpPr>
        <p:pic>
          <p:nvPicPr>
            <p:cNvPr id="10" name="Grafik 19">
              <a:extLst>
                <a:ext uri="{FF2B5EF4-FFF2-40B4-BE49-F238E27FC236}">
                  <a16:creationId xmlns:a16="http://schemas.microsoft.com/office/drawing/2014/main" id="{2C42B2F7-476B-AC6C-8EFD-3061DE5870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62"/>
            <a:stretch/>
          </p:blipFill>
          <p:spPr>
            <a:xfrm>
              <a:off x="335049" y="2959304"/>
              <a:ext cx="1440000" cy="1043305"/>
            </a:xfrm>
            <a:prstGeom prst="rect">
              <a:avLst/>
            </a:prstGeom>
            <a:ln w="38100">
              <a:noFill/>
            </a:ln>
          </p:spPr>
        </p:pic>
        <p:pic>
          <p:nvPicPr>
            <p:cNvPr id="11" name="Grafik 21">
              <a:extLst>
                <a:ext uri="{FF2B5EF4-FFF2-40B4-BE49-F238E27FC236}">
                  <a16:creationId xmlns:a16="http://schemas.microsoft.com/office/drawing/2014/main" id="{BBC86F73-05B8-E723-0D64-32C1A5B293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18171" y="2952863"/>
              <a:ext cx="1440000" cy="1025432"/>
            </a:xfrm>
            <a:prstGeom prst="rect">
              <a:avLst/>
            </a:prstGeom>
            <a:ln w="38100">
              <a:noFill/>
            </a:ln>
          </p:spPr>
        </p:pic>
        <p:pic>
          <p:nvPicPr>
            <p:cNvPr id="12" name="Grafik 20">
              <a:extLst>
                <a:ext uri="{FF2B5EF4-FFF2-40B4-BE49-F238E27FC236}">
                  <a16:creationId xmlns:a16="http://schemas.microsoft.com/office/drawing/2014/main" id="{E03CBE84-6FC7-2A18-5D03-3FC612A9F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0068" y="2965220"/>
              <a:ext cx="1440000" cy="1012551"/>
            </a:xfrm>
            <a:prstGeom prst="rect">
              <a:avLst/>
            </a:prstGeom>
            <a:ln w="38100">
              <a:noFill/>
            </a:ln>
          </p:spPr>
        </p:pic>
        <p:pic>
          <p:nvPicPr>
            <p:cNvPr id="13" name="Picture 2" descr="https://www.gsi.de/fileadmin/_processed_/2/7/csm_CHORDIS_9947d8b64f.jpg">
              <a:extLst>
                <a:ext uri="{FF2B5EF4-FFF2-40B4-BE49-F238E27FC236}">
                  <a16:creationId xmlns:a16="http://schemas.microsoft.com/office/drawing/2014/main" id="{6297EC07-E0A0-F30F-92AE-37406206FF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0901" y="2959304"/>
              <a:ext cx="1440000" cy="951653"/>
            </a:xfrm>
            <a:prstGeom prst="rect">
              <a:avLst/>
            </a:prstGeom>
            <a:noFill/>
            <a:ln w="38100"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361A559C-B9BD-F1DE-A5B0-5EED3860B9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500" y="4094919"/>
              <a:ext cx="6040671" cy="544259"/>
            </a:xfrm>
            <a:prstGeom prst="rect">
              <a:avLst/>
            </a:prstGeom>
          </p:spPr>
        </p:pic>
      </p:grpSp>
      <p:pic>
        <p:nvPicPr>
          <p:cNvPr id="16" name="Grafik 15">
            <a:extLst>
              <a:ext uri="{FF2B5EF4-FFF2-40B4-BE49-F238E27FC236}">
                <a16:creationId xmlns:a16="http://schemas.microsoft.com/office/drawing/2014/main" id="{D67BB150-135E-B91C-5548-E5FFD8C630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70003" y="2848998"/>
            <a:ext cx="3301871" cy="1857303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6526F033-4144-6497-2E53-D53F5D991F26}"/>
              </a:ext>
            </a:extLst>
          </p:cNvPr>
          <p:cNvSpPr txBox="1"/>
          <p:nvPr/>
        </p:nvSpPr>
        <p:spPr>
          <a:xfrm>
            <a:off x="4934480" y="4575496"/>
            <a:ext cx="3273653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100" dirty="0"/>
              <a:t>ESR electron cooler during Dec 2023 reassembly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533ED16-BD1D-83B4-8C09-4F83C20BD399}"/>
              </a:ext>
            </a:extLst>
          </p:cNvPr>
          <p:cNvSpPr txBox="1"/>
          <p:nvPr/>
        </p:nvSpPr>
        <p:spPr>
          <a:xfrm>
            <a:off x="19219" y="3108867"/>
            <a:ext cx="14881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Close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exchange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/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collaboration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with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CERN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007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B6EB12-35EB-293E-354B-B913BDC362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1069" y="231075"/>
            <a:ext cx="6342611" cy="590668"/>
          </a:xfrm>
        </p:spPr>
        <p:txBody>
          <a:bodyPr anchorCtr="1"/>
          <a:lstStyle/>
          <a:p>
            <a:pPr lvl="0" algn="ctr"/>
            <a:r>
              <a:rPr lang="de-DE" sz="2000" dirty="0" err="1">
                <a:solidFill>
                  <a:srgbClr val="0070C0"/>
                </a:solidFill>
              </a:rPr>
              <a:t>Using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Existing</a:t>
            </a:r>
            <a:r>
              <a:rPr lang="de-DE" sz="2000" dirty="0">
                <a:solidFill>
                  <a:srgbClr val="0070C0"/>
                </a:solidFill>
              </a:rPr>
              <a:t> Infrastructure &amp; Competence </a:t>
            </a:r>
            <a:r>
              <a:rPr lang="de-DE" sz="2000" dirty="0" err="1">
                <a:solidFill>
                  <a:srgbClr val="0070C0"/>
                </a:solidFill>
              </a:rPr>
              <a:t>to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Continue</a:t>
            </a:r>
            <a:r>
              <a:rPr lang="de-DE" sz="2000" dirty="0">
                <a:solidFill>
                  <a:srgbClr val="0070C0"/>
                </a:solidFill>
              </a:rPr>
              <a:t> EDM-</a:t>
            </a:r>
            <a:r>
              <a:rPr lang="de-DE" sz="2000" dirty="0" err="1">
                <a:solidFill>
                  <a:srgbClr val="0070C0"/>
                </a:solidFill>
              </a:rPr>
              <a:t>Searches</a:t>
            </a:r>
            <a:r>
              <a:rPr lang="de-DE" sz="2000" dirty="0">
                <a:solidFill>
                  <a:srgbClr val="0070C0"/>
                </a:solidFill>
              </a:rPr>
              <a:t> at World Class Level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FF3004A-706E-48F3-E7E5-26EAAECFD9F6}"/>
              </a:ext>
            </a:extLst>
          </p:cNvPr>
          <p:cNvSpPr txBox="1"/>
          <p:nvPr/>
        </p:nvSpPr>
        <p:spPr>
          <a:xfrm>
            <a:off x="241069" y="1046289"/>
            <a:ext cx="5679805" cy="37933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marL="214313" indent="-214313" defTabSz="685800">
              <a:spcAft>
                <a:spcPts val="6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kern="0" dirty="0">
                <a:solidFill>
                  <a:srgbClr val="000000"/>
                </a:solidFill>
                <a:latin typeface="Aptos"/>
              </a:rPr>
              <a:t>World-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class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expertise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and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infrastructure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at </a:t>
            </a:r>
            <a:r>
              <a:rPr lang="de-DE" sz="1400" dirty="0"/>
              <a:t>Aachen/JGU Mainz/HIM/GSI (</a:t>
            </a:r>
            <a:r>
              <a:rPr lang="de-DE" sz="1400" dirty="0">
                <a:sym typeface="Wingdings" pitchFamily="2" charset="2"/>
              </a:rPr>
              <a:t> </a:t>
            </a:r>
            <a:r>
              <a:rPr lang="de-DE" sz="1400" dirty="0"/>
              <a:t>K. Aulenbacher et al)</a:t>
            </a:r>
            <a:endParaRPr lang="de-DE" sz="1600" dirty="0"/>
          </a:p>
          <a:p>
            <a:pPr marL="214313" indent="-214313" defTabSz="685800">
              <a:spcAft>
                <a:spcPts val="6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S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earches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for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systematic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effects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on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storing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b="1" dirty="0" err="1">
                <a:solidFill>
                  <a:srgbClr val="0070C0"/>
                </a:solidFill>
                <a:latin typeface="Aptos"/>
              </a:rPr>
              <a:t>spin</a:t>
            </a:r>
            <a:r>
              <a:rPr lang="de-DE" sz="1600" b="1" dirty="0">
                <a:solidFill>
                  <a:srgbClr val="0070C0"/>
                </a:solidFill>
                <a:latin typeface="Aptos"/>
              </a:rPr>
              <a:t> </a:t>
            </a:r>
            <a:r>
              <a:rPr lang="de-DE" sz="1600" b="1" dirty="0" err="1">
                <a:solidFill>
                  <a:srgbClr val="0070C0"/>
                </a:solidFill>
                <a:latin typeface="Aptos"/>
              </a:rPr>
              <a:t>polarized</a:t>
            </a:r>
            <a:r>
              <a:rPr lang="de-DE" sz="1600" b="1" dirty="0">
                <a:solidFill>
                  <a:srgbClr val="0070C0"/>
                </a:solidFill>
                <a:latin typeface="Aptos"/>
              </a:rPr>
              <a:t> </a:t>
            </a:r>
            <a:r>
              <a:rPr lang="de-DE" sz="1600" b="1" dirty="0" err="1">
                <a:solidFill>
                  <a:srgbClr val="0070C0"/>
                </a:solidFill>
                <a:latin typeface="Aptos"/>
              </a:rPr>
              <a:t>charged</a:t>
            </a:r>
            <a:r>
              <a:rPr lang="de-DE" sz="1600" b="1" dirty="0">
                <a:solidFill>
                  <a:srgbClr val="0070C0"/>
                </a:solidFill>
                <a:latin typeface="Aptos"/>
              </a:rPr>
              <a:t> </a:t>
            </a:r>
            <a:r>
              <a:rPr lang="de-DE" sz="1600" b="1" kern="0" dirty="0" err="1">
                <a:solidFill>
                  <a:srgbClr val="0070C0"/>
                </a:solidFill>
                <a:latin typeface="Aptos"/>
              </a:rPr>
              <a:t>electrons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,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aiming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to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control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 </a:t>
            </a:r>
            <a:r>
              <a:rPr lang="de-DE" sz="1600" b="1" kern="0" dirty="0">
                <a:solidFill>
                  <a:srgbClr val="0070C0"/>
                </a:solidFill>
                <a:latin typeface="Aptos"/>
              </a:rPr>
              <a:t>EDM </a:t>
            </a:r>
            <a:r>
              <a:rPr lang="de-DE" sz="1600" b="1" kern="0" dirty="0" err="1">
                <a:solidFill>
                  <a:srgbClr val="0070C0"/>
                </a:solidFill>
                <a:latin typeface="Aptos"/>
              </a:rPr>
              <a:t>limits</a:t>
            </a:r>
            <a:r>
              <a:rPr lang="de-DE" sz="1600" b="1" kern="0" dirty="0">
                <a:solidFill>
                  <a:srgbClr val="0070C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smaller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than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achieved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for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free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elementary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particles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so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far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</a:p>
          <a:p>
            <a:pPr marL="214313" indent="-214313" defTabSz="685800">
              <a:spcAft>
                <a:spcPts val="6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dirty="0" err="1">
                <a:solidFill>
                  <a:srgbClr val="000000"/>
                </a:solidFill>
                <a:latin typeface="Aptos"/>
              </a:rPr>
              <a:t>We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want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to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investigate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br>
              <a:rPr lang="de-DE" sz="1600" kern="0" dirty="0">
                <a:solidFill>
                  <a:srgbClr val="000000"/>
                </a:solidFill>
                <a:latin typeface="Aptos"/>
              </a:rPr>
            </a:b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the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effectivity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of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using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: </a:t>
            </a:r>
          </a:p>
          <a:p>
            <a:pPr defTabSz="685800"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dirty="0">
                <a:solidFill>
                  <a:srgbClr val="000000"/>
                </a:solidFill>
                <a:latin typeface="Aptos"/>
              </a:rPr>
              <a:t>1.)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the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existing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HESR </a:t>
            </a:r>
            <a:br>
              <a:rPr lang="de-DE" sz="1600" dirty="0">
                <a:solidFill>
                  <a:srgbClr val="000000"/>
                </a:solidFill>
                <a:latin typeface="Aptos"/>
              </a:rPr>
            </a:br>
            <a:r>
              <a:rPr lang="de-DE" sz="1600" dirty="0">
                <a:solidFill>
                  <a:srgbClr val="000000"/>
                </a:solidFill>
                <a:latin typeface="Aptos"/>
              </a:rPr>
              <a:t>cooler prototype at HIM</a:t>
            </a:r>
            <a:br>
              <a:rPr lang="de-DE" sz="1600" dirty="0">
                <a:solidFill>
                  <a:srgbClr val="000000"/>
                </a:solidFill>
                <a:latin typeface="Aptos"/>
              </a:rPr>
            </a:br>
            <a:r>
              <a:rPr lang="de-DE" sz="1600" dirty="0">
                <a:solidFill>
                  <a:srgbClr val="000000"/>
                </a:solidFill>
                <a:latin typeface="Aptos"/>
              </a:rPr>
              <a:t>(tank and high 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voltage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br>
              <a:rPr lang="de-DE" sz="1600" dirty="0">
                <a:solidFill>
                  <a:srgbClr val="000000"/>
                </a:solidFill>
                <a:latin typeface="Aptos"/>
              </a:rPr>
            </a:br>
            <a:r>
              <a:rPr lang="de-DE" sz="1600" dirty="0" err="1">
                <a:solidFill>
                  <a:srgbClr val="000000"/>
                </a:solidFill>
                <a:latin typeface="Aptos"/>
              </a:rPr>
              <a:t>platform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) </a:t>
            </a:r>
          </a:p>
          <a:p>
            <a:pPr defTabSz="685800">
              <a:spcAft>
                <a:spcPts val="6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dirty="0">
                <a:solidFill>
                  <a:srgbClr val="000000"/>
                </a:solidFill>
                <a:latin typeface="Aptos"/>
              </a:rPr>
              <a:t>2.)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Copies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kern="0" dirty="0" err="1">
                <a:solidFill>
                  <a:srgbClr val="000000"/>
                </a:solidFill>
                <a:latin typeface="Aptos"/>
              </a:rPr>
              <a:t>of</a:t>
            </a:r>
            <a:r>
              <a:rPr lang="de-DE" sz="1600" kern="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the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existing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</a:t>
            </a:r>
            <a:br>
              <a:rPr lang="de-DE" sz="1600" dirty="0">
                <a:solidFill>
                  <a:srgbClr val="000000"/>
                </a:solidFill>
                <a:latin typeface="Aptos"/>
              </a:rPr>
            </a:br>
            <a:r>
              <a:rPr lang="de-DE" sz="1600" dirty="0">
                <a:solidFill>
                  <a:srgbClr val="000000"/>
                </a:solidFill>
                <a:latin typeface="Aptos"/>
              </a:rPr>
              <a:t>MESA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polarized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source </a:t>
            </a:r>
            <a:br>
              <a:rPr lang="de-DE" sz="1600" dirty="0">
                <a:solidFill>
                  <a:srgbClr val="000000"/>
                </a:solidFill>
                <a:latin typeface="Aptos"/>
              </a:rPr>
            </a:br>
            <a:r>
              <a:rPr lang="de-DE" sz="1600" dirty="0">
                <a:solidFill>
                  <a:srgbClr val="000000"/>
                </a:solidFill>
                <a:latin typeface="Aptos"/>
              </a:rPr>
              <a:t>and </a:t>
            </a:r>
            <a:r>
              <a:rPr lang="de-DE" sz="1600" dirty="0" err="1">
                <a:solidFill>
                  <a:srgbClr val="000000"/>
                </a:solidFill>
                <a:latin typeface="Aptos"/>
              </a:rPr>
              <a:t>spin</a:t>
            </a:r>
            <a:r>
              <a:rPr lang="de-DE" sz="1600" dirty="0">
                <a:solidFill>
                  <a:srgbClr val="000000"/>
                </a:solidFill>
                <a:latin typeface="Aptos"/>
              </a:rPr>
              <a:t> -manipulators </a:t>
            </a:r>
          </a:p>
        </p:txBody>
      </p:sp>
      <p:grpSp>
        <p:nvGrpSpPr>
          <p:cNvPr id="4" name="Gruppieren 20">
            <a:extLst>
              <a:ext uri="{FF2B5EF4-FFF2-40B4-BE49-F238E27FC236}">
                <a16:creationId xmlns:a16="http://schemas.microsoft.com/office/drawing/2014/main" id="{4C0FD635-8CA7-1884-C799-20E5D1806FC6}"/>
              </a:ext>
            </a:extLst>
          </p:cNvPr>
          <p:cNvGrpSpPr/>
          <p:nvPr/>
        </p:nvGrpSpPr>
        <p:grpSpPr>
          <a:xfrm>
            <a:off x="2966798" y="2550546"/>
            <a:ext cx="3616882" cy="2337344"/>
            <a:chOff x="8893975" y="3182998"/>
            <a:chExt cx="3616882" cy="2337344"/>
          </a:xfrm>
        </p:grpSpPr>
        <p:pic>
          <p:nvPicPr>
            <p:cNvPr id="5" name="Grafik 6" descr="Ein Bild, das Maschine, Bautechnik, Industrie, Stahl enthält.&#10;&#10;KI-generierte Inhalte können fehlerhaft sein.">
              <a:extLst>
                <a:ext uri="{FF2B5EF4-FFF2-40B4-BE49-F238E27FC236}">
                  <a16:creationId xmlns:a16="http://schemas.microsoft.com/office/drawing/2014/main" id="{D587ADE4-2FFD-38F9-8F92-46ED26D74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6160"/>
            <a:stretch>
              <a:fillRect/>
            </a:stretch>
          </p:blipFill>
          <p:spPr>
            <a:xfrm>
              <a:off x="8893975" y="3182998"/>
              <a:ext cx="3062069" cy="146611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6" name="Textfeld 8">
              <a:extLst>
                <a:ext uri="{FF2B5EF4-FFF2-40B4-BE49-F238E27FC236}">
                  <a16:creationId xmlns:a16="http://schemas.microsoft.com/office/drawing/2014/main" id="{AB8C9AA5-F73D-2F7B-6E95-084EB354252D}"/>
                </a:ext>
              </a:extLst>
            </p:cNvPr>
            <p:cNvSpPr txBox="1"/>
            <p:nvPr/>
          </p:nvSpPr>
          <p:spPr>
            <a:xfrm>
              <a:off x="9342507" y="5243343"/>
              <a:ext cx="3168350" cy="27699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3d-spin rotator at MESA</a:t>
              </a:r>
            </a:p>
          </p:txBody>
        </p:sp>
        <p:cxnSp>
          <p:nvCxnSpPr>
            <p:cNvPr id="7" name="Gerader Verbinder 17">
              <a:extLst>
                <a:ext uri="{FF2B5EF4-FFF2-40B4-BE49-F238E27FC236}">
                  <a16:creationId xmlns:a16="http://schemas.microsoft.com/office/drawing/2014/main" id="{937ECC94-C344-E4FB-A9E5-C64022856447}"/>
                </a:ext>
              </a:extLst>
            </p:cNvPr>
            <p:cNvCxnSpPr/>
            <p:nvPr/>
          </p:nvCxnSpPr>
          <p:spPr>
            <a:xfrm>
              <a:off x="8893975" y="4703353"/>
              <a:ext cx="0" cy="531175"/>
            </a:xfrm>
            <a:prstGeom prst="straightConnector1">
              <a:avLst/>
            </a:prstGeom>
            <a:noFill/>
            <a:ln w="12701" cap="flat">
              <a:solidFill>
                <a:srgbClr val="000000"/>
              </a:solidFill>
              <a:prstDash val="solid"/>
              <a:round/>
            </a:ln>
          </p:spPr>
        </p:cxnSp>
        <p:cxnSp>
          <p:nvCxnSpPr>
            <p:cNvPr id="8" name="Gerader Verbinder 18">
              <a:extLst>
                <a:ext uri="{FF2B5EF4-FFF2-40B4-BE49-F238E27FC236}">
                  <a16:creationId xmlns:a16="http://schemas.microsoft.com/office/drawing/2014/main" id="{4776889B-BC88-1BD5-74B4-A30EBB92656F}"/>
                </a:ext>
              </a:extLst>
            </p:cNvPr>
            <p:cNvCxnSpPr/>
            <p:nvPr/>
          </p:nvCxnSpPr>
          <p:spPr>
            <a:xfrm>
              <a:off x="11920319" y="4703353"/>
              <a:ext cx="0" cy="531175"/>
            </a:xfrm>
            <a:prstGeom prst="straightConnector1">
              <a:avLst/>
            </a:prstGeom>
            <a:noFill/>
            <a:ln w="12701" cap="flat">
              <a:solidFill>
                <a:srgbClr val="000000"/>
              </a:solidFill>
              <a:prstDash val="solid"/>
              <a:round/>
            </a:ln>
          </p:spPr>
        </p:cxnSp>
        <p:cxnSp>
          <p:nvCxnSpPr>
            <p:cNvPr id="9" name="Gerade Verbindung mit Pfeil 20">
              <a:extLst>
                <a:ext uri="{FF2B5EF4-FFF2-40B4-BE49-F238E27FC236}">
                  <a16:creationId xmlns:a16="http://schemas.microsoft.com/office/drawing/2014/main" id="{4C776A1A-E878-E758-290F-8D71DA114449}"/>
                </a:ext>
              </a:extLst>
            </p:cNvPr>
            <p:cNvCxnSpPr/>
            <p:nvPr/>
          </p:nvCxnSpPr>
          <p:spPr>
            <a:xfrm>
              <a:off x="8893975" y="4831003"/>
              <a:ext cx="2954335" cy="0"/>
            </a:xfrm>
            <a:prstGeom prst="straightConnector1">
              <a:avLst/>
            </a:prstGeom>
            <a:noFill/>
            <a:ln w="12701" cap="flat">
              <a:solidFill>
                <a:srgbClr val="000000"/>
              </a:solidFill>
              <a:prstDash val="solid"/>
              <a:round/>
              <a:headEnd type="arrow"/>
              <a:tailEnd type="arrow"/>
            </a:ln>
          </p:spPr>
        </p:cxnSp>
        <p:sp>
          <p:nvSpPr>
            <p:cNvPr id="10" name="Textfeld 22">
              <a:extLst>
                <a:ext uri="{FF2B5EF4-FFF2-40B4-BE49-F238E27FC236}">
                  <a16:creationId xmlns:a16="http://schemas.microsoft.com/office/drawing/2014/main" id="{2C2C49A2-AD22-5F82-EF3A-7A252FC0D048}"/>
                </a:ext>
              </a:extLst>
            </p:cNvPr>
            <p:cNvSpPr txBox="1"/>
            <p:nvPr/>
          </p:nvSpPr>
          <p:spPr>
            <a:xfrm>
              <a:off x="9998753" y="4872480"/>
              <a:ext cx="441143" cy="27699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2 m</a:t>
              </a:r>
            </a:p>
          </p:txBody>
        </p:sp>
      </p:grpSp>
      <p:grpSp>
        <p:nvGrpSpPr>
          <p:cNvPr id="11" name="Gruppieren 25">
            <a:extLst>
              <a:ext uri="{FF2B5EF4-FFF2-40B4-BE49-F238E27FC236}">
                <a16:creationId xmlns:a16="http://schemas.microsoft.com/office/drawing/2014/main" id="{CFA35EEB-CB69-321B-6728-C355E2945467}"/>
              </a:ext>
            </a:extLst>
          </p:cNvPr>
          <p:cNvGrpSpPr/>
          <p:nvPr/>
        </p:nvGrpSpPr>
        <p:grpSpPr>
          <a:xfrm>
            <a:off x="6110750" y="974703"/>
            <a:ext cx="3161443" cy="3937722"/>
            <a:chOff x="960814" y="2394814"/>
            <a:chExt cx="3161443" cy="3937722"/>
          </a:xfrm>
        </p:grpSpPr>
        <p:pic>
          <p:nvPicPr>
            <p:cNvPr id="12" name="Grafik 4" descr="Ein Bild, das Bautechnik, Stahl, Gebäude, Pfeife Flöte Rohr enthält.&#10;&#10;KI-generierte Inhalte können fehlerhaft sein.">
              <a:extLst>
                <a:ext uri="{FF2B5EF4-FFF2-40B4-BE49-F238E27FC236}">
                  <a16:creationId xmlns:a16="http://schemas.microsoft.com/office/drawing/2014/main" id="{7954CD51-B1DA-EF7A-8B30-1E97E7759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20030"/>
            <a:stretch>
              <a:fillRect/>
            </a:stretch>
          </p:blipFill>
          <p:spPr>
            <a:xfrm rot="5400013">
              <a:off x="1065166" y="2475345"/>
              <a:ext cx="2591555" cy="2430493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3" name="Textfeld 5">
              <a:extLst>
                <a:ext uri="{FF2B5EF4-FFF2-40B4-BE49-F238E27FC236}">
                  <a16:creationId xmlns:a16="http://schemas.microsoft.com/office/drawing/2014/main" id="{2FA699C7-24B1-3D73-9A9C-ECA29497D267}"/>
                </a:ext>
              </a:extLst>
            </p:cNvPr>
            <p:cNvSpPr txBox="1"/>
            <p:nvPr/>
          </p:nvSpPr>
          <p:spPr>
            <a:xfrm>
              <a:off x="960814" y="5132207"/>
              <a:ext cx="3161443" cy="120032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1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Unique </a:t>
              </a:r>
              <a:r>
                <a:rPr lang="de-DE" sz="1200" b="1" i="0" u="none" strike="noStrike" kern="120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features</a:t>
              </a:r>
              <a:r>
                <a:rPr lang="de-DE" sz="1200" b="1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HESR cooler prototype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: </a:t>
              </a:r>
            </a:p>
            <a:p>
              <a:pPr marL="171450" marR="0" lvl="0" indent="-17145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Arial" pitchFamily="34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kW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</a:t>
              </a:r>
              <a:r>
                <a:rPr lang="de-DE" sz="1200" b="0" i="0" u="none" strike="noStrike" kern="120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el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. power </a:t>
              </a:r>
              <a:r>
                <a:rPr lang="de-DE" sz="1200" b="0" i="0" u="none" strike="noStrike" kern="120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available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at 600kV</a:t>
              </a:r>
            </a:p>
            <a:p>
              <a:pPr marL="171450" marR="0" lvl="0" indent="-17145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Arial" pitchFamily="34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on </a:t>
              </a:r>
              <a:r>
                <a:rPr lang="de-DE" sz="1200" b="1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large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HV-</a:t>
              </a:r>
              <a:r>
                <a:rPr lang="de-DE" sz="1200" b="0" i="0" u="none" strike="noStrike" kern="120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platform</a:t>
              </a:r>
              <a:endParaRPr lang="de-DE" sz="12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ea typeface="ヒラギノ角ゴ ProN W3"/>
                <a:cs typeface="ヒラギノ角ゴ ProN W3"/>
              </a:endParaRPr>
            </a:p>
            <a:p>
              <a:pPr marL="171450" marR="0" lvl="0" indent="-17145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Arial" pitchFamily="34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Ample </a:t>
              </a:r>
              <a:r>
                <a:rPr lang="de-DE" sz="1200" b="0" i="0" u="none" strike="noStrike" kern="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space</a:t>
              </a:r>
              <a:r>
                <a:rPr lang="de-DE" sz="12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</a:t>
              </a:r>
              <a:r>
                <a:rPr lang="de-DE" sz="1200" b="0" i="0" u="none" strike="noStrike" kern="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above</a:t>
              </a:r>
              <a:r>
                <a:rPr lang="de-DE" sz="12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</a:t>
              </a:r>
              <a:r>
                <a:rPr lang="de-DE" sz="1200" b="0" i="0" u="none" strike="noStrike" kern="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platform</a:t>
              </a:r>
              <a:r>
                <a:rPr lang="de-DE" sz="12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…</a:t>
              </a:r>
            </a:p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  d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ue </a:t>
              </a:r>
              <a:r>
                <a:rPr lang="de-DE" sz="1200" b="0" i="0" u="none" strike="noStrike" kern="120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to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</a:t>
              </a:r>
              <a:r>
                <a:rPr lang="de-DE" sz="1200" b="0" i="0" u="none" strike="noStrike" kern="120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pressure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tank </a:t>
              </a:r>
            </a:p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  design </a:t>
              </a:r>
              <a:r>
                <a:rPr lang="de-DE" sz="1200" b="0" i="0" u="none" strike="noStrike" kern="120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for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2 </a:t>
              </a:r>
              <a:r>
                <a:rPr lang="de-DE" sz="1200" b="0" i="0" u="none" strike="noStrike" kern="1200" cap="none" spc="0" baseline="0" dirty="0" err="1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platforms</a:t>
              </a:r>
              <a:r>
                <a:rPr lang="de-DE" sz="12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ヒラギノ角ゴ ProN W3"/>
                  <a:cs typeface="ヒラギノ角ゴ ProN W3"/>
                </a:rPr>
                <a:t> </a:t>
              </a:r>
            </a:p>
          </p:txBody>
        </p:sp>
        <p:cxnSp>
          <p:nvCxnSpPr>
            <p:cNvPr id="14" name="Gerader Verbinder 23">
              <a:extLst>
                <a:ext uri="{FF2B5EF4-FFF2-40B4-BE49-F238E27FC236}">
                  <a16:creationId xmlns:a16="http://schemas.microsoft.com/office/drawing/2014/main" id="{0378D73E-3EC6-B8CD-9C65-440F87F12D7D}"/>
                </a:ext>
              </a:extLst>
            </p:cNvPr>
            <p:cNvCxnSpPr/>
            <p:nvPr/>
          </p:nvCxnSpPr>
          <p:spPr>
            <a:xfrm>
              <a:off x="1489585" y="3418603"/>
              <a:ext cx="1732550" cy="40261"/>
            </a:xfrm>
            <a:prstGeom prst="straightConnector1">
              <a:avLst/>
            </a:prstGeom>
            <a:noFill/>
            <a:ln w="28575" cap="flat">
              <a:solidFill>
                <a:srgbClr val="FFFFFF"/>
              </a:solidFill>
              <a:prstDash val="solid"/>
              <a:miter/>
              <a:headEnd type="arrow"/>
              <a:tailEnd type="arrow"/>
            </a:ln>
          </p:spPr>
        </p:cxnSp>
        <p:sp>
          <p:nvSpPr>
            <p:cNvPr id="15" name="Textfeld 24">
              <a:extLst>
                <a:ext uri="{FF2B5EF4-FFF2-40B4-BE49-F238E27FC236}">
                  <a16:creationId xmlns:a16="http://schemas.microsoft.com/office/drawing/2014/main" id="{903BB79F-8150-B2BC-872B-D538148AD61B}"/>
                </a:ext>
              </a:extLst>
            </p:cNvPr>
            <p:cNvSpPr txBox="1"/>
            <p:nvPr/>
          </p:nvSpPr>
          <p:spPr>
            <a:xfrm>
              <a:off x="2086349" y="3141302"/>
              <a:ext cx="510134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 dirty="0">
                  <a:solidFill>
                    <a:srgbClr val="FFFFFF"/>
                  </a:solidFill>
                  <a:uFillTx/>
                  <a:latin typeface="Aptos"/>
                </a:rPr>
                <a:t>4m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42804A-9A74-2B35-0AF8-77EDF4423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R&amp;D in Advanced </a:t>
            </a:r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dirty="0">
                <a:solidFill>
                  <a:srgbClr val="0070C0"/>
                </a:solidFill>
              </a:rPr>
              <a:t>Diagnostics I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10568A-F4BF-3554-C2E3-CC18A84D87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65C29AA-440C-1AC9-5070-B28B842A5E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80" y="1898967"/>
            <a:ext cx="3610188" cy="2713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13C7A6F-5D89-FBBE-4828-FAA9D64CC8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549" y="37510"/>
            <a:ext cx="3389851" cy="2545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A4EC167-D167-B506-20AA-A12204C7CB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856" y="2567682"/>
            <a:ext cx="4631343" cy="2596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687DA9D-AF9E-DF5C-78A7-F9B3D87634EC}"/>
              </a:ext>
            </a:extLst>
          </p:cNvPr>
          <p:cNvSpPr txBox="1"/>
          <p:nvPr/>
        </p:nvSpPr>
        <p:spPr>
          <a:xfrm>
            <a:off x="7123547" y="1658245"/>
            <a:ext cx="14881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Close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exchange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/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collaboration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with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CERN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48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42804A-9A74-2B35-0AF8-77EDF4423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R&amp;D in Advanced Diagnostics II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10568A-F4BF-3554-C2E3-CC18A84D87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BEA51B1-2DCB-39E5-784C-06D112FCAB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63930"/>
            <a:ext cx="4589464" cy="2584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9E30E62-55DA-D0BB-92B7-CABABB5409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314" y="0"/>
            <a:ext cx="4455171" cy="2509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0A8EF37-E9F8-5254-DAD8-B9E9D7EEF9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392" y="2509294"/>
            <a:ext cx="3527074" cy="2634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BE7517A-1BF7-D374-2388-5B8FB617210B}"/>
              </a:ext>
            </a:extLst>
          </p:cNvPr>
          <p:cNvSpPr txBox="1"/>
          <p:nvPr/>
        </p:nvSpPr>
        <p:spPr>
          <a:xfrm>
            <a:off x="756614" y="4011978"/>
            <a:ext cx="14881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Close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exchange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/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collaboration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with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CERN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3651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F4FB8-E0AC-41ED-9C10-DB280284D7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2195" y="74462"/>
            <a:ext cx="6514984" cy="701284"/>
          </a:xfrm>
        </p:spPr>
        <p:txBody>
          <a:bodyPr/>
          <a:lstStyle/>
          <a:p>
            <a:r>
              <a:rPr lang="en-GB" sz="1800" dirty="0">
                <a:solidFill>
                  <a:srgbClr val="0070C0"/>
                </a:solidFill>
              </a:rPr>
              <a:t>R&amp;D on Automatic Tools </a:t>
            </a:r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 Semi-Autonomous Operation</a:t>
            </a:r>
            <a:br>
              <a:rPr lang="en-GB" sz="1800" dirty="0">
                <a:solidFill>
                  <a:srgbClr val="0070C0"/>
                </a:solidFill>
              </a:rPr>
            </a:br>
            <a:r>
              <a:rPr lang="en-GB" sz="1500" b="0" i="1" dirty="0">
                <a:solidFill>
                  <a:srgbClr val="0070C0"/>
                </a:solidFill>
              </a:rPr>
              <a:t>“Digital </a:t>
            </a:r>
            <a:r>
              <a:rPr lang="en-GB" sz="1500" i="1" dirty="0">
                <a:solidFill>
                  <a:srgbClr val="0070C0"/>
                </a:solidFill>
              </a:rPr>
              <a:t>S</a:t>
            </a:r>
            <a:r>
              <a:rPr lang="en-GB" sz="1500" b="0" i="1" dirty="0">
                <a:solidFill>
                  <a:srgbClr val="0070C0"/>
                </a:solidFill>
              </a:rPr>
              <a:t>pill </a:t>
            </a:r>
            <a:r>
              <a:rPr lang="en-GB" sz="1500" i="1" dirty="0">
                <a:solidFill>
                  <a:srgbClr val="0070C0"/>
                </a:solidFill>
              </a:rPr>
              <a:t>O</a:t>
            </a:r>
            <a:r>
              <a:rPr lang="en-GB" sz="1500" b="0" i="1" dirty="0">
                <a:solidFill>
                  <a:srgbClr val="0070C0"/>
                </a:solidFill>
              </a:rPr>
              <a:t>ptimization </a:t>
            </a:r>
            <a:r>
              <a:rPr lang="en-GB" sz="1500" i="1" dirty="0">
                <a:solidFill>
                  <a:srgbClr val="0070C0"/>
                </a:solidFill>
              </a:rPr>
              <a:t>S</a:t>
            </a:r>
            <a:r>
              <a:rPr lang="en-GB" sz="1500" b="0" i="1" dirty="0">
                <a:solidFill>
                  <a:srgbClr val="0070C0"/>
                </a:solidFill>
              </a:rPr>
              <a:t>ystem (</a:t>
            </a:r>
            <a:r>
              <a:rPr lang="en-GB" sz="1500" i="1" dirty="0">
                <a:solidFill>
                  <a:srgbClr val="0070C0"/>
                </a:solidFill>
              </a:rPr>
              <a:t>SOS</a:t>
            </a:r>
            <a:r>
              <a:rPr lang="en-GB" sz="1500" b="0" i="1" dirty="0">
                <a:solidFill>
                  <a:srgbClr val="0070C0"/>
                </a:solidFill>
              </a:rPr>
              <a:t>)”</a:t>
            </a:r>
            <a:endParaRPr lang="en-GB" sz="1800" b="0" i="1" dirty="0">
              <a:solidFill>
                <a:srgbClr val="0070C0"/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66D65CA-DBE2-0093-7572-6D21FB58A4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3548" y="4914483"/>
            <a:ext cx="1174632" cy="273844"/>
          </a:xfrm>
        </p:spPr>
        <p:txBody>
          <a:bodyPr/>
          <a:lstStyle/>
          <a:p>
            <a:pPr defTabSz="457189"/>
            <a:r>
              <a:rPr lang="de-DE" dirty="0">
                <a:solidFill>
                  <a:prstClr val="black"/>
                </a:solidFill>
                <a:latin typeface="Arial"/>
              </a:rPr>
              <a:t>R. Aßmann - ACC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32B22946-FF6B-2E3E-957D-8980A9DEEBB9}"/>
              </a:ext>
            </a:extLst>
          </p:cNvPr>
          <p:cNvSpPr txBox="1">
            <a:spLocks/>
          </p:cNvSpPr>
          <p:nvPr/>
        </p:nvSpPr>
        <p:spPr>
          <a:xfrm>
            <a:off x="93135" y="989456"/>
            <a:ext cx="3512509" cy="193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Extract on 3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order resonance.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1.  </a:t>
            </a:r>
            <a:r>
              <a:rPr lang="en-GB" sz="1600" b="1" u="sng" dirty="0"/>
              <a:t>Macro</a:t>
            </a:r>
            <a:r>
              <a:rPr lang="en-GB" sz="1600" b="1" dirty="0"/>
              <a:t> spill (</a:t>
            </a:r>
            <a:r>
              <a:rPr lang="en-GB" sz="1600" b="1" dirty="0" err="1"/>
              <a:t>ms</a:t>
            </a:r>
            <a:r>
              <a:rPr lang="en-GB" sz="1600" b="1" dirty="0"/>
              <a:t> to s): </a:t>
            </a:r>
            <a:r>
              <a:rPr lang="en-GB" sz="1600" dirty="0"/>
              <a:t>Detector feedback to improve spill shape</a:t>
            </a:r>
          </a:p>
          <a:p>
            <a:pPr marL="0" lvl="1" algn="l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rgbClr val="FFC000"/>
              </a:buClr>
            </a:pPr>
            <a:r>
              <a:rPr lang="en-GB" sz="1600" b="1" dirty="0"/>
              <a:t>2.  </a:t>
            </a:r>
            <a:r>
              <a:rPr lang="en-GB" sz="1600" b="1" u="sng" dirty="0"/>
              <a:t>Micro</a:t>
            </a:r>
            <a:r>
              <a:rPr lang="en-GB" sz="1600" b="1" dirty="0"/>
              <a:t> spill (µs to </a:t>
            </a:r>
            <a:r>
              <a:rPr lang="en-GB" sz="1600" b="1" dirty="0" err="1"/>
              <a:t>ms</a:t>
            </a:r>
            <a:r>
              <a:rPr lang="en-GB" sz="1600" b="1" dirty="0"/>
              <a:t>):</a:t>
            </a:r>
            <a:r>
              <a:rPr lang="en-GB" sz="1600" b="1" dirty="0">
                <a:solidFill>
                  <a:srgbClr val="00698A"/>
                </a:solidFill>
              </a:rPr>
              <a:t> </a:t>
            </a:r>
            <a:r>
              <a:rPr lang="en-GB" sz="1600" dirty="0"/>
              <a:t>optimized excitation by variable multiband signal </a:t>
            </a:r>
          </a:p>
          <a:p>
            <a:pPr marL="0" lvl="1" algn="l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rgbClr val="FFC000"/>
              </a:buClr>
            </a:pPr>
            <a:r>
              <a:rPr lang="en-US" sz="1600" dirty="0"/>
              <a:t>Collaboration in place with Heidelberg Ion Therapy (HIT) center</a:t>
            </a:r>
            <a:endParaRPr lang="en-US" sz="1400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92EE3E3A-FB98-84AC-88B0-758AEFF94B5D}"/>
              </a:ext>
            </a:extLst>
          </p:cNvPr>
          <p:cNvGrpSpPr/>
          <p:nvPr/>
        </p:nvGrpSpPr>
        <p:grpSpPr>
          <a:xfrm>
            <a:off x="5952359" y="779063"/>
            <a:ext cx="3070683" cy="1509583"/>
            <a:chOff x="399471" y="2672228"/>
            <a:chExt cx="5662813" cy="2154583"/>
          </a:xfrm>
        </p:grpSpPr>
        <p:pic>
          <p:nvPicPr>
            <p:cNvPr id="14" name="Picture 6">
              <a:extLst>
                <a:ext uri="{FF2B5EF4-FFF2-40B4-BE49-F238E27FC236}">
                  <a16:creationId xmlns:a16="http://schemas.microsoft.com/office/drawing/2014/main" id="{62CC2CDE-FB03-CA88-B08D-BA8734C88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9471" y="2672228"/>
              <a:ext cx="5242639" cy="2154583"/>
            </a:xfrm>
            <a:prstGeom prst="rect">
              <a:avLst/>
            </a:prstGeom>
          </p:spPr>
        </p:pic>
        <p:sp>
          <p:nvSpPr>
            <p:cNvPr id="15" name="TextBox 27">
              <a:extLst>
                <a:ext uri="{FF2B5EF4-FFF2-40B4-BE49-F238E27FC236}">
                  <a16:creationId xmlns:a16="http://schemas.microsoft.com/office/drawing/2014/main" id="{D68A3323-FF5E-D09C-271A-88D9B4F4E76C}"/>
                </a:ext>
              </a:extLst>
            </p:cNvPr>
            <p:cNvSpPr txBox="1"/>
            <p:nvPr/>
          </p:nvSpPr>
          <p:spPr>
            <a:xfrm>
              <a:off x="5080797" y="3523648"/>
              <a:ext cx="981487" cy="285533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700" dirty="0"/>
                <a:t>Amplifier</a:t>
              </a:r>
            </a:p>
          </p:txBody>
        </p:sp>
        <p:sp>
          <p:nvSpPr>
            <p:cNvPr id="16" name="Isosceles Triangle 28">
              <a:extLst>
                <a:ext uri="{FF2B5EF4-FFF2-40B4-BE49-F238E27FC236}">
                  <a16:creationId xmlns:a16="http://schemas.microsoft.com/office/drawing/2014/main" id="{7FC405BF-AFEA-88FF-CF38-9750716594B3}"/>
                </a:ext>
              </a:extLst>
            </p:cNvPr>
            <p:cNvSpPr/>
            <p:nvPr/>
          </p:nvSpPr>
          <p:spPr>
            <a:xfrm flipV="1">
              <a:off x="4841510" y="3596610"/>
              <a:ext cx="263849" cy="261977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pic>
        <p:nvPicPr>
          <p:cNvPr id="17" name="Grafik 16">
            <a:extLst>
              <a:ext uri="{FF2B5EF4-FFF2-40B4-BE49-F238E27FC236}">
                <a16:creationId xmlns:a16="http://schemas.microsoft.com/office/drawing/2014/main" id="{76B77C2B-ED39-FA7D-14DB-76C5C25FF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033" y="2101329"/>
            <a:ext cx="2168556" cy="2681124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2CC0D6D1-85D5-549B-378D-906F2F25154A}"/>
              </a:ext>
            </a:extLst>
          </p:cNvPr>
          <p:cNvCxnSpPr/>
          <p:nvPr/>
        </p:nvCxnSpPr>
        <p:spPr>
          <a:xfrm>
            <a:off x="3143038" y="1191693"/>
            <a:ext cx="72195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B337E993-E270-A6F2-9DFF-9F2D67031343}"/>
              </a:ext>
            </a:extLst>
          </p:cNvPr>
          <p:cNvCxnSpPr>
            <a:cxnSpLocks/>
          </p:cNvCxnSpPr>
          <p:nvPr/>
        </p:nvCxnSpPr>
        <p:spPr>
          <a:xfrm>
            <a:off x="3245950" y="1774674"/>
            <a:ext cx="619046" cy="3595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BBB7D022-E0B4-408C-F442-B0876551733D}"/>
              </a:ext>
            </a:extLst>
          </p:cNvPr>
          <p:cNvCxnSpPr>
            <a:cxnSpLocks/>
          </p:cNvCxnSpPr>
          <p:nvPr/>
        </p:nvCxnSpPr>
        <p:spPr>
          <a:xfrm>
            <a:off x="3134361" y="2491775"/>
            <a:ext cx="856738" cy="1215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464FB928-45A9-BD5D-358A-84EE5D075F43}"/>
              </a:ext>
            </a:extLst>
          </p:cNvPr>
          <p:cNvSpPr txBox="1"/>
          <p:nvPr/>
        </p:nvSpPr>
        <p:spPr>
          <a:xfrm>
            <a:off x="120304" y="3551373"/>
            <a:ext cx="3404092" cy="951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l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</a:pPr>
            <a:r>
              <a:rPr lang="en-GB" sz="1600" b="1" dirty="0">
                <a:solidFill>
                  <a:srgbClr val="0070C0"/>
                </a:solidFill>
              </a:rPr>
              <a:t>Factor 2 gain in average detector rate </a:t>
            </a:r>
            <a:r>
              <a:rPr lang="en-GB" sz="1600" b="1" dirty="0">
                <a:solidFill>
                  <a:srgbClr val="0070C0"/>
                </a:solidFill>
                <a:sym typeface="Wingdings" pitchFamily="2" charset="2"/>
              </a:rPr>
              <a:t> HADES</a:t>
            </a:r>
            <a:r>
              <a:rPr lang="en-GB" sz="1600" b="1" dirty="0">
                <a:solidFill>
                  <a:srgbClr val="0070C0"/>
                </a:solidFill>
              </a:rPr>
              <a:t>. S</a:t>
            </a:r>
            <a:r>
              <a:rPr lang="en-GB" sz="1600" b="1" dirty="0">
                <a:solidFill>
                  <a:srgbClr val="0070C0"/>
                </a:solidFill>
                <a:sym typeface="Symbol" panose="05050102010706020507" pitchFamily="18" charset="2"/>
              </a:rPr>
              <a:t>horter beam time &amp; higher resolution.</a:t>
            </a: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972F4567-1A08-5BD7-8D14-12701125FA56}"/>
              </a:ext>
            </a:extLst>
          </p:cNvPr>
          <p:cNvGrpSpPr/>
          <p:nvPr/>
        </p:nvGrpSpPr>
        <p:grpSpPr>
          <a:xfrm>
            <a:off x="5922818" y="2448658"/>
            <a:ext cx="3148828" cy="2426240"/>
            <a:chOff x="5922818" y="2269363"/>
            <a:chExt cx="3148828" cy="2426240"/>
          </a:xfrm>
        </p:grpSpPr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8C20AC71-3C10-56A2-7F32-DC9AA3D46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2818" y="2269363"/>
              <a:ext cx="3148828" cy="2177781"/>
            </a:xfrm>
            <a:prstGeom prst="rect">
              <a:avLst/>
            </a:prstGeom>
          </p:spPr>
        </p:pic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7FD0AFF6-4AD5-7E91-57FD-7936F45FEE49}"/>
                </a:ext>
              </a:extLst>
            </p:cNvPr>
            <p:cNvSpPr txBox="1"/>
            <p:nvPr/>
          </p:nvSpPr>
          <p:spPr>
            <a:xfrm>
              <a:off x="7054042" y="4418604"/>
              <a:ext cx="2017604" cy="27699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200" dirty="0"/>
                <a:t>Time along macro-pulse </a:t>
              </a:r>
              <a:r>
                <a:rPr lang="en-US" sz="1200" dirty="0">
                  <a:sym typeface="Wingdings" pitchFamily="2" charset="2"/>
                </a:rPr>
                <a:t></a:t>
              </a:r>
              <a:endParaRPr lang="en-US" sz="1200" dirty="0"/>
            </a:p>
          </p:txBody>
        </p:sp>
      </p:grpSp>
      <p:pic>
        <p:nvPicPr>
          <p:cNvPr id="31" name="Grafik 30">
            <a:extLst>
              <a:ext uri="{FF2B5EF4-FFF2-40B4-BE49-F238E27FC236}">
                <a16:creationId xmlns:a16="http://schemas.microsoft.com/office/drawing/2014/main" id="{7D2A8468-F97C-5D84-6005-2A95138EA92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69"/>
          <a:stretch/>
        </p:blipFill>
        <p:spPr>
          <a:xfrm>
            <a:off x="3820163" y="694049"/>
            <a:ext cx="1468370" cy="144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02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7A2E3-A4CF-634C-819F-EB4ECCE7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Automation and AI for accelerators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17A75FC-5A81-8044-BE02-0C6257F4B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CBDDA-5CCF-8748-8988-9DC6C8981774}" type="slidenum">
              <a:rPr lang="de-DE" smtClean="0"/>
              <a:t>19</a:t>
            </a:fld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DC5FA1-17F1-A842-8528-E322606021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Appel - APH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2D916E-CA12-4E4E-8FAB-FF94106058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Accelerator Seminar </a:t>
            </a:r>
            <a:endParaRPr lang="de-DE" dirty="0"/>
          </a:p>
        </p:txBody>
      </p:sp>
      <p:pic>
        <p:nvPicPr>
          <p:cNvPr id="7" name="Grafik 13">
            <a:extLst>
              <a:ext uri="{FF2B5EF4-FFF2-40B4-BE49-F238E27FC236}">
                <a16:creationId xmlns:a16="http://schemas.microsoft.com/office/drawing/2014/main" id="{391340FF-448D-0E44-BC18-96E100A915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92" b="8427"/>
          <a:stretch/>
        </p:blipFill>
        <p:spPr bwMode="auto">
          <a:xfrm>
            <a:off x="6152417" y="1045108"/>
            <a:ext cx="2823332" cy="167751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B3A13B8-A90E-AC4C-910D-120821FE445B}"/>
              </a:ext>
            </a:extLst>
          </p:cNvPr>
          <p:cNvSpPr txBox="1"/>
          <p:nvPr/>
        </p:nvSpPr>
        <p:spPr bwMode="auto">
          <a:xfrm>
            <a:off x="369815" y="1005542"/>
            <a:ext cx="5729849" cy="216982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Geoff</a:t>
            </a:r>
            <a:r>
              <a:rPr lang="en-US" sz="1350" baseline="30000" dirty="0">
                <a:solidFill>
                  <a:srgbClr val="FF0000"/>
                </a:solidFill>
              </a:rPr>
              <a:t>1</a:t>
            </a:r>
            <a:r>
              <a:rPr lang="en-US" sz="1350" dirty="0"/>
              <a:t> enables reliable accelerator tuning with python at </a:t>
            </a:r>
            <a:r>
              <a:rPr lang="en-US" sz="1350" b="1" dirty="0">
                <a:solidFill>
                  <a:srgbClr val="0070C0"/>
                </a:solidFill>
              </a:rPr>
              <a:t>FAIR and CERN</a:t>
            </a:r>
          </a:p>
          <a:p>
            <a:endParaRPr lang="en-US" sz="1350" dirty="0"/>
          </a:p>
          <a:p>
            <a:r>
              <a:rPr lang="en-US" sz="1350" dirty="0">
                <a:solidFill>
                  <a:srgbClr val="FF0000"/>
                </a:solidFill>
              </a:rPr>
              <a:t>Geoff</a:t>
            </a:r>
            <a:r>
              <a:rPr lang="en-US" sz="1350" dirty="0"/>
              <a:t> developed by CERN and GSI; easily integrates RL + BO;  handles complex problems</a:t>
            </a:r>
          </a:p>
          <a:p>
            <a:endParaRPr lang="en-US" sz="1350" dirty="0"/>
          </a:p>
          <a:p>
            <a:r>
              <a:rPr lang="en-US" sz="1350" dirty="0"/>
              <a:t>Automation for beam lines, SIS18/SIS100 and Super-FRS are needed</a:t>
            </a:r>
            <a:br>
              <a:rPr lang="en-US" sz="1350" dirty="0"/>
            </a:br>
            <a:r>
              <a:rPr lang="en-US" sz="1350" dirty="0"/>
              <a:t> → </a:t>
            </a:r>
            <a:r>
              <a:rPr lang="en-US" sz="1350" b="1" dirty="0"/>
              <a:t>Automation of operational tasks </a:t>
            </a:r>
            <a:r>
              <a:rPr lang="en-US" sz="1350" b="1" dirty="0">
                <a:solidFill>
                  <a:srgbClr val="FF0000"/>
                </a:solidFill>
              </a:rPr>
              <a:t>essential</a:t>
            </a:r>
            <a:r>
              <a:rPr lang="en-US" sz="1350" b="1" dirty="0"/>
              <a:t> for Super-FRS</a:t>
            </a:r>
          </a:p>
          <a:p>
            <a:endParaRPr lang="en-US" sz="1350" dirty="0"/>
          </a:p>
          <a:p>
            <a:r>
              <a:rPr lang="en-US" sz="1350" dirty="0"/>
              <a:t>	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060B1F6-E734-364B-BF7C-B708A3815A96}"/>
              </a:ext>
            </a:extLst>
          </p:cNvPr>
          <p:cNvSpPr txBox="1"/>
          <p:nvPr/>
        </p:nvSpPr>
        <p:spPr bwMode="auto">
          <a:xfrm>
            <a:off x="235551" y="4424386"/>
            <a:ext cx="3207994" cy="30008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350" dirty="0"/>
              <a:t>Contact: </a:t>
            </a:r>
            <a:r>
              <a:rPr lang="en-US" sz="1350" dirty="0">
                <a:hlinkClick r:id="rId3"/>
              </a:rPr>
              <a:t>s.appel@gsi.de</a:t>
            </a:r>
            <a:r>
              <a:rPr lang="en-US" sz="1350" dirty="0"/>
              <a:t>, S. Appel, GSI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CDE59AD-4289-FB44-9956-B555AA282E50}"/>
              </a:ext>
            </a:extLst>
          </p:cNvPr>
          <p:cNvSpPr/>
          <p:nvPr/>
        </p:nvSpPr>
        <p:spPr>
          <a:xfrm>
            <a:off x="5861675" y="2735812"/>
            <a:ext cx="31518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https://</a:t>
            </a:r>
            <a:r>
              <a:rPr lang="en-US" sz="1200" dirty="0" err="1"/>
              <a:t>doi.org</a:t>
            </a:r>
            <a:r>
              <a:rPr lang="en-US" sz="1200" dirty="0"/>
              <a:t>/10.1016/j.softx.2025.102335</a:t>
            </a:r>
          </a:p>
        </p:txBody>
      </p:sp>
      <p:pic>
        <p:nvPicPr>
          <p:cNvPr id="12" name="Picture 2" descr="https://lh7-us.googleusercontent.com/gjw6rnQ-nyRCHCtEfMo4QHBInink5aGdwGNYIQwaT-aJI4hLew3ZVHxvkqq-wxdcvPMDUpjX9OE2adU72X7TOv4exFX40VUlCH1jZuUdh-h7WYCIaIlwZMFTy-CT9gUl5TQ2mKuP0PN5dT4=s2048">
            <a:extLst>
              <a:ext uri="{FF2B5EF4-FFF2-40B4-BE49-F238E27FC236}">
                <a16:creationId xmlns:a16="http://schemas.microsoft.com/office/drawing/2014/main" id="{84383506-1E33-9846-98F2-F88698031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128" y="3292747"/>
            <a:ext cx="3061621" cy="147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BA93E5BB-CE1F-D647-9F1F-3220999A6ADE}"/>
              </a:ext>
            </a:extLst>
          </p:cNvPr>
          <p:cNvSpPr txBox="1"/>
          <p:nvPr/>
        </p:nvSpPr>
        <p:spPr bwMode="auto">
          <a:xfrm>
            <a:off x="363222" y="2960272"/>
            <a:ext cx="5491859" cy="113107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350" dirty="0"/>
              <a:t>Algorithms of interest: Bayesian Optimization (BO), Multi-Fidelity BO, Digital Twins, Reinforcement Learning (RL), etc.</a:t>
            </a:r>
          </a:p>
          <a:p>
            <a:pPr lvl="1"/>
            <a:br>
              <a:rPr lang="en-US" sz="1350" dirty="0"/>
            </a:br>
            <a:r>
              <a:rPr lang="en-US" sz="1350" dirty="0"/>
              <a:t>→ Development of new methods and algorithmic improvements </a:t>
            </a:r>
            <a:br>
              <a:rPr lang="en-US" sz="1350" dirty="0"/>
            </a:br>
            <a:r>
              <a:rPr lang="en-US" sz="1350" dirty="0"/>
              <a:t>in collaboration with universities (TU Darmstadt + </a:t>
            </a:r>
            <a:r>
              <a:rPr lang="en-US" sz="1350" dirty="0" err="1"/>
              <a:t>etc</a:t>
            </a:r>
            <a:r>
              <a:rPr lang="en-US" sz="1350" dirty="0"/>
              <a:t>).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C1C0CF8-1A14-5D75-557A-DB1B5BAD9B30}"/>
              </a:ext>
            </a:extLst>
          </p:cNvPr>
          <p:cNvSpPr txBox="1"/>
          <p:nvPr/>
        </p:nvSpPr>
        <p:spPr>
          <a:xfrm>
            <a:off x="3682936" y="4240619"/>
            <a:ext cx="1991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FAIR/GSI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control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system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is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based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on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CERN‘s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LSA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control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system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19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AA25DF9A-3575-98B4-E2CD-23EFB8073B28}"/>
              </a:ext>
            </a:extLst>
          </p:cNvPr>
          <p:cNvSpPr/>
          <p:nvPr/>
        </p:nvSpPr>
        <p:spPr>
          <a:xfrm>
            <a:off x="0" y="914400"/>
            <a:ext cx="9144000" cy="40614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257" y="1055865"/>
            <a:ext cx="8643485" cy="3549666"/>
          </a:xfrm>
        </p:spPr>
        <p:txBody>
          <a:bodyPr/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2800" b="1" i="1" dirty="0">
                <a:solidFill>
                  <a:schemeClr val="bg1"/>
                </a:solidFill>
              </a:rPr>
              <a:t>Accelerator R&amp;D Interests at GSI/FAIR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400" b="1" i="1" dirty="0">
                <a:solidFill>
                  <a:schemeClr val="bg1"/>
                </a:solidFill>
              </a:rPr>
              <a:t>High Current </a:t>
            </a:r>
            <a:r>
              <a:rPr lang="en-US" sz="2400" b="1" i="1" dirty="0">
                <a:solidFill>
                  <a:srgbClr val="FFFF00"/>
                </a:solidFill>
              </a:rPr>
              <a:t>Hadron Beams </a:t>
            </a:r>
            <a:r>
              <a:rPr lang="en-US" sz="2400" b="1" i="1" dirty="0">
                <a:solidFill>
                  <a:schemeClr val="bg1"/>
                </a:solidFill>
              </a:rPr>
              <a:t>for Science, Applications, Health &amp; Fusion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400" b="1" i="1" dirty="0">
                <a:solidFill>
                  <a:srgbClr val="FFFF00"/>
                </a:solidFill>
              </a:rPr>
              <a:t>Innovative hadron accelerators </a:t>
            </a:r>
            <a:r>
              <a:rPr lang="en-US" sz="2400" b="1" i="1" dirty="0">
                <a:solidFill>
                  <a:schemeClr val="bg1"/>
                </a:solidFill>
              </a:rPr>
              <a:t>for fixed target experiments, colliders, irradiation (cancer/materials), secondary particle production. Cooling / Spin / …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400" b="1" i="1" dirty="0">
                <a:solidFill>
                  <a:schemeClr val="bg1"/>
                </a:solidFill>
              </a:rPr>
              <a:t>High Power Phelix </a:t>
            </a:r>
            <a:r>
              <a:rPr lang="en-US" sz="2400" b="1" i="1" dirty="0">
                <a:solidFill>
                  <a:srgbClr val="FFFF00"/>
                </a:solidFill>
              </a:rPr>
              <a:t>laser facility</a:t>
            </a:r>
            <a:r>
              <a:rPr lang="en-US" sz="2400" b="1" i="1" dirty="0">
                <a:solidFill>
                  <a:schemeClr val="bg1"/>
                </a:solidFill>
              </a:rPr>
              <a:t>, integrated in ion user facility.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1052194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245084-2D6F-697A-2237-F70EAB4DA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Use of Robots at Particle Accelerators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24F722-063C-EBF6-9E31-E42D0751AA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E340CA1-D251-5F41-A23A-0431B7D963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764" y="1203697"/>
            <a:ext cx="3053749" cy="229997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7FF1CEC-10F3-01D0-D333-820822C9FC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2750" y="1203696"/>
            <a:ext cx="2291256" cy="355962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1F6DF00-40CD-1578-644A-B9C6352CCD26}"/>
              </a:ext>
            </a:extLst>
          </p:cNvPr>
          <p:cNvSpPr txBox="1"/>
          <p:nvPr/>
        </p:nvSpPr>
        <p:spPr>
          <a:xfrm>
            <a:off x="6204858" y="4486326"/>
            <a:ext cx="1373966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200" i="1" dirty="0">
                <a:sym typeface="Wingdings" pitchFamily="2" charset="2"/>
              </a:rPr>
              <a:t> </a:t>
            </a:r>
            <a:r>
              <a:rPr lang="en-US" sz="1200" i="1" dirty="0"/>
              <a:t>Y. Valdau, GSI</a:t>
            </a:r>
          </a:p>
        </p:txBody>
      </p:sp>
    </p:spTree>
    <p:extLst>
      <p:ext uri="{BB962C8B-B14F-4D97-AF65-F5344CB8AC3E}">
        <p14:creationId xmlns:p14="http://schemas.microsoft.com/office/powerpoint/2010/main" val="2664421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B3718E-040A-426E-94F4-3FB959EB5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70C0"/>
                </a:solidFill>
              </a:rPr>
              <a:t>Herausforderungen für Roboter @ GSI</a:t>
            </a:r>
          </a:p>
        </p:txBody>
      </p:sp>
      <p:sp>
        <p:nvSpPr>
          <p:cNvPr id="4" name="Geschweifte Klammer rechts 3">
            <a:extLst>
              <a:ext uri="{FF2B5EF4-FFF2-40B4-BE49-F238E27FC236}">
                <a16:creationId xmlns:a16="http://schemas.microsoft.com/office/drawing/2014/main" id="{3E25FB97-9CE7-4B5A-86A7-635A7DF3462B}"/>
              </a:ext>
            </a:extLst>
          </p:cNvPr>
          <p:cNvSpPr/>
          <p:nvPr/>
        </p:nvSpPr>
        <p:spPr>
          <a:xfrm>
            <a:off x="3298005" y="1325367"/>
            <a:ext cx="107879" cy="315931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A950D5-D176-4261-A68F-AC4352F416FF}"/>
              </a:ext>
            </a:extLst>
          </p:cNvPr>
          <p:cNvSpPr/>
          <p:nvPr/>
        </p:nvSpPr>
        <p:spPr>
          <a:xfrm>
            <a:off x="3478152" y="1344832"/>
            <a:ext cx="184858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>
                <a:solidFill>
                  <a:srgbClr val="00B050"/>
                </a:solidFill>
              </a:rPr>
              <a:t>Kommerzielle Lösung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3245DD14-6F22-4F5E-9100-A63FCE08428C}"/>
              </a:ext>
            </a:extLst>
          </p:cNvPr>
          <p:cNvCxnSpPr/>
          <p:nvPr/>
        </p:nvCxnSpPr>
        <p:spPr>
          <a:xfrm>
            <a:off x="1964933" y="2673850"/>
            <a:ext cx="144095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40E265D1-F5E7-4537-A4AD-FDCBF76DCE6D}"/>
              </a:ext>
            </a:extLst>
          </p:cNvPr>
          <p:cNvSpPr/>
          <p:nvPr/>
        </p:nvSpPr>
        <p:spPr>
          <a:xfrm>
            <a:off x="3478152" y="2535350"/>
            <a:ext cx="184858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>
                <a:solidFill>
                  <a:srgbClr val="00B050"/>
                </a:solidFill>
              </a:rPr>
              <a:t>Kommerzielle Lösung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82775E3-68ED-4350-BD5F-4B4FF5F52A17}"/>
              </a:ext>
            </a:extLst>
          </p:cNvPr>
          <p:cNvSpPr/>
          <p:nvPr/>
        </p:nvSpPr>
        <p:spPr>
          <a:xfrm>
            <a:off x="3478152" y="1601647"/>
            <a:ext cx="206017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>
                <a:solidFill>
                  <a:srgbClr val="FFC000"/>
                </a:solidFill>
              </a:rPr>
              <a:t>Selten, Entwicklungsfeld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20FA6EC2-886D-4FE1-A911-B046271309B1}"/>
              </a:ext>
            </a:extLst>
          </p:cNvPr>
          <p:cNvCxnSpPr>
            <a:endCxn id="9" idx="1"/>
          </p:cNvCxnSpPr>
          <p:nvPr/>
        </p:nvCxnSpPr>
        <p:spPr>
          <a:xfrm>
            <a:off x="3298004" y="1740148"/>
            <a:ext cx="180148" cy="115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eschweifte Klammer rechts 11">
            <a:extLst>
              <a:ext uri="{FF2B5EF4-FFF2-40B4-BE49-F238E27FC236}">
                <a16:creationId xmlns:a16="http://schemas.microsoft.com/office/drawing/2014/main" id="{A3A02F38-1C77-4A33-B735-81DE02D0B150}"/>
              </a:ext>
            </a:extLst>
          </p:cNvPr>
          <p:cNvSpPr/>
          <p:nvPr/>
        </p:nvSpPr>
        <p:spPr>
          <a:xfrm>
            <a:off x="4972691" y="1878646"/>
            <a:ext cx="151544" cy="513632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7772093-E000-4043-92A2-829460E727D4}"/>
              </a:ext>
            </a:extLst>
          </p:cNvPr>
          <p:cNvSpPr/>
          <p:nvPr/>
        </p:nvSpPr>
        <p:spPr>
          <a:xfrm>
            <a:off x="5175139" y="1968747"/>
            <a:ext cx="372416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>
                <a:solidFill>
                  <a:srgbClr val="FFC000"/>
                </a:solidFill>
              </a:rPr>
              <a:t>Entwicklungsfeld, nicht für den ersten Versuch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7E244B4-002B-4EF5-B09F-3799BF1AF7E8}"/>
              </a:ext>
            </a:extLst>
          </p:cNvPr>
          <p:cNvSpPr txBox="1"/>
          <p:nvPr/>
        </p:nvSpPr>
        <p:spPr>
          <a:xfrm>
            <a:off x="6397032" y="2335846"/>
            <a:ext cx="1869743" cy="276999"/>
          </a:xfrm>
          <a:prstGeom prst="rect">
            <a:avLst/>
          </a:prstGeom>
        </p:spPr>
        <p:txBody>
          <a:bodyPr vert="horz" wrap="none" lIns="68580" tIns="34290" rIns="68580" bIns="34290" rtlCol="0" anchor="t">
            <a:spAutoFit/>
          </a:bodyPr>
          <a:lstStyle/>
          <a:p>
            <a:pPr algn="l"/>
            <a:r>
              <a:rPr lang="de-DE" sz="1350" dirty="0">
                <a:solidFill>
                  <a:srgbClr val="FF0000"/>
                </a:solidFill>
              </a:rPr>
              <a:t>Hauptherausforderung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1FE3983B-1D19-4EFC-BBDE-BC47C9E3E503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5886919" y="2474346"/>
            <a:ext cx="510113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D12FE887-53FA-45EA-9230-F2AA780A06D5}"/>
              </a:ext>
            </a:extLst>
          </p:cNvPr>
          <p:cNvSpPr/>
          <p:nvPr/>
        </p:nvSpPr>
        <p:spPr>
          <a:xfrm>
            <a:off x="5093412" y="2716825"/>
            <a:ext cx="372416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>
                <a:solidFill>
                  <a:srgbClr val="FFC000"/>
                </a:solidFill>
              </a:rPr>
              <a:t>Entwicklungsfeld, nicht für den ersten Versuch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5099C247-623C-4AB4-8EF4-0DC84F39D74A}"/>
              </a:ext>
            </a:extLst>
          </p:cNvPr>
          <p:cNvCxnSpPr/>
          <p:nvPr/>
        </p:nvCxnSpPr>
        <p:spPr>
          <a:xfrm>
            <a:off x="4142927" y="2879797"/>
            <a:ext cx="8987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hteck 20">
            <a:extLst>
              <a:ext uri="{FF2B5EF4-FFF2-40B4-BE49-F238E27FC236}">
                <a16:creationId xmlns:a16="http://schemas.microsoft.com/office/drawing/2014/main" id="{1F858DF0-E832-452F-B777-0DA8599997D1}"/>
              </a:ext>
            </a:extLst>
          </p:cNvPr>
          <p:cNvSpPr/>
          <p:nvPr/>
        </p:nvSpPr>
        <p:spPr>
          <a:xfrm>
            <a:off x="5128905" y="3326403"/>
            <a:ext cx="372416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>
                <a:solidFill>
                  <a:srgbClr val="FFC000"/>
                </a:solidFill>
              </a:rPr>
              <a:t>Entwicklungsfeld, nicht für den ersten Versuch</a:t>
            </a:r>
          </a:p>
        </p:txBody>
      </p:sp>
      <p:sp>
        <p:nvSpPr>
          <p:cNvPr id="22" name="Geschweifte Klammer rechts 21">
            <a:extLst>
              <a:ext uri="{FF2B5EF4-FFF2-40B4-BE49-F238E27FC236}">
                <a16:creationId xmlns:a16="http://schemas.microsoft.com/office/drawing/2014/main" id="{7BACD107-DE5D-4983-85FB-AF5AD44A18B3}"/>
              </a:ext>
            </a:extLst>
          </p:cNvPr>
          <p:cNvSpPr/>
          <p:nvPr/>
        </p:nvSpPr>
        <p:spPr>
          <a:xfrm>
            <a:off x="4733817" y="3175299"/>
            <a:ext cx="192641" cy="569630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3" name="Geschweifte Klammer rechts 22">
            <a:extLst>
              <a:ext uri="{FF2B5EF4-FFF2-40B4-BE49-F238E27FC236}">
                <a16:creationId xmlns:a16="http://schemas.microsoft.com/office/drawing/2014/main" id="{A1AC7083-16DC-48FB-A9E7-3F7B00C7F984}"/>
              </a:ext>
            </a:extLst>
          </p:cNvPr>
          <p:cNvSpPr/>
          <p:nvPr/>
        </p:nvSpPr>
        <p:spPr>
          <a:xfrm>
            <a:off x="4379359" y="3937570"/>
            <a:ext cx="192641" cy="662684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DB6810BE-69AF-45DD-A7F1-2B390E9D3670}"/>
              </a:ext>
            </a:extLst>
          </p:cNvPr>
          <p:cNvSpPr/>
          <p:nvPr/>
        </p:nvSpPr>
        <p:spPr>
          <a:xfrm>
            <a:off x="4774448" y="4057565"/>
            <a:ext cx="197361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>
                <a:solidFill>
                  <a:srgbClr val="FFC000"/>
                </a:solidFill>
              </a:rPr>
              <a:t>Reine Entwicklungsfeld</a:t>
            </a:r>
            <a:endParaRPr lang="de-DE" sz="1350" dirty="0">
              <a:solidFill>
                <a:srgbClr val="FFC000"/>
              </a:solidFill>
            </a:endParaRP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06D8B5F7-9E60-4AA6-A7C6-86A75E923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636" y="1088016"/>
            <a:ext cx="8420176" cy="3677689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Tunnelroboter mit Selbstnavigation</a:t>
            </a:r>
          </a:p>
          <a:p>
            <a:pPr lvl="1"/>
            <a:r>
              <a:rPr lang="de-DE" dirty="0"/>
              <a:t>Hindernisse auf dem Boden</a:t>
            </a:r>
          </a:p>
          <a:p>
            <a:pPr lvl="1"/>
            <a:r>
              <a:rPr lang="de-DE" dirty="0"/>
              <a:t>Hindernisse in unbekannter Höhe</a:t>
            </a:r>
          </a:p>
          <a:p>
            <a:pPr lvl="1"/>
            <a:r>
              <a:rPr lang="de-DE" dirty="0"/>
              <a:t>Plastiklamellen als Staubschutz</a:t>
            </a:r>
          </a:p>
          <a:p>
            <a:pPr lvl="1"/>
            <a:r>
              <a:rPr lang="de-DE" dirty="0"/>
              <a:t>Brandschutzkonformer Übergang zwischen den Abschnitten</a:t>
            </a:r>
          </a:p>
          <a:p>
            <a:pPr lvl="1"/>
            <a:r>
              <a:rPr lang="de-DE" dirty="0"/>
              <a:t>Sicherheitskonforme Roboter-Schleuse</a:t>
            </a:r>
          </a:p>
          <a:p>
            <a:pPr lvl="1"/>
            <a:r>
              <a:rPr lang="de-DE" dirty="0"/>
              <a:t>Selbstständige Aufzugsfahrt</a:t>
            </a:r>
          </a:p>
          <a:p>
            <a:pPr lvl="1"/>
            <a:r>
              <a:rPr lang="de-DE" dirty="0"/>
              <a:t>Sensible Beschleunigerkomponenten (Kabel, Keramikteile, Elektronik)</a:t>
            </a:r>
          </a:p>
          <a:p>
            <a:pPr lvl="1"/>
            <a:r>
              <a:rPr lang="de-DE" dirty="0"/>
              <a:t>Treppen</a:t>
            </a:r>
          </a:p>
          <a:p>
            <a:pPr lvl="1"/>
            <a:r>
              <a:rPr lang="de-DE" dirty="0"/>
              <a:t>Strahlung während des Beschleunigerbetriebs</a:t>
            </a:r>
          </a:p>
          <a:p>
            <a:r>
              <a:rPr lang="de-DE" dirty="0"/>
              <a:t>Tunnelroboter mit Fernsteuerung</a:t>
            </a:r>
          </a:p>
          <a:p>
            <a:pPr lvl="1"/>
            <a:r>
              <a:rPr lang="de-DE" dirty="0"/>
              <a:t>Unzuverlässiges WLAN</a:t>
            </a:r>
          </a:p>
          <a:p>
            <a:pPr lvl="1"/>
            <a:r>
              <a:rPr lang="de-DE" dirty="0"/>
              <a:t>Keine erfahrenen Roboter-Operateure</a:t>
            </a:r>
          </a:p>
          <a:p>
            <a:pPr lvl="1"/>
            <a:r>
              <a:rPr lang="de-DE" dirty="0"/>
              <a:t>Spezielle austauschbare Sensoren für den Manipulator</a:t>
            </a:r>
          </a:p>
          <a:p>
            <a:r>
              <a:rPr lang="de-DE" dirty="0"/>
              <a:t>Vakuumroboter</a:t>
            </a:r>
          </a:p>
          <a:p>
            <a:pPr lvl="1"/>
            <a:r>
              <a:rPr lang="de-DE" dirty="0"/>
              <a:t>Vakuum als Umgebung</a:t>
            </a:r>
          </a:p>
          <a:p>
            <a:pPr lvl="1"/>
            <a:r>
              <a:rPr lang="de-DE" dirty="0"/>
              <a:t>Kleine Dimensionen</a:t>
            </a:r>
          </a:p>
          <a:p>
            <a:pPr lvl="1"/>
            <a:r>
              <a:rPr lang="de-DE" dirty="0"/>
              <a:t>Kommunikation mit dem Operateur</a:t>
            </a:r>
          </a:p>
          <a:p>
            <a:pPr lvl="1"/>
            <a:r>
              <a:rPr lang="de-DE" dirty="0"/>
              <a:t>Spezielle Sensoren</a:t>
            </a:r>
          </a:p>
        </p:txBody>
      </p:sp>
    </p:spTree>
    <p:extLst>
      <p:ext uri="{BB962C8B-B14F-4D97-AF65-F5344CB8AC3E}">
        <p14:creationId xmlns:p14="http://schemas.microsoft.com/office/powerpoint/2010/main" val="8444522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3E5C0C-4BDC-46BA-A90D-BD4C330A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70C0"/>
                </a:solidFill>
              </a:rPr>
              <a:t>R&amp;D Arbeitspakete für Roboter Integration @ GSI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3216DB-118A-4F94-B6A1-C3FDD71EC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402" y="1016740"/>
            <a:ext cx="5087408" cy="3573882"/>
          </a:xfrm>
        </p:spPr>
        <p:txBody>
          <a:bodyPr/>
          <a:lstStyle/>
          <a:p>
            <a:r>
              <a:rPr lang="de-DE" sz="1350" dirty="0"/>
              <a:t>AP1: Navigation im Beschleunigertunnel</a:t>
            </a:r>
          </a:p>
          <a:p>
            <a:pPr lvl="1"/>
            <a:r>
              <a:rPr lang="de-DE" sz="1200" dirty="0"/>
              <a:t>Selbstnavigation und Orientierung</a:t>
            </a:r>
          </a:p>
          <a:p>
            <a:pPr lvl="1"/>
            <a:r>
              <a:rPr lang="de-DE" sz="1200" dirty="0"/>
              <a:t>Beschleunigerspezifische Hindernisse</a:t>
            </a:r>
          </a:p>
          <a:p>
            <a:pPr lvl="1"/>
            <a:r>
              <a:rPr lang="de-DE" sz="1200" dirty="0"/>
              <a:t>Interaktion mit Menschen im Tunnel</a:t>
            </a:r>
          </a:p>
          <a:p>
            <a:r>
              <a:rPr lang="de-DE" sz="1350" dirty="0"/>
              <a:t>AP2: Interaktion mit Sicherheitskomponenten</a:t>
            </a:r>
          </a:p>
          <a:p>
            <a:pPr lvl="1"/>
            <a:r>
              <a:rPr lang="de-DE" sz="1200" dirty="0"/>
              <a:t>Konzept für Brandschutzkomponenten Adaptation</a:t>
            </a:r>
          </a:p>
          <a:p>
            <a:pPr lvl="1"/>
            <a:r>
              <a:rPr lang="de-DE" sz="1200" dirty="0"/>
              <a:t>Konzept für Strahlenschutzkomponenten Adaptation</a:t>
            </a:r>
          </a:p>
          <a:p>
            <a:pPr lvl="1"/>
            <a:r>
              <a:rPr lang="de-DE" sz="1200" dirty="0"/>
              <a:t>Konzept für Aufzugfahrt</a:t>
            </a:r>
          </a:p>
          <a:p>
            <a:r>
              <a:rPr lang="de-DE" sz="1350" dirty="0"/>
              <a:t>AP3: Roboter Integration</a:t>
            </a:r>
          </a:p>
          <a:p>
            <a:pPr lvl="1"/>
            <a:r>
              <a:rPr lang="de-DE" sz="1200" dirty="0"/>
              <a:t>Selbständige WLAN Errichtung für Fernsteuerung</a:t>
            </a:r>
          </a:p>
          <a:p>
            <a:pPr lvl="1"/>
            <a:r>
              <a:rPr lang="de-DE" sz="1200" dirty="0"/>
              <a:t>Adaptation von Standard Sensoren für Robot Manipulator</a:t>
            </a:r>
          </a:p>
          <a:p>
            <a:pPr lvl="1"/>
            <a:r>
              <a:rPr lang="de-DE" sz="1200" dirty="0"/>
              <a:t>Roboter Operator Ausbildung</a:t>
            </a:r>
          </a:p>
          <a:p>
            <a:r>
              <a:rPr lang="de-DE" sz="1350" dirty="0"/>
              <a:t>AP4: Roboter und Strahlenschutz</a:t>
            </a:r>
          </a:p>
          <a:p>
            <a:pPr lvl="1"/>
            <a:r>
              <a:rPr lang="de-DE" sz="1200" dirty="0"/>
              <a:t>Roboter Optimierung für die Arbeit im Radiationsfeld</a:t>
            </a:r>
          </a:p>
          <a:p>
            <a:pPr lvl="1"/>
            <a:r>
              <a:rPr lang="de-DE" sz="1200" dirty="0"/>
              <a:t>Roboter Einsatzkonzept für Strahlenschutz</a:t>
            </a:r>
          </a:p>
          <a:p>
            <a:pPr lvl="1"/>
            <a:r>
              <a:rPr lang="de-DE" sz="1200" dirty="0"/>
              <a:t>Dosimeter Integration mit Roboter Systemen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FA7298F-601F-4ED2-A176-639AA4BDC3D4}"/>
              </a:ext>
            </a:extLst>
          </p:cNvPr>
          <p:cNvSpPr txBox="1">
            <a:spLocks/>
          </p:cNvSpPr>
          <p:nvPr/>
        </p:nvSpPr>
        <p:spPr>
          <a:xfrm>
            <a:off x="5202055" y="1016740"/>
            <a:ext cx="3513789" cy="289870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/>
              <a:t>AP5: Robot im Vakuum</a:t>
            </a:r>
          </a:p>
          <a:p>
            <a:pPr lvl="1"/>
            <a:r>
              <a:rPr lang="de-DE" sz="1200" dirty="0"/>
              <a:t>Suche nach der passenden Plattform</a:t>
            </a:r>
          </a:p>
          <a:p>
            <a:pPr lvl="1"/>
            <a:r>
              <a:rPr lang="de-DE" sz="1200" dirty="0"/>
              <a:t>Suche nach den passenden Sensoren</a:t>
            </a:r>
          </a:p>
          <a:p>
            <a:pPr lvl="1"/>
            <a:r>
              <a:rPr lang="de-DE" sz="1200" dirty="0"/>
              <a:t>Einschleusen Konzept</a:t>
            </a:r>
          </a:p>
          <a:p>
            <a:pPr lvl="1"/>
            <a:r>
              <a:rPr lang="de-DE" sz="1200" dirty="0"/>
              <a:t>Konzept für Robotereinsatz im Vakuum</a:t>
            </a:r>
          </a:p>
          <a:p>
            <a:pPr marL="342891" lvl="1" indent="0">
              <a:buNone/>
            </a:pPr>
            <a:endParaRPr lang="de-DE" sz="12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C0FC590-D502-C850-55D4-C91693719BA9}"/>
              </a:ext>
            </a:extLst>
          </p:cNvPr>
          <p:cNvSpPr txBox="1"/>
          <p:nvPr/>
        </p:nvSpPr>
        <p:spPr>
          <a:xfrm>
            <a:off x="6958949" y="3837533"/>
            <a:ext cx="14881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Plan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for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close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exchange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/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collaboration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lang="de-DE" sz="1200" dirty="0" err="1">
                <a:solidFill>
                  <a:srgbClr val="0070C0"/>
                </a:solidFill>
                <a:latin typeface="Helvetica" pitchFamily="2" charset="0"/>
              </a:rPr>
              <a:t>with</a:t>
            </a:r>
            <a:r>
              <a:rPr lang="de-DE" sz="1200" dirty="0">
                <a:solidFill>
                  <a:srgbClr val="0070C0"/>
                </a:solidFill>
                <a:latin typeface="Helvetica" pitchFamily="2" charset="0"/>
              </a:rPr>
              <a:t> TUD and CERN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910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A9805-6B07-8847-D376-E365C37A2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sz="2000" dirty="0">
                <a:solidFill>
                  <a:srgbClr val="0070C0"/>
                </a:solidFill>
              </a:rPr>
            </a:br>
            <a:br>
              <a:rPr lang="de-DE" sz="2000" dirty="0">
                <a:solidFill>
                  <a:srgbClr val="0070C0"/>
                </a:solidFill>
              </a:rPr>
            </a:br>
            <a:br>
              <a:rPr lang="de-DE" sz="2000" dirty="0">
                <a:solidFill>
                  <a:srgbClr val="0070C0"/>
                </a:solidFill>
              </a:rPr>
            </a:br>
            <a:r>
              <a:rPr lang="de-DE" sz="2000" dirty="0">
                <a:solidFill>
                  <a:srgbClr val="0070C0"/>
                </a:solidFill>
              </a:rPr>
              <a:t>R&amp;D on </a:t>
            </a:r>
            <a:r>
              <a:rPr lang="de-DE" sz="2000" dirty="0" err="1">
                <a:solidFill>
                  <a:srgbClr val="0070C0"/>
                </a:solidFill>
              </a:rPr>
              <a:t>Accelerator</a:t>
            </a:r>
            <a:r>
              <a:rPr lang="de-DE" sz="2000" dirty="0">
                <a:solidFill>
                  <a:srgbClr val="0070C0"/>
                </a:solidFill>
              </a:rPr>
              <a:t> Components</a:t>
            </a:r>
            <a:br>
              <a:rPr lang="de-DE" sz="2000" dirty="0">
                <a:solidFill>
                  <a:srgbClr val="0070C0"/>
                </a:solidFill>
              </a:rPr>
            </a:br>
            <a:r>
              <a:rPr lang="de-DE" sz="2000" dirty="0" err="1">
                <a:solidFill>
                  <a:srgbClr val="0070C0"/>
                </a:solidFill>
              </a:rPr>
              <a:t>Produced</a:t>
            </a:r>
            <a:r>
              <a:rPr lang="de-DE" sz="2000" dirty="0">
                <a:solidFill>
                  <a:srgbClr val="0070C0"/>
                </a:solidFill>
              </a:rPr>
              <a:t> with Additive </a:t>
            </a:r>
            <a:r>
              <a:rPr lang="de-DE" sz="2000" dirty="0" err="1">
                <a:solidFill>
                  <a:srgbClr val="0070C0"/>
                </a:solidFill>
              </a:rPr>
              <a:t>Machining</a:t>
            </a:r>
            <a:r>
              <a:rPr lang="de-DE" sz="2000" dirty="0">
                <a:solidFill>
                  <a:srgbClr val="0070C0"/>
                </a:solidFill>
              </a:rPr>
              <a:t> (3D)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EC572A6D-8D63-3630-8D20-35D1756C7EAB}"/>
              </a:ext>
            </a:extLst>
          </p:cNvPr>
          <p:cNvSpPr txBox="1"/>
          <p:nvPr/>
        </p:nvSpPr>
        <p:spPr>
          <a:xfrm>
            <a:off x="146871" y="1015993"/>
            <a:ext cx="17803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 b="1" kern="0" dirty="0">
                <a:solidFill>
                  <a:srgbClr val="0070C0"/>
                </a:solidFill>
              </a:rPr>
              <a:t>704.4 MHz CH </a:t>
            </a:r>
            <a:r>
              <a:rPr lang="de-DE" b="1" kern="0" dirty="0">
                <a:solidFill>
                  <a:srgbClr val="0070C0"/>
                </a:solidFill>
              </a:rPr>
              <a:t>p</a:t>
            </a:r>
            <a:r>
              <a:rPr lang="de-DE" sz="1800" b="1" kern="0" dirty="0">
                <a:solidFill>
                  <a:srgbClr val="0070C0"/>
                </a:solidFill>
              </a:rPr>
              <a:t>rototype</a:t>
            </a:r>
            <a:endParaRPr lang="de-DE" b="1" dirty="0">
              <a:solidFill>
                <a:srgbClr val="0070C0"/>
              </a:solidFill>
            </a:endParaRPr>
          </a:p>
        </p:txBody>
      </p: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563696BD-C95F-6A88-0432-1DECA1682E09}"/>
              </a:ext>
            </a:extLst>
          </p:cNvPr>
          <p:cNvGrpSpPr/>
          <p:nvPr/>
        </p:nvGrpSpPr>
        <p:grpSpPr>
          <a:xfrm>
            <a:off x="2486235" y="3944622"/>
            <a:ext cx="1802787" cy="892755"/>
            <a:chOff x="470355" y="3391207"/>
            <a:chExt cx="2792610" cy="1382924"/>
          </a:xfrm>
        </p:grpSpPr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76F4E4BD-97DD-21A4-0A88-B200AA021950}"/>
                </a:ext>
              </a:extLst>
            </p:cNvPr>
            <p:cNvSpPr/>
            <p:nvPr/>
          </p:nvSpPr>
          <p:spPr>
            <a:xfrm>
              <a:off x="470355" y="3391207"/>
              <a:ext cx="2792610" cy="13829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A606E6D4-B78B-2669-F21B-64E6A3A6A1F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8855" y="3501181"/>
              <a:ext cx="2663121" cy="1186329"/>
              <a:chOff x="1511271" y="1561410"/>
              <a:chExt cx="4507422" cy="2007903"/>
            </a:xfrm>
          </p:grpSpPr>
          <p:pic>
            <p:nvPicPr>
              <p:cNvPr id="74" name="Grafik 73" descr="Football Png - Soccer Ball, Transparent Png - kindpng">
                <a:extLst>
                  <a:ext uri="{FF2B5EF4-FFF2-40B4-BE49-F238E27FC236}">
                    <a16:creationId xmlns:a16="http://schemas.microsoft.com/office/drawing/2014/main" id="{FCA2DBD2-A22A-E37E-E7AE-CF06DB9B21AB}"/>
                  </a:ext>
                </a:extLst>
              </p:cNvPr>
              <p:cNvPicPr/>
              <p:nvPr/>
            </p:nvPicPr>
            <p:blipFill rotWithShape="1">
              <a:blip r:embed="rId2" cstate="print">
                <a:clrChange>
                  <a:clrFrom>
                    <a:srgbClr val="F7F7F7"/>
                  </a:clrFrom>
                  <a:clrTo>
                    <a:srgbClr val="F7F7F7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511271" y="1658532"/>
                <a:ext cx="1858645" cy="1652227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75" name="Grafik 74">
                <a:extLst>
                  <a:ext uri="{FF2B5EF4-FFF2-40B4-BE49-F238E27FC236}">
                    <a16:creationId xmlns:a16="http://schemas.microsoft.com/office/drawing/2014/main" id="{DEA85576-05BB-0933-F3E8-DDD3324F3CC6}"/>
                  </a:ext>
                </a:extLst>
              </p:cNvPr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343225" y="1561410"/>
                <a:ext cx="2675468" cy="2007903"/>
              </a:xfrm>
              <a:prstGeom prst="rect">
                <a:avLst/>
              </a:prstGeom>
            </p:spPr>
          </p:pic>
        </p:grpSp>
      </p:grpSp>
      <p:pic>
        <p:nvPicPr>
          <p:cNvPr id="77" name="Grafik 76">
            <a:extLst>
              <a:ext uri="{FF2B5EF4-FFF2-40B4-BE49-F238E27FC236}">
                <a16:creationId xmlns:a16="http://schemas.microsoft.com/office/drawing/2014/main" id="{6B29C6E1-B14A-1C0E-2B54-6A8EBE8F35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76496" y="2027640"/>
            <a:ext cx="1409174" cy="14235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2" name="Textfeld 81">
            <a:extLst>
              <a:ext uri="{FF2B5EF4-FFF2-40B4-BE49-F238E27FC236}">
                <a16:creationId xmlns:a16="http://schemas.microsoft.com/office/drawing/2014/main" id="{CBBDF808-333F-BC02-C3A5-AB45B596F435}"/>
              </a:ext>
            </a:extLst>
          </p:cNvPr>
          <p:cNvSpPr txBox="1"/>
          <p:nvPr/>
        </p:nvSpPr>
        <p:spPr>
          <a:xfrm>
            <a:off x="254720" y="3509854"/>
            <a:ext cx="15336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kern="0" dirty="0"/>
              <a:t>copper-electrodes</a:t>
            </a:r>
            <a:endParaRPr lang="en-US" sz="1200" dirty="0"/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718CEB64-207A-E7FC-E009-D710315ACAAA}"/>
              </a:ext>
            </a:extLst>
          </p:cNvPr>
          <p:cNvSpPr txBox="1"/>
          <p:nvPr/>
        </p:nvSpPr>
        <p:spPr>
          <a:xfrm>
            <a:off x="0" y="4010626"/>
            <a:ext cx="239420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600" kern="0" dirty="0"/>
              <a:t>704 MHz-CH </a:t>
            </a:r>
            <a:r>
              <a:rPr lang="de-DE" sz="1400" kern="0" dirty="0"/>
              <a:t>(</a:t>
            </a:r>
            <a:r>
              <a:rPr lang="de-DE" sz="1400" kern="0" dirty="0" err="1"/>
              <a:t>size</a:t>
            </a:r>
            <a:r>
              <a:rPr lang="de-DE" sz="1400" kern="0" dirty="0"/>
              <a:t> </a:t>
            </a:r>
            <a:r>
              <a:rPr lang="de-DE" sz="1400" kern="0" dirty="0" err="1"/>
              <a:t>compared</a:t>
            </a:r>
            <a:r>
              <a:rPr lang="de-DE" sz="1400" kern="0" dirty="0"/>
              <a:t> with a </a:t>
            </a:r>
            <a:r>
              <a:rPr lang="de-DE" sz="1400" kern="0" dirty="0" err="1"/>
              <a:t>football</a:t>
            </a:r>
            <a:r>
              <a:rPr lang="de-DE" sz="1400" kern="0" dirty="0"/>
              <a:t>)</a:t>
            </a:r>
            <a:endParaRPr lang="de-DE" sz="1600" dirty="0"/>
          </a:p>
        </p:txBody>
      </p:sp>
      <p:cxnSp>
        <p:nvCxnSpPr>
          <p:cNvPr id="86" name="Gerade Verbindung 85">
            <a:extLst>
              <a:ext uri="{FF2B5EF4-FFF2-40B4-BE49-F238E27FC236}">
                <a16:creationId xmlns:a16="http://schemas.microsoft.com/office/drawing/2014/main" id="{B12606AB-A532-5BDF-2394-7E90753A79C0}"/>
              </a:ext>
            </a:extLst>
          </p:cNvPr>
          <p:cNvCxnSpPr/>
          <p:nvPr/>
        </p:nvCxnSpPr>
        <p:spPr>
          <a:xfrm>
            <a:off x="4422783" y="1025618"/>
            <a:ext cx="0" cy="381175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Foliennummernplatzhalter 86">
            <a:extLst>
              <a:ext uri="{FF2B5EF4-FFF2-40B4-BE49-F238E27FC236}">
                <a16:creationId xmlns:a16="http://schemas.microsoft.com/office/drawing/2014/main" id="{1A3F97DA-3DA8-D79F-9E3E-C25B21470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23</a:t>
            </a:fld>
            <a:endParaRPr lang="de-DE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04EB3F5D-4CBB-ABF0-5D7C-D8FD84FE1B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3547" y="4914483"/>
            <a:ext cx="1160240" cy="273844"/>
          </a:xfrm>
        </p:spPr>
        <p:txBody>
          <a:bodyPr/>
          <a:lstStyle/>
          <a:p>
            <a:r>
              <a:rPr lang="de-DE" dirty="0"/>
              <a:t>R. Aßmann - ACC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809618C-42D4-E16C-499F-CC295805F67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5879" y="982261"/>
            <a:ext cx="2313143" cy="2829464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6C92B2CB-4551-78B6-B32D-EB58BB2EC1F4}"/>
              </a:ext>
            </a:extLst>
          </p:cNvPr>
          <p:cNvSpPr txBox="1"/>
          <p:nvPr/>
        </p:nvSpPr>
        <p:spPr>
          <a:xfrm>
            <a:off x="192359" y="4682842"/>
            <a:ext cx="1806905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200" dirty="0"/>
              <a:t>Courtesy C. Zhang et al</a:t>
            </a:r>
          </a:p>
        </p:txBody>
      </p:sp>
      <p:pic>
        <p:nvPicPr>
          <p:cNvPr id="5" name="Picture 32" descr="A close-up of a machine&#10;&#10;Description automatically generated">
            <a:extLst>
              <a:ext uri="{FF2B5EF4-FFF2-40B4-BE49-F238E27FC236}">
                <a16:creationId xmlns:a16="http://schemas.microsoft.com/office/drawing/2014/main" id="{FF8B3D52-E684-0CEB-51E4-0484C97E807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3645" y="2855993"/>
            <a:ext cx="2763181" cy="2021840"/>
          </a:xfrm>
          <a:prstGeom prst="rect">
            <a:avLst/>
          </a:prstGeom>
        </p:spPr>
      </p:pic>
      <p:pic>
        <p:nvPicPr>
          <p:cNvPr id="6" name="Picture 34" descr="A small metal object on a table&#10;&#10;Description automatically generated">
            <a:extLst>
              <a:ext uri="{FF2B5EF4-FFF2-40B4-BE49-F238E27FC236}">
                <a16:creationId xmlns:a16="http://schemas.microsoft.com/office/drawing/2014/main" id="{DDD36172-6274-7ED3-0412-EE0A73CC46B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276190" y="974660"/>
            <a:ext cx="2755075" cy="1801395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BDCCD4FA-2639-A551-3BBA-1D420B991DCD}"/>
              </a:ext>
            </a:extLst>
          </p:cNvPr>
          <p:cNvSpPr/>
          <p:nvPr/>
        </p:nvSpPr>
        <p:spPr>
          <a:xfrm>
            <a:off x="4531803" y="976634"/>
            <a:ext cx="1639813" cy="339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>
              <a:spcBef>
                <a:spcPct val="20000"/>
              </a:spcBef>
              <a:buClr>
                <a:schemeClr val="tx2"/>
              </a:buClr>
            </a:pPr>
            <a:r>
              <a:rPr lang="en-GB" sz="1600" b="1" dirty="0">
                <a:solidFill>
                  <a:srgbClr val="0070C0"/>
                </a:solidFill>
              </a:rPr>
              <a:t>3D Printed Copper FFC</a:t>
            </a:r>
            <a:endParaRPr lang="en-US" sz="1400" b="1" dirty="0">
              <a:solidFill>
                <a:srgbClr val="333333"/>
              </a:solidFill>
              <a:latin typeface="Arial"/>
              <a:cs typeface="Arial"/>
            </a:endParaRPr>
          </a:p>
          <a:p>
            <a:pPr marL="88900" indent="-88900" defTabSz="342900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</a:pPr>
            <a:r>
              <a:rPr lang="en-US" sz="1100" dirty="0">
                <a:solidFill>
                  <a:srgbClr val="333333"/>
                </a:solidFill>
                <a:latin typeface="Arial"/>
                <a:cs typeface="Arial"/>
              </a:rPr>
              <a:t>A tapered design with a larger entrance hole for higher SNR at the cost of lower time resolution </a:t>
            </a:r>
          </a:p>
          <a:p>
            <a:pPr marL="88900" indent="-88900" defTabSz="342900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</a:pPr>
            <a:r>
              <a:rPr lang="en-US" sz="1100" dirty="0">
                <a:solidFill>
                  <a:srgbClr val="333333"/>
                </a:solidFill>
                <a:latin typeface="Arial"/>
                <a:cs typeface="Arial"/>
              </a:rPr>
              <a:t>First additive manufactured RF beam diagnostic component (manufactured at: </a:t>
            </a:r>
            <a:r>
              <a:rPr lang="en-US" sz="1100" b="1" dirty="0">
                <a:solidFill>
                  <a:srgbClr val="333333"/>
                </a:solidFill>
                <a:latin typeface="Arial"/>
                <a:cs typeface="Arial"/>
              </a:rPr>
              <a:t>IWS Fraunhofer Institute</a:t>
            </a:r>
            <a:r>
              <a:rPr lang="en-US" sz="1100" dirty="0">
                <a:solidFill>
                  <a:srgbClr val="333333"/>
                </a:solidFill>
                <a:latin typeface="Arial"/>
                <a:cs typeface="Arial"/>
              </a:rPr>
              <a:t>)</a:t>
            </a:r>
          </a:p>
          <a:p>
            <a:pPr marL="88900" indent="-88900" defTabSz="342900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</a:pPr>
            <a:r>
              <a:rPr lang="de-DE" sz="1100" dirty="0">
                <a:solidFill>
                  <a:srgbClr val="333333"/>
                </a:solidFill>
                <a:latin typeface="Arial"/>
                <a:cs typeface="Arial"/>
              </a:rPr>
              <a:t>Demonstration of </a:t>
            </a:r>
            <a:r>
              <a:rPr lang="de-DE" sz="1100" dirty="0" err="1">
                <a:solidFill>
                  <a:srgbClr val="333333"/>
                </a:solidFill>
                <a:latin typeface="Arial"/>
                <a:cs typeface="Arial"/>
              </a:rPr>
              <a:t>secondary</a:t>
            </a:r>
            <a:r>
              <a:rPr lang="de-DE" sz="110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de-DE" sz="1100" dirty="0" err="1">
                <a:solidFill>
                  <a:srgbClr val="333333"/>
                </a:solidFill>
                <a:latin typeface="Arial"/>
                <a:cs typeface="Arial"/>
              </a:rPr>
              <a:t>electron</a:t>
            </a:r>
            <a:r>
              <a:rPr lang="de-DE" sz="110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de-DE" sz="1100" dirty="0" err="1">
                <a:solidFill>
                  <a:srgbClr val="333333"/>
                </a:solidFill>
                <a:latin typeface="Arial"/>
                <a:cs typeface="Arial"/>
              </a:rPr>
              <a:t>suppression</a:t>
            </a:r>
            <a:r>
              <a:rPr lang="de-DE" sz="1100" dirty="0">
                <a:solidFill>
                  <a:srgbClr val="333333"/>
                </a:solidFill>
                <a:latin typeface="Arial"/>
                <a:cs typeface="Arial"/>
              </a:rPr>
              <a:t> "</a:t>
            </a:r>
            <a:r>
              <a:rPr lang="de-DE" sz="1100" dirty="0" err="1">
                <a:solidFill>
                  <a:srgbClr val="333333"/>
                </a:solidFill>
                <a:latin typeface="Arial"/>
                <a:cs typeface="Arial"/>
              </a:rPr>
              <a:t>by</a:t>
            </a:r>
            <a:r>
              <a:rPr lang="de-DE" sz="1100" dirty="0">
                <a:solidFill>
                  <a:srgbClr val="333333"/>
                </a:solidFill>
                <a:latin typeface="Arial"/>
                <a:cs typeface="Arial"/>
              </a:rPr>
              <a:t>- design"</a:t>
            </a:r>
          </a:p>
        </p:txBody>
      </p:sp>
      <p:sp>
        <p:nvSpPr>
          <p:cNvPr id="8" name="Rectangle 39">
            <a:extLst>
              <a:ext uri="{FF2B5EF4-FFF2-40B4-BE49-F238E27FC236}">
                <a16:creationId xmlns:a16="http://schemas.microsoft.com/office/drawing/2014/main" id="{38597BD3-0E95-1119-DE67-173912123AFF}"/>
              </a:ext>
            </a:extLst>
          </p:cNvPr>
          <p:cNvSpPr/>
          <p:nvPr/>
        </p:nvSpPr>
        <p:spPr>
          <a:xfrm>
            <a:off x="4531803" y="4367751"/>
            <a:ext cx="1587395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dirty="0"/>
              <a:t>S. Klaproth, R. Singh </a:t>
            </a:r>
            <a:r>
              <a:rPr lang="de-DE" altLang="de-DE" sz="1000" dirty="0"/>
              <a:t>et al. </a:t>
            </a:r>
            <a:r>
              <a:rPr lang="de-DE" altLang="de-DE" sz="1000" dirty="0" err="1"/>
              <a:t>Manuscript</a:t>
            </a:r>
            <a:r>
              <a:rPr lang="de-DE" altLang="de-DE" sz="1000" dirty="0"/>
              <a:t> in </a:t>
            </a:r>
            <a:r>
              <a:rPr lang="de-DE" altLang="de-DE" sz="1000" dirty="0" err="1"/>
              <a:t>preparation</a:t>
            </a:r>
            <a:endParaRPr lang="de-DE" altLang="de-DE" sz="1000" dirty="0"/>
          </a:p>
        </p:txBody>
      </p:sp>
    </p:spTree>
    <p:extLst>
      <p:ext uri="{BB962C8B-B14F-4D97-AF65-F5344CB8AC3E}">
        <p14:creationId xmlns:p14="http://schemas.microsoft.com/office/powerpoint/2010/main" val="2928607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C6B04F6-D13D-4551-BBA1-9B3AD728E6E1}"/>
              </a:ext>
            </a:extLst>
          </p:cNvPr>
          <p:cNvSpPr txBox="1"/>
          <p:nvPr/>
        </p:nvSpPr>
        <p:spPr>
          <a:xfrm>
            <a:off x="146133" y="119960"/>
            <a:ext cx="8851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de-DE" b="1" dirty="0">
                <a:solidFill>
                  <a:srgbClr val="0070C0"/>
                </a:solidFill>
                <a:latin typeface="Calibri" panose="020F0502020204030204"/>
              </a:rPr>
              <a:t>R&amp;D </a:t>
            </a:r>
            <a:r>
              <a:rPr lang="de-DE" b="1" dirty="0" err="1">
                <a:solidFill>
                  <a:srgbClr val="0070C0"/>
                </a:solidFill>
                <a:latin typeface="Calibri" panose="020F0502020204030204"/>
              </a:rPr>
              <a:t>of</a:t>
            </a:r>
            <a:r>
              <a:rPr lang="de-DE" b="1" dirty="0">
                <a:solidFill>
                  <a:srgbClr val="0070C0"/>
                </a:solidFill>
                <a:latin typeface="Calibri" panose="020F0502020204030204"/>
              </a:rPr>
              <a:t> a 216.816 MHz Heavy Ion Accelerator </a:t>
            </a:r>
            <a:r>
              <a:rPr lang="de-DE" b="1" dirty="0" err="1">
                <a:solidFill>
                  <a:srgbClr val="0070C0"/>
                </a:solidFill>
                <a:latin typeface="Calibri" panose="020F0502020204030204"/>
              </a:rPr>
              <a:t>for</a:t>
            </a:r>
            <a:r>
              <a:rPr lang="de-DE" b="1" dirty="0">
                <a:solidFill>
                  <a:srgbClr val="0070C0"/>
                </a:solidFill>
                <a:latin typeface="Calibri" panose="020F0502020204030204"/>
              </a:rPr>
              <a:t> a Better </a:t>
            </a:r>
            <a:r>
              <a:rPr lang="de-DE" b="1" dirty="0" err="1">
                <a:solidFill>
                  <a:srgbClr val="0070C0"/>
                </a:solidFill>
                <a:latin typeface="Calibri" panose="020F0502020204030204"/>
              </a:rPr>
              <a:t>Injection</a:t>
            </a:r>
            <a:r>
              <a:rPr lang="de-DE" b="1" dirty="0">
                <a:solidFill>
                  <a:srgbClr val="0070C0"/>
                </a:solidFill>
                <a:latin typeface="Calibri" panose="020F0502020204030204"/>
              </a:rPr>
              <a:t> </a:t>
            </a:r>
            <a:r>
              <a:rPr lang="de-DE" b="1" dirty="0" err="1">
                <a:solidFill>
                  <a:srgbClr val="0070C0"/>
                </a:solidFill>
                <a:latin typeface="Calibri" panose="020F0502020204030204"/>
              </a:rPr>
              <a:t>to</a:t>
            </a:r>
            <a:r>
              <a:rPr lang="de-DE" b="1" dirty="0">
                <a:solidFill>
                  <a:srgbClr val="0070C0"/>
                </a:solidFill>
                <a:latin typeface="Calibri" panose="020F0502020204030204"/>
              </a:rPr>
              <a:t> SIS18 </a:t>
            </a:r>
            <a:r>
              <a:rPr lang="de-DE" b="1" dirty="0" err="1">
                <a:solidFill>
                  <a:srgbClr val="0070C0"/>
                </a:solidFill>
                <a:latin typeface="Calibri" panose="020F0502020204030204"/>
              </a:rPr>
              <a:t>or</a:t>
            </a:r>
            <a:r>
              <a:rPr lang="de-DE" b="1" dirty="0">
                <a:solidFill>
                  <a:srgbClr val="0070C0"/>
                </a:solidFill>
                <a:latin typeface="Calibri" panose="020F0502020204030204"/>
              </a:rPr>
              <a:t> Future Compact </a:t>
            </a:r>
            <a:r>
              <a:rPr lang="de-DE" b="1" dirty="0" err="1">
                <a:solidFill>
                  <a:srgbClr val="0070C0"/>
                </a:solidFill>
                <a:latin typeface="Calibri" panose="020F0502020204030204"/>
              </a:rPr>
              <a:t>Particle</a:t>
            </a:r>
            <a:r>
              <a:rPr lang="de-DE" b="1" dirty="0">
                <a:solidFill>
                  <a:srgbClr val="0070C0"/>
                </a:solidFill>
                <a:latin typeface="Calibri" panose="020F0502020204030204"/>
              </a:rPr>
              <a:t> Therapy Facilities </a:t>
            </a:r>
            <a:r>
              <a:rPr lang="de-DE" b="1" dirty="0" err="1">
                <a:solidFill>
                  <a:srgbClr val="0070C0"/>
                </a:solidFill>
                <a:latin typeface="Calibri" panose="020F0502020204030204"/>
              </a:rPr>
              <a:t>using</a:t>
            </a:r>
            <a:r>
              <a:rPr lang="de-DE" b="1" dirty="0">
                <a:solidFill>
                  <a:srgbClr val="0070C0"/>
                </a:solidFill>
                <a:latin typeface="Calibri" panose="020F0502020204030204"/>
              </a:rPr>
              <a:t> </a:t>
            </a:r>
            <a:r>
              <a:rPr lang="de-DE" b="1" dirty="0" err="1">
                <a:solidFill>
                  <a:srgbClr val="0070C0"/>
                </a:solidFill>
                <a:latin typeface="Calibri" panose="020F0502020204030204"/>
              </a:rPr>
              <a:t>Metal</a:t>
            </a:r>
            <a:r>
              <a:rPr lang="de-DE" b="1" dirty="0">
                <a:solidFill>
                  <a:srgbClr val="0070C0"/>
                </a:solidFill>
                <a:latin typeface="Calibri" panose="020F0502020204030204"/>
              </a:rPr>
              <a:t> Additive Manufacturing and AI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28EA869-9139-47E6-AB57-21D11E2B3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54" y="1656987"/>
            <a:ext cx="3188484" cy="286725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51900D1-4A43-4A40-A5FB-234BBF0CDA62}"/>
              </a:ext>
            </a:extLst>
          </p:cNvPr>
          <p:cNvSpPr txBox="1"/>
          <p:nvPr/>
        </p:nvSpPr>
        <p:spPr>
          <a:xfrm>
            <a:off x="1085850" y="1014281"/>
            <a:ext cx="67989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Design Energy: 1.4 MeV/u (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as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energy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booster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for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HLI‘)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or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3 MeV/u (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as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booster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for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HLI‘-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booster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defTabSz="685800"/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Design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Particle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A/q: 8.5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1D8F71F-44F2-4F2B-94E0-C266A475FB99}"/>
              </a:ext>
            </a:extLst>
          </p:cNvPr>
          <p:cNvSpPr txBox="1"/>
          <p:nvPr/>
        </p:nvSpPr>
        <p:spPr>
          <a:xfrm>
            <a:off x="948235" y="4402853"/>
            <a:ext cx="178209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Preliminary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Design </a:t>
            </a:r>
          </a:p>
          <a:p>
            <a:pPr algn="ctr" defTabSz="685800"/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to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optimized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by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AI)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4310CA0-6E87-4293-B0E1-8BB0AB3F9C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67412" y="2261782"/>
            <a:ext cx="2452688" cy="158646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B5A3248-00DA-4E32-A5FD-4A363BCDEA3F}"/>
              </a:ext>
            </a:extLst>
          </p:cNvPr>
          <p:cNvSpPr txBox="1"/>
          <p:nvPr/>
        </p:nvSpPr>
        <p:spPr>
          <a:xfrm>
            <a:off x="3780601" y="4490905"/>
            <a:ext cx="23877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Realized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fully-3D-Printed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Cavity</a:t>
            </a:r>
            <a:endParaRPr lang="de-DE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6BFBA26-8F8C-4B16-92D1-7F927A90E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111096" y="2512895"/>
            <a:ext cx="2852752" cy="82495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F2C8F63-1D52-4CB3-8588-BA9AC4C01B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5757" y="1496372"/>
            <a:ext cx="684877" cy="2852897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F6EA311-5E13-45D1-A159-CA7F967137DB}"/>
              </a:ext>
            </a:extLst>
          </p:cNvPr>
          <p:cNvGrpSpPr/>
          <p:nvPr/>
        </p:nvGrpSpPr>
        <p:grpSpPr>
          <a:xfrm>
            <a:off x="7280678" y="4118172"/>
            <a:ext cx="486639" cy="196208"/>
            <a:chOff x="9622080" y="3227070"/>
            <a:chExt cx="715973" cy="286956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D642B89D-C853-4DE8-838A-85B166B9598B}"/>
                </a:ext>
              </a:extLst>
            </p:cNvPr>
            <p:cNvGrpSpPr/>
            <p:nvPr/>
          </p:nvGrpSpPr>
          <p:grpSpPr>
            <a:xfrm>
              <a:off x="9622080" y="3384720"/>
              <a:ext cx="674370" cy="90000"/>
              <a:chOff x="8155230" y="5167800"/>
              <a:chExt cx="674370" cy="90000"/>
            </a:xfrm>
          </p:grpSpPr>
          <p:cxnSp>
            <p:nvCxnSpPr>
              <p:cNvPr id="14" name="Gerader Verbinder 13">
                <a:extLst>
                  <a:ext uri="{FF2B5EF4-FFF2-40B4-BE49-F238E27FC236}">
                    <a16:creationId xmlns:a16="http://schemas.microsoft.com/office/drawing/2014/main" id="{DA908DE9-6B9B-498B-9432-3A5054D9463D}"/>
                  </a:ext>
                </a:extLst>
              </p:cNvPr>
              <p:cNvCxnSpPr/>
              <p:nvPr/>
            </p:nvCxnSpPr>
            <p:spPr>
              <a:xfrm>
                <a:off x="8157210" y="5253990"/>
                <a:ext cx="66675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26D1224B-84AE-4512-83BD-238766AD4676}"/>
                  </a:ext>
                </a:extLst>
              </p:cNvPr>
              <p:cNvCxnSpPr/>
              <p:nvPr/>
            </p:nvCxnSpPr>
            <p:spPr>
              <a:xfrm rot="16200000">
                <a:off x="8110230" y="5212800"/>
                <a:ext cx="90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r Verbinder 15">
                <a:extLst>
                  <a:ext uri="{FF2B5EF4-FFF2-40B4-BE49-F238E27FC236}">
                    <a16:creationId xmlns:a16="http://schemas.microsoft.com/office/drawing/2014/main" id="{F9D7A785-F534-4CD6-8FC2-0CD65989BC04}"/>
                  </a:ext>
                </a:extLst>
              </p:cNvPr>
              <p:cNvCxnSpPr/>
              <p:nvPr/>
            </p:nvCxnSpPr>
            <p:spPr>
              <a:xfrm rot="16200000">
                <a:off x="8257770" y="5230800"/>
                <a:ext cx="54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D719D4C2-9EDD-46A1-8B7F-A625DF214D1C}"/>
                  </a:ext>
                </a:extLst>
              </p:cNvPr>
              <p:cNvCxnSpPr/>
              <p:nvPr/>
            </p:nvCxnSpPr>
            <p:spPr>
              <a:xfrm rot="16200000">
                <a:off x="8391120" y="5230800"/>
                <a:ext cx="54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983E425E-AA06-43BF-BAD9-727095CCCE34}"/>
                  </a:ext>
                </a:extLst>
              </p:cNvPr>
              <p:cNvCxnSpPr/>
              <p:nvPr/>
            </p:nvCxnSpPr>
            <p:spPr>
              <a:xfrm rot="16200000">
                <a:off x="8784600" y="5212800"/>
                <a:ext cx="90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90CCE556-6381-4163-8892-8A9826CABD74}"/>
                  </a:ext>
                </a:extLst>
              </p:cNvPr>
              <p:cNvCxnSpPr/>
              <p:nvPr/>
            </p:nvCxnSpPr>
            <p:spPr>
              <a:xfrm rot="16200000">
                <a:off x="8532090" y="5230800"/>
                <a:ext cx="54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929F1F5C-64C8-4F20-9BC3-85AA67A628CF}"/>
                  </a:ext>
                </a:extLst>
              </p:cNvPr>
              <p:cNvCxnSpPr/>
              <p:nvPr/>
            </p:nvCxnSpPr>
            <p:spPr>
              <a:xfrm rot="16200000">
                <a:off x="8669250" y="5230800"/>
                <a:ext cx="540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2AADFB6F-BCF6-402A-8A4D-C31712D21F61}"/>
                </a:ext>
              </a:extLst>
            </p:cNvPr>
            <p:cNvSpPr txBox="1"/>
            <p:nvPr/>
          </p:nvSpPr>
          <p:spPr>
            <a:xfrm>
              <a:off x="9707880" y="3227070"/>
              <a:ext cx="630173" cy="2869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de-DE" sz="675" dirty="0">
                  <a:solidFill>
                    <a:prstClr val="white">
                      <a:lumMod val="95000"/>
                    </a:prstClr>
                  </a:solidFill>
                  <a:latin typeface="Calibri" panose="020F0502020204030204"/>
                </a:rPr>
                <a:t>30 mm</a:t>
              </a:r>
              <a:endParaRPr lang="en-US" sz="675" dirty="0">
                <a:solidFill>
                  <a:prstClr val="white">
                    <a:lumMod val="95000"/>
                  </a:prstClr>
                </a:solidFill>
                <a:latin typeface="Calibri" panose="020F0502020204030204"/>
              </a:endParaRPr>
            </a:p>
          </p:txBody>
        </p:sp>
      </p:grpSp>
      <p:pic>
        <p:nvPicPr>
          <p:cNvPr id="21" name="Grafik 20" descr="Ein Bild, das Screenshot, Kunst enthält.&#10;&#10;Automatisch generierte Beschreibung">
            <a:extLst>
              <a:ext uri="{FF2B5EF4-FFF2-40B4-BE49-F238E27FC236}">
                <a16:creationId xmlns:a16="http://schemas.microsoft.com/office/drawing/2014/main" id="{A1978724-E82E-40F7-84EB-A8CFDBAF115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2876" y="1411716"/>
            <a:ext cx="712109" cy="2918995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88C0EBDB-C124-48A9-AAC0-B7DF77921326}"/>
              </a:ext>
            </a:extLst>
          </p:cNvPr>
          <p:cNvSpPr txBox="1"/>
          <p:nvPr/>
        </p:nvSpPr>
        <p:spPr>
          <a:xfrm>
            <a:off x="6440086" y="4460827"/>
            <a:ext cx="221483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New Cooling-Channel Design</a:t>
            </a:r>
          </a:p>
          <a:p>
            <a:pPr algn="ctr" defTabSz="685800"/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enabled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350" dirty="0" err="1">
                <a:solidFill>
                  <a:prstClr val="black"/>
                </a:solidFill>
                <a:latin typeface="Calibri" panose="020F0502020204030204"/>
              </a:rPr>
              <a:t>by</a:t>
            </a: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 3D-Printing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0A725EA-7735-51EF-E897-B9B7D95706BB}"/>
              </a:ext>
            </a:extLst>
          </p:cNvPr>
          <p:cNvSpPr txBox="1"/>
          <p:nvPr/>
        </p:nvSpPr>
        <p:spPr>
          <a:xfrm>
            <a:off x="2907136" y="406591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C. Zhang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571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930" name="Text Box 2"/>
          <p:cNvSpPr txBox="1">
            <a:spLocks noChangeArrowheads="1"/>
          </p:cNvSpPr>
          <p:nvPr/>
        </p:nvSpPr>
        <p:spPr bwMode="auto">
          <a:xfrm>
            <a:off x="2272937" y="-4057"/>
            <a:ext cx="43973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141685">
              <a:spcBef>
                <a:spcPct val="50000"/>
              </a:spcBef>
            </a:pPr>
            <a:r>
              <a:rPr lang="de-DE" b="1" dirty="0">
                <a:solidFill>
                  <a:srgbClr val="0070C0"/>
                </a:solidFill>
              </a:rPr>
              <a:t>Additive Manufacturing for High Duty </a:t>
            </a:r>
            <a:r>
              <a:rPr lang="de-DE" b="1" dirty="0" err="1">
                <a:solidFill>
                  <a:srgbClr val="0070C0"/>
                </a:solidFill>
              </a:rPr>
              <a:t>Factor</a:t>
            </a:r>
            <a:r>
              <a:rPr lang="de-DE" b="1" dirty="0">
                <a:solidFill>
                  <a:srgbClr val="0070C0"/>
                </a:solidFill>
              </a:rPr>
              <a:t> RF </a:t>
            </a:r>
            <a:r>
              <a:rPr lang="de-DE" b="1" dirty="0" err="1">
                <a:solidFill>
                  <a:srgbClr val="0070C0"/>
                </a:solidFill>
              </a:rPr>
              <a:t>Structures</a:t>
            </a:r>
            <a:endParaRPr lang="de-DE" b="1" dirty="0">
              <a:solidFill>
                <a:srgbClr val="0070C0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B71FB92-1FA4-8BBB-94B4-3CB7101F6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0290" y="3023884"/>
            <a:ext cx="2346555" cy="211961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811EC5D-7EAD-F5B5-B644-31DC5EEA118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4556" y="1525210"/>
            <a:ext cx="1670273" cy="343278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5816C18-FB01-7C77-2427-6A092FD8E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155" y="3146911"/>
            <a:ext cx="2501716" cy="146033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9370FB11-60BC-C27F-D279-4CEC99E065C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56" y="1174459"/>
            <a:ext cx="2502067" cy="141038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D868B2A9-9532-BF30-1142-074C650A72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409" y="801319"/>
            <a:ext cx="2224987" cy="2037839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C28823D1-43EA-5876-C486-77533BE044FD}"/>
              </a:ext>
            </a:extLst>
          </p:cNvPr>
          <p:cNvSpPr txBox="1"/>
          <p:nvPr/>
        </p:nvSpPr>
        <p:spPr>
          <a:xfrm>
            <a:off x="127156" y="830542"/>
            <a:ext cx="25017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50" dirty="0" err="1"/>
              <a:t>Cw</a:t>
            </a:r>
            <a:r>
              <a:rPr lang="de-DE" sz="1350" dirty="0"/>
              <a:t> </a:t>
            </a:r>
            <a:r>
              <a:rPr lang="de-DE" sz="1350" dirty="0" err="1"/>
              <a:t>operated</a:t>
            </a:r>
            <a:r>
              <a:rPr lang="de-DE" sz="1350" dirty="0"/>
              <a:t> RFQ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1421ECB-8A26-19B5-6667-8F5CCAC18BA3}"/>
              </a:ext>
            </a:extLst>
          </p:cNvPr>
          <p:cNvSpPr txBox="1"/>
          <p:nvPr/>
        </p:nvSpPr>
        <p:spPr>
          <a:xfrm>
            <a:off x="198105" y="2651762"/>
            <a:ext cx="25017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50" dirty="0" err="1"/>
              <a:t>Conventionally</a:t>
            </a:r>
            <a:r>
              <a:rPr lang="de-DE" sz="1350" dirty="0"/>
              <a:t> </a:t>
            </a:r>
            <a:r>
              <a:rPr lang="de-DE" sz="1350" dirty="0" err="1"/>
              <a:t>produced</a:t>
            </a:r>
            <a:r>
              <a:rPr lang="de-DE" sz="1350" dirty="0"/>
              <a:t> </a:t>
            </a:r>
            <a:r>
              <a:rPr lang="de-DE" sz="1350" dirty="0" err="1"/>
              <a:t>cooling</a:t>
            </a:r>
            <a:r>
              <a:rPr lang="de-DE" sz="1350" dirty="0"/>
              <a:t> </a:t>
            </a:r>
            <a:r>
              <a:rPr lang="de-DE" sz="1350" dirty="0" err="1"/>
              <a:t>channels</a:t>
            </a:r>
            <a:endParaRPr lang="de-DE" sz="135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382AE4E-FAFE-2778-A4CF-44A72783DC46}"/>
              </a:ext>
            </a:extLst>
          </p:cNvPr>
          <p:cNvSpPr txBox="1"/>
          <p:nvPr/>
        </p:nvSpPr>
        <p:spPr>
          <a:xfrm>
            <a:off x="2628871" y="820142"/>
            <a:ext cx="25017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50" dirty="0" err="1"/>
              <a:t>Gyroidal</a:t>
            </a:r>
            <a:r>
              <a:rPr lang="de-DE" sz="1350" dirty="0"/>
              <a:t> </a:t>
            </a:r>
            <a:r>
              <a:rPr lang="de-DE" sz="1350" dirty="0" err="1"/>
              <a:t>cooling</a:t>
            </a:r>
            <a:r>
              <a:rPr lang="de-DE" sz="1350" dirty="0"/>
              <a:t> </a:t>
            </a:r>
            <a:r>
              <a:rPr lang="de-DE" sz="1350" dirty="0" err="1"/>
              <a:t>channels</a:t>
            </a:r>
            <a:r>
              <a:rPr lang="de-DE" sz="1350" dirty="0"/>
              <a:t> of printed RFQ </a:t>
            </a:r>
            <a:r>
              <a:rPr lang="de-DE" sz="1350" dirty="0" err="1"/>
              <a:t>stems</a:t>
            </a:r>
            <a:r>
              <a:rPr lang="de-DE" sz="1350" dirty="0"/>
              <a:t> (planned)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E46C328-9297-96C7-B026-A2A8874FCDAB}"/>
              </a:ext>
            </a:extLst>
          </p:cNvPr>
          <p:cNvSpPr txBox="1"/>
          <p:nvPr/>
        </p:nvSpPr>
        <p:spPr>
          <a:xfrm>
            <a:off x="4425181" y="1584156"/>
            <a:ext cx="25017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50" dirty="0" err="1"/>
              <a:t>Cw</a:t>
            </a:r>
            <a:r>
              <a:rPr lang="de-DE" sz="1350" dirty="0"/>
              <a:t> </a:t>
            </a:r>
            <a:r>
              <a:rPr lang="de-DE" sz="1350" dirty="0" err="1"/>
              <a:t>operated</a:t>
            </a:r>
            <a:r>
              <a:rPr lang="de-DE" sz="1350" dirty="0"/>
              <a:t> </a:t>
            </a:r>
          </a:p>
          <a:p>
            <a:pPr algn="ctr"/>
            <a:r>
              <a:rPr lang="de-DE" sz="1350" dirty="0"/>
              <a:t>CH-DTL </a:t>
            </a:r>
            <a:r>
              <a:rPr lang="de-DE" sz="1350" dirty="0" err="1"/>
              <a:t>cavity</a:t>
            </a:r>
            <a:endParaRPr lang="de-DE" sz="1350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71664AA-E0E0-C4C7-FB7B-F0104FC9C9D0}"/>
              </a:ext>
            </a:extLst>
          </p:cNvPr>
          <p:cNvSpPr txBox="1"/>
          <p:nvPr/>
        </p:nvSpPr>
        <p:spPr>
          <a:xfrm>
            <a:off x="4609989" y="3379620"/>
            <a:ext cx="23465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50" dirty="0"/>
              <a:t>Geometry of printed </a:t>
            </a:r>
            <a:r>
              <a:rPr lang="de-DE" sz="1350" dirty="0" err="1"/>
              <a:t>stems</a:t>
            </a:r>
            <a:r>
              <a:rPr lang="de-DE" sz="1350" dirty="0"/>
              <a:t> of a CH-DTL </a:t>
            </a:r>
            <a:r>
              <a:rPr lang="de-DE" sz="1350" dirty="0" err="1"/>
              <a:t>cavity</a:t>
            </a:r>
            <a:endParaRPr lang="de-DE" sz="135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A6EA4F7-F8D9-D050-E372-1372E3D63C3A}"/>
              </a:ext>
            </a:extLst>
          </p:cNvPr>
          <p:cNvSpPr txBox="1"/>
          <p:nvPr/>
        </p:nvSpPr>
        <p:spPr>
          <a:xfrm>
            <a:off x="4830490" y="2320918"/>
            <a:ext cx="4588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H. Podlech</a:t>
            </a:r>
          </a:p>
          <a:p>
            <a:r>
              <a:rPr lang="en-US" dirty="0"/>
              <a:t>H. </a:t>
            </a:r>
            <a:r>
              <a:rPr lang="en-US" dirty="0" err="1"/>
              <a:t>Hänel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8255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1B137-8260-5ED6-571F-C3C635FB5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FED55-D5DE-2B3F-48CD-F863F7236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921" y="196888"/>
            <a:ext cx="6700979" cy="590668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Transport &amp; Injection Laser-Plasma p or Ion Beam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1600" b="0" dirty="0">
                <a:solidFill>
                  <a:schemeClr val="tx1"/>
                </a:solidFill>
              </a:rPr>
              <a:t>ILIGHT Proposal – Injection into Synchrotron</a:t>
            </a:r>
            <a:endParaRPr lang="en-US" b="0" dirty="0">
              <a:solidFill>
                <a:schemeClr val="tx1"/>
              </a:solidFill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F28809B-921B-FE69-7643-8BC9CB4E591E}"/>
              </a:ext>
            </a:extLst>
          </p:cNvPr>
          <p:cNvGrpSpPr/>
          <p:nvPr/>
        </p:nvGrpSpPr>
        <p:grpSpPr>
          <a:xfrm>
            <a:off x="245921" y="1849586"/>
            <a:ext cx="3588326" cy="2036619"/>
            <a:chOff x="79665" y="976745"/>
            <a:chExt cx="3588326" cy="2036619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140CE67-B8B8-ECC9-8DC7-24F4C16EF3E6}"/>
                </a:ext>
              </a:extLst>
            </p:cNvPr>
            <p:cNvSpPr/>
            <p:nvPr/>
          </p:nvSpPr>
          <p:spPr>
            <a:xfrm>
              <a:off x="79665" y="976745"/>
              <a:ext cx="3463635" cy="20366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6FC17480-2CE5-8774-C6C9-955E17F89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110838" y="1075459"/>
              <a:ext cx="3557153" cy="1872838"/>
            </a:xfrm>
            <a:prstGeom prst="rect">
              <a:avLst/>
            </a:prstGeom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2878B62-9610-7815-E399-36859C70C3DA}"/>
              </a:ext>
            </a:extLst>
          </p:cNvPr>
          <p:cNvGrpSpPr/>
          <p:nvPr/>
        </p:nvGrpSpPr>
        <p:grpSpPr>
          <a:xfrm>
            <a:off x="7438621" y="974778"/>
            <a:ext cx="1584150" cy="881468"/>
            <a:chOff x="20670312" y="6645908"/>
            <a:chExt cx="9266112" cy="5155941"/>
          </a:xfrm>
        </p:grpSpPr>
        <p:pic>
          <p:nvPicPr>
            <p:cNvPr id="8" name="Picture 32">
              <a:extLst>
                <a:ext uri="{FF2B5EF4-FFF2-40B4-BE49-F238E27FC236}">
                  <a16:creationId xmlns:a16="http://schemas.microsoft.com/office/drawing/2014/main" id="{1320A87F-F1EC-7ABB-6EE5-74CE55A1B2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431" t="12065" r="11107" b="9099"/>
            <a:stretch/>
          </p:blipFill>
          <p:spPr bwMode="auto">
            <a:xfrm>
              <a:off x="25978133" y="8523540"/>
              <a:ext cx="3958291" cy="153022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9" name="Picture 33">
              <a:extLst>
                <a:ext uri="{FF2B5EF4-FFF2-40B4-BE49-F238E27FC236}">
                  <a16:creationId xmlns:a16="http://schemas.microsoft.com/office/drawing/2014/main" id="{DDC321B2-431C-B606-6A6A-83F2BA0C8E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20969896" y="6730335"/>
              <a:ext cx="2804503" cy="1676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75" descr="hzdr">
              <a:extLst>
                <a:ext uri="{FF2B5EF4-FFF2-40B4-BE49-F238E27FC236}">
                  <a16:creationId xmlns:a16="http://schemas.microsoft.com/office/drawing/2014/main" id="{40655CC4-5AF2-C878-4419-C3B1FD2200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851665" y="10218339"/>
              <a:ext cx="3958291" cy="1567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76" descr="dresden">
              <a:extLst>
                <a:ext uri="{FF2B5EF4-FFF2-40B4-BE49-F238E27FC236}">
                  <a16:creationId xmlns:a16="http://schemas.microsoft.com/office/drawing/2014/main" id="{4C32E325-0E40-F200-8538-FB59C79C2D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20670312" y="10521796"/>
              <a:ext cx="4315979" cy="1280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5BEF3168-1FA1-EDD2-7125-E26D54948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24986290" y="6645908"/>
              <a:ext cx="4950133" cy="1249866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69F463EE-26E9-3CAA-10A8-531EF5B5C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20670312" y="8428385"/>
              <a:ext cx="3599695" cy="1758699"/>
            </a:xfrm>
            <a:prstGeom prst="rect">
              <a:avLst/>
            </a:prstGeom>
          </p:spPr>
        </p:pic>
      </p:grpSp>
      <p:graphicFrame>
        <p:nvGraphicFramePr>
          <p:cNvPr id="15" name="Table 10">
            <a:extLst>
              <a:ext uri="{FF2B5EF4-FFF2-40B4-BE49-F238E27FC236}">
                <a16:creationId xmlns:a16="http://schemas.microsoft.com/office/drawing/2014/main" id="{92CAA7EB-0978-8167-9EF8-29B902DDFD74}"/>
              </a:ext>
            </a:extLst>
          </p:cNvPr>
          <p:cNvGraphicFramePr>
            <a:graphicFrameLocks noGrp="1"/>
          </p:cNvGraphicFramePr>
          <p:nvPr/>
        </p:nvGraphicFramePr>
        <p:xfrm>
          <a:off x="225140" y="3912182"/>
          <a:ext cx="3474026" cy="956575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722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0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44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33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786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Parameter</a:t>
                      </a:r>
                      <a:endParaRPr sz="300" dirty="0">
                        <a:solidFill>
                          <a:schemeClr val="tx1"/>
                        </a:solidFill>
                      </a:endParaRPr>
                    </a:p>
                  </a:txBody>
                  <a:tcPr marL="12688" marR="12688" marT="6344" marB="6344" anchor="b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F0B75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i="0" dirty="0">
                          <a:solidFill>
                            <a:schemeClr val="tx1"/>
                          </a:solidFill>
                          <a:latin typeface="+mn-lt"/>
                        </a:rPr>
                        <a:t>Protons (2014)</a:t>
                      </a:r>
                    </a:p>
                  </a:txBody>
                  <a:tcPr marL="12688" marR="12688" marT="6344" marB="6344" anchor="b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F0B75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i="0" dirty="0">
                          <a:solidFill>
                            <a:schemeClr val="tx1"/>
                          </a:solidFill>
                          <a:latin typeface="+mn-lt"/>
                        </a:rPr>
                        <a:t>Protons (2019)</a:t>
                      </a:r>
                    </a:p>
                  </a:txBody>
                  <a:tcPr marL="12688" marR="12688" marT="6344" marB="6344" anchor="b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F0B75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r>
                        <a:rPr lang="en-US" sz="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4+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(2021)</a:t>
                      </a:r>
                    </a:p>
                  </a:txBody>
                  <a:tcPr marL="12688" marR="12688" marT="6344" marB="6344" anchor="b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F0B75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Protons (2022)</a:t>
                      </a:r>
                    </a:p>
                  </a:txBody>
                  <a:tcPr marL="12688" marR="12688" marT="6344" marB="6344" anchor="b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F0B7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27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+mn-lt"/>
                        </a:rPr>
                        <a:t>Energy</a:t>
                      </a:r>
                      <a:endParaRPr sz="300"/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de-DE" sz="800"/>
                        <a:t>9.7 MeV</a:t>
                      </a:r>
                      <a:endParaRPr lang="en-US" sz="800"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de-DE" sz="800"/>
                        <a:t>7.72 MeV</a:t>
                      </a:r>
                      <a:endParaRPr lang="en-US" sz="800"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>
                          <a:latin typeface="+mn-lt"/>
                        </a:rPr>
                        <a:t>0.60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</a:rPr>
                        <a:t> MeV/u</a:t>
                      </a:r>
                      <a:endParaRPr lang="en-US" sz="800"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+mn-lt"/>
                        </a:rPr>
                        <a:t>0.63 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latin typeface="+mn-lt"/>
                        </a:rPr>
                        <a:t>MeV</a:t>
                      </a:r>
                      <a:endParaRPr lang="en-US" sz="800"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27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+mn-lt"/>
                        </a:rPr>
                        <a:t>Pulse width</a:t>
                      </a:r>
                      <a:endParaRPr sz="300"/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latin typeface="+mn-lt"/>
                        </a:rPr>
                        <a:t>/</a:t>
                      </a:r>
                      <a:endParaRPr sz="300"/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de-DE" sz="800"/>
                        <a:t>0.74 ns</a:t>
                      </a:r>
                      <a:endParaRPr lang="en-US" sz="8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>
                          <a:latin typeface="+mn-lt"/>
                        </a:rPr>
                        <a:t>1.23 ns</a:t>
                      </a:r>
                      <a:endParaRPr lang="en-US" sz="800" b="1">
                        <a:solidFill>
                          <a:srgbClr val="7FAB16"/>
                        </a:solidFill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+mn-lt"/>
                        </a:rPr>
                        <a:t>0.76 ns</a:t>
                      </a:r>
                      <a:endParaRPr lang="en-US" sz="800" b="1">
                        <a:solidFill>
                          <a:srgbClr val="7FAB16"/>
                        </a:solidFill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27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+mn-lt"/>
                        </a:rPr>
                        <a:t>Energy spread</a:t>
                      </a:r>
                      <a:endParaRPr sz="300"/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+mn-lt"/>
                        </a:rPr>
                        <a:t>2.7%</a:t>
                      </a:r>
                      <a:endParaRPr sz="300"/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de-DE" sz="800"/>
                        <a:t>4.91%</a:t>
                      </a:r>
                      <a:endParaRPr lang="en-US" sz="800" baseline="30000"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+mn-lt"/>
                        </a:rPr>
                        <a:t>/</a:t>
                      </a:r>
                      <a:endParaRPr sz="300"/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+mn-lt"/>
                        </a:rPr>
                        <a:t>/</a:t>
                      </a:r>
                      <a:endParaRPr sz="300"/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86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+mn-lt"/>
                        </a:rPr>
                        <a:t>Particle number</a:t>
                      </a: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de-DE" sz="800">
                          <a:latin typeface="Cambria"/>
                          <a:ea typeface="Cambria"/>
                          <a:cs typeface="Arial"/>
                        </a:rPr>
                        <a:t>~</a:t>
                      </a:r>
                      <a:r>
                        <a:rPr lang="de-DE" sz="800"/>
                        <a:t> 1.7 x 10</a:t>
                      </a:r>
                      <a:r>
                        <a:rPr lang="de-DE" sz="800" baseline="30000"/>
                        <a:t>9</a:t>
                      </a:r>
                      <a:endParaRPr lang="en-US" sz="800" baseline="30000"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Cambria"/>
                          <a:ea typeface="Cambria"/>
                          <a:cs typeface="Arial"/>
                        </a:rPr>
                        <a:t>~</a:t>
                      </a:r>
                      <a:r>
                        <a:rPr lang="en-US" sz="800">
                          <a:latin typeface="+mn-lt"/>
                        </a:rPr>
                        <a:t> 7 x 10</a:t>
                      </a:r>
                      <a:r>
                        <a:rPr lang="de-DE" sz="800" baseline="30000"/>
                        <a:t>8</a:t>
                      </a:r>
                      <a:endParaRPr lang="en-US" sz="800" baseline="30000"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>
                          <a:latin typeface="Cambria"/>
                          <a:ea typeface="Cambria"/>
                          <a:cs typeface="Arial"/>
                        </a:rPr>
                        <a:t>~</a:t>
                      </a:r>
                      <a:r>
                        <a:rPr lang="en-US" sz="800">
                          <a:latin typeface="+mn-lt"/>
                        </a:rPr>
                        <a:t> </a:t>
                      </a:r>
                      <a:r>
                        <a:rPr lang="en-US" sz="8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x 10</a:t>
                      </a:r>
                      <a:r>
                        <a:rPr lang="en-US" sz="800" b="0" i="0" baseline="300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800" baseline="30000"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800" dirty="0">
                          <a:latin typeface="Cambria"/>
                          <a:ea typeface="Cambria"/>
                          <a:cs typeface="Arial"/>
                        </a:rPr>
                        <a:t>~</a:t>
                      </a:r>
                      <a:r>
                        <a:rPr lang="en-US" sz="800" dirty="0">
                          <a:latin typeface="+mn-lt"/>
                        </a:rPr>
                        <a:t> </a:t>
                      </a:r>
                      <a:r>
                        <a:rPr lang="en-US" sz="800" b="0" i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x 10</a:t>
                      </a:r>
                      <a:r>
                        <a:rPr lang="en-US" sz="800" b="0" i="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800" baseline="30000" dirty="0">
                        <a:latin typeface="+mn-lt"/>
                      </a:endParaRPr>
                    </a:p>
                  </a:txBody>
                  <a:tcPr marL="12688" marR="12688" marT="6344" marB="6344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A63E3DB2-7891-5F57-2EBF-87B105073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65" y="1014354"/>
            <a:ext cx="7192700" cy="3498267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1600" b="1" dirty="0"/>
              <a:t>LIGHT</a:t>
            </a:r>
            <a:r>
              <a:rPr lang="en-US" sz="1600" dirty="0"/>
              <a:t> beamline produces p and ion beams in a laser plasma accelerator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Beam captured and transported</a:t>
            </a:r>
            <a:endParaRPr lang="en-US" sz="1600" b="1" dirty="0">
              <a:solidFill>
                <a:srgbClr val="0070C0"/>
              </a:solidFill>
              <a:sym typeface="Wingdings" pitchFamily="2" charset="2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3D99AC3-C803-26E9-6C52-47BBF63C1143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0280"/>
          <a:stretch/>
        </p:blipFill>
        <p:spPr bwMode="auto">
          <a:xfrm>
            <a:off x="4051771" y="1952752"/>
            <a:ext cx="4794353" cy="2663150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314F4B66-E39E-267A-E6E7-E7847134D445}"/>
              </a:ext>
            </a:extLst>
          </p:cNvPr>
          <p:cNvSpPr txBox="1"/>
          <p:nvPr/>
        </p:nvSpPr>
        <p:spPr>
          <a:xfrm>
            <a:off x="3740729" y="1948300"/>
            <a:ext cx="21577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 next: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inject to TK transfer line and SIS-18 synchrotron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0817446-A08C-F7AA-C970-984E80536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75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de-DE" sz="75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2" name="Textplatzhalter 9">
            <a:extLst>
              <a:ext uri="{FF2B5EF4-FFF2-40B4-BE49-F238E27FC236}">
                <a16:creationId xmlns:a16="http://schemas.microsoft.com/office/drawing/2014/main" id="{9EF990AF-8D6F-3DDF-6E90-5147625A0074}"/>
              </a:ext>
            </a:extLst>
          </p:cNvPr>
          <p:cNvSpPr txBox="1">
            <a:spLocks/>
          </p:cNvSpPr>
          <p:nvPr/>
        </p:nvSpPr>
        <p:spPr>
          <a:xfrm>
            <a:off x="8654144" y="527051"/>
            <a:ext cx="348451" cy="1398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800" kern="1200">
                <a:solidFill>
                  <a:srgbClr val="EF7A1D"/>
                </a:solidFill>
                <a:latin typeface="Arial"/>
                <a:ea typeface="+mn-ea"/>
                <a:cs typeface="Arial"/>
              </a:defRPr>
            </a:lvl1pPr>
            <a:lvl2pPr marL="1779742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3559485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5339229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7118971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DBB63"/>
              </a:buClr>
              <a:buSzTx/>
              <a:buFont typeface="Wingdings" charset="2"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EF7A1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ARD 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6448D09F-3187-E715-1698-40418D0E284D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4144" y="101907"/>
            <a:ext cx="353288" cy="353288"/>
          </a:xfrm>
          <a:prstGeom prst="rect">
            <a:avLst/>
          </a:prstGeom>
        </p:spPr>
      </p:pic>
      <p:pic>
        <p:nvPicPr>
          <p:cNvPr id="24" name="Bild 6" descr="GSI_Logo_rgb.png">
            <a:extLst>
              <a:ext uri="{FF2B5EF4-FFF2-40B4-BE49-F238E27FC236}">
                <a16:creationId xmlns:a16="http://schemas.microsoft.com/office/drawing/2014/main" id="{9A58F94A-EC36-EA06-922D-B7DAD9BE09FC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827" y="119269"/>
            <a:ext cx="518400" cy="1728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682F25C2-5469-C28B-0D11-47FB3D04624F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830943" y="372533"/>
            <a:ext cx="670168" cy="327423"/>
          </a:xfrm>
          <a:prstGeom prst="rect">
            <a:avLst/>
          </a:prstGeom>
        </p:spPr>
      </p:pic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54599502-BFBB-C5B2-CC86-9185D6E6A37D}"/>
              </a:ext>
            </a:extLst>
          </p:cNvPr>
          <p:cNvGrpSpPr/>
          <p:nvPr/>
        </p:nvGrpSpPr>
        <p:grpSpPr>
          <a:xfrm>
            <a:off x="4721740" y="3065120"/>
            <a:ext cx="2261012" cy="690999"/>
            <a:chOff x="4721740" y="3065120"/>
            <a:chExt cx="2261012" cy="690999"/>
          </a:xfrm>
        </p:grpSpPr>
        <p:sp>
          <p:nvSpPr>
            <p:cNvPr id="25" name="Pfeil nach oben 24">
              <a:extLst>
                <a:ext uri="{FF2B5EF4-FFF2-40B4-BE49-F238E27FC236}">
                  <a16:creationId xmlns:a16="http://schemas.microsoft.com/office/drawing/2014/main" id="{F7DD341D-4804-DFEA-60F8-F37A6D48C735}"/>
                </a:ext>
              </a:extLst>
            </p:cNvPr>
            <p:cNvSpPr/>
            <p:nvPr/>
          </p:nvSpPr>
          <p:spPr>
            <a:xfrm rot="480967">
              <a:off x="6778704" y="3241695"/>
              <a:ext cx="142214" cy="514424"/>
            </a:xfrm>
            <a:prstGeom prst="upArrow">
              <a:avLst/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8E199CE0-7EC5-E6AF-748A-1FE65786EA65}"/>
                </a:ext>
              </a:extLst>
            </p:cNvPr>
            <p:cNvSpPr txBox="1"/>
            <p:nvPr/>
          </p:nvSpPr>
          <p:spPr>
            <a:xfrm>
              <a:off x="4721740" y="3065120"/>
              <a:ext cx="22610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Wingdings" pitchFamily="2" charset="2"/>
                </a:rPr>
                <a:t>New connection needed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1FD3F47A-5164-983C-0A82-5900C96043AD}"/>
              </a:ext>
            </a:extLst>
          </p:cNvPr>
          <p:cNvSpPr txBox="1"/>
          <p:nvPr/>
        </p:nvSpPr>
        <p:spPr>
          <a:xfrm>
            <a:off x="4660900" y="145153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V. Bagnoud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71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DBA19-C362-0D92-EA99-43E8AB041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60D2CA-3EC0-4EF4-772D-66BBB69FD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139" y="178442"/>
            <a:ext cx="6700979" cy="590668"/>
          </a:xfrm>
        </p:spPr>
        <p:txBody>
          <a:bodyPr/>
          <a:lstStyle/>
          <a:p>
            <a:r>
              <a:rPr lang="de-DE" sz="2000" dirty="0">
                <a:solidFill>
                  <a:srgbClr val="0070C0"/>
                </a:solidFill>
              </a:rPr>
              <a:t>Optical </a:t>
            </a:r>
            <a:r>
              <a:rPr lang="de-DE" sz="2000" dirty="0" err="1">
                <a:solidFill>
                  <a:srgbClr val="0070C0"/>
                </a:solidFill>
              </a:rPr>
              <a:t>Probing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of</a:t>
            </a:r>
            <a:r>
              <a:rPr lang="de-DE" sz="2000" dirty="0">
                <a:solidFill>
                  <a:srgbClr val="0070C0"/>
                </a:solidFill>
              </a:rPr>
              <a:t> Ultrafast Laser-</a:t>
            </a:r>
            <a:r>
              <a:rPr lang="de-DE" sz="2000" dirty="0" err="1">
                <a:solidFill>
                  <a:srgbClr val="0070C0"/>
                </a:solidFill>
              </a:rPr>
              <a:t>Induced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br>
              <a:rPr lang="de-DE" sz="2000" dirty="0">
                <a:solidFill>
                  <a:srgbClr val="0070C0"/>
                </a:solidFill>
              </a:rPr>
            </a:br>
            <a:r>
              <a:rPr lang="de-DE" sz="2000" dirty="0">
                <a:solidFill>
                  <a:srgbClr val="0070C0"/>
                </a:solidFill>
              </a:rPr>
              <a:t>Solid-</a:t>
            </a:r>
            <a:r>
              <a:rPr lang="de-DE" sz="2000" dirty="0" err="1">
                <a:solidFill>
                  <a:srgbClr val="0070C0"/>
                </a:solidFill>
              </a:rPr>
              <a:t>to</a:t>
            </a:r>
            <a:r>
              <a:rPr lang="de-DE" sz="2000" dirty="0">
                <a:solidFill>
                  <a:srgbClr val="0070C0"/>
                </a:solidFill>
              </a:rPr>
              <a:t>-</a:t>
            </a:r>
            <a:r>
              <a:rPr lang="de-DE" sz="2000" dirty="0" err="1">
                <a:solidFill>
                  <a:srgbClr val="0070C0"/>
                </a:solidFill>
              </a:rPr>
              <a:t>Overdense</a:t>
            </a:r>
            <a:r>
              <a:rPr lang="de-DE" sz="2000" dirty="0">
                <a:solidFill>
                  <a:srgbClr val="0070C0"/>
                </a:solidFill>
              </a:rPr>
              <a:t>-Plasma </a:t>
            </a:r>
            <a:r>
              <a:rPr lang="de-DE" sz="2000" dirty="0" err="1">
                <a:solidFill>
                  <a:srgbClr val="0070C0"/>
                </a:solidFill>
              </a:rPr>
              <a:t>Transitions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4A551858-D58F-5D8B-D950-C9D24E8299C5}"/>
              </a:ext>
            </a:extLst>
          </p:cNvPr>
          <p:cNvSpPr txBox="1">
            <a:spLocks/>
          </p:cNvSpPr>
          <p:nvPr/>
        </p:nvSpPr>
        <p:spPr>
          <a:xfrm>
            <a:off x="94259" y="985341"/>
            <a:ext cx="4816931" cy="3677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342900" rtl="0" eaLnBrk="1" fontAlgn="auto" latinLnBrk="0" hangingPunct="1">
              <a:lnSpc>
                <a:spcPts val="2000"/>
              </a:lnSpc>
              <a:spcBef>
                <a:spcPts val="984"/>
              </a:spcBef>
              <a:spcAft>
                <a:spcPts val="0"/>
              </a:spcAft>
              <a:buClr>
                <a:srgbClr val="FDBB6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Visualization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&amp;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evolution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laser-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generated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plasma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optical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probing</a:t>
            </a: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000"/>
              </a:lnSpc>
              <a:spcBef>
                <a:spcPts val="984"/>
              </a:spcBef>
              <a:spcAft>
                <a:spcPts val="0"/>
              </a:spcAft>
              <a:buClr>
                <a:srgbClr val="FDBB6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Found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collisional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ionization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dominant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mechanism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initial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plasma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formation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000"/>
              </a:lnSpc>
              <a:spcBef>
                <a:spcPts val="984"/>
              </a:spcBef>
              <a:spcAft>
                <a:spcPts val="0"/>
              </a:spcAft>
              <a:buClr>
                <a:srgbClr val="FDBB6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Exp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results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reproduced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2-step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model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</a:t>
            </a:r>
          </a:p>
          <a:p>
            <a:pPr marL="800100" marR="0" lvl="1" indent="-342900" algn="l" defTabSz="342900" rtl="0" eaLnBrk="1" fontAlgn="auto" latinLnBrk="0" hangingPunct="1">
              <a:lnSpc>
                <a:spcPts val="2000"/>
              </a:lnSpc>
              <a:spcBef>
                <a:spcPts val="984"/>
              </a:spcBef>
              <a:spcAft>
                <a:spcPts val="0"/>
              </a:spcAft>
              <a:buClr>
                <a:srgbClr val="FDBB63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solid-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state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interaction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model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(band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structure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+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collisional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ionization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</a:p>
          <a:p>
            <a:pPr marL="800100" marR="0" lvl="1" indent="-342900" algn="l" defTabSz="342900" rtl="0" eaLnBrk="1" fontAlgn="auto" latinLnBrk="0" hangingPunct="1">
              <a:lnSpc>
                <a:spcPts val="2000"/>
              </a:lnSpc>
              <a:spcBef>
                <a:spcPts val="984"/>
              </a:spcBef>
              <a:spcAft>
                <a:spcPts val="0"/>
              </a:spcAft>
              <a:buClr>
                <a:srgbClr val="FDBB63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Plasma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heating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expansion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PIC</a:t>
            </a:r>
          </a:p>
          <a:p>
            <a:pPr marL="342900" marR="0" lvl="0" indent="-342900" algn="l" defTabSz="342900" rtl="0" eaLnBrk="1" fontAlgn="auto" latinLnBrk="0" hangingPunct="1">
              <a:lnSpc>
                <a:spcPts val="2000"/>
              </a:lnSpc>
              <a:spcBef>
                <a:spcPts val="984"/>
              </a:spcBef>
              <a:spcAft>
                <a:spcPts val="0"/>
              </a:spcAft>
              <a:buClr>
                <a:srgbClr val="FDBB6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Knowledge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target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conditions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essential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thin-foil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ion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acceleration</a:t>
            </a: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342900" rtl="0" eaLnBrk="1" fontAlgn="auto" latinLnBrk="0" hangingPunct="1">
              <a:lnSpc>
                <a:spcPts val="2000"/>
              </a:lnSpc>
              <a:spcBef>
                <a:spcPts val="984"/>
              </a:spcBef>
              <a:spcAft>
                <a:spcPts val="0"/>
              </a:spcAft>
              <a:buClr>
                <a:srgbClr val="FDBB6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Extension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model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other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materials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targets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(Al, Au, solid/liquid H</a:t>
            </a:r>
            <a:r>
              <a:rPr kumimoji="0" lang="de-DE" sz="1600" b="0" i="0" u="none" strike="noStrike" kern="1200" cap="none" spc="0" normalizeH="0" baseline="-2500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…)</a:t>
            </a:r>
          </a:p>
          <a:p>
            <a:pPr marL="557213" marR="0" lvl="1" indent="-214313" algn="l" defTabSz="342900" rtl="0" eaLnBrk="1" fontAlgn="auto" latinLnBrk="0" hangingPunct="1">
              <a:lnSpc>
                <a:spcPts val="2000"/>
              </a:lnSpc>
              <a:spcBef>
                <a:spcPts val="984"/>
              </a:spcBef>
              <a:spcAft>
                <a:spcPts val="0"/>
              </a:spcAft>
              <a:buClr>
                <a:srgbClr val="FDBB63"/>
              </a:buClr>
              <a:buSzTx/>
              <a:buFont typeface="Wingdings" charset="2"/>
              <a:buChar char="§"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5A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57175" marR="0" lvl="0" indent="-257175" algn="l" defTabSz="342900" rtl="0" eaLnBrk="1" fontAlgn="auto" latinLnBrk="0" hangingPunct="1">
              <a:lnSpc>
                <a:spcPts val="2000"/>
              </a:lnSpc>
              <a:spcBef>
                <a:spcPts val="984"/>
              </a:spcBef>
              <a:spcAft>
                <a:spcPts val="0"/>
              </a:spcAft>
              <a:buClr>
                <a:srgbClr val="FDBB63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7" name="Grafik 6" descr="Ein Bild, das Text, Screenshot, Diagramm, Design enthält.&#10;&#10;Automatisch generierte Beschreibung">
            <a:extLst>
              <a:ext uri="{FF2B5EF4-FFF2-40B4-BE49-F238E27FC236}">
                <a16:creationId xmlns:a16="http://schemas.microsoft.com/office/drawing/2014/main" id="{D5FB1ECF-6D20-454F-CCF2-AE7010C4E7C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03" t="6557" r="34415" b="24005"/>
          <a:stretch/>
        </p:blipFill>
        <p:spPr>
          <a:xfrm>
            <a:off x="4890408" y="998081"/>
            <a:ext cx="4180115" cy="293836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6408DB4-5840-1E2C-695A-90C1776B59E6}"/>
              </a:ext>
            </a:extLst>
          </p:cNvPr>
          <p:cNvSpPr txBox="1"/>
          <p:nvPr/>
        </p:nvSpPr>
        <p:spPr>
          <a:xfrm>
            <a:off x="4797520" y="4033587"/>
            <a:ext cx="42730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Y. </a:t>
            </a:r>
            <a:r>
              <a:rPr kumimoji="0" lang="de-DE" sz="11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Azamoum</a:t>
            </a:r>
            <a:r>
              <a:rPr kumimoji="0" lang="de-DE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et al., Light: Science &amp; </a:t>
            </a:r>
            <a:r>
              <a:rPr kumimoji="0" lang="de-DE" sz="11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Applications</a:t>
            </a:r>
            <a:r>
              <a:rPr kumimoji="0" lang="de-DE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13, </a:t>
            </a:r>
            <a:r>
              <a:rPr kumimoji="0" lang="de-DE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109 (2024)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5A8A0FA-83CB-3B5C-6E39-A7853F48B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75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de-DE" sz="75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C6C0FAB2-D5AE-CCEF-4355-9815AA479844}"/>
              </a:ext>
            </a:extLst>
          </p:cNvPr>
          <p:cNvSpPr txBox="1">
            <a:spLocks/>
          </p:cNvSpPr>
          <p:nvPr/>
        </p:nvSpPr>
        <p:spPr>
          <a:xfrm>
            <a:off x="8654144" y="527051"/>
            <a:ext cx="348451" cy="1398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800" kern="1200">
                <a:solidFill>
                  <a:srgbClr val="EF7A1D"/>
                </a:solidFill>
                <a:latin typeface="Arial"/>
                <a:ea typeface="+mn-ea"/>
                <a:cs typeface="Arial"/>
              </a:defRPr>
            </a:lvl1pPr>
            <a:lvl2pPr marL="1779742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3559485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5339229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7118971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DBB63"/>
              </a:buClr>
              <a:buSzTx/>
              <a:buFont typeface="Wingdings" charset="2"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EF7A1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ARD 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FE0A253-1F31-7E82-CABA-C2FE4D42523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4144" y="101907"/>
            <a:ext cx="353288" cy="353288"/>
          </a:xfrm>
          <a:prstGeom prst="rect">
            <a:avLst/>
          </a:prstGeom>
        </p:spPr>
      </p:pic>
      <p:pic>
        <p:nvPicPr>
          <p:cNvPr id="12" name="Bild 6" descr="GSI_Logo_rgb.png">
            <a:extLst>
              <a:ext uri="{FF2B5EF4-FFF2-40B4-BE49-F238E27FC236}">
                <a16:creationId xmlns:a16="http://schemas.microsoft.com/office/drawing/2014/main" id="{2B8E79E3-F3B8-BF6D-731C-B33B9BC4770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827" y="119269"/>
            <a:ext cx="518400" cy="1728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37ECBCC6-C532-48BD-C91F-191E20011E8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830943" y="372533"/>
            <a:ext cx="670168" cy="3274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23A6E7F-996F-0081-B290-3075ACC350B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890408" y="3095639"/>
            <a:ext cx="1214660" cy="59344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2D3EBC55-9A63-DAFB-1BE3-070D71F3FE77}"/>
              </a:ext>
            </a:extLst>
          </p:cNvPr>
          <p:cNvSpPr txBox="1"/>
          <p:nvPr/>
        </p:nvSpPr>
        <p:spPr>
          <a:xfrm>
            <a:off x="5137265" y="443178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M. Kaluza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5651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7857A-598E-4352-D2BC-C6D881269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E573C-CB4E-6C1D-3592-146DAE103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err="1">
                <a:solidFill>
                  <a:srgbClr val="0070C0"/>
                </a:solidFill>
              </a:rPr>
              <a:t>Conclusion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7CF572-5E41-7D80-A4B5-5E6B1B95F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979" y="955451"/>
            <a:ext cx="8691822" cy="395765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600" dirty="0">
                <a:sym typeface="Wingdings" pitchFamily="2" charset="2"/>
              </a:rPr>
              <a:t>Right time </a:t>
            </a:r>
            <a:r>
              <a:rPr lang="de-DE" sz="1600" dirty="0" err="1">
                <a:sym typeface="Wingdings" pitchFamily="2" charset="2"/>
              </a:rPr>
              <a:t>to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reinforce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development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projects</a:t>
            </a:r>
            <a:r>
              <a:rPr lang="de-DE" sz="1600" b="1" dirty="0">
                <a:sym typeface="Wingdings" pitchFamily="2" charset="2"/>
              </a:rPr>
              <a:t> with </a:t>
            </a:r>
            <a:r>
              <a:rPr lang="de-DE" sz="1600" b="1" dirty="0" err="1">
                <a:sym typeface="Wingdings" pitchFamily="2" charset="2"/>
              </a:rPr>
              <a:t>universities</a:t>
            </a:r>
            <a:r>
              <a:rPr lang="de-DE" sz="1600" dirty="0">
                <a:sym typeface="Wingdings" pitchFamily="2" charset="2"/>
              </a:rPr>
              <a:t>: </a:t>
            </a:r>
            <a:r>
              <a:rPr lang="de-DE" sz="1600" dirty="0" err="1">
                <a:sym typeface="Wingdings" pitchFamily="2" charset="2"/>
              </a:rPr>
              <a:t>maximize</a:t>
            </a:r>
            <a:r>
              <a:rPr lang="de-DE" sz="1600" dirty="0">
                <a:sym typeface="Wingdings" pitchFamily="2" charset="2"/>
              </a:rPr>
              <a:t> GSI / FAIR </a:t>
            </a:r>
            <a:r>
              <a:rPr lang="de-DE" sz="1600" dirty="0" err="1">
                <a:sym typeface="Wingdings" pitchFamily="2" charset="2"/>
              </a:rPr>
              <a:t>capabilities</a:t>
            </a:r>
            <a:r>
              <a:rPr lang="de-DE" sz="1600" dirty="0">
                <a:sym typeface="Wingdings" pitchFamily="2" charset="2"/>
              </a:rPr>
              <a:t>, </a:t>
            </a:r>
            <a:r>
              <a:rPr lang="de-DE" sz="1600" dirty="0" err="1">
                <a:sym typeface="Wingdings" pitchFamily="2" charset="2"/>
              </a:rPr>
              <a:t>advance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new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technologies</a:t>
            </a:r>
            <a:r>
              <a:rPr lang="de-DE" sz="1600" dirty="0">
                <a:sym typeface="Wingdings" pitchFamily="2" charset="2"/>
              </a:rPr>
              <a:t>, </a:t>
            </a:r>
            <a:r>
              <a:rPr lang="de-DE" sz="1600" dirty="0" err="1">
                <a:sym typeface="Wingdings" pitchFamily="2" charset="2"/>
              </a:rPr>
              <a:t>deliver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more</a:t>
            </a:r>
            <a:r>
              <a:rPr lang="de-DE" sz="1600" dirty="0">
                <a:sym typeface="Wingdings" pitchFamily="2" charset="2"/>
              </a:rPr>
              <a:t>/</a:t>
            </a:r>
            <a:r>
              <a:rPr lang="de-DE" sz="1600" dirty="0" err="1">
                <a:sym typeface="Wingdings" pitchFamily="2" charset="2"/>
              </a:rPr>
              <a:t>other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ions</a:t>
            </a:r>
            <a:r>
              <a:rPr lang="de-DE" sz="1600" dirty="0">
                <a:sym typeface="Wingdings" pitchFamily="2" charset="2"/>
              </a:rPr>
              <a:t>. </a:t>
            </a:r>
            <a:r>
              <a:rPr lang="de-DE" sz="1600" dirty="0" err="1">
                <a:sym typeface="Wingdings" pitchFamily="2" charset="2"/>
              </a:rPr>
              <a:t>Interests</a:t>
            </a:r>
            <a:r>
              <a:rPr lang="de-DE" sz="1600" dirty="0">
                <a:sym typeface="Wingdings" pitchFamily="2" charset="2"/>
              </a:rPr>
              <a:t>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300" b="1" dirty="0" err="1">
                <a:sym typeface="Wingdings" pitchFamily="2" charset="2"/>
              </a:rPr>
              <a:t>Improved</a:t>
            </a:r>
            <a:r>
              <a:rPr lang="de-DE" sz="1300" b="1" dirty="0">
                <a:sym typeface="Wingdings" pitchFamily="2" charset="2"/>
              </a:rPr>
              <a:t> </a:t>
            </a:r>
            <a:r>
              <a:rPr lang="de-DE" sz="1300" b="1" dirty="0" err="1">
                <a:sym typeface="Wingdings" pitchFamily="2" charset="2"/>
              </a:rPr>
              <a:t>instrumentation</a:t>
            </a:r>
            <a:r>
              <a:rPr lang="de-DE" sz="1300" dirty="0">
                <a:sym typeface="Wingdings" pitchFamily="2" charset="2"/>
              </a:rPr>
              <a:t>		</a:t>
            </a:r>
            <a:r>
              <a:rPr lang="de-DE" sz="1300" dirty="0" err="1">
                <a:sym typeface="Wingdings" pitchFamily="2" charset="2"/>
              </a:rPr>
              <a:t>Diagnostics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for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ion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beams</a:t>
            </a:r>
            <a:r>
              <a:rPr lang="de-DE" sz="1300" dirty="0">
                <a:sym typeface="Wingdings" pitchFamily="2" charset="2"/>
              </a:rPr>
              <a:t> and </a:t>
            </a:r>
            <a:r>
              <a:rPr lang="de-DE" sz="1300" dirty="0" err="1">
                <a:sym typeface="Wingdings" pitchFamily="2" charset="2"/>
              </a:rPr>
              <a:t>radiation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to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experiments</a:t>
            </a:r>
            <a:endParaRPr lang="de-DE" sz="1300" dirty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300" b="1" dirty="0">
                <a:sym typeface="Wingdings" pitchFamily="2" charset="2"/>
              </a:rPr>
              <a:t>Automatisation / AI</a:t>
            </a:r>
            <a:r>
              <a:rPr lang="de-DE" sz="1300" dirty="0">
                <a:sym typeface="Wingdings" pitchFamily="2" charset="2"/>
              </a:rPr>
              <a:t>			semi-</a:t>
            </a:r>
            <a:r>
              <a:rPr lang="de-DE" sz="1300" dirty="0" err="1">
                <a:sym typeface="Wingdings" pitchFamily="2" charset="2"/>
              </a:rPr>
              <a:t>autonomous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accelerator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operation</a:t>
            </a:r>
            <a:r>
              <a:rPr lang="de-DE" sz="1300" dirty="0">
                <a:sym typeface="Wingdings" pitchFamily="2" charset="2"/>
              </a:rPr>
              <a:t>, </a:t>
            </a:r>
            <a:r>
              <a:rPr lang="de-DE" sz="1300" dirty="0" err="1">
                <a:sym typeface="Wingdings" pitchFamily="2" charset="2"/>
              </a:rPr>
              <a:t>robots</a:t>
            </a:r>
            <a:r>
              <a:rPr lang="de-DE" sz="1300" dirty="0">
                <a:sym typeface="Wingdings" pitchFamily="2" charset="2"/>
              </a:rPr>
              <a:t>, </a:t>
            </a:r>
            <a:r>
              <a:rPr lang="de-DE" sz="1300" dirty="0" err="1">
                <a:sym typeface="Wingdings" pitchFamily="2" charset="2"/>
              </a:rPr>
              <a:t>limiting</a:t>
            </a:r>
            <a:r>
              <a:rPr lang="de-DE" sz="1300" dirty="0">
                <a:sym typeface="Wingdings" pitchFamily="2" charset="2"/>
              </a:rPr>
              <a:t> OP </a:t>
            </a:r>
            <a:r>
              <a:rPr lang="de-DE" sz="1300" dirty="0" err="1">
                <a:sym typeface="Wingdings" pitchFamily="2" charset="2"/>
              </a:rPr>
              <a:t>costs</a:t>
            </a:r>
            <a:endParaRPr lang="de-DE" sz="1300" dirty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300" b="1" dirty="0" err="1">
                <a:sym typeface="Wingdings" pitchFamily="2" charset="2"/>
              </a:rPr>
              <a:t>Better</a:t>
            </a:r>
            <a:r>
              <a:rPr lang="de-DE" sz="1300" b="1" dirty="0">
                <a:sym typeface="Wingdings" pitchFamily="2" charset="2"/>
              </a:rPr>
              <a:t> </a:t>
            </a:r>
            <a:r>
              <a:rPr lang="de-DE" sz="1300" b="1" dirty="0" err="1">
                <a:sym typeface="Wingdings" pitchFamily="2" charset="2"/>
              </a:rPr>
              <a:t>materials</a:t>
            </a:r>
            <a:r>
              <a:rPr lang="de-DE" sz="1300" dirty="0">
                <a:sym typeface="Wingdings" pitchFamily="2" charset="2"/>
              </a:rPr>
              <a:t> 				</a:t>
            </a:r>
            <a:r>
              <a:rPr lang="de-DE" sz="1300" dirty="0" err="1">
                <a:sym typeface="Wingdings" pitchFamily="2" charset="2"/>
              </a:rPr>
              <a:t>Supporting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advanced</a:t>
            </a:r>
            <a:r>
              <a:rPr lang="de-DE" sz="1300" dirty="0">
                <a:sym typeface="Wingdings" pitchFamily="2" charset="2"/>
              </a:rPr>
              <a:t> and </a:t>
            </a:r>
            <a:r>
              <a:rPr lang="de-DE" sz="1300" dirty="0" err="1">
                <a:sym typeface="Wingdings" pitchFamily="2" charset="2"/>
              </a:rPr>
              <a:t>new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applications</a:t>
            </a:r>
            <a:endParaRPr lang="de-DE" sz="1300" dirty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300" b="1" dirty="0">
                <a:sym typeface="Wingdings" pitchFamily="2" charset="2"/>
              </a:rPr>
              <a:t>New </a:t>
            </a:r>
            <a:r>
              <a:rPr lang="de-DE" sz="1300" b="1" dirty="0" err="1">
                <a:sym typeface="Wingdings" pitchFamily="2" charset="2"/>
              </a:rPr>
              <a:t>accelerator</a:t>
            </a:r>
            <a:r>
              <a:rPr lang="de-DE" sz="1300" b="1" dirty="0">
                <a:sym typeface="Wingdings" pitchFamily="2" charset="2"/>
              </a:rPr>
              <a:t> </a:t>
            </a:r>
            <a:r>
              <a:rPr lang="de-DE" sz="1300" b="1" dirty="0" err="1">
                <a:sym typeface="Wingdings" pitchFamily="2" charset="2"/>
              </a:rPr>
              <a:t>technologies</a:t>
            </a:r>
            <a:r>
              <a:rPr lang="de-DE" sz="1300" dirty="0">
                <a:sym typeface="Wingdings" pitchFamily="2" charset="2"/>
              </a:rPr>
              <a:t> 	SC RF, SC </a:t>
            </a:r>
            <a:r>
              <a:rPr lang="de-DE" sz="1300" dirty="0" err="1">
                <a:sym typeface="Wingdings" pitchFamily="2" charset="2"/>
              </a:rPr>
              <a:t>magnets</a:t>
            </a:r>
            <a:r>
              <a:rPr lang="de-DE" sz="1300" dirty="0">
                <a:sym typeface="Wingdings" pitchFamily="2" charset="2"/>
              </a:rPr>
              <a:t>, HTS, </a:t>
            </a:r>
            <a:r>
              <a:rPr lang="de-DE" sz="1300" dirty="0" err="1">
                <a:sym typeface="Wingdings" pitchFamily="2" charset="2"/>
              </a:rPr>
              <a:t>new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kinds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of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RFQ‘s</a:t>
            </a:r>
            <a:r>
              <a:rPr lang="de-DE" sz="1300" dirty="0">
                <a:sym typeface="Wingdings" pitchFamily="2" charset="2"/>
              </a:rPr>
              <a:t>, </a:t>
            </a:r>
            <a:r>
              <a:rPr lang="de-DE" sz="1300" dirty="0" err="1">
                <a:sym typeface="Wingdings" pitchFamily="2" charset="2"/>
              </a:rPr>
              <a:t>IH‘s</a:t>
            </a:r>
            <a:r>
              <a:rPr lang="de-DE" sz="1300" dirty="0">
                <a:sym typeface="Wingdings" pitchFamily="2" charset="2"/>
              </a:rPr>
              <a:t>, </a:t>
            </a:r>
            <a:r>
              <a:rPr lang="de-DE" sz="1300" dirty="0" err="1">
                <a:sym typeface="Wingdings" pitchFamily="2" charset="2"/>
              </a:rPr>
              <a:t>plasma</a:t>
            </a:r>
            <a:r>
              <a:rPr lang="de-DE" sz="1300" dirty="0">
                <a:sym typeface="Wingdings" pitchFamily="2" charset="2"/>
              </a:rPr>
              <a:t> acc., …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300" b="1" dirty="0">
                <a:sym typeface="Wingdings" pitchFamily="2" charset="2"/>
              </a:rPr>
              <a:t>New </a:t>
            </a:r>
            <a:r>
              <a:rPr lang="de-DE" sz="1300" b="1" dirty="0" err="1">
                <a:sym typeface="Wingdings" pitchFamily="2" charset="2"/>
              </a:rPr>
              <a:t>manufacturing</a:t>
            </a:r>
            <a:r>
              <a:rPr lang="de-DE" sz="1300" b="1" dirty="0">
                <a:sym typeface="Wingdings" pitchFamily="2" charset="2"/>
              </a:rPr>
              <a:t> </a:t>
            </a:r>
            <a:r>
              <a:rPr lang="de-DE" sz="1300" b="1" dirty="0" err="1">
                <a:sym typeface="Wingdings" pitchFamily="2" charset="2"/>
              </a:rPr>
              <a:t>methods</a:t>
            </a:r>
            <a:r>
              <a:rPr lang="de-DE" sz="1300" dirty="0">
                <a:sym typeface="Wingdings" pitchFamily="2" charset="2"/>
              </a:rPr>
              <a:t>	Just in-time </a:t>
            </a:r>
            <a:r>
              <a:rPr lang="de-DE" sz="1300" dirty="0" err="1">
                <a:sym typeface="Wingdings" pitchFamily="2" charset="2"/>
              </a:rPr>
              <a:t>printing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of</a:t>
            </a:r>
            <a:r>
              <a:rPr lang="de-DE" sz="1300" dirty="0">
                <a:sym typeface="Wingdings" pitchFamily="2" charset="2"/>
              </a:rPr>
              <a:t> spare </a:t>
            </a:r>
            <a:r>
              <a:rPr lang="de-DE" sz="1300" dirty="0" err="1">
                <a:sym typeface="Wingdings" pitchFamily="2" charset="2"/>
              </a:rPr>
              <a:t>parts</a:t>
            </a:r>
            <a:r>
              <a:rPr lang="de-DE" sz="1300" dirty="0">
                <a:sym typeface="Wingdings" pitchFamily="2" charset="2"/>
              </a:rPr>
              <a:t>, spare </a:t>
            </a:r>
            <a:r>
              <a:rPr lang="de-DE" sz="1300" dirty="0" err="1">
                <a:sym typeface="Wingdings" pitchFamily="2" charset="2"/>
              </a:rPr>
              <a:t>cavities</a:t>
            </a:r>
            <a:r>
              <a:rPr lang="de-DE" sz="1300" dirty="0">
                <a:sym typeface="Wingdings" pitchFamily="2" charset="2"/>
              </a:rPr>
              <a:t>, …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300" b="1" dirty="0" err="1">
                <a:sym typeface="Wingdings" pitchFamily="2" charset="2"/>
              </a:rPr>
              <a:t>Advanced</a:t>
            </a:r>
            <a:r>
              <a:rPr lang="de-DE" sz="1300" b="1" dirty="0">
                <a:sym typeface="Wingdings" pitchFamily="2" charset="2"/>
              </a:rPr>
              <a:t> beam </a:t>
            </a:r>
            <a:r>
              <a:rPr lang="de-DE" sz="1300" b="1" dirty="0" err="1">
                <a:sym typeface="Wingdings" pitchFamily="2" charset="2"/>
              </a:rPr>
              <a:t>dynamics</a:t>
            </a:r>
            <a:r>
              <a:rPr lang="de-DE" sz="1300" dirty="0">
                <a:sym typeface="Wingdings" pitchFamily="2" charset="2"/>
              </a:rPr>
              <a:t>		Extreme </a:t>
            </a:r>
            <a:r>
              <a:rPr lang="de-DE" sz="1300" dirty="0" err="1">
                <a:sym typeface="Wingdings" pitchFamily="2" charset="2"/>
              </a:rPr>
              <a:t>beams</a:t>
            </a:r>
            <a:r>
              <a:rPr lang="de-DE" sz="1300" dirty="0">
                <a:sym typeface="Wingdings" pitchFamily="2" charset="2"/>
              </a:rPr>
              <a:t>, </a:t>
            </a:r>
            <a:r>
              <a:rPr lang="de-DE" sz="1300" dirty="0" err="1">
                <a:sym typeface="Wingdings" pitchFamily="2" charset="2"/>
              </a:rPr>
              <a:t>collective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limits</a:t>
            </a:r>
            <a:r>
              <a:rPr lang="de-DE" sz="1300" dirty="0">
                <a:sym typeface="Wingdings" pitchFamily="2" charset="2"/>
              </a:rPr>
              <a:t>, beam </a:t>
            </a:r>
            <a:r>
              <a:rPr lang="de-DE" sz="1300" dirty="0" err="1">
                <a:sym typeface="Wingdings" pitchFamily="2" charset="2"/>
              </a:rPr>
              <a:t>cooling</a:t>
            </a:r>
            <a:r>
              <a:rPr lang="de-DE" sz="1300" dirty="0">
                <a:sym typeface="Wingdings" pitchFamily="2" charset="2"/>
              </a:rPr>
              <a:t>, </a:t>
            </a:r>
            <a:r>
              <a:rPr lang="de-DE" sz="1300" dirty="0" err="1">
                <a:sym typeface="Wingdings" pitchFamily="2" charset="2"/>
              </a:rPr>
              <a:t>crystalline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beams</a:t>
            </a:r>
            <a:r>
              <a:rPr lang="de-DE" sz="1300" dirty="0">
                <a:sym typeface="Wingdings" pitchFamily="2" charset="2"/>
              </a:rPr>
              <a:t>, …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600" dirty="0" err="1">
                <a:sym typeface="Wingdings" pitchFamily="2" charset="2"/>
              </a:rPr>
              <a:t>Collaborating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with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many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universities</a:t>
            </a:r>
            <a:r>
              <a:rPr lang="de-DE" sz="1600" dirty="0">
                <a:sym typeface="Wingdings" pitchFamily="2" charset="2"/>
              </a:rPr>
              <a:t> in Rhein-Main </a:t>
            </a:r>
            <a:r>
              <a:rPr lang="de-DE" sz="1600" dirty="0" err="1">
                <a:sym typeface="Wingdings" pitchFamily="2" charset="2"/>
              </a:rPr>
              <a:t>area</a:t>
            </a:r>
            <a:r>
              <a:rPr lang="de-DE" sz="1600" dirty="0">
                <a:sym typeface="Wingdings" pitchFamily="2" charset="2"/>
              </a:rPr>
              <a:t> (</a:t>
            </a:r>
            <a:r>
              <a:rPr lang="de-DE" sz="1600" dirty="0" err="1">
                <a:sym typeface="Wingdings" pitchFamily="2" charset="2"/>
              </a:rPr>
              <a:t>new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common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master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accelerator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study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program</a:t>
            </a:r>
            <a:r>
              <a:rPr lang="de-DE" sz="1600" dirty="0">
                <a:sym typeface="Wingdings" pitchFamily="2" charset="2"/>
              </a:rPr>
              <a:t>) and </a:t>
            </a:r>
            <a:r>
              <a:rPr lang="de-DE" sz="1600" dirty="0" err="1">
                <a:sym typeface="Wingdings" pitchFamily="2" charset="2"/>
              </a:rPr>
              <a:t>beyond</a:t>
            </a:r>
            <a:r>
              <a:rPr lang="de-DE" sz="1600" dirty="0">
                <a:sym typeface="Wingdings" pitchFamily="2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600" dirty="0" err="1">
                <a:sym typeface="Wingdings" pitchFamily="2" charset="2"/>
              </a:rPr>
              <a:t>Our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ambition</a:t>
            </a:r>
            <a:r>
              <a:rPr lang="de-DE" sz="1600" dirty="0">
                <a:sym typeface="Wingdings" pitchFamily="2" charset="2"/>
              </a:rPr>
              <a:t>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300" b="1" dirty="0">
                <a:sym typeface="Wingdings" pitchFamily="2" charset="2"/>
              </a:rPr>
              <a:t>Innovation</a:t>
            </a:r>
            <a:r>
              <a:rPr lang="de-DE" sz="1300" dirty="0">
                <a:sym typeface="Wingdings" pitchFamily="2" charset="2"/>
              </a:rPr>
              <a:t> – </a:t>
            </a:r>
            <a:r>
              <a:rPr lang="de-DE" sz="1300" dirty="0" err="1">
                <a:sym typeface="Wingdings" pitchFamily="2" charset="2"/>
              </a:rPr>
              <a:t>go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further</a:t>
            </a:r>
            <a:r>
              <a:rPr lang="de-DE" sz="1300" dirty="0">
                <a:sym typeface="Wingdings" pitchFamily="2" charset="2"/>
              </a:rPr>
              <a:t> with </a:t>
            </a:r>
            <a:r>
              <a:rPr lang="de-DE" sz="1300" dirty="0" err="1">
                <a:sym typeface="Wingdings" pitchFamily="2" charset="2"/>
              </a:rPr>
              <a:t>better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technologies</a:t>
            </a:r>
            <a:r>
              <a:rPr lang="de-DE" sz="1300" dirty="0">
                <a:sym typeface="Wingdings" pitchFamily="2" charset="2"/>
              </a:rPr>
              <a:t>, </a:t>
            </a:r>
            <a:r>
              <a:rPr lang="de-DE" sz="1300" dirty="0" err="1">
                <a:sym typeface="Wingdings" pitchFamily="2" charset="2"/>
              </a:rPr>
              <a:t>increase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science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dirty="0" err="1">
                <a:sym typeface="Wingdings" pitchFamily="2" charset="2"/>
              </a:rPr>
              <a:t>reach</a:t>
            </a:r>
            <a:r>
              <a:rPr lang="de-DE" sz="1300" dirty="0">
                <a:sym typeface="Wingdings" pitchFamily="2" charset="2"/>
              </a:rPr>
              <a:t>, </a:t>
            </a:r>
            <a:r>
              <a:rPr lang="de-DE" sz="1300" dirty="0" err="1">
                <a:sym typeface="Wingdings" pitchFamily="2" charset="2"/>
              </a:rPr>
              <a:t>better</a:t>
            </a:r>
            <a:r>
              <a:rPr lang="de-DE" sz="1300" dirty="0">
                <a:sym typeface="Wingdings" pitchFamily="2" charset="2"/>
              </a:rPr>
              <a:t> </a:t>
            </a:r>
            <a:r>
              <a:rPr lang="de-DE" sz="1300" b="1" dirty="0" err="1">
                <a:sym typeface="Wingdings" pitchFamily="2" charset="2"/>
              </a:rPr>
              <a:t>efficiency</a:t>
            </a:r>
            <a:r>
              <a:rPr lang="de-DE" sz="1300" b="1" dirty="0">
                <a:sym typeface="Wingdings" pitchFamily="2" charset="2"/>
              </a:rPr>
              <a:t>/</a:t>
            </a:r>
            <a:r>
              <a:rPr lang="de-DE" sz="1300" b="1" dirty="0" err="1">
                <a:sym typeface="Wingdings" pitchFamily="2" charset="2"/>
              </a:rPr>
              <a:t>sustainability</a:t>
            </a:r>
            <a:endParaRPr lang="de-DE" sz="1300" b="1" dirty="0">
              <a:sym typeface="Wingdings" pitchFamily="2" charset="2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1300" dirty="0">
                <a:sym typeface="Wingdings" pitchFamily="2" charset="2"/>
              </a:rPr>
              <a:t>Training </a:t>
            </a:r>
            <a:r>
              <a:rPr lang="de-DE" sz="1300" b="1" dirty="0" err="1">
                <a:sym typeface="Wingdings" pitchFamily="2" charset="2"/>
              </a:rPr>
              <a:t>young</a:t>
            </a:r>
            <a:r>
              <a:rPr lang="de-DE" sz="1300" b="1" dirty="0">
                <a:sym typeface="Wingdings" pitchFamily="2" charset="2"/>
              </a:rPr>
              <a:t> </a:t>
            </a:r>
            <a:r>
              <a:rPr lang="de-DE" sz="1300" b="1" dirty="0" err="1">
                <a:sym typeface="Wingdings" pitchFamily="2" charset="2"/>
              </a:rPr>
              <a:t>scientists</a:t>
            </a:r>
            <a:r>
              <a:rPr lang="de-DE" sz="1300" b="1" dirty="0">
                <a:sym typeface="Wingdings" pitchFamily="2" charset="2"/>
              </a:rPr>
              <a:t> and </a:t>
            </a:r>
            <a:r>
              <a:rPr lang="de-DE" sz="1300" b="1" dirty="0" err="1">
                <a:sym typeface="Wingdings" pitchFamily="2" charset="2"/>
              </a:rPr>
              <a:t>technicians</a:t>
            </a:r>
            <a:r>
              <a:rPr lang="de-DE" sz="1300" dirty="0">
                <a:sym typeface="Wingdings" pitchFamily="2" charset="2"/>
              </a:rPr>
              <a:t>, also </a:t>
            </a:r>
            <a:r>
              <a:rPr lang="de-DE" sz="1300" dirty="0" err="1">
                <a:sym typeface="Wingdings" pitchFamily="2" charset="2"/>
              </a:rPr>
              <a:t>for</a:t>
            </a:r>
            <a:r>
              <a:rPr lang="de-DE" sz="1300" dirty="0">
                <a:sym typeface="Wingdings" pitchFamily="2" charset="2"/>
              </a:rPr>
              <a:t> FAIR </a:t>
            </a:r>
            <a:r>
              <a:rPr lang="de-DE" sz="1300" dirty="0" err="1">
                <a:sym typeface="Wingdings" pitchFamily="2" charset="2"/>
              </a:rPr>
              <a:t>commissioning</a:t>
            </a:r>
            <a:r>
              <a:rPr lang="de-DE" sz="1300" dirty="0">
                <a:sym typeface="Wingdings" pitchFamily="2" charset="2"/>
              </a:rPr>
              <a:t> and </a:t>
            </a:r>
            <a:r>
              <a:rPr lang="de-DE" sz="1300" dirty="0" err="1">
                <a:sym typeface="Wingdings" pitchFamily="2" charset="2"/>
              </a:rPr>
              <a:t>operation</a:t>
            </a:r>
            <a:endParaRPr lang="de-DE" sz="1300" dirty="0">
              <a:sym typeface="Wingdings" pitchFamily="2" charset="2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B4C966-12C2-8F51-0E94-5A7F0AF8DC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19690169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7" y="230397"/>
            <a:ext cx="6133353" cy="590668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Thank you for your attention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CD900FB-F046-0E28-EE0A-D04EFF3454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28701"/>
            <a:ext cx="9144000" cy="3814760"/>
          </a:xfrm>
          <a:prstGeom prst="rect">
            <a:avLst/>
          </a:prstGeo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3E18299-703B-1523-0413-E5F0A5C5A3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956A766-444B-9D6D-5114-BA823516BD79}"/>
              </a:ext>
            </a:extLst>
          </p:cNvPr>
          <p:cNvSpPr txBox="1"/>
          <p:nvPr/>
        </p:nvSpPr>
        <p:spPr>
          <a:xfrm>
            <a:off x="6614191" y="4240378"/>
            <a:ext cx="24481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bg1"/>
                </a:solidFill>
                <a:sym typeface="Wingdings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r.assmann@gsi.de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308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AE2C0-FD2D-298D-392B-B471A1001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4">
            <a:extLst>
              <a:ext uri="{FF2B5EF4-FFF2-40B4-BE49-F238E27FC236}">
                <a16:creationId xmlns:a16="http://schemas.microsoft.com/office/drawing/2014/main" id="{99CC036C-7F42-0D82-A996-1E0E2EF7346D}"/>
              </a:ext>
            </a:extLst>
          </p:cNvPr>
          <p:cNvCxnSpPr>
            <a:cxnSpLocks/>
          </p:cNvCxnSpPr>
          <p:nvPr/>
        </p:nvCxnSpPr>
        <p:spPr>
          <a:xfrm flipH="1">
            <a:off x="4991053" y="38872"/>
            <a:ext cx="2144316" cy="4939062"/>
          </a:xfrm>
          <a:prstGeom prst="line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Bild 6" descr="GSI_Logo_rgb.png">
            <a:extLst>
              <a:ext uri="{FF2B5EF4-FFF2-40B4-BE49-F238E27FC236}">
                <a16:creationId xmlns:a16="http://schemas.microsoft.com/office/drawing/2014/main" id="{ABB89179-7DCE-FD2F-4990-64652F72F0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413" y="100857"/>
            <a:ext cx="1577431" cy="525811"/>
          </a:xfrm>
          <a:prstGeom prst="rect">
            <a:avLst/>
          </a:prstGeom>
        </p:spPr>
      </p:pic>
      <p:pic>
        <p:nvPicPr>
          <p:cNvPr id="44" name="Bild 12" descr="FAIR_Logo_rgb.png">
            <a:extLst>
              <a:ext uri="{FF2B5EF4-FFF2-40B4-BE49-F238E27FC236}">
                <a16:creationId xmlns:a16="http://schemas.microsoft.com/office/drawing/2014/main" id="{06C7CEFB-83AB-B9D3-DE67-180CA6EF4A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497043" y="0"/>
            <a:ext cx="1039044" cy="86587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D8F5AFC-A3E8-B96D-7499-69C586604EF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601" r="21476" b="24926"/>
          <a:stretch/>
        </p:blipFill>
        <p:spPr>
          <a:xfrm>
            <a:off x="252062" y="1031140"/>
            <a:ext cx="5611218" cy="344709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5FDCCB2-268C-A26E-44F5-E6F87F93B5A5}"/>
              </a:ext>
            </a:extLst>
          </p:cNvPr>
          <p:cNvSpPr/>
          <p:nvPr/>
        </p:nvSpPr>
        <p:spPr>
          <a:xfrm>
            <a:off x="1687690" y="2479045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2CC2437-3BB6-6713-834D-AE6FECF2DD91}"/>
              </a:ext>
            </a:extLst>
          </p:cNvPr>
          <p:cNvSpPr/>
          <p:nvPr/>
        </p:nvSpPr>
        <p:spPr>
          <a:xfrm>
            <a:off x="1691806" y="2474923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5D26DCD-BE8A-D566-6724-02D8534B9D45}"/>
              </a:ext>
            </a:extLst>
          </p:cNvPr>
          <p:cNvSpPr/>
          <p:nvPr/>
        </p:nvSpPr>
        <p:spPr>
          <a:xfrm>
            <a:off x="4745182" y="1788475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5F831E0-FAB6-7A88-3FF8-20A2EBEA3E39}"/>
              </a:ext>
            </a:extLst>
          </p:cNvPr>
          <p:cNvSpPr/>
          <p:nvPr/>
        </p:nvSpPr>
        <p:spPr>
          <a:xfrm>
            <a:off x="5530024" y="1973329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807671-46B5-80DC-0EEB-CCCAF2E676CF}"/>
              </a:ext>
            </a:extLst>
          </p:cNvPr>
          <p:cNvSpPr/>
          <p:nvPr/>
        </p:nvSpPr>
        <p:spPr>
          <a:xfrm>
            <a:off x="5526340" y="1973329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9D08C4-C75E-2682-2C1C-D78CE0C34A60}"/>
              </a:ext>
            </a:extLst>
          </p:cNvPr>
          <p:cNvSpPr/>
          <p:nvPr/>
        </p:nvSpPr>
        <p:spPr>
          <a:xfrm>
            <a:off x="4795561" y="3098581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97AD33A-234C-4E78-CC63-044A2075BD63}"/>
              </a:ext>
            </a:extLst>
          </p:cNvPr>
          <p:cNvSpPr/>
          <p:nvPr/>
        </p:nvSpPr>
        <p:spPr>
          <a:xfrm>
            <a:off x="4475334" y="3989203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8B837CE-AD08-BE15-3571-74FBB596008C}"/>
              </a:ext>
            </a:extLst>
          </p:cNvPr>
          <p:cNvSpPr/>
          <p:nvPr/>
        </p:nvSpPr>
        <p:spPr>
          <a:xfrm>
            <a:off x="4541251" y="2925646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8F8D8FA-A908-EB85-97CE-A85F9E1EE66E}"/>
              </a:ext>
            </a:extLst>
          </p:cNvPr>
          <p:cNvSpPr/>
          <p:nvPr/>
        </p:nvSpPr>
        <p:spPr>
          <a:xfrm>
            <a:off x="1683574" y="2479045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BC5BAD4-4228-F10E-0D37-23FA16E09892}"/>
              </a:ext>
            </a:extLst>
          </p:cNvPr>
          <p:cNvSpPr/>
          <p:nvPr/>
        </p:nvSpPr>
        <p:spPr>
          <a:xfrm>
            <a:off x="2540002" y="2496790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B96B26FD-4DA6-3D09-4DCA-75177543557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0692" y="2809560"/>
            <a:ext cx="390988" cy="390988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DE7B5DE7-E2FD-9CEC-83A8-632967B8551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669" y="4203029"/>
            <a:ext cx="390988" cy="390988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E15A447A-B0C8-53AB-C1C5-D7DFE25D757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468" y="3389277"/>
            <a:ext cx="390988" cy="390988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C44842A1-7D9C-FAA6-D843-9B38AF5AC3E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053" y="2594940"/>
            <a:ext cx="390988" cy="390988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57D0937D-BA9D-E1B3-5E03-91B7E3F86B4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01" y="2327724"/>
            <a:ext cx="390988" cy="390988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9B8757D3-D67F-8E8F-FDC5-A321508120D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2283" y="2427336"/>
            <a:ext cx="390988" cy="390988"/>
          </a:xfrm>
          <a:prstGeom prst="rect">
            <a:avLst/>
          </a:prstGeom>
        </p:spPr>
      </p:pic>
      <p:sp>
        <p:nvSpPr>
          <p:cNvPr id="21" name="Titel 3">
            <a:extLst>
              <a:ext uri="{FF2B5EF4-FFF2-40B4-BE49-F238E27FC236}">
                <a16:creationId xmlns:a16="http://schemas.microsoft.com/office/drawing/2014/main" id="{491722F4-5727-7477-2F74-1E81A078B9C3}"/>
              </a:ext>
            </a:extLst>
          </p:cNvPr>
          <p:cNvSpPr txBox="1">
            <a:spLocks/>
          </p:cNvSpPr>
          <p:nvPr/>
        </p:nvSpPr>
        <p:spPr>
          <a:xfrm>
            <a:off x="97776" y="196425"/>
            <a:ext cx="4812287" cy="590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18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defTabSz="342892"/>
            <a:r>
              <a:rPr lang="en-US" sz="3200" dirty="0">
                <a:solidFill>
                  <a:srgbClr val="0070C0"/>
                </a:solidFill>
                <a:cs typeface="Calibri" panose="020F0502020204030204" pitchFamily="34" charset="0"/>
              </a:rPr>
              <a:t>GSI &amp; FAIR Facilities</a:t>
            </a:r>
            <a:endParaRPr lang="en-US" sz="800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E37E5A13-75C7-853A-4AA1-238DAB30BF9C}"/>
              </a:ext>
            </a:extLst>
          </p:cNvPr>
          <p:cNvGrpSpPr/>
          <p:nvPr/>
        </p:nvGrpSpPr>
        <p:grpSpPr>
          <a:xfrm>
            <a:off x="2948062" y="1092156"/>
            <a:ext cx="1283042" cy="276999"/>
            <a:chOff x="145824" y="4024366"/>
            <a:chExt cx="1283042" cy="276999"/>
          </a:xfrm>
        </p:grpSpPr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A7A471CB-8534-D1D9-D5D9-CA06D87044BC}"/>
                </a:ext>
              </a:extLst>
            </p:cNvPr>
            <p:cNvCxnSpPr>
              <a:cxnSpLocks/>
            </p:cNvCxnSpPr>
            <p:nvPr/>
          </p:nvCxnSpPr>
          <p:spPr>
            <a:xfrm>
              <a:off x="145824" y="4054968"/>
              <a:ext cx="128304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C2AF463E-7E49-2305-5551-B697178E8D3B}"/>
                </a:ext>
              </a:extLst>
            </p:cNvPr>
            <p:cNvSpPr txBox="1"/>
            <p:nvPr/>
          </p:nvSpPr>
          <p:spPr>
            <a:xfrm>
              <a:off x="422680" y="4024366"/>
              <a:ext cx="729330" cy="276999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200" i="1" dirty="0">
                  <a:solidFill>
                    <a:prstClr val="black"/>
                  </a:solidFill>
                  <a:latin typeface="Arial"/>
                </a:rPr>
                <a:t>100 m</a:t>
              </a:r>
            </a:p>
          </p:txBody>
        </p:sp>
      </p:grpSp>
      <p:pic>
        <p:nvPicPr>
          <p:cNvPr id="37" name="Picture 2">
            <a:extLst>
              <a:ext uri="{FF2B5EF4-FFF2-40B4-BE49-F238E27FC236}">
                <a16:creationId xmlns:a16="http://schemas.microsoft.com/office/drawing/2014/main" id="{1E267885-4C4D-7986-852C-AAC88080F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6508" y="3484518"/>
            <a:ext cx="390988" cy="39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Freihandform 38">
            <a:extLst>
              <a:ext uri="{FF2B5EF4-FFF2-40B4-BE49-F238E27FC236}">
                <a16:creationId xmlns:a16="http://schemas.microsoft.com/office/drawing/2014/main" id="{F746C5D9-85E4-FD6D-B879-43625751E81D}"/>
              </a:ext>
            </a:extLst>
          </p:cNvPr>
          <p:cNvSpPr/>
          <p:nvPr/>
        </p:nvSpPr>
        <p:spPr>
          <a:xfrm>
            <a:off x="5551200" y="2160000"/>
            <a:ext cx="3009600" cy="3621600"/>
          </a:xfrm>
          <a:custGeom>
            <a:avLst/>
            <a:gdLst>
              <a:gd name="connsiteX0" fmla="*/ 72000 w 3009600"/>
              <a:gd name="connsiteY0" fmla="*/ 0 h 3700800"/>
              <a:gd name="connsiteX1" fmla="*/ 21600 w 3009600"/>
              <a:gd name="connsiteY1" fmla="*/ 180000 h 3700800"/>
              <a:gd name="connsiteX2" fmla="*/ 0 w 3009600"/>
              <a:gd name="connsiteY2" fmla="*/ 295200 h 3700800"/>
              <a:gd name="connsiteX3" fmla="*/ 28800 w 3009600"/>
              <a:gd name="connsiteY3" fmla="*/ 388800 h 3700800"/>
              <a:gd name="connsiteX4" fmla="*/ 64800 w 3009600"/>
              <a:gd name="connsiteY4" fmla="*/ 468000 h 3700800"/>
              <a:gd name="connsiteX5" fmla="*/ 165600 w 3009600"/>
              <a:gd name="connsiteY5" fmla="*/ 518400 h 3700800"/>
              <a:gd name="connsiteX6" fmla="*/ 295200 w 3009600"/>
              <a:gd name="connsiteY6" fmla="*/ 554400 h 3700800"/>
              <a:gd name="connsiteX7" fmla="*/ 432000 w 3009600"/>
              <a:gd name="connsiteY7" fmla="*/ 576000 h 3700800"/>
              <a:gd name="connsiteX8" fmla="*/ 1346400 w 3009600"/>
              <a:gd name="connsiteY8" fmla="*/ 619200 h 3700800"/>
              <a:gd name="connsiteX9" fmla="*/ 1792800 w 3009600"/>
              <a:gd name="connsiteY9" fmla="*/ 626400 h 3700800"/>
              <a:gd name="connsiteX10" fmla="*/ 2073600 w 3009600"/>
              <a:gd name="connsiteY10" fmla="*/ 705600 h 3700800"/>
              <a:gd name="connsiteX11" fmla="*/ 2268000 w 3009600"/>
              <a:gd name="connsiteY11" fmla="*/ 806400 h 3700800"/>
              <a:gd name="connsiteX12" fmla="*/ 2476800 w 3009600"/>
              <a:gd name="connsiteY12" fmla="*/ 979200 h 3700800"/>
              <a:gd name="connsiteX13" fmla="*/ 2584800 w 3009600"/>
              <a:gd name="connsiteY13" fmla="*/ 1159200 h 3700800"/>
              <a:gd name="connsiteX14" fmla="*/ 2750400 w 3009600"/>
              <a:gd name="connsiteY14" fmla="*/ 1382400 h 3700800"/>
              <a:gd name="connsiteX15" fmla="*/ 2908800 w 3009600"/>
              <a:gd name="connsiteY15" fmla="*/ 1605600 h 3700800"/>
              <a:gd name="connsiteX16" fmla="*/ 2980800 w 3009600"/>
              <a:gd name="connsiteY16" fmla="*/ 1742400 h 3700800"/>
              <a:gd name="connsiteX17" fmla="*/ 3009600 w 3009600"/>
              <a:gd name="connsiteY17" fmla="*/ 1893600 h 3700800"/>
              <a:gd name="connsiteX18" fmla="*/ 2952000 w 3009600"/>
              <a:gd name="connsiteY18" fmla="*/ 2138400 h 3700800"/>
              <a:gd name="connsiteX19" fmla="*/ 2930400 w 3009600"/>
              <a:gd name="connsiteY19" fmla="*/ 2210400 h 3700800"/>
              <a:gd name="connsiteX20" fmla="*/ 2736000 w 3009600"/>
              <a:gd name="connsiteY20" fmla="*/ 2383200 h 3700800"/>
              <a:gd name="connsiteX21" fmla="*/ 2606400 w 3009600"/>
              <a:gd name="connsiteY21" fmla="*/ 2455200 h 3700800"/>
              <a:gd name="connsiteX22" fmla="*/ 2469600 w 3009600"/>
              <a:gd name="connsiteY22" fmla="*/ 2491200 h 3700800"/>
              <a:gd name="connsiteX23" fmla="*/ 2347200 w 3009600"/>
              <a:gd name="connsiteY23" fmla="*/ 2577600 h 3700800"/>
              <a:gd name="connsiteX24" fmla="*/ 2145600 w 3009600"/>
              <a:gd name="connsiteY24" fmla="*/ 2736000 h 3700800"/>
              <a:gd name="connsiteX25" fmla="*/ 2095200 w 3009600"/>
              <a:gd name="connsiteY25" fmla="*/ 3016800 h 3700800"/>
              <a:gd name="connsiteX26" fmla="*/ 1893600 w 3009600"/>
              <a:gd name="connsiteY26" fmla="*/ 3218400 h 3700800"/>
              <a:gd name="connsiteX27" fmla="*/ 1771200 w 3009600"/>
              <a:gd name="connsiteY27" fmla="*/ 3319200 h 3700800"/>
              <a:gd name="connsiteX28" fmla="*/ 1692000 w 3009600"/>
              <a:gd name="connsiteY28" fmla="*/ 3477600 h 3700800"/>
              <a:gd name="connsiteX29" fmla="*/ 1648800 w 3009600"/>
              <a:gd name="connsiteY29" fmla="*/ 3556800 h 3700800"/>
              <a:gd name="connsiteX30" fmla="*/ 1540800 w 3009600"/>
              <a:gd name="connsiteY30" fmla="*/ 3643200 h 3700800"/>
              <a:gd name="connsiteX31" fmla="*/ 1447200 w 3009600"/>
              <a:gd name="connsiteY31" fmla="*/ 3700800 h 3700800"/>
              <a:gd name="connsiteX0" fmla="*/ 64800 w 3009600"/>
              <a:gd name="connsiteY0" fmla="*/ 0 h 3621600"/>
              <a:gd name="connsiteX1" fmla="*/ 21600 w 3009600"/>
              <a:gd name="connsiteY1" fmla="*/ 100800 h 3621600"/>
              <a:gd name="connsiteX2" fmla="*/ 0 w 3009600"/>
              <a:gd name="connsiteY2" fmla="*/ 216000 h 3621600"/>
              <a:gd name="connsiteX3" fmla="*/ 28800 w 3009600"/>
              <a:gd name="connsiteY3" fmla="*/ 309600 h 3621600"/>
              <a:gd name="connsiteX4" fmla="*/ 64800 w 3009600"/>
              <a:gd name="connsiteY4" fmla="*/ 388800 h 3621600"/>
              <a:gd name="connsiteX5" fmla="*/ 165600 w 3009600"/>
              <a:gd name="connsiteY5" fmla="*/ 439200 h 3621600"/>
              <a:gd name="connsiteX6" fmla="*/ 295200 w 3009600"/>
              <a:gd name="connsiteY6" fmla="*/ 475200 h 3621600"/>
              <a:gd name="connsiteX7" fmla="*/ 432000 w 3009600"/>
              <a:gd name="connsiteY7" fmla="*/ 496800 h 3621600"/>
              <a:gd name="connsiteX8" fmla="*/ 1346400 w 3009600"/>
              <a:gd name="connsiteY8" fmla="*/ 540000 h 3621600"/>
              <a:gd name="connsiteX9" fmla="*/ 1792800 w 3009600"/>
              <a:gd name="connsiteY9" fmla="*/ 547200 h 3621600"/>
              <a:gd name="connsiteX10" fmla="*/ 2073600 w 3009600"/>
              <a:gd name="connsiteY10" fmla="*/ 626400 h 3621600"/>
              <a:gd name="connsiteX11" fmla="*/ 2268000 w 3009600"/>
              <a:gd name="connsiteY11" fmla="*/ 727200 h 3621600"/>
              <a:gd name="connsiteX12" fmla="*/ 2476800 w 3009600"/>
              <a:gd name="connsiteY12" fmla="*/ 900000 h 3621600"/>
              <a:gd name="connsiteX13" fmla="*/ 2584800 w 3009600"/>
              <a:gd name="connsiteY13" fmla="*/ 1080000 h 3621600"/>
              <a:gd name="connsiteX14" fmla="*/ 2750400 w 3009600"/>
              <a:gd name="connsiteY14" fmla="*/ 1303200 h 3621600"/>
              <a:gd name="connsiteX15" fmla="*/ 2908800 w 3009600"/>
              <a:gd name="connsiteY15" fmla="*/ 1526400 h 3621600"/>
              <a:gd name="connsiteX16" fmla="*/ 2980800 w 3009600"/>
              <a:gd name="connsiteY16" fmla="*/ 1663200 h 3621600"/>
              <a:gd name="connsiteX17" fmla="*/ 3009600 w 3009600"/>
              <a:gd name="connsiteY17" fmla="*/ 1814400 h 3621600"/>
              <a:gd name="connsiteX18" fmla="*/ 2952000 w 3009600"/>
              <a:gd name="connsiteY18" fmla="*/ 2059200 h 3621600"/>
              <a:gd name="connsiteX19" fmla="*/ 2930400 w 3009600"/>
              <a:gd name="connsiteY19" fmla="*/ 2131200 h 3621600"/>
              <a:gd name="connsiteX20" fmla="*/ 2736000 w 3009600"/>
              <a:gd name="connsiteY20" fmla="*/ 2304000 h 3621600"/>
              <a:gd name="connsiteX21" fmla="*/ 2606400 w 3009600"/>
              <a:gd name="connsiteY21" fmla="*/ 2376000 h 3621600"/>
              <a:gd name="connsiteX22" fmla="*/ 2469600 w 3009600"/>
              <a:gd name="connsiteY22" fmla="*/ 2412000 h 3621600"/>
              <a:gd name="connsiteX23" fmla="*/ 2347200 w 3009600"/>
              <a:gd name="connsiteY23" fmla="*/ 2498400 h 3621600"/>
              <a:gd name="connsiteX24" fmla="*/ 2145600 w 3009600"/>
              <a:gd name="connsiteY24" fmla="*/ 2656800 h 3621600"/>
              <a:gd name="connsiteX25" fmla="*/ 2095200 w 3009600"/>
              <a:gd name="connsiteY25" fmla="*/ 2937600 h 3621600"/>
              <a:gd name="connsiteX26" fmla="*/ 1893600 w 3009600"/>
              <a:gd name="connsiteY26" fmla="*/ 3139200 h 3621600"/>
              <a:gd name="connsiteX27" fmla="*/ 1771200 w 3009600"/>
              <a:gd name="connsiteY27" fmla="*/ 3240000 h 3621600"/>
              <a:gd name="connsiteX28" fmla="*/ 1692000 w 3009600"/>
              <a:gd name="connsiteY28" fmla="*/ 3398400 h 3621600"/>
              <a:gd name="connsiteX29" fmla="*/ 1648800 w 3009600"/>
              <a:gd name="connsiteY29" fmla="*/ 3477600 h 3621600"/>
              <a:gd name="connsiteX30" fmla="*/ 1540800 w 3009600"/>
              <a:gd name="connsiteY30" fmla="*/ 3564000 h 3621600"/>
              <a:gd name="connsiteX31" fmla="*/ 1447200 w 3009600"/>
              <a:gd name="connsiteY31" fmla="*/ 3621600 h 36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009600" h="3621600">
                <a:moveTo>
                  <a:pt x="64800" y="0"/>
                </a:moveTo>
                <a:lnTo>
                  <a:pt x="21600" y="100800"/>
                </a:lnTo>
                <a:lnTo>
                  <a:pt x="0" y="216000"/>
                </a:lnTo>
                <a:lnTo>
                  <a:pt x="28800" y="309600"/>
                </a:lnTo>
                <a:lnTo>
                  <a:pt x="64800" y="388800"/>
                </a:lnTo>
                <a:lnTo>
                  <a:pt x="165600" y="439200"/>
                </a:lnTo>
                <a:lnTo>
                  <a:pt x="295200" y="475200"/>
                </a:lnTo>
                <a:lnTo>
                  <a:pt x="432000" y="496800"/>
                </a:lnTo>
                <a:lnTo>
                  <a:pt x="1346400" y="540000"/>
                </a:lnTo>
                <a:lnTo>
                  <a:pt x="1792800" y="547200"/>
                </a:lnTo>
                <a:lnTo>
                  <a:pt x="2073600" y="626400"/>
                </a:lnTo>
                <a:lnTo>
                  <a:pt x="2268000" y="727200"/>
                </a:lnTo>
                <a:lnTo>
                  <a:pt x="2476800" y="900000"/>
                </a:lnTo>
                <a:lnTo>
                  <a:pt x="2584800" y="1080000"/>
                </a:lnTo>
                <a:lnTo>
                  <a:pt x="2750400" y="1303200"/>
                </a:lnTo>
                <a:lnTo>
                  <a:pt x="2908800" y="1526400"/>
                </a:lnTo>
                <a:lnTo>
                  <a:pt x="2980800" y="1663200"/>
                </a:lnTo>
                <a:lnTo>
                  <a:pt x="3009600" y="1814400"/>
                </a:lnTo>
                <a:lnTo>
                  <a:pt x="2952000" y="2059200"/>
                </a:lnTo>
                <a:lnTo>
                  <a:pt x="2930400" y="2131200"/>
                </a:lnTo>
                <a:lnTo>
                  <a:pt x="2736000" y="2304000"/>
                </a:lnTo>
                <a:lnTo>
                  <a:pt x="2606400" y="2376000"/>
                </a:lnTo>
                <a:lnTo>
                  <a:pt x="2469600" y="2412000"/>
                </a:lnTo>
                <a:lnTo>
                  <a:pt x="2347200" y="2498400"/>
                </a:lnTo>
                <a:lnTo>
                  <a:pt x="2145600" y="2656800"/>
                </a:lnTo>
                <a:lnTo>
                  <a:pt x="2095200" y="2937600"/>
                </a:lnTo>
                <a:lnTo>
                  <a:pt x="1893600" y="3139200"/>
                </a:lnTo>
                <a:lnTo>
                  <a:pt x="1771200" y="3240000"/>
                </a:lnTo>
                <a:lnTo>
                  <a:pt x="1692000" y="3398400"/>
                </a:lnTo>
                <a:lnTo>
                  <a:pt x="1648800" y="3477600"/>
                </a:lnTo>
                <a:lnTo>
                  <a:pt x="1540800" y="3564000"/>
                </a:lnTo>
                <a:lnTo>
                  <a:pt x="1447200" y="3621600"/>
                </a:lnTo>
              </a:path>
            </a:pathLst>
          </a:custGeom>
          <a:noFill/>
          <a:ln w="28575">
            <a:solidFill>
              <a:srgbClr val="00B05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40" name="Freihandform 39">
            <a:extLst>
              <a:ext uri="{FF2B5EF4-FFF2-40B4-BE49-F238E27FC236}">
                <a16:creationId xmlns:a16="http://schemas.microsoft.com/office/drawing/2014/main" id="{789986F4-CCEF-9519-9B46-A488B56C55C0}"/>
              </a:ext>
            </a:extLst>
          </p:cNvPr>
          <p:cNvSpPr/>
          <p:nvPr/>
        </p:nvSpPr>
        <p:spPr>
          <a:xfrm>
            <a:off x="5572800" y="-604800"/>
            <a:ext cx="5918400" cy="4269600"/>
          </a:xfrm>
          <a:custGeom>
            <a:avLst/>
            <a:gdLst>
              <a:gd name="connsiteX0" fmla="*/ 36000 w 5918400"/>
              <a:gd name="connsiteY0" fmla="*/ 2707200 h 4269600"/>
              <a:gd name="connsiteX1" fmla="*/ 0 w 5918400"/>
              <a:gd name="connsiteY1" fmla="*/ 2944800 h 4269600"/>
              <a:gd name="connsiteX2" fmla="*/ 21600 w 5918400"/>
              <a:gd name="connsiteY2" fmla="*/ 3146400 h 4269600"/>
              <a:gd name="connsiteX3" fmla="*/ 288000 w 5918400"/>
              <a:gd name="connsiteY3" fmla="*/ 3261600 h 4269600"/>
              <a:gd name="connsiteX4" fmla="*/ 655200 w 5918400"/>
              <a:gd name="connsiteY4" fmla="*/ 3268800 h 4269600"/>
              <a:gd name="connsiteX5" fmla="*/ 993600 w 5918400"/>
              <a:gd name="connsiteY5" fmla="*/ 3297600 h 4269600"/>
              <a:gd name="connsiteX6" fmla="*/ 1360800 w 5918400"/>
              <a:gd name="connsiteY6" fmla="*/ 3290400 h 4269600"/>
              <a:gd name="connsiteX7" fmla="*/ 1843200 w 5918400"/>
              <a:gd name="connsiteY7" fmla="*/ 3304800 h 4269600"/>
              <a:gd name="connsiteX8" fmla="*/ 2397600 w 5918400"/>
              <a:gd name="connsiteY8" fmla="*/ 3326400 h 4269600"/>
              <a:gd name="connsiteX9" fmla="*/ 2894400 w 5918400"/>
              <a:gd name="connsiteY9" fmla="*/ 3304800 h 4269600"/>
              <a:gd name="connsiteX10" fmla="*/ 3139200 w 5918400"/>
              <a:gd name="connsiteY10" fmla="*/ 3283200 h 4269600"/>
              <a:gd name="connsiteX11" fmla="*/ 3996000 w 5918400"/>
              <a:gd name="connsiteY11" fmla="*/ 3254400 h 4269600"/>
              <a:gd name="connsiteX12" fmla="*/ 4464000 w 5918400"/>
              <a:gd name="connsiteY12" fmla="*/ 3175200 h 4269600"/>
              <a:gd name="connsiteX13" fmla="*/ 4744800 w 5918400"/>
              <a:gd name="connsiteY13" fmla="*/ 3052800 h 4269600"/>
              <a:gd name="connsiteX14" fmla="*/ 5112000 w 5918400"/>
              <a:gd name="connsiteY14" fmla="*/ 2800800 h 4269600"/>
              <a:gd name="connsiteX15" fmla="*/ 5378400 w 5918400"/>
              <a:gd name="connsiteY15" fmla="*/ 2491200 h 4269600"/>
              <a:gd name="connsiteX16" fmla="*/ 5623200 w 5918400"/>
              <a:gd name="connsiteY16" fmla="*/ 2203200 h 4269600"/>
              <a:gd name="connsiteX17" fmla="*/ 5860800 w 5918400"/>
              <a:gd name="connsiteY17" fmla="*/ 1857600 h 4269600"/>
              <a:gd name="connsiteX18" fmla="*/ 5918400 w 5918400"/>
              <a:gd name="connsiteY18" fmla="*/ 1569600 h 4269600"/>
              <a:gd name="connsiteX19" fmla="*/ 5889600 w 5918400"/>
              <a:gd name="connsiteY19" fmla="*/ 1317600 h 4269600"/>
              <a:gd name="connsiteX20" fmla="*/ 5695200 w 5918400"/>
              <a:gd name="connsiteY20" fmla="*/ 928800 h 4269600"/>
              <a:gd name="connsiteX21" fmla="*/ 5400000 w 5918400"/>
              <a:gd name="connsiteY21" fmla="*/ 496800 h 4269600"/>
              <a:gd name="connsiteX22" fmla="*/ 5220000 w 5918400"/>
              <a:gd name="connsiteY22" fmla="*/ 331200 h 4269600"/>
              <a:gd name="connsiteX23" fmla="*/ 4946400 w 5918400"/>
              <a:gd name="connsiteY23" fmla="*/ 144000 h 4269600"/>
              <a:gd name="connsiteX24" fmla="*/ 4665600 w 5918400"/>
              <a:gd name="connsiteY24" fmla="*/ 43200 h 4269600"/>
              <a:gd name="connsiteX25" fmla="*/ 4420800 w 5918400"/>
              <a:gd name="connsiteY25" fmla="*/ 14400 h 4269600"/>
              <a:gd name="connsiteX26" fmla="*/ 3895200 w 5918400"/>
              <a:gd name="connsiteY26" fmla="*/ 0 h 4269600"/>
              <a:gd name="connsiteX27" fmla="*/ 3470400 w 5918400"/>
              <a:gd name="connsiteY27" fmla="*/ 0 h 4269600"/>
              <a:gd name="connsiteX28" fmla="*/ 3096000 w 5918400"/>
              <a:gd name="connsiteY28" fmla="*/ 7200 h 4269600"/>
              <a:gd name="connsiteX29" fmla="*/ 2736000 w 5918400"/>
              <a:gd name="connsiteY29" fmla="*/ 115200 h 4269600"/>
              <a:gd name="connsiteX30" fmla="*/ 2462400 w 5918400"/>
              <a:gd name="connsiteY30" fmla="*/ 244800 h 4269600"/>
              <a:gd name="connsiteX31" fmla="*/ 2224800 w 5918400"/>
              <a:gd name="connsiteY31" fmla="*/ 417600 h 4269600"/>
              <a:gd name="connsiteX32" fmla="*/ 1915200 w 5918400"/>
              <a:gd name="connsiteY32" fmla="*/ 748800 h 4269600"/>
              <a:gd name="connsiteX33" fmla="*/ 1749600 w 5918400"/>
              <a:gd name="connsiteY33" fmla="*/ 943200 h 4269600"/>
              <a:gd name="connsiteX34" fmla="*/ 1540800 w 5918400"/>
              <a:gd name="connsiteY34" fmla="*/ 1209600 h 4269600"/>
              <a:gd name="connsiteX35" fmla="*/ 1396800 w 5918400"/>
              <a:gd name="connsiteY35" fmla="*/ 1504800 h 4269600"/>
              <a:gd name="connsiteX36" fmla="*/ 1346400 w 5918400"/>
              <a:gd name="connsiteY36" fmla="*/ 1756800 h 4269600"/>
              <a:gd name="connsiteX37" fmla="*/ 1418400 w 5918400"/>
              <a:gd name="connsiteY37" fmla="*/ 2109600 h 4269600"/>
              <a:gd name="connsiteX38" fmla="*/ 1677600 w 5918400"/>
              <a:gd name="connsiteY38" fmla="*/ 2512800 h 4269600"/>
              <a:gd name="connsiteX39" fmla="*/ 1843200 w 5918400"/>
              <a:gd name="connsiteY39" fmla="*/ 2786400 h 4269600"/>
              <a:gd name="connsiteX40" fmla="*/ 2109600 w 5918400"/>
              <a:gd name="connsiteY40" fmla="*/ 3153600 h 4269600"/>
              <a:gd name="connsiteX41" fmla="*/ 2354400 w 5918400"/>
              <a:gd name="connsiteY41" fmla="*/ 3427200 h 4269600"/>
              <a:gd name="connsiteX42" fmla="*/ 2584800 w 5918400"/>
              <a:gd name="connsiteY42" fmla="*/ 3650400 h 4269600"/>
              <a:gd name="connsiteX43" fmla="*/ 2829600 w 5918400"/>
              <a:gd name="connsiteY43" fmla="*/ 3816000 h 4269600"/>
              <a:gd name="connsiteX44" fmla="*/ 3153600 w 5918400"/>
              <a:gd name="connsiteY44" fmla="*/ 4046400 h 4269600"/>
              <a:gd name="connsiteX45" fmla="*/ 3506400 w 5918400"/>
              <a:gd name="connsiteY45" fmla="*/ 4269600 h 4269600"/>
              <a:gd name="connsiteX46" fmla="*/ 3506400 w 5918400"/>
              <a:gd name="connsiteY46" fmla="*/ 4269600 h 4269600"/>
              <a:gd name="connsiteX0" fmla="*/ 0 w 5918400"/>
              <a:gd name="connsiteY0" fmla="*/ 2872800 h 4269600"/>
              <a:gd name="connsiteX1" fmla="*/ 0 w 5918400"/>
              <a:gd name="connsiteY1" fmla="*/ 2944800 h 4269600"/>
              <a:gd name="connsiteX2" fmla="*/ 21600 w 5918400"/>
              <a:gd name="connsiteY2" fmla="*/ 3146400 h 4269600"/>
              <a:gd name="connsiteX3" fmla="*/ 288000 w 5918400"/>
              <a:gd name="connsiteY3" fmla="*/ 3261600 h 4269600"/>
              <a:gd name="connsiteX4" fmla="*/ 655200 w 5918400"/>
              <a:gd name="connsiteY4" fmla="*/ 3268800 h 4269600"/>
              <a:gd name="connsiteX5" fmla="*/ 993600 w 5918400"/>
              <a:gd name="connsiteY5" fmla="*/ 3297600 h 4269600"/>
              <a:gd name="connsiteX6" fmla="*/ 1360800 w 5918400"/>
              <a:gd name="connsiteY6" fmla="*/ 3290400 h 4269600"/>
              <a:gd name="connsiteX7" fmla="*/ 1843200 w 5918400"/>
              <a:gd name="connsiteY7" fmla="*/ 3304800 h 4269600"/>
              <a:gd name="connsiteX8" fmla="*/ 2397600 w 5918400"/>
              <a:gd name="connsiteY8" fmla="*/ 3326400 h 4269600"/>
              <a:gd name="connsiteX9" fmla="*/ 2894400 w 5918400"/>
              <a:gd name="connsiteY9" fmla="*/ 3304800 h 4269600"/>
              <a:gd name="connsiteX10" fmla="*/ 3139200 w 5918400"/>
              <a:gd name="connsiteY10" fmla="*/ 3283200 h 4269600"/>
              <a:gd name="connsiteX11" fmla="*/ 3996000 w 5918400"/>
              <a:gd name="connsiteY11" fmla="*/ 3254400 h 4269600"/>
              <a:gd name="connsiteX12" fmla="*/ 4464000 w 5918400"/>
              <a:gd name="connsiteY12" fmla="*/ 3175200 h 4269600"/>
              <a:gd name="connsiteX13" fmla="*/ 4744800 w 5918400"/>
              <a:gd name="connsiteY13" fmla="*/ 3052800 h 4269600"/>
              <a:gd name="connsiteX14" fmla="*/ 5112000 w 5918400"/>
              <a:gd name="connsiteY14" fmla="*/ 2800800 h 4269600"/>
              <a:gd name="connsiteX15" fmla="*/ 5378400 w 5918400"/>
              <a:gd name="connsiteY15" fmla="*/ 2491200 h 4269600"/>
              <a:gd name="connsiteX16" fmla="*/ 5623200 w 5918400"/>
              <a:gd name="connsiteY16" fmla="*/ 2203200 h 4269600"/>
              <a:gd name="connsiteX17" fmla="*/ 5860800 w 5918400"/>
              <a:gd name="connsiteY17" fmla="*/ 1857600 h 4269600"/>
              <a:gd name="connsiteX18" fmla="*/ 5918400 w 5918400"/>
              <a:gd name="connsiteY18" fmla="*/ 1569600 h 4269600"/>
              <a:gd name="connsiteX19" fmla="*/ 5889600 w 5918400"/>
              <a:gd name="connsiteY19" fmla="*/ 1317600 h 4269600"/>
              <a:gd name="connsiteX20" fmla="*/ 5695200 w 5918400"/>
              <a:gd name="connsiteY20" fmla="*/ 928800 h 4269600"/>
              <a:gd name="connsiteX21" fmla="*/ 5400000 w 5918400"/>
              <a:gd name="connsiteY21" fmla="*/ 496800 h 4269600"/>
              <a:gd name="connsiteX22" fmla="*/ 5220000 w 5918400"/>
              <a:gd name="connsiteY22" fmla="*/ 331200 h 4269600"/>
              <a:gd name="connsiteX23" fmla="*/ 4946400 w 5918400"/>
              <a:gd name="connsiteY23" fmla="*/ 144000 h 4269600"/>
              <a:gd name="connsiteX24" fmla="*/ 4665600 w 5918400"/>
              <a:gd name="connsiteY24" fmla="*/ 43200 h 4269600"/>
              <a:gd name="connsiteX25" fmla="*/ 4420800 w 5918400"/>
              <a:gd name="connsiteY25" fmla="*/ 14400 h 4269600"/>
              <a:gd name="connsiteX26" fmla="*/ 3895200 w 5918400"/>
              <a:gd name="connsiteY26" fmla="*/ 0 h 4269600"/>
              <a:gd name="connsiteX27" fmla="*/ 3470400 w 5918400"/>
              <a:gd name="connsiteY27" fmla="*/ 0 h 4269600"/>
              <a:gd name="connsiteX28" fmla="*/ 3096000 w 5918400"/>
              <a:gd name="connsiteY28" fmla="*/ 7200 h 4269600"/>
              <a:gd name="connsiteX29" fmla="*/ 2736000 w 5918400"/>
              <a:gd name="connsiteY29" fmla="*/ 115200 h 4269600"/>
              <a:gd name="connsiteX30" fmla="*/ 2462400 w 5918400"/>
              <a:gd name="connsiteY30" fmla="*/ 244800 h 4269600"/>
              <a:gd name="connsiteX31" fmla="*/ 2224800 w 5918400"/>
              <a:gd name="connsiteY31" fmla="*/ 417600 h 4269600"/>
              <a:gd name="connsiteX32" fmla="*/ 1915200 w 5918400"/>
              <a:gd name="connsiteY32" fmla="*/ 748800 h 4269600"/>
              <a:gd name="connsiteX33" fmla="*/ 1749600 w 5918400"/>
              <a:gd name="connsiteY33" fmla="*/ 943200 h 4269600"/>
              <a:gd name="connsiteX34" fmla="*/ 1540800 w 5918400"/>
              <a:gd name="connsiteY34" fmla="*/ 1209600 h 4269600"/>
              <a:gd name="connsiteX35" fmla="*/ 1396800 w 5918400"/>
              <a:gd name="connsiteY35" fmla="*/ 1504800 h 4269600"/>
              <a:gd name="connsiteX36" fmla="*/ 1346400 w 5918400"/>
              <a:gd name="connsiteY36" fmla="*/ 1756800 h 4269600"/>
              <a:gd name="connsiteX37" fmla="*/ 1418400 w 5918400"/>
              <a:gd name="connsiteY37" fmla="*/ 2109600 h 4269600"/>
              <a:gd name="connsiteX38" fmla="*/ 1677600 w 5918400"/>
              <a:gd name="connsiteY38" fmla="*/ 2512800 h 4269600"/>
              <a:gd name="connsiteX39" fmla="*/ 1843200 w 5918400"/>
              <a:gd name="connsiteY39" fmla="*/ 2786400 h 4269600"/>
              <a:gd name="connsiteX40" fmla="*/ 2109600 w 5918400"/>
              <a:gd name="connsiteY40" fmla="*/ 3153600 h 4269600"/>
              <a:gd name="connsiteX41" fmla="*/ 2354400 w 5918400"/>
              <a:gd name="connsiteY41" fmla="*/ 3427200 h 4269600"/>
              <a:gd name="connsiteX42" fmla="*/ 2584800 w 5918400"/>
              <a:gd name="connsiteY42" fmla="*/ 3650400 h 4269600"/>
              <a:gd name="connsiteX43" fmla="*/ 2829600 w 5918400"/>
              <a:gd name="connsiteY43" fmla="*/ 3816000 h 4269600"/>
              <a:gd name="connsiteX44" fmla="*/ 3153600 w 5918400"/>
              <a:gd name="connsiteY44" fmla="*/ 4046400 h 4269600"/>
              <a:gd name="connsiteX45" fmla="*/ 3506400 w 5918400"/>
              <a:gd name="connsiteY45" fmla="*/ 4269600 h 4269600"/>
              <a:gd name="connsiteX46" fmla="*/ 3506400 w 5918400"/>
              <a:gd name="connsiteY46" fmla="*/ 4269600 h 4269600"/>
              <a:gd name="connsiteX0" fmla="*/ 14400 w 5918400"/>
              <a:gd name="connsiteY0" fmla="*/ 2829600 h 4269600"/>
              <a:gd name="connsiteX1" fmla="*/ 0 w 5918400"/>
              <a:gd name="connsiteY1" fmla="*/ 2944800 h 4269600"/>
              <a:gd name="connsiteX2" fmla="*/ 21600 w 5918400"/>
              <a:gd name="connsiteY2" fmla="*/ 3146400 h 4269600"/>
              <a:gd name="connsiteX3" fmla="*/ 288000 w 5918400"/>
              <a:gd name="connsiteY3" fmla="*/ 3261600 h 4269600"/>
              <a:gd name="connsiteX4" fmla="*/ 655200 w 5918400"/>
              <a:gd name="connsiteY4" fmla="*/ 3268800 h 4269600"/>
              <a:gd name="connsiteX5" fmla="*/ 993600 w 5918400"/>
              <a:gd name="connsiteY5" fmla="*/ 3297600 h 4269600"/>
              <a:gd name="connsiteX6" fmla="*/ 1360800 w 5918400"/>
              <a:gd name="connsiteY6" fmla="*/ 3290400 h 4269600"/>
              <a:gd name="connsiteX7" fmla="*/ 1843200 w 5918400"/>
              <a:gd name="connsiteY7" fmla="*/ 3304800 h 4269600"/>
              <a:gd name="connsiteX8" fmla="*/ 2397600 w 5918400"/>
              <a:gd name="connsiteY8" fmla="*/ 3326400 h 4269600"/>
              <a:gd name="connsiteX9" fmla="*/ 2894400 w 5918400"/>
              <a:gd name="connsiteY9" fmla="*/ 3304800 h 4269600"/>
              <a:gd name="connsiteX10" fmla="*/ 3139200 w 5918400"/>
              <a:gd name="connsiteY10" fmla="*/ 3283200 h 4269600"/>
              <a:gd name="connsiteX11" fmla="*/ 3996000 w 5918400"/>
              <a:gd name="connsiteY11" fmla="*/ 3254400 h 4269600"/>
              <a:gd name="connsiteX12" fmla="*/ 4464000 w 5918400"/>
              <a:gd name="connsiteY12" fmla="*/ 3175200 h 4269600"/>
              <a:gd name="connsiteX13" fmla="*/ 4744800 w 5918400"/>
              <a:gd name="connsiteY13" fmla="*/ 3052800 h 4269600"/>
              <a:gd name="connsiteX14" fmla="*/ 5112000 w 5918400"/>
              <a:gd name="connsiteY14" fmla="*/ 2800800 h 4269600"/>
              <a:gd name="connsiteX15" fmla="*/ 5378400 w 5918400"/>
              <a:gd name="connsiteY15" fmla="*/ 2491200 h 4269600"/>
              <a:gd name="connsiteX16" fmla="*/ 5623200 w 5918400"/>
              <a:gd name="connsiteY16" fmla="*/ 2203200 h 4269600"/>
              <a:gd name="connsiteX17" fmla="*/ 5860800 w 5918400"/>
              <a:gd name="connsiteY17" fmla="*/ 1857600 h 4269600"/>
              <a:gd name="connsiteX18" fmla="*/ 5918400 w 5918400"/>
              <a:gd name="connsiteY18" fmla="*/ 1569600 h 4269600"/>
              <a:gd name="connsiteX19" fmla="*/ 5889600 w 5918400"/>
              <a:gd name="connsiteY19" fmla="*/ 1317600 h 4269600"/>
              <a:gd name="connsiteX20" fmla="*/ 5695200 w 5918400"/>
              <a:gd name="connsiteY20" fmla="*/ 928800 h 4269600"/>
              <a:gd name="connsiteX21" fmla="*/ 5400000 w 5918400"/>
              <a:gd name="connsiteY21" fmla="*/ 496800 h 4269600"/>
              <a:gd name="connsiteX22" fmla="*/ 5220000 w 5918400"/>
              <a:gd name="connsiteY22" fmla="*/ 331200 h 4269600"/>
              <a:gd name="connsiteX23" fmla="*/ 4946400 w 5918400"/>
              <a:gd name="connsiteY23" fmla="*/ 144000 h 4269600"/>
              <a:gd name="connsiteX24" fmla="*/ 4665600 w 5918400"/>
              <a:gd name="connsiteY24" fmla="*/ 43200 h 4269600"/>
              <a:gd name="connsiteX25" fmla="*/ 4420800 w 5918400"/>
              <a:gd name="connsiteY25" fmla="*/ 14400 h 4269600"/>
              <a:gd name="connsiteX26" fmla="*/ 3895200 w 5918400"/>
              <a:gd name="connsiteY26" fmla="*/ 0 h 4269600"/>
              <a:gd name="connsiteX27" fmla="*/ 3470400 w 5918400"/>
              <a:gd name="connsiteY27" fmla="*/ 0 h 4269600"/>
              <a:gd name="connsiteX28" fmla="*/ 3096000 w 5918400"/>
              <a:gd name="connsiteY28" fmla="*/ 7200 h 4269600"/>
              <a:gd name="connsiteX29" fmla="*/ 2736000 w 5918400"/>
              <a:gd name="connsiteY29" fmla="*/ 115200 h 4269600"/>
              <a:gd name="connsiteX30" fmla="*/ 2462400 w 5918400"/>
              <a:gd name="connsiteY30" fmla="*/ 244800 h 4269600"/>
              <a:gd name="connsiteX31" fmla="*/ 2224800 w 5918400"/>
              <a:gd name="connsiteY31" fmla="*/ 417600 h 4269600"/>
              <a:gd name="connsiteX32" fmla="*/ 1915200 w 5918400"/>
              <a:gd name="connsiteY32" fmla="*/ 748800 h 4269600"/>
              <a:gd name="connsiteX33" fmla="*/ 1749600 w 5918400"/>
              <a:gd name="connsiteY33" fmla="*/ 943200 h 4269600"/>
              <a:gd name="connsiteX34" fmla="*/ 1540800 w 5918400"/>
              <a:gd name="connsiteY34" fmla="*/ 1209600 h 4269600"/>
              <a:gd name="connsiteX35" fmla="*/ 1396800 w 5918400"/>
              <a:gd name="connsiteY35" fmla="*/ 1504800 h 4269600"/>
              <a:gd name="connsiteX36" fmla="*/ 1346400 w 5918400"/>
              <a:gd name="connsiteY36" fmla="*/ 1756800 h 4269600"/>
              <a:gd name="connsiteX37" fmla="*/ 1418400 w 5918400"/>
              <a:gd name="connsiteY37" fmla="*/ 2109600 h 4269600"/>
              <a:gd name="connsiteX38" fmla="*/ 1677600 w 5918400"/>
              <a:gd name="connsiteY38" fmla="*/ 2512800 h 4269600"/>
              <a:gd name="connsiteX39" fmla="*/ 1843200 w 5918400"/>
              <a:gd name="connsiteY39" fmla="*/ 2786400 h 4269600"/>
              <a:gd name="connsiteX40" fmla="*/ 2109600 w 5918400"/>
              <a:gd name="connsiteY40" fmla="*/ 3153600 h 4269600"/>
              <a:gd name="connsiteX41" fmla="*/ 2354400 w 5918400"/>
              <a:gd name="connsiteY41" fmla="*/ 3427200 h 4269600"/>
              <a:gd name="connsiteX42" fmla="*/ 2584800 w 5918400"/>
              <a:gd name="connsiteY42" fmla="*/ 3650400 h 4269600"/>
              <a:gd name="connsiteX43" fmla="*/ 2829600 w 5918400"/>
              <a:gd name="connsiteY43" fmla="*/ 3816000 h 4269600"/>
              <a:gd name="connsiteX44" fmla="*/ 3153600 w 5918400"/>
              <a:gd name="connsiteY44" fmla="*/ 4046400 h 4269600"/>
              <a:gd name="connsiteX45" fmla="*/ 3506400 w 5918400"/>
              <a:gd name="connsiteY45" fmla="*/ 4269600 h 4269600"/>
              <a:gd name="connsiteX46" fmla="*/ 3506400 w 5918400"/>
              <a:gd name="connsiteY46" fmla="*/ 4269600 h 426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918400" h="4269600">
                <a:moveTo>
                  <a:pt x="14400" y="2829600"/>
                </a:moveTo>
                <a:lnTo>
                  <a:pt x="0" y="2944800"/>
                </a:lnTo>
                <a:lnTo>
                  <a:pt x="21600" y="3146400"/>
                </a:lnTo>
                <a:lnTo>
                  <a:pt x="288000" y="3261600"/>
                </a:lnTo>
                <a:lnTo>
                  <a:pt x="655200" y="3268800"/>
                </a:lnTo>
                <a:lnTo>
                  <a:pt x="993600" y="3297600"/>
                </a:lnTo>
                <a:lnTo>
                  <a:pt x="1360800" y="3290400"/>
                </a:lnTo>
                <a:lnTo>
                  <a:pt x="1843200" y="3304800"/>
                </a:lnTo>
                <a:lnTo>
                  <a:pt x="2397600" y="3326400"/>
                </a:lnTo>
                <a:lnTo>
                  <a:pt x="2894400" y="3304800"/>
                </a:lnTo>
                <a:lnTo>
                  <a:pt x="3139200" y="3283200"/>
                </a:lnTo>
                <a:lnTo>
                  <a:pt x="3996000" y="3254400"/>
                </a:lnTo>
                <a:lnTo>
                  <a:pt x="4464000" y="3175200"/>
                </a:lnTo>
                <a:lnTo>
                  <a:pt x="4744800" y="3052800"/>
                </a:lnTo>
                <a:lnTo>
                  <a:pt x="5112000" y="2800800"/>
                </a:lnTo>
                <a:lnTo>
                  <a:pt x="5378400" y="2491200"/>
                </a:lnTo>
                <a:lnTo>
                  <a:pt x="5623200" y="2203200"/>
                </a:lnTo>
                <a:lnTo>
                  <a:pt x="5860800" y="1857600"/>
                </a:lnTo>
                <a:lnTo>
                  <a:pt x="5918400" y="1569600"/>
                </a:lnTo>
                <a:lnTo>
                  <a:pt x="5889600" y="1317600"/>
                </a:lnTo>
                <a:lnTo>
                  <a:pt x="5695200" y="928800"/>
                </a:lnTo>
                <a:lnTo>
                  <a:pt x="5400000" y="496800"/>
                </a:lnTo>
                <a:lnTo>
                  <a:pt x="5220000" y="331200"/>
                </a:lnTo>
                <a:lnTo>
                  <a:pt x="4946400" y="144000"/>
                </a:lnTo>
                <a:lnTo>
                  <a:pt x="4665600" y="43200"/>
                </a:lnTo>
                <a:lnTo>
                  <a:pt x="4420800" y="14400"/>
                </a:lnTo>
                <a:lnTo>
                  <a:pt x="3895200" y="0"/>
                </a:lnTo>
                <a:lnTo>
                  <a:pt x="3470400" y="0"/>
                </a:lnTo>
                <a:lnTo>
                  <a:pt x="3096000" y="7200"/>
                </a:lnTo>
                <a:lnTo>
                  <a:pt x="2736000" y="115200"/>
                </a:lnTo>
                <a:lnTo>
                  <a:pt x="2462400" y="244800"/>
                </a:lnTo>
                <a:lnTo>
                  <a:pt x="2224800" y="417600"/>
                </a:lnTo>
                <a:lnTo>
                  <a:pt x="1915200" y="748800"/>
                </a:lnTo>
                <a:lnTo>
                  <a:pt x="1749600" y="943200"/>
                </a:lnTo>
                <a:lnTo>
                  <a:pt x="1540800" y="1209600"/>
                </a:lnTo>
                <a:lnTo>
                  <a:pt x="1396800" y="1504800"/>
                </a:lnTo>
                <a:lnTo>
                  <a:pt x="1346400" y="1756800"/>
                </a:lnTo>
                <a:lnTo>
                  <a:pt x="1418400" y="2109600"/>
                </a:lnTo>
                <a:lnTo>
                  <a:pt x="1677600" y="2512800"/>
                </a:lnTo>
                <a:lnTo>
                  <a:pt x="1843200" y="2786400"/>
                </a:lnTo>
                <a:lnTo>
                  <a:pt x="2109600" y="3153600"/>
                </a:lnTo>
                <a:lnTo>
                  <a:pt x="2354400" y="3427200"/>
                </a:lnTo>
                <a:lnTo>
                  <a:pt x="2584800" y="3650400"/>
                </a:lnTo>
                <a:lnTo>
                  <a:pt x="2829600" y="3816000"/>
                </a:lnTo>
                <a:lnTo>
                  <a:pt x="3153600" y="4046400"/>
                </a:lnTo>
                <a:lnTo>
                  <a:pt x="3506400" y="4269600"/>
                </a:lnTo>
                <a:lnTo>
                  <a:pt x="3506400" y="4269600"/>
                </a:lnTo>
              </a:path>
            </a:pathLst>
          </a:custGeom>
          <a:noFill/>
          <a:ln w="28575">
            <a:solidFill>
              <a:srgbClr val="00B05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2" name="Gerade Verbindung 41">
            <a:extLst>
              <a:ext uri="{FF2B5EF4-FFF2-40B4-BE49-F238E27FC236}">
                <a16:creationId xmlns:a16="http://schemas.microsoft.com/office/drawing/2014/main" id="{263F3947-189D-12C7-D973-6589C7BF7D00}"/>
              </a:ext>
            </a:extLst>
          </p:cNvPr>
          <p:cNvCxnSpPr>
            <a:cxnSpLocks/>
            <a:endCxn id="39" idx="14"/>
          </p:cNvCxnSpPr>
          <p:nvPr/>
        </p:nvCxnSpPr>
        <p:spPr>
          <a:xfrm>
            <a:off x="7541400" y="2356122"/>
            <a:ext cx="760200" cy="1107078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016D6C79-3BCB-A27E-2099-47BFF472A2D6}"/>
              </a:ext>
            </a:extLst>
          </p:cNvPr>
          <p:cNvSpPr/>
          <p:nvPr/>
        </p:nvSpPr>
        <p:spPr>
          <a:xfrm>
            <a:off x="5526340" y="1975099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D6E3A81-438C-4E8E-D1A5-1182D5AE73D7}"/>
              </a:ext>
            </a:extLst>
          </p:cNvPr>
          <p:cNvSpPr/>
          <p:nvPr/>
        </p:nvSpPr>
        <p:spPr>
          <a:xfrm>
            <a:off x="5537224" y="1973329"/>
            <a:ext cx="203930" cy="20393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265C181-4797-2A3D-797E-E1CA7B04E958}"/>
              </a:ext>
            </a:extLst>
          </p:cNvPr>
          <p:cNvSpPr txBox="1"/>
          <p:nvPr/>
        </p:nvSpPr>
        <p:spPr>
          <a:xfrm>
            <a:off x="7363125" y="1099386"/>
            <a:ext cx="1693408" cy="830997"/>
          </a:xfrm>
          <a:prstGeom prst="rect">
            <a:avLst/>
          </a:prstGeom>
          <a:solidFill>
            <a:srgbClr val="000000">
              <a:alpha val="34600"/>
            </a:srgb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FAIR Synchrotronring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SIS-100 (2028)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4A80FE73-0EFE-6757-895D-385CDBF92C21}"/>
              </a:ext>
            </a:extLst>
          </p:cNvPr>
          <p:cNvSpPr txBox="1"/>
          <p:nvPr/>
        </p:nvSpPr>
        <p:spPr>
          <a:xfrm>
            <a:off x="6939892" y="3277909"/>
            <a:ext cx="1160240" cy="1200329"/>
          </a:xfrm>
          <a:prstGeom prst="rect">
            <a:avLst/>
          </a:prstGeom>
          <a:solidFill>
            <a:srgbClr val="000000">
              <a:alpha val="34600"/>
            </a:srgb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FAIR </a:t>
            </a:r>
            <a:r>
              <a:rPr lang="en-US" sz="12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Super </a:t>
            </a:r>
          </a:p>
          <a:p>
            <a:pPr defTabSz="457189">
              <a:defRPr/>
            </a:pPr>
            <a:r>
              <a:rPr lang="en-US" sz="12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Fragment Separator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SFRS (2027)</a:t>
            </a:r>
          </a:p>
        </p:txBody>
      </p:sp>
      <p:sp>
        <p:nvSpPr>
          <p:cNvPr id="54" name="Pfeil nach unten 53">
            <a:extLst>
              <a:ext uri="{FF2B5EF4-FFF2-40B4-BE49-F238E27FC236}">
                <a16:creationId xmlns:a16="http://schemas.microsoft.com/office/drawing/2014/main" id="{1FFAA418-B542-4FF5-DF2F-C0B2C6A1658D}"/>
              </a:ext>
            </a:extLst>
          </p:cNvPr>
          <p:cNvSpPr/>
          <p:nvPr/>
        </p:nvSpPr>
        <p:spPr>
          <a:xfrm rot="2767077">
            <a:off x="8281420" y="4952262"/>
            <a:ext cx="195494" cy="198292"/>
          </a:xfrm>
          <a:prstGeom prst="downArrow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55" name="Grafik 54">
            <a:extLst>
              <a:ext uri="{FF2B5EF4-FFF2-40B4-BE49-F238E27FC236}">
                <a16:creationId xmlns:a16="http://schemas.microsoft.com/office/drawing/2014/main" id="{1AB05840-05BC-1007-ACB4-D473207E7CF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3789" y="4551735"/>
            <a:ext cx="390988" cy="390988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C5610E32-ABB3-EAB4-13D9-22D8BD2ACFE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3013" y="3390183"/>
            <a:ext cx="390988" cy="39098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A65A9729-4327-0830-DB48-10BD165B5ADC}"/>
              </a:ext>
            </a:extLst>
          </p:cNvPr>
          <p:cNvSpPr txBox="1"/>
          <p:nvPr/>
        </p:nvSpPr>
        <p:spPr>
          <a:xfrm>
            <a:off x="1364832" y="1764527"/>
            <a:ext cx="1484702" cy="584775"/>
          </a:xfrm>
          <a:prstGeom prst="rect">
            <a:avLst/>
          </a:prstGeom>
          <a:solidFill>
            <a:srgbClr val="000000">
              <a:alpha val="34600"/>
            </a:srgb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Ion sources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(1991 &amp;1999)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B5D2A68-213C-09D2-4BCC-6459B9C7158A}"/>
              </a:ext>
            </a:extLst>
          </p:cNvPr>
          <p:cNvSpPr txBox="1"/>
          <p:nvPr/>
        </p:nvSpPr>
        <p:spPr>
          <a:xfrm>
            <a:off x="984689" y="2899742"/>
            <a:ext cx="1826141" cy="584775"/>
          </a:xfrm>
          <a:prstGeom prst="rect">
            <a:avLst/>
          </a:prstGeom>
          <a:solidFill>
            <a:srgbClr val="000000">
              <a:alpha val="34600"/>
            </a:srgb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Linear accelerator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UNILAC (1975)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9FF3423-3875-E095-3B0B-8EAE9FD8CC64}"/>
              </a:ext>
            </a:extLst>
          </p:cNvPr>
          <p:cNvSpPr txBox="1"/>
          <p:nvPr/>
        </p:nvSpPr>
        <p:spPr>
          <a:xfrm>
            <a:off x="4790600" y="1065281"/>
            <a:ext cx="1689886" cy="584775"/>
          </a:xfrm>
          <a:prstGeom prst="rect">
            <a:avLst/>
          </a:prstGeom>
          <a:solidFill>
            <a:srgbClr val="000000">
              <a:alpha val="34600"/>
            </a:srgb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Synchrotron ring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SIS-18 (1990)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F2C5EE8-FE73-682C-26E3-C877436DB6F8}"/>
              </a:ext>
            </a:extLst>
          </p:cNvPr>
          <p:cNvSpPr txBox="1"/>
          <p:nvPr/>
        </p:nvSpPr>
        <p:spPr>
          <a:xfrm>
            <a:off x="5019141" y="4028685"/>
            <a:ext cx="1775935" cy="584775"/>
          </a:xfrm>
          <a:prstGeom prst="rect">
            <a:avLst/>
          </a:prstGeom>
          <a:solidFill>
            <a:srgbClr val="000000">
              <a:alpha val="34600"/>
            </a:srgb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Storage ring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CRYRING (2021)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85E2C95-F831-DA36-EEB7-32D4E62FCCEE}"/>
              </a:ext>
            </a:extLst>
          </p:cNvPr>
          <p:cNvSpPr txBox="1"/>
          <p:nvPr/>
        </p:nvSpPr>
        <p:spPr>
          <a:xfrm>
            <a:off x="5176880" y="3140859"/>
            <a:ext cx="1301959" cy="584775"/>
          </a:xfrm>
          <a:prstGeom prst="rect">
            <a:avLst/>
          </a:prstGeom>
          <a:solidFill>
            <a:srgbClr val="000000">
              <a:alpha val="34600"/>
            </a:srgb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Storage ring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ESR (1990)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0B4B9EB-DC8D-0B26-89B2-50CA51BEFD98}"/>
              </a:ext>
            </a:extLst>
          </p:cNvPr>
          <p:cNvSpPr txBox="1"/>
          <p:nvPr/>
        </p:nvSpPr>
        <p:spPr>
          <a:xfrm>
            <a:off x="3006372" y="1771348"/>
            <a:ext cx="1581972" cy="584775"/>
          </a:xfrm>
          <a:prstGeom prst="rect">
            <a:avLst/>
          </a:prstGeom>
          <a:solidFill>
            <a:srgbClr val="000000">
              <a:alpha val="34600"/>
            </a:srgb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Linear trap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HITRAP (2025)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F4C55E5-FBFB-3F65-9EE6-DFB995593A7C}"/>
              </a:ext>
            </a:extLst>
          </p:cNvPr>
          <p:cNvSpPr txBox="1"/>
          <p:nvPr/>
        </p:nvSpPr>
        <p:spPr>
          <a:xfrm>
            <a:off x="5366959" y="2478618"/>
            <a:ext cx="941668" cy="584775"/>
          </a:xfrm>
          <a:prstGeom prst="rect">
            <a:avLst/>
          </a:prstGeom>
          <a:solidFill>
            <a:srgbClr val="000000">
              <a:alpha val="34600"/>
            </a:srgb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Transfer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white"/>
                </a:solidFill>
                <a:effectLst>
                  <a:glow rad="127000">
                    <a:prstClr val="black">
                      <a:lumMod val="65000"/>
                      <a:lumOff val="35000"/>
                    </a:prstClr>
                  </a:glow>
                </a:effectLst>
                <a:latin typeface="Arial"/>
              </a:rPr>
              <a:t>HEST</a:t>
            </a: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CF469E89-9D4D-C71B-99D0-C9EED21D1A9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36" y="4428839"/>
            <a:ext cx="390988" cy="390988"/>
          </a:xfrm>
          <a:prstGeom prst="rect">
            <a:avLst/>
          </a:prstGeom>
        </p:spPr>
      </p:pic>
      <p:sp>
        <p:nvSpPr>
          <p:cNvPr id="52" name="Textfeld 51">
            <a:extLst>
              <a:ext uri="{FF2B5EF4-FFF2-40B4-BE49-F238E27FC236}">
                <a16:creationId xmlns:a16="http://schemas.microsoft.com/office/drawing/2014/main" id="{9162D5BE-AC93-2391-E79D-6B8E72EFA796}"/>
              </a:ext>
            </a:extLst>
          </p:cNvPr>
          <p:cNvSpPr txBox="1"/>
          <p:nvPr/>
        </p:nvSpPr>
        <p:spPr>
          <a:xfrm>
            <a:off x="760324" y="4359490"/>
            <a:ext cx="1337087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400" dirty="0">
                <a:solidFill>
                  <a:prstClr val="black"/>
                </a:solidFill>
                <a:latin typeface="Arial"/>
              </a:rPr>
              <a:t>Heavy ion
research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33215C25-44D0-9AEB-3B9D-85EEA38F33DB}"/>
              </a:ext>
            </a:extLst>
          </p:cNvPr>
          <p:cNvSpPr txBox="1"/>
          <p:nvPr/>
        </p:nvSpPr>
        <p:spPr>
          <a:xfrm>
            <a:off x="2635601" y="4357203"/>
            <a:ext cx="1682827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189">
              <a:defRPr/>
            </a:pPr>
            <a:r>
              <a:rPr lang="en-US" sz="1400" dirty="0">
                <a:solidFill>
                  <a:prstClr val="black"/>
                </a:solidFill>
                <a:latin typeface="Arial"/>
              </a:rPr>
              <a:t>Heavy ion
tumor irradiation</a:t>
            </a:r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id="{295661E9-FECA-4F72-700B-DC42843D1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8958" y="4425606"/>
            <a:ext cx="390988" cy="39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73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185 L 0.21111 0.0645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38" y="330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04861 0.01759 C 0.0632 0.02222 0.0757 0.025 0.0882 0.0287 C 0.1007 0.0324 0.12326 0.03981 0.12326 0.04012 L 0.16111 0.05123 C 0.16927 0.0537 0.16719 0.05493 0.17205 0.05432 C 0.17674 0.0537 0.18316 0.05216 0.18993 0.04784 C 0.19688 0.04382 0.20608 0.03518 0.21337 0.0287 C 0.22083 0.02222 0.22743 0.01728 0.2342 0.00956 C 0.24097 0.00185 0.25399 -0.0176 0.25399 -0.01729 C 0.26111 -0.02716 0.26892 -0.03704 0.27656 -0.04815 C 0.2842 -0.05895 0.29358 -0.07284 0.3 -0.08334 C 0.30625 -0.09383 0.30972 -0.10247 0.31441 -0.1105 C 0.31892 -0.11852 0.32344 -0.125 0.32795 -0.13118 " pathEditMode="relative" rAng="0" ptsTypes="AAAAAAAAAAAAAA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89" y="-385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37 -0.03426 C 0.06563 -0.03426 0.08803 -0.00524 0.08803 0.03118 C 0.08803 0.06729 0.06563 0.09692 0.03837 0.09692 C 0.01094 0.09692 -0.01111 0.06729 -0.01111 0.03118 C -0.01111 -0.00524 0.01094 -0.03426 0.03837 -0.03426 Z " pathEditMode="relative" rAng="0" ptsTypes="AAAAA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54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93827E-6 C -0.00538 0.02932 -0.01059 0.05895 -0.01806 0.08148 C -0.02552 0.1037 -0.03767 0.1182 -0.04514 0.13425 C -0.05243 0.1503 -0.05712 0.16481 -0.06215 0.17746 C -0.06736 0.18981 -0.07327 0.20462 -0.0757 0.20925 C -0.07813 0.21388 -0.07743 0.21018 -0.07656 0.20617 " pathEditMode="relative" rAng="0" ptsTypes="AAAAAA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2" y="1055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93827E-6 C -0.00677 0.03209 -0.01337 0.06419 -0.01996 0.0895 C -0.02639 0.11481 -0.03333 0.13271 -0.03889 0.15185 C -0.04444 0.17129 -0.04774 0.18888 -0.0533 0.20493 C -0.05885 0.22098 -0.06788 0.23611 -0.07222 0.24814 C -0.07639 0.26018 -0.07569 0.26604 -0.07847 0.27685 C -0.08125 0.28796 -0.08472 0.30123 -0.08837 0.31358 C -0.09201 0.32623 -0.09739 0.34228 -0.1 0.35216 C -0.10278 0.36203 -0.10226 0.36666 -0.10451 0.37283 C -0.10694 0.37932 -0.11076 0.38487 -0.11441 0.39074 " pathEditMode="relative" rAng="0" ptsTypes="AAAAAAAAAA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9" y="1953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2222E-6 C -0.00139 0.00895 -0.00156 0.02068 -0.00538 0.02562 C -0.0092 0.03087 -0.01701 0.03272 -0.02257 0.03056 C -0.02812 0.0284 -0.03767 0.02315 -0.03871 0.01266 C -0.03993 0.00247 -0.0349 -0.02345 -0.02969 -0.0321 C -0.02465 -0.04074 -0.01371 -0.0392 -0.00816 -0.03858 C -0.0026 -0.03796 0.00243 -0.03518 0.00365 -0.02901 C 0.00486 -0.02284 0.00156 -0.00926 -2.77778E-7 -2.22222E-6 Z " pathEditMode="relative" rAng="0" ptsTypes="AAAAAAAA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-40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0139 C 0.00313 0.00069 0.0082 0.01088 0.0082 0.0162 C 0.0082 0.02153 0.003 0.02755 -8.33333E-7 0.03079 C -0.00299 0.03357 -0.00716 0.03495 -0.00989 0.0338 C -0.01263 0.03287 -0.01706 0.0294 -0.01706 0.02431 C -0.01719 0.01921 -0.01315 0.00694 -0.01081 0.00324 C -0.00833 -0.00023 -0.00312 -0.00347 -8.33333E-7 -0.00139 Z " pathEditMode="relative" rAng="0" ptsTypes="AAAAAAA">
                                      <p:cBhvr>
                                        <p:cTn id="18" dur="5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" y="173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5E-6 -2.46914E-7 L -0.00278 -0.06574 L -0.00278 -0.06543 L -0.00278 -0.06574 " pathEditMode="relative" rAng="0" ptsTypes="AAAA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330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42066 -0.09845 C 0.41841 -0.09012 0.41528 -0.07191 0.41077 -0.06327 C 0.40625 -0.05463 0.40087 -0.05154 0.39358 -0.04722 C 0.38646 -0.0429 0.37535 -0.03858 0.36754 -0.03765 C 0.35972 -0.03673 0.35261 -0.03889 0.3467 -0.04259 C 0.34097 -0.04629 0.33629 -0.05216 0.33229 -0.06018 C 0.32847 -0.06821 0.32344 -0.07808 0.32344 -0.09043 C 0.32327 -0.10308 0.3257 -0.12376 0.33143 -0.13549 C 0.33716 -0.14722 0.34809 -0.15679 0.35764 -0.16111 C 0.36702 -0.16543 0.37882 -0.16389 0.3882 -0.16111 C 0.39775 -0.15802 0.40834 -0.15123 0.41441 -0.14352 C 0.42032 -0.1358 0.42257 -0.12191 0.42431 -0.1145 C 0.42587 -0.1071 0.42292 -0.1071 0.42066 -0.09845 Z " pathEditMode="relative" rAng="0" ptsTypes="AAAAAAAAAAAAA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70" y="-24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6 3.08642E-6 C 0.00451 0.00339 0.00121 0.00679 -0.00261 0.00771 C -0.00642 0.00895 -0.01198 0.00648 -0.01597 0.00617 C -0.01979 0.00586 -0.02604 0.00617 -0.02604 0.00648 C -0.02865 0.00679 -0.03073 0.0074 -0.0316 0.00956 C -0.03212 0.01173 -0.03264 0.01759 -0.03056 0.01913 C -0.02813 0.02068 -0.03889 0.01358 -0.01823 0.01913 C 0.00226 0.02469 0.07118 0.04629 0.09323 0.05277 C 0.1151 0.05895 0.10955 0.0571 0.11424 0.0574 C 0.1191 0.05771 0.12066 0.05617 0.12222 0.05432 " pathEditMode="relative" rAng="0" ptsTypes="AAAAAAAAAA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287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04 0.0145 -0.00208 0.02932 -0.00225 0.04197 C -0.00243 0.05432 -0.00243 0.06574 -0.00069 0.07531 C 0.00104 0.08487 0.00261 0.09259 0.00799 0.09938 C 0.01337 0.10586 0.0217 0.11358 0.0316 0.11605 C 0.04132 0.11851 0.05695 0.11172 0.06702 0.11327 C 0.07691 0.11481 0.07275 0.12438 0.09132 0.12592 C 0.11007 0.12716 0.15903 0.11944 0.17882 0.1216 C 0.19844 0.12376 0.19913 0.13179 0.20938 0.13858 C 0.21962 0.14506 0.23247 0.1537 0.24011 0.1608 C 0.24775 0.16821 0.24861 0.16944 0.25504 0.18179 C 0.26146 0.19413 0.27865 0.23518 0.27865 0.23518 C 0.28629 0.25216 0.29479 0.26851 0.3007 0.28395 C 0.3066 0.29938 0.31059 0.3145 0.31407 0.32747 C 0.31771 0.34043 0.32118 0.35 0.32205 0.36234 C 0.32275 0.375 0.31997 0.39197 0.31893 0.40308 C 0.31788 0.41389 0.31823 0.42098 0.31563 0.42839 C 0.3132 0.43549 0.30938 0.43827 0.30382 0.4466 C 0.29844 0.45463 0.28872 0.47129 0.28264 0.47716 C 0.27657 0.48302 0.27344 0.47716 0.26771 0.48148 C 0.26198 0.4858 0.25469 0.49506 0.24809 0.5037 C 0.24132 0.51265 0.23177 0.52284 0.22761 0.53456 C 0.22327 0.54629 0.22431 0.56358 0.22275 0.57376 C 0.22136 0.58426 0.22292 0.58765 0.21893 0.59629 C 0.21476 0.60493 0.20504 0.61203 0.19844 0.62561 C 0.19184 0.6395 0.18698 0.66358 0.17952 0.6787 C 0.17205 0.69413 0.16285 0.70617 0.15347 0.71821 " pathEditMode="relative" ptsTypes="AAAAAAAAAAAAAAAAAAAAAAAAAAA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73 0.01358 -0.00347 0.02747 -0.00399 0.03766 C -0.00451 0.04815 -0.00347 0.05247 -0.00312 0.06142 C -0.00278 0.07068 -0.00416 0.08549 -0.00156 0.09228 C 0.00104 0.09908 0.00729 0.09877 0.01268 0.10216 C 0.01788 0.10556 0.02396 0.10988 0.02986 0.11204 C 0.03577 0.11389 0.04028 0.11389 0.04809 0.11482 C 0.05573 0.11574 0.07639 0.11759 0.07639 0.11759 L 0.13785 0.12037 C 0.16042 0.12068 0.19028 0.11821 0.21181 0.11883 C 0.23351 0.11975 0.24879 0.125 0.26771 0.12438 C 0.28663 0.12408 0.30816 0.1179 0.32518 0.11605 C 0.34236 0.1142 0.37014 0.11327 0.37014 0.11327 C 0.38611 0.11204 0.40382 0.11235 0.42136 0.10926 C 0.43872 0.10587 0.46129 0.09815 0.47483 0.09383 C 0.48854 0.0892 0.4915 0.09198 0.5033 0.08241 C 0.51511 0.07284 0.53229 0.05679 0.54584 0.03642 C 0.5592 0.01574 0.58438 -0.04074 0.58438 -0.04074 C 0.59532 -0.06265 0.60417 -0.07778 0.61198 -0.09506 C 0.61962 -0.11265 0.62622 -0.13241 0.63073 -0.14568 C 0.63542 -0.15895 0.63768 -0.16111 0.63941 -0.175 C 0.64132 -0.18889 0.64219 -0.2108 0.64184 -0.22809 C 0.6415 -0.24568 0.64063 -0.26327 0.63716 -0.27994 C 0.63351 -0.2966 0.62604 -0.3108 0.62066 -0.32747 C 0.61511 -0.34444 0.61094 -0.36173 0.604 -0.38086 C 0.59722 -0.39969 0.58889 -0.42469 0.57969 -0.44074 C 0.57032 -0.45648 0.55764 -0.46543 0.54809 -0.47562 C 0.53854 -0.4858 0.53351 -0.49537 0.52222 -0.50216 C 0.51077 -0.50895 0.4967 -0.51358 0.48038 -0.51636 C 0.46407 -0.51883 0.44167 -0.51697 0.42448 -0.51759 C 0.40729 -0.51821 0.3915 -0.52006 0.37726 -0.52037 C 0.36302 -0.52099 0.35052 -0.52315 0.33941 -0.52037 C 0.32847 -0.51759 0.32257 -0.51111 0.31111 -0.5037 C 0.29966 -0.4963 0.28229 -0.48549 0.27084 -0.47562 C 0.25955 -0.46543 0.2533 -0.45988 0.24254 -0.44352 C 0.23177 -0.42716 0.21788 -0.4 0.20643 -0.37809 C 0.19479 -0.35586 0.18229 -0.3321 0.17327 -0.3108 C 0.16424 -0.2892 0.15695 -0.26944 0.15209 -0.24907 C 0.14705 -0.22901 0.14375 -0.20988 0.14341 -0.18889 C 0.14288 -0.16821 0.14636 -0.14383 0.14966 -0.12469 C 0.15295 -0.10555 0.15643 -0.0929 0.16302 -0.07407 C 0.16962 -0.05555 0.18334 -0.02809 0.18907 -0.01265 C 0.19462 0.00278 0.18959 -0.00154 0.19688 0.01821 C 0.20417 0.03796 0.22032 0.07963 0.23316 0.10648 C 0.24601 0.13303 0.26285 0.1608 0.27413 0.17901 C 0.28542 0.19753 0.29236 0.20648 0.30087 0.21698 C 0.3092 0.22747 0.31163 0.22747 0.32448 0.24198 C 0.33733 0.25679 0.35764 0.28087 0.37795 0.30525 " pathEditMode="relative" ptsTypes="AAAAAAAAAAAAAAAAAAAAAAAAAAAAAAAAAAAAAAAAAAAAAAAA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2" grpId="0" animBg="1"/>
      <p:bldP spid="23" grpId="0" animBg="1"/>
      <p:bldP spid="2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7857A-598E-4352-D2BC-C6D881269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E573C-CB4E-6C1D-3592-146DAE103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err="1">
                <a:solidFill>
                  <a:srgbClr val="0070C0"/>
                </a:solidFill>
              </a:rPr>
              <a:t>Acknowledgements</a:t>
            </a:r>
            <a:endParaRPr lang="de-DE" sz="2000" dirty="0">
              <a:solidFill>
                <a:srgbClr val="0070C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7CF572-5E41-7D80-A4B5-5E6B1B95F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814" y="1063523"/>
            <a:ext cx="8589601" cy="3677689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de-DE" sz="1400" dirty="0">
                <a:sym typeface="Wingdings" pitchFamily="2" charset="2"/>
              </a:rPr>
              <a:t>Input and </a:t>
            </a:r>
            <a:r>
              <a:rPr lang="de-DE" sz="1400" dirty="0" err="1">
                <a:sym typeface="Wingdings" pitchFamily="2" charset="2"/>
              </a:rPr>
              <a:t>slides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from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the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following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persons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are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acknowledged</a:t>
            </a:r>
            <a:r>
              <a:rPr lang="de-DE" sz="1400" dirty="0">
                <a:sym typeface="Wingdings" pitchFamily="2" charset="2"/>
              </a:rPr>
              <a:t> (</a:t>
            </a:r>
            <a:r>
              <a:rPr lang="de-DE" sz="1400" dirty="0" err="1">
                <a:sym typeface="Wingdings" pitchFamily="2" charset="2"/>
              </a:rPr>
              <a:t>many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thanks</a:t>
            </a:r>
            <a:r>
              <a:rPr lang="de-DE" sz="1400" dirty="0">
                <a:sym typeface="Wingdings" pitchFamily="2" charset="2"/>
              </a:rPr>
              <a:t> and </a:t>
            </a:r>
            <a:r>
              <a:rPr lang="de-DE" sz="1400" dirty="0" err="1">
                <a:sym typeface="Wingdings" pitchFamily="2" charset="2"/>
              </a:rPr>
              <a:t>apologies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if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your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slide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could</a:t>
            </a:r>
            <a:r>
              <a:rPr lang="de-DE" sz="1400" dirty="0">
                <a:sym typeface="Wingdings" pitchFamily="2" charset="2"/>
              </a:rPr>
              <a:t> not </a:t>
            </a:r>
            <a:r>
              <a:rPr lang="de-DE" sz="1400" dirty="0" err="1">
                <a:sym typeface="Wingdings" pitchFamily="2" charset="2"/>
              </a:rPr>
              <a:t>be</a:t>
            </a:r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err="1">
                <a:sym typeface="Wingdings" pitchFamily="2" charset="2"/>
              </a:rPr>
              <a:t>shown</a:t>
            </a:r>
            <a:r>
              <a:rPr lang="de-DE" sz="1400" dirty="0">
                <a:sym typeface="Wingdings" pitchFamily="2" charset="2"/>
              </a:rPr>
              <a:t> due </a:t>
            </a:r>
            <a:r>
              <a:rPr lang="de-DE" sz="1400" dirty="0" err="1">
                <a:sym typeface="Wingdings" pitchFamily="2" charset="2"/>
              </a:rPr>
              <a:t>to</a:t>
            </a:r>
            <a:r>
              <a:rPr lang="de-DE" sz="1400" dirty="0">
                <a:sym typeface="Wingdings" pitchFamily="2" charset="2"/>
              </a:rPr>
              <a:t> limited time):</a:t>
            </a:r>
          </a:p>
          <a:p>
            <a:pPr marL="0" indent="0">
              <a:spcAft>
                <a:spcPts val="600"/>
              </a:spcAft>
              <a:buNone/>
              <a:defRPr/>
            </a:pPr>
            <a:endParaRPr lang="de-DE" sz="600" dirty="0">
              <a:sym typeface="Wingdings" pitchFamily="2" charset="2"/>
            </a:endParaRP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de-DE" sz="1400" i="1" dirty="0">
                <a:sym typeface="Wingdings" pitchFamily="2" charset="2"/>
              </a:rPr>
              <a:t>A. </a:t>
            </a:r>
            <a:r>
              <a:rPr lang="de-DE" sz="1400" i="1" dirty="0" err="1">
                <a:sym typeface="Wingdings" pitchFamily="2" charset="2"/>
              </a:rPr>
              <a:t>Adonin</a:t>
            </a:r>
            <a:r>
              <a:rPr lang="de-DE" sz="1400" i="1" dirty="0">
                <a:sym typeface="Wingdings" pitchFamily="2" charset="2"/>
              </a:rPr>
              <a:t>, A. Andreev, S. Appel, K. Aulenbacher, V. </a:t>
            </a:r>
            <a:r>
              <a:rPr lang="de-DE" sz="1400" i="1" dirty="0" err="1">
                <a:sym typeface="Wingdings" pitchFamily="2" charset="2"/>
              </a:rPr>
              <a:t>Bagnoud</a:t>
            </a:r>
            <a:r>
              <a:rPr lang="de-DE" sz="1400" i="1" dirty="0">
                <a:sym typeface="Wingdings" pitchFamily="2" charset="2"/>
              </a:rPr>
              <a:t>, W. Barth, R. </a:t>
            </a:r>
            <a:r>
              <a:rPr lang="de-DE" sz="1400" i="1" dirty="0" err="1">
                <a:sym typeface="Wingdings" pitchFamily="2" charset="2"/>
              </a:rPr>
              <a:t>Berezov</a:t>
            </a:r>
            <a:r>
              <a:rPr lang="de-DE" sz="1400" i="1" dirty="0">
                <a:sym typeface="Wingdings" pitchFamily="2" charset="2"/>
              </a:rPr>
              <a:t>, J. Blaurock, 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de-DE" sz="1400" i="1" dirty="0">
                <a:sym typeface="Wingdings" pitchFamily="2" charset="2"/>
              </a:rPr>
              <a:t>A. Blazevic, O. </a:t>
            </a:r>
            <a:r>
              <a:rPr lang="de-DE" sz="1400" i="1" dirty="0" err="1">
                <a:sym typeface="Wingdings" pitchFamily="2" charset="2"/>
              </a:rPr>
              <a:t>Boine</a:t>
            </a:r>
            <a:r>
              <a:rPr lang="de-DE" sz="1400" i="1" dirty="0">
                <a:sym typeface="Wingdings" pitchFamily="2" charset="2"/>
              </a:rPr>
              <a:t>-Frankenheim, T. Dettinger, C. </a:t>
            </a:r>
            <a:r>
              <a:rPr lang="de-DE" sz="1400" i="1" dirty="0" err="1">
                <a:sym typeface="Wingdings" pitchFamily="2" charset="2"/>
              </a:rPr>
              <a:t>Düllmann</a:t>
            </a:r>
            <a:r>
              <a:rPr lang="de-DE" sz="1400" i="1" dirty="0">
                <a:sym typeface="Wingdings" pitchFamily="2" charset="2"/>
              </a:rPr>
              <a:t>, P. Forck, M. </a:t>
            </a:r>
            <a:r>
              <a:rPr lang="de-DE" sz="1400" i="1" dirty="0" err="1">
                <a:sym typeface="Wingdings" pitchFamily="2" charset="2"/>
              </a:rPr>
              <a:t>Galonska</a:t>
            </a:r>
            <a:r>
              <a:rPr lang="de-DE" sz="1400" i="1" dirty="0">
                <a:sym typeface="Wingdings" pitchFamily="2" charset="2"/>
              </a:rPr>
              <a:t>, O. </a:t>
            </a:r>
            <a:r>
              <a:rPr lang="de-DE" sz="1400" i="1" dirty="0" err="1">
                <a:sym typeface="Wingdings" pitchFamily="2" charset="2"/>
              </a:rPr>
              <a:t>Geithner</a:t>
            </a:r>
            <a:r>
              <a:rPr lang="de-DE" sz="1400" i="1" dirty="0">
                <a:sym typeface="Wingdings" pitchFamily="2" charset="2"/>
              </a:rPr>
              <a:t>, 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de-DE" sz="1400" i="1" dirty="0">
                <a:sym typeface="Wingdings" pitchFamily="2" charset="2"/>
              </a:rPr>
              <a:t>T. </a:t>
            </a:r>
            <a:r>
              <a:rPr lang="de-DE" sz="1400" i="1" dirty="0" err="1">
                <a:sym typeface="Wingdings" pitchFamily="2" charset="2"/>
              </a:rPr>
              <a:t>Giacomini</a:t>
            </a:r>
            <a:r>
              <a:rPr lang="de-DE" sz="1400" i="1" dirty="0">
                <a:sym typeface="Wingdings" pitchFamily="2" charset="2"/>
              </a:rPr>
              <a:t>, R. </a:t>
            </a:r>
            <a:r>
              <a:rPr lang="de-DE" sz="1400" i="1" dirty="0" err="1">
                <a:sym typeface="Wingdings" pitchFamily="2" charset="2"/>
              </a:rPr>
              <a:t>Ghagi</a:t>
            </a:r>
            <a:r>
              <a:rPr lang="de-DE" sz="1400" i="1" dirty="0">
                <a:sym typeface="Wingdings" pitchFamily="2" charset="2"/>
              </a:rPr>
              <a:t>, L. Groening, H. Hähnel, F. Herfurth, F. </a:t>
            </a:r>
            <a:r>
              <a:rPr lang="de-DE" sz="1400" i="1" dirty="0" err="1">
                <a:sym typeface="Wingdings" pitchFamily="2" charset="2"/>
              </a:rPr>
              <a:t>Heymach</a:t>
            </a:r>
            <a:r>
              <a:rPr lang="de-DE" sz="1400" i="1" dirty="0">
                <a:sym typeface="Wingdings" pitchFamily="2" charset="2"/>
              </a:rPr>
              <a:t>, R. Hollinger, M. Kaluza,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de-DE" sz="1400" i="1" dirty="0">
                <a:sym typeface="Wingdings" pitchFamily="2" charset="2"/>
              </a:rPr>
              <a:t>S. </a:t>
            </a:r>
            <a:r>
              <a:rPr lang="de-DE" sz="1400" i="1" dirty="0" err="1">
                <a:sym typeface="Wingdings" pitchFamily="2" charset="2"/>
              </a:rPr>
              <a:t>Löchner</a:t>
            </a:r>
            <a:r>
              <a:rPr lang="de-DE" sz="1400" i="1" dirty="0">
                <a:sym typeface="Wingdings" pitchFamily="2" charset="2"/>
              </a:rPr>
              <a:t>, F. </a:t>
            </a:r>
            <a:r>
              <a:rPr lang="de-DE" sz="1400" i="1" dirty="0" err="1">
                <a:sym typeface="Wingdings" pitchFamily="2" charset="2"/>
              </a:rPr>
              <a:t>Maimone</a:t>
            </a:r>
            <a:r>
              <a:rPr lang="de-DE" sz="1400" i="1" dirty="0">
                <a:sym typeface="Wingdings" pitchFamily="2" charset="2"/>
              </a:rPr>
              <a:t>, J. Mäder, S. </a:t>
            </a:r>
            <a:r>
              <a:rPr lang="de-DE" sz="1400" i="1" dirty="0" err="1">
                <a:sym typeface="Wingdings" pitchFamily="2" charset="2"/>
              </a:rPr>
              <a:t>Mickat</a:t>
            </a:r>
            <a:r>
              <a:rPr lang="de-DE" sz="1400" i="1" dirty="0">
                <a:sym typeface="Wingdings" pitchFamily="2" charset="2"/>
              </a:rPr>
              <a:t>, </a:t>
            </a:r>
            <a:r>
              <a:rPr lang="de-DE" sz="1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de-DE" sz="14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Miski-Oglu</a:t>
            </a:r>
            <a:r>
              <a:rPr lang="de-DE" sz="14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400" i="1" dirty="0">
                <a:sym typeface="Wingdings" pitchFamily="2" charset="2"/>
              </a:rPr>
              <a:t>P. Niedermayer, C. </a:t>
            </a:r>
            <a:r>
              <a:rPr lang="de-DE" sz="1400" i="1" dirty="0" err="1">
                <a:sym typeface="Wingdings" pitchFamily="2" charset="2"/>
              </a:rPr>
              <a:t>Noficioro</a:t>
            </a:r>
            <a:r>
              <a:rPr lang="de-DE" sz="1400" i="1" dirty="0">
                <a:sym typeface="Wingdings" pitchFamily="2" charset="2"/>
              </a:rPr>
              <a:t>, 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de-DE" sz="1400" i="1" dirty="0">
                <a:sym typeface="Wingdings" pitchFamily="2" charset="2"/>
              </a:rPr>
              <a:t>H. </a:t>
            </a:r>
            <a:r>
              <a:rPr lang="de-DE" sz="1400" i="1" dirty="0" err="1">
                <a:sym typeface="Wingdings" pitchFamily="2" charset="2"/>
              </a:rPr>
              <a:t>Podlech</a:t>
            </a:r>
            <a:r>
              <a:rPr lang="de-DE" sz="1400" i="1" dirty="0">
                <a:sym typeface="Wingdings" pitchFamily="2" charset="2"/>
              </a:rPr>
              <a:t>, R. Lang, S. Reimann, B. </a:t>
            </a:r>
            <a:r>
              <a:rPr lang="de-DE" sz="1400" i="1" dirty="0" err="1">
                <a:sym typeface="Wingdings" pitchFamily="2" charset="2"/>
              </a:rPr>
              <a:t>Schlitt</a:t>
            </a:r>
            <a:r>
              <a:rPr lang="de-DE" sz="1400" i="1" dirty="0">
                <a:sym typeface="Wingdings" pitchFamily="2" charset="2"/>
              </a:rPr>
              <a:t>, G. Schreiber, M. </a:t>
            </a:r>
            <a:r>
              <a:rPr lang="de-DE" sz="1400" i="1" dirty="0" err="1">
                <a:sym typeface="Wingdings" pitchFamily="2" charset="2"/>
              </a:rPr>
              <a:t>Schwickert</a:t>
            </a:r>
            <a:r>
              <a:rPr lang="de-DE" sz="1400" i="1" dirty="0">
                <a:sym typeface="Wingdings" pitchFamily="2" charset="2"/>
              </a:rPr>
              <a:t>, T. Sieber, 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de-DE" sz="1400" i="1" dirty="0">
                <a:sym typeface="Wingdings" pitchFamily="2" charset="2"/>
              </a:rPr>
              <a:t>R. Singh, P. Spiller, M. Steck, Y. Valdau, M. </a:t>
            </a:r>
            <a:r>
              <a:rPr lang="de-DE" sz="1400" i="1" dirty="0" err="1">
                <a:sym typeface="Wingdings" pitchFamily="2" charset="2"/>
              </a:rPr>
              <a:t>Vossberg</a:t>
            </a:r>
            <a:r>
              <a:rPr lang="de-DE" sz="1400" i="1" dirty="0">
                <a:sym typeface="Wingdings" pitchFamily="2" charset="2"/>
              </a:rPr>
              <a:t>, B. </a:t>
            </a:r>
            <a:r>
              <a:rPr lang="de-DE" sz="1400" i="1" dirty="0" err="1">
                <a:sym typeface="Wingdings" pitchFamily="2" charset="2"/>
              </a:rPr>
              <a:t>Walasek-Hoehne</a:t>
            </a:r>
            <a:r>
              <a:rPr lang="de-DE" sz="1400" i="1" dirty="0">
                <a:sym typeface="Wingdings" pitchFamily="2" charset="2"/>
              </a:rPr>
              <a:t>, G. Walter, U. Weinrich, 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de-DE" sz="1400" i="1" dirty="0">
                <a:sym typeface="Wingdings" pitchFamily="2" charset="2"/>
              </a:rPr>
              <a:t>P. Wieczorek, C. Zhang, …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B4C966-12C2-8F51-0E94-5A7F0AF8DC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1640107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CE8B782-40EA-308A-96B7-F862011E6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196" y="1029234"/>
            <a:ext cx="5345114" cy="3677689"/>
          </a:xfrm>
        </p:spPr>
        <p:txBody>
          <a:bodyPr/>
          <a:lstStyle/>
          <a:p>
            <a:r>
              <a:rPr lang="en-US" sz="1400" dirty="0"/>
              <a:t>A fire was initiated by a </a:t>
            </a:r>
            <a:r>
              <a:rPr lang="en-US" sz="1400" b="1" dirty="0"/>
              <a:t>short circuit in an air-cooled 1 MW anode power supply </a:t>
            </a:r>
            <a:r>
              <a:rPr lang="en-US" sz="1400" dirty="0"/>
              <a:t>from 1975 (in the 20 kV entry circuit), located in the RF gallery of the UNILAC.</a:t>
            </a:r>
          </a:p>
          <a:p>
            <a:r>
              <a:rPr lang="en-US" sz="1400" dirty="0"/>
              <a:t>All systems reacted as designed. Two GSI intervention teams on site within 15 minutes </a:t>
            </a:r>
            <a:r>
              <a:rPr lang="en-US" sz="1400" dirty="0">
                <a:sym typeface="Wingdings" pitchFamily="2" charset="2"/>
              </a:rPr>
              <a:t> could not intervene due to heavy smoke. Fire brigades quickly on place to intervene.</a:t>
            </a:r>
          </a:p>
          <a:p>
            <a:r>
              <a:rPr lang="en-US" sz="1400" b="1" dirty="0">
                <a:sym typeface="Wingdings" pitchFamily="2" charset="2"/>
              </a:rPr>
              <a:t>No injuries</a:t>
            </a:r>
            <a:r>
              <a:rPr lang="en-US" sz="1400" dirty="0">
                <a:sym typeface="Wingdings" pitchFamily="2" charset="2"/>
              </a:rPr>
              <a:t> in employees &amp; fire fighter.</a:t>
            </a:r>
          </a:p>
          <a:p>
            <a:r>
              <a:rPr lang="en-US" sz="1400" b="1" dirty="0">
                <a:sym typeface="Wingdings" pitchFamily="2" charset="2"/>
              </a:rPr>
              <a:t>Building structure </a:t>
            </a:r>
            <a:r>
              <a:rPr lang="en-US" sz="1400" dirty="0">
                <a:sym typeface="Wingdings" pitchFamily="2" charset="2"/>
              </a:rPr>
              <a:t>(except the roof) and </a:t>
            </a:r>
            <a:r>
              <a:rPr lang="en-US" sz="1400" b="1" dirty="0">
                <a:sym typeface="Wingdings" pitchFamily="2" charset="2"/>
              </a:rPr>
              <a:t>UNILAC</a:t>
            </a:r>
            <a:r>
              <a:rPr lang="en-US" sz="1400" dirty="0">
                <a:sym typeface="Wingdings" pitchFamily="2" charset="2"/>
              </a:rPr>
              <a:t> accelerator </a:t>
            </a:r>
            <a:r>
              <a:rPr lang="en-US" sz="1400" b="1" dirty="0">
                <a:sym typeface="Wingdings" pitchFamily="2" charset="2"/>
              </a:rPr>
              <a:t>survived</a:t>
            </a:r>
            <a:r>
              <a:rPr lang="en-US" sz="1400" dirty="0">
                <a:sym typeface="Wingdings" pitchFamily="2" charset="2"/>
              </a:rPr>
              <a:t> fire and can be reused to present analysis. </a:t>
            </a:r>
            <a:br>
              <a:rPr lang="en-US" sz="1400" dirty="0">
                <a:sym typeface="Wingdings" pitchFamily="2" charset="2"/>
              </a:rPr>
            </a:br>
            <a:r>
              <a:rPr lang="en-US" sz="1400" dirty="0">
                <a:sym typeface="Wingdings" pitchFamily="2" charset="2"/>
              </a:rPr>
              <a:t>UNILAC structures still with rest of vacuum.</a:t>
            </a:r>
          </a:p>
          <a:p>
            <a:r>
              <a:rPr lang="en-US" sz="1400" b="1" dirty="0">
                <a:sym typeface="Wingdings" pitchFamily="2" charset="2"/>
              </a:rPr>
              <a:t>Full RF system </a:t>
            </a:r>
            <a:r>
              <a:rPr lang="en-US" sz="1400" dirty="0">
                <a:sym typeface="Wingdings" pitchFamily="2" charset="2"/>
              </a:rPr>
              <a:t>(20 MW of installed power) and </a:t>
            </a:r>
            <a:r>
              <a:rPr lang="en-US" sz="1400" b="1" dirty="0">
                <a:sym typeface="Wingdings" pitchFamily="2" charset="2"/>
              </a:rPr>
              <a:t>many electronics equipment destroyed </a:t>
            </a:r>
            <a:r>
              <a:rPr lang="en-US" sz="1400" dirty="0">
                <a:sym typeface="Wingdings" pitchFamily="2" charset="2"/>
              </a:rPr>
              <a:t>by fire or water. </a:t>
            </a:r>
          </a:p>
          <a:p>
            <a:r>
              <a:rPr lang="en-US" sz="1400" dirty="0"/>
              <a:t>Full UNILAC restoration will take until end of 2030.</a:t>
            </a:r>
          </a:p>
          <a:p>
            <a:r>
              <a:rPr lang="en-US" sz="1400" b="1" dirty="0"/>
              <a:t>Two interim options </a:t>
            </a:r>
            <a:r>
              <a:rPr lang="en-US" sz="1400" dirty="0"/>
              <a:t>proposed for FAIR </a:t>
            </a:r>
            <a:br>
              <a:rPr lang="en-US" sz="1400" dirty="0"/>
            </a:br>
            <a:r>
              <a:rPr lang="en-US" sz="1400" dirty="0"/>
              <a:t>commissioning from 2027 and interim </a:t>
            </a:r>
            <a:br>
              <a:rPr lang="en-US" sz="1400" dirty="0"/>
            </a:br>
            <a:r>
              <a:rPr lang="en-US" sz="1400" dirty="0"/>
              <a:t>science from 2028.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5D72305-13DB-9AAE-D614-91FF0F0C1C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21047F8-19B9-BB68-066E-210DB38659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Impact of Recent Fire Incident at GSI</a:t>
            </a:r>
          </a:p>
          <a:p>
            <a:r>
              <a:rPr lang="en-US" sz="1600" b="0" i="1" dirty="0">
                <a:solidFill>
                  <a:srgbClr val="0070C0"/>
                </a:solidFill>
              </a:rPr>
              <a:t>5 Feb 2026</a:t>
            </a:r>
          </a:p>
        </p:txBody>
      </p:sp>
      <p:pic>
        <p:nvPicPr>
          <p:cNvPr id="5" name="Grafik 4" descr="Ein Bild, das Text, Screenshot, Design enthält.&#10;&#10;KI-generierte Inhalte können fehlerhaft sein.">
            <a:extLst>
              <a:ext uri="{FF2B5EF4-FFF2-40B4-BE49-F238E27FC236}">
                <a16:creationId xmlns:a16="http://schemas.microsoft.com/office/drawing/2014/main" id="{A082F6F9-F38C-2018-D14D-9751E2D7289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2269" y="1016664"/>
            <a:ext cx="3443761" cy="1929010"/>
          </a:xfrm>
          <a:prstGeom prst="rect">
            <a:avLst/>
          </a:prstGeom>
        </p:spPr>
      </p:pic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B956621-F35D-AB08-9D32-A9BF5164EA3F}"/>
              </a:ext>
            </a:extLst>
          </p:cNvPr>
          <p:cNvGrpSpPr/>
          <p:nvPr/>
        </p:nvGrpSpPr>
        <p:grpSpPr>
          <a:xfrm>
            <a:off x="5071701" y="3047582"/>
            <a:ext cx="2225039" cy="1820928"/>
            <a:chOff x="5632269" y="1402357"/>
            <a:chExt cx="2578081" cy="2109850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7E5B18D4-BB96-03AD-E5F6-611D65C99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32269" y="1402357"/>
              <a:ext cx="2578081" cy="2065451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D172438-37E2-9F7E-817A-7ADB2E561E83}"/>
                </a:ext>
              </a:extLst>
            </p:cNvPr>
            <p:cNvSpPr/>
            <p:nvPr/>
          </p:nvSpPr>
          <p:spPr>
            <a:xfrm>
              <a:off x="6074439" y="2385388"/>
              <a:ext cx="951978" cy="1126819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pic>
        <p:nvPicPr>
          <p:cNvPr id="9" name="Grafik 8">
            <a:extLst>
              <a:ext uri="{FF2B5EF4-FFF2-40B4-BE49-F238E27FC236}">
                <a16:creationId xmlns:a16="http://schemas.microsoft.com/office/drawing/2014/main" id="{5046B78C-C75D-70CE-3D35-0140DA4205F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8702" y="3040177"/>
            <a:ext cx="1631767" cy="91786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5F160226-1625-29AD-A0A0-D39DEB0E9010}"/>
              </a:ext>
            </a:extLst>
          </p:cNvPr>
          <p:cNvSpPr txBox="1"/>
          <p:nvPr/>
        </p:nvSpPr>
        <p:spPr>
          <a:xfrm>
            <a:off x="7948833" y="3942170"/>
            <a:ext cx="1101636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r"/>
            <a:r>
              <a:rPr lang="en-US" sz="800" dirty="0"/>
              <a:t>UNILAC accelerator after fire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6FA8604-7BA7-A709-6D60-174DD8DAED3D}"/>
              </a:ext>
            </a:extLst>
          </p:cNvPr>
          <p:cNvSpPr txBox="1"/>
          <p:nvPr/>
        </p:nvSpPr>
        <p:spPr>
          <a:xfrm>
            <a:off x="7277146" y="4645061"/>
            <a:ext cx="1753729" cy="21544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800" dirty="0"/>
              <a:t>UNILAC RF gallery before fire</a:t>
            </a:r>
          </a:p>
        </p:txBody>
      </p:sp>
    </p:spTree>
    <p:extLst>
      <p:ext uri="{BB962C8B-B14F-4D97-AF65-F5344CB8AC3E}">
        <p14:creationId xmlns:p14="http://schemas.microsoft.com/office/powerpoint/2010/main" val="1416727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E3E655A-CDDA-3EFA-0591-8D1FA2CC46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3548" y="4914483"/>
            <a:ext cx="1857233" cy="273844"/>
          </a:xfrm>
        </p:spPr>
        <p:txBody>
          <a:bodyPr/>
          <a:lstStyle/>
          <a:p>
            <a:r>
              <a:rPr lang="de-DE" dirty="0"/>
              <a:t>R. Aßmann - ACC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11AABC9-5CEC-C7A2-62C4-02802D583B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FAIR completion proceeding as planned</a:t>
            </a:r>
          </a:p>
          <a:p>
            <a:r>
              <a:rPr lang="en-US" sz="1600" b="0" i="1" dirty="0">
                <a:solidFill>
                  <a:srgbClr val="0070C0"/>
                </a:solidFill>
              </a:rPr>
              <a:t>Beam commissioning foreseen in 2027/28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9B0BCA4-BD2C-5D67-E8A0-CC0DA03835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0085" y="1027609"/>
            <a:ext cx="6545316" cy="3808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FBC5EC4-3165-BA52-0316-025C5D8DD0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84" y="1027609"/>
            <a:ext cx="2959066" cy="1879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BBA6303-5809-AC84-8E0A-3F10851F4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4985" y="1027609"/>
            <a:ext cx="3465796" cy="2311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0F6B533D-DB86-079B-3F59-013A84D917F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4" y="2989074"/>
            <a:ext cx="2959066" cy="1847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5D821D7-059B-2726-0349-54097B68B12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84" y="2990977"/>
            <a:ext cx="1378857" cy="24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36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C34DD52-D83C-71FB-F8CB-88BEE43BAB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AF5537-5ED7-F213-86F6-5F212916BB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New FAIR Control Center (FCC)</a:t>
            </a:r>
          </a:p>
          <a:p>
            <a:r>
              <a:rPr lang="en-US" sz="1600" b="0" i="1" dirty="0">
                <a:solidFill>
                  <a:srgbClr val="0070C0"/>
                </a:solidFill>
              </a:rPr>
              <a:t>First beam operation from FCC (CRYRING) in Feb 2026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7D62B7D-7AC6-5A0C-075E-A6A6F790803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52" y="1052103"/>
            <a:ext cx="5671730" cy="378115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FBD27DA-51C1-FEC5-31A5-BC8F22D6EEE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97880" y="1052103"/>
            <a:ext cx="2970984" cy="169109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1A6383B-3DBF-1512-52C3-8600E3C09C2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879" y="2852601"/>
            <a:ext cx="2970985" cy="198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9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CBCD6-5E78-40F9-59F8-76D4BA773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55A74C26-99CA-D900-0735-736604125258}"/>
              </a:ext>
            </a:extLst>
          </p:cNvPr>
          <p:cNvSpPr/>
          <p:nvPr/>
        </p:nvSpPr>
        <p:spPr>
          <a:xfrm>
            <a:off x="0" y="914400"/>
            <a:ext cx="9144000" cy="40614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0DA9D4-4EFC-CBF1-3C33-9BB01BBE4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257" y="1055865"/>
            <a:ext cx="8643485" cy="3549666"/>
          </a:xfrm>
        </p:spPr>
        <p:txBody>
          <a:bodyPr/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3200" b="1" i="1" dirty="0">
                <a:solidFill>
                  <a:srgbClr val="FFFF00"/>
                </a:solidFill>
              </a:rPr>
              <a:t>GSI R&amp;D Interests in detail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400" b="1" i="1" dirty="0">
                <a:solidFill>
                  <a:srgbClr val="FFFF00"/>
                </a:solidFill>
              </a:rPr>
              <a:t>Innovative high power hadron accelerators </a:t>
            </a:r>
            <a:r>
              <a:rPr lang="en-US" sz="2400" b="1" i="1" dirty="0">
                <a:solidFill>
                  <a:schemeClr val="bg1"/>
                </a:solidFill>
              </a:rPr>
              <a:t>for fixed target experiments, colliders, irradiation (cancer/materials), secondary particle production. Cooling / Spin / …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400" b="1" i="1" dirty="0">
                <a:solidFill>
                  <a:schemeClr val="bg1"/>
                </a:solidFill>
              </a:rPr>
              <a:t>High Power Phelix </a:t>
            </a:r>
            <a:r>
              <a:rPr lang="en-US" sz="2400" b="1" i="1" dirty="0">
                <a:solidFill>
                  <a:srgbClr val="FFFF00"/>
                </a:solidFill>
              </a:rPr>
              <a:t>laser facility</a:t>
            </a:r>
            <a:r>
              <a:rPr lang="en-US" sz="2400" b="1" i="1" dirty="0">
                <a:solidFill>
                  <a:schemeClr val="bg1"/>
                </a:solidFill>
              </a:rPr>
              <a:t>, integrated in ion user facility.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54EFFF-F108-8CF8-48CF-FCBC6C360D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2742323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ACD6CB-3350-6FB0-BD6F-E3B86F71E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774" y="212819"/>
            <a:ext cx="6700979" cy="590668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R&amp;D on S</a:t>
            </a:r>
            <a:r>
              <a:rPr lang="en-US" sz="2000" b="1" dirty="0">
                <a:solidFill>
                  <a:srgbClr val="0070C0"/>
                </a:solidFill>
                <a:cs typeface="Arial"/>
              </a:rPr>
              <a:t>uperconducting RF: </a:t>
            </a:r>
            <a:r>
              <a:rPr lang="en-US" sz="2000" b="1" dirty="0" err="1">
                <a:solidFill>
                  <a:srgbClr val="0070C0"/>
                </a:solidFill>
                <a:cs typeface="Arial"/>
              </a:rPr>
              <a:t>cw</a:t>
            </a:r>
            <a:r>
              <a:rPr lang="en-US" sz="2000" b="1" dirty="0">
                <a:solidFill>
                  <a:srgbClr val="0070C0"/>
                </a:solidFill>
                <a:cs typeface="Arial"/>
              </a:rPr>
              <a:t> HELIAC* </a:t>
            </a:r>
            <a:r>
              <a:rPr lang="en-US" b="0" i="1" dirty="0">
                <a:solidFill>
                  <a:srgbClr val="0070C0"/>
                </a:solidFill>
                <a:cs typeface="Arial"/>
              </a:rPr>
              <a:t>(Demonstration)</a:t>
            </a:r>
            <a:endParaRPr lang="en-US" sz="2000" b="0" i="1" dirty="0">
              <a:solidFill>
                <a:srgbClr val="0070C0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49F27E-D1A9-A7DC-D804-68E77661F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A44742-2F3E-6C87-151C-88CC3015B5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5259" y="975359"/>
            <a:ext cx="3916575" cy="274229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91F4D19-4577-2041-766D-3AB683B03436}"/>
              </a:ext>
            </a:extLst>
          </p:cNvPr>
          <p:cNvSpPr txBox="1"/>
          <p:nvPr/>
        </p:nvSpPr>
        <p:spPr>
          <a:xfrm>
            <a:off x="5381896" y="3712774"/>
            <a:ext cx="3762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Measurement of the beam energy when varying the accelerating voltage (Pt) of the superconducting crossbar H-mode cavities used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0CA58C0-E960-DE4D-C42F-86099CAF8FB5}"/>
              </a:ext>
            </a:extLst>
          </p:cNvPr>
          <p:cNvSpPr txBox="1"/>
          <p:nvPr/>
        </p:nvSpPr>
        <p:spPr>
          <a:xfrm>
            <a:off x="91441" y="4504830"/>
            <a:ext cx="4624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de-DE" sz="1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Maksym </a:t>
            </a:r>
            <a:r>
              <a:rPr lang="de-DE" sz="1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Miski-Oglu</a:t>
            </a:r>
            <a:r>
              <a:rPr lang="de-DE" sz="1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Winfried Barth</a:t>
            </a: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(GSI, HIM, Johannes Gutenberg Universität Mainz)</a:t>
            </a:r>
            <a:endParaRPr lang="de-DE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EA4ABAC-176D-E43A-D891-465369FC4F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1" y="1000357"/>
            <a:ext cx="4915988" cy="1685201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41D3D0F-E2FF-39E1-394C-B6388C0D0681}"/>
              </a:ext>
            </a:extLst>
          </p:cNvPr>
          <p:cNvSpPr txBox="1"/>
          <p:nvPr/>
        </p:nvSpPr>
        <p:spPr>
          <a:xfrm>
            <a:off x="62166" y="2832938"/>
            <a:ext cx="3016485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dirty="0"/>
              <a:t>Development of energy efficient super-conducting RF technology for heavy ion </a:t>
            </a:r>
            <a:r>
              <a:rPr lang="en-US" sz="1400" dirty="0" err="1"/>
              <a:t>linacs</a:t>
            </a:r>
            <a:r>
              <a:rPr lang="en-US" sz="1400" dirty="0"/>
              <a:t> (HELIAC)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1600" b="1" u="sng" dirty="0"/>
              <a:t>Result: </a:t>
            </a:r>
            <a:r>
              <a:rPr lang="en-US" sz="1600" dirty="0"/>
              <a:t>Potential to reduce energy required for particle acceleration by up to 90%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4DE973E-8F27-AD87-1231-85590A5D32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2653" y="1686178"/>
            <a:ext cx="754776" cy="999380"/>
          </a:xfrm>
          <a:prstGeom prst="rect">
            <a:avLst/>
          </a:prstGeom>
          <a:solidFill>
            <a:schemeClr val="accent1">
              <a:alpha val="43000"/>
            </a:schemeClr>
          </a:solidFill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7D62D8C7-7A2B-BF29-E7E9-D75053774B66}"/>
              </a:ext>
            </a:extLst>
          </p:cNvPr>
          <p:cNvSpPr txBox="1"/>
          <p:nvPr/>
        </p:nvSpPr>
        <p:spPr>
          <a:xfrm>
            <a:off x="4159579" y="510153"/>
            <a:ext cx="4624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200" i="1" dirty="0"/>
              <a:t>* </a:t>
            </a:r>
            <a:r>
              <a:rPr lang="de-DE" sz="1200" i="1" dirty="0" err="1"/>
              <a:t>HElmholz</a:t>
            </a:r>
            <a:r>
              <a:rPr lang="de-DE" sz="1200" i="1" dirty="0"/>
              <a:t> </a:t>
            </a:r>
            <a:r>
              <a:rPr lang="de-DE" sz="1200" i="1" dirty="0" err="1"/>
              <a:t>LInear</a:t>
            </a:r>
            <a:r>
              <a:rPr lang="de-DE" sz="1200" i="1" dirty="0"/>
              <a:t> </a:t>
            </a:r>
            <a:r>
              <a:rPr lang="de-DE" sz="1200" i="1" dirty="0" err="1"/>
              <a:t>ACcelerator</a:t>
            </a:r>
            <a:endParaRPr lang="de-DE" sz="1200" i="1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4A160C48-7971-96AD-3974-C6FE620E2D6A}"/>
              </a:ext>
            </a:extLst>
          </p:cNvPr>
          <p:cNvGrpSpPr/>
          <p:nvPr/>
        </p:nvGrpSpPr>
        <p:grpSpPr>
          <a:xfrm>
            <a:off x="3078651" y="2757379"/>
            <a:ext cx="2241080" cy="1747451"/>
            <a:chOff x="114932" y="4585484"/>
            <a:chExt cx="2241080" cy="1747451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85EC200F-587E-FA92-6C71-E5CA79857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932" y="4585484"/>
              <a:ext cx="2241080" cy="1747451"/>
            </a:xfrm>
            <a:prstGeom prst="rect">
              <a:avLst/>
            </a:prstGeom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1E8BE4F5-03A7-8A6E-B46A-31EA7DAB6BCA}"/>
                </a:ext>
              </a:extLst>
            </p:cNvPr>
            <p:cNvSpPr txBox="1"/>
            <p:nvPr/>
          </p:nvSpPr>
          <p:spPr>
            <a:xfrm flipH="1">
              <a:off x="1765025" y="5464960"/>
              <a:ext cx="442477" cy="21120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36000" tIns="36000" rIns="0" bIns="36000" rtlCol="0" anchor="t">
              <a:spAutoFit/>
            </a:bodyPr>
            <a:lstStyle/>
            <a:p>
              <a:pPr algn="l"/>
              <a:r>
                <a:rPr lang="de-DE" sz="900" dirty="0"/>
                <a:t>3.5-7.6</a:t>
              </a:r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4BE6F2A0-3112-1E58-38DA-9624D9330F6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69462" y="4271605"/>
            <a:ext cx="1212372" cy="51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376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DDDE3-29D3-B62F-7298-E48B11A84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Test Area at GSI </a:t>
            </a:r>
            <a:r>
              <a:rPr lang="en-US" sz="2000" dirty="0">
                <a:solidFill>
                  <a:srgbClr val="0070C0"/>
                </a:solidFill>
                <a:sym typeface="Wingdings" pitchFamily="2" charset="2"/>
              </a:rPr>
              <a:t> Cryo-Module 1 of HELIAC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07F02C-D3D7-3DA1-B847-328754056A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6EAECD3-52F5-0EB6-A410-3531DFCB49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68" t="17549" r="36162" b="40589"/>
          <a:stretch>
            <a:fillRect/>
          </a:stretch>
        </p:blipFill>
        <p:spPr>
          <a:xfrm>
            <a:off x="1896995" y="1013975"/>
            <a:ext cx="5350010" cy="2016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Pfeil nach unten 6">
            <a:extLst>
              <a:ext uri="{FF2B5EF4-FFF2-40B4-BE49-F238E27FC236}">
                <a16:creationId xmlns:a16="http://schemas.microsoft.com/office/drawing/2014/main" id="{6AD1D790-EBED-72CF-E1CC-32C9F5D80972}"/>
              </a:ext>
            </a:extLst>
          </p:cNvPr>
          <p:cNvSpPr/>
          <p:nvPr/>
        </p:nvSpPr>
        <p:spPr>
          <a:xfrm>
            <a:off x="4271554" y="3115491"/>
            <a:ext cx="600892" cy="431074"/>
          </a:xfrm>
          <a:prstGeom prst="downArrow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EB5DFD8-7ABD-A6A1-D1D8-25F0B488C0A1}"/>
              </a:ext>
            </a:extLst>
          </p:cNvPr>
          <p:cNvSpPr txBox="1"/>
          <p:nvPr/>
        </p:nvSpPr>
        <p:spPr>
          <a:xfrm>
            <a:off x="3271804" y="3646198"/>
            <a:ext cx="2600392" cy="5232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2800" b="1" dirty="0">
                <a:solidFill>
                  <a:srgbClr val="0070C0"/>
                </a:solidFill>
              </a:rPr>
              <a:t>SIBAF Facility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C8CEEBD-27AC-ECB3-AE39-44A00B5F90F6}"/>
              </a:ext>
            </a:extLst>
          </p:cNvPr>
          <p:cNvSpPr txBox="1"/>
          <p:nvPr/>
        </p:nvSpPr>
        <p:spPr>
          <a:xfrm>
            <a:off x="422568" y="4162180"/>
            <a:ext cx="84843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b="1" i="1" dirty="0"/>
              <a:t>S</a:t>
            </a:r>
            <a:r>
              <a:rPr lang="de-DE" sz="1600" i="1" dirty="0"/>
              <a:t>upraleitender </a:t>
            </a:r>
            <a:r>
              <a:rPr lang="de-DE" sz="1600" b="1" i="1" dirty="0"/>
              <a:t>I</a:t>
            </a:r>
            <a:r>
              <a:rPr lang="de-DE" sz="1600" i="1" dirty="0"/>
              <a:t>onenbeschleuniger als </a:t>
            </a:r>
            <a:r>
              <a:rPr lang="de-DE" sz="1600" b="1" i="1" dirty="0" err="1"/>
              <a:t>BA</a:t>
            </a:r>
            <a:r>
              <a:rPr lang="de-DE" sz="1600" i="1" dirty="0" err="1"/>
              <a:t>sistechnologie</a:t>
            </a:r>
            <a:r>
              <a:rPr lang="de-DE" sz="1600" i="1" dirty="0"/>
              <a:t> für die </a:t>
            </a:r>
            <a:r>
              <a:rPr lang="de-DE" sz="1600" b="1" i="1" dirty="0"/>
              <a:t>F</a:t>
            </a:r>
            <a:r>
              <a:rPr lang="de-DE" sz="1600" i="1" dirty="0"/>
              <a:t>usionsforschung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66295884"/>
      </p:ext>
    </p:extLst>
  </p:cSld>
  <p:clrMapOvr>
    <a:masterClrMapping/>
  </p:clrMapOvr>
</p:sld>
</file>

<file path=ppt/theme/theme1.xml><?xml version="1.0" encoding="utf-8"?>
<a:theme xmlns:a="http://schemas.openxmlformats.org/drawingml/2006/main" name="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gsi-folienmaster_2019_50Jahre_16zu9" id="{80228A31-CB38-8C45-BA44-B2C6B2F0FBFF}" vid="{EEE01115-FCFC-4442-9D97-3CF7E176002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5" id="{3AECD3E1-8DA4-BA48-8C52-0C39CC25DCAC}" vid="{10909A78-EA76-4346-92A8-E04EFC56BD02}"/>
    </a:ext>
  </a:extLst>
</a:theme>
</file>

<file path=ppt/theme/theme4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fair-gsi-folienmaster_2017_onering</Template>
  <TotalTime>0</TotalTime>
  <Words>2672</Words>
  <Application>Microsoft Macintosh PowerPoint</Application>
  <PresentationFormat>Bildschirmpräsentation (16:9)</PresentationFormat>
  <Paragraphs>335</Paragraphs>
  <Slides>30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30</vt:i4>
      </vt:variant>
    </vt:vector>
  </HeadingPairs>
  <TitlesOfParts>
    <vt:vector size="44" baseType="lpstr">
      <vt:lpstr>Aptos</vt:lpstr>
      <vt:lpstr>Aptos Display</vt:lpstr>
      <vt:lpstr>Arial</vt:lpstr>
      <vt:lpstr>Calibri</vt:lpstr>
      <vt:lpstr>Calibri Light</vt:lpstr>
      <vt:lpstr>Cambria</vt:lpstr>
      <vt:lpstr>Helvetica</vt:lpstr>
      <vt:lpstr>Symbol</vt:lpstr>
      <vt:lpstr>Times New Roman</vt:lpstr>
      <vt:lpstr>Wingdings</vt:lpstr>
      <vt:lpstr>fair-gsi-folienmaster_2017_onering</vt:lpstr>
      <vt:lpstr>Office</vt:lpstr>
      <vt:lpstr>1_fair-gsi-folienmaster_2017_onering</vt:lpstr>
      <vt:lpstr>1_Office</vt:lpstr>
      <vt:lpstr>GSI / FAIR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R&amp;D on Superconducting RF: cw HELIAC* (Demonstration)</vt:lpstr>
      <vt:lpstr>Test Area at GSI  Cryo-Module 1 of HELIAC</vt:lpstr>
      <vt:lpstr> SIBAF Supraleitender Ionenbeschleuniger als BAsistechnologie für die Fusionsforschung</vt:lpstr>
      <vt:lpstr>PowerPoint-Präsentation</vt:lpstr>
      <vt:lpstr>R&amp;D on High Temperature SC Tapes: Effects of Heavy Ion Irradiation</vt:lpstr>
      <vt:lpstr>PowerPoint-Präsentation</vt:lpstr>
      <vt:lpstr>R&amp;D on Facilities / Beam Dynamics for High Intensity Hadron Accelerators &amp; Colliders</vt:lpstr>
      <vt:lpstr>Using Existing Infrastructure &amp; Competence to Continue EDM-Searches at World Class Level</vt:lpstr>
      <vt:lpstr>R&amp;D in Advanced  Diagnostics I</vt:lpstr>
      <vt:lpstr>R&amp;D in Advanced Diagnostics II</vt:lpstr>
      <vt:lpstr>PowerPoint-Präsentation</vt:lpstr>
      <vt:lpstr>Automation and AI for accelerators</vt:lpstr>
      <vt:lpstr>Use of Robots at Particle Accelerators</vt:lpstr>
      <vt:lpstr>Herausforderungen für Roboter @ GSI</vt:lpstr>
      <vt:lpstr>R&amp;D Arbeitspakete für Roboter Integration @ GSI</vt:lpstr>
      <vt:lpstr>   R&amp;D on Accelerator Components Produced with Additive Machining (3D)</vt:lpstr>
      <vt:lpstr>PowerPoint-Präsentation</vt:lpstr>
      <vt:lpstr>PowerPoint-Präsentation</vt:lpstr>
      <vt:lpstr>Transport &amp; Injection Laser-Plasma p or Ion Beam ILIGHT Proposal – Injection into Synchrotron</vt:lpstr>
      <vt:lpstr>Optical Probing of Ultrafast Laser-Induced  Solid-to-Overdense-Plasma Transitions</vt:lpstr>
      <vt:lpstr>Conclusion</vt:lpstr>
      <vt:lpstr>Thank you for your attention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Abteilungssitzung BCO</dc:title>
  <dc:creator>Microsoft Office User</dc:creator>
  <cp:lastModifiedBy>Ralph W. Assmann</cp:lastModifiedBy>
  <cp:revision>958</cp:revision>
  <dcterms:created xsi:type="dcterms:W3CDTF">2022-12-05T11:40:13Z</dcterms:created>
  <dcterms:modified xsi:type="dcterms:W3CDTF">2026-05-13T06:42:22Z</dcterms:modified>
</cp:coreProperties>
</file>