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3" r:id="rId2"/>
    <p:sldId id="356" r:id="rId3"/>
    <p:sldId id="371" r:id="rId4"/>
    <p:sldId id="376" r:id="rId5"/>
    <p:sldId id="369" r:id="rId6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VII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93DD0E-7BC8-8E46-4ACF-3D1438948DC9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Simulation example of 2D PN junction using SPROCESS and SDEVICE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CV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8F27C4-C569-C06F-2A5F-778D7FE6775F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12B1B6-BFF8-1FDA-04CE-E1923CEBF9CB}"/>
              </a:ext>
            </a:extLst>
          </p:cNvPr>
          <p:cNvSpPr txBox="1"/>
          <p:nvPr/>
        </p:nvSpPr>
        <p:spPr>
          <a:xfrm>
            <a:off x="128635" y="2345831"/>
            <a:ext cx="54285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simulation of 2D </a:t>
            </a:r>
            <a:r>
              <a:rPr lang="en-GB" dirty="0" err="1"/>
              <a:t>pn</a:t>
            </a:r>
            <a:r>
              <a:rPr lang="en-GB" dirty="0"/>
              <a:t> junction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CV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2FC849-FC75-3197-F4DA-6D6576680D5F}"/>
              </a:ext>
            </a:extLst>
          </p:cNvPr>
          <p:cNvSpPr txBox="1"/>
          <p:nvPr/>
        </p:nvSpPr>
        <p:spPr>
          <a:xfrm>
            <a:off x="9185729" y="2159763"/>
            <a:ext cx="2011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N-well  cathode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7D9779-2509-CB96-CC2B-85326B626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454" y="941654"/>
            <a:ext cx="5687658" cy="366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EB49E5-C89B-1444-2302-DAE2E47ABD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370" y="2824634"/>
            <a:ext cx="4779702" cy="30154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8D15E7-10A0-BA98-867D-D8373E039A3F}"/>
              </a:ext>
            </a:extLst>
          </p:cNvPr>
          <p:cNvSpPr txBox="1"/>
          <p:nvPr/>
        </p:nvSpPr>
        <p:spPr>
          <a:xfrm>
            <a:off x="8194837" y="2344429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cs typeface="Times New Roman" panose="02020603050405020304" pitchFamily="18" charset="0"/>
              </a:rPr>
              <a:t>100 um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936AB0-733D-CE24-7D3B-9FB3B7D175F5}"/>
              </a:ext>
            </a:extLst>
          </p:cNvPr>
          <p:cNvSpPr txBox="1"/>
          <p:nvPr/>
        </p:nvSpPr>
        <p:spPr>
          <a:xfrm>
            <a:off x="9722824" y="3662366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 - HR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89AD66-94FD-DAD6-A5FA-7EAB11215165}"/>
              </a:ext>
            </a:extLst>
          </p:cNvPr>
          <p:cNvSpPr txBox="1"/>
          <p:nvPr/>
        </p:nvSpPr>
        <p:spPr>
          <a:xfrm>
            <a:off x="9725751" y="5335885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P++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C7E95-4762-91DF-486E-41A93DA0F000}"/>
              </a:ext>
            </a:extLst>
          </p:cNvPr>
          <p:cNvSpPr txBox="1"/>
          <p:nvPr/>
        </p:nvSpPr>
        <p:spPr>
          <a:xfrm>
            <a:off x="8335338" y="3293280"/>
            <a:ext cx="15279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 um</a:t>
            </a:r>
            <a:endParaRPr lang="en-GB" baseline="-25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D9CD55F-88E4-797D-7848-212985B53AE4}"/>
              </a:ext>
            </a:extLst>
          </p:cNvPr>
          <p:cNvCxnSpPr>
            <a:cxnSpLocks/>
          </p:cNvCxnSpPr>
          <p:nvPr/>
        </p:nvCxnSpPr>
        <p:spPr>
          <a:xfrm flipV="1">
            <a:off x="836814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A75863-8E2A-F30D-B6B3-E185BB3D75C5}"/>
              </a:ext>
            </a:extLst>
          </p:cNvPr>
          <p:cNvCxnSpPr>
            <a:cxnSpLocks/>
          </p:cNvCxnSpPr>
          <p:nvPr/>
        </p:nvCxnSpPr>
        <p:spPr>
          <a:xfrm flipV="1">
            <a:off x="891379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B5019F-269B-782A-1BB6-14E310E1DCB1}"/>
              </a:ext>
            </a:extLst>
          </p:cNvPr>
          <p:cNvCxnSpPr>
            <a:cxnSpLocks/>
          </p:cNvCxnSpPr>
          <p:nvPr/>
        </p:nvCxnSpPr>
        <p:spPr>
          <a:xfrm>
            <a:off x="6221475" y="2758229"/>
            <a:ext cx="48141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DFB419-24FD-E89E-4B66-6F93245A41B9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8727959" y="2529095"/>
            <a:ext cx="1463334" cy="2428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A10710B-C1CF-81E0-14AF-936EFFADDCAB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26CE11-3239-508E-0782-E99932107B45}"/>
              </a:ext>
            </a:extLst>
          </p:cNvPr>
          <p:cNvSpPr txBox="1"/>
          <p:nvPr/>
        </p:nvSpPr>
        <p:spPr>
          <a:xfrm>
            <a:off x="257268" y="2335482"/>
            <a:ext cx="542854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Effects on the CV with/without JTE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Effects on the CV with/without oxide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8DB8B7-FAED-D043-5A82-9D99093D06B2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1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Simulation example : 2D </a:t>
            </a:r>
            <a:r>
              <a:rPr lang="en-US" sz="2600" dirty="0" err="1">
                <a:cs typeface="Times New Roman" panose="02020603050405020304" pitchFamily="18" charset="0"/>
              </a:rPr>
              <a:t>pn</a:t>
            </a:r>
            <a:r>
              <a:rPr lang="en-US" sz="2600" dirty="0">
                <a:cs typeface="Times New Roman" panose="02020603050405020304" pitchFamily="18" charset="0"/>
              </a:rPr>
              <a:t> using SPROCESS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CV : JTE and Oxide charge effects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simulation VII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E11C3F-574C-B0BC-8AB0-43D36519666F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111876</TotalTime>
  <Words>146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TCAD simulation VII E. Giulio Villani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379</cp:revision>
  <cp:lastPrinted>2022-02-24T17:37:23Z</cp:lastPrinted>
  <dcterms:created xsi:type="dcterms:W3CDTF">2021-12-29T09:34:20Z</dcterms:created>
  <dcterms:modified xsi:type="dcterms:W3CDTF">2024-06-30T11:04:01Z</dcterms:modified>
</cp:coreProperties>
</file>