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56" r:id="rId3"/>
    <p:sldId id="371" r:id="rId4"/>
    <p:sldId id="376" r:id="rId5"/>
    <p:sldId id="378" r:id="rId6"/>
    <p:sldId id="377" r:id="rId7"/>
    <p:sldId id="379" r:id="rId8"/>
    <p:sldId id="369" r:id="rId9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VI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066A20-7BDC-3A9E-7602-1E2086EB2DA2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B40920-AD3D-CFF8-53F7-3093A4A28B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Simulation example of 2D PN junction using SPROCESS and SDEVICE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IV / BV effects of JTE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IV / BV effects of interface charge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E028C9-22B6-1BD8-5C89-A9E856FDB587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1697A7-B11D-3A74-364A-86EFBF7E124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2B1B6-BFF8-1FDA-04CE-E1923CEBF9CB}"/>
              </a:ext>
            </a:extLst>
          </p:cNvPr>
          <p:cNvSpPr txBox="1"/>
          <p:nvPr/>
        </p:nvSpPr>
        <p:spPr>
          <a:xfrm>
            <a:off x="128635" y="2345831"/>
            <a:ext cx="54285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simulation of 2D </a:t>
            </a:r>
            <a:r>
              <a:rPr lang="en-GB" dirty="0" err="1"/>
              <a:t>pn</a:t>
            </a:r>
            <a:r>
              <a:rPr lang="en-GB" dirty="0"/>
              <a:t> junction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IV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SC/Depletion region visualisation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Breakdown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Junction Termination Extension (JTE) is added to the edges of the cathode to spread over a wider region the potential drop. This reduces the field and increases the breakdown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2FC849-FC75-3197-F4DA-6D6576680D5F}"/>
              </a:ext>
            </a:extLst>
          </p:cNvPr>
          <p:cNvSpPr txBox="1"/>
          <p:nvPr/>
        </p:nvSpPr>
        <p:spPr>
          <a:xfrm>
            <a:off x="9185729" y="2159763"/>
            <a:ext cx="2011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N-well  cathode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7D9779-2509-CB96-CC2B-85326B626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454" y="941654"/>
            <a:ext cx="5687658" cy="36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EB49E5-C89B-1444-2302-DAE2E47ABD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370" y="2824634"/>
            <a:ext cx="4779702" cy="30154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8D15E7-10A0-BA98-867D-D8373E039A3F}"/>
              </a:ext>
            </a:extLst>
          </p:cNvPr>
          <p:cNvSpPr txBox="1"/>
          <p:nvPr/>
        </p:nvSpPr>
        <p:spPr>
          <a:xfrm>
            <a:off x="8194837" y="2344429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cs typeface="Times New Roman" panose="02020603050405020304" pitchFamily="18" charset="0"/>
              </a:rPr>
              <a:t>100 um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936AB0-733D-CE24-7D3B-9FB3B7D175F5}"/>
              </a:ext>
            </a:extLst>
          </p:cNvPr>
          <p:cNvSpPr txBox="1"/>
          <p:nvPr/>
        </p:nvSpPr>
        <p:spPr>
          <a:xfrm>
            <a:off x="9722824" y="3662366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 - HR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9AD66-94FD-DAD6-A5FA-7EAB11215165}"/>
              </a:ext>
            </a:extLst>
          </p:cNvPr>
          <p:cNvSpPr txBox="1"/>
          <p:nvPr/>
        </p:nvSpPr>
        <p:spPr>
          <a:xfrm>
            <a:off x="9725751" y="5335885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P++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C7E95-4762-91DF-486E-41A93DA0F000}"/>
              </a:ext>
            </a:extLst>
          </p:cNvPr>
          <p:cNvSpPr txBox="1"/>
          <p:nvPr/>
        </p:nvSpPr>
        <p:spPr>
          <a:xfrm>
            <a:off x="8335338" y="3293280"/>
            <a:ext cx="1527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 um</a:t>
            </a:r>
            <a:endParaRPr lang="en-GB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9CD55F-88E4-797D-7848-212985B53AE4}"/>
              </a:ext>
            </a:extLst>
          </p:cNvPr>
          <p:cNvCxnSpPr>
            <a:cxnSpLocks/>
          </p:cNvCxnSpPr>
          <p:nvPr/>
        </p:nvCxnSpPr>
        <p:spPr>
          <a:xfrm flipV="1">
            <a:off x="836814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A75863-8E2A-F30D-B6B3-E185BB3D75C5}"/>
              </a:ext>
            </a:extLst>
          </p:cNvPr>
          <p:cNvCxnSpPr>
            <a:cxnSpLocks/>
          </p:cNvCxnSpPr>
          <p:nvPr/>
        </p:nvCxnSpPr>
        <p:spPr>
          <a:xfrm flipV="1">
            <a:off x="891379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B5019F-269B-782A-1BB6-14E310E1DCB1}"/>
              </a:ext>
            </a:extLst>
          </p:cNvPr>
          <p:cNvCxnSpPr>
            <a:cxnSpLocks/>
          </p:cNvCxnSpPr>
          <p:nvPr/>
        </p:nvCxnSpPr>
        <p:spPr>
          <a:xfrm>
            <a:off x="6221475" y="2758229"/>
            <a:ext cx="48141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DFB419-24FD-E89E-4B66-6F93245A41B9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727959" y="2529095"/>
            <a:ext cx="1463334" cy="2428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2E4B860-9B05-39DC-A5F6-F283C5AF8603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26CE11-3239-508E-0782-E99932107B45}"/>
              </a:ext>
            </a:extLst>
          </p:cNvPr>
          <p:cNvSpPr txBox="1"/>
          <p:nvPr/>
        </p:nvSpPr>
        <p:spPr>
          <a:xfrm>
            <a:off x="257268" y="2335482"/>
            <a:ext cx="54285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Pics showing the field with/without JTE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potential drop is extended over a wider region with the JTE, increasing the BV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AC8C8A-9E04-4D52-2287-7306F6018DA5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B0961-D3AA-BB18-D78A-E079C62F7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842" y="1217161"/>
            <a:ext cx="2366868" cy="14661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99B2BE-42CF-7D26-0225-E288DEC83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4979" y="3212645"/>
            <a:ext cx="2358790" cy="14459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A385B3-6B25-E9CD-F0D3-C75B0D983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8987" y="4258446"/>
            <a:ext cx="2061304" cy="1492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136C36-BB78-357C-C50E-FF81623DC0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0935" y="1481484"/>
            <a:ext cx="1718915" cy="24036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E5DCC2-2EE7-6FF2-C879-F37B8818C836}"/>
              </a:ext>
            </a:extLst>
          </p:cNvPr>
          <p:cNvSpPr txBox="1"/>
          <p:nvPr/>
        </p:nvSpPr>
        <p:spPr>
          <a:xfrm>
            <a:off x="7310511" y="2817608"/>
            <a:ext cx="972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JTE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5BDF4F9-DBD8-33FB-2F33-341D511AE5F1}"/>
              </a:ext>
            </a:extLst>
          </p:cNvPr>
          <p:cNvCxnSpPr>
            <a:stCxn id="15" idx="1"/>
          </p:cNvCxnSpPr>
          <p:nvPr/>
        </p:nvCxnSpPr>
        <p:spPr>
          <a:xfrm flipH="1">
            <a:off x="7144719" y="3002274"/>
            <a:ext cx="165792" cy="260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71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26CE11-3239-508E-0782-E99932107B45}"/>
              </a:ext>
            </a:extLst>
          </p:cNvPr>
          <p:cNvSpPr txBox="1"/>
          <p:nvPr/>
        </p:nvSpPr>
        <p:spPr>
          <a:xfrm>
            <a:off x="257268" y="2335482"/>
            <a:ext cx="54285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Effects due to the oxide trapped and interface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165BA3-C45A-C606-7966-257269C9ADE4}"/>
              </a:ext>
            </a:extLst>
          </p:cNvPr>
          <p:cNvSpPr txBox="1"/>
          <p:nvPr/>
        </p:nvSpPr>
        <p:spPr>
          <a:xfrm>
            <a:off x="5936659" y="489968"/>
            <a:ext cx="511620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# Physics </a:t>
            </a:r>
          </a:p>
          <a:p>
            <a:r>
              <a:rPr lang="en-GB" dirty="0"/>
              <a:t>### if Oxide charge not zero it includes effects due to SiO2 interface surface states ###</a:t>
            </a:r>
          </a:p>
          <a:p>
            <a:r>
              <a:rPr lang="en-GB" dirty="0"/>
              <a:t>#if @OxchargeConc@ !="0"</a:t>
            </a:r>
          </a:p>
          <a:p>
            <a:endParaRPr lang="en-GB" dirty="0"/>
          </a:p>
          <a:p>
            <a:r>
              <a:rPr lang="en-GB" dirty="0"/>
              <a:t>#include "OXIDE_TRAPS"</a:t>
            </a:r>
          </a:p>
          <a:p>
            <a:r>
              <a:rPr lang="en-GB" dirty="0"/>
              <a:t>#endif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2F6C1D-844D-6F82-AF72-80A04A8A9633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934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9C1AB3-F681-620E-4834-F702816E366C}"/>
              </a:ext>
            </a:extLst>
          </p:cNvPr>
          <p:cNvSpPr txBox="1"/>
          <p:nvPr/>
        </p:nvSpPr>
        <p:spPr>
          <a:xfrm>
            <a:off x="5873189" y="833763"/>
            <a:ext cx="5681108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Physics(Material="Oxide")</a:t>
            </a:r>
          </a:p>
          <a:p>
            <a:r>
              <a:rPr lang="en-GB" sz="900" dirty="0"/>
              <a:t>{</a:t>
            </a:r>
          </a:p>
          <a:p>
            <a:r>
              <a:rPr lang="en-GB" sz="900" dirty="0"/>
              <a:t>### </a:t>
            </a:r>
            <a:r>
              <a:rPr lang="en-GB" sz="900" dirty="0" err="1"/>
              <a:t>Nox</a:t>
            </a:r>
            <a:r>
              <a:rPr lang="en-GB" sz="900" dirty="0"/>
              <a:t>: SiO2 fixed trapped charge definition</a:t>
            </a:r>
          </a:p>
          <a:p>
            <a:r>
              <a:rPr lang="en-GB" sz="900" dirty="0"/>
              <a:t>### </a:t>
            </a:r>
            <a:r>
              <a:rPr lang="en-GB" sz="900" dirty="0" err="1"/>
              <a:t>Nox</a:t>
            </a:r>
            <a:r>
              <a:rPr lang="en-GB" sz="900" dirty="0"/>
              <a:t>: fixed</a:t>
            </a:r>
          </a:p>
          <a:p>
            <a:r>
              <a:rPr lang="en-GB" sz="900" dirty="0"/>
              <a:t>						 </a:t>
            </a:r>
            <a:r>
              <a:rPr lang="en-GB" sz="900" b="1" dirty="0"/>
              <a:t>Charge(</a:t>
            </a:r>
            <a:r>
              <a:rPr lang="en-GB" sz="900" b="1" dirty="0" err="1"/>
              <a:t>Conc</a:t>
            </a:r>
            <a:r>
              <a:rPr lang="en-GB" sz="900" b="1" dirty="0"/>
              <a:t>=@OxchargeConc@)</a:t>
            </a:r>
          </a:p>
          <a:p>
            <a:r>
              <a:rPr lang="en-GB" sz="900" dirty="0"/>
              <a:t>}</a:t>
            </a:r>
          </a:p>
          <a:p>
            <a:r>
              <a:rPr lang="en-GB" sz="900" dirty="0"/>
              <a:t>Physics(</a:t>
            </a:r>
            <a:r>
              <a:rPr lang="en-GB" sz="900" dirty="0" err="1"/>
              <a:t>MaterialInterface</a:t>
            </a:r>
            <a:r>
              <a:rPr lang="en-GB" sz="900" dirty="0"/>
              <a:t>="Silicon/Oxide")</a:t>
            </a:r>
          </a:p>
          <a:p>
            <a:r>
              <a:rPr lang="en-GB" sz="900" dirty="0"/>
              <a:t>{</a:t>
            </a:r>
          </a:p>
          <a:p>
            <a:r>
              <a:rPr lang="en-GB" sz="900" dirty="0"/>
              <a:t>### </a:t>
            </a:r>
            <a:r>
              <a:rPr lang="en-GB" sz="900" dirty="0" err="1"/>
              <a:t>Nint</a:t>
            </a:r>
            <a:r>
              <a:rPr lang="en-GB" sz="900" dirty="0"/>
              <a:t>: 0.8 - 0.9 of </a:t>
            </a:r>
            <a:r>
              <a:rPr lang="en-GB" sz="900" dirty="0" err="1"/>
              <a:t>Nox</a:t>
            </a:r>
            <a:endParaRPr lang="en-GB" sz="900" dirty="0"/>
          </a:p>
          <a:p>
            <a:r>
              <a:rPr lang="en-GB" sz="900" dirty="0"/>
              <a:t>### it just uses Gaussian distribution for interface traps		</a:t>
            </a:r>
          </a:p>
          <a:p>
            <a:r>
              <a:rPr lang="en-GB" sz="900" dirty="0"/>
              <a:t>### donor-like Si-SiO2 interface traps Gaussian, Ev+0.7eV,sigma= 70mEv </a:t>
            </a:r>
          </a:p>
          <a:p>
            <a:r>
              <a:rPr lang="en-GB" sz="900" dirty="0"/>
              <a:t>### acceptor-like Si-SiO2 interface traps Gaussian,[ Ec-0.4eV,0.4 of </a:t>
            </a:r>
            <a:r>
              <a:rPr lang="en-GB" sz="900" dirty="0" err="1"/>
              <a:t>Nint</a:t>
            </a:r>
            <a:r>
              <a:rPr lang="en-GB" sz="900" dirty="0"/>
              <a:t>; Ec-0.6eV, 0.6 of </a:t>
            </a:r>
            <a:r>
              <a:rPr lang="en-GB" sz="900" dirty="0" err="1"/>
              <a:t>Nint</a:t>
            </a:r>
            <a:r>
              <a:rPr lang="en-GB" sz="900" dirty="0"/>
              <a:t>], sigma = 70meV</a:t>
            </a:r>
          </a:p>
          <a:p>
            <a:r>
              <a:rPr lang="en-GB" sz="900" dirty="0"/>
              <a:t>### Reference [1]		</a:t>
            </a:r>
          </a:p>
          <a:p>
            <a:r>
              <a:rPr lang="en-GB" sz="900" dirty="0"/>
              <a:t>							</a:t>
            </a:r>
            <a:r>
              <a:rPr lang="en-GB" sz="900" b="1" dirty="0"/>
              <a:t>Traps((</a:t>
            </a:r>
            <a:r>
              <a:rPr lang="en-GB" sz="900" b="1" dirty="0" err="1"/>
              <a:t>hNeutral</a:t>
            </a:r>
            <a:r>
              <a:rPr lang="en-GB" sz="900" b="1" dirty="0"/>
              <a:t> </a:t>
            </a:r>
            <a:r>
              <a:rPr lang="en-GB" sz="900" b="1" dirty="0" err="1"/>
              <a:t>Conc</a:t>
            </a:r>
            <a:r>
              <a:rPr lang="en-GB" sz="900" b="1" dirty="0"/>
              <a:t>=@OxIntchargeConc@ Gaussian </a:t>
            </a:r>
            <a:r>
              <a:rPr lang="en-GB" sz="900" b="1" dirty="0" err="1"/>
              <a:t>EnergyMid</a:t>
            </a:r>
            <a:r>
              <a:rPr lang="en-GB" sz="900" b="1" dirty="0"/>
              <a:t>=0.70 </a:t>
            </a:r>
            <a:r>
              <a:rPr lang="en-GB" sz="900" b="1" dirty="0" err="1"/>
              <a:t>EnergySig</a:t>
            </a:r>
            <a:r>
              <a:rPr lang="en-GB" sz="900" b="1" dirty="0"/>
              <a:t>=0.07      </a:t>
            </a:r>
            <a:r>
              <a:rPr lang="en-GB" sz="900" b="1" dirty="0" err="1"/>
              <a:t>fromValBand</a:t>
            </a:r>
            <a:r>
              <a:rPr lang="en-GB" sz="900" b="1" dirty="0"/>
              <a:t>   </a:t>
            </a:r>
            <a:r>
              <a:rPr lang="en-GB" sz="900" b="1" dirty="0" err="1"/>
              <a:t>eXsection</a:t>
            </a:r>
            <a:r>
              <a:rPr lang="en-GB" sz="900" b="1" dirty="0"/>
              <a:t>=1e-15 </a:t>
            </a:r>
            <a:r>
              <a:rPr lang="en-GB" sz="900" b="1" dirty="0" err="1"/>
              <a:t>hXsection</a:t>
            </a:r>
            <a:r>
              <a:rPr lang="en-GB" sz="900" b="1" dirty="0"/>
              <a:t>=1e-15   ) </a:t>
            </a:r>
          </a:p>
          <a:p>
            <a:r>
              <a:rPr lang="en-GB" sz="900" b="1" dirty="0"/>
              <a:t>							       (</a:t>
            </a:r>
            <a:r>
              <a:rPr lang="en-GB" sz="900" b="1" dirty="0" err="1"/>
              <a:t>eNeutral</a:t>
            </a:r>
            <a:r>
              <a:rPr lang="en-GB" sz="900" b="1" dirty="0"/>
              <a:t> </a:t>
            </a:r>
            <a:r>
              <a:rPr lang="en-GB" sz="900" b="1" dirty="0" err="1"/>
              <a:t>Conc</a:t>
            </a:r>
            <a:r>
              <a:rPr lang="en-GB" sz="900" b="1" dirty="0"/>
              <a:t>=@&lt;0.4*@OxIntchargeConc@&gt;@ Gaussian </a:t>
            </a:r>
            <a:r>
              <a:rPr lang="en-GB" sz="900" b="1" dirty="0" err="1"/>
              <a:t>EnergyMid</a:t>
            </a:r>
            <a:r>
              <a:rPr lang="en-GB" sz="900" b="1" dirty="0"/>
              <a:t>=0.40 </a:t>
            </a:r>
            <a:r>
              <a:rPr lang="en-GB" sz="900" b="1" dirty="0" err="1"/>
              <a:t>EnergySig</a:t>
            </a:r>
            <a:r>
              <a:rPr lang="en-GB" sz="900" b="1" dirty="0"/>
              <a:t>=0.07   </a:t>
            </a:r>
            <a:r>
              <a:rPr lang="en-GB" sz="900" b="1" dirty="0" err="1"/>
              <a:t>fromCondBand</a:t>
            </a:r>
            <a:r>
              <a:rPr lang="en-GB" sz="900" b="1" dirty="0"/>
              <a:t>  </a:t>
            </a:r>
            <a:r>
              <a:rPr lang="en-GB" sz="900" b="1" dirty="0" err="1"/>
              <a:t>eXsection</a:t>
            </a:r>
            <a:r>
              <a:rPr lang="en-GB" sz="900" b="1" dirty="0"/>
              <a:t>=1e-15 </a:t>
            </a:r>
            <a:r>
              <a:rPr lang="en-GB" sz="900" b="1" dirty="0" err="1"/>
              <a:t>hXsection</a:t>
            </a:r>
            <a:r>
              <a:rPr lang="en-GB" sz="900" b="1" dirty="0"/>
              <a:t>=1e-15   ) </a:t>
            </a:r>
          </a:p>
          <a:p>
            <a:r>
              <a:rPr lang="en-GB" sz="900" b="1" dirty="0"/>
              <a:t>							       (</a:t>
            </a:r>
            <a:r>
              <a:rPr lang="en-GB" sz="900" b="1" dirty="0" err="1"/>
              <a:t>eNeutral</a:t>
            </a:r>
            <a:r>
              <a:rPr lang="en-GB" sz="900" b="1" dirty="0"/>
              <a:t> </a:t>
            </a:r>
            <a:r>
              <a:rPr lang="en-GB" sz="900" b="1" dirty="0" err="1"/>
              <a:t>Conc</a:t>
            </a:r>
            <a:r>
              <a:rPr lang="en-GB" sz="900" b="1" dirty="0"/>
              <a:t>=@&lt;0.6*@OxIntchargeConc@&gt;@ Gaussian </a:t>
            </a:r>
            <a:r>
              <a:rPr lang="en-GB" sz="900" b="1" dirty="0" err="1"/>
              <a:t>EnergyMid</a:t>
            </a:r>
            <a:r>
              <a:rPr lang="en-GB" sz="900" b="1" dirty="0"/>
              <a:t>=0.60 </a:t>
            </a:r>
            <a:r>
              <a:rPr lang="en-GB" sz="900" b="1" dirty="0" err="1"/>
              <a:t>EnergySig</a:t>
            </a:r>
            <a:r>
              <a:rPr lang="en-GB" sz="900" b="1" dirty="0"/>
              <a:t>=0.07   </a:t>
            </a:r>
            <a:r>
              <a:rPr lang="en-GB" sz="900" b="1" dirty="0" err="1"/>
              <a:t>fromCondBand</a:t>
            </a:r>
            <a:r>
              <a:rPr lang="en-GB" sz="900" b="1" dirty="0"/>
              <a:t>  </a:t>
            </a:r>
            <a:r>
              <a:rPr lang="en-GB" sz="900" b="1" dirty="0" err="1"/>
              <a:t>eXsection</a:t>
            </a:r>
            <a:r>
              <a:rPr lang="en-GB" sz="900" b="1" dirty="0"/>
              <a:t>=1e-15 </a:t>
            </a:r>
            <a:r>
              <a:rPr lang="en-GB" sz="900" b="1" dirty="0" err="1"/>
              <a:t>hXsection</a:t>
            </a:r>
            <a:r>
              <a:rPr lang="en-GB" sz="900" b="1" dirty="0"/>
              <a:t>=1e-15   )) </a:t>
            </a:r>
          </a:p>
          <a:p>
            <a:r>
              <a:rPr lang="en-GB" sz="900" dirty="0"/>
              <a:t>										}</a:t>
            </a:r>
          </a:p>
          <a:p>
            <a:endParaRPr lang="en-GB" sz="900" dirty="0"/>
          </a:p>
          <a:p>
            <a:r>
              <a:rPr lang="en-GB" sz="900" dirty="0" err="1"/>
              <a:t>TrappedCarDistrPlot</a:t>
            </a:r>
            <a:r>
              <a:rPr lang="en-GB" sz="900" dirty="0"/>
              <a:t> {</a:t>
            </a:r>
          </a:p>
          <a:p>
            <a:r>
              <a:rPr lang="en-GB" sz="900" dirty="0"/>
              <a:t>### plots the interface traps distribution vs. E at some 'typical' location near the Si/SiO2 interface</a:t>
            </a:r>
          </a:p>
          <a:p>
            <a:r>
              <a:rPr lang="en-GB" sz="900" dirty="0"/>
              <a:t>						   </a:t>
            </a:r>
            <a:r>
              <a:rPr lang="en-GB" sz="900" dirty="0" err="1"/>
              <a:t>MaterialInterface</a:t>
            </a:r>
            <a:r>
              <a:rPr lang="en-GB" sz="900" dirty="0"/>
              <a:t>="Silicon/Oxide" {(0.132 -260 )}</a:t>
            </a:r>
          </a:p>
          <a:p>
            <a:r>
              <a:rPr lang="en-GB" sz="900" dirty="0"/>
              <a:t>### plots the silicon region traps</a:t>
            </a:r>
          </a:p>
          <a:p>
            <a:r>
              <a:rPr lang="en-GB" sz="900" dirty="0"/>
              <a:t>	    						    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79618-E0C4-1DB5-8826-3E848076F7C9}"/>
              </a:ext>
            </a:extLst>
          </p:cNvPr>
          <p:cNvSpPr txBox="1"/>
          <p:nvPr/>
        </p:nvSpPr>
        <p:spPr>
          <a:xfrm>
            <a:off x="257268" y="2335482"/>
            <a:ext cx="54285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Effects due to oxide trapped and interface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063AAA-7B9B-2C78-DDDB-E86E62055F7C}"/>
              </a:ext>
            </a:extLst>
          </p:cNvPr>
          <p:cNvSpPr txBox="1"/>
          <p:nvPr/>
        </p:nvSpPr>
        <p:spPr>
          <a:xfrm>
            <a:off x="5819626" y="5653167"/>
            <a:ext cx="609432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0" i="0" u="none" strike="noStrike" baseline="0" dirty="0">
                <a:solidFill>
                  <a:srgbClr val="000000"/>
                </a:solidFill>
                <a:latin typeface="NimbusRomNo9L"/>
              </a:rPr>
              <a:t>[1] F. Moscatelli et al., </a:t>
            </a:r>
            <a:r>
              <a:rPr lang="en-GB" sz="900" b="0" i="1" u="none" strike="noStrike" baseline="0" dirty="0">
                <a:solidFill>
                  <a:srgbClr val="000000"/>
                </a:solidFill>
                <a:latin typeface="NimbusRomNo9L"/>
              </a:rPr>
              <a:t>Measurements and TCAD simulations of bulk and surface </a:t>
            </a:r>
            <a:r>
              <a:rPr lang="en-GB" sz="900" b="0" i="1" u="none" strike="noStrike" baseline="0" dirty="0" err="1">
                <a:solidFill>
                  <a:srgbClr val="000000"/>
                </a:solidFill>
                <a:latin typeface="NimbusRomNo9L"/>
              </a:rPr>
              <a:t>radia</a:t>
            </a:r>
            <a:r>
              <a:rPr lang="en-GB" sz="900" b="0" i="1" u="none" strike="noStrike" baseline="0" dirty="0">
                <a:solidFill>
                  <a:srgbClr val="000000"/>
                </a:solidFill>
                <a:latin typeface="NimbusRomNo9L"/>
              </a:rPr>
              <a:t>-</a:t>
            </a:r>
            <a:endParaRPr lang="en-GB" sz="900" b="0" i="0" u="none" strike="noStrike" baseline="0" dirty="0">
              <a:solidFill>
                <a:srgbClr val="000000"/>
              </a:solidFill>
              <a:latin typeface="NimbusRomNo9L"/>
            </a:endParaRPr>
          </a:p>
          <a:p>
            <a:pPr algn="l"/>
            <a:r>
              <a:rPr lang="en-GB" sz="900" b="0" i="1" u="none" strike="noStrike" baseline="0" dirty="0" err="1">
                <a:solidFill>
                  <a:srgbClr val="000000"/>
                </a:solidFill>
                <a:latin typeface="NimbusRomNo9L"/>
              </a:rPr>
              <a:t>tion</a:t>
            </a:r>
            <a:r>
              <a:rPr lang="en-GB" sz="900" b="0" i="1" u="none" strike="noStrike" baseline="0" dirty="0">
                <a:solidFill>
                  <a:srgbClr val="000000"/>
                </a:solidFill>
                <a:latin typeface="NimbusRomNo9L"/>
              </a:rPr>
              <a:t> damage effects in silicon detectors</a:t>
            </a:r>
            <a:r>
              <a:rPr lang="en-GB" sz="900" b="0" i="0" u="none" strike="noStrike" baseline="0" dirty="0">
                <a:solidFill>
                  <a:srgbClr val="000000"/>
                </a:solidFill>
                <a:latin typeface="NimbusRomNo9L"/>
              </a:rPr>
              <a:t>, IEEE Nuclear Science Symposium and Medical Imaging Conference (NSS/MIC), San Diego, CA, USA, 2015, p. 1-6, </a:t>
            </a:r>
            <a:r>
              <a:rPr lang="en-GB" sz="900" b="0" i="0" u="none" strike="noStrike" baseline="0" dirty="0" err="1">
                <a:solidFill>
                  <a:srgbClr val="000000"/>
                </a:solidFill>
                <a:latin typeface="NimbusRomNo9L"/>
              </a:rPr>
              <a:t>doi</a:t>
            </a:r>
            <a:r>
              <a:rPr lang="en-GB" sz="900" b="0" i="0" u="none" strike="noStrike" baseline="0" dirty="0">
                <a:solidFill>
                  <a:srgbClr val="000000"/>
                </a:solidFill>
                <a:latin typeface="NimbusRomNo9L"/>
              </a:rPr>
              <a:t>: 10.1109/NSS-MIC.2015.7581944, 2015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663758-DEF0-59B8-B15A-AB00CC081A06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289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579618-E0C4-1DB5-8826-3E848076F7C9}"/>
              </a:ext>
            </a:extLst>
          </p:cNvPr>
          <p:cNvSpPr txBox="1"/>
          <p:nvPr/>
        </p:nvSpPr>
        <p:spPr>
          <a:xfrm>
            <a:off x="257268" y="2335482"/>
            <a:ext cx="542854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Effects due to oxide trapped and interface charge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Effects on depletion, leakage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E47813-1931-CFF6-BE8D-42F60C5827D7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AF837-422A-ACF3-B905-D5518438C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293" y="1134350"/>
            <a:ext cx="2985745" cy="1912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63D5C1-4436-9828-3B35-41C05C70E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293" y="3333573"/>
            <a:ext cx="3018268" cy="18799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0EFBC3-6F12-F05C-7EAE-1ADCCDAAAFCE}"/>
              </a:ext>
            </a:extLst>
          </p:cNvPr>
          <p:cNvSpPr txBox="1"/>
          <p:nvPr/>
        </p:nvSpPr>
        <p:spPr>
          <a:xfrm>
            <a:off x="9307728" y="1142326"/>
            <a:ext cx="127474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0" i="0" u="none" strike="noStrike" baseline="0" dirty="0">
                <a:solidFill>
                  <a:srgbClr val="000000"/>
                </a:solidFill>
                <a:latin typeface="NimbusRomNo9L"/>
              </a:rPr>
              <a:t>No oxide charge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837247-52B6-AED5-F6CA-2DB88994EBFA}"/>
              </a:ext>
            </a:extLst>
          </p:cNvPr>
          <p:cNvSpPr txBox="1"/>
          <p:nvPr/>
        </p:nvSpPr>
        <p:spPr>
          <a:xfrm>
            <a:off x="9307727" y="3336547"/>
            <a:ext cx="206389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900" b="0" i="0" u="none" strike="noStrike" baseline="0" dirty="0">
                <a:solidFill>
                  <a:srgbClr val="000000"/>
                </a:solidFill>
                <a:latin typeface="NimbusRomNo9L"/>
              </a:rPr>
              <a:t>1e11 cm-2 oxide charge</a:t>
            </a:r>
          </a:p>
        </p:txBody>
      </p:sp>
    </p:spTree>
    <p:extLst>
      <p:ext uri="{BB962C8B-B14F-4D97-AF65-F5344CB8AC3E}">
        <p14:creationId xmlns:p14="http://schemas.microsoft.com/office/powerpoint/2010/main" val="328577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Simulation example : 2D </a:t>
            </a:r>
            <a:r>
              <a:rPr lang="en-US" sz="2600" dirty="0" err="1">
                <a:cs typeface="Times New Roman" panose="02020603050405020304" pitchFamily="18" charset="0"/>
              </a:rPr>
              <a:t>pn</a:t>
            </a:r>
            <a:r>
              <a:rPr lang="en-US" sz="2600" dirty="0">
                <a:cs typeface="Times New Roman" panose="02020603050405020304" pitchFamily="18" charset="0"/>
              </a:rPr>
              <a:t> using SPROCESS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IV (FWD/REV), SC, Depletion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JTE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Oxide charge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</a:t>
            </a:r>
            <a:r>
              <a:rPr lang="en-US" sz="2500">
                <a:latin typeface="+mj-lt"/>
                <a:ea typeface="+mj-ea"/>
                <a:cs typeface="+mj-cs"/>
              </a:rPr>
              <a:t>simulation VI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5249B8-1D1E-8C6A-B97E-455510EF1AF1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112034</TotalTime>
  <Words>653</Words>
  <Application>Microsoft Office PowerPoint</Application>
  <PresentationFormat>Widescreen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NimbusRomNo9L</vt:lpstr>
      <vt:lpstr>Times New Roman</vt:lpstr>
      <vt:lpstr>Office Theme</vt:lpstr>
      <vt:lpstr>TCAD simulation VI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383</cp:revision>
  <cp:lastPrinted>2022-02-24T17:37:23Z</cp:lastPrinted>
  <dcterms:created xsi:type="dcterms:W3CDTF">2021-12-29T09:34:20Z</dcterms:created>
  <dcterms:modified xsi:type="dcterms:W3CDTF">2024-06-30T11:00:52Z</dcterms:modified>
</cp:coreProperties>
</file>