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sldIdLst>
    <p:sldId id="256" r:id="rId2"/>
    <p:sldId id="384" r:id="rId3"/>
    <p:sldId id="363" r:id="rId4"/>
    <p:sldId id="366" r:id="rId5"/>
    <p:sldId id="359" r:id="rId6"/>
    <p:sldId id="367" r:id="rId7"/>
    <p:sldId id="353" r:id="rId8"/>
    <p:sldId id="434" r:id="rId9"/>
    <p:sldId id="440" r:id="rId10"/>
    <p:sldId id="454" r:id="rId11"/>
    <p:sldId id="435" r:id="rId12"/>
    <p:sldId id="448" r:id="rId13"/>
    <p:sldId id="449" r:id="rId14"/>
    <p:sldId id="450" r:id="rId15"/>
    <p:sldId id="451" r:id="rId16"/>
    <p:sldId id="442" r:id="rId17"/>
    <p:sldId id="453" r:id="rId18"/>
    <p:sldId id="452" r:id="rId19"/>
    <p:sldId id="436" r:id="rId20"/>
    <p:sldId id="437" r:id="rId21"/>
    <p:sldId id="438" r:id="rId22"/>
    <p:sldId id="456" r:id="rId23"/>
    <p:sldId id="455" r:id="rId24"/>
    <p:sldId id="364" r:id="rId25"/>
    <p:sldId id="387" r:id="rId26"/>
    <p:sldId id="365" r:id="rId27"/>
    <p:sldId id="368" r:id="rId28"/>
    <p:sldId id="369" r:id="rId29"/>
    <p:sldId id="372" r:id="rId30"/>
    <p:sldId id="373" r:id="rId31"/>
    <p:sldId id="374" r:id="rId32"/>
    <p:sldId id="389" r:id="rId33"/>
    <p:sldId id="391" r:id="rId34"/>
    <p:sldId id="392" r:id="rId35"/>
    <p:sldId id="393" r:id="rId36"/>
    <p:sldId id="394" r:id="rId37"/>
    <p:sldId id="395" r:id="rId38"/>
    <p:sldId id="396" r:id="rId39"/>
    <p:sldId id="398" r:id="rId40"/>
    <p:sldId id="400" r:id="rId41"/>
    <p:sldId id="401" r:id="rId42"/>
    <p:sldId id="402" r:id="rId43"/>
    <p:sldId id="403" r:id="rId44"/>
    <p:sldId id="404" r:id="rId45"/>
    <p:sldId id="405" r:id="rId46"/>
    <p:sldId id="406" r:id="rId47"/>
    <p:sldId id="407" r:id="rId48"/>
    <p:sldId id="408" r:id="rId49"/>
    <p:sldId id="409" r:id="rId50"/>
    <p:sldId id="410" r:id="rId51"/>
    <p:sldId id="416" r:id="rId52"/>
    <p:sldId id="417" r:id="rId53"/>
    <p:sldId id="418" r:id="rId54"/>
    <p:sldId id="419" r:id="rId55"/>
    <p:sldId id="420" r:id="rId56"/>
    <p:sldId id="421" r:id="rId57"/>
    <p:sldId id="422" r:id="rId58"/>
    <p:sldId id="423" r:id="rId59"/>
    <p:sldId id="424" r:id="rId60"/>
    <p:sldId id="425" r:id="rId61"/>
    <p:sldId id="426" r:id="rId62"/>
    <p:sldId id="427" r:id="rId63"/>
    <p:sldId id="428" r:id="rId64"/>
    <p:sldId id="429" r:id="rId65"/>
    <p:sldId id="430" r:id="rId66"/>
    <p:sldId id="431" r:id="rId67"/>
    <p:sldId id="432" r:id="rId68"/>
    <p:sldId id="433" r:id="rId69"/>
    <p:sldId id="377" r:id="rId70"/>
    <p:sldId id="375" r:id="rId71"/>
    <p:sldId id="378" r:id="rId72"/>
    <p:sldId id="379" r:id="rId73"/>
    <p:sldId id="380" r:id="rId74"/>
    <p:sldId id="381" r:id="rId75"/>
    <p:sldId id="382" r:id="rId76"/>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92" autoAdjust="0"/>
    <p:restoredTop sz="96349" autoAdjust="0"/>
  </p:normalViewPr>
  <p:slideViewPr>
    <p:cSldViewPr snapToGrid="0">
      <p:cViewPr varScale="1">
        <p:scale>
          <a:sx n="125" d="100"/>
          <a:sy n="125" d="100"/>
        </p:scale>
        <p:origin x="252" y="114"/>
      </p:cViewPr>
      <p:guideLst/>
    </p:cSldViewPr>
  </p:slideViewPr>
  <p:outlineViewPr>
    <p:cViewPr>
      <p:scale>
        <a:sx n="33" d="100"/>
        <a:sy n="33" d="100"/>
      </p:scale>
      <p:origin x="0" y="-48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53C6E794-995D-45A1-A1F6-F77B38FEE3E9}" type="datetimeFigureOut">
              <a:rPr lang="en-GB" smtClean="0"/>
              <a:t>29/06/2024</a:t>
            </a:fld>
            <a:endParaRPr lang="en-GB"/>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038" y="4786313"/>
            <a:ext cx="5443537" cy="3914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5625"/>
            <a:ext cx="2949575"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450" y="9445625"/>
            <a:ext cx="2949575" cy="498475"/>
          </a:xfrm>
          <a:prstGeom prst="rect">
            <a:avLst/>
          </a:prstGeom>
        </p:spPr>
        <p:txBody>
          <a:bodyPr vert="horz" lIns="91440" tIns="45720" rIns="91440" bIns="45720" rtlCol="0" anchor="b"/>
          <a:lstStyle>
            <a:lvl1pPr algn="r">
              <a:defRPr sz="1200"/>
            </a:lvl1pPr>
          </a:lstStyle>
          <a:p>
            <a:fld id="{586EDDA8-AE6D-45C5-B8AD-3649643AC8F1}" type="slidenum">
              <a:rPr lang="en-GB" smtClean="0"/>
              <a:t>‹#›</a:t>
            </a:fld>
            <a:endParaRPr lang="en-GB"/>
          </a:p>
        </p:txBody>
      </p:sp>
    </p:spTree>
    <p:extLst>
      <p:ext uri="{BB962C8B-B14F-4D97-AF65-F5344CB8AC3E}">
        <p14:creationId xmlns:p14="http://schemas.microsoft.com/office/powerpoint/2010/main" val="4068495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6EDDA8-AE6D-45C5-B8AD-3649643AC8F1}" type="slidenum">
              <a:rPr lang="en-GB" smtClean="0"/>
              <a:t>1</a:t>
            </a:fld>
            <a:endParaRPr lang="en-GB"/>
          </a:p>
        </p:txBody>
      </p:sp>
    </p:spTree>
    <p:extLst>
      <p:ext uri="{BB962C8B-B14F-4D97-AF65-F5344CB8AC3E}">
        <p14:creationId xmlns:p14="http://schemas.microsoft.com/office/powerpoint/2010/main" val="3250331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6EDDA8-AE6D-45C5-B8AD-3649643AC8F1}" type="slidenum">
              <a:rPr lang="en-GB" smtClean="0"/>
              <a:t>25</a:t>
            </a:fld>
            <a:endParaRPr lang="en-GB"/>
          </a:p>
        </p:txBody>
      </p:sp>
    </p:spTree>
    <p:extLst>
      <p:ext uri="{BB962C8B-B14F-4D97-AF65-F5344CB8AC3E}">
        <p14:creationId xmlns:p14="http://schemas.microsoft.com/office/powerpoint/2010/main" val="17939151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1F8910D-8777-4173-AB61-53DED8C214F8}"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8C981A-64EF-4403-8FEF-CAE770B3A363}" type="datetime1">
              <a:rPr lang="en-GB" smtClean="0"/>
              <a:t>30/06/2024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239266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48A5368-B1B5-4E98-806F-BA59496A677F}" type="datetime1">
              <a:rPr lang="en-GB" smtClean="0"/>
              <a:t>30/06/2024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1545965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743E829-923B-4570-9C05-C5CBEDD5FB14}" type="datetime1">
              <a:rPr lang="en-GB" smtClean="0"/>
              <a:t>30/06/2024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143659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88057B6-AC28-4519-A577-D108EEEDC7E8}" type="datetime1">
              <a:rPr lang="en-GB" smtClean="0"/>
              <a:t>30/06/2024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2916189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4889684-FA9A-4EB4-A3C7-6476768EA0BD}" type="datetime1">
              <a:rPr lang="en-GB" smtClean="0"/>
              <a:t>30/06/2024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46217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21F0DDA-B4BA-421E-927D-C761B577A2F7}"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512D409-69BA-45AC-B420-B0D15C9AA210}"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A177984-34CD-43D3-A459-7729EEEE5CAA}" type="datetime1">
              <a:rPr lang="en-GB" smtClean="0"/>
              <a:t>30/06/2024</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328A336-D0C7-439A-9B3C-B67678C9E054}" type="datetime1">
              <a:rPr lang="en-GB" smtClean="0"/>
              <a:t>30/06/2024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2657630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4C8C150-2E9A-4625-BE28-F53E3CFBC3B0}" type="datetime1">
              <a:rPr lang="en-GB" smtClean="0"/>
              <a:t>30/06/2024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847810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83417EC-88E8-4125-95E4-30A4A94F38F9}" type="datetime1">
              <a:rPr lang="en-GB" smtClean="0"/>
              <a:t>30/06/2024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08327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6C93230-FCE8-446B-A129-483AAC768B29}" type="datetime1">
              <a:rPr lang="en-GB" smtClean="0"/>
              <a:t>30/06/2024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215544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5F97CBC-A9C1-4BF7-B4B5-4792F2133101}" type="datetime1">
              <a:rPr lang="en-GB" smtClean="0"/>
              <a:t>30/06/2024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72732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CB3971-8C88-486B-8BA5-2BBB5D3FBBE2}" type="datetime1">
              <a:rPr lang="en-GB" smtClean="0"/>
              <a:t>30/06/2024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9227CA-6FCC-48E7-B758-A7529EAC49A8}" type="slidenum">
              <a:rPr lang="en-GB" smtClean="0"/>
              <a:t>‹#›</a:t>
            </a:fld>
            <a:endParaRPr lang="en-GB"/>
          </a:p>
        </p:txBody>
      </p:sp>
    </p:spTree>
    <p:extLst>
      <p:ext uri="{BB962C8B-B14F-4D97-AF65-F5344CB8AC3E}">
        <p14:creationId xmlns:p14="http://schemas.microsoft.com/office/powerpoint/2010/main" val="3735216555"/>
      </p:ext>
    </p:extLst>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1.jpe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1.jpeg"/><Relationship Id="rId2" Type="http://schemas.openxmlformats.org/officeDocument/2006/relationships/image" Target="../media/image42.png"/><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31.xml.rels><?xml version="1.0" encoding="UTF-8" standalone="yes"?>
<Relationships xmlns="http://schemas.openxmlformats.org/package/2006/relationships"><Relationship Id="rId3" Type="http://schemas.openxmlformats.org/officeDocument/2006/relationships/image" Target="../media/image50.svg"/><Relationship Id="rId2" Type="http://schemas.openxmlformats.org/officeDocument/2006/relationships/image" Target="../media/image49.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s://www.kemlab.com/" TargetMode="External"/><Relationship Id="rId7" Type="http://schemas.openxmlformats.org/officeDocument/2006/relationships/image" Target="../media/image1.jpeg"/><Relationship Id="rId2" Type="http://schemas.openxmlformats.org/officeDocument/2006/relationships/image" Target="../media/image51.png"/><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421.pn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51.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3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64.png"/><Relationship Id="rId4" Type="http://schemas.openxmlformats.org/officeDocument/2006/relationships/image" Target="../media/image63.png"/></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4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5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79.png"/><Relationship Id="rId4" Type="http://schemas.openxmlformats.org/officeDocument/2006/relationships/image" Target="../media/image78.png"/></Relationships>
</file>

<file path=ppt/slides/_rels/slide5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jpeg"/><Relationship Id="rId2" Type="http://schemas.openxmlformats.org/officeDocument/2006/relationships/image" Target="../media/image80.png"/><Relationship Id="rId1" Type="http://schemas.openxmlformats.org/officeDocument/2006/relationships/slideLayout" Target="../slideLayouts/slideLayout1.xml"/><Relationship Id="rId6" Type="http://schemas.openxmlformats.org/officeDocument/2006/relationships/image" Target="../media/image82.png"/><Relationship Id="rId5" Type="http://schemas.microsoft.com/office/2007/relationships/hdphoto" Target="../media/hdphoto2.wdp"/><Relationship Id="rId4" Type="http://schemas.openxmlformats.org/officeDocument/2006/relationships/image" Target="../media/image81.png"/></Relationships>
</file>

<file path=ppt/slides/_rels/slide5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86.png"/><Relationship Id="rId4" Type="http://schemas.openxmlformats.org/officeDocument/2006/relationships/image" Target="../media/image85.png"/></Relationships>
</file>

<file path=ppt/slides/_rels/slide5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image" Target="../media/image89.png"/></Relationships>
</file>

<file path=ppt/slides/_rels/slide57.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90.png"/><Relationship Id="rId1" Type="http://schemas.openxmlformats.org/officeDocument/2006/relationships/slideLayout" Target="../slideLayouts/slideLayout1.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 Id="rId9" Type="http://schemas.openxmlformats.org/officeDocument/2006/relationships/image" Target="../media/image1.jpeg"/></Relationships>
</file>

<file path=ppt/slides/_rels/slide5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99.png"/><Relationship Id="rId4" Type="http://schemas.openxmlformats.org/officeDocument/2006/relationships/image" Target="../media/image98.png"/></Relationships>
</file>

<file path=ppt/slides/_rels/slide5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01.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60.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6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04.png"/><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image" Target="../media/image105.png"/></Relationships>
</file>

<file path=ppt/slides/_rels/slide6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06.png"/><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108.png"/><Relationship Id="rId4" Type="http://schemas.openxmlformats.org/officeDocument/2006/relationships/image" Target="../media/image107.png"/></Relationships>
</file>

<file path=ppt/slides/_rels/slide6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image" Target="../media/image111.png"/></Relationships>
</file>

<file path=ppt/slides/_rels/slide6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65.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66.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1.xml"/><Relationship Id="rId5" Type="http://schemas.openxmlformats.org/officeDocument/2006/relationships/image" Target="../media/image118.png"/><Relationship Id="rId4" Type="http://schemas.openxmlformats.org/officeDocument/2006/relationships/image" Target="../media/image1.jpeg"/></Relationships>
</file>

<file path=ppt/slides/_rels/slide67.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6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1.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8" Type="http://schemas.openxmlformats.org/officeDocument/2006/relationships/image" Target="../media/image480.png"/><Relationship Id="rId3" Type="http://schemas.openxmlformats.org/officeDocument/2006/relationships/image" Target="../media/image430.png"/><Relationship Id="rId7" Type="http://schemas.openxmlformats.org/officeDocument/2006/relationships/image" Target="../media/image470.png"/><Relationship Id="rId12" Type="http://schemas.openxmlformats.org/officeDocument/2006/relationships/image" Target="../media/image1.jpeg"/><Relationship Id="rId2" Type="http://schemas.openxmlformats.org/officeDocument/2006/relationships/image" Target="../media/image420.png"/><Relationship Id="rId1" Type="http://schemas.openxmlformats.org/officeDocument/2006/relationships/slideLayout" Target="../slideLayouts/slideLayout4.xml"/><Relationship Id="rId6" Type="http://schemas.openxmlformats.org/officeDocument/2006/relationships/image" Target="../media/image460.png"/><Relationship Id="rId11" Type="http://schemas.openxmlformats.org/officeDocument/2006/relationships/image" Target="../media/image124.png"/><Relationship Id="rId5" Type="http://schemas.openxmlformats.org/officeDocument/2006/relationships/image" Target="../media/image450.png"/><Relationship Id="rId10" Type="http://schemas.openxmlformats.org/officeDocument/2006/relationships/image" Target="../media/image500.png"/><Relationship Id="rId4" Type="http://schemas.openxmlformats.org/officeDocument/2006/relationships/image" Target="../media/image440.png"/><Relationship Id="rId9" Type="http://schemas.openxmlformats.org/officeDocument/2006/relationships/image" Target="../media/image490.png"/></Relationships>
</file>

<file path=ppt/slides/_rels/slide7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image" Target="../media/image530.png"/><Relationship Id="rId7" Type="http://schemas.openxmlformats.org/officeDocument/2006/relationships/image" Target="../media/image560.png"/><Relationship Id="rId2" Type="http://schemas.openxmlformats.org/officeDocument/2006/relationships/image" Target="../media/image510.png"/><Relationship Id="rId1" Type="http://schemas.openxmlformats.org/officeDocument/2006/relationships/slideLayout" Target="../slideLayouts/slideLayout4.xml"/><Relationship Id="rId6" Type="http://schemas.openxmlformats.org/officeDocument/2006/relationships/image" Target="../media/image550.png"/><Relationship Id="rId5" Type="http://schemas.openxmlformats.org/officeDocument/2006/relationships/image" Target="../media/image124.png"/><Relationship Id="rId4" Type="http://schemas.openxmlformats.org/officeDocument/2006/relationships/image" Target="../media/image540.png"/></Relationships>
</file>

<file path=ppt/slides/_rels/slide7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image" Target="../media/image580.png"/><Relationship Id="rId7" Type="http://schemas.openxmlformats.org/officeDocument/2006/relationships/image" Target="../media/image125.png"/><Relationship Id="rId2" Type="http://schemas.openxmlformats.org/officeDocument/2006/relationships/image" Target="../media/image570.png"/><Relationship Id="rId1" Type="http://schemas.openxmlformats.org/officeDocument/2006/relationships/slideLayout" Target="../slideLayouts/slideLayout4.xml"/><Relationship Id="rId6" Type="http://schemas.openxmlformats.org/officeDocument/2006/relationships/image" Target="../media/image610.png"/><Relationship Id="rId5" Type="http://schemas.openxmlformats.org/officeDocument/2006/relationships/image" Target="../media/image600.png"/><Relationship Id="rId4" Type="http://schemas.openxmlformats.org/officeDocument/2006/relationships/image" Target="../media/image590.png"/></Relationships>
</file>

<file path=ppt/slides/_rels/slide7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6.png"/><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image" Target="../media/image640.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A64FF28-1623-4620-9C0E-2CF1EDF676FD}"/>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7" name="Title 1">
            <a:extLst>
              <a:ext uri="{FF2B5EF4-FFF2-40B4-BE49-F238E27FC236}">
                <a16:creationId xmlns:a16="http://schemas.microsoft.com/office/drawing/2014/main" id="{91945FB2-42FB-CF6B-A2C6-D8EB5B940248}"/>
              </a:ext>
            </a:extLst>
          </p:cNvPr>
          <p:cNvSpPr>
            <a:spLocks noGrp="1"/>
          </p:cNvSpPr>
          <p:nvPr>
            <p:ph type="ctrTitle"/>
          </p:nvPr>
        </p:nvSpPr>
        <p:spPr>
          <a:xfrm>
            <a:off x="1594338" y="1144339"/>
            <a:ext cx="9144000" cy="2387600"/>
          </a:xfrm>
        </p:spPr>
        <p:txBody>
          <a:bodyPr/>
          <a:lstStyle/>
          <a:p>
            <a:r>
              <a:rPr lang="en-GB" dirty="0"/>
              <a:t>TCAD simulation V</a:t>
            </a:r>
            <a:br>
              <a:rPr lang="en-GB" dirty="0"/>
            </a:br>
            <a:r>
              <a:rPr lang="en-GB" sz="2400" dirty="0"/>
              <a:t>E. Giulio Villani</a:t>
            </a:r>
          </a:p>
        </p:txBody>
      </p:sp>
    </p:spTree>
    <p:extLst>
      <p:ext uri="{BB962C8B-B14F-4D97-AF65-F5344CB8AC3E}">
        <p14:creationId xmlns:p14="http://schemas.microsoft.com/office/powerpoint/2010/main" val="3274810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2DF3DA8-6DB3-B539-92F1-931FADD00EC2}"/>
              </a:ext>
            </a:extLst>
          </p:cNvPr>
          <p:cNvSpPr>
            <a:spLocks noChangeArrowheads="1"/>
          </p:cNvSpPr>
          <p:nvPr/>
        </p:nvSpPr>
        <p:spPr bwMode="auto">
          <a:xfrm>
            <a:off x="434340" y="2194001"/>
            <a:ext cx="5129268"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Script in SPROCESS to simulate the fabrication of a PN junction on a epitaxial layer</a:t>
            </a:r>
          </a:p>
          <a:p>
            <a:pPr lvl="1"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Doping and thickness of the epi layer can be modified (device parameters)</a:t>
            </a:r>
          </a:p>
          <a:p>
            <a:pPr lvl="1"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Fabrication parameters can be modified (energy/dose of the implant, presence of oxide/JTE and oxidation time)</a:t>
            </a:r>
            <a:br>
              <a:rPr lang="en-GB" sz="2000" dirty="0">
                <a:latin typeface="Calibri" panose="020F0502020204030204" pitchFamily="34" charset="0"/>
                <a:cs typeface="Calibri" panose="020F0502020204030204" pitchFamily="34" charset="0"/>
              </a:rPr>
            </a:b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obtained mesh will then be simulated for IV, CV and Charge collection</a:t>
            </a:r>
          </a:p>
        </p:txBody>
      </p:sp>
      <p:sp>
        <p:nvSpPr>
          <p:cNvPr id="39" name="Rectangle 38">
            <a:extLst>
              <a:ext uri="{FF2B5EF4-FFF2-40B4-BE49-F238E27FC236}">
                <a16:creationId xmlns:a16="http://schemas.microsoft.com/office/drawing/2014/main" id="{F323F0AF-5365-8B12-2E11-151FB6E93D9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id="{3E6BD163-DD4A-F97D-699E-9B8003A7A685}"/>
              </a:ext>
            </a:extLst>
          </p:cNvPr>
          <p:cNvSpPr txBox="1"/>
          <p:nvPr/>
        </p:nvSpPr>
        <p:spPr>
          <a:xfrm>
            <a:off x="8483302" y="2613423"/>
            <a:ext cx="2092166" cy="307777"/>
          </a:xfrm>
          <a:prstGeom prst="rect">
            <a:avLst/>
          </a:prstGeom>
          <a:noFill/>
        </p:spPr>
        <p:txBody>
          <a:bodyPr wrap="square">
            <a:spAutoFit/>
          </a:bodyPr>
          <a:lstStyle/>
          <a:p>
            <a:r>
              <a:rPr lang="en-US" sz="1400" dirty="0">
                <a:cs typeface="Times New Roman" panose="02020603050405020304" pitchFamily="18" charset="0"/>
              </a:rPr>
              <a:t>Fabrication parameters</a:t>
            </a:r>
            <a:endParaRPr lang="en-GB" sz="1400" dirty="0"/>
          </a:p>
        </p:txBody>
      </p:sp>
      <p:sp>
        <p:nvSpPr>
          <p:cNvPr id="11" name="TextBox 10">
            <a:extLst>
              <a:ext uri="{FF2B5EF4-FFF2-40B4-BE49-F238E27FC236}">
                <a16:creationId xmlns:a16="http://schemas.microsoft.com/office/drawing/2014/main" id="{A719780B-E2C4-A780-71AA-826EC1812A94}"/>
              </a:ext>
            </a:extLst>
          </p:cNvPr>
          <p:cNvSpPr txBox="1"/>
          <p:nvPr/>
        </p:nvSpPr>
        <p:spPr>
          <a:xfrm>
            <a:off x="5902249" y="2618894"/>
            <a:ext cx="2092166" cy="307777"/>
          </a:xfrm>
          <a:prstGeom prst="rect">
            <a:avLst/>
          </a:prstGeom>
          <a:noFill/>
        </p:spPr>
        <p:txBody>
          <a:bodyPr wrap="square">
            <a:spAutoFit/>
          </a:bodyPr>
          <a:lstStyle/>
          <a:p>
            <a:r>
              <a:rPr lang="en-US" sz="1400" dirty="0">
                <a:cs typeface="Times New Roman" panose="02020603050405020304" pitchFamily="18" charset="0"/>
              </a:rPr>
              <a:t>Device parameters</a:t>
            </a:r>
            <a:endParaRPr lang="en-GB" sz="1400" dirty="0"/>
          </a:p>
        </p:txBody>
      </p:sp>
      <p:sp>
        <p:nvSpPr>
          <p:cNvPr id="13" name="TextBox 12">
            <a:extLst>
              <a:ext uri="{FF2B5EF4-FFF2-40B4-BE49-F238E27FC236}">
                <a16:creationId xmlns:a16="http://schemas.microsoft.com/office/drawing/2014/main" id="{5D6800FE-EDC9-223F-648E-4781B4FC9336}"/>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17" name="Picture 16">
            <a:extLst>
              <a:ext uri="{FF2B5EF4-FFF2-40B4-BE49-F238E27FC236}">
                <a16:creationId xmlns:a16="http://schemas.microsoft.com/office/drawing/2014/main" id="{0877B852-232A-838D-7252-2610EFD58901}"/>
              </a:ext>
            </a:extLst>
          </p:cNvPr>
          <p:cNvPicPr>
            <a:picLocks noChangeAspect="1"/>
          </p:cNvPicPr>
          <p:nvPr/>
        </p:nvPicPr>
        <p:blipFill>
          <a:blip r:embed="rId2"/>
          <a:stretch>
            <a:fillRect/>
          </a:stretch>
        </p:blipFill>
        <p:spPr>
          <a:xfrm>
            <a:off x="5547391" y="1892874"/>
            <a:ext cx="5875905" cy="456955"/>
          </a:xfrm>
          <a:prstGeom prst="rect">
            <a:avLst/>
          </a:prstGeom>
        </p:spPr>
      </p:pic>
      <p:sp>
        <p:nvSpPr>
          <p:cNvPr id="7" name="Rectangle 6">
            <a:extLst>
              <a:ext uri="{FF2B5EF4-FFF2-40B4-BE49-F238E27FC236}">
                <a16:creationId xmlns:a16="http://schemas.microsoft.com/office/drawing/2014/main" id="{385861A3-CCF9-52E0-0B03-B4F8724917ED}"/>
              </a:ext>
            </a:extLst>
          </p:cNvPr>
          <p:cNvSpPr/>
          <p:nvPr/>
        </p:nvSpPr>
        <p:spPr>
          <a:xfrm>
            <a:off x="6041314" y="2056230"/>
            <a:ext cx="1121486"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102CDB27-7462-0C57-C9F2-45A3BCACB30B}"/>
              </a:ext>
            </a:extLst>
          </p:cNvPr>
          <p:cNvSpPr/>
          <p:nvPr/>
        </p:nvSpPr>
        <p:spPr>
          <a:xfrm>
            <a:off x="7267142" y="2056230"/>
            <a:ext cx="3715183"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Rectangle 2">
            <a:extLst>
              <a:ext uri="{FF2B5EF4-FFF2-40B4-BE49-F238E27FC236}">
                <a16:creationId xmlns:a16="http://schemas.microsoft.com/office/drawing/2014/main" id="{02811AB6-1DB2-C806-4C2C-AAD562A7CB91}"/>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4" name="Picture 3" descr="ox_small_cmyk_pos_rect.jpg">
            <a:extLst>
              <a:ext uri="{FF2B5EF4-FFF2-40B4-BE49-F238E27FC236}">
                <a16:creationId xmlns:a16="http://schemas.microsoft.com/office/drawing/2014/main" id="{9EFE3EEC-2C67-C503-8C77-2C9C51DD0F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E61B2B23-E0BE-A2EA-2241-251C295AB3EE}"/>
              </a:ext>
            </a:extLst>
          </p:cNvPr>
          <p:cNvSpPr txBox="1"/>
          <p:nvPr/>
        </p:nvSpPr>
        <p:spPr>
          <a:xfrm>
            <a:off x="87363" y="6400425"/>
            <a:ext cx="623904" cy="369332"/>
          </a:xfrm>
          <a:prstGeom prst="rect">
            <a:avLst/>
          </a:prstGeom>
          <a:noFill/>
        </p:spPr>
        <p:txBody>
          <a:bodyPr wrap="square">
            <a:spAutoFit/>
          </a:bodyPr>
          <a:lstStyle/>
          <a:p>
            <a:r>
              <a:rPr lang="en-GB" dirty="0"/>
              <a:t>8</a:t>
            </a:r>
          </a:p>
        </p:txBody>
      </p:sp>
    </p:spTree>
    <p:extLst>
      <p:ext uri="{BB962C8B-B14F-4D97-AF65-F5344CB8AC3E}">
        <p14:creationId xmlns:p14="http://schemas.microsoft.com/office/powerpoint/2010/main" val="3968045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EB7EEE3C-8389-477A-EBB7-121C2A8E742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2E23CE40-0950-43CB-1C4F-4553A7197C6D}"/>
              </a:ext>
            </a:extLst>
          </p:cNvPr>
          <p:cNvSpPr txBox="1"/>
          <p:nvPr/>
        </p:nvSpPr>
        <p:spPr>
          <a:xfrm>
            <a:off x="510527" y="2579438"/>
            <a:ext cx="4965147" cy="313932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Substrate and mask definition: parameters taken from the main workbench window</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Additional SPROCESS parameters configuration</a:t>
            </a:r>
          </a:p>
          <a:p>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p:txBody>
      </p:sp>
      <p:pic>
        <p:nvPicPr>
          <p:cNvPr id="24" name="Picture 23">
            <a:extLst>
              <a:ext uri="{FF2B5EF4-FFF2-40B4-BE49-F238E27FC236}">
                <a16:creationId xmlns:a16="http://schemas.microsoft.com/office/drawing/2014/main" id="{73F286A4-30EF-1D04-7835-370D8DDC012D}"/>
              </a:ext>
            </a:extLst>
          </p:cNvPr>
          <p:cNvPicPr>
            <a:picLocks noChangeAspect="1"/>
          </p:cNvPicPr>
          <p:nvPr/>
        </p:nvPicPr>
        <p:blipFill>
          <a:blip r:embed="rId2"/>
          <a:stretch>
            <a:fillRect/>
          </a:stretch>
        </p:blipFill>
        <p:spPr>
          <a:xfrm>
            <a:off x="5954306" y="1253659"/>
            <a:ext cx="5572609" cy="4336875"/>
          </a:xfrm>
          <a:prstGeom prst="rect">
            <a:avLst/>
          </a:prstGeom>
        </p:spPr>
      </p:pic>
      <p:sp>
        <p:nvSpPr>
          <p:cNvPr id="41" name="Rectangle 40">
            <a:extLst>
              <a:ext uri="{FF2B5EF4-FFF2-40B4-BE49-F238E27FC236}">
                <a16:creationId xmlns:a16="http://schemas.microsoft.com/office/drawing/2014/main" id="{D7BEF445-505E-14F1-882E-C262692C74CD}"/>
              </a:ext>
            </a:extLst>
          </p:cNvPr>
          <p:cNvSpPr/>
          <p:nvPr/>
        </p:nvSpPr>
        <p:spPr>
          <a:xfrm>
            <a:off x="6019799" y="1100294"/>
            <a:ext cx="2238320"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Rectangle 45">
            <a:extLst>
              <a:ext uri="{FF2B5EF4-FFF2-40B4-BE49-F238E27FC236}">
                <a16:creationId xmlns:a16="http://schemas.microsoft.com/office/drawing/2014/main" id="{FEE02D0F-2EE8-0086-80B0-DD4569378721}"/>
              </a:ext>
            </a:extLst>
          </p:cNvPr>
          <p:cNvSpPr/>
          <p:nvPr/>
        </p:nvSpPr>
        <p:spPr>
          <a:xfrm>
            <a:off x="6019798" y="3442984"/>
            <a:ext cx="2438401"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9" name="Rectangle 48">
            <a:extLst>
              <a:ext uri="{FF2B5EF4-FFF2-40B4-BE49-F238E27FC236}">
                <a16:creationId xmlns:a16="http://schemas.microsoft.com/office/drawing/2014/main" id="{A2A11CFA-C961-56A6-2B70-B8CE2456B911}"/>
              </a:ext>
            </a:extLst>
          </p:cNvPr>
          <p:cNvSpPr/>
          <p:nvPr/>
        </p:nvSpPr>
        <p:spPr>
          <a:xfrm>
            <a:off x="6019798" y="4062588"/>
            <a:ext cx="2438401"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Rectangle 49">
            <a:extLst>
              <a:ext uri="{FF2B5EF4-FFF2-40B4-BE49-F238E27FC236}">
                <a16:creationId xmlns:a16="http://schemas.microsoft.com/office/drawing/2014/main" id="{CC68E094-8A8E-F329-168E-F424CC495493}"/>
              </a:ext>
            </a:extLst>
          </p:cNvPr>
          <p:cNvSpPr/>
          <p:nvPr/>
        </p:nvSpPr>
        <p:spPr>
          <a:xfrm>
            <a:off x="6019798" y="4632710"/>
            <a:ext cx="2438401"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TextBox 50">
            <a:extLst>
              <a:ext uri="{FF2B5EF4-FFF2-40B4-BE49-F238E27FC236}">
                <a16:creationId xmlns:a16="http://schemas.microsoft.com/office/drawing/2014/main" id="{7711E9B7-FE31-89A3-6E23-CEFE03FB2300}"/>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Rectangle 1">
            <a:extLst>
              <a:ext uri="{FF2B5EF4-FFF2-40B4-BE49-F238E27FC236}">
                <a16:creationId xmlns:a16="http://schemas.microsoft.com/office/drawing/2014/main" id="{D350D9BA-BE36-C102-0AF1-1CD6A30BD72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3" name="Picture 2" descr="ox_small_cmyk_pos_rect.jpg">
            <a:extLst>
              <a:ext uri="{FF2B5EF4-FFF2-40B4-BE49-F238E27FC236}">
                <a16:creationId xmlns:a16="http://schemas.microsoft.com/office/drawing/2014/main" id="{B4E0A45B-D198-589D-B761-F7AF0324D5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 name="TextBox 3">
            <a:extLst>
              <a:ext uri="{FF2B5EF4-FFF2-40B4-BE49-F238E27FC236}">
                <a16:creationId xmlns:a16="http://schemas.microsoft.com/office/drawing/2014/main" id="{89DE04F1-ED80-6F88-87E6-AA6F3F86A9CC}"/>
              </a:ext>
            </a:extLst>
          </p:cNvPr>
          <p:cNvSpPr txBox="1"/>
          <p:nvPr/>
        </p:nvSpPr>
        <p:spPr>
          <a:xfrm>
            <a:off x="87363" y="6400425"/>
            <a:ext cx="623904" cy="369332"/>
          </a:xfrm>
          <a:prstGeom prst="rect">
            <a:avLst/>
          </a:prstGeom>
          <a:noFill/>
        </p:spPr>
        <p:txBody>
          <a:bodyPr wrap="square">
            <a:spAutoFit/>
          </a:bodyPr>
          <a:lstStyle/>
          <a:p>
            <a:r>
              <a:rPr lang="en-GB" dirty="0"/>
              <a:t>9</a:t>
            </a:r>
          </a:p>
        </p:txBody>
      </p:sp>
    </p:spTree>
    <p:extLst>
      <p:ext uri="{BB962C8B-B14F-4D97-AF65-F5344CB8AC3E}">
        <p14:creationId xmlns:p14="http://schemas.microsoft.com/office/powerpoint/2010/main" val="2944824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EB7EEE3C-8389-477A-EBB7-121C2A8E742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2E23CE40-0950-43CB-1C4F-4553A7197C6D}"/>
              </a:ext>
            </a:extLst>
          </p:cNvPr>
          <p:cNvSpPr txBox="1"/>
          <p:nvPr/>
        </p:nvSpPr>
        <p:spPr>
          <a:xfrm>
            <a:off x="510527" y="2579438"/>
            <a:ext cx="4965147" cy="1908215"/>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 Substrate deposition and Epitaxial layer growth</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Saves the structure</a:t>
            </a:r>
          </a:p>
        </p:txBody>
      </p:sp>
      <p:pic>
        <p:nvPicPr>
          <p:cNvPr id="13" name="Picture 12">
            <a:extLst>
              <a:ext uri="{FF2B5EF4-FFF2-40B4-BE49-F238E27FC236}">
                <a16:creationId xmlns:a16="http://schemas.microsoft.com/office/drawing/2014/main" id="{9A57B7B6-043E-B5A8-2780-0E3FD8D704AD}"/>
              </a:ext>
            </a:extLst>
          </p:cNvPr>
          <p:cNvPicPr>
            <a:picLocks noChangeAspect="1"/>
          </p:cNvPicPr>
          <p:nvPr/>
        </p:nvPicPr>
        <p:blipFill>
          <a:blip r:embed="rId2"/>
          <a:stretch>
            <a:fillRect/>
          </a:stretch>
        </p:blipFill>
        <p:spPr>
          <a:xfrm>
            <a:off x="6095999" y="974242"/>
            <a:ext cx="5218418" cy="4895710"/>
          </a:xfrm>
          <a:prstGeom prst="rect">
            <a:avLst/>
          </a:prstGeom>
        </p:spPr>
      </p:pic>
      <p:sp>
        <p:nvSpPr>
          <p:cNvPr id="15" name="Rectangle 14">
            <a:extLst>
              <a:ext uri="{FF2B5EF4-FFF2-40B4-BE49-F238E27FC236}">
                <a16:creationId xmlns:a16="http://schemas.microsoft.com/office/drawing/2014/main" id="{9873C1E4-9AD3-4D30-32F8-AA3E8BD29999}"/>
              </a:ext>
            </a:extLst>
          </p:cNvPr>
          <p:cNvSpPr/>
          <p:nvPr/>
        </p:nvSpPr>
        <p:spPr>
          <a:xfrm>
            <a:off x="6001487" y="867959"/>
            <a:ext cx="3155213"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474067DA-C9B7-5D9E-5ABF-BB17F60E8284}"/>
              </a:ext>
            </a:extLst>
          </p:cNvPr>
          <p:cNvSpPr/>
          <p:nvPr/>
        </p:nvSpPr>
        <p:spPr>
          <a:xfrm>
            <a:off x="6112240" y="3111085"/>
            <a:ext cx="3044460"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EE64676A-3303-05E5-4E0D-CE969BA768C6}"/>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Rectangle 1">
            <a:extLst>
              <a:ext uri="{FF2B5EF4-FFF2-40B4-BE49-F238E27FC236}">
                <a16:creationId xmlns:a16="http://schemas.microsoft.com/office/drawing/2014/main" id="{6EEA71BE-D704-B6CC-5ACA-28FAA149946D}"/>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3" name="Picture 2" descr="ox_small_cmyk_pos_rect.jpg">
            <a:extLst>
              <a:ext uri="{FF2B5EF4-FFF2-40B4-BE49-F238E27FC236}">
                <a16:creationId xmlns:a16="http://schemas.microsoft.com/office/drawing/2014/main" id="{7DC6C664-E20D-42A8-B9A6-97A51C4576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 name="TextBox 3">
            <a:extLst>
              <a:ext uri="{FF2B5EF4-FFF2-40B4-BE49-F238E27FC236}">
                <a16:creationId xmlns:a16="http://schemas.microsoft.com/office/drawing/2014/main" id="{AAAEEDC2-047B-17CF-363C-2077996CF6C1}"/>
              </a:ext>
            </a:extLst>
          </p:cNvPr>
          <p:cNvSpPr txBox="1"/>
          <p:nvPr/>
        </p:nvSpPr>
        <p:spPr>
          <a:xfrm>
            <a:off x="87363" y="6400425"/>
            <a:ext cx="623904" cy="369332"/>
          </a:xfrm>
          <a:prstGeom prst="rect">
            <a:avLst/>
          </a:prstGeom>
          <a:noFill/>
        </p:spPr>
        <p:txBody>
          <a:bodyPr wrap="square">
            <a:spAutoFit/>
          </a:bodyPr>
          <a:lstStyle/>
          <a:p>
            <a:r>
              <a:rPr lang="en-GB" dirty="0"/>
              <a:t>10</a:t>
            </a:r>
          </a:p>
        </p:txBody>
      </p:sp>
    </p:spTree>
    <p:extLst>
      <p:ext uri="{BB962C8B-B14F-4D97-AF65-F5344CB8AC3E}">
        <p14:creationId xmlns:p14="http://schemas.microsoft.com/office/powerpoint/2010/main" val="1847548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EB7EEE3C-8389-477A-EBB7-121C2A8E742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2E23CE40-0950-43CB-1C4F-4553A7197C6D}"/>
              </a:ext>
            </a:extLst>
          </p:cNvPr>
          <p:cNvSpPr txBox="1"/>
          <p:nvPr/>
        </p:nvSpPr>
        <p:spPr>
          <a:xfrm>
            <a:off x="510527" y="2579438"/>
            <a:ext cx="4965147" cy="1908215"/>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Thermal oxide growth 300 nm</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Oxide thickness extraction</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Saves the structure</a:t>
            </a:r>
          </a:p>
        </p:txBody>
      </p:sp>
      <p:pic>
        <p:nvPicPr>
          <p:cNvPr id="4" name="Picture 3">
            <a:extLst>
              <a:ext uri="{FF2B5EF4-FFF2-40B4-BE49-F238E27FC236}">
                <a16:creationId xmlns:a16="http://schemas.microsoft.com/office/drawing/2014/main" id="{543FE51A-B4D2-F4C0-4449-1F1CAE44A2D2}"/>
              </a:ext>
            </a:extLst>
          </p:cNvPr>
          <p:cNvPicPr>
            <a:picLocks noChangeAspect="1"/>
          </p:cNvPicPr>
          <p:nvPr/>
        </p:nvPicPr>
        <p:blipFill>
          <a:blip r:embed="rId2"/>
          <a:stretch>
            <a:fillRect/>
          </a:stretch>
        </p:blipFill>
        <p:spPr>
          <a:xfrm>
            <a:off x="5951856" y="1453797"/>
            <a:ext cx="5881722" cy="3949769"/>
          </a:xfrm>
          <a:prstGeom prst="rect">
            <a:avLst/>
          </a:prstGeom>
        </p:spPr>
      </p:pic>
      <p:sp>
        <p:nvSpPr>
          <p:cNvPr id="10" name="Rectangle 9">
            <a:extLst>
              <a:ext uri="{FF2B5EF4-FFF2-40B4-BE49-F238E27FC236}">
                <a16:creationId xmlns:a16="http://schemas.microsoft.com/office/drawing/2014/main" id="{DA90D4A5-6D1B-4759-E4B4-673F8BB82A6E}"/>
              </a:ext>
            </a:extLst>
          </p:cNvPr>
          <p:cNvSpPr/>
          <p:nvPr/>
        </p:nvSpPr>
        <p:spPr>
          <a:xfrm>
            <a:off x="5968999" y="1252942"/>
            <a:ext cx="1901460"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E0A09B82-D298-6059-C285-7E6566BA83F4}"/>
              </a:ext>
            </a:extLst>
          </p:cNvPr>
          <p:cNvSpPr/>
          <p:nvPr/>
        </p:nvSpPr>
        <p:spPr>
          <a:xfrm>
            <a:off x="5943598" y="4613707"/>
            <a:ext cx="3530602" cy="780341"/>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03F0DCAF-2E9E-DA76-101D-53F4EFB4AD9F}"/>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Rectangle 1">
            <a:extLst>
              <a:ext uri="{FF2B5EF4-FFF2-40B4-BE49-F238E27FC236}">
                <a16:creationId xmlns:a16="http://schemas.microsoft.com/office/drawing/2014/main" id="{98F266AF-9166-6FCA-3480-80423A0F7AAD}"/>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3" name="Picture 2" descr="ox_small_cmyk_pos_rect.jpg">
            <a:extLst>
              <a:ext uri="{FF2B5EF4-FFF2-40B4-BE49-F238E27FC236}">
                <a16:creationId xmlns:a16="http://schemas.microsoft.com/office/drawing/2014/main" id="{FBAE3D71-FEFD-E42D-694B-3A0B340E54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5" name="TextBox 4">
            <a:extLst>
              <a:ext uri="{FF2B5EF4-FFF2-40B4-BE49-F238E27FC236}">
                <a16:creationId xmlns:a16="http://schemas.microsoft.com/office/drawing/2014/main" id="{F1EFF929-3A97-2051-1DBB-325B34D3A60E}"/>
              </a:ext>
            </a:extLst>
          </p:cNvPr>
          <p:cNvSpPr txBox="1"/>
          <p:nvPr/>
        </p:nvSpPr>
        <p:spPr>
          <a:xfrm>
            <a:off x="87363" y="6400425"/>
            <a:ext cx="623904" cy="369332"/>
          </a:xfrm>
          <a:prstGeom prst="rect">
            <a:avLst/>
          </a:prstGeom>
          <a:noFill/>
        </p:spPr>
        <p:txBody>
          <a:bodyPr wrap="square">
            <a:spAutoFit/>
          </a:bodyPr>
          <a:lstStyle/>
          <a:p>
            <a:r>
              <a:rPr lang="en-GB" dirty="0"/>
              <a:t>11</a:t>
            </a:r>
          </a:p>
        </p:txBody>
      </p:sp>
    </p:spTree>
    <p:extLst>
      <p:ext uri="{BB962C8B-B14F-4D97-AF65-F5344CB8AC3E}">
        <p14:creationId xmlns:p14="http://schemas.microsoft.com/office/powerpoint/2010/main" val="1376401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EB7EEE3C-8389-477A-EBB7-121C2A8E742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2E23CE40-0950-43CB-1C4F-4553A7197C6D}"/>
              </a:ext>
            </a:extLst>
          </p:cNvPr>
          <p:cNvSpPr txBox="1"/>
          <p:nvPr/>
        </p:nvSpPr>
        <p:spPr>
          <a:xfrm>
            <a:off x="510527" y="2579438"/>
            <a:ext cx="4965147" cy="406265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Optional JTE</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Etching of Active area and growth of sacrificial oxide</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Saves the structure</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p:txBody>
      </p:sp>
      <p:pic>
        <p:nvPicPr>
          <p:cNvPr id="8" name="Picture 7">
            <a:extLst>
              <a:ext uri="{FF2B5EF4-FFF2-40B4-BE49-F238E27FC236}">
                <a16:creationId xmlns:a16="http://schemas.microsoft.com/office/drawing/2014/main" id="{32C7929C-03E4-D916-CA28-F54C10B26BFC}"/>
              </a:ext>
            </a:extLst>
          </p:cNvPr>
          <p:cNvPicPr>
            <a:picLocks noChangeAspect="1"/>
          </p:cNvPicPr>
          <p:nvPr/>
        </p:nvPicPr>
        <p:blipFill>
          <a:blip r:embed="rId2"/>
          <a:stretch>
            <a:fillRect/>
          </a:stretch>
        </p:blipFill>
        <p:spPr>
          <a:xfrm>
            <a:off x="5760473" y="1080044"/>
            <a:ext cx="6261286" cy="4684105"/>
          </a:xfrm>
          <a:prstGeom prst="rect">
            <a:avLst/>
          </a:prstGeom>
        </p:spPr>
      </p:pic>
      <p:sp>
        <p:nvSpPr>
          <p:cNvPr id="10" name="Rectangle 9">
            <a:extLst>
              <a:ext uri="{FF2B5EF4-FFF2-40B4-BE49-F238E27FC236}">
                <a16:creationId xmlns:a16="http://schemas.microsoft.com/office/drawing/2014/main" id="{D6FFC6D9-BB6F-0D18-480D-FBE3F434978E}"/>
              </a:ext>
            </a:extLst>
          </p:cNvPr>
          <p:cNvSpPr/>
          <p:nvPr/>
        </p:nvSpPr>
        <p:spPr>
          <a:xfrm>
            <a:off x="5765798" y="1062442"/>
            <a:ext cx="3365501"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9C105DA7-4134-0C9B-CC3D-7D6326E877D9}"/>
              </a:ext>
            </a:extLst>
          </p:cNvPr>
          <p:cNvSpPr/>
          <p:nvPr/>
        </p:nvSpPr>
        <p:spPr>
          <a:xfrm>
            <a:off x="5765798" y="2739331"/>
            <a:ext cx="3365501"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90BBB8B6-1786-F2E5-1DE7-7E6FB6FB8AE9}"/>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Rectangle 1">
            <a:extLst>
              <a:ext uri="{FF2B5EF4-FFF2-40B4-BE49-F238E27FC236}">
                <a16:creationId xmlns:a16="http://schemas.microsoft.com/office/drawing/2014/main" id="{370A463F-71B8-6E80-FFBC-1667A49457F5}"/>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3" name="Picture 2" descr="ox_small_cmyk_pos_rect.jpg">
            <a:extLst>
              <a:ext uri="{FF2B5EF4-FFF2-40B4-BE49-F238E27FC236}">
                <a16:creationId xmlns:a16="http://schemas.microsoft.com/office/drawing/2014/main" id="{3F7BE560-0EDA-9A5D-12C9-FEE5925A01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 name="TextBox 3">
            <a:extLst>
              <a:ext uri="{FF2B5EF4-FFF2-40B4-BE49-F238E27FC236}">
                <a16:creationId xmlns:a16="http://schemas.microsoft.com/office/drawing/2014/main" id="{117C4067-4708-5CFF-F6B1-41252504EF9B}"/>
              </a:ext>
            </a:extLst>
          </p:cNvPr>
          <p:cNvSpPr txBox="1"/>
          <p:nvPr/>
        </p:nvSpPr>
        <p:spPr>
          <a:xfrm>
            <a:off x="87363" y="6400425"/>
            <a:ext cx="623904" cy="369332"/>
          </a:xfrm>
          <a:prstGeom prst="rect">
            <a:avLst/>
          </a:prstGeom>
          <a:noFill/>
        </p:spPr>
        <p:txBody>
          <a:bodyPr wrap="square">
            <a:spAutoFit/>
          </a:bodyPr>
          <a:lstStyle/>
          <a:p>
            <a:r>
              <a:rPr lang="en-GB" dirty="0"/>
              <a:t>12</a:t>
            </a:r>
          </a:p>
        </p:txBody>
      </p:sp>
    </p:spTree>
    <p:extLst>
      <p:ext uri="{BB962C8B-B14F-4D97-AF65-F5344CB8AC3E}">
        <p14:creationId xmlns:p14="http://schemas.microsoft.com/office/powerpoint/2010/main" val="3931598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EB7EEE3C-8389-477A-EBB7-121C2A8E742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2E23CE40-0950-43CB-1C4F-4553A7197C6D}"/>
              </a:ext>
            </a:extLst>
          </p:cNvPr>
          <p:cNvSpPr txBox="1"/>
          <p:nvPr/>
        </p:nvSpPr>
        <p:spPr>
          <a:xfrm>
            <a:off x="510527" y="2579438"/>
            <a:ext cx="4965147" cy="313932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Implantation of N well: beam tilting to suppress channeling effect</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Low Temperature Oxide (LTO) deposition</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Saves the structure</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p:txBody>
      </p:sp>
      <p:pic>
        <p:nvPicPr>
          <p:cNvPr id="8" name="Picture 7">
            <a:extLst>
              <a:ext uri="{FF2B5EF4-FFF2-40B4-BE49-F238E27FC236}">
                <a16:creationId xmlns:a16="http://schemas.microsoft.com/office/drawing/2014/main" id="{C6E4FAE1-C281-93D5-BC27-D1984AB3AFE7}"/>
              </a:ext>
            </a:extLst>
          </p:cNvPr>
          <p:cNvPicPr>
            <a:picLocks noChangeAspect="1"/>
          </p:cNvPicPr>
          <p:nvPr/>
        </p:nvPicPr>
        <p:blipFill>
          <a:blip r:embed="rId2"/>
          <a:stretch>
            <a:fillRect/>
          </a:stretch>
        </p:blipFill>
        <p:spPr>
          <a:xfrm>
            <a:off x="5813135" y="1480296"/>
            <a:ext cx="6219524" cy="3415068"/>
          </a:xfrm>
          <a:prstGeom prst="rect">
            <a:avLst/>
          </a:prstGeom>
        </p:spPr>
      </p:pic>
      <p:sp>
        <p:nvSpPr>
          <p:cNvPr id="10" name="Rectangle 9">
            <a:extLst>
              <a:ext uri="{FF2B5EF4-FFF2-40B4-BE49-F238E27FC236}">
                <a16:creationId xmlns:a16="http://schemas.microsoft.com/office/drawing/2014/main" id="{1360C016-5D76-4B51-15E1-8DAE915DE474}"/>
              </a:ext>
            </a:extLst>
          </p:cNvPr>
          <p:cNvSpPr/>
          <p:nvPr/>
        </p:nvSpPr>
        <p:spPr>
          <a:xfrm>
            <a:off x="5803898" y="1418042"/>
            <a:ext cx="3556001"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B8B36B64-320A-16A5-C5A9-F8A3F646F317}"/>
              </a:ext>
            </a:extLst>
          </p:cNvPr>
          <p:cNvSpPr/>
          <p:nvPr/>
        </p:nvSpPr>
        <p:spPr>
          <a:xfrm>
            <a:off x="5803898" y="3369526"/>
            <a:ext cx="3556001"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7115B034-1900-686E-3335-78C501C10EE2}"/>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Rectangle 1">
            <a:extLst>
              <a:ext uri="{FF2B5EF4-FFF2-40B4-BE49-F238E27FC236}">
                <a16:creationId xmlns:a16="http://schemas.microsoft.com/office/drawing/2014/main" id="{8B5D4C87-CD5D-7793-FF80-385F6EECCE1D}"/>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3" name="Picture 2" descr="ox_small_cmyk_pos_rect.jpg">
            <a:extLst>
              <a:ext uri="{FF2B5EF4-FFF2-40B4-BE49-F238E27FC236}">
                <a16:creationId xmlns:a16="http://schemas.microsoft.com/office/drawing/2014/main" id="{55E9CB77-8259-3D6F-16B4-24CAD3C3B2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 name="TextBox 3">
            <a:extLst>
              <a:ext uri="{FF2B5EF4-FFF2-40B4-BE49-F238E27FC236}">
                <a16:creationId xmlns:a16="http://schemas.microsoft.com/office/drawing/2014/main" id="{1D9F075F-578E-C6A0-7839-6C9389B31EBB}"/>
              </a:ext>
            </a:extLst>
          </p:cNvPr>
          <p:cNvSpPr txBox="1"/>
          <p:nvPr/>
        </p:nvSpPr>
        <p:spPr>
          <a:xfrm>
            <a:off x="87363" y="6400425"/>
            <a:ext cx="623904" cy="369332"/>
          </a:xfrm>
          <a:prstGeom prst="rect">
            <a:avLst/>
          </a:prstGeom>
          <a:noFill/>
        </p:spPr>
        <p:txBody>
          <a:bodyPr wrap="square">
            <a:spAutoFit/>
          </a:bodyPr>
          <a:lstStyle/>
          <a:p>
            <a:r>
              <a:rPr lang="en-GB" dirty="0"/>
              <a:t>13</a:t>
            </a:r>
          </a:p>
        </p:txBody>
      </p:sp>
    </p:spTree>
    <p:extLst>
      <p:ext uri="{BB962C8B-B14F-4D97-AF65-F5344CB8AC3E}">
        <p14:creationId xmlns:p14="http://schemas.microsoft.com/office/powerpoint/2010/main" val="2870291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F323F0AF-5365-8B12-2E11-151FB6E93D9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61FB031E-FC5A-F750-34A2-E0C8DD46790C}"/>
              </a:ext>
            </a:extLst>
          </p:cNvPr>
          <p:cNvSpPr>
            <a:spLocks noChangeArrowheads="1"/>
          </p:cNvSpPr>
          <p:nvPr/>
        </p:nvSpPr>
        <p:spPr bwMode="auto">
          <a:xfrm>
            <a:off x="434340" y="2194001"/>
            <a:ext cx="5129268"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Activation of implanted ions and LTO densification</a:t>
            </a: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Etching of SiO2 for contact placement</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Saves the structure</a:t>
            </a:r>
          </a:p>
        </p:txBody>
      </p:sp>
      <p:pic>
        <p:nvPicPr>
          <p:cNvPr id="22" name="Picture 21">
            <a:extLst>
              <a:ext uri="{FF2B5EF4-FFF2-40B4-BE49-F238E27FC236}">
                <a16:creationId xmlns:a16="http://schemas.microsoft.com/office/drawing/2014/main" id="{C0BEACE7-8675-1D87-C9B4-8E8FCA4370F2}"/>
              </a:ext>
            </a:extLst>
          </p:cNvPr>
          <p:cNvPicPr>
            <a:picLocks noChangeAspect="1"/>
          </p:cNvPicPr>
          <p:nvPr/>
        </p:nvPicPr>
        <p:blipFill>
          <a:blip r:embed="rId2"/>
          <a:stretch>
            <a:fillRect/>
          </a:stretch>
        </p:blipFill>
        <p:spPr>
          <a:xfrm>
            <a:off x="5974728" y="1502129"/>
            <a:ext cx="5582876" cy="3908847"/>
          </a:xfrm>
          <a:prstGeom prst="rect">
            <a:avLst/>
          </a:prstGeom>
        </p:spPr>
      </p:pic>
      <p:sp>
        <p:nvSpPr>
          <p:cNvPr id="23" name="Rectangle 22">
            <a:extLst>
              <a:ext uri="{FF2B5EF4-FFF2-40B4-BE49-F238E27FC236}">
                <a16:creationId xmlns:a16="http://schemas.microsoft.com/office/drawing/2014/main" id="{3F816FCD-64D2-BFFC-46D9-79141CB604B6}"/>
              </a:ext>
            </a:extLst>
          </p:cNvPr>
          <p:cNvSpPr/>
          <p:nvPr/>
        </p:nvSpPr>
        <p:spPr>
          <a:xfrm>
            <a:off x="5968998" y="1418042"/>
            <a:ext cx="3644313"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608E4F4F-20EA-79A3-2117-0AE0218D8126}"/>
              </a:ext>
            </a:extLst>
          </p:cNvPr>
          <p:cNvSpPr/>
          <p:nvPr/>
        </p:nvSpPr>
        <p:spPr>
          <a:xfrm>
            <a:off x="5968998" y="4098137"/>
            <a:ext cx="3644313"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Box 27">
            <a:extLst>
              <a:ext uri="{FF2B5EF4-FFF2-40B4-BE49-F238E27FC236}">
                <a16:creationId xmlns:a16="http://schemas.microsoft.com/office/drawing/2014/main" id="{D190F66C-2E77-ED04-E3CA-BD9BBF6E7A3F}"/>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3" name="Rectangle 2">
            <a:extLst>
              <a:ext uri="{FF2B5EF4-FFF2-40B4-BE49-F238E27FC236}">
                <a16:creationId xmlns:a16="http://schemas.microsoft.com/office/drawing/2014/main" id="{63032886-A4BA-D5EB-A781-9715657FE92C}"/>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4" name="Picture 3" descr="ox_small_cmyk_pos_rect.jpg">
            <a:extLst>
              <a:ext uri="{FF2B5EF4-FFF2-40B4-BE49-F238E27FC236}">
                <a16:creationId xmlns:a16="http://schemas.microsoft.com/office/drawing/2014/main" id="{4C9D3DA5-08F3-2CD4-8405-C17A20E6E2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5" name="TextBox 4">
            <a:extLst>
              <a:ext uri="{FF2B5EF4-FFF2-40B4-BE49-F238E27FC236}">
                <a16:creationId xmlns:a16="http://schemas.microsoft.com/office/drawing/2014/main" id="{30BCCAF1-6A56-D23B-69DB-402BA418F545}"/>
              </a:ext>
            </a:extLst>
          </p:cNvPr>
          <p:cNvSpPr txBox="1"/>
          <p:nvPr/>
        </p:nvSpPr>
        <p:spPr>
          <a:xfrm>
            <a:off x="87363" y="6400425"/>
            <a:ext cx="623904" cy="369332"/>
          </a:xfrm>
          <a:prstGeom prst="rect">
            <a:avLst/>
          </a:prstGeom>
          <a:noFill/>
        </p:spPr>
        <p:txBody>
          <a:bodyPr wrap="square">
            <a:spAutoFit/>
          </a:bodyPr>
          <a:lstStyle/>
          <a:p>
            <a:r>
              <a:rPr lang="en-GB" dirty="0"/>
              <a:t>14</a:t>
            </a:r>
          </a:p>
        </p:txBody>
      </p:sp>
    </p:spTree>
    <p:extLst>
      <p:ext uri="{BB962C8B-B14F-4D97-AF65-F5344CB8AC3E}">
        <p14:creationId xmlns:p14="http://schemas.microsoft.com/office/powerpoint/2010/main" val="2978764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F323F0AF-5365-8B12-2E11-151FB6E93D9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61FB031E-FC5A-F750-34A2-E0C8DD46790C}"/>
              </a:ext>
            </a:extLst>
          </p:cNvPr>
          <p:cNvSpPr>
            <a:spLocks noChangeArrowheads="1"/>
          </p:cNvSpPr>
          <p:nvPr/>
        </p:nvSpPr>
        <p:spPr bwMode="auto">
          <a:xfrm>
            <a:off x="434340" y="2194001"/>
            <a:ext cx="5129268"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second SPROCESS re-meshes for device simulation</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Contact mask definition</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Metal deposition for contact and etching</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Saves the structure</a:t>
            </a:r>
          </a:p>
        </p:txBody>
      </p:sp>
      <p:pic>
        <p:nvPicPr>
          <p:cNvPr id="4" name="Picture 3">
            <a:extLst>
              <a:ext uri="{FF2B5EF4-FFF2-40B4-BE49-F238E27FC236}">
                <a16:creationId xmlns:a16="http://schemas.microsoft.com/office/drawing/2014/main" id="{071DD92E-289A-6A08-2AE6-7F8BF5F8E4AF}"/>
              </a:ext>
            </a:extLst>
          </p:cNvPr>
          <p:cNvPicPr>
            <a:picLocks noChangeAspect="1"/>
          </p:cNvPicPr>
          <p:nvPr/>
        </p:nvPicPr>
        <p:blipFill>
          <a:blip r:embed="rId2"/>
          <a:stretch>
            <a:fillRect/>
          </a:stretch>
        </p:blipFill>
        <p:spPr>
          <a:xfrm>
            <a:off x="6801317" y="589480"/>
            <a:ext cx="3304762" cy="847619"/>
          </a:xfrm>
          <a:prstGeom prst="rect">
            <a:avLst/>
          </a:prstGeom>
        </p:spPr>
      </p:pic>
      <p:pic>
        <p:nvPicPr>
          <p:cNvPr id="7" name="Picture 6">
            <a:extLst>
              <a:ext uri="{FF2B5EF4-FFF2-40B4-BE49-F238E27FC236}">
                <a16:creationId xmlns:a16="http://schemas.microsoft.com/office/drawing/2014/main" id="{A84088C9-FEFA-BB26-CF6C-BEB3710D94FF}"/>
              </a:ext>
            </a:extLst>
          </p:cNvPr>
          <p:cNvPicPr>
            <a:picLocks noChangeAspect="1"/>
          </p:cNvPicPr>
          <p:nvPr/>
        </p:nvPicPr>
        <p:blipFill>
          <a:blip r:embed="rId3"/>
          <a:stretch>
            <a:fillRect/>
          </a:stretch>
        </p:blipFill>
        <p:spPr>
          <a:xfrm>
            <a:off x="6801317" y="1202475"/>
            <a:ext cx="3431720" cy="2943723"/>
          </a:xfrm>
          <a:prstGeom prst="rect">
            <a:avLst/>
          </a:prstGeom>
        </p:spPr>
      </p:pic>
      <p:pic>
        <p:nvPicPr>
          <p:cNvPr id="11" name="Picture 10">
            <a:extLst>
              <a:ext uri="{FF2B5EF4-FFF2-40B4-BE49-F238E27FC236}">
                <a16:creationId xmlns:a16="http://schemas.microsoft.com/office/drawing/2014/main" id="{C6AA5FAD-8A50-2010-02FB-C36926D21CD2}"/>
              </a:ext>
            </a:extLst>
          </p:cNvPr>
          <p:cNvPicPr>
            <a:picLocks noChangeAspect="1"/>
          </p:cNvPicPr>
          <p:nvPr/>
        </p:nvPicPr>
        <p:blipFill>
          <a:blip r:embed="rId4"/>
          <a:stretch>
            <a:fillRect/>
          </a:stretch>
        </p:blipFill>
        <p:spPr>
          <a:xfrm>
            <a:off x="6812518" y="4046951"/>
            <a:ext cx="5032419" cy="2318105"/>
          </a:xfrm>
          <a:prstGeom prst="rect">
            <a:avLst/>
          </a:prstGeom>
        </p:spPr>
      </p:pic>
      <p:sp>
        <p:nvSpPr>
          <p:cNvPr id="12" name="Rectangle 11">
            <a:extLst>
              <a:ext uri="{FF2B5EF4-FFF2-40B4-BE49-F238E27FC236}">
                <a16:creationId xmlns:a16="http://schemas.microsoft.com/office/drawing/2014/main" id="{35F04500-6184-49F9-4832-FEF1A7334A46}"/>
              </a:ext>
            </a:extLst>
          </p:cNvPr>
          <p:cNvSpPr/>
          <p:nvPr/>
        </p:nvSpPr>
        <p:spPr>
          <a:xfrm>
            <a:off x="6789033" y="509570"/>
            <a:ext cx="1901460"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023936F2-214D-EA4D-E145-7158D6358650}"/>
              </a:ext>
            </a:extLst>
          </p:cNvPr>
          <p:cNvSpPr/>
          <p:nvPr/>
        </p:nvSpPr>
        <p:spPr>
          <a:xfrm>
            <a:off x="6789033" y="3995856"/>
            <a:ext cx="1901460" cy="400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a:extLst>
              <a:ext uri="{FF2B5EF4-FFF2-40B4-BE49-F238E27FC236}">
                <a16:creationId xmlns:a16="http://schemas.microsoft.com/office/drawing/2014/main" id="{1D3853D7-E606-975F-A967-C11D8E10A417}"/>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3" name="Rectangle 2">
            <a:extLst>
              <a:ext uri="{FF2B5EF4-FFF2-40B4-BE49-F238E27FC236}">
                <a16:creationId xmlns:a16="http://schemas.microsoft.com/office/drawing/2014/main" id="{1196543B-9D4E-6A01-D0CF-FA3DE55036E5}"/>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5" name="Picture 4" descr="ox_small_cmyk_pos_rect.jpg">
            <a:extLst>
              <a:ext uri="{FF2B5EF4-FFF2-40B4-BE49-F238E27FC236}">
                <a16:creationId xmlns:a16="http://schemas.microsoft.com/office/drawing/2014/main" id="{B0F72986-E31F-4D5A-9560-CB0569352AA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7241ED24-9BE4-761A-8349-5F9CB5E53761}"/>
              </a:ext>
            </a:extLst>
          </p:cNvPr>
          <p:cNvSpPr txBox="1"/>
          <p:nvPr/>
        </p:nvSpPr>
        <p:spPr>
          <a:xfrm>
            <a:off x="87363" y="6400425"/>
            <a:ext cx="623904" cy="369332"/>
          </a:xfrm>
          <a:prstGeom prst="rect">
            <a:avLst/>
          </a:prstGeom>
          <a:noFill/>
        </p:spPr>
        <p:txBody>
          <a:bodyPr wrap="square">
            <a:spAutoFit/>
          </a:bodyPr>
          <a:lstStyle/>
          <a:p>
            <a:r>
              <a:rPr lang="en-GB" dirty="0"/>
              <a:t>15</a:t>
            </a:r>
          </a:p>
        </p:txBody>
      </p:sp>
    </p:spTree>
    <p:extLst>
      <p:ext uri="{BB962C8B-B14F-4D97-AF65-F5344CB8AC3E}">
        <p14:creationId xmlns:p14="http://schemas.microsoft.com/office/powerpoint/2010/main" val="2598796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EB7EEE3C-8389-477A-EBB7-121C2A8E742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a:extLst>
              <a:ext uri="{FF2B5EF4-FFF2-40B4-BE49-F238E27FC236}">
                <a16:creationId xmlns:a16="http://schemas.microsoft.com/office/drawing/2014/main" id="{60B92906-366F-94F9-7ADD-9A7AF8E700BB}"/>
              </a:ext>
            </a:extLst>
          </p:cNvPr>
          <p:cNvPicPr>
            <a:picLocks noChangeAspect="1"/>
          </p:cNvPicPr>
          <p:nvPr/>
        </p:nvPicPr>
        <p:blipFill rotWithShape="1">
          <a:blip r:embed="rId2"/>
          <a:srcRect l="1133" t="68413"/>
          <a:stretch/>
        </p:blipFill>
        <p:spPr>
          <a:xfrm>
            <a:off x="7834300" y="1721783"/>
            <a:ext cx="1977675" cy="361057"/>
          </a:xfrm>
          <a:prstGeom prst="rect">
            <a:avLst/>
          </a:prstGeom>
        </p:spPr>
      </p:pic>
      <p:pic>
        <p:nvPicPr>
          <p:cNvPr id="9" name="Picture 8">
            <a:extLst>
              <a:ext uri="{FF2B5EF4-FFF2-40B4-BE49-F238E27FC236}">
                <a16:creationId xmlns:a16="http://schemas.microsoft.com/office/drawing/2014/main" id="{F525F38B-B8B4-C85D-BBF6-453F76C89150}"/>
              </a:ext>
            </a:extLst>
          </p:cNvPr>
          <p:cNvPicPr>
            <a:picLocks noChangeAspect="1"/>
          </p:cNvPicPr>
          <p:nvPr/>
        </p:nvPicPr>
        <p:blipFill>
          <a:blip r:embed="rId3"/>
          <a:stretch>
            <a:fillRect/>
          </a:stretch>
        </p:blipFill>
        <p:spPr>
          <a:xfrm>
            <a:off x="7867413" y="2697346"/>
            <a:ext cx="1911448" cy="1168460"/>
          </a:xfrm>
          <a:prstGeom prst="rect">
            <a:avLst/>
          </a:prstGeom>
        </p:spPr>
      </p:pic>
      <p:pic>
        <p:nvPicPr>
          <p:cNvPr id="11" name="Picture 10">
            <a:extLst>
              <a:ext uri="{FF2B5EF4-FFF2-40B4-BE49-F238E27FC236}">
                <a16:creationId xmlns:a16="http://schemas.microsoft.com/office/drawing/2014/main" id="{E4064A48-4D3C-5796-36BC-157B86FC9414}"/>
              </a:ext>
            </a:extLst>
          </p:cNvPr>
          <p:cNvPicPr>
            <a:picLocks noChangeAspect="1"/>
          </p:cNvPicPr>
          <p:nvPr/>
        </p:nvPicPr>
        <p:blipFill>
          <a:blip r:embed="rId4"/>
          <a:stretch>
            <a:fillRect/>
          </a:stretch>
        </p:blipFill>
        <p:spPr>
          <a:xfrm>
            <a:off x="7834300" y="4494792"/>
            <a:ext cx="1911448" cy="1206562"/>
          </a:xfrm>
          <a:prstGeom prst="rect">
            <a:avLst/>
          </a:prstGeom>
        </p:spPr>
      </p:pic>
      <p:sp>
        <p:nvSpPr>
          <p:cNvPr id="12" name="TextBox 11">
            <a:extLst>
              <a:ext uri="{FF2B5EF4-FFF2-40B4-BE49-F238E27FC236}">
                <a16:creationId xmlns:a16="http://schemas.microsoft.com/office/drawing/2014/main" id="{2E23CE40-0950-43CB-1C4F-4553A7197C6D}"/>
              </a:ext>
            </a:extLst>
          </p:cNvPr>
          <p:cNvSpPr txBox="1"/>
          <p:nvPr/>
        </p:nvSpPr>
        <p:spPr>
          <a:xfrm>
            <a:off x="510527" y="2579438"/>
            <a:ext cx="4965147" cy="2523768"/>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Substrate and mask definition</a:t>
            </a:r>
          </a:p>
          <a:p>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 Epitaxial layer growth</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Thermal oxide growth 300 nm</a:t>
            </a:r>
          </a:p>
        </p:txBody>
      </p:sp>
      <p:pic>
        <p:nvPicPr>
          <p:cNvPr id="14" name="Picture 13">
            <a:extLst>
              <a:ext uri="{FF2B5EF4-FFF2-40B4-BE49-F238E27FC236}">
                <a16:creationId xmlns:a16="http://schemas.microsoft.com/office/drawing/2014/main" id="{9B9F94FC-3556-F2B6-8473-CA7CCA0AABD3}"/>
              </a:ext>
            </a:extLst>
          </p:cNvPr>
          <p:cNvPicPr>
            <a:picLocks noChangeAspect="1"/>
          </p:cNvPicPr>
          <p:nvPr/>
        </p:nvPicPr>
        <p:blipFill>
          <a:blip r:embed="rId5"/>
          <a:stretch>
            <a:fillRect/>
          </a:stretch>
        </p:blipFill>
        <p:spPr>
          <a:xfrm>
            <a:off x="5914193" y="823919"/>
            <a:ext cx="5552599" cy="587799"/>
          </a:xfrm>
          <a:prstGeom prst="rect">
            <a:avLst/>
          </a:prstGeom>
        </p:spPr>
      </p:pic>
      <p:sp>
        <p:nvSpPr>
          <p:cNvPr id="4" name="TextBox 3">
            <a:extLst>
              <a:ext uri="{FF2B5EF4-FFF2-40B4-BE49-F238E27FC236}">
                <a16:creationId xmlns:a16="http://schemas.microsoft.com/office/drawing/2014/main" id="{78FCA17C-8EF3-4D99-4E98-6DFEA468FBFF}"/>
              </a:ext>
            </a:extLst>
          </p:cNvPr>
          <p:cNvSpPr txBox="1"/>
          <p:nvPr/>
        </p:nvSpPr>
        <p:spPr>
          <a:xfrm>
            <a:off x="6311900" y="1756944"/>
            <a:ext cx="1400175" cy="307777"/>
          </a:xfrm>
          <a:prstGeom prst="rect">
            <a:avLst/>
          </a:prstGeom>
          <a:noFill/>
        </p:spPr>
        <p:txBody>
          <a:bodyPr wrap="square">
            <a:spAutoFit/>
          </a:bodyPr>
          <a:lstStyle/>
          <a:p>
            <a:r>
              <a:rPr lang="en-US" sz="1400" dirty="0">
                <a:cs typeface="Times New Roman" panose="02020603050405020304" pitchFamily="18" charset="0"/>
              </a:rPr>
              <a:t>Substrate</a:t>
            </a:r>
            <a:endParaRPr lang="en-GB" sz="1400" dirty="0"/>
          </a:p>
        </p:txBody>
      </p:sp>
      <p:sp>
        <p:nvSpPr>
          <p:cNvPr id="6" name="TextBox 5">
            <a:extLst>
              <a:ext uri="{FF2B5EF4-FFF2-40B4-BE49-F238E27FC236}">
                <a16:creationId xmlns:a16="http://schemas.microsoft.com/office/drawing/2014/main" id="{2C7CA396-198F-1416-2C26-80F62BB7D48B}"/>
              </a:ext>
            </a:extLst>
          </p:cNvPr>
          <p:cNvSpPr txBox="1"/>
          <p:nvPr/>
        </p:nvSpPr>
        <p:spPr>
          <a:xfrm>
            <a:off x="6311900" y="3082862"/>
            <a:ext cx="1400175" cy="307777"/>
          </a:xfrm>
          <a:prstGeom prst="rect">
            <a:avLst/>
          </a:prstGeom>
          <a:noFill/>
        </p:spPr>
        <p:txBody>
          <a:bodyPr wrap="square">
            <a:spAutoFit/>
          </a:bodyPr>
          <a:lstStyle/>
          <a:p>
            <a:r>
              <a:rPr lang="en-US" sz="1400" dirty="0">
                <a:cs typeface="Times New Roman" panose="02020603050405020304" pitchFamily="18" charset="0"/>
              </a:rPr>
              <a:t>Substrate + Epi</a:t>
            </a:r>
            <a:endParaRPr lang="en-GB" sz="1400" dirty="0"/>
          </a:p>
        </p:txBody>
      </p:sp>
      <p:sp>
        <p:nvSpPr>
          <p:cNvPr id="8" name="TextBox 7">
            <a:extLst>
              <a:ext uri="{FF2B5EF4-FFF2-40B4-BE49-F238E27FC236}">
                <a16:creationId xmlns:a16="http://schemas.microsoft.com/office/drawing/2014/main" id="{ED0330FB-B2D5-F902-660F-6F778BB61A49}"/>
              </a:ext>
            </a:extLst>
          </p:cNvPr>
          <p:cNvSpPr txBox="1"/>
          <p:nvPr/>
        </p:nvSpPr>
        <p:spPr>
          <a:xfrm>
            <a:off x="6311900" y="4780510"/>
            <a:ext cx="1400175" cy="307777"/>
          </a:xfrm>
          <a:prstGeom prst="rect">
            <a:avLst/>
          </a:prstGeom>
          <a:noFill/>
        </p:spPr>
        <p:txBody>
          <a:bodyPr wrap="square">
            <a:spAutoFit/>
          </a:bodyPr>
          <a:lstStyle/>
          <a:p>
            <a:r>
              <a:rPr lang="en-US" sz="1400" dirty="0">
                <a:cs typeface="Times New Roman" panose="02020603050405020304" pitchFamily="18" charset="0"/>
              </a:rPr>
              <a:t>Substrate + Epi</a:t>
            </a:r>
            <a:endParaRPr lang="en-GB" sz="1400" dirty="0"/>
          </a:p>
        </p:txBody>
      </p:sp>
      <p:sp>
        <p:nvSpPr>
          <p:cNvPr id="10" name="TextBox 9">
            <a:extLst>
              <a:ext uri="{FF2B5EF4-FFF2-40B4-BE49-F238E27FC236}">
                <a16:creationId xmlns:a16="http://schemas.microsoft.com/office/drawing/2014/main" id="{C1B2C1F6-A3E7-59F7-3AE5-A66234C8CA7E}"/>
              </a:ext>
            </a:extLst>
          </p:cNvPr>
          <p:cNvSpPr txBox="1"/>
          <p:nvPr/>
        </p:nvSpPr>
        <p:spPr>
          <a:xfrm>
            <a:off x="6329057" y="4351419"/>
            <a:ext cx="1400175" cy="307777"/>
          </a:xfrm>
          <a:prstGeom prst="rect">
            <a:avLst/>
          </a:prstGeom>
          <a:noFill/>
        </p:spPr>
        <p:txBody>
          <a:bodyPr wrap="square">
            <a:spAutoFit/>
          </a:bodyPr>
          <a:lstStyle/>
          <a:p>
            <a:r>
              <a:rPr lang="en-US" sz="1400" dirty="0" err="1">
                <a:cs typeface="Times New Roman" panose="02020603050405020304" pitchFamily="18" charset="0"/>
              </a:rPr>
              <a:t>ThOx</a:t>
            </a:r>
            <a:endParaRPr lang="en-GB" sz="1400" dirty="0"/>
          </a:p>
        </p:txBody>
      </p:sp>
      <p:sp>
        <p:nvSpPr>
          <p:cNvPr id="13" name="TextBox 12">
            <a:extLst>
              <a:ext uri="{FF2B5EF4-FFF2-40B4-BE49-F238E27FC236}">
                <a16:creationId xmlns:a16="http://schemas.microsoft.com/office/drawing/2014/main" id="{F06FAAF7-7079-C055-8244-004122D273EF}"/>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Rectangle 1">
            <a:extLst>
              <a:ext uri="{FF2B5EF4-FFF2-40B4-BE49-F238E27FC236}">
                <a16:creationId xmlns:a16="http://schemas.microsoft.com/office/drawing/2014/main" id="{4E385ABD-379A-D922-5932-9C43F618851A}"/>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3" name="Picture 2" descr="ox_small_cmyk_pos_rect.jpg">
            <a:extLst>
              <a:ext uri="{FF2B5EF4-FFF2-40B4-BE49-F238E27FC236}">
                <a16:creationId xmlns:a16="http://schemas.microsoft.com/office/drawing/2014/main" id="{ECC7AC01-E3A0-E27E-665F-C11EBB9D4A5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5" name="TextBox 4">
            <a:extLst>
              <a:ext uri="{FF2B5EF4-FFF2-40B4-BE49-F238E27FC236}">
                <a16:creationId xmlns:a16="http://schemas.microsoft.com/office/drawing/2014/main" id="{3A8BB04E-0AF8-E4A5-BA28-1BA5994ED76A}"/>
              </a:ext>
            </a:extLst>
          </p:cNvPr>
          <p:cNvSpPr txBox="1"/>
          <p:nvPr/>
        </p:nvSpPr>
        <p:spPr>
          <a:xfrm>
            <a:off x="87363" y="6400425"/>
            <a:ext cx="623904" cy="369332"/>
          </a:xfrm>
          <a:prstGeom prst="rect">
            <a:avLst/>
          </a:prstGeom>
          <a:noFill/>
        </p:spPr>
        <p:txBody>
          <a:bodyPr wrap="square">
            <a:spAutoFit/>
          </a:bodyPr>
          <a:lstStyle/>
          <a:p>
            <a:r>
              <a:rPr lang="en-GB" dirty="0"/>
              <a:t>16</a:t>
            </a:r>
          </a:p>
        </p:txBody>
      </p:sp>
    </p:spTree>
    <p:extLst>
      <p:ext uri="{BB962C8B-B14F-4D97-AF65-F5344CB8AC3E}">
        <p14:creationId xmlns:p14="http://schemas.microsoft.com/office/powerpoint/2010/main" val="96797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EB7EEE3C-8389-477A-EBB7-121C2A8E742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3448BEEC-9338-D102-BB92-43669CBD8CE8}"/>
              </a:ext>
            </a:extLst>
          </p:cNvPr>
          <p:cNvSpPr txBox="1"/>
          <p:nvPr/>
        </p:nvSpPr>
        <p:spPr>
          <a:xfrm>
            <a:off x="510527" y="2579438"/>
            <a:ext cx="4965147" cy="2523768"/>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SiO2 etching</a:t>
            </a:r>
          </a:p>
          <a:p>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 Sacrificial SiO2 growth</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Implant N well</a:t>
            </a:r>
          </a:p>
        </p:txBody>
      </p:sp>
      <p:pic>
        <p:nvPicPr>
          <p:cNvPr id="8" name="Picture 7">
            <a:extLst>
              <a:ext uri="{FF2B5EF4-FFF2-40B4-BE49-F238E27FC236}">
                <a16:creationId xmlns:a16="http://schemas.microsoft.com/office/drawing/2014/main" id="{160A24C5-A803-CFFB-B704-8826897B93EF}"/>
              </a:ext>
            </a:extLst>
          </p:cNvPr>
          <p:cNvPicPr>
            <a:picLocks noChangeAspect="1"/>
          </p:cNvPicPr>
          <p:nvPr/>
        </p:nvPicPr>
        <p:blipFill>
          <a:blip r:embed="rId2"/>
          <a:stretch>
            <a:fillRect/>
          </a:stretch>
        </p:blipFill>
        <p:spPr>
          <a:xfrm>
            <a:off x="7601720" y="965661"/>
            <a:ext cx="1987652" cy="1212912"/>
          </a:xfrm>
          <a:prstGeom prst="rect">
            <a:avLst/>
          </a:prstGeom>
        </p:spPr>
      </p:pic>
      <p:pic>
        <p:nvPicPr>
          <p:cNvPr id="10" name="Picture 9">
            <a:extLst>
              <a:ext uri="{FF2B5EF4-FFF2-40B4-BE49-F238E27FC236}">
                <a16:creationId xmlns:a16="http://schemas.microsoft.com/office/drawing/2014/main" id="{BD2222A3-432D-8237-0272-29B60F213BED}"/>
              </a:ext>
            </a:extLst>
          </p:cNvPr>
          <p:cNvPicPr>
            <a:picLocks noChangeAspect="1"/>
          </p:cNvPicPr>
          <p:nvPr/>
        </p:nvPicPr>
        <p:blipFill>
          <a:blip r:embed="rId3"/>
          <a:stretch>
            <a:fillRect/>
          </a:stretch>
        </p:blipFill>
        <p:spPr>
          <a:xfrm>
            <a:off x="7561712" y="2770039"/>
            <a:ext cx="2067667" cy="1271335"/>
          </a:xfrm>
          <a:prstGeom prst="rect">
            <a:avLst/>
          </a:prstGeom>
        </p:spPr>
      </p:pic>
      <p:pic>
        <p:nvPicPr>
          <p:cNvPr id="12" name="Picture 11">
            <a:extLst>
              <a:ext uri="{FF2B5EF4-FFF2-40B4-BE49-F238E27FC236}">
                <a16:creationId xmlns:a16="http://schemas.microsoft.com/office/drawing/2014/main" id="{FC681F33-D5DC-0EC2-C912-2B6C4C76F788}"/>
              </a:ext>
            </a:extLst>
          </p:cNvPr>
          <p:cNvPicPr>
            <a:picLocks noChangeAspect="1"/>
          </p:cNvPicPr>
          <p:nvPr/>
        </p:nvPicPr>
        <p:blipFill>
          <a:blip r:embed="rId4"/>
          <a:stretch>
            <a:fillRect/>
          </a:stretch>
        </p:blipFill>
        <p:spPr>
          <a:xfrm>
            <a:off x="9976687" y="2579438"/>
            <a:ext cx="1521979" cy="1383617"/>
          </a:xfrm>
          <a:prstGeom prst="rect">
            <a:avLst/>
          </a:prstGeom>
        </p:spPr>
      </p:pic>
      <p:pic>
        <p:nvPicPr>
          <p:cNvPr id="14" name="Picture 13">
            <a:extLst>
              <a:ext uri="{FF2B5EF4-FFF2-40B4-BE49-F238E27FC236}">
                <a16:creationId xmlns:a16="http://schemas.microsoft.com/office/drawing/2014/main" id="{AFEC98F6-CB1A-79DA-E64E-C0A797268A91}"/>
              </a:ext>
            </a:extLst>
          </p:cNvPr>
          <p:cNvPicPr>
            <a:picLocks noChangeAspect="1"/>
          </p:cNvPicPr>
          <p:nvPr/>
        </p:nvPicPr>
        <p:blipFill>
          <a:blip r:embed="rId5"/>
          <a:stretch>
            <a:fillRect/>
          </a:stretch>
        </p:blipFill>
        <p:spPr>
          <a:xfrm>
            <a:off x="9940072" y="1129043"/>
            <a:ext cx="1689922" cy="970917"/>
          </a:xfrm>
          <a:prstGeom prst="rect">
            <a:avLst/>
          </a:prstGeom>
        </p:spPr>
      </p:pic>
      <p:pic>
        <p:nvPicPr>
          <p:cNvPr id="22" name="Picture 21">
            <a:extLst>
              <a:ext uri="{FF2B5EF4-FFF2-40B4-BE49-F238E27FC236}">
                <a16:creationId xmlns:a16="http://schemas.microsoft.com/office/drawing/2014/main" id="{EADB3742-FA7F-E139-52AD-FCB4A8E99EE1}"/>
              </a:ext>
            </a:extLst>
          </p:cNvPr>
          <p:cNvPicPr>
            <a:picLocks noChangeAspect="1"/>
          </p:cNvPicPr>
          <p:nvPr/>
        </p:nvPicPr>
        <p:blipFill>
          <a:blip r:embed="rId6"/>
          <a:stretch>
            <a:fillRect/>
          </a:stretch>
        </p:blipFill>
        <p:spPr>
          <a:xfrm>
            <a:off x="7563618" y="4555227"/>
            <a:ext cx="2025754" cy="1244664"/>
          </a:xfrm>
          <a:prstGeom prst="rect">
            <a:avLst/>
          </a:prstGeom>
        </p:spPr>
      </p:pic>
      <p:sp>
        <p:nvSpPr>
          <p:cNvPr id="23" name="TextBox 22">
            <a:extLst>
              <a:ext uri="{FF2B5EF4-FFF2-40B4-BE49-F238E27FC236}">
                <a16:creationId xmlns:a16="http://schemas.microsoft.com/office/drawing/2014/main" id="{580BE62D-DD9A-7729-0064-1EC362DA9E76}"/>
              </a:ext>
            </a:extLst>
          </p:cNvPr>
          <p:cNvSpPr txBox="1"/>
          <p:nvPr/>
        </p:nvSpPr>
        <p:spPr>
          <a:xfrm>
            <a:off x="6161537" y="775707"/>
            <a:ext cx="1400175" cy="307777"/>
          </a:xfrm>
          <a:prstGeom prst="rect">
            <a:avLst/>
          </a:prstGeom>
          <a:noFill/>
        </p:spPr>
        <p:txBody>
          <a:bodyPr wrap="square">
            <a:spAutoFit/>
          </a:bodyPr>
          <a:lstStyle/>
          <a:p>
            <a:r>
              <a:rPr lang="en-US" sz="1400" dirty="0">
                <a:cs typeface="Times New Roman" panose="02020603050405020304" pitchFamily="18" charset="0"/>
              </a:rPr>
              <a:t>SiO2 etching</a:t>
            </a:r>
            <a:endParaRPr lang="en-GB" sz="1400" dirty="0"/>
          </a:p>
        </p:txBody>
      </p:sp>
      <p:sp>
        <p:nvSpPr>
          <p:cNvPr id="24" name="TextBox 23">
            <a:extLst>
              <a:ext uri="{FF2B5EF4-FFF2-40B4-BE49-F238E27FC236}">
                <a16:creationId xmlns:a16="http://schemas.microsoft.com/office/drawing/2014/main" id="{E19FF08D-2BD0-5FA9-9C27-43A14545FE33}"/>
              </a:ext>
            </a:extLst>
          </p:cNvPr>
          <p:cNvSpPr txBox="1"/>
          <p:nvPr/>
        </p:nvSpPr>
        <p:spPr>
          <a:xfrm>
            <a:off x="6161537" y="2857393"/>
            <a:ext cx="1400175" cy="307777"/>
          </a:xfrm>
          <a:prstGeom prst="rect">
            <a:avLst/>
          </a:prstGeom>
          <a:noFill/>
        </p:spPr>
        <p:txBody>
          <a:bodyPr wrap="square">
            <a:spAutoFit/>
          </a:bodyPr>
          <a:lstStyle/>
          <a:p>
            <a:r>
              <a:rPr lang="en-US" sz="1400" dirty="0">
                <a:cs typeface="Times New Roman" panose="02020603050405020304" pitchFamily="18" charset="0"/>
              </a:rPr>
              <a:t>SiO2 growth</a:t>
            </a:r>
            <a:endParaRPr lang="en-GB" sz="1400" dirty="0"/>
          </a:p>
        </p:txBody>
      </p:sp>
      <p:sp>
        <p:nvSpPr>
          <p:cNvPr id="41" name="Rectangle 40">
            <a:extLst>
              <a:ext uri="{FF2B5EF4-FFF2-40B4-BE49-F238E27FC236}">
                <a16:creationId xmlns:a16="http://schemas.microsoft.com/office/drawing/2014/main" id="{D3D128EC-EEDE-E602-56F0-1A07DEBD7E31}"/>
              </a:ext>
            </a:extLst>
          </p:cNvPr>
          <p:cNvSpPr/>
          <p:nvPr/>
        </p:nvSpPr>
        <p:spPr>
          <a:xfrm>
            <a:off x="8334375" y="2579438"/>
            <a:ext cx="565107" cy="50666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7" name="Straight Connector 46">
            <a:extLst>
              <a:ext uri="{FF2B5EF4-FFF2-40B4-BE49-F238E27FC236}">
                <a16:creationId xmlns:a16="http://schemas.microsoft.com/office/drawing/2014/main" id="{4DC53B26-4A38-15A2-CEAF-55621350245E}"/>
              </a:ext>
            </a:extLst>
          </p:cNvPr>
          <p:cNvCxnSpPr>
            <a:cxnSpLocks/>
            <a:endCxn id="12" idx="1"/>
          </p:cNvCxnSpPr>
          <p:nvPr/>
        </p:nvCxnSpPr>
        <p:spPr>
          <a:xfrm>
            <a:off x="8899482" y="2857393"/>
            <a:ext cx="1077205" cy="4138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FF0A3965-F916-8D06-C956-381BFD773F04}"/>
              </a:ext>
            </a:extLst>
          </p:cNvPr>
          <p:cNvSpPr txBox="1"/>
          <p:nvPr/>
        </p:nvSpPr>
        <p:spPr>
          <a:xfrm>
            <a:off x="6161537" y="4448944"/>
            <a:ext cx="1400175" cy="307777"/>
          </a:xfrm>
          <a:prstGeom prst="rect">
            <a:avLst/>
          </a:prstGeom>
          <a:noFill/>
        </p:spPr>
        <p:txBody>
          <a:bodyPr wrap="square">
            <a:spAutoFit/>
          </a:bodyPr>
          <a:lstStyle/>
          <a:p>
            <a:r>
              <a:rPr lang="en-US" sz="1400" dirty="0">
                <a:cs typeface="Times New Roman" panose="02020603050405020304" pitchFamily="18" charset="0"/>
              </a:rPr>
              <a:t>Implant</a:t>
            </a:r>
            <a:endParaRPr lang="en-GB" sz="1400" dirty="0"/>
          </a:p>
        </p:txBody>
      </p:sp>
      <p:sp>
        <p:nvSpPr>
          <p:cNvPr id="51" name="TextBox 50">
            <a:extLst>
              <a:ext uri="{FF2B5EF4-FFF2-40B4-BE49-F238E27FC236}">
                <a16:creationId xmlns:a16="http://schemas.microsoft.com/office/drawing/2014/main" id="{F6C19088-5403-6F9F-E794-422435D97B32}"/>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Rectangle 1">
            <a:extLst>
              <a:ext uri="{FF2B5EF4-FFF2-40B4-BE49-F238E27FC236}">
                <a16:creationId xmlns:a16="http://schemas.microsoft.com/office/drawing/2014/main" id="{C726CC20-7118-7E61-33C3-9BC344620C3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3" name="Picture 2" descr="ox_small_cmyk_pos_rect.jpg">
            <a:extLst>
              <a:ext uri="{FF2B5EF4-FFF2-40B4-BE49-F238E27FC236}">
                <a16:creationId xmlns:a16="http://schemas.microsoft.com/office/drawing/2014/main" id="{FA2DBC33-D7C1-ADB3-E4BD-FB1EA00B01F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 name="TextBox 3">
            <a:extLst>
              <a:ext uri="{FF2B5EF4-FFF2-40B4-BE49-F238E27FC236}">
                <a16:creationId xmlns:a16="http://schemas.microsoft.com/office/drawing/2014/main" id="{5575648B-2710-1C96-3995-3A4870A0C927}"/>
              </a:ext>
            </a:extLst>
          </p:cNvPr>
          <p:cNvSpPr txBox="1"/>
          <p:nvPr/>
        </p:nvSpPr>
        <p:spPr>
          <a:xfrm>
            <a:off x="87363" y="6400425"/>
            <a:ext cx="623904" cy="369332"/>
          </a:xfrm>
          <a:prstGeom prst="rect">
            <a:avLst/>
          </a:prstGeom>
          <a:noFill/>
        </p:spPr>
        <p:txBody>
          <a:bodyPr wrap="square">
            <a:spAutoFit/>
          </a:bodyPr>
          <a:lstStyle/>
          <a:p>
            <a:r>
              <a:rPr lang="en-GB" dirty="0"/>
              <a:t>17</a:t>
            </a:r>
          </a:p>
        </p:txBody>
      </p:sp>
    </p:spTree>
    <p:extLst>
      <p:ext uri="{BB962C8B-B14F-4D97-AF65-F5344CB8AC3E}">
        <p14:creationId xmlns:p14="http://schemas.microsoft.com/office/powerpoint/2010/main" val="3167505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7127587-0157-4D1D-9422-E6B51471D7FE}"/>
              </a:ext>
            </a:extLst>
          </p:cNvPr>
          <p:cNvSpPr/>
          <p:nvPr/>
        </p:nvSpPr>
        <p:spPr>
          <a:xfrm>
            <a:off x="1653363" y="365760"/>
            <a:ext cx="9367203" cy="11887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700" kern="1200" dirty="0">
                <a:solidFill>
                  <a:schemeClr val="tx1"/>
                </a:solidFill>
                <a:latin typeface="+mj-lt"/>
                <a:ea typeface="+mj-ea"/>
                <a:cs typeface="+mj-cs"/>
              </a:rPr>
              <a:t>Overview</a:t>
            </a:r>
          </a:p>
        </p:txBody>
      </p:sp>
      <p:sp>
        <p:nvSpPr>
          <p:cNvPr id="45" name="Freeform: Shape 44">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Freeform: Shape 46">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extBox 7">
            <a:extLst>
              <a:ext uri="{FF2B5EF4-FFF2-40B4-BE49-F238E27FC236}">
                <a16:creationId xmlns:a16="http://schemas.microsoft.com/office/drawing/2014/main" id="{6F4A4647-910F-4CC8-B573-3B6EA0F10E2D}"/>
              </a:ext>
            </a:extLst>
          </p:cNvPr>
          <p:cNvSpPr txBox="1"/>
          <p:nvPr/>
        </p:nvSpPr>
        <p:spPr>
          <a:xfrm>
            <a:off x="1308100" y="1695372"/>
            <a:ext cx="9855200" cy="4493538"/>
          </a:xfrm>
          <a:prstGeom prst="rect">
            <a:avLst/>
          </a:prstGeom>
          <a:noFill/>
        </p:spPr>
        <p:txBody>
          <a:bodyPr wrap="square">
            <a:spAutoFit/>
          </a:bodyPr>
          <a:lstStyle/>
          <a:p>
            <a:pPr marL="1200150" lvl="2" indent="-285750">
              <a:buFont typeface="Arial" panose="020B0604020202020204" pitchFamily="34" charset="0"/>
              <a:buChar char="•"/>
            </a:pPr>
            <a:endParaRPr lang="en-US" sz="2200" i="1" dirty="0">
              <a:cs typeface="Times New Roman" panose="02020603050405020304" pitchFamily="18" charset="0"/>
            </a:endParaRPr>
          </a:p>
          <a:p>
            <a:pPr marL="285750" indent="-285750">
              <a:buFont typeface="Arial" panose="020B0604020202020204" pitchFamily="34" charset="0"/>
              <a:buChar char="•"/>
            </a:pPr>
            <a:r>
              <a:rPr lang="en-US" sz="2200" b="1" dirty="0">
                <a:cs typeface="Times New Roman" panose="02020603050405020304" pitchFamily="18" charset="0"/>
              </a:rPr>
              <a:t>Semiconductor fabrication process</a:t>
            </a:r>
          </a:p>
          <a:p>
            <a:pPr marL="742950" lvl="1" indent="-285750">
              <a:buFont typeface="Arial" panose="020B0604020202020204" pitchFamily="34" charset="0"/>
              <a:buChar char="•"/>
            </a:pPr>
            <a:r>
              <a:rPr lang="en-US" sz="2200" i="1" dirty="0">
                <a:cs typeface="Times New Roman" panose="02020603050405020304" pitchFamily="18" charset="0"/>
              </a:rPr>
              <a:t>Fabrication process flow</a:t>
            </a:r>
          </a:p>
          <a:p>
            <a:pPr marL="742950" lvl="1" indent="-285750">
              <a:buFont typeface="Arial" panose="020B0604020202020204" pitchFamily="34" charset="0"/>
              <a:buChar char="•"/>
            </a:pPr>
            <a:r>
              <a:rPr lang="en-US" sz="2200" i="1" dirty="0">
                <a:cs typeface="Times New Roman" panose="02020603050405020304" pitchFamily="18" charset="0"/>
              </a:rPr>
              <a:t>Silicon epitaxial growth</a:t>
            </a:r>
          </a:p>
          <a:p>
            <a:pPr marL="742950" lvl="1" indent="-285750">
              <a:buFont typeface="Arial" panose="020B0604020202020204" pitchFamily="34" charset="0"/>
              <a:buChar char="•"/>
            </a:pPr>
            <a:r>
              <a:rPr lang="en-US" sz="2200" i="1" dirty="0">
                <a:cs typeface="Times New Roman" panose="02020603050405020304" pitchFamily="18" charset="0"/>
              </a:rPr>
              <a:t>Oxidation</a:t>
            </a:r>
          </a:p>
          <a:p>
            <a:pPr marL="742950" lvl="1" indent="-285750">
              <a:buFont typeface="Arial" panose="020B0604020202020204" pitchFamily="34" charset="0"/>
              <a:buChar char="•"/>
            </a:pPr>
            <a:r>
              <a:rPr lang="en-US" sz="2200" i="1" dirty="0">
                <a:cs typeface="Times New Roman" panose="02020603050405020304" pitchFamily="18" charset="0"/>
              </a:rPr>
              <a:t>Resist deposition</a:t>
            </a:r>
          </a:p>
          <a:p>
            <a:pPr marL="742950" lvl="1" indent="-285750">
              <a:buFont typeface="Arial" panose="020B0604020202020204" pitchFamily="34" charset="0"/>
              <a:buChar char="•"/>
            </a:pPr>
            <a:r>
              <a:rPr lang="en-US" sz="2200" i="1" dirty="0">
                <a:cs typeface="Times New Roman" panose="02020603050405020304" pitchFamily="18" charset="0"/>
              </a:rPr>
              <a:t>Photolithography/etching</a:t>
            </a:r>
          </a:p>
          <a:p>
            <a:pPr marL="742950" lvl="1" indent="-285750">
              <a:buFont typeface="Arial" panose="020B0604020202020204" pitchFamily="34" charset="0"/>
              <a:buChar char="•"/>
            </a:pPr>
            <a:r>
              <a:rPr lang="en-US" sz="2200" i="1" dirty="0">
                <a:cs typeface="Times New Roman" panose="02020603050405020304" pitchFamily="18" charset="0"/>
              </a:rPr>
              <a:t>Implantation</a:t>
            </a:r>
          </a:p>
          <a:p>
            <a:pPr marL="742950" lvl="1" indent="-285750">
              <a:buFont typeface="Arial" panose="020B0604020202020204" pitchFamily="34" charset="0"/>
              <a:buChar char="•"/>
            </a:pPr>
            <a:r>
              <a:rPr lang="en-US" sz="2200" i="1" dirty="0">
                <a:cs typeface="Times New Roman" panose="02020603050405020304" pitchFamily="18" charset="0"/>
              </a:rPr>
              <a:t>Thermal annealing/Activation</a:t>
            </a:r>
          </a:p>
          <a:p>
            <a:pPr marL="742950" lvl="1" indent="-285750">
              <a:buFont typeface="Arial" panose="020B0604020202020204" pitchFamily="34" charset="0"/>
              <a:buChar char="•"/>
            </a:pPr>
            <a:r>
              <a:rPr lang="en-US" sz="2200" i="1" dirty="0" err="1">
                <a:cs typeface="Times New Roman" panose="02020603050405020304" pitchFamily="18" charset="0"/>
              </a:rPr>
              <a:t>Metalization</a:t>
            </a:r>
            <a:endParaRPr lang="en-US" sz="2200" i="1" dirty="0">
              <a:cs typeface="Times New Roman" panose="02020603050405020304" pitchFamily="18" charset="0"/>
            </a:endParaRPr>
          </a:p>
          <a:p>
            <a:pPr marL="285750" indent="-285750">
              <a:buFont typeface="Arial" panose="020B0604020202020204" pitchFamily="34" charset="0"/>
              <a:buChar char="•"/>
            </a:pPr>
            <a:r>
              <a:rPr lang="en-US" sz="2200" b="1" dirty="0">
                <a:cs typeface="Times New Roman" panose="02020603050405020304" pitchFamily="18" charset="0"/>
              </a:rPr>
              <a:t>Process simulation in TCAD</a:t>
            </a:r>
          </a:p>
          <a:p>
            <a:pPr marL="742950" lvl="1" indent="-285750">
              <a:buFont typeface="Arial" panose="020B0604020202020204" pitchFamily="34" charset="0"/>
              <a:buChar char="•"/>
            </a:pPr>
            <a:r>
              <a:rPr lang="en-US" sz="2200" dirty="0">
                <a:cs typeface="Times New Roman" panose="02020603050405020304" pitchFamily="18" charset="0"/>
              </a:rPr>
              <a:t>2D process simulation of PN junction</a:t>
            </a:r>
          </a:p>
          <a:p>
            <a:pPr marL="285750" indent="-285750">
              <a:buFont typeface="Arial" panose="020B0604020202020204" pitchFamily="34" charset="0"/>
              <a:buChar char="•"/>
            </a:pPr>
            <a:r>
              <a:rPr lang="en-US" sz="2200" b="1" dirty="0">
                <a:cs typeface="Times New Roman" panose="02020603050405020304" pitchFamily="18" charset="0"/>
              </a:rPr>
              <a:t>Addendum: Fabrication process details</a:t>
            </a:r>
          </a:p>
        </p:txBody>
      </p:sp>
      <p:sp>
        <p:nvSpPr>
          <p:cNvPr id="3" name="TextBox 2">
            <a:extLst>
              <a:ext uri="{FF2B5EF4-FFF2-40B4-BE49-F238E27FC236}">
                <a16:creationId xmlns:a16="http://schemas.microsoft.com/office/drawing/2014/main" id="{3CE60599-7E39-F9A2-FBDC-06A9B3F2EE3F}"/>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Tree>
    <p:extLst>
      <p:ext uri="{BB962C8B-B14F-4D97-AF65-F5344CB8AC3E}">
        <p14:creationId xmlns:p14="http://schemas.microsoft.com/office/powerpoint/2010/main" val="3409812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EB7EEE3C-8389-477A-EBB7-121C2A8E742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CC695593-F588-2A7B-A59D-93B3E734DCED}"/>
              </a:ext>
            </a:extLst>
          </p:cNvPr>
          <p:cNvSpPr txBox="1"/>
          <p:nvPr/>
        </p:nvSpPr>
        <p:spPr>
          <a:xfrm>
            <a:off x="510527" y="2579438"/>
            <a:ext cx="4965147" cy="2523768"/>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LTO (Low Temp Oxide) deposition</a:t>
            </a:r>
          </a:p>
          <a:p>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 Activation / annealing</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Etching cathode contact</a:t>
            </a:r>
          </a:p>
        </p:txBody>
      </p:sp>
      <p:pic>
        <p:nvPicPr>
          <p:cNvPr id="7" name="Picture 6">
            <a:extLst>
              <a:ext uri="{FF2B5EF4-FFF2-40B4-BE49-F238E27FC236}">
                <a16:creationId xmlns:a16="http://schemas.microsoft.com/office/drawing/2014/main" id="{741AD1E3-3914-7219-9029-CFB62C97A933}"/>
              </a:ext>
            </a:extLst>
          </p:cNvPr>
          <p:cNvPicPr>
            <a:picLocks noChangeAspect="1"/>
          </p:cNvPicPr>
          <p:nvPr/>
        </p:nvPicPr>
        <p:blipFill>
          <a:blip r:embed="rId2"/>
          <a:stretch>
            <a:fillRect/>
          </a:stretch>
        </p:blipFill>
        <p:spPr>
          <a:xfrm>
            <a:off x="7687141" y="1134612"/>
            <a:ext cx="2006703" cy="1244664"/>
          </a:xfrm>
          <a:prstGeom prst="rect">
            <a:avLst/>
          </a:prstGeom>
        </p:spPr>
      </p:pic>
      <p:pic>
        <p:nvPicPr>
          <p:cNvPr id="9" name="Picture 8">
            <a:extLst>
              <a:ext uri="{FF2B5EF4-FFF2-40B4-BE49-F238E27FC236}">
                <a16:creationId xmlns:a16="http://schemas.microsoft.com/office/drawing/2014/main" id="{1AF79266-258C-537B-990A-0FA18371959A}"/>
              </a:ext>
            </a:extLst>
          </p:cNvPr>
          <p:cNvPicPr>
            <a:picLocks noChangeAspect="1"/>
          </p:cNvPicPr>
          <p:nvPr/>
        </p:nvPicPr>
        <p:blipFill>
          <a:blip r:embed="rId3"/>
          <a:stretch>
            <a:fillRect/>
          </a:stretch>
        </p:blipFill>
        <p:spPr>
          <a:xfrm>
            <a:off x="7687140" y="2850769"/>
            <a:ext cx="2006703" cy="1238314"/>
          </a:xfrm>
          <a:prstGeom prst="rect">
            <a:avLst/>
          </a:prstGeom>
        </p:spPr>
      </p:pic>
      <p:pic>
        <p:nvPicPr>
          <p:cNvPr id="11" name="Picture 10">
            <a:extLst>
              <a:ext uri="{FF2B5EF4-FFF2-40B4-BE49-F238E27FC236}">
                <a16:creationId xmlns:a16="http://schemas.microsoft.com/office/drawing/2014/main" id="{FB16F6D7-6981-E4C4-3D31-8D575F2A276B}"/>
              </a:ext>
            </a:extLst>
          </p:cNvPr>
          <p:cNvPicPr>
            <a:picLocks noChangeAspect="1"/>
          </p:cNvPicPr>
          <p:nvPr/>
        </p:nvPicPr>
        <p:blipFill>
          <a:blip r:embed="rId4"/>
          <a:stretch>
            <a:fillRect/>
          </a:stretch>
        </p:blipFill>
        <p:spPr>
          <a:xfrm>
            <a:off x="7687140" y="4534576"/>
            <a:ext cx="2013053" cy="1244664"/>
          </a:xfrm>
          <a:prstGeom prst="rect">
            <a:avLst/>
          </a:prstGeom>
        </p:spPr>
      </p:pic>
      <p:sp>
        <p:nvSpPr>
          <p:cNvPr id="13" name="TextBox 12">
            <a:extLst>
              <a:ext uri="{FF2B5EF4-FFF2-40B4-BE49-F238E27FC236}">
                <a16:creationId xmlns:a16="http://schemas.microsoft.com/office/drawing/2014/main" id="{C5D94251-E35A-950B-9426-502C5748229E}"/>
              </a:ext>
            </a:extLst>
          </p:cNvPr>
          <p:cNvSpPr txBox="1"/>
          <p:nvPr/>
        </p:nvSpPr>
        <p:spPr>
          <a:xfrm>
            <a:off x="6286965" y="1028329"/>
            <a:ext cx="1400175" cy="307777"/>
          </a:xfrm>
          <a:prstGeom prst="rect">
            <a:avLst/>
          </a:prstGeom>
          <a:noFill/>
        </p:spPr>
        <p:txBody>
          <a:bodyPr wrap="square">
            <a:spAutoFit/>
          </a:bodyPr>
          <a:lstStyle/>
          <a:p>
            <a:r>
              <a:rPr lang="en-US" sz="1400" dirty="0">
                <a:cs typeface="Times New Roman" panose="02020603050405020304" pitchFamily="18" charset="0"/>
              </a:rPr>
              <a:t>LTO</a:t>
            </a:r>
            <a:endParaRPr lang="en-GB" sz="1400" dirty="0"/>
          </a:p>
        </p:txBody>
      </p:sp>
      <p:sp>
        <p:nvSpPr>
          <p:cNvPr id="14" name="TextBox 13">
            <a:extLst>
              <a:ext uri="{FF2B5EF4-FFF2-40B4-BE49-F238E27FC236}">
                <a16:creationId xmlns:a16="http://schemas.microsoft.com/office/drawing/2014/main" id="{2F5B52DF-55B6-ECD6-F9E0-02278A93912C}"/>
              </a:ext>
            </a:extLst>
          </p:cNvPr>
          <p:cNvSpPr txBox="1"/>
          <p:nvPr/>
        </p:nvSpPr>
        <p:spPr>
          <a:xfrm>
            <a:off x="6286965" y="2846146"/>
            <a:ext cx="1400175" cy="307777"/>
          </a:xfrm>
          <a:prstGeom prst="rect">
            <a:avLst/>
          </a:prstGeom>
          <a:noFill/>
        </p:spPr>
        <p:txBody>
          <a:bodyPr wrap="square">
            <a:spAutoFit/>
          </a:bodyPr>
          <a:lstStyle/>
          <a:p>
            <a:r>
              <a:rPr lang="en-US" sz="1400" dirty="0">
                <a:cs typeface="Times New Roman" panose="02020603050405020304" pitchFamily="18" charset="0"/>
              </a:rPr>
              <a:t>Activation</a:t>
            </a:r>
            <a:endParaRPr lang="en-GB" sz="1400" dirty="0"/>
          </a:p>
        </p:txBody>
      </p:sp>
      <p:sp>
        <p:nvSpPr>
          <p:cNvPr id="16" name="TextBox 15">
            <a:extLst>
              <a:ext uri="{FF2B5EF4-FFF2-40B4-BE49-F238E27FC236}">
                <a16:creationId xmlns:a16="http://schemas.microsoft.com/office/drawing/2014/main" id="{0957ACAC-D57E-1F4C-3C76-111AC9ED3A96}"/>
              </a:ext>
            </a:extLst>
          </p:cNvPr>
          <p:cNvSpPr txBox="1"/>
          <p:nvPr/>
        </p:nvSpPr>
        <p:spPr>
          <a:xfrm>
            <a:off x="6286965" y="4486294"/>
            <a:ext cx="1400175" cy="307777"/>
          </a:xfrm>
          <a:prstGeom prst="rect">
            <a:avLst/>
          </a:prstGeom>
          <a:noFill/>
        </p:spPr>
        <p:txBody>
          <a:bodyPr wrap="square">
            <a:spAutoFit/>
          </a:bodyPr>
          <a:lstStyle/>
          <a:p>
            <a:r>
              <a:rPr lang="en-US" sz="1400" dirty="0">
                <a:cs typeface="Times New Roman" panose="02020603050405020304" pitchFamily="18" charset="0"/>
              </a:rPr>
              <a:t>Etching</a:t>
            </a:r>
            <a:endParaRPr lang="en-GB" sz="1400" dirty="0"/>
          </a:p>
        </p:txBody>
      </p:sp>
      <p:sp>
        <p:nvSpPr>
          <p:cNvPr id="22" name="TextBox 21">
            <a:extLst>
              <a:ext uri="{FF2B5EF4-FFF2-40B4-BE49-F238E27FC236}">
                <a16:creationId xmlns:a16="http://schemas.microsoft.com/office/drawing/2014/main" id="{ADE1EE3C-737F-33F3-3A91-7CE79B8BF150}"/>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Rectangle 1">
            <a:extLst>
              <a:ext uri="{FF2B5EF4-FFF2-40B4-BE49-F238E27FC236}">
                <a16:creationId xmlns:a16="http://schemas.microsoft.com/office/drawing/2014/main" id="{2A6416A8-CE80-6BF7-2C4B-8B4AA4BDB72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3" name="Picture 2" descr="ox_small_cmyk_pos_rect.jpg">
            <a:extLst>
              <a:ext uri="{FF2B5EF4-FFF2-40B4-BE49-F238E27FC236}">
                <a16:creationId xmlns:a16="http://schemas.microsoft.com/office/drawing/2014/main" id="{05377CA8-6AB8-89FC-5032-123FB1EDCAD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 name="TextBox 3">
            <a:extLst>
              <a:ext uri="{FF2B5EF4-FFF2-40B4-BE49-F238E27FC236}">
                <a16:creationId xmlns:a16="http://schemas.microsoft.com/office/drawing/2014/main" id="{D9F1C92B-60AB-0951-FE31-756742F0708B}"/>
              </a:ext>
            </a:extLst>
          </p:cNvPr>
          <p:cNvSpPr txBox="1"/>
          <p:nvPr/>
        </p:nvSpPr>
        <p:spPr>
          <a:xfrm>
            <a:off x="87363" y="6400425"/>
            <a:ext cx="623904" cy="369332"/>
          </a:xfrm>
          <a:prstGeom prst="rect">
            <a:avLst/>
          </a:prstGeom>
          <a:noFill/>
        </p:spPr>
        <p:txBody>
          <a:bodyPr wrap="square">
            <a:spAutoFit/>
          </a:bodyPr>
          <a:lstStyle/>
          <a:p>
            <a:r>
              <a:rPr lang="en-GB" dirty="0"/>
              <a:t>18</a:t>
            </a:r>
          </a:p>
        </p:txBody>
      </p:sp>
    </p:spTree>
    <p:extLst>
      <p:ext uri="{BB962C8B-B14F-4D97-AF65-F5344CB8AC3E}">
        <p14:creationId xmlns:p14="http://schemas.microsoft.com/office/powerpoint/2010/main" val="2590588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EB7EEE3C-8389-477A-EBB7-121C2A8E742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a:extLst>
              <a:ext uri="{FF2B5EF4-FFF2-40B4-BE49-F238E27FC236}">
                <a16:creationId xmlns:a16="http://schemas.microsoft.com/office/drawing/2014/main" id="{5785DD25-F3CB-94B8-D30A-FB23DCA6BDE1}"/>
              </a:ext>
            </a:extLst>
          </p:cNvPr>
          <p:cNvSpPr txBox="1"/>
          <p:nvPr/>
        </p:nvSpPr>
        <p:spPr>
          <a:xfrm>
            <a:off x="510527" y="2579438"/>
            <a:ext cx="4965147" cy="406265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Metal contact deposition and etching</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Remeshing for device simulation:</a:t>
            </a:r>
          </a:p>
          <a:p>
            <a:pPr marL="800100" lvl="1" indent="-342900">
              <a:buFont typeface="Arial" panose="020B0604020202020204" pitchFamily="34" charset="0"/>
              <a:buChar char="•"/>
            </a:pPr>
            <a:r>
              <a:rPr lang="en-US" sz="2000" dirty="0">
                <a:cs typeface="Times New Roman" panose="02020603050405020304" pitchFamily="18" charset="0"/>
              </a:rPr>
              <a:t>Delaunay meshing</a:t>
            </a:r>
          </a:p>
          <a:p>
            <a:pPr marL="800100" lvl="1" indent="-342900">
              <a:buFont typeface="Arial" panose="020B0604020202020204" pitchFamily="34" charset="0"/>
              <a:buChar char="•"/>
            </a:pPr>
            <a:r>
              <a:rPr lang="en-US" sz="2000" dirty="0">
                <a:cs typeface="Times New Roman" panose="02020603050405020304" pitchFamily="18" charset="0"/>
              </a:rPr>
              <a:t>Specify refinement in region of electrical simulation interest, i.e. near the junction, at the interface</a:t>
            </a:r>
          </a:p>
          <a:p>
            <a:pPr marL="800100" lvl="1" indent="-342900">
              <a:buFont typeface="Arial" panose="020B0604020202020204" pitchFamily="34" charset="0"/>
              <a:buChar char="•"/>
            </a:pPr>
            <a:endParaRPr lang="en-US" sz="2000" dirty="0">
              <a:cs typeface="Times New Roman" panose="02020603050405020304" pitchFamily="18" charset="0"/>
            </a:endParaRPr>
          </a:p>
          <a:p>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p:txBody>
      </p:sp>
      <p:pic>
        <p:nvPicPr>
          <p:cNvPr id="9" name="Picture 8">
            <a:extLst>
              <a:ext uri="{FF2B5EF4-FFF2-40B4-BE49-F238E27FC236}">
                <a16:creationId xmlns:a16="http://schemas.microsoft.com/office/drawing/2014/main" id="{9198D7E3-7E87-9219-F68B-6FBA52A5D60A}"/>
              </a:ext>
            </a:extLst>
          </p:cNvPr>
          <p:cNvPicPr>
            <a:picLocks noChangeAspect="1"/>
          </p:cNvPicPr>
          <p:nvPr/>
        </p:nvPicPr>
        <p:blipFill>
          <a:blip r:embed="rId2"/>
          <a:stretch>
            <a:fillRect/>
          </a:stretch>
        </p:blipFill>
        <p:spPr>
          <a:xfrm>
            <a:off x="7281640" y="1148561"/>
            <a:ext cx="3054507" cy="1911448"/>
          </a:xfrm>
          <a:prstGeom prst="rect">
            <a:avLst/>
          </a:prstGeom>
        </p:spPr>
      </p:pic>
      <p:pic>
        <p:nvPicPr>
          <p:cNvPr id="11" name="Picture 10">
            <a:extLst>
              <a:ext uri="{FF2B5EF4-FFF2-40B4-BE49-F238E27FC236}">
                <a16:creationId xmlns:a16="http://schemas.microsoft.com/office/drawing/2014/main" id="{61F4C7A9-7CC2-54D0-C1A7-1CECA2BD080D}"/>
              </a:ext>
            </a:extLst>
          </p:cNvPr>
          <p:cNvPicPr>
            <a:picLocks noChangeAspect="1"/>
          </p:cNvPicPr>
          <p:nvPr/>
        </p:nvPicPr>
        <p:blipFill>
          <a:blip r:embed="rId3"/>
          <a:stretch>
            <a:fillRect/>
          </a:stretch>
        </p:blipFill>
        <p:spPr>
          <a:xfrm>
            <a:off x="7281640" y="3689688"/>
            <a:ext cx="3073558" cy="1911448"/>
          </a:xfrm>
          <a:prstGeom prst="rect">
            <a:avLst/>
          </a:prstGeom>
        </p:spPr>
      </p:pic>
      <p:sp>
        <p:nvSpPr>
          <p:cNvPr id="12" name="TextBox 11">
            <a:extLst>
              <a:ext uri="{FF2B5EF4-FFF2-40B4-BE49-F238E27FC236}">
                <a16:creationId xmlns:a16="http://schemas.microsoft.com/office/drawing/2014/main" id="{9FA3701D-6274-1F99-96E4-A231D65C2736}"/>
              </a:ext>
            </a:extLst>
          </p:cNvPr>
          <p:cNvSpPr txBox="1"/>
          <p:nvPr/>
        </p:nvSpPr>
        <p:spPr>
          <a:xfrm>
            <a:off x="5881464" y="1042278"/>
            <a:ext cx="1400175" cy="307777"/>
          </a:xfrm>
          <a:prstGeom prst="rect">
            <a:avLst/>
          </a:prstGeom>
          <a:noFill/>
        </p:spPr>
        <p:txBody>
          <a:bodyPr wrap="square">
            <a:spAutoFit/>
          </a:bodyPr>
          <a:lstStyle/>
          <a:p>
            <a:r>
              <a:rPr lang="en-US" sz="1400" dirty="0">
                <a:cs typeface="Times New Roman" panose="02020603050405020304" pitchFamily="18" charset="0"/>
              </a:rPr>
              <a:t>Meshing 1</a:t>
            </a:r>
            <a:endParaRPr lang="en-GB" sz="1400" dirty="0"/>
          </a:p>
        </p:txBody>
      </p:sp>
      <p:sp>
        <p:nvSpPr>
          <p:cNvPr id="13" name="TextBox 12">
            <a:extLst>
              <a:ext uri="{FF2B5EF4-FFF2-40B4-BE49-F238E27FC236}">
                <a16:creationId xmlns:a16="http://schemas.microsoft.com/office/drawing/2014/main" id="{B73D480F-5AB9-46BB-3DC8-F4A5524C72D4}"/>
              </a:ext>
            </a:extLst>
          </p:cNvPr>
          <p:cNvSpPr txBox="1"/>
          <p:nvPr/>
        </p:nvSpPr>
        <p:spPr>
          <a:xfrm>
            <a:off x="5881464" y="3656368"/>
            <a:ext cx="1400175" cy="738664"/>
          </a:xfrm>
          <a:prstGeom prst="rect">
            <a:avLst/>
          </a:prstGeom>
          <a:noFill/>
        </p:spPr>
        <p:txBody>
          <a:bodyPr wrap="square">
            <a:spAutoFit/>
          </a:bodyPr>
          <a:lstStyle/>
          <a:p>
            <a:r>
              <a:rPr lang="en-US" sz="1400" dirty="0">
                <a:cs typeface="Times New Roman" panose="02020603050405020304" pitchFamily="18" charset="0"/>
              </a:rPr>
              <a:t>Re- Meshing +Al deposition + etching</a:t>
            </a:r>
            <a:endParaRPr lang="en-GB" sz="1400" dirty="0"/>
          </a:p>
        </p:txBody>
      </p:sp>
      <p:sp>
        <p:nvSpPr>
          <p:cNvPr id="14" name="TextBox 13">
            <a:extLst>
              <a:ext uri="{FF2B5EF4-FFF2-40B4-BE49-F238E27FC236}">
                <a16:creationId xmlns:a16="http://schemas.microsoft.com/office/drawing/2014/main" id="{89F5D692-31C1-7C83-CB3E-ECA67A98112E}"/>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Rectangle 1">
            <a:extLst>
              <a:ext uri="{FF2B5EF4-FFF2-40B4-BE49-F238E27FC236}">
                <a16:creationId xmlns:a16="http://schemas.microsoft.com/office/drawing/2014/main" id="{E1C3A738-B788-EEDB-71AE-26F7CEF18A2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3" name="Picture 2" descr="ox_small_cmyk_pos_rect.jpg">
            <a:extLst>
              <a:ext uri="{FF2B5EF4-FFF2-40B4-BE49-F238E27FC236}">
                <a16:creationId xmlns:a16="http://schemas.microsoft.com/office/drawing/2014/main" id="{E62DCDAC-186B-BD41-FE0B-1C943511C9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 name="TextBox 3">
            <a:extLst>
              <a:ext uri="{FF2B5EF4-FFF2-40B4-BE49-F238E27FC236}">
                <a16:creationId xmlns:a16="http://schemas.microsoft.com/office/drawing/2014/main" id="{A9E48E87-1241-6C9D-BB04-7D90D48F9E59}"/>
              </a:ext>
            </a:extLst>
          </p:cNvPr>
          <p:cNvSpPr txBox="1"/>
          <p:nvPr/>
        </p:nvSpPr>
        <p:spPr>
          <a:xfrm>
            <a:off x="87363" y="6400425"/>
            <a:ext cx="623904" cy="369332"/>
          </a:xfrm>
          <a:prstGeom prst="rect">
            <a:avLst/>
          </a:prstGeom>
          <a:noFill/>
        </p:spPr>
        <p:txBody>
          <a:bodyPr wrap="square">
            <a:spAutoFit/>
          </a:bodyPr>
          <a:lstStyle/>
          <a:p>
            <a:r>
              <a:rPr lang="en-GB" dirty="0"/>
              <a:t>19</a:t>
            </a:r>
          </a:p>
        </p:txBody>
      </p:sp>
    </p:spTree>
    <p:extLst>
      <p:ext uri="{BB962C8B-B14F-4D97-AF65-F5344CB8AC3E}">
        <p14:creationId xmlns:p14="http://schemas.microsoft.com/office/powerpoint/2010/main" val="11208811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4338" y="1144339"/>
            <a:ext cx="9144000" cy="2387600"/>
          </a:xfrm>
        </p:spPr>
        <p:txBody>
          <a:bodyPr>
            <a:normAutofit/>
          </a:bodyPr>
          <a:lstStyle/>
          <a:p>
            <a:r>
              <a:rPr lang="en-GB" dirty="0"/>
              <a:t>Addendum: More details on fabrication process</a:t>
            </a:r>
            <a:endParaRPr lang="en-GB" sz="2400" dirty="0"/>
          </a:p>
        </p:txBody>
      </p:sp>
      <p:sp>
        <p:nvSpPr>
          <p:cNvPr id="3" name="TextBox 2">
            <a:extLst>
              <a:ext uri="{FF2B5EF4-FFF2-40B4-BE49-F238E27FC236}">
                <a16:creationId xmlns:a16="http://schemas.microsoft.com/office/drawing/2014/main" id="{384C5703-19AC-416D-1A0F-730C536F51A0}"/>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6" name="Picture 5" descr="ox_small_cmyk_pos_rect.jpg">
            <a:extLst>
              <a:ext uri="{FF2B5EF4-FFF2-40B4-BE49-F238E27FC236}">
                <a16:creationId xmlns:a16="http://schemas.microsoft.com/office/drawing/2014/main" id="{323790B9-1C59-FDD5-431C-C797AA2CB0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7" name="TextBox 6">
            <a:extLst>
              <a:ext uri="{FF2B5EF4-FFF2-40B4-BE49-F238E27FC236}">
                <a16:creationId xmlns:a16="http://schemas.microsoft.com/office/drawing/2014/main" id="{81013837-A0DC-A8E7-EF7C-ADF8126523E7}"/>
              </a:ext>
            </a:extLst>
          </p:cNvPr>
          <p:cNvSpPr txBox="1"/>
          <p:nvPr/>
        </p:nvSpPr>
        <p:spPr>
          <a:xfrm>
            <a:off x="87363" y="6400425"/>
            <a:ext cx="623904" cy="369332"/>
          </a:xfrm>
          <a:prstGeom prst="rect">
            <a:avLst/>
          </a:prstGeom>
          <a:noFill/>
        </p:spPr>
        <p:txBody>
          <a:bodyPr wrap="square">
            <a:spAutoFit/>
          </a:bodyPr>
          <a:lstStyle/>
          <a:p>
            <a:r>
              <a:rPr lang="en-GB" dirty="0"/>
              <a:t>20</a:t>
            </a:r>
          </a:p>
        </p:txBody>
      </p:sp>
    </p:spTree>
    <p:extLst>
      <p:ext uri="{BB962C8B-B14F-4D97-AF65-F5344CB8AC3E}">
        <p14:creationId xmlns:p14="http://schemas.microsoft.com/office/powerpoint/2010/main" val="11480614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EB7EEE3C-8389-477A-EBB7-121C2A8E742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C5D72AC6-378B-9FE3-CC5F-AB3B9390B03C}"/>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details</a:t>
            </a:r>
            <a:br>
              <a:rPr lang="en-US" sz="2500" dirty="0">
                <a:latin typeface="+mj-lt"/>
                <a:ea typeface="+mj-ea"/>
                <a:cs typeface="+mj-cs"/>
              </a:rPr>
            </a:br>
            <a:endParaRPr lang="en-US" sz="2500" dirty="0">
              <a:latin typeface="+mj-lt"/>
              <a:ea typeface="+mj-ea"/>
              <a:cs typeface="+mj-cs"/>
            </a:endParaRPr>
          </a:p>
        </p:txBody>
      </p:sp>
      <p:pic>
        <p:nvPicPr>
          <p:cNvPr id="2" name="Picture 1">
            <a:extLst>
              <a:ext uri="{FF2B5EF4-FFF2-40B4-BE49-F238E27FC236}">
                <a16:creationId xmlns:a16="http://schemas.microsoft.com/office/drawing/2014/main" id="{2BBEF373-CA05-321A-4DCE-04F4BCECA7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4866" y="678621"/>
            <a:ext cx="5762049" cy="3470034"/>
          </a:xfrm>
          <a:prstGeom prst="rect">
            <a:avLst/>
          </a:prstGeom>
        </p:spPr>
      </p:pic>
      <p:pic>
        <p:nvPicPr>
          <p:cNvPr id="4" name="Picture 3">
            <a:extLst>
              <a:ext uri="{FF2B5EF4-FFF2-40B4-BE49-F238E27FC236}">
                <a16:creationId xmlns:a16="http://schemas.microsoft.com/office/drawing/2014/main" id="{A7B697E0-B5E3-19A1-AACF-1272BC5FD8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83105" y="4446128"/>
            <a:ext cx="2108635" cy="1268413"/>
          </a:xfrm>
          <a:prstGeom prst="rect">
            <a:avLst/>
          </a:prstGeom>
        </p:spPr>
      </p:pic>
      <p:pic>
        <p:nvPicPr>
          <p:cNvPr id="6" name="Picture 5">
            <a:extLst>
              <a:ext uri="{FF2B5EF4-FFF2-40B4-BE49-F238E27FC236}">
                <a16:creationId xmlns:a16="http://schemas.microsoft.com/office/drawing/2014/main" id="{78E2934F-9E41-CB6D-0108-2BE8F64B91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0062" y="4421856"/>
            <a:ext cx="1439850" cy="1233471"/>
          </a:xfrm>
          <a:prstGeom prst="rect">
            <a:avLst/>
          </a:prstGeom>
        </p:spPr>
      </p:pic>
      <p:pic>
        <p:nvPicPr>
          <p:cNvPr id="8" name="Picture 7">
            <a:extLst>
              <a:ext uri="{FF2B5EF4-FFF2-40B4-BE49-F238E27FC236}">
                <a16:creationId xmlns:a16="http://schemas.microsoft.com/office/drawing/2014/main" id="{2FE6507F-B78F-29AC-D96E-212490F6C5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75608" y="4421856"/>
            <a:ext cx="1669227" cy="1178475"/>
          </a:xfrm>
          <a:prstGeom prst="rect">
            <a:avLst/>
          </a:prstGeom>
        </p:spPr>
      </p:pic>
      <p:sp>
        <p:nvSpPr>
          <p:cNvPr id="10" name="Rectangle 9">
            <a:extLst>
              <a:ext uri="{FF2B5EF4-FFF2-40B4-BE49-F238E27FC236}">
                <a16:creationId xmlns:a16="http://schemas.microsoft.com/office/drawing/2014/main" id="{9D87B538-0C9B-27ED-501B-7E7CCE7B9572}"/>
              </a:ext>
            </a:extLst>
          </p:cNvPr>
          <p:cNvSpPr>
            <a:spLocks noChangeArrowheads="1"/>
          </p:cNvSpPr>
          <p:nvPr/>
        </p:nvSpPr>
        <p:spPr bwMode="auto">
          <a:xfrm>
            <a:off x="576000" y="2160000"/>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342900" indent="-342900">
              <a:buFont typeface="Arial" panose="020B0604020202020204" pitchFamily="34" charset="0"/>
              <a:buChar char="•"/>
            </a:pPr>
            <a:r>
              <a:rPr lang="en-US" sz="2000" dirty="0">
                <a:cs typeface="Times New Roman" panose="02020603050405020304" pitchFamily="18" charset="0"/>
              </a:rPr>
              <a:t>The fabrication of semiconductor devices is a rather complex process</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Many intermediate steps and manufacturing precision at atomic level</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Some details of the manufacturing steps are provided in the next slides</a:t>
            </a:r>
          </a:p>
          <a:p>
            <a:pPr marR="0" lvl="0" fontAlgn="base">
              <a:lnSpc>
                <a:spcPct val="90000"/>
              </a:lnSpc>
              <a:spcBef>
                <a:spcPct val="0"/>
              </a:spcBef>
              <a:spcAft>
                <a:spcPts val="600"/>
              </a:spcAft>
              <a:buClrTx/>
              <a:buSzTx/>
              <a:tabLst/>
            </a:pPr>
            <a:endParaRPr kumimoji="0" lang="en-US" altLang="en-US" sz="2000" b="0" i="0" u="none" strike="noStrike" cap="none" normalizeH="0" baseline="0" dirty="0">
              <a:ln>
                <a:noFill/>
              </a:ln>
              <a:effectLst/>
            </a:endParaRPr>
          </a:p>
        </p:txBody>
      </p:sp>
      <p:sp>
        <p:nvSpPr>
          <p:cNvPr id="14" name="TextBox 13">
            <a:extLst>
              <a:ext uri="{FF2B5EF4-FFF2-40B4-BE49-F238E27FC236}">
                <a16:creationId xmlns:a16="http://schemas.microsoft.com/office/drawing/2014/main" id="{F3750A09-A911-F5EF-8C0C-C0E65232BEF7}"/>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3" name="Picture 2" descr="ox_small_cmyk_pos_rect.jpg">
            <a:extLst>
              <a:ext uri="{FF2B5EF4-FFF2-40B4-BE49-F238E27FC236}">
                <a16:creationId xmlns:a16="http://schemas.microsoft.com/office/drawing/2014/main" id="{64EF3FE5-4352-48EA-156C-2100D52976F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7" name="TextBox 6">
            <a:extLst>
              <a:ext uri="{FF2B5EF4-FFF2-40B4-BE49-F238E27FC236}">
                <a16:creationId xmlns:a16="http://schemas.microsoft.com/office/drawing/2014/main" id="{EF18D2E2-A31D-0A79-17B8-EF665AAA76F0}"/>
              </a:ext>
            </a:extLst>
          </p:cNvPr>
          <p:cNvSpPr txBox="1"/>
          <p:nvPr/>
        </p:nvSpPr>
        <p:spPr>
          <a:xfrm>
            <a:off x="87363" y="6400425"/>
            <a:ext cx="623904" cy="369332"/>
          </a:xfrm>
          <a:prstGeom prst="rect">
            <a:avLst/>
          </a:prstGeom>
          <a:noFill/>
        </p:spPr>
        <p:txBody>
          <a:bodyPr wrap="square">
            <a:spAutoFit/>
          </a:bodyPr>
          <a:lstStyle/>
          <a:p>
            <a:r>
              <a:rPr lang="en-GB" dirty="0"/>
              <a:t>21</a:t>
            </a:r>
          </a:p>
        </p:txBody>
      </p:sp>
    </p:spTree>
    <p:extLst>
      <p:ext uri="{BB962C8B-B14F-4D97-AF65-F5344CB8AC3E}">
        <p14:creationId xmlns:p14="http://schemas.microsoft.com/office/powerpoint/2010/main" val="40799043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5023220"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crystal growth </a:t>
            </a:r>
            <a:r>
              <a:rPr lang="en-US" sz="2500" dirty="0" err="1">
                <a:latin typeface="+mj-lt"/>
                <a:ea typeface="+mj-ea"/>
                <a:cs typeface="+mj-cs"/>
              </a:rPr>
              <a:t>Czochralski</a:t>
            </a: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F8C8ACA-86BF-4B90-8D90-1B04699471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3600" y="652972"/>
            <a:ext cx="5453889" cy="5172851"/>
          </a:xfrm>
          <a:prstGeom prst="rect">
            <a:avLst/>
          </a:prstGeom>
        </p:spPr>
      </p:pic>
      <p:sp>
        <p:nvSpPr>
          <p:cNvPr id="13" name="TextBox 12">
            <a:extLst>
              <a:ext uri="{FF2B5EF4-FFF2-40B4-BE49-F238E27FC236}">
                <a16:creationId xmlns:a16="http://schemas.microsoft.com/office/drawing/2014/main" id="{284EFF4D-2F6B-4F30-94F3-144271C9C51A}"/>
              </a:ext>
            </a:extLst>
          </p:cNvPr>
          <p:cNvSpPr txBox="1"/>
          <p:nvPr/>
        </p:nvSpPr>
        <p:spPr>
          <a:xfrm>
            <a:off x="159341" y="2088657"/>
            <a:ext cx="5469320" cy="3877985"/>
          </a:xfrm>
          <a:prstGeom prst="rect">
            <a:avLst/>
          </a:prstGeom>
          <a:noFill/>
        </p:spPr>
        <p:txBody>
          <a:bodyPr wrap="square">
            <a:spAutoFit/>
          </a:bodyPr>
          <a:lstStyle/>
          <a:p>
            <a:pPr marL="342900" indent="-342900">
              <a:buFont typeface="Arial" panose="020B0604020202020204" pitchFamily="34" charset="0"/>
              <a:buChar char="•"/>
            </a:pPr>
            <a:r>
              <a:rPr lang="en-US" sz="1400" dirty="0">
                <a:latin typeface="Calibri" panose="020F0502020204030204" pitchFamily="34" charset="0"/>
                <a:cs typeface="Calibri" panose="020F0502020204030204" pitchFamily="34" charset="0"/>
              </a:rPr>
              <a:t>The majority of ICs are made on single-crystal Si wafers grown in large ingots using </a:t>
            </a:r>
            <a:r>
              <a:rPr lang="en-US" sz="1400" b="1" dirty="0">
                <a:latin typeface="Calibri" panose="020F0502020204030204" pitchFamily="34" charset="0"/>
                <a:cs typeface="Calibri" panose="020F0502020204030204" pitchFamily="34" charset="0"/>
              </a:rPr>
              <a:t>CZ</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Czochralski</a:t>
            </a:r>
            <a:r>
              <a:rPr lang="en-US" sz="1400" dirty="0">
                <a:latin typeface="Calibri" panose="020F0502020204030204" pitchFamily="34" charset="0"/>
                <a:cs typeface="Calibri" panose="020F0502020204030204" pitchFamily="34" charset="0"/>
              </a:rPr>
              <a:t>, 1915 </a:t>
            </a:r>
            <a:r>
              <a:rPr lang="en-GB" sz="1400" baseline="30000" dirty="0">
                <a:latin typeface="Calibri" panose="020F0502020204030204" pitchFamily="34" charset="0"/>
                <a:cs typeface="Calibri" panose="020F0502020204030204" pitchFamily="34" charset="0"/>
              </a:rPr>
              <a:t>[1]</a:t>
            </a:r>
            <a:r>
              <a:rPr lang="en-US" sz="1400" dirty="0">
                <a:latin typeface="Calibri" panose="020F0502020204030204" pitchFamily="34" charset="0"/>
                <a:cs typeface="Calibri" panose="020F0502020204030204" pitchFamily="34" charset="0"/>
              </a:rPr>
              <a:t> ) method</a:t>
            </a:r>
          </a:p>
          <a:p>
            <a:pPr lvl="1"/>
            <a:endParaRPr lang="en-US" sz="1400" dirty="0">
              <a:latin typeface="Calibri" panose="020F0502020204030204" pitchFamily="34" charset="0"/>
              <a:cs typeface="Calibri" panose="020F0502020204030204" pitchFamily="34" charset="0"/>
            </a:endParaRPr>
          </a:p>
          <a:p>
            <a:pPr marL="800100" lvl="1" indent="-342900">
              <a:buFont typeface="+mj-lt"/>
              <a:buAutoNum type="arabicPeriod"/>
            </a:pPr>
            <a:r>
              <a:rPr lang="en-US" sz="1400" dirty="0">
                <a:latin typeface="Calibri" panose="020F0502020204030204" pitchFamily="34" charset="0"/>
                <a:cs typeface="Calibri" panose="020F0502020204030204" pitchFamily="34" charset="0"/>
              </a:rPr>
              <a:t>High purity polysilicon (99.9999999% or 9N)</a:t>
            </a:r>
            <a:r>
              <a:rPr lang="en-GB" sz="1400" dirty="0">
                <a:latin typeface="Calibri" panose="020F0502020204030204" pitchFamily="34" charset="0"/>
                <a:cs typeface="Calibri" panose="020F0502020204030204" pitchFamily="34" charset="0"/>
              </a:rPr>
              <a:t> crushed into powder, put into a quartz crucible and heated until it melts</a:t>
            </a:r>
            <a:br>
              <a:rPr lang="en-GB" sz="1400" dirty="0">
                <a:latin typeface="Calibri" panose="020F0502020204030204" pitchFamily="34" charset="0"/>
                <a:cs typeface="Calibri" panose="020F0502020204030204" pitchFamily="34" charset="0"/>
              </a:rPr>
            </a:br>
            <a:endParaRPr lang="en-GB" sz="1400" dirty="0">
              <a:latin typeface="Calibri" panose="020F0502020204030204" pitchFamily="34" charset="0"/>
              <a:cs typeface="Calibri" panose="020F0502020204030204" pitchFamily="34" charset="0"/>
            </a:endParaRPr>
          </a:p>
          <a:p>
            <a:pPr marL="800100" lvl="1" indent="-342900">
              <a:buFont typeface="+mj-lt"/>
              <a:buAutoNum type="arabicPeriod"/>
            </a:pPr>
            <a:r>
              <a:rPr lang="en-GB" sz="1400" dirty="0">
                <a:latin typeface="Calibri" panose="020F0502020204030204" pitchFamily="34" charset="0"/>
                <a:cs typeface="Calibri" panose="020F0502020204030204" pitchFamily="34" charset="0"/>
              </a:rPr>
              <a:t>A seed crystal is dipped into liquid silicon. As the stick is rotated and slowly pulled up, an ingot of monocrystalline silicon is formed that has the same atomic arrangement as the seed crystal</a:t>
            </a:r>
            <a:br>
              <a:rPr lang="en-GB" sz="1400" dirty="0">
                <a:latin typeface="Calibri" panose="020F0502020204030204" pitchFamily="34" charset="0"/>
                <a:cs typeface="Calibri" panose="020F0502020204030204" pitchFamily="34" charset="0"/>
              </a:rPr>
            </a:br>
            <a:endParaRPr lang="en-GB" sz="1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1400" dirty="0">
                <a:latin typeface="Calibri" panose="020F0502020204030204" pitchFamily="34" charset="0"/>
                <a:cs typeface="Calibri" panose="020F0502020204030204" pitchFamily="34" charset="0"/>
              </a:rPr>
              <a:t>For detector grade Si, the smallest concentration of contaminants is required. The Floating- Zone (FZ </a:t>
            </a:r>
            <a:r>
              <a:rPr lang="en-GB" sz="1400" baseline="30000" dirty="0">
                <a:latin typeface="Calibri" panose="020F0502020204030204" pitchFamily="34" charset="0"/>
                <a:cs typeface="Calibri" panose="020F0502020204030204" pitchFamily="34" charset="0"/>
              </a:rPr>
              <a:t>[2]</a:t>
            </a:r>
            <a:r>
              <a:rPr lang="en-GB" sz="1400" dirty="0">
                <a:latin typeface="Calibri" panose="020F0502020204030204" pitchFamily="34" charset="0"/>
                <a:cs typeface="Calibri" panose="020F0502020204030204" pitchFamily="34" charset="0"/>
              </a:rPr>
              <a:t>) process is usually employed for this</a:t>
            </a:r>
            <a:br>
              <a:rPr lang="en-GB" sz="1400" dirty="0">
                <a:latin typeface="Calibri" panose="020F0502020204030204" pitchFamily="34" charset="0"/>
                <a:cs typeface="Calibri" panose="020F0502020204030204" pitchFamily="34" charset="0"/>
              </a:rPr>
            </a:br>
            <a:endParaRPr lang="en-GB" sz="1400" dirty="0">
              <a:latin typeface="Calibri" panose="020F0502020204030204" pitchFamily="34" charset="0"/>
              <a:cs typeface="Calibri" panose="020F0502020204030204" pitchFamily="34" charset="0"/>
            </a:endParaRPr>
          </a:p>
          <a:p>
            <a:r>
              <a:rPr lang="en-US" sz="900" baseline="30000" dirty="0">
                <a:latin typeface="Calibri" panose="020F0502020204030204" pitchFamily="34" charset="0"/>
                <a:cs typeface="Calibri" panose="020F0502020204030204" pitchFamily="34" charset="0"/>
              </a:rPr>
              <a:t>1</a:t>
            </a:r>
            <a:r>
              <a:rPr lang="en-GB" sz="900" dirty="0">
                <a:latin typeface="Calibri" panose="020F0502020204030204" pitchFamily="34" charset="0"/>
                <a:cs typeface="Calibri" panose="020F0502020204030204" pitchFamily="34" charset="0"/>
              </a:rPr>
              <a:t> Development of Crystal Growth Technique of Silicon by the </a:t>
            </a:r>
            <a:r>
              <a:rPr lang="en-GB" sz="900" dirty="0" err="1">
                <a:latin typeface="Calibri" panose="020F0502020204030204" pitchFamily="34" charset="0"/>
                <a:cs typeface="Calibri" panose="020F0502020204030204" pitchFamily="34" charset="0"/>
              </a:rPr>
              <a:t>Czochralski</a:t>
            </a:r>
            <a:r>
              <a:rPr lang="en-GB" sz="900" dirty="0">
                <a:latin typeface="Calibri" panose="020F0502020204030204" pitchFamily="34" charset="0"/>
                <a:cs typeface="Calibri" panose="020F0502020204030204" pitchFamily="34" charset="0"/>
              </a:rPr>
              <a:t> Method, Vol. 124 ACTA PHYSICA POLONICA, 2013</a:t>
            </a:r>
          </a:p>
          <a:p>
            <a:r>
              <a:rPr lang="en-US" sz="900" baseline="30000" dirty="0">
                <a:latin typeface="Calibri" panose="020F0502020204030204" pitchFamily="34" charset="0"/>
                <a:cs typeface="Calibri" panose="020F0502020204030204" pitchFamily="34" charset="0"/>
              </a:rPr>
              <a:t>2</a:t>
            </a:r>
            <a:r>
              <a:rPr lang="en-GB" sz="900" dirty="0">
                <a:latin typeface="Calibri" panose="020F0502020204030204" pitchFamily="34" charset="0"/>
                <a:cs typeface="Calibri" panose="020F0502020204030204" pitchFamily="34" charset="0"/>
              </a:rPr>
              <a:t> T.F. </a:t>
            </a:r>
            <a:r>
              <a:rPr lang="en-GB" sz="900" dirty="0" err="1">
                <a:latin typeface="Calibri" panose="020F0502020204030204" pitchFamily="34" charset="0"/>
                <a:cs typeface="Calibri" panose="020F0502020204030204" pitchFamily="34" charset="0"/>
              </a:rPr>
              <a:t>Ciszek</a:t>
            </a:r>
            <a:r>
              <a:rPr lang="en-GB" sz="900" dirty="0">
                <a:latin typeface="Calibri" panose="020F0502020204030204" pitchFamily="34" charset="0"/>
                <a:cs typeface="Calibri" panose="020F0502020204030204" pitchFamily="34" charset="0"/>
              </a:rPr>
              <a:t>, T.H. Wang, Silicon defect and impurity studies using float-zone crystal</a:t>
            </a:r>
          </a:p>
          <a:p>
            <a:r>
              <a:rPr lang="en-GB" sz="900" dirty="0">
                <a:latin typeface="Calibri" panose="020F0502020204030204" pitchFamily="34" charset="0"/>
                <a:cs typeface="Calibri" panose="020F0502020204030204" pitchFamily="34" charset="0"/>
              </a:rPr>
              <a:t>growth as a tool, Journal of Crystal Growth, 237, p. 1685-1691, 2002</a:t>
            </a:r>
            <a:endParaRPr lang="en-US" sz="900" baseline="30000"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AB0E8288-BEDC-423A-9313-0600C5F18DB9}"/>
              </a:ext>
            </a:extLst>
          </p:cNvPr>
          <p:cNvSpPr txBox="1"/>
          <p:nvPr/>
        </p:nvSpPr>
        <p:spPr>
          <a:xfrm>
            <a:off x="5871616" y="5697816"/>
            <a:ext cx="5565873" cy="646331"/>
          </a:xfrm>
          <a:prstGeom prst="rect">
            <a:avLst/>
          </a:prstGeom>
          <a:noFill/>
        </p:spPr>
        <p:txBody>
          <a:bodyPr wrap="square">
            <a:spAutoFit/>
          </a:bodyPr>
          <a:lstStyle/>
          <a:p>
            <a:pPr lvl="1"/>
            <a:r>
              <a:rPr lang="en-US" sz="1200" i="1" baseline="30000" dirty="0">
                <a:cs typeface="Arial" panose="020B0604020202020204" pitchFamily="34" charset="0"/>
              </a:rPr>
              <a:t>*</a:t>
            </a:r>
            <a:r>
              <a:rPr lang="en-US" sz="1200" i="1" dirty="0">
                <a:cs typeface="Arial" panose="020B0604020202020204" pitchFamily="34" charset="0"/>
              </a:rPr>
              <a:t> </a:t>
            </a:r>
            <a:r>
              <a:rPr lang="en-GB" sz="1200" i="1" dirty="0" err="1">
                <a:cs typeface="Arial" panose="020B0604020202020204" pitchFamily="34" charset="0"/>
              </a:rPr>
              <a:t>Czochralski</a:t>
            </a:r>
            <a:r>
              <a:rPr lang="en-GB" sz="1200" i="1" dirty="0">
                <a:cs typeface="Arial" panose="020B0604020202020204" pitchFamily="34" charset="0"/>
              </a:rPr>
              <a:t> discovered this by accident: instead of dipping his pen into his inkwell, he dipped it in molten tin, and drew a tin filament, which later proved to be a single crystal</a:t>
            </a:r>
          </a:p>
        </p:txBody>
      </p:sp>
      <p:sp>
        <p:nvSpPr>
          <p:cNvPr id="15" name="TextBox 14">
            <a:extLst>
              <a:ext uri="{FF2B5EF4-FFF2-40B4-BE49-F238E27FC236}">
                <a16:creationId xmlns:a16="http://schemas.microsoft.com/office/drawing/2014/main" id="{DBC798AB-A16E-441D-98DD-873DE70E372B}"/>
              </a:ext>
            </a:extLst>
          </p:cNvPr>
          <p:cNvSpPr txBox="1"/>
          <p:nvPr/>
        </p:nvSpPr>
        <p:spPr>
          <a:xfrm>
            <a:off x="5871615" y="4144263"/>
            <a:ext cx="2174082" cy="830997"/>
          </a:xfrm>
          <a:prstGeom prst="rect">
            <a:avLst/>
          </a:prstGeom>
          <a:noFill/>
        </p:spPr>
        <p:txBody>
          <a:bodyPr wrap="square">
            <a:spAutoFit/>
          </a:bodyPr>
          <a:lstStyle/>
          <a:p>
            <a:pPr lvl="1"/>
            <a:r>
              <a:rPr lang="en-US" sz="1200" i="1" baseline="30000" dirty="0">
                <a:cs typeface="Arial" panose="020B0604020202020204" pitchFamily="34" charset="0"/>
              </a:rPr>
              <a:t>*</a:t>
            </a:r>
            <a:r>
              <a:rPr lang="en-US" sz="1200" i="1" dirty="0">
                <a:cs typeface="Arial" panose="020B0604020202020204" pitchFamily="34" charset="0"/>
              </a:rPr>
              <a:t> Oxygen </a:t>
            </a:r>
            <a:r>
              <a:rPr lang="en-GB" sz="1200" i="1" dirty="0">
                <a:cs typeface="Arial" panose="020B0604020202020204" pitchFamily="34" charset="0"/>
              </a:rPr>
              <a:t>Impurities might be introduced from the quartz crucible into the ingot </a:t>
            </a:r>
          </a:p>
        </p:txBody>
      </p:sp>
      <p:sp>
        <p:nvSpPr>
          <p:cNvPr id="16" name="Rectangle 15">
            <a:extLst>
              <a:ext uri="{FF2B5EF4-FFF2-40B4-BE49-F238E27FC236}">
                <a16:creationId xmlns:a16="http://schemas.microsoft.com/office/drawing/2014/main" id="{A55E6E11-6F4C-40DF-80CF-478F6216F9E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5686DBD4-7C03-0459-C1E7-F52A1610B7EA}"/>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CFB779BC-C18E-9CC3-47B3-A4B3E14C17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B115C05C-ECA6-4965-1D12-A2D36CA20757}"/>
              </a:ext>
            </a:extLst>
          </p:cNvPr>
          <p:cNvSpPr txBox="1"/>
          <p:nvPr/>
        </p:nvSpPr>
        <p:spPr>
          <a:xfrm>
            <a:off x="87363" y="6400425"/>
            <a:ext cx="623904" cy="369332"/>
          </a:xfrm>
          <a:prstGeom prst="rect">
            <a:avLst/>
          </a:prstGeom>
          <a:noFill/>
        </p:spPr>
        <p:txBody>
          <a:bodyPr wrap="square">
            <a:spAutoFit/>
          </a:bodyPr>
          <a:lstStyle/>
          <a:p>
            <a:r>
              <a:rPr lang="en-GB" dirty="0"/>
              <a:t>22</a:t>
            </a:r>
          </a:p>
        </p:txBody>
      </p:sp>
    </p:spTree>
    <p:extLst>
      <p:ext uri="{BB962C8B-B14F-4D97-AF65-F5344CB8AC3E}">
        <p14:creationId xmlns:p14="http://schemas.microsoft.com/office/powerpoint/2010/main" val="1285708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89560"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lnSpcReduction="10000"/>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Arrangement of atoms over existing planes of crystalline substrate, to form an extended crystal</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deposited layer can have very different doping of the substrate, allowing doping profiles unattainable with implantation. </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Different materials can be grown (heteroepitaxy)</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epitaxially grown layer can be oxygen free</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6AC997C-A70E-4A13-91F3-20F61A7793B1}"/>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crystal growth</a:t>
            </a:r>
            <a:br>
              <a:rPr lang="en-US" sz="2500" dirty="0">
                <a:latin typeface="+mj-lt"/>
                <a:ea typeface="+mj-ea"/>
                <a:cs typeface="+mj-cs"/>
              </a:rPr>
            </a:br>
            <a:r>
              <a:rPr lang="en-US" sz="2500" dirty="0">
                <a:latin typeface="+mj-lt"/>
                <a:ea typeface="+mj-ea"/>
                <a:cs typeface="+mj-cs"/>
              </a:rPr>
              <a:t>Epitaxy</a:t>
            </a:r>
          </a:p>
        </p:txBody>
      </p:sp>
      <p:sp>
        <p:nvSpPr>
          <p:cNvPr id="15" name="TextBox 14">
            <a:extLst>
              <a:ext uri="{FF2B5EF4-FFF2-40B4-BE49-F238E27FC236}">
                <a16:creationId xmlns:a16="http://schemas.microsoft.com/office/drawing/2014/main" id="{BDCF615B-20A3-4575-85D4-48A23E4C304C}"/>
              </a:ext>
            </a:extLst>
          </p:cNvPr>
          <p:cNvSpPr txBox="1"/>
          <p:nvPr/>
        </p:nvSpPr>
        <p:spPr>
          <a:xfrm>
            <a:off x="5685809" y="5179978"/>
            <a:ext cx="5565873" cy="995144"/>
          </a:xfrm>
          <a:prstGeom prst="rect">
            <a:avLst/>
          </a:prstGeom>
          <a:noFill/>
        </p:spPr>
        <p:txBody>
          <a:bodyPr wrap="square">
            <a:spAutoFit/>
          </a:bodyPr>
          <a:lstStyle/>
          <a:p>
            <a:pPr lvl="1"/>
            <a:r>
              <a:rPr lang="en-GB" sz="1600" i="1" baseline="30000" dirty="0">
                <a:cs typeface="Arial" panose="020B0604020202020204" pitchFamily="34" charset="0"/>
              </a:rPr>
              <a:t>Chemical Vapour Deposition (CVD) is the formation of solid films on a substrate by exploiting a chemical reaction of reactants in vapour phase. </a:t>
            </a:r>
          </a:p>
          <a:p>
            <a:pPr lvl="1"/>
            <a:endParaRPr lang="en-GB" sz="1600" i="1" baseline="30000" dirty="0">
              <a:cs typeface="Arial" panose="020B0604020202020204" pitchFamily="34" charset="0"/>
            </a:endParaRPr>
          </a:p>
          <a:p>
            <a:pPr lvl="1"/>
            <a:r>
              <a:rPr lang="en-GB" sz="1600" i="1" baseline="30000" dirty="0">
                <a:cs typeface="Arial" panose="020B0604020202020204" pitchFamily="34" charset="0"/>
              </a:rPr>
              <a:t>Reactants introduced in reaction chamber decompose and react with the heated</a:t>
            </a:r>
            <a:br>
              <a:rPr lang="en-GB" sz="1600" i="1" baseline="30000" dirty="0">
                <a:cs typeface="Arial" panose="020B0604020202020204" pitchFamily="34" charset="0"/>
              </a:rPr>
            </a:br>
            <a:r>
              <a:rPr lang="en-GB" sz="1600" i="1" baseline="30000" dirty="0">
                <a:cs typeface="Arial" panose="020B0604020202020204" pitchFamily="34" charset="0"/>
              </a:rPr>
              <a:t>surface to form the film </a:t>
            </a:r>
            <a:endParaRPr lang="en-GB" sz="1600" i="1" dirty="0">
              <a:cs typeface="Arial" panose="020B0604020202020204" pitchFamily="34" charset="0"/>
            </a:endParaRPr>
          </a:p>
        </p:txBody>
      </p:sp>
      <p:sp>
        <p:nvSpPr>
          <p:cNvPr id="17" name="TextBox 16">
            <a:extLst>
              <a:ext uri="{FF2B5EF4-FFF2-40B4-BE49-F238E27FC236}">
                <a16:creationId xmlns:a16="http://schemas.microsoft.com/office/drawing/2014/main" id="{158EF363-5F74-4FE0-B2BF-E49A7B4BD39A}"/>
              </a:ext>
            </a:extLst>
          </p:cNvPr>
          <p:cNvSpPr txBox="1"/>
          <p:nvPr/>
        </p:nvSpPr>
        <p:spPr>
          <a:xfrm>
            <a:off x="6095999" y="4739952"/>
            <a:ext cx="4162745" cy="307777"/>
          </a:xfrm>
          <a:prstGeom prst="rect">
            <a:avLst/>
          </a:prstGeom>
          <a:noFill/>
        </p:spPr>
        <p:txBody>
          <a:bodyPr wrap="square">
            <a:spAutoFit/>
          </a:bodyPr>
          <a:lstStyle/>
          <a:p>
            <a:r>
              <a:rPr lang="pt-BR" sz="1400" b="1" i="0" dirty="0">
                <a:solidFill>
                  <a:srgbClr val="303030"/>
                </a:solidFill>
                <a:effectLst/>
              </a:rPr>
              <a:t>SiCl</a:t>
            </a:r>
            <a:r>
              <a:rPr lang="pt-BR" sz="1400" b="1" i="0" baseline="-25000" dirty="0">
                <a:solidFill>
                  <a:srgbClr val="303030"/>
                </a:solidFill>
                <a:effectLst/>
              </a:rPr>
              <a:t>4</a:t>
            </a:r>
            <a:r>
              <a:rPr lang="pt-BR" sz="1400" b="1" i="0" dirty="0">
                <a:solidFill>
                  <a:srgbClr val="303030"/>
                </a:solidFill>
                <a:effectLst/>
              </a:rPr>
              <a:t> [gas] + 2H</a:t>
            </a:r>
            <a:r>
              <a:rPr lang="pt-BR" sz="1400" b="1" i="0" baseline="-25000" dirty="0">
                <a:solidFill>
                  <a:srgbClr val="303030"/>
                </a:solidFill>
                <a:effectLst/>
              </a:rPr>
              <a:t>2</a:t>
            </a:r>
            <a:r>
              <a:rPr lang="pt-BR" sz="1400" b="1" i="0" dirty="0">
                <a:solidFill>
                  <a:srgbClr val="303030"/>
                </a:solidFill>
                <a:effectLst/>
              </a:rPr>
              <a:t> [gas] = Si [solid] + 4HCl [gas]</a:t>
            </a:r>
            <a:endParaRPr lang="en-GB" sz="1400" dirty="0"/>
          </a:p>
        </p:txBody>
      </p:sp>
      <p:pic>
        <p:nvPicPr>
          <p:cNvPr id="7" name="Picture 6">
            <a:extLst>
              <a:ext uri="{FF2B5EF4-FFF2-40B4-BE49-F238E27FC236}">
                <a16:creationId xmlns:a16="http://schemas.microsoft.com/office/drawing/2014/main" id="{40EDD1E3-F4FD-4364-9FDB-E94250FB012D}"/>
              </a:ext>
            </a:extLst>
          </p:cNvPr>
          <p:cNvPicPr>
            <a:picLocks noChangeAspect="1"/>
          </p:cNvPicPr>
          <p:nvPr/>
        </p:nvPicPr>
        <p:blipFill>
          <a:blip r:embed="rId3"/>
          <a:stretch>
            <a:fillRect/>
          </a:stretch>
        </p:blipFill>
        <p:spPr>
          <a:xfrm>
            <a:off x="6163381" y="285812"/>
            <a:ext cx="2676765" cy="1485605"/>
          </a:xfrm>
          <a:prstGeom prst="rect">
            <a:avLst/>
          </a:prstGeom>
        </p:spPr>
      </p:pic>
      <p:pic>
        <p:nvPicPr>
          <p:cNvPr id="9" name="Picture 8">
            <a:extLst>
              <a:ext uri="{FF2B5EF4-FFF2-40B4-BE49-F238E27FC236}">
                <a16:creationId xmlns:a16="http://schemas.microsoft.com/office/drawing/2014/main" id="{7EBB8CB6-06E9-42CB-AE6F-571B007C9B11}"/>
              </a:ext>
            </a:extLst>
          </p:cNvPr>
          <p:cNvPicPr>
            <a:picLocks noChangeAspect="1"/>
          </p:cNvPicPr>
          <p:nvPr/>
        </p:nvPicPr>
        <p:blipFill>
          <a:blip r:embed="rId4"/>
          <a:stretch>
            <a:fillRect/>
          </a:stretch>
        </p:blipFill>
        <p:spPr>
          <a:xfrm>
            <a:off x="6431243" y="2230140"/>
            <a:ext cx="4817806" cy="2180688"/>
          </a:xfrm>
          <a:prstGeom prst="rect">
            <a:avLst/>
          </a:prstGeom>
        </p:spPr>
      </p:pic>
      <p:sp>
        <p:nvSpPr>
          <p:cNvPr id="24" name="Rectangle 23">
            <a:extLst>
              <a:ext uri="{FF2B5EF4-FFF2-40B4-BE49-F238E27FC236}">
                <a16:creationId xmlns:a16="http://schemas.microsoft.com/office/drawing/2014/main" id="{C0893DC0-127B-4BBF-A872-77DC448808F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DBDE26E7-1A87-F420-06E3-364B8A05A773}"/>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3" name="Picture 2" descr="ox_small_cmyk_pos_rect.jpg">
            <a:extLst>
              <a:ext uri="{FF2B5EF4-FFF2-40B4-BE49-F238E27FC236}">
                <a16:creationId xmlns:a16="http://schemas.microsoft.com/office/drawing/2014/main" id="{8EE609BA-F6D4-3B80-0C48-E853D74975A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8" name="TextBox 7">
            <a:extLst>
              <a:ext uri="{FF2B5EF4-FFF2-40B4-BE49-F238E27FC236}">
                <a16:creationId xmlns:a16="http://schemas.microsoft.com/office/drawing/2014/main" id="{DC6FB19E-269F-3043-1910-63FC00D7C359}"/>
              </a:ext>
            </a:extLst>
          </p:cNvPr>
          <p:cNvSpPr txBox="1"/>
          <p:nvPr/>
        </p:nvSpPr>
        <p:spPr>
          <a:xfrm>
            <a:off x="87363" y="6400425"/>
            <a:ext cx="623904" cy="369332"/>
          </a:xfrm>
          <a:prstGeom prst="rect">
            <a:avLst/>
          </a:prstGeom>
          <a:noFill/>
        </p:spPr>
        <p:txBody>
          <a:bodyPr wrap="square">
            <a:spAutoFit/>
          </a:bodyPr>
          <a:lstStyle/>
          <a:p>
            <a:r>
              <a:rPr lang="en-GB" dirty="0"/>
              <a:t>23</a:t>
            </a:r>
          </a:p>
        </p:txBody>
      </p:sp>
    </p:spTree>
    <p:extLst>
      <p:ext uri="{BB962C8B-B14F-4D97-AF65-F5344CB8AC3E}">
        <p14:creationId xmlns:p14="http://schemas.microsoft.com/office/powerpoint/2010/main" val="11412567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3CE0E6D-A024-464F-88F0-6D44C15182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1310" y="535073"/>
            <a:ext cx="4189181" cy="2632450"/>
          </a:xfrm>
          <a:prstGeom prst="rect">
            <a:avLst/>
          </a:prstGeom>
        </p:spPr>
      </p:pic>
      <p:pic>
        <p:nvPicPr>
          <p:cNvPr id="13" name="Picture 12">
            <a:extLst>
              <a:ext uri="{FF2B5EF4-FFF2-40B4-BE49-F238E27FC236}">
                <a16:creationId xmlns:a16="http://schemas.microsoft.com/office/drawing/2014/main" id="{AC6D1A46-868E-4A91-8C5E-FE15120671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2468" y="3274117"/>
            <a:ext cx="4123892" cy="2996066"/>
          </a:xfrm>
          <a:prstGeom prst="rect">
            <a:avLst/>
          </a:prstGeom>
        </p:spPr>
      </p:pic>
      <p:sp>
        <p:nvSpPr>
          <p:cNvPr id="14" name="TextBox 13">
            <a:extLst>
              <a:ext uri="{FF2B5EF4-FFF2-40B4-BE49-F238E27FC236}">
                <a16:creationId xmlns:a16="http://schemas.microsoft.com/office/drawing/2014/main" id="{B9A8748F-AD94-4BF1-B899-519DF8AE5569}"/>
              </a:ext>
            </a:extLst>
          </p:cNvPr>
          <p:cNvSpPr txBox="1"/>
          <p:nvPr/>
        </p:nvSpPr>
        <p:spPr>
          <a:xfrm>
            <a:off x="496824" y="2224322"/>
            <a:ext cx="5086661" cy="3785652"/>
          </a:xfrm>
          <a:prstGeom prst="rect">
            <a:avLst/>
          </a:prstGeom>
          <a:noFill/>
        </p:spPr>
        <p:txBody>
          <a:bodyPr wrap="square">
            <a:spAutoFit/>
          </a:bodyPr>
          <a:lstStyle/>
          <a:p>
            <a:pPr marL="342900" indent="-342900">
              <a:buFont typeface="Arial" panose="020B0604020202020204" pitchFamily="34" charset="0"/>
              <a:buChar char="•"/>
            </a:pPr>
            <a:r>
              <a:rPr lang="en-GB" sz="2000" dirty="0">
                <a:cs typeface="Times New Roman" panose="02020603050405020304" pitchFamily="18" charset="0"/>
              </a:rPr>
              <a:t>The cylindrical ingot is sliced into thin circular wafers, polished, etched, and cleaned until their surface is almost roughness free (&lt;&lt; 1 nm)</a:t>
            </a:r>
          </a:p>
          <a:p>
            <a:pPr lvl="1"/>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diameter of Si ingots grew over the years: currently 300 mm diameter, driven by keeping the cost/area constant</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As per 2022, worldwide Si wafer area around 10e6 m</a:t>
            </a:r>
            <a:r>
              <a:rPr lang="en-US" sz="2000" baseline="30000" dirty="0">
                <a:cs typeface="Times New Roman" panose="02020603050405020304" pitchFamily="18" charset="0"/>
              </a:rPr>
              <a:t>2 </a:t>
            </a:r>
            <a:r>
              <a:rPr lang="en-US" sz="2000" dirty="0">
                <a:cs typeface="Times New Roman" panose="02020603050405020304" pitchFamily="18" charset="0"/>
              </a:rPr>
              <a:t>, for an approximate 1.15x10</a:t>
            </a:r>
            <a:r>
              <a:rPr lang="en-US" sz="2000" baseline="30000" dirty="0">
                <a:cs typeface="Times New Roman" panose="02020603050405020304" pitchFamily="18" charset="0"/>
              </a:rPr>
              <a:t>12</a:t>
            </a:r>
            <a:r>
              <a:rPr lang="en-US" sz="2000" dirty="0">
                <a:cs typeface="Times New Roman" panose="02020603050405020304" pitchFamily="18" charset="0"/>
              </a:rPr>
              <a:t> semiconductor chips  produced</a:t>
            </a:r>
          </a:p>
        </p:txBody>
      </p:sp>
      <p:sp>
        <p:nvSpPr>
          <p:cNvPr id="15" name="Rectangle 14">
            <a:extLst>
              <a:ext uri="{FF2B5EF4-FFF2-40B4-BE49-F238E27FC236}">
                <a16:creationId xmlns:a16="http://schemas.microsoft.com/office/drawing/2014/main" id="{9F8FB423-9CBA-4062-98C0-1D807C240DA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crystal</a:t>
            </a:r>
            <a:br>
              <a:rPr lang="en-US" sz="2500" dirty="0">
                <a:latin typeface="+mj-lt"/>
                <a:ea typeface="+mj-ea"/>
                <a:cs typeface="+mj-cs"/>
              </a:rPr>
            </a:br>
            <a:endParaRPr lang="en-US" sz="2500" dirty="0">
              <a:latin typeface="+mj-lt"/>
              <a:ea typeface="+mj-ea"/>
              <a:cs typeface="+mj-cs"/>
            </a:endParaRPr>
          </a:p>
        </p:txBody>
      </p:sp>
      <p:sp>
        <p:nvSpPr>
          <p:cNvPr id="16" name="Rectangle 15">
            <a:extLst>
              <a:ext uri="{FF2B5EF4-FFF2-40B4-BE49-F238E27FC236}">
                <a16:creationId xmlns:a16="http://schemas.microsoft.com/office/drawing/2014/main" id="{03EBEF74-6A30-4335-8D39-15A5E16D5649}"/>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6901984E-732F-3C88-31DB-FBB977F0E1B6}"/>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ADE2A91B-9E5E-4577-8728-D12F118D206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204CBD4F-F1C8-F57E-7964-00A55D66791F}"/>
              </a:ext>
            </a:extLst>
          </p:cNvPr>
          <p:cNvSpPr txBox="1"/>
          <p:nvPr/>
        </p:nvSpPr>
        <p:spPr>
          <a:xfrm>
            <a:off x="87363" y="6400425"/>
            <a:ext cx="623904" cy="369332"/>
          </a:xfrm>
          <a:prstGeom prst="rect">
            <a:avLst/>
          </a:prstGeom>
          <a:noFill/>
        </p:spPr>
        <p:txBody>
          <a:bodyPr wrap="square">
            <a:spAutoFit/>
          </a:bodyPr>
          <a:lstStyle/>
          <a:p>
            <a:r>
              <a:rPr lang="en-GB" dirty="0"/>
              <a:t>24</a:t>
            </a:r>
          </a:p>
        </p:txBody>
      </p:sp>
    </p:spTree>
    <p:extLst>
      <p:ext uri="{BB962C8B-B14F-4D97-AF65-F5344CB8AC3E}">
        <p14:creationId xmlns:p14="http://schemas.microsoft.com/office/powerpoint/2010/main" val="33572224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0F2F50B-73FA-433F-9FF1-A869233F8013}"/>
              </a:ext>
            </a:extLst>
          </p:cNvPr>
          <p:cNvSpPr/>
          <p:nvPr/>
        </p:nvSpPr>
        <p:spPr>
          <a:xfrm>
            <a:off x="7577667" y="2318547"/>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856B0E83-308F-40D4-B691-485DB4C5B7AB}"/>
              </a:ext>
            </a:extLst>
          </p:cNvPr>
          <p:cNvSpPr/>
          <p:nvPr/>
        </p:nvSpPr>
        <p:spPr>
          <a:xfrm>
            <a:off x="7578606" y="2183893"/>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4" name="Rectangle 13">
            <a:extLst>
              <a:ext uri="{FF2B5EF4-FFF2-40B4-BE49-F238E27FC236}">
                <a16:creationId xmlns:a16="http://schemas.microsoft.com/office/drawing/2014/main" id="{67B42DC5-58B3-4195-9318-B013366140A6}"/>
              </a:ext>
            </a:extLst>
          </p:cNvPr>
          <p:cNvSpPr/>
          <p:nvPr/>
        </p:nvSpPr>
        <p:spPr>
          <a:xfrm>
            <a:off x="8950579" y="2183895"/>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15" name="Straight Arrow Connector 14">
            <a:extLst>
              <a:ext uri="{FF2B5EF4-FFF2-40B4-BE49-F238E27FC236}">
                <a16:creationId xmlns:a16="http://schemas.microsoft.com/office/drawing/2014/main" id="{932B0DC7-C17E-485A-B15A-CE77B1B9BACA}"/>
              </a:ext>
            </a:extLst>
          </p:cNvPr>
          <p:cNvCxnSpPr>
            <a:cxnSpLocks/>
          </p:cNvCxnSpPr>
          <p:nvPr/>
        </p:nvCxnSpPr>
        <p:spPr>
          <a:xfrm>
            <a:off x="843784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BEE07CC3-93B0-4B5E-8014-C9D0E9C36021}"/>
              </a:ext>
            </a:extLst>
          </p:cNvPr>
          <p:cNvCxnSpPr>
            <a:cxnSpLocks/>
          </p:cNvCxnSpPr>
          <p:nvPr/>
        </p:nvCxnSpPr>
        <p:spPr>
          <a:xfrm>
            <a:off x="869477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33B5FA8-EE23-4930-979C-2F8B7974A1D3}"/>
              </a:ext>
            </a:extLst>
          </p:cNvPr>
          <p:cNvCxnSpPr>
            <a:cxnSpLocks/>
          </p:cNvCxnSpPr>
          <p:nvPr/>
        </p:nvCxnSpPr>
        <p:spPr>
          <a:xfrm>
            <a:off x="895170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BC8AB62-C6B6-4DD2-8062-25866276ED85}"/>
              </a:ext>
            </a:extLst>
          </p:cNvPr>
          <p:cNvCxnSpPr>
            <a:cxnSpLocks/>
          </p:cNvCxnSpPr>
          <p:nvPr/>
        </p:nvCxnSpPr>
        <p:spPr>
          <a:xfrm>
            <a:off x="9208632"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9BA21BF-70CE-4CFB-B1E8-EE0C8FF0EAD1}"/>
              </a:ext>
            </a:extLst>
          </p:cNvPr>
          <p:cNvCxnSpPr>
            <a:cxnSpLocks/>
          </p:cNvCxnSpPr>
          <p:nvPr/>
        </p:nvCxnSpPr>
        <p:spPr>
          <a:xfrm>
            <a:off x="792398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70258D3-24D2-49EE-BD85-07E843237699}"/>
              </a:ext>
            </a:extLst>
          </p:cNvPr>
          <p:cNvCxnSpPr>
            <a:cxnSpLocks/>
          </p:cNvCxnSpPr>
          <p:nvPr/>
        </p:nvCxnSpPr>
        <p:spPr>
          <a:xfrm>
            <a:off x="818091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Flowchart: Delay 21">
            <a:extLst>
              <a:ext uri="{FF2B5EF4-FFF2-40B4-BE49-F238E27FC236}">
                <a16:creationId xmlns:a16="http://schemas.microsoft.com/office/drawing/2014/main" id="{8DFB25FC-5CDE-4448-BC2F-2C944F71BB2A}"/>
              </a:ext>
            </a:extLst>
          </p:cNvPr>
          <p:cNvSpPr/>
          <p:nvPr/>
        </p:nvSpPr>
        <p:spPr>
          <a:xfrm rot="5400000">
            <a:off x="8567353" y="2204362"/>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Picture 22">
            <a:extLst>
              <a:ext uri="{FF2B5EF4-FFF2-40B4-BE49-F238E27FC236}">
                <a16:creationId xmlns:a16="http://schemas.microsoft.com/office/drawing/2014/main" id="{6FD326D8-428E-4711-9BA9-E561E5F7018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555627" y="3821557"/>
            <a:ext cx="4379065" cy="1713322"/>
          </a:xfrm>
          <a:prstGeom prst="rect">
            <a:avLst/>
          </a:prstGeom>
        </p:spPr>
      </p:pic>
      <p:sp>
        <p:nvSpPr>
          <p:cNvPr id="24" name="TextBox 23">
            <a:extLst>
              <a:ext uri="{FF2B5EF4-FFF2-40B4-BE49-F238E27FC236}">
                <a16:creationId xmlns:a16="http://schemas.microsoft.com/office/drawing/2014/main" id="{18D5878E-8EEC-4290-970D-5CDAFFC29BFC}"/>
              </a:ext>
            </a:extLst>
          </p:cNvPr>
          <p:cNvSpPr txBox="1"/>
          <p:nvPr/>
        </p:nvSpPr>
        <p:spPr>
          <a:xfrm>
            <a:off x="9927898" y="2111820"/>
            <a:ext cx="566184" cy="276999"/>
          </a:xfrm>
          <a:prstGeom prst="rect">
            <a:avLst/>
          </a:prstGeom>
          <a:noFill/>
        </p:spPr>
        <p:txBody>
          <a:bodyPr wrap="square">
            <a:spAutoFit/>
          </a:bodyPr>
          <a:lstStyle/>
          <a:p>
            <a:r>
              <a:rPr lang="en-US" sz="1200" dirty="0">
                <a:latin typeface="Arial" panose="020B0604020202020204" pitchFamily="34" charset="0"/>
              </a:rPr>
              <a:t>SiO</a:t>
            </a:r>
            <a:r>
              <a:rPr lang="en-US" sz="1200" baseline="-25000" dirty="0">
                <a:latin typeface="Arial" panose="020B0604020202020204" pitchFamily="34" charset="0"/>
              </a:rPr>
              <a:t>2</a:t>
            </a:r>
            <a:endParaRPr lang="en-GB" sz="1200" baseline="-25000" dirty="0"/>
          </a:p>
        </p:txBody>
      </p:sp>
      <p:sp>
        <p:nvSpPr>
          <p:cNvPr id="26" name="TextBox 25">
            <a:extLst>
              <a:ext uri="{FF2B5EF4-FFF2-40B4-BE49-F238E27FC236}">
                <a16:creationId xmlns:a16="http://schemas.microsoft.com/office/drawing/2014/main" id="{62CE1B66-29BB-4B30-8635-F4F7945C40BB}"/>
              </a:ext>
            </a:extLst>
          </p:cNvPr>
          <p:cNvSpPr txBox="1"/>
          <p:nvPr/>
        </p:nvSpPr>
        <p:spPr>
          <a:xfrm>
            <a:off x="9927898" y="2549379"/>
            <a:ext cx="566184" cy="276999"/>
          </a:xfrm>
          <a:prstGeom prst="rect">
            <a:avLst/>
          </a:prstGeom>
          <a:noFill/>
        </p:spPr>
        <p:txBody>
          <a:bodyPr wrap="square">
            <a:spAutoFit/>
          </a:bodyPr>
          <a:lstStyle/>
          <a:p>
            <a:r>
              <a:rPr lang="en-US" sz="1200" dirty="0">
                <a:latin typeface="Arial" panose="020B0604020202020204" pitchFamily="34" charset="0"/>
              </a:rPr>
              <a:t>Si</a:t>
            </a:r>
            <a:endParaRPr lang="en-GB" sz="1200" baseline="-25000" dirty="0"/>
          </a:p>
        </p:txBody>
      </p:sp>
      <p:sp>
        <p:nvSpPr>
          <p:cNvPr id="27" name="TextBox 26">
            <a:extLst>
              <a:ext uri="{FF2B5EF4-FFF2-40B4-BE49-F238E27FC236}">
                <a16:creationId xmlns:a16="http://schemas.microsoft.com/office/drawing/2014/main" id="{B6B2927C-678B-457E-938B-5F9E24E63095}"/>
              </a:ext>
            </a:extLst>
          </p:cNvPr>
          <p:cNvSpPr txBox="1"/>
          <p:nvPr/>
        </p:nvSpPr>
        <p:spPr>
          <a:xfrm>
            <a:off x="8273948" y="1296138"/>
            <a:ext cx="1107351" cy="215444"/>
          </a:xfrm>
          <a:prstGeom prst="rect">
            <a:avLst/>
          </a:prstGeom>
          <a:noFill/>
        </p:spPr>
        <p:txBody>
          <a:bodyPr wrap="square">
            <a:spAutoFit/>
          </a:bodyPr>
          <a:lstStyle/>
          <a:p>
            <a:r>
              <a:rPr lang="en-US" sz="1200" baseline="-25000" dirty="0">
                <a:latin typeface="Arial" panose="020B0604020202020204" pitchFamily="34" charset="0"/>
              </a:rPr>
              <a:t>Ions implanted</a:t>
            </a:r>
            <a:endParaRPr lang="en-GB" sz="1200" baseline="-25000" dirty="0"/>
          </a:p>
        </p:txBody>
      </p:sp>
      <p:sp>
        <p:nvSpPr>
          <p:cNvPr id="28" name="Rectangle 27">
            <a:extLst>
              <a:ext uri="{FF2B5EF4-FFF2-40B4-BE49-F238E27FC236}">
                <a16:creationId xmlns:a16="http://schemas.microsoft.com/office/drawing/2014/main" id="{53F53D37-9851-43BA-A825-CA5E6FE64359}"/>
              </a:ext>
            </a:extLst>
          </p:cNvPr>
          <p:cNvSpPr/>
          <p:nvPr/>
        </p:nvSpPr>
        <p:spPr>
          <a:xfrm>
            <a:off x="8235164" y="4390753"/>
            <a:ext cx="919213" cy="706066"/>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4CB2F7E6-F8A8-402B-B2C3-D8DB1AC08FC8}"/>
              </a:ext>
            </a:extLst>
          </p:cNvPr>
          <p:cNvSpPr txBox="1"/>
          <p:nvPr/>
        </p:nvSpPr>
        <p:spPr>
          <a:xfrm>
            <a:off x="8159645" y="4086329"/>
            <a:ext cx="1234942" cy="276999"/>
          </a:xfrm>
          <a:prstGeom prst="rect">
            <a:avLst/>
          </a:prstGeom>
          <a:noFill/>
        </p:spPr>
        <p:txBody>
          <a:bodyPr wrap="square">
            <a:spAutoFit/>
          </a:bodyPr>
          <a:lstStyle/>
          <a:p>
            <a:r>
              <a:rPr lang="en-US" sz="1200" dirty="0">
                <a:latin typeface="Arial" panose="020B0604020202020204" pitchFamily="34" charset="0"/>
              </a:rPr>
              <a:t>Parasitic MOS</a:t>
            </a:r>
            <a:endParaRPr lang="en-GB" sz="1200" baseline="-25000" dirty="0"/>
          </a:p>
        </p:txBody>
      </p:sp>
      <p:sp>
        <p:nvSpPr>
          <p:cNvPr id="31" name="Rectangle 30">
            <a:extLst>
              <a:ext uri="{FF2B5EF4-FFF2-40B4-BE49-F238E27FC236}">
                <a16:creationId xmlns:a16="http://schemas.microsoft.com/office/drawing/2014/main" id="{2E00ECE8-391B-4959-8885-5FC1A6089E5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a:t>
            </a:r>
            <a:br>
              <a:rPr lang="en-US" sz="2500" dirty="0">
                <a:latin typeface="+mj-lt"/>
                <a:ea typeface="+mj-ea"/>
                <a:cs typeface="+mj-cs"/>
              </a:rPr>
            </a:br>
            <a:endParaRPr lang="en-US" sz="2500" dirty="0">
              <a:latin typeface="+mj-lt"/>
              <a:ea typeface="+mj-ea"/>
              <a:cs typeface="+mj-cs"/>
            </a:endParaRPr>
          </a:p>
        </p:txBody>
      </p:sp>
      <p:sp>
        <p:nvSpPr>
          <p:cNvPr id="35" name="TextBox 34">
            <a:extLst>
              <a:ext uri="{FF2B5EF4-FFF2-40B4-BE49-F238E27FC236}">
                <a16:creationId xmlns:a16="http://schemas.microsoft.com/office/drawing/2014/main" id="{B88184AF-F9DA-4862-ABCF-235A7A3D3C7A}"/>
              </a:ext>
            </a:extLst>
          </p:cNvPr>
          <p:cNvSpPr txBox="1"/>
          <p:nvPr/>
        </p:nvSpPr>
        <p:spPr>
          <a:xfrm>
            <a:off x="537501" y="2250319"/>
            <a:ext cx="4944721" cy="3447098"/>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a:t>
            </a:r>
            <a:r>
              <a:rPr lang="en-US" sz="2000" u="sng" dirty="0">
                <a:cs typeface="Times New Roman" panose="02020603050405020304" pitchFamily="18" charset="0"/>
              </a:rPr>
              <a:t>purpose</a:t>
            </a:r>
            <a:r>
              <a:rPr lang="en-US" sz="2000" dirty="0">
                <a:cs typeface="Times New Roman" panose="02020603050405020304" pitchFamily="18" charset="0"/>
              </a:rPr>
              <a:t> of oxidation is essentially to provide </a:t>
            </a:r>
            <a:r>
              <a:rPr lang="en-US" sz="2000" b="1" dirty="0">
                <a:cs typeface="Times New Roman" panose="02020603050405020304" pitchFamily="18" charset="0"/>
              </a:rPr>
              <a:t>isolation</a:t>
            </a:r>
            <a:r>
              <a:rPr lang="en-US" sz="2000" dirty="0">
                <a:cs typeface="Times New Roman" panose="02020603050405020304" pitchFamily="18" charset="0"/>
              </a:rPr>
              <a:t>:</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Barrier against dopants diffusion/implantation</a:t>
            </a:r>
            <a:br>
              <a:rPr lang="en-US" sz="2000" dirty="0">
                <a:cs typeface="Times New Roman" panose="02020603050405020304" pitchFamily="18" charset="0"/>
              </a:rPr>
            </a:b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Electrical insulator between devices (critical field </a:t>
            </a:r>
            <a:r>
              <a:rPr lang="en-GB" sz="2000" dirty="0">
                <a:cs typeface="Times New Roman" panose="02020603050405020304" pitchFamily="18" charset="0"/>
              </a:rPr>
              <a:t>~ 10</a:t>
            </a:r>
            <a:r>
              <a:rPr lang="en-GB" sz="2000" baseline="30000" dirty="0">
                <a:cs typeface="Times New Roman" panose="02020603050405020304" pitchFamily="18" charset="0"/>
              </a:rPr>
              <a:t>7 </a:t>
            </a:r>
            <a:r>
              <a:rPr lang="en-GB" sz="2000" dirty="0">
                <a:cs typeface="Times New Roman" panose="02020603050405020304" pitchFamily="18" charset="0"/>
              </a:rPr>
              <a:t>V/cm)</a:t>
            </a:r>
            <a:endParaRPr lang="en-US" sz="20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sp>
        <p:nvSpPr>
          <p:cNvPr id="37" name="Rectangle 36">
            <a:extLst>
              <a:ext uri="{FF2B5EF4-FFF2-40B4-BE49-F238E27FC236}">
                <a16:creationId xmlns:a16="http://schemas.microsoft.com/office/drawing/2014/main" id="{A3E1B6DD-805D-408D-80BC-E04D075D4E9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E21583C7-07C7-649E-43EC-5DD097407004}"/>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7D057129-CEE7-0B18-8F8D-31E215228B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DF9FD398-C590-725B-F2B7-31CE087ACA5F}"/>
              </a:ext>
            </a:extLst>
          </p:cNvPr>
          <p:cNvSpPr txBox="1"/>
          <p:nvPr/>
        </p:nvSpPr>
        <p:spPr>
          <a:xfrm>
            <a:off x="87363" y="6400425"/>
            <a:ext cx="623904" cy="369332"/>
          </a:xfrm>
          <a:prstGeom prst="rect">
            <a:avLst/>
          </a:prstGeom>
          <a:noFill/>
        </p:spPr>
        <p:txBody>
          <a:bodyPr wrap="square">
            <a:spAutoFit/>
          </a:bodyPr>
          <a:lstStyle/>
          <a:p>
            <a:r>
              <a:rPr lang="en-GB" dirty="0"/>
              <a:t>25</a:t>
            </a:r>
          </a:p>
        </p:txBody>
      </p:sp>
    </p:spTree>
    <p:extLst>
      <p:ext uri="{BB962C8B-B14F-4D97-AF65-F5344CB8AC3E}">
        <p14:creationId xmlns:p14="http://schemas.microsoft.com/office/powerpoint/2010/main" val="1333601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E760FA8-6F30-4125-83DC-EF3CC14B52E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a:t>
            </a:r>
            <a:br>
              <a:rPr lang="en-US" sz="2500" dirty="0">
                <a:latin typeface="+mj-lt"/>
                <a:ea typeface="+mj-ea"/>
                <a:cs typeface="+mj-cs"/>
              </a:rPr>
            </a:br>
            <a:endParaRPr lang="en-US" sz="2500" dirty="0">
              <a:latin typeface="+mj-lt"/>
              <a:ea typeface="+mj-ea"/>
              <a:cs typeface="+mj-cs"/>
            </a:endParaRPr>
          </a:p>
        </p:txBody>
      </p:sp>
      <p:pic>
        <p:nvPicPr>
          <p:cNvPr id="13" name="Picture 12">
            <a:extLst>
              <a:ext uri="{FF2B5EF4-FFF2-40B4-BE49-F238E27FC236}">
                <a16:creationId xmlns:a16="http://schemas.microsoft.com/office/drawing/2014/main" id="{2781C057-43D5-4F21-B991-BAC0817FAC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37519" y="4062218"/>
            <a:ext cx="5170598" cy="1830709"/>
          </a:xfrm>
          <a:prstGeom prst="rect">
            <a:avLst/>
          </a:prstGeom>
        </p:spPr>
      </p:pic>
      <p:pic>
        <p:nvPicPr>
          <p:cNvPr id="14" name="Picture 13">
            <a:extLst>
              <a:ext uri="{FF2B5EF4-FFF2-40B4-BE49-F238E27FC236}">
                <a16:creationId xmlns:a16="http://schemas.microsoft.com/office/drawing/2014/main" id="{13455048-ED43-40A6-86F4-2D56FAED63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364711" y="1680077"/>
            <a:ext cx="4816972" cy="1884654"/>
          </a:xfrm>
          <a:prstGeom prst="rect">
            <a:avLst/>
          </a:prstGeom>
        </p:spPr>
      </p:pic>
      <p:sp>
        <p:nvSpPr>
          <p:cNvPr id="15" name="Rectangle 14">
            <a:extLst>
              <a:ext uri="{FF2B5EF4-FFF2-40B4-BE49-F238E27FC236}">
                <a16:creationId xmlns:a16="http://schemas.microsoft.com/office/drawing/2014/main" id="{E5C0C64A-5CC3-4540-95AF-7941ACFBF234}"/>
              </a:ext>
            </a:extLst>
          </p:cNvPr>
          <p:cNvSpPr/>
          <p:nvPr/>
        </p:nvSpPr>
        <p:spPr>
          <a:xfrm>
            <a:off x="9440702" y="2363233"/>
            <a:ext cx="1096818" cy="294925"/>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3066ED49-CD02-4205-B2DF-E779B0E900D1}"/>
              </a:ext>
            </a:extLst>
          </p:cNvPr>
          <p:cNvSpPr/>
          <p:nvPr/>
        </p:nvSpPr>
        <p:spPr>
          <a:xfrm>
            <a:off x="6940681" y="2374956"/>
            <a:ext cx="1096818" cy="294925"/>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97FC14AA-8BA8-4313-9B3F-D282214F0F06}"/>
              </a:ext>
            </a:extLst>
          </p:cNvPr>
          <p:cNvSpPr/>
          <p:nvPr/>
        </p:nvSpPr>
        <p:spPr>
          <a:xfrm>
            <a:off x="5882093" y="4448583"/>
            <a:ext cx="5543839" cy="63219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a:extLst>
              <a:ext uri="{FF2B5EF4-FFF2-40B4-BE49-F238E27FC236}">
                <a16:creationId xmlns:a16="http://schemas.microsoft.com/office/drawing/2014/main" id="{8F13EE8F-9A6B-49BA-96E9-FC2E72E9468D}"/>
              </a:ext>
            </a:extLst>
          </p:cNvPr>
          <p:cNvSpPr/>
          <p:nvPr/>
        </p:nvSpPr>
        <p:spPr>
          <a:xfrm>
            <a:off x="8337619" y="2425301"/>
            <a:ext cx="824055" cy="522479"/>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C2A13DCE-CE70-4416-95E8-50A3CD370B78}"/>
              </a:ext>
            </a:extLst>
          </p:cNvPr>
          <p:cNvSpPr/>
          <p:nvPr/>
        </p:nvSpPr>
        <p:spPr>
          <a:xfrm>
            <a:off x="8409129" y="2458918"/>
            <a:ext cx="681037" cy="43180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1FF4F5FC-ED2E-4C93-A968-95C86A50A465}"/>
              </a:ext>
            </a:extLst>
          </p:cNvPr>
          <p:cNvSpPr txBox="1"/>
          <p:nvPr/>
        </p:nvSpPr>
        <p:spPr>
          <a:xfrm>
            <a:off x="219319" y="1995087"/>
            <a:ext cx="5130960" cy="4339650"/>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Two deposition methods:</a:t>
            </a:r>
          </a:p>
          <a:p>
            <a:pPr lvl="1"/>
            <a:endParaRPr lang="en-US" sz="2000" dirty="0">
              <a:cs typeface="Times New Roman" panose="02020603050405020304" pitchFamily="18" charset="0"/>
            </a:endParaRPr>
          </a:p>
          <a:p>
            <a:pPr marL="742950" lvl="1" indent="-285750">
              <a:buFont typeface="Arial" panose="020B0604020202020204" pitchFamily="34" charset="0"/>
              <a:buChar char="•"/>
            </a:pPr>
            <a:r>
              <a:rPr lang="en-US" sz="2000" b="1" dirty="0">
                <a:solidFill>
                  <a:srgbClr val="00B050"/>
                </a:solidFill>
                <a:cs typeface="Times New Roman" panose="02020603050405020304" pitchFamily="18" charset="0"/>
              </a:rPr>
              <a:t>Thermal growth</a:t>
            </a:r>
            <a:r>
              <a:rPr lang="en-US" sz="2000" dirty="0">
                <a:cs typeface="Times New Roman" panose="02020603050405020304" pitchFamily="18" charset="0"/>
              </a:rPr>
              <a:t> </a:t>
            </a:r>
          </a:p>
          <a:p>
            <a:pPr marL="1200150" lvl="2" indent="-285750">
              <a:buFont typeface="Arial" panose="020B0604020202020204" pitchFamily="34" charset="0"/>
              <a:buChar char="•"/>
            </a:pPr>
            <a:r>
              <a:rPr lang="en-US" sz="2000" dirty="0">
                <a:cs typeface="Times New Roman" panose="02020603050405020304" pitchFamily="18" charset="0"/>
              </a:rPr>
              <a:t>Dry: best quality, slow growth rate: used for gate oxide</a:t>
            </a:r>
          </a:p>
          <a:p>
            <a:pPr marL="1200150" lvl="2" indent="-285750">
              <a:buFont typeface="Arial" panose="020B0604020202020204" pitchFamily="34" charset="0"/>
              <a:buChar char="•"/>
            </a:pPr>
            <a:r>
              <a:rPr lang="en-US" sz="2000" dirty="0">
                <a:cs typeface="Times New Roman" panose="02020603050405020304" pitchFamily="18" charset="0"/>
              </a:rPr>
              <a:t>Wet: lower quality, faster growth rate: used for field oxide (isolation)</a:t>
            </a:r>
          </a:p>
          <a:p>
            <a:pPr marL="800100" lvl="1" indent="-342900">
              <a:buFont typeface="Arial" panose="020B0604020202020204" pitchFamily="34" charset="0"/>
              <a:buChar char="•"/>
            </a:pPr>
            <a:r>
              <a:rPr lang="en-GB" sz="2000" b="1" dirty="0">
                <a:solidFill>
                  <a:srgbClr val="FF0000"/>
                </a:solidFill>
                <a:cs typeface="Times New Roman" panose="02020603050405020304" pitchFamily="18" charset="0"/>
              </a:rPr>
              <a:t>Chemical vapor deposition</a:t>
            </a:r>
            <a:r>
              <a:rPr lang="en-GB" sz="2000" baseline="30000" dirty="0">
                <a:latin typeface="Calibri" panose="020F0502020204030204" pitchFamily="34" charset="0"/>
                <a:cs typeface="Calibri" panose="020F0502020204030204" pitchFamily="34" charset="0"/>
              </a:rPr>
              <a:t> [3]</a:t>
            </a:r>
            <a:r>
              <a:rPr lang="en-GB" sz="2000" dirty="0">
                <a:cs typeface="Times New Roman" panose="02020603050405020304" pitchFamily="18" charset="0"/>
              </a:rPr>
              <a:t> (lower quality, fast)</a:t>
            </a:r>
          </a:p>
          <a:p>
            <a:pPr marL="1200150" lvl="2" indent="-285750">
              <a:buFont typeface="Arial" panose="020B0604020202020204" pitchFamily="34" charset="0"/>
              <a:buChar char="•"/>
            </a:pPr>
            <a:r>
              <a:rPr lang="en-GB" sz="2000" dirty="0">
                <a:cs typeface="Times New Roman" panose="02020603050405020304" pitchFamily="18" charset="0"/>
              </a:rPr>
              <a:t>Used when no Si is available for oxidation (Interlayer Layer Dielectric, ILD)</a:t>
            </a:r>
          </a:p>
          <a:p>
            <a:pPr lvl="1"/>
            <a:r>
              <a:rPr lang="en-GB" sz="900" baseline="30000" dirty="0">
                <a:latin typeface="Calibri" panose="020F0502020204030204" pitchFamily="34" charset="0"/>
                <a:cs typeface="Calibri" panose="020F0502020204030204" pitchFamily="34" charset="0"/>
              </a:rPr>
              <a:t>[3] </a:t>
            </a:r>
            <a:r>
              <a:rPr lang="en-GB" sz="900" dirty="0">
                <a:cs typeface="Times New Roman" panose="02020603050405020304" pitchFamily="18" charset="0"/>
              </a:rPr>
              <a:t>J. K. Wang, D. R. Denison, Advanced techniques for interlayer dielectric</a:t>
            </a:r>
          </a:p>
          <a:p>
            <a:pPr lvl="1"/>
            <a:r>
              <a:rPr lang="en-GB" sz="900" dirty="0">
                <a:cs typeface="Times New Roman" panose="02020603050405020304" pitchFamily="18" charset="0"/>
              </a:rPr>
              <a:t>deposition and planarization, Proc. SPIE 2090, https://doi.org/10.1117/12.156535, 1993.</a:t>
            </a:r>
            <a:endParaRPr lang="en-US" sz="2000" dirty="0"/>
          </a:p>
        </p:txBody>
      </p:sp>
      <p:sp>
        <p:nvSpPr>
          <p:cNvPr id="22" name="Rectangle 21">
            <a:extLst>
              <a:ext uri="{FF2B5EF4-FFF2-40B4-BE49-F238E27FC236}">
                <a16:creationId xmlns:a16="http://schemas.microsoft.com/office/drawing/2014/main" id="{31802509-CDC8-40C8-AE0D-6955227FEC01}"/>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8D76109B-560F-82DA-FD41-FAD592D09B89}"/>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6523F29D-4E17-4B84-50AC-3E87A34EB29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B9032A33-0D7E-0E03-9A32-997E0A236E87}"/>
              </a:ext>
            </a:extLst>
          </p:cNvPr>
          <p:cNvSpPr txBox="1"/>
          <p:nvPr/>
        </p:nvSpPr>
        <p:spPr>
          <a:xfrm>
            <a:off x="87363" y="6400425"/>
            <a:ext cx="623904" cy="369332"/>
          </a:xfrm>
          <a:prstGeom prst="rect">
            <a:avLst/>
          </a:prstGeom>
          <a:noFill/>
        </p:spPr>
        <p:txBody>
          <a:bodyPr wrap="square">
            <a:spAutoFit/>
          </a:bodyPr>
          <a:lstStyle/>
          <a:p>
            <a:r>
              <a:rPr lang="en-GB" dirty="0"/>
              <a:t>26</a:t>
            </a:r>
          </a:p>
        </p:txBody>
      </p:sp>
    </p:spTree>
    <p:extLst>
      <p:ext uri="{BB962C8B-B14F-4D97-AF65-F5344CB8AC3E}">
        <p14:creationId xmlns:p14="http://schemas.microsoft.com/office/powerpoint/2010/main" val="22287716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88373C3F-E1BE-4B03-AD2A-C4995E231BE6}"/>
              </a:ext>
            </a:extLst>
          </p:cNvPr>
          <p:cNvPicPr>
            <a:picLocks noChangeAspect="1"/>
          </p:cNvPicPr>
          <p:nvPr/>
        </p:nvPicPr>
        <p:blipFill rotWithShape="1">
          <a:blip r:embed="rId2">
            <a:extLst>
              <a:ext uri="{28A0092B-C50C-407E-A947-70E740481C1C}">
                <a14:useLocalDpi xmlns:a14="http://schemas.microsoft.com/office/drawing/2010/main" val="0"/>
              </a:ext>
            </a:extLst>
          </a:blip>
          <a:srcRect l="4972" r="6206" b="3976"/>
          <a:stretch/>
        </p:blipFill>
        <p:spPr>
          <a:xfrm>
            <a:off x="5828167" y="796087"/>
            <a:ext cx="4465212" cy="2004726"/>
          </a:xfrm>
          <a:prstGeom prst="rect">
            <a:avLst/>
          </a:prstGeom>
        </p:spPr>
      </p:pic>
      <p:pic>
        <p:nvPicPr>
          <p:cNvPr id="14" name="Picture 13">
            <a:extLst>
              <a:ext uri="{FF2B5EF4-FFF2-40B4-BE49-F238E27FC236}">
                <a16:creationId xmlns:a16="http://schemas.microsoft.com/office/drawing/2014/main" id="{1BC792BD-CBDA-40EE-8325-723CDF2BF2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86598" y="2918624"/>
            <a:ext cx="2217854" cy="3311995"/>
          </a:xfrm>
          <a:prstGeom prst="rect">
            <a:avLst/>
          </a:prstGeom>
        </p:spPr>
      </p:pic>
      <p:sp>
        <p:nvSpPr>
          <p:cNvPr id="15" name="TextBox 14">
            <a:extLst>
              <a:ext uri="{FF2B5EF4-FFF2-40B4-BE49-F238E27FC236}">
                <a16:creationId xmlns:a16="http://schemas.microsoft.com/office/drawing/2014/main" id="{EFDD2695-0C0E-4D9D-A141-C895B18EB29C}"/>
              </a:ext>
            </a:extLst>
          </p:cNvPr>
          <p:cNvSpPr txBox="1"/>
          <p:nvPr/>
        </p:nvSpPr>
        <p:spPr>
          <a:xfrm>
            <a:off x="5997484" y="3754209"/>
            <a:ext cx="3364251" cy="646331"/>
          </a:xfrm>
          <a:prstGeom prst="rect">
            <a:avLst/>
          </a:prstGeom>
          <a:noFill/>
        </p:spPr>
        <p:txBody>
          <a:bodyPr wrap="square">
            <a:spAutoFit/>
          </a:bodyPr>
          <a:lstStyle/>
          <a:p>
            <a:r>
              <a:rPr lang="en-GB" b="1" dirty="0"/>
              <a:t>Dry</a:t>
            </a:r>
            <a:r>
              <a:rPr lang="en-GB" dirty="0"/>
              <a:t> oxidation: best quality, slow (10 nm/hr)</a:t>
            </a:r>
          </a:p>
        </p:txBody>
      </p:sp>
      <p:pic>
        <p:nvPicPr>
          <p:cNvPr id="17" name="Picture 16">
            <a:extLst>
              <a:ext uri="{FF2B5EF4-FFF2-40B4-BE49-F238E27FC236}">
                <a16:creationId xmlns:a16="http://schemas.microsoft.com/office/drawing/2014/main" id="{A2DB11BC-C64E-4CBA-8CF4-98872902568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997484" y="3238897"/>
            <a:ext cx="1806666" cy="461665"/>
          </a:xfrm>
          <a:prstGeom prst="rect">
            <a:avLst/>
          </a:prstGeom>
        </p:spPr>
      </p:pic>
      <p:pic>
        <p:nvPicPr>
          <p:cNvPr id="18" name="Picture 17">
            <a:extLst>
              <a:ext uri="{FF2B5EF4-FFF2-40B4-BE49-F238E27FC236}">
                <a16:creationId xmlns:a16="http://schemas.microsoft.com/office/drawing/2014/main" id="{A4F50A87-D829-4F58-AE12-0D683DDEB79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0157"/>
          <a:stretch/>
        </p:blipFill>
        <p:spPr>
          <a:xfrm>
            <a:off x="5901230" y="4617149"/>
            <a:ext cx="2568531" cy="461665"/>
          </a:xfrm>
          <a:prstGeom prst="rect">
            <a:avLst/>
          </a:prstGeom>
        </p:spPr>
      </p:pic>
      <p:sp>
        <p:nvSpPr>
          <p:cNvPr id="19" name="TextBox 18">
            <a:extLst>
              <a:ext uri="{FF2B5EF4-FFF2-40B4-BE49-F238E27FC236}">
                <a16:creationId xmlns:a16="http://schemas.microsoft.com/office/drawing/2014/main" id="{5475AE22-F8D4-47C2-9DF5-A2615A482D28}"/>
              </a:ext>
            </a:extLst>
          </p:cNvPr>
          <p:cNvSpPr txBox="1"/>
          <p:nvPr/>
        </p:nvSpPr>
        <p:spPr>
          <a:xfrm>
            <a:off x="5966666" y="5190401"/>
            <a:ext cx="3058410" cy="923330"/>
          </a:xfrm>
          <a:prstGeom prst="rect">
            <a:avLst/>
          </a:prstGeom>
          <a:noFill/>
        </p:spPr>
        <p:txBody>
          <a:bodyPr wrap="square">
            <a:spAutoFit/>
          </a:bodyPr>
          <a:lstStyle/>
          <a:p>
            <a:r>
              <a:rPr lang="en-GB" b="1" dirty="0"/>
              <a:t>Wet</a:t>
            </a:r>
            <a:r>
              <a:rPr lang="en-GB" dirty="0"/>
              <a:t> oxidation: lower quality, faster (&gt;x10)</a:t>
            </a:r>
          </a:p>
          <a:p>
            <a:r>
              <a:rPr lang="en-GB" sz="900" i="1" dirty="0"/>
              <a:t>Wet oxidation is faster because H</a:t>
            </a:r>
            <a:r>
              <a:rPr lang="en-GB" sz="900" i="1" baseline="-25000" dirty="0"/>
              <a:t>2</a:t>
            </a:r>
            <a:r>
              <a:rPr lang="en-GB" sz="900" i="1" dirty="0"/>
              <a:t>O molecules smaller than O</a:t>
            </a:r>
            <a:r>
              <a:rPr lang="en-GB" sz="900" i="1" baseline="-25000" dirty="0"/>
              <a:t>2</a:t>
            </a:r>
            <a:r>
              <a:rPr lang="en-GB" sz="900" i="1" dirty="0"/>
              <a:t> leading to faster diffusion through SiO</a:t>
            </a:r>
            <a:r>
              <a:rPr lang="en-GB" sz="900" i="1" baseline="-25000" dirty="0"/>
              <a:t>2</a:t>
            </a:r>
          </a:p>
        </p:txBody>
      </p:sp>
      <p:sp>
        <p:nvSpPr>
          <p:cNvPr id="20" name="TextBox 19">
            <a:extLst>
              <a:ext uri="{FF2B5EF4-FFF2-40B4-BE49-F238E27FC236}">
                <a16:creationId xmlns:a16="http://schemas.microsoft.com/office/drawing/2014/main" id="{9CA32DFD-92E0-4885-8A84-D71669B16FBB}"/>
              </a:ext>
            </a:extLst>
          </p:cNvPr>
          <p:cNvSpPr txBox="1"/>
          <p:nvPr/>
        </p:nvSpPr>
        <p:spPr>
          <a:xfrm>
            <a:off x="355196" y="2448662"/>
            <a:ext cx="5172243" cy="2862322"/>
          </a:xfrm>
          <a:prstGeom prst="rect">
            <a:avLst/>
          </a:prstGeom>
          <a:noFill/>
        </p:spPr>
        <p:txBody>
          <a:bodyPr wrap="square">
            <a:spAutoFit/>
          </a:bodyPr>
          <a:lstStyle/>
          <a:p>
            <a:pPr marL="342900" indent="-342900">
              <a:buFont typeface="Arial" panose="020B0604020202020204" pitchFamily="34" charset="0"/>
              <a:buChar char="•"/>
            </a:pPr>
            <a:r>
              <a:rPr lang="en-US" sz="2000" b="1" dirty="0">
                <a:solidFill>
                  <a:srgbClr val="00B050"/>
                </a:solidFill>
                <a:cs typeface="Times New Roman" panose="02020603050405020304" pitchFamily="18" charset="0"/>
              </a:rPr>
              <a:t>Thermal oxidation: </a:t>
            </a:r>
          </a:p>
          <a:p>
            <a:pPr lvl="1"/>
            <a:r>
              <a:rPr lang="en-US" sz="2000" dirty="0">
                <a:cs typeface="Times New Roman" panose="02020603050405020304" pitchFamily="18" charset="0"/>
              </a:rPr>
              <a:t>oxide is grown at high temperature (~ 1000° C) by supplying oxygen that reacts with silicon wafer to form SiO</a:t>
            </a:r>
            <a:r>
              <a:rPr lang="en-US" sz="2000" baseline="-25000" dirty="0">
                <a:cs typeface="Times New Roman" panose="02020603050405020304" pitchFamily="18" charset="0"/>
              </a:rPr>
              <a:t>2</a:t>
            </a:r>
            <a:r>
              <a:rPr lang="en-US" sz="2000" dirty="0">
                <a:cs typeface="Times New Roman" panose="02020603050405020304" pitchFamily="18" charset="0"/>
              </a:rPr>
              <a:t> at the surface</a:t>
            </a:r>
          </a:p>
          <a:p>
            <a:pPr lvl="1"/>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Wafers inserted on a suspended boat into a tubular reactor of quartz, heated by resistance</a:t>
            </a:r>
          </a:p>
        </p:txBody>
      </p:sp>
      <p:sp>
        <p:nvSpPr>
          <p:cNvPr id="21" name="Rectangle 20">
            <a:extLst>
              <a:ext uri="{FF2B5EF4-FFF2-40B4-BE49-F238E27FC236}">
                <a16:creationId xmlns:a16="http://schemas.microsoft.com/office/drawing/2014/main" id="{EE98D664-7B2D-4F2A-A23D-E940343F00B7}"/>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 tools</a:t>
            </a:r>
            <a:br>
              <a:rPr lang="en-US" sz="2500" dirty="0">
                <a:latin typeface="+mj-lt"/>
                <a:ea typeface="+mj-ea"/>
                <a:cs typeface="+mj-cs"/>
              </a:rPr>
            </a:br>
            <a:endParaRPr lang="en-US" sz="2500" dirty="0">
              <a:latin typeface="+mj-lt"/>
              <a:ea typeface="+mj-ea"/>
              <a:cs typeface="+mj-cs"/>
            </a:endParaRPr>
          </a:p>
        </p:txBody>
      </p:sp>
      <p:pic>
        <p:nvPicPr>
          <p:cNvPr id="12" name="Picture 11">
            <a:extLst>
              <a:ext uri="{FF2B5EF4-FFF2-40B4-BE49-F238E27FC236}">
                <a16:creationId xmlns:a16="http://schemas.microsoft.com/office/drawing/2014/main" id="{C6B9D096-A055-4D71-9D07-8AF16AFF8E8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66280" y="1732601"/>
            <a:ext cx="1370525" cy="961079"/>
          </a:xfrm>
          <a:prstGeom prst="rect">
            <a:avLst/>
          </a:prstGeom>
        </p:spPr>
      </p:pic>
      <p:sp>
        <p:nvSpPr>
          <p:cNvPr id="22" name="Rectangle 21">
            <a:extLst>
              <a:ext uri="{FF2B5EF4-FFF2-40B4-BE49-F238E27FC236}">
                <a16:creationId xmlns:a16="http://schemas.microsoft.com/office/drawing/2014/main" id="{E10EFD90-1395-4F2F-8B98-7256FDA291DE}"/>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3211136A-67A2-CB3D-558B-D42323BC8D94}"/>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C5FE23CE-BFE5-836A-03CA-04337E48269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D655F24C-7AEA-C3AD-75A2-59EA10F398ED}"/>
              </a:ext>
            </a:extLst>
          </p:cNvPr>
          <p:cNvSpPr txBox="1"/>
          <p:nvPr/>
        </p:nvSpPr>
        <p:spPr>
          <a:xfrm>
            <a:off x="87363" y="6400425"/>
            <a:ext cx="623904" cy="369332"/>
          </a:xfrm>
          <a:prstGeom prst="rect">
            <a:avLst/>
          </a:prstGeom>
          <a:noFill/>
        </p:spPr>
        <p:txBody>
          <a:bodyPr wrap="square">
            <a:spAutoFit/>
          </a:bodyPr>
          <a:lstStyle/>
          <a:p>
            <a:r>
              <a:rPr lang="en-GB" dirty="0"/>
              <a:t>27</a:t>
            </a:r>
          </a:p>
        </p:txBody>
      </p:sp>
    </p:spTree>
    <p:extLst>
      <p:ext uri="{BB962C8B-B14F-4D97-AF65-F5344CB8AC3E}">
        <p14:creationId xmlns:p14="http://schemas.microsoft.com/office/powerpoint/2010/main" val="828830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dirty="0">
                <a:latin typeface="+mj-lt"/>
                <a:ea typeface="+mj-ea"/>
                <a:cs typeface="+mj-cs"/>
              </a:rPr>
              <a:t>Semiconductor fabrication process</a:t>
            </a: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76000" y="2160000"/>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342900" indent="-342900">
              <a:buFont typeface="Arial" panose="020B0604020202020204" pitchFamily="34" charset="0"/>
              <a:buChar char="•"/>
            </a:pPr>
            <a:r>
              <a:rPr lang="en-US" sz="2000" dirty="0">
                <a:cs typeface="Times New Roman" panose="02020603050405020304" pitchFamily="18" charset="0"/>
              </a:rPr>
              <a:t>The fabrication of semiconductor devices is a rather complex process</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Many intermediate steps and manufacturing precision at atomic level</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It starts with the growth of high purity Si crystals</a:t>
            </a:r>
          </a:p>
          <a:p>
            <a:pPr marR="0" lvl="0" fontAlgn="base">
              <a:lnSpc>
                <a:spcPct val="90000"/>
              </a:lnSpc>
              <a:spcBef>
                <a:spcPct val="0"/>
              </a:spcBef>
              <a:spcAft>
                <a:spcPts val="600"/>
              </a:spcAft>
              <a:buClrTx/>
              <a:buSzTx/>
              <a:tabLst/>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5AD4324-E4A0-400B-B824-3DB585C0A7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4866" y="678621"/>
            <a:ext cx="5762049" cy="3470034"/>
          </a:xfrm>
          <a:prstGeom prst="rect">
            <a:avLst/>
          </a:prstGeom>
        </p:spPr>
      </p:pic>
      <p:pic>
        <p:nvPicPr>
          <p:cNvPr id="13" name="Picture 12">
            <a:extLst>
              <a:ext uri="{FF2B5EF4-FFF2-40B4-BE49-F238E27FC236}">
                <a16:creationId xmlns:a16="http://schemas.microsoft.com/office/drawing/2014/main" id="{32F8A788-AB61-4139-8F56-26F9924F30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83105" y="4446128"/>
            <a:ext cx="2108635" cy="1268413"/>
          </a:xfrm>
          <a:prstGeom prst="rect">
            <a:avLst/>
          </a:prstGeom>
        </p:spPr>
      </p:pic>
      <p:pic>
        <p:nvPicPr>
          <p:cNvPr id="14" name="Picture 13">
            <a:extLst>
              <a:ext uri="{FF2B5EF4-FFF2-40B4-BE49-F238E27FC236}">
                <a16:creationId xmlns:a16="http://schemas.microsoft.com/office/drawing/2014/main" id="{FC327D37-208E-446C-B863-0FA9918BDB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0062" y="4421856"/>
            <a:ext cx="1439850" cy="1233471"/>
          </a:xfrm>
          <a:prstGeom prst="rect">
            <a:avLst/>
          </a:prstGeom>
        </p:spPr>
      </p:pic>
      <p:pic>
        <p:nvPicPr>
          <p:cNvPr id="15" name="Picture 14">
            <a:extLst>
              <a:ext uri="{FF2B5EF4-FFF2-40B4-BE49-F238E27FC236}">
                <a16:creationId xmlns:a16="http://schemas.microsoft.com/office/drawing/2014/main" id="{CAA93DD0-9515-4207-86C7-DB2DEBACA57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75608" y="4421856"/>
            <a:ext cx="1669227" cy="1178475"/>
          </a:xfrm>
          <a:prstGeom prst="rect">
            <a:avLst/>
          </a:prstGeom>
        </p:spPr>
      </p:pic>
      <p:sp>
        <p:nvSpPr>
          <p:cNvPr id="16" name="Rectangle 15">
            <a:extLst>
              <a:ext uri="{FF2B5EF4-FFF2-40B4-BE49-F238E27FC236}">
                <a16:creationId xmlns:a16="http://schemas.microsoft.com/office/drawing/2014/main" id="{15BF0D50-1C16-4AE9-AC4C-78ED8732597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14623E70-306E-2833-CEB2-C93FA1C6E008}"/>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6" name="Picture 5" descr="ox_small_cmyk_pos_rect.jpg">
            <a:extLst>
              <a:ext uri="{FF2B5EF4-FFF2-40B4-BE49-F238E27FC236}">
                <a16:creationId xmlns:a16="http://schemas.microsoft.com/office/drawing/2014/main" id="{12B26AD9-B58C-A7CD-A493-C129618CB08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7" name="TextBox 6">
            <a:extLst>
              <a:ext uri="{FF2B5EF4-FFF2-40B4-BE49-F238E27FC236}">
                <a16:creationId xmlns:a16="http://schemas.microsoft.com/office/drawing/2014/main" id="{5ACDF7ED-FC14-60D9-A493-22C69D6C0395}"/>
              </a:ext>
            </a:extLst>
          </p:cNvPr>
          <p:cNvSpPr txBox="1"/>
          <p:nvPr/>
        </p:nvSpPr>
        <p:spPr>
          <a:xfrm>
            <a:off x="87363" y="6400425"/>
            <a:ext cx="623904" cy="369332"/>
          </a:xfrm>
          <a:prstGeom prst="rect">
            <a:avLst/>
          </a:prstGeom>
          <a:noFill/>
        </p:spPr>
        <p:txBody>
          <a:bodyPr wrap="square">
            <a:spAutoFit/>
          </a:bodyPr>
          <a:lstStyle/>
          <a:p>
            <a:r>
              <a:rPr lang="en-GB" dirty="0"/>
              <a:t>1</a:t>
            </a:r>
          </a:p>
        </p:txBody>
      </p:sp>
    </p:spTree>
    <p:extLst>
      <p:ext uri="{BB962C8B-B14F-4D97-AF65-F5344CB8AC3E}">
        <p14:creationId xmlns:p14="http://schemas.microsoft.com/office/powerpoint/2010/main" val="35398235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B60098C-2900-4127-8587-2E6E331AEC3E}"/>
              </a:ext>
            </a:extLst>
          </p:cNvPr>
          <p:cNvPicPr>
            <a:picLocks noChangeAspect="1"/>
          </p:cNvPicPr>
          <p:nvPr/>
        </p:nvPicPr>
        <p:blipFill rotWithShape="1">
          <a:blip r:embed="rId2">
            <a:extLst>
              <a:ext uri="{28A0092B-C50C-407E-A947-70E740481C1C}">
                <a14:useLocalDpi xmlns:a14="http://schemas.microsoft.com/office/drawing/2010/main" val="0"/>
              </a:ext>
            </a:extLst>
          </a:blip>
          <a:srcRect l="2730" t="5578" r="2185" b="6729"/>
          <a:stretch/>
        </p:blipFill>
        <p:spPr>
          <a:xfrm>
            <a:off x="6559165" y="785018"/>
            <a:ext cx="4339155" cy="2611103"/>
          </a:xfrm>
          <a:prstGeom prst="rect">
            <a:avLst/>
          </a:prstGeom>
        </p:spPr>
      </p:pic>
      <p:pic>
        <p:nvPicPr>
          <p:cNvPr id="13" name="Picture 12">
            <a:extLst>
              <a:ext uri="{FF2B5EF4-FFF2-40B4-BE49-F238E27FC236}">
                <a16:creationId xmlns:a16="http://schemas.microsoft.com/office/drawing/2014/main" id="{53E07B61-EC6B-4A86-9FBF-A60A3DC0DC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5100" y="3923352"/>
            <a:ext cx="4339154" cy="2013556"/>
          </a:xfrm>
          <a:prstGeom prst="rect">
            <a:avLst/>
          </a:prstGeom>
        </p:spPr>
      </p:pic>
      <p:sp>
        <p:nvSpPr>
          <p:cNvPr id="14" name="TextBox 13">
            <a:extLst>
              <a:ext uri="{FF2B5EF4-FFF2-40B4-BE49-F238E27FC236}">
                <a16:creationId xmlns:a16="http://schemas.microsoft.com/office/drawing/2014/main" id="{AE1705F5-5912-4651-A197-16C1A2686468}"/>
              </a:ext>
            </a:extLst>
          </p:cNvPr>
          <p:cNvSpPr txBox="1"/>
          <p:nvPr/>
        </p:nvSpPr>
        <p:spPr>
          <a:xfrm>
            <a:off x="496824" y="2136457"/>
            <a:ext cx="4996181" cy="3785652"/>
          </a:xfrm>
          <a:prstGeom prst="rect">
            <a:avLst/>
          </a:prstGeom>
          <a:noFill/>
        </p:spPr>
        <p:txBody>
          <a:bodyPr wrap="square">
            <a:spAutoFit/>
          </a:bodyPr>
          <a:lstStyle/>
          <a:p>
            <a:pPr marL="342900" indent="-342900">
              <a:buFont typeface="Arial" panose="020B0604020202020204" pitchFamily="34" charset="0"/>
              <a:buChar char="•"/>
            </a:pPr>
            <a:r>
              <a:rPr lang="en-US" sz="2000" b="1" dirty="0">
                <a:solidFill>
                  <a:srgbClr val="FF0000"/>
                </a:solidFill>
                <a:cs typeface="Times New Roman" panose="02020603050405020304" pitchFamily="18" charset="0"/>
              </a:rPr>
              <a:t>Chemical Vapor Deposition </a:t>
            </a:r>
            <a:r>
              <a:rPr lang="en-US" sz="2000" b="1" dirty="0">
                <a:cs typeface="Times New Roman" panose="02020603050405020304" pitchFamily="18" charset="0"/>
              </a:rPr>
              <a:t>(CVD)</a:t>
            </a:r>
            <a:r>
              <a:rPr lang="en-GB" sz="2000" baseline="30000" dirty="0">
                <a:latin typeface="Calibri" panose="020F0502020204030204" pitchFamily="34" charset="0"/>
                <a:cs typeface="Calibri" panose="020F0502020204030204" pitchFamily="34" charset="0"/>
              </a:rPr>
              <a:t> </a:t>
            </a:r>
            <a:r>
              <a:rPr lang="en-US" sz="2000" b="1" dirty="0">
                <a:cs typeface="Times New Roman" panose="02020603050405020304" pitchFamily="18" charset="0"/>
              </a:rPr>
              <a:t>: </a:t>
            </a:r>
            <a:br>
              <a:rPr lang="en-US" sz="2000" b="1" dirty="0">
                <a:cs typeface="Times New Roman" panose="02020603050405020304" pitchFamily="18" charset="0"/>
              </a:rPr>
            </a:br>
            <a:r>
              <a:rPr lang="en-US" sz="2000" dirty="0">
                <a:cs typeface="Times New Roman" panose="02020603050405020304" pitchFamily="18" charset="0"/>
              </a:rPr>
              <a:t>reaction of vapor phase chemicals containing the material to deposit form the solid film on substrate. Reactant gases decompose and form the film. </a:t>
            </a:r>
          </a:p>
          <a:p>
            <a:pPr marL="800100" lvl="1" indent="-342900">
              <a:buFont typeface="Arial" panose="020B0604020202020204" pitchFamily="34" charset="0"/>
              <a:buChar char="•"/>
            </a:pPr>
            <a:endParaRPr lang="en-US" sz="2000" dirty="0">
              <a:cs typeface="Times New Roman" panose="02020603050405020304" pitchFamily="18" charset="0"/>
            </a:endParaRPr>
          </a:p>
          <a:p>
            <a:pPr marL="800100" lvl="1" indent="-342900">
              <a:buFont typeface="Arial" panose="020B0604020202020204" pitchFamily="34" charset="0"/>
              <a:buChar char="•"/>
            </a:pPr>
            <a:r>
              <a:rPr lang="en-US" sz="2000" dirty="0">
                <a:cs typeface="Times New Roman" panose="02020603050405020304" pitchFamily="18" charset="0"/>
              </a:rPr>
              <a:t>SiO</a:t>
            </a:r>
            <a:r>
              <a:rPr lang="en-US" sz="2000" baseline="-25000" dirty="0">
                <a:cs typeface="Times New Roman" panose="02020603050405020304" pitchFamily="18" charset="0"/>
              </a:rPr>
              <a:t>2</a:t>
            </a:r>
            <a:r>
              <a:rPr lang="en-US" sz="2000" dirty="0">
                <a:cs typeface="Times New Roman" panose="02020603050405020304" pitchFamily="18" charset="0"/>
              </a:rPr>
              <a:t> growth rate &gt;x10 compared to thermal oxide, but lower quality</a:t>
            </a:r>
          </a:p>
          <a:p>
            <a:pPr marL="800100" lvl="1" indent="-342900">
              <a:buFont typeface="Arial" panose="020B0604020202020204" pitchFamily="34" charset="0"/>
              <a:buChar char="•"/>
            </a:pPr>
            <a:endParaRPr lang="en-US" sz="2000" dirty="0">
              <a:cs typeface="Times New Roman" panose="02020603050405020304" pitchFamily="18" charset="0"/>
            </a:endParaRPr>
          </a:p>
          <a:p>
            <a:pPr marL="800100" lvl="1" indent="-342900">
              <a:buFont typeface="Arial" panose="020B0604020202020204" pitchFamily="34" charset="0"/>
              <a:buChar char="•"/>
            </a:pPr>
            <a:r>
              <a:rPr lang="en-US" sz="2000" dirty="0">
                <a:cs typeface="Times New Roman" panose="02020603050405020304" pitchFamily="18" charset="0"/>
              </a:rPr>
              <a:t>CVD is also used for growing dielectric materials of different electrical permittivity (high k/low k material)</a:t>
            </a:r>
          </a:p>
        </p:txBody>
      </p:sp>
      <p:sp>
        <p:nvSpPr>
          <p:cNvPr id="15" name="Rectangle 14">
            <a:extLst>
              <a:ext uri="{FF2B5EF4-FFF2-40B4-BE49-F238E27FC236}">
                <a16:creationId xmlns:a16="http://schemas.microsoft.com/office/drawing/2014/main" id="{1F3ABB88-DF76-47EE-A395-F2D925B95A2C}"/>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 tools</a:t>
            </a:r>
            <a:br>
              <a:rPr lang="en-US" sz="2500" dirty="0">
                <a:latin typeface="+mj-lt"/>
                <a:ea typeface="+mj-ea"/>
                <a:cs typeface="+mj-cs"/>
              </a:rPr>
            </a:br>
            <a:endParaRPr lang="en-US" sz="2500" dirty="0">
              <a:latin typeface="+mj-lt"/>
              <a:ea typeface="+mj-ea"/>
              <a:cs typeface="+mj-cs"/>
            </a:endParaRPr>
          </a:p>
        </p:txBody>
      </p:sp>
      <p:sp>
        <p:nvSpPr>
          <p:cNvPr id="16" name="Rectangle 15">
            <a:extLst>
              <a:ext uri="{FF2B5EF4-FFF2-40B4-BE49-F238E27FC236}">
                <a16:creationId xmlns:a16="http://schemas.microsoft.com/office/drawing/2014/main" id="{24F9DEB5-A26B-4A5D-A567-5FC979A0738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F411A946-92C5-80D3-B169-0DA0843CEEBA}"/>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B5C25B59-FE2F-A28B-30DA-000CCE96C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D729E8D2-CD5D-91C4-114C-3644CC2374A1}"/>
              </a:ext>
            </a:extLst>
          </p:cNvPr>
          <p:cNvSpPr txBox="1"/>
          <p:nvPr/>
        </p:nvSpPr>
        <p:spPr>
          <a:xfrm>
            <a:off x="87363" y="6400425"/>
            <a:ext cx="623904" cy="369332"/>
          </a:xfrm>
          <a:prstGeom prst="rect">
            <a:avLst/>
          </a:prstGeom>
          <a:noFill/>
        </p:spPr>
        <p:txBody>
          <a:bodyPr wrap="square">
            <a:spAutoFit/>
          </a:bodyPr>
          <a:lstStyle/>
          <a:p>
            <a:r>
              <a:rPr lang="en-GB" dirty="0"/>
              <a:t>28</a:t>
            </a:r>
          </a:p>
        </p:txBody>
      </p:sp>
    </p:spTree>
    <p:extLst>
      <p:ext uri="{BB962C8B-B14F-4D97-AF65-F5344CB8AC3E}">
        <p14:creationId xmlns:p14="http://schemas.microsoft.com/office/powerpoint/2010/main" val="6092613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DE4AB96-FE2E-4231-B837-44D362226A15}"/>
              </a:ext>
            </a:extLst>
          </p:cNvPr>
          <p:cNvSpPr/>
          <p:nvPr/>
        </p:nvSpPr>
        <p:spPr>
          <a:xfrm>
            <a:off x="6029343" y="3448214"/>
            <a:ext cx="5380699" cy="1415772"/>
          </a:xfrm>
          <a:prstGeom prst="rect">
            <a:avLst/>
          </a:prstGeom>
          <a:solidFill>
            <a:schemeClr val="accent5"/>
          </a:solidFill>
          <a:ln>
            <a:solidFill>
              <a:schemeClr val="tx1"/>
            </a:solidFill>
          </a:ln>
        </p:spPr>
        <p:txBody>
          <a:bodyPr wrap="square">
            <a:spAutoFit/>
          </a:bodyPr>
          <a:lstStyle/>
          <a:p>
            <a:pPr algn="ctr"/>
            <a:endParaRPr lang="en-GB" sz="1400" b="1" dirty="0"/>
          </a:p>
          <a:p>
            <a:pPr algn="ctr"/>
            <a:r>
              <a:rPr lang="en-GB" b="1" dirty="0"/>
              <a:t>Si sub</a:t>
            </a:r>
          </a:p>
          <a:p>
            <a:pPr algn="ctr"/>
            <a:endParaRPr lang="en-GB" b="1" dirty="0"/>
          </a:p>
          <a:p>
            <a:pPr algn="ctr"/>
            <a:endParaRPr lang="en-GB" b="1" dirty="0"/>
          </a:p>
          <a:p>
            <a:pPr algn="ctr"/>
            <a:endParaRPr lang="en-GB" b="1" dirty="0"/>
          </a:p>
        </p:txBody>
      </p:sp>
      <p:sp>
        <p:nvSpPr>
          <p:cNvPr id="13" name="Rectangle 12">
            <a:extLst>
              <a:ext uri="{FF2B5EF4-FFF2-40B4-BE49-F238E27FC236}">
                <a16:creationId xmlns:a16="http://schemas.microsoft.com/office/drawing/2014/main" id="{01A8DB4B-5B86-4359-95AD-CD782D08EACB}"/>
              </a:ext>
            </a:extLst>
          </p:cNvPr>
          <p:cNvSpPr/>
          <p:nvPr/>
        </p:nvSpPr>
        <p:spPr>
          <a:xfrm>
            <a:off x="6029343" y="1601449"/>
            <a:ext cx="5380699" cy="1846659"/>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p:txBody>
      </p:sp>
      <p:sp>
        <p:nvSpPr>
          <p:cNvPr id="14" name="TextBox 13">
            <a:extLst>
              <a:ext uri="{FF2B5EF4-FFF2-40B4-BE49-F238E27FC236}">
                <a16:creationId xmlns:a16="http://schemas.microsoft.com/office/drawing/2014/main" id="{EFC4E2E1-01E7-4049-A19F-BF884F64C545}"/>
              </a:ext>
            </a:extLst>
          </p:cNvPr>
          <p:cNvSpPr txBox="1"/>
          <p:nvPr/>
        </p:nvSpPr>
        <p:spPr>
          <a:xfrm>
            <a:off x="8506678" y="1785027"/>
            <a:ext cx="1727200" cy="338554"/>
          </a:xfrm>
          <a:prstGeom prst="rect">
            <a:avLst/>
          </a:prstGeom>
          <a:noFill/>
        </p:spPr>
        <p:txBody>
          <a:bodyPr wrap="square">
            <a:spAutoFit/>
          </a:bodyPr>
          <a:lstStyle/>
          <a:p>
            <a:r>
              <a:rPr lang="en-US" sz="1600" dirty="0">
                <a:latin typeface="Arial" panose="020B0604020202020204" pitchFamily="34" charset="0"/>
              </a:rPr>
              <a:t>mobile charges</a:t>
            </a:r>
            <a:endParaRPr lang="en-GB" sz="1600" dirty="0"/>
          </a:p>
        </p:txBody>
      </p:sp>
      <p:sp>
        <p:nvSpPr>
          <p:cNvPr id="15" name="TextBox 14">
            <a:extLst>
              <a:ext uri="{FF2B5EF4-FFF2-40B4-BE49-F238E27FC236}">
                <a16:creationId xmlns:a16="http://schemas.microsoft.com/office/drawing/2014/main" id="{9AAC3941-BA68-4DE9-9B5A-1F549B92EB59}"/>
              </a:ext>
            </a:extLst>
          </p:cNvPr>
          <p:cNvSpPr txBox="1"/>
          <p:nvPr/>
        </p:nvSpPr>
        <p:spPr>
          <a:xfrm>
            <a:off x="10083826" y="1739605"/>
            <a:ext cx="1149039" cy="338554"/>
          </a:xfrm>
          <a:prstGeom prst="rect">
            <a:avLst/>
          </a:prstGeom>
          <a:noFill/>
        </p:spPr>
        <p:txBody>
          <a:bodyPr wrap="square">
            <a:spAutoFit/>
          </a:bodyPr>
          <a:lstStyle/>
          <a:p>
            <a:r>
              <a:rPr lang="en-US" sz="1600" dirty="0" err="1">
                <a:latin typeface="Arial" panose="020B0604020202020204" pitchFamily="34" charset="0"/>
              </a:rPr>
              <a:t>Na</a:t>
            </a:r>
            <a:r>
              <a:rPr lang="en-US" sz="1600" baseline="30000" dirty="0" err="1">
                <a:latin typeface="Arial" panose="020B0604020202020204" pitchFamily="34" charset="0"/>
              </a:rPr>
              <a:t>+</a:t>
            </a:r>
            <a:r>
              <a:rPr lang="en-US" sz="1600" dirty="0" err="1">
                <a:latin typeface="Arial" panose="020B0604020202020204" pitchFamily="34" charset="0"/>
              </a:rPr>
              <a:t>,K</a:t>
            </a:r>
            <a:r>
              <a:rPr lang="en-US" sz="1600" baseline="30000" dirty="0">
                <a:latin typeface="Arial" panose="020B0604020202020204" pitchFamily="34" charset="0"/>
              </a:rPr>
              <a:t>+</a:t>
            </a:r>
            <a:endParaRPr lang="en-GB" sz="1600" baseline="30000" dirty="0"/>
          </a:p>
        </p:txBody>
      </p:sp>
      <p:sp>
        <p:nvSpPr>
          <p:cNvPr id="17" name="TextBox 16">
            <a:extLst>
              <a:ext uri="{FF2B5EF4-FFF2-40B4-BE49-F238E27FC236}">
                <a16:creationId xmlns:a16="http://schemas.microsoft.com/office/drawing/2014/main" id="{11B87AB7-08E4-42A6-A673-95CCC47629E1}"/>
              </a:ext>
            </a:extLst>
          </p:cNvPr>
          <p:cNvSpPr txBox="1"/>
          <p:nvPr/>
        </p:nvSpPr>
        <p:spPr>
          <a:xfrm>
            <a:off x="6165562" y="2282446"/>
            <a:ext cx="1727200" cy="584775"/>
          </a:xfrm>
          <a:prstGeom prst="rect">
            <a:avLst/>
          </a:prstGeom>
          <a:noFill/>
        </p:spPr>
        <p:txBody>
          <a:bodyPr wrap="square">
            <a:spAutoFit/>
          </a:bodyPr>
          <a:lstStyle/>
          <a:p>
            <a:r>
              <a:rPr lang="en-US" sz="1600" dirty="0">
                <a:latin typeface="Arial" panose="020B0604020202020204" pitchFamily="34" charset="0"/>
              </a:rPr>
              <a:t>Oxide trapped charges (+), (-)</a:t>
            </a:r>
            <a:endParaRPr lang="en-GB" sz="1600" dirty="0"/>
          </a:p>
        </p:txBody>
      </p:sp>
      <p:sp>
        <p:nvSpPr>
          <p:cNvPr id="18" name="TextBox 17">
            <a:extLst>
              <a:ext uri="{FF2B5EF4-FFF2-40B4-BE49-F238E27FC236}">
                <a16:creationId xmlns:a16="http://schemas.microsoft.com/office/drawing/2014/main" id="{E4F1B9B5-EDAB-418F-8536-D0D766A719C9}"/>
              </a:ext>
            </a:extLst>
          </p:cNvPr>
          <p:cNvSpPr txBox="1"/>
          <p:nvPr/>
        </p:nvSpPr>
        <p:spPr>
          <a:xfrm>
            <a:off x="8506678" y="2384079"/>
            <a:ext cx="2139643" cy="338554"/>
          </a:xfrm>
          <a:prstGeom prst="rect">
            <a:avLst/>
          </a:prstGeom>
          <a:noFill/>
        </p:spPr>
        <p:txBody>
          <a:bodyPr wrap="square">
            <a:spAutoFit/>
          </a:bodyPr>
          <a:lstStyle/>
          <a:p>
            <a:r>
              <a:rPr lang="en-US" sz="1600" dirty="0">
                <a:latin typeface="Arial" panose="020B0604020202020204" pitchFamily="34" charset="0"/>
              </a:rPr>
              <a:t>Fixed charges (+)</a:t>
            </a:r>
            <a:endParaRPr lang="en-GB" sz="1600" dirty="0"/>
          </a:p>
        </p:txBody>
      </p:sp>
      <p:sp>
        <p:nvSpPr>
          <p:cNvPr id="19" name="TextBox 18">
            <a:extLst>
              <a:ext uri="{FF2B5EF4-FFF2-40B4-BE49-F238E27FC236}">
                <a16:creationId xmlns:a16="http://schemas.microsoft.com/office/drawing/2014/main" id="{335C7EC8-724E-4310-A573-5236D7CBCA10}"/>
              </a:ext>
            </a:extLst>
          </p:cNvPr>
          <p:cNvSpPr txBox="1"/>
          <p:nvPr/>
        </p:nvSpPr>
        <p:spPr>
          <a:xfrm>
            <a:off x="8506678" y="2925988"/>
            <a:ext cx="2900403" cy="338554"/>
          </a:xfrm>
          <a:prstGeom prst="rect">
            <a:avLst/>
          </a:prstGeom>
          <a:noFill/>
        </p:spPr>
        <p:txBody>
          <a:bodyPr wrap="square">
            <a:spAutoFit/>
          </a:bodyPr>
          <a:lstStyle/>
          <a:p>
            <a:r>
              <a:rPr lang="en-US" sz="1600" dirty="0">
                <a:latin typeface="Arial" panose="020B0604020202020204" pitchFamily="34" charset="0"/>
              </a:rPr>
              <a:t>interface trapped charges (+)</a:t>
            </a:r>
            <a:endParaRPr lang="en-GB" sz="1600" dirty="0"/>
          </a:p>
        </p:txBody>
      </p:sp>
      <p:pic>
        <p:nvPicPr>
          <p:cNvPr id="20" name="Graphic 19" descr="Badge Follow outline">
            <a:extLst>
              <a:ext uri="{FF2B5EF4-FFF2-40B4-BE49-F238E27FC236}">
                <a16:creationId xmlns:a16="http://schemas.microsoft.com/office/drawing/2014/main" id="{BDB5F878-AFF1-4DB2-9E4E-D181AB6C7C1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38549" y="3334005"/>
            <a:ext cx="240790" cy="240790"/>
          </a:xfrm>
          <a:prstGeom prst="rect">
            <a:avLst/>
          </a:prstGeom>
        </p:spPr>
      </p:pic>
      <p:pic>
        <p:nvPicPr>
          <p:cNvPr id="21" name="Graphic 20" descr="Badge Follow outline">
            <a:extLst>
              <a:ext uri="{FF2B5EF4-FFF2-40B4-BE49-F238E27FC236}">
                <a16:creationId xmlns:a16="http://schemas.microsoft.com/office/drawing/2014/main" id="{48F54552-48E6-4E69-90D3-15A3CF5436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94149" y="3321305"/>
            <a:ext cx="240790" cy="240790"/>
          </a:xfrm>
          <a:prstGeom prst="rect">
            <a:avLst/>
          </a:prstGeom>
        </p:spPr>
      </p:pic>
      <p:pic>
        <p:nvPicPr>
          <p:cNvPr id="22" name="Graphic 21" descr="Badge Follow outline">
            <a:extLst>
              <a:ext uri="{FF2B5EF4-FFF2-40B4-BE49-F238E27FC236}">
                <a16:creationId xmlns:a16="http://schemas.microsoft.com/office/drawing/2014/main" id="{4CEDF9DD-F28B-43D9-BEE5-2EAFDEFCCD9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37049" y="3321305"/>
            <a:ext cx="240790" cy="240790"/>
          </a:xfrm>
          <a:prstGeom prst="rect">
            <a:avLst/>
          </a:prstGeom>
        </p:spPr>
      </p:pic>
      <p:pic>
        <p:nvPicPr>
          <p:cNvPr id="23" name="Graphic 22" descr="Badge Follow outline">
            <a:extLst>
              <a:ext uri="{FF2B5EF4-FFF2-40B4-BE49-F238E27FC236}">
                <a16:creationId xmlns:a16="http://schemas.microsoft.com/office/drawing/2014/main" id="{6770E117-1CAF-4646-BAED-4F953546246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05349" y="3334005"/>
            <a:ext cx="240790" cy="240790"/>
          </a:xfrm>
          <a:prstGeom prst="rect">
            <a:avLst/>
          </a:prstGeom>
        </p:spPr>
      </p:pic>
      <p:sp>
        <p:nvSpPr>
          <p:cNvPr id="24" name="Flowchart: Delay 23">
            <a:extLst>
              <a:ext uri="{FF2B5EF4-FFF2-40B4-BE49-F238E27FC236}">
                <a16:creationId xmlns:a16="http://schemas.microsoft.com/office/drawing/2014/main" id="{8B0AB62E-DA1D-4ED1-983E-68444396B62B}"/>
              </a:ext>
            </a:extLst>
          </p:cNvPr>
          <p:cNvSpPr/>
          <p:nvPr/>
        </p:nvSpPr>
        <p:spPr>
          <a:xfrm rot="5400000">
            <a:off x="6481340" y="2995985"/>
            <a:ext cx="286327" cy="1183021"/>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Flowchart: Delay 25">
            <a:extLst>
              <a:ext uri="{FF2B5EF4-FFF2-40B4-BE49-F238E27FC236}">
                <a16:creationId xmlns:a16="http://schemas.microsoft.com/office/drawing/2014/main" id="{6285DF26-D2D7-4F57-B4ED-A96BA0387669}"/>
              </a:ext>
            </a:extLst>
          </p:cNvPr>
          <p:cNvSpPr/>
          <p:nvPr/>
        </p:nvSpPr>
        <p:spPr>
          <a:xfrm rot="5400000">
            <a:off x="10683386" y="3021385"/>
            <a:ext cx="286327" cy="1183021"/>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Graphic 26" descr="Badge Follow outline">
            <a:extLst>
              <a:ext uri="{FF2B5EF4-FFF2-40B4-BE49-F238E27FC236}">
                <a16:creationId xmlns:a16="http://schemas.microsoft.com/office/drawing/2014/main" id="{EB5FC1BF-9A18-4469-AB4C-BB8A4634482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7349" y="3346705"/>
            <a:ext cx="240790" cy="240790"/>
          </a:xfrm>
          <a:prstGeom prst="rect">
            <a:avLst/>
          </a:prstGeom>
        </p:spPr>
      </p:pic>
      <p:pic>
        <p:nvPicPr>
          <p:cNvPr id="28" name="Graphic 27" descr="Badge Follow outline">
            <a:extLst>
              <a:ext uri="{FF2B5EF4-FFF2-40B4-BE49-F238E27FC236}">
                <a16:creationId xmlns:a16="http://schemas.microsoft.com/office/drawing/2014/main" id="{FFC2D783-AD06-4F48-A943-3F65168A938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82949" y="3334005"/>
            <a:ext cx="240790" cy="240790"/>
          </a:xfrm>
          <a:prstGeom prst="rect">
            <a:avLst/>
          </a:prstGeom>
        </p:spPr>
      </p:pic>
      <p:sp>
        <p:nvSpPr>
          <p:cNvPr id="29" name="TextBox 28">
            <a:extLst>
              <a:ext uri="{FF2B5EF4-FFF2-40B4-BE49-F238E27FC236}">
                <a16:creationId xmlns:a16="http://schemas.microsoft.com/office/drawing/2014/main" id="{18624C2B-C24C-42A5-8A87-11F97B3B54A4}"/>
              </a:ext>
            </a:extLst>
          </p:cNvPr>
          <p:cNvSpPr txBox="1"/>
          <p:nvPr/>
        </p:nvSpPr>
        <p:spPr>
          <a:xfrm>
            <a:off x="6095999" y="1717742"/>
            <a:ext cx="1010652" cy="400110"/>
          </a:xfrm>
          <a:prstGeom prst="rect">
            <a:avLst/>
          </a:prstGeom>
          <a:noFill/>
        </p:spPr>
        <p:txBody>
          <a:bodyPr wrap="square">
            <a:spAutoFit/>
          </a:bodyPr>
          <a:lstStyle/>
          <a:p>
            <a:r>
              <a:rPr lang="en-US" sz="2000" b="1" dirty="0"/>
              <a:t>SiO</a:t>
            </a:r>
            <a:r>
              <a:rPr lang="en-US" sz="2000" b="1" baseline="-25000" dirty="0"/>
              <a:t>2</a:t>
            </a:r>
            <a:endParaRPr lang="en-GB" sz="2000" b="1" baseline="-25000" dirty="0"/>
          </a:p>
        </p:txBody>
      </p:sp>
      <p:sp>
        <p:nvSpPr>
          <p:cNvPr id="35" name="TextBox 34">
            <a:extLst>
              <a:ext uri="{FF2B5EF4-FFF2-40B4-BE49-F238E27FC236}">
                <a16:creationId xmlns:a16="http://schemas.microsoft.com/office/drawing/2014/main" id="{D32E077A-BFE1-4196-8666-84CE70D4A361}"/>
              </a:ext>
            </a:extLst>
          </p:cNvPr>
          <p:cNvSpPr txBox="1"/>
          <p:nvPr/>
        </p:nvSpPr>
        <p:spPr>
          <a:xfrm>
            <a:off x="477941" y="2204140"/>
            <a:ext cx="5244480" cy="4093428"/>
          </a:xfrm>
          <a:prstGeom prst="rect">
            <a:avLst/>
          </a:prstGeom>
          <a:noFill/>
        </p:spPr>
        <p:txBody>
          <a:bodyPr wrap="square">
            <a:spAutoFit/>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Mobile charges (contamination - </a:t>
            </a:r>
            <a:r>
              <a:rPr lang="en-US" sz="2000" dirty="0">
                <a:cs typeface="Times New Roman" panose="02020603050405020304" pitchFamily="18" charset="0"/>
              </a:rPr>
              <a:t>make insulator conductive)</a:t>
            </a:r>
            <a:br>
              <a:rPr lang="en-US" sz="2000" dirty="0">
                <a:cs typeface="Times New Roman" panose="02020603050405020304" pitchFamily="18" charset="0"/>
              </a:rPr>
            </a:b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Fixed charges (incompletely oxidized Si - </a:t>
            </a:r>
            <a:r>
              <a:rPr lang="en-US" sz="2000" dirty="0">
                <a:cs typeface="Times New Roman" panose="02020603050405020304" pitchFamily="18" charset="0"/>
              </a:rPr>
              <a:t>create an extra electric field affecting the devices in Si)</a:t>
            </a:r>
            <a:br>
              <a:rPr lang="en-US"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Oxide trapped charge (broken Si-O bonds, due to radiation)</a:t>
            </a:r>
          </a:p>
          <a:p>
            <a:pPr marL="742950" lvl="1" indent="-28575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Interface trapped charges (dangling bonds – affect mobility and increase noise)</a:t>
            </a:r>
            <a:br>
              <a:rPr lang="en-US"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9891DE1D-8900-4A14-A8CB-E1309B1139F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Rectangle 2">
            <a:extLst>
              <a:ext uri="{FF2B5EF4-FFF2-40B4-BE49-F238E27FC236}">
                <a16:creationId xmlns:a16="http://schemas.microsoft.com/office/drawing/2014/main" id="{FE0F07F5-3389-B45B-12EA-27F607EEA84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Oxide quality</a:t>
            </a:r>
            <a:br>
              <a:rPr lang="en-US" sz="2500" dirty="0">
                <a:latin typeface="+mj-lt"/>
                <a:ea typeface="+mj-ea"/>
                <a:cs typeface="+mj-cs"/>
              </a:rPr>
            </a:br>
            <a:endParaRPr lang="en-US" sz="2500" dirty="0">
              <a:latin typeface="+mj-lt"/>
              <a:ea typeface="+mj-ea"/>
              <a:cs typeface="+mj-cs"/>
            </a:endParaRPr>
          </a:p>
        </p:txBody>
      </p:sp>
      <p:sp>
        <p:nvSpPr>
          <p:cNvPr id="4" name="TextBox 3">
            <a:extLst>
              <a:ext uri="{FF2B5EF4-FFF2-40B4-BE49-F238E27FC236}">
                <a16:creationId xmlns:a16="http://schemas.microsoft.com/office/drawing/2014/main" id="{B0CF3394-1962-086F-865F-C1F66471FB4E}"/>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EB82592D-48A0-3EEA-04FA-DFF4CAB775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7" name="TextBox 6">
            <a:extLst>
              <a:ext uri="{FF2B5EF4-FFF2-40B4-BE49-F238E27FC236}">
                <a16:creationId xmlns:a16="http://schemas.microsoft.com/office/drawing/2014/main" id="{04DB67BE-07E5-656C-225B-8FA71215A23A}"/>
              </a:ext>
            </a:extLst>
          </p:cNvPr>
          <p:cNvSpPr txBox="1"/>
          <p:nvPr/>
        </p:nvSpPr>
        <p:spPr>
          <a:xfrm>
            <a:off x="87363" y="6400425"/>
            <a:ext cx="623904" cy="369332"/>
          </a:xfrm>
          <a:prstGeom prst="rect">
            <a:avLst/>
          </a:prstGeom>
          <a:noFill/>
        </p:spPr>
        <p:txBody>
          <a:bodyPr wrap="square">
            <a:spAutoFit/>
          </a:bodyPr>
          <a:lstStyle/>
          <a:p>
            <a:r>
              <a:rPr lang="en-GB" dirty="0"/>
              <a:t>29</a:t>
            </a:r>
          </a:p>
        </p:txBody>
      </p:sp>
    </p:spTree>
    <p:extLst>
      <p:ext uri="{BB962C8B-B14F-4D97-AF65-F5344CB8AC3E}">
        <p14:creationId xmlns:p14="http://schemas.microsoft.com/office/powerpoint/2010/main" val="15320078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Resist deposition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a:extLst>
              <a:ext uri="{FF2B5EF4-FFF2-40B4-BE49-F238E27FC236}">
                <a16:creationId xmlns:a16="http://schemas.microsoft.com/office/drawing/2014/main" id="{AD89C072-8D4B-3CD5-7AB9-707454FC797C}"/>
              </a:ext>
            </a:extLst>
          </p:cNvPr>
          <p:cNvSpPr txBox="1"/>
          <p:nvPr/>
        </p:nvSpPr>
        <p:spPr>
          <a:xfrm>
            <a:off x="537501" y="2040769"/>
            <a:ext cx="4944721" cy="4678204"/>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a:t>
            </a:r>
            <a:r>
              <a:rPr lang="en-US" sz="2000" u="sng" dirty="0">
                <a:cs typeface="Times New Roman" panose="02020603050405020304" pitchFamily="18" charset="0"/>
              </a:rPr>
              <a:t>purpose</a:t>
            </a:r>
            <a:r>
              <a:rPr lang="en-US" sz="2000" dirty="0">
                <a:cs typeface="Times New Roman" panose="02020603050405020304" pitchFamily="18" charset="0"/>
              </a:rPr>
              <a:t> of photoresist deposition is to prepare the wafer for the next step of lithography</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The pattern needs to be reproduced on the photoresist, using a special camera that projects the image of the photomask onto the photoresist</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Photoresist must allow to form a high-res image of the pattern (photo) and be able to stop etching (resist) to transfer the pattern onto the wafer</a:t>
            </a:r>
            <a:endParaRPr lang="en-US" sz="20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sp>
        <p:nvSpPr>
          <p:cNvPr id="3" name="Rectangle 2">
            <a:extLst>
              <a:ext uri="{FF2B5EF4-FFF2-40B4-BE49-F238E27FC236}">
                <a16:creationId xmlns:a16="http://schemas.microsoft.com/office/drawing/2014/main" id="{3F881EBC-6CBB-2645-EB9E-8EFA8E6ABEDA}"/>
              </a:ext>
            </a:extLst>
          </p:cNvPr>
          <p:cNvSpPr/>
          <p:nvPr/>
        </p:nvSpPr>
        <p:spPr>
          <a:xfrm>
            <a:off x="7658439" y="1700012"/>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 name="Rectangle 3">
            <a:extLst>
              <a:ext uri="{FF2B5EF4-FFF2-40B4-BE49-F238E27FC236}">
                <a16:creationId xmlns:a16="http://schemas.microsoft.com/office/drawing/2014/main" id="{9C5CB811-407A-9D1B-08F5-834301DFB4E5}"/>
              </a:ext>
            </a:extLst>
          </p:cNvPr>
          <p:cNvSpPr/>
          <p:nvPr/>
        </p:nvSpPr>
        <p:spPr>
          <a:xfrm>
            <a:off x="7658439" y="1572228"/>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9E1B1C65-6C7C-B8DE-39D9-E55C3E96461D}"/>
              </a:ext>
            </a:extLst>
          </p:cNvPr>
          <p:cNvSpPr/>
          <p:nvPr/>
        </p:nvSpPr>
        <p:spPr>
          <a:xfrm>
            <a:off x="7658439" y="1439219"/>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368E39E1-A638-5F60-9DF2-959C6878C67C}"/>
              </a:ext>
            </a:extLst>
          </p:cNvPr>
          <p:cNvSpPr/>
          <p:nvPr/>
        </p:nvSpPr>
        <p:spPr>
          <a:xfrm>
            <a:off x="7687014" y="5056660"/>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Rectangle 6">
            <a:extLst>
              <a:ext uri="{FF2B5EF4-FFF2-40B4-BE49-F238E27FC236}">
                <a16:creationId xmlns:a16="http://schemas.microsoft.com/office/drawing/2014/main" id="{F366FFAF-06C8-D932-C087-F6199F7CE423}"/>
              </a:ext>
            </a:extLst>
          </p:cNvPr>
          <p:cNvSpPr/>
          <p:nvPr/>
        </p:nvSpPr>
        <p:spPr>
          <a:xfrm>
            <a:off x="7687014" y="4928876"/>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1" name="TextBox 10">
            <a:extLst>
              <a:ext uri="{FF2B5EF4-FFF2-40B4-BE49-F238E27FC236}">
                <a16:creationId xmlns:a16="http://schemas.microsoft.com/office/drawing/2014/main" id="{28934CCF-5995-1538-4216-207025775A05}"/>
              </a:ext>
            </a:extLst>
          </p:cNvPr>
          <p:cNvSpPr txBox="1"/>
          <p:nvPr/>
        </p:nvSpPr>
        <p:spPr>
          <a:xfrm>
            <a:off x="7708587" y="900264"/>
            <a:ext cx="2134055" cy="338554"/>
          </a:xfrm>
          <a:prstGeom prst="rect">
            <a:avLst/>
          </a:prstGeom>
          <a:noFill/>
        </p:spPr>
        <p:txBody>
          <a:bodyPr wrap="square">
            <a:spAutoFit/>
          </a:bodyPr>
          <a:lstStyle/>
          <a:p>
            <a:pPr algn="ctr"/>
            <a:r>
              <a:rPr lang="en-US" sz="2400" baseline="-25000" dirty="0">
                <a:latin typeface="Arial" panose="020B0604020202020204" pitchFamily="34" charset="0"/>
              </a:rPr>
              <a:t>Coat with photoresist</a:t>
            </a:r>
            <a:endParaRPr lang="en-GB" sz="2400" baseline="-25000" dirty="0"/>
          </a:p>
        </p:txBody>
      </p:sp>
      <p:sp>
        <p:nvSpPr>
          <p:cNvPr id="12" name="Rectangle 11">
            <a:extLst>
              <a:ext uri="{FF2B5EF4-FFF2-40B4-BE49-F238E27FC236}">
                <a16:creationId xmlns:a16="http://schemas.microsoft.com/office/drawing/2014/main" id="{630ED204-C720-55DB-C587-C7E13E700130}"/>
              </a:ext>
            </a:extLst>
          </p:cNvPr>
          <p:cNvSpPr/>
          <p:nvPr/>
        </p:nvSpPr>
        <p:spPr>
          <a:xfrm>
            <a:off x="7691780" y="360314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087843C4-8B34-5C7F-5AAB-8E5B16F4F81D}"/>
              </a:ext>
            </a:extLst>
          </p:cNvPr>
          <p:cNvSpPr/>
          <p:nvPr/>
        </p:nvSpPr>
        <p:spPr>
          <a:xfrm>
            <a:off x="7691780" y="347535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9" name="Rectangle 18">
            <a:extLst>
              <a:ext uri="{FF2B5EF4-FFF2-40B4-BE49-F238E27FC236}">
                <a16:creationId xmlns:a16="http://schemas.microsoft.com/office/drawing/2014/main" id="{3FFE9E8C-6615-E4D1-583A-8488EB799940}"/>
              </a:ext>
            </a:extLst>
          </p:cNvPr>
          <p:cNvSpPr/>
          <p:nvPr/>
        </p:nvSpPr>
        <p:spPr>
          <a:xfrm>
            <a:off x="7691780" y="3342348"/>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2" name="TextBox 21">
            <a:extLst>
              <a:ext uri="{FF2B5EF4-FFF2-40B4-BE49-F238E27FC236}">
                <a16:creationId xmlns:a16="http://schemas.microsoft.com/office/drawing/2014/main" id="{93E869D1-23EF-76B6-B682-E6E325DADE89}"/>
              </a:ext>
            </a:extLst>
          </p:cNvPr>
          <p:cNvSpPr txBox="1"/>
          <p:nvPr/>
        </p:nvSpPr>
        <p:spPr>
          <a:xfrm>
            <a:off x="7708587" y="2478008"/>
            <a:ext cx="2134055" cy="338554"/>
          </a:xfrm>
          <a:prstGeom prst="rect">
            <a:avLst/>
          </a:prstGeom>
          <a:noFill/>
        </p:spPr>
        <p:txBody>
          <a:bodyPr wrap="square">
            <a:spAutoFit/>
          </a:bodyPr>
          <a:lstStyle/>
          <a:p>
            <a:pPr algn="ctr"/>
            <a:r>
              <a:rPr lang="en-US" sz="2400" baseline="-25000" dirty="0">
                <a:latin typeface="Arial" panose="020B0604020202020204" pitchFamily="34" charset="0"/>
              </a:rPr>
              <a:t>Align and expose</a:t>
            </a:r>
            <a:endParaRPr lang="en-GB" sz="2400" baseline="-25000" dirty="0"/>
          </a:p>
        </p:txBody>
      </p:sp>
      <p:sp>
        <p:nvSpPr>
          <p:cNvPr id="24" name="Rectangle 23">
            <a:extLst>
              <a:ext uri="{FF2B5EF4-FFF2-40B4-BE49-F238E27FC236}">
                <a16:creationId xmlns:a16="http://schemas.microsoft.com/office/drawing/2014/main" id="{6B4BAD6E-FEDC-F811-100D-FC69D9FE7A10}"/>
              </a:ext>
            </a:extLst>
          </p:cNvPr>
          <p:cNvSpPr/>
          <p:nvPr/>
        </p:nvSpPr>
        <p:spPr>
          <a:xfrm>
            <a:off x="7688919" y="3058158"/>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6" name="Rectangle 25">
            <a:extLst>
              <a:ext uri="{FF2B5EF4-FFF2-40B4-BE49-F238E27FC236}">
                <a16:creationId xmlns:a16="http://schemas.microsoft.com/office/drawing/2014/main" id="{5BE0679D-A1F7-081E-3417-C68E31CB80A5}"/>
              </a:ext>
            </a:extLst>
          </p:cNvPr>
          <p:cNvSpPr/>
          <p:nvPr/>
        </p:nvSpPr>
        <p:spPr>
          <a:xfrm>
            <a:off x="9069451" y="3061844"/>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27" name="Straight Arrow Connector 26">
            <a:extLst>
              <a:ext uri="{FF2B5EF4-FFF2-40B4-BE49-F238E27FC236}">
                <a16:creationId xmlns:a16="http://schemas.microsoft.com/office/drawing/2014/main" id="{72166BCA-301E-C99D-F7AE-27BD8DBA226B}"/>
              </a:ext>
            </a:extLst>
          </p:cNvPr>
          <p:cNvCxnSpPr>
            <a:cxnSpLocks/>
          </p:cNvCxnSpPr>
          <p:nvPr/>
        </p:nvCxnSpPr>
        <p:spPr>
          <a:xfrm>
            <a:off x="828655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68A10E3-95EC-0E01-C139-2BB1A2AB590E}"/>
              </a:ext>
            </a:extLst>
          </p:cNvPr>
          <p:cNvCxnSpPr>
            <a:cxnSpLocks/>
          </p:cNvCxnSpPr>
          <p:nvPr/>
        </p:nvCxnSpPr>
        <p:spPr>
          <a:xfrm>
            <a:off x="777269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5676DF3-B61F-8DE0-E4CB-365F896D1C22}"/>
              </a:ext>
            </a:extLst>
          </p:cNvPr>
          <p:cNvCxnSpPr>
            <a:cxnSpLocks/>
          </p:cNvCxnSpPr>
          <p:nvPr/>
        </p:nvCxnSpPr>
        <p:spPr>
          <a:xfrm>
            <a:off x="802962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732D58F-999A-FFE0-FD11-75462C3CF708}"/>
              </a:ext>
            </a:extLst>
          </p:cNvPr>
          <p:cNvCxnSpPr>
            <a:cxnSpLocks/>
          </p:cNvCxnSpPr>
          <p:nvPr/>
        </p:nvCxnSpPr>
        <p:spPr>
          <a:xfrm>
            <a:off x="905992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E90CB5E-72C2-45C4-5604-9C538C97440D}"/>
              </a:ext>
            </a:extLst>
          </p:cNvPr>
          <p:cNvCxnSpPr>
            <a:cxnSpLocks/>
          </p:cNvCxnSpPr>
          <p:nvPr/>
        </p:nvCxnSpPr>
        <p:spPr>
          <a:xfrm>
            <a:off x="854606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6754D778-23AB-F9D3-1F41-53A1E308641E}"/>
              </a:ext>
            </a:extLst>
          </p:cNvPr>
          <p:cNvCxnSpPr>
            <a:cxnSpLocks/>
          </p:cNvCxnSpPr>
          <p:nvPr/>
        </p:nvCxnSpPr>
        <p:spPr>
          <a:xfrm>
            <a:off x="880299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295EE6C-7E7F-C907-0DCD-966E22A95F03}"/>
              </a:ext>
            </a:extLst>
          </p:cNvPr>
          <p:cNvCxnSpPr>
            <a:cxnSpLocks/>
          </p:cNvCxnSpPr>
          <p:nvPr/>
        </p:nvCxnSpPr>
        <p:spPr>
          <a:xfrm>
            <a:off x="984264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F17B22AD-1E65-0064-35A4-F9AC81AD2279}"/>
              </a:ext>
            </a:extLst>
          </p:cNvPr>
          <p:cNvCxnSpPr>
            <a:cxnSpLocks/>
          </p:cNvCxnSpPr>
          <p:nvPr/>
        </p:nvCxnSpPr>
        <p:spPr>
          <a:xfrm>
            <a:off x="932878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2B24B1DE-783F-1CDD-350E-F245C7EFF1A2}"/>
              </a:ext>
            </a:extLst>
          </p:cNvPr>
          <p:cNvCxnSpPr>
            <a:cxnSpLocks/>
          </p:cNvCxnSpPr>
          <p:nvPr/>
        </p:nvCxnSpPr>
        <p:spPr>
          <a:xfrm>
            <a:off x="958571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16D28DD7-E96C-BBAA-0083-BB89C757E4BB}"/>
              </a:ext>
            </a:extLst>
          </p:cNvPr>
          <p:cNvSpPr txBox="1"/>
          <p:nvPr/>
        </p:nvSpPr>
        <p:spPr>
          <a:xfrm>
            <a:off x="7708587" y="4282370"/>
            <a:ext cx="2134055" cy="338554"/>
          </a:xfrm>
          <a:prstGeom prst="rect">
            <a:avLst/>
          </a:prstGeom>
          <a:noFill/>
        </p:spPr>
        <p:txBody>
          <a:bodyPr wrap="square">
            <a:spAutoFit/>
          </a:bodyPr>
          <a:lstStyle/>
          <a:p>
            <a:pPr algn="ctr"/>
            <a:r>
              <a:rPr lang="en-US" sz="2400" baseline="-25000" dirty="0">
                <a:latin typeface="Arial" panose="020B0604020202020204" pitchFamily="34" charset="0"/>
              </a:rPr>
              <a:t>Develop</a:t>
            </a:r>
            <a:endParaRPr lang="en-GB" sz="2400" baseline="-25000" dirty="0"/>
          </a:p>
        </p:txBody>
      </p:sp>
      <p:sp>
        <p:nvSpPr>
          <p:cNvPr id="44" name="Rectangle 43">
            <a:extLst>
              <a:ext uri="{FF2B5EF4-FFF2-40B4-BE49-F238E27FC236}">
                <a16:creationId xmlns:a16="http://schemas.microsoft.com/office/drawing/2014/main" id="{4D87B13A-4657-78A3-E402-DD75DE8C15BA}"/>
              </a:ext>
            </a:extLst>
          </p:cNvPr>
          <p:cNvSpPr/>
          <p:nvPr/>
        </p:nvSpPr>
        <p:spPr>
          <a:xfrm>
            <a:off x="7691780" y="4804919"/>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8" name="Rectangle 7">
            <a:extLst>
              <a:ext uri="{FF2B5EF4-FFF2-40B4-BE49-F238E27FC236}">
                <a16:creationId xmlns:a16="http://schemas.microsoft.com/office/drawing/2014/main" id="{1621D735-4169-F323-A002-B8C51B7CE108}"/>
              </a:ext>
            </a:extLst>
          </p:cNvPr>
          <p:cNvSpPr/>
          <p:nvPr/>
        </p:nvSpPr>
        <p:spPr>
          <a:xfrm>
            <a:off x="8524879" y="4803143"/>
            <a:ext cx="506471" cy="132855"/>
          </a:xfrm>
          <a:prstGeom prst="rect">
            <a:avLst/>
          </a:prstGeom>
          <a:solidFill>
            <a:schemeClr val="bg1"/>
          </a:solidFill>
          <a:ln>
            <a:solidFill>
              <a:schemeClr val="bg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5" name="TextBox 44">
            <a:extLst>
              <a:ext uri="{FF2B5EF4-FFF2-40B4-BE49-F238E27FC236}">
                <a16:creationId xmlns:a16="http://schemas.microsoft.com/office/drawing/2014/main" id="{9A8B0A1B-9C9D-CB67-F5CB-83D38BB2FCF8}"/>
              </a:ext>
            </a:extLst>
          </p:cNvPr>
          <p:cNvSpPr txBox="1"/>
          <p:nvPr/>
        </p:nvSpPr>
        <p:spPr>
          <a:xfrm>
            <a:off x="6488412" y="2939375"/>
            <a:ext cx="1103616" cy="369332"/>
          </a:xfrm>
          <a:prstGeom prst="rect">
            <a:avLst/>
          </a:prstGeom>
          <a:noFill/>
        </p:spPr>
        <p:txBody>
          <a:bodyPr wrap="square">
            <a:spAutoFit/>
          </a:bodyPr>
          <a:lstStyle/>
          <a:p>
            <a:pPr algn="ctr"/>
            <a:r>
              <a:rPr lang="en-US" dirty="0">
                <a:latin typeface="Arial" panose="020B0604020202020204" pitchFamily="34" charset="0"/>
              </a:rPr>
              <a:t>mask</a:t>
            </a:r>
            <a:endParaRPr lang="en-GB" dirty="0"/>
          </a:p>
        </p:txBody>
      </p:sp>
      <p:sp>
        <p:nvSpPr>
          <p:cNvPr id="46" name="TextBox 45">
            <a:extLst>
              <a:ext uri="{FF2B5EF4-FFF2-40B4-BE49-F238E27FC236}">
                <a16:creationId xmlns:a16="http://schemas.microsoft.com/office/drawing/2014/main" id="{2D39D689-E35C-0A66-7089-9E840ABDD512}"/>
              </a:ext>
            </a:extLst>
          </p:cNvPr>
          <p:cNvSpPr txBox="1"/>
          <p:nvPr/>
        </p:nvSpPr>
        <p:spPr>
          <a:xfrm>
            <a:off x="6488412" y="2154508"/>
            <a:ext cx="952342" cy="338554"/>
          </a:xfrm>
          <a:prstGeom prst="rect">
            <a:avLst/>
          </a:prstGeom>
          <a:noFill/>
        </p:spPr>
        <p:txBody>
          <a:bodyPr wrap="square">
            <a:spAutoFit/>
          </a:bodyPr>
          <a:lstStyle/>
          <a:p>
            <a:pPr algn="ctr"/>
            <a:r>
              <a:rPr lang="en-US" sz="1600" dirty="0">
                <a:latin typeface="Arial" panose="020B0604020202020204" pitchFamily="34" charset="0"/>
              </a:rPr>
              <a:t>Si</a:t>
            </a:r>
            <a:endParaRPr lang="en-GB" sz="1600" dirty="0"/>
          </a:p>
        </p:txBody>
      </p:sp>
      <p:sp>
        <p:nvSpPr>
          <p:cNvPr id="47" name="TextBox 46">
            <a:extLst>
              <a:ext uri="{FF2B5EF4-FFF2-40B4-BE49-F238E27FC236}">
                <a16:creationId xmlns:a16="http://schemas.microsoft.com/office/drawing/2014/main" id="{AEE80BCD-B425-2C74-D06B-11C8B8E4D193}"/>
              </a:ext>
            </a:extLst>
          </p:cNvPr>
          <p:cNvSpPr txBox="1"/>
          <p:nvPr/>
        </p:nvSpPr>
        <p:spPr>
          <a:xfrm>
            <a:off x="6488412" y="1491684"/>
            <a:ext cx="952342" cy="307777"/>
          </a:xfrm>
          <a:prstGeom prst="rect">
            <a:avLst/>
          </a:prstGeom>
          <a:noFill/>
        </p:spPr>
        <p:txBody>
          <a:bodyPr wrap="square">
            <a:spAutoFit/>
          </a:bodyPr>
          <a:lstStyle/>
          <a:p>
            <a:pPr algn="ctr"/>
            <a:r>
              <a:rPr lang="en-US" sz="1400" dirty="0">
                <a:latin typeface="Arial" panose="020B0604020202020204" pitchFamily="34" charset="0"/>
              </a:rPr>
              <a:t>SiO</a:t>
            </a:r>
            <a:r>
              <a:rPr lang="en-US" sz="1400" baseline="-25000" dirty="0">
                <a:latin typeface="Arial" panose="020B0604020202020204" pitchFamily="34" charset="0"/>
              </a:rPr>
              <a:t>2</a:t>
            </a:r>
            <a:endParaRPr lang="en-GB" sz="1400" baseline="-25000" dirty="0"/>
          </a:p>
        </p:txBody>
      </p:sp>
      <p:sp>
        <p:nvSpPr>
          <p:cNvPr id="10" name="TextBox 9">
            <a:extLst>
              <a:ext uri="{FF2B5EF4-FFF2-40B4-BE49-F238E27FC236}">
                <a16:creationId xmlns:a16="http://schemas.microsoft.com/office/drawing/2014/main" id="{8458D59E-26FA-51CE-8E3E-8A1F2BFCCCA9}"/>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9" name="Picture 8" descr="ox_small_cmyk_pos_rect.jpg">
            <a:extLst>
              <a:ext uri="{FF2B5EF4-FFF2-40B4-BE49-F238E27FC236}">
                <a16:creationId xmlns:a16="http://schemas.microsoft.com/office/drawing/2014/main" id="{1A18AA30-7C9D-AD02-B41C-EF8C99C441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6" name="TextBox 15">
            <a:extLst>
              <a:ext uri="{FF2B5EF4-FFF2-40B4-BE49-F238E27FC236}">
                <a16:creationId xmlns:a16="http://schemas.microsoft.com/office/drawing/2014/main" id="{910791E0-CECF-8C03-B418-140067FADEF0}"/>
              </a:ext>
            </a:extLst>
          </p:cNvPr>
          <p:cNvSpPr txBox="1"/>
          <p:nvPr/>
        </p:nvSpPr>
        <p:spPr>
          <a:xfrm>
            <a:off x="87363" y="6400425"/>
            <a:ext cx="623904" cy="369332"/>
          </a:xfrm>
          <a:prstGeom prst="rect">
            <a:avLst/>
          </a:prstGeom>
          <a:noFill/>
        </p:spPr>
        <p:txBody>
          <a:bodyPr wrap="square">
            <a:spAutoFit/>
          </a:bodyPr>
          <a:lstStyle/>
          <a:p>
            <a:r>
              <a:rPr lang="en-GB" dirty="0"/>
              <a:t>30</a:t>
            </a:r>
          </a:p>
        </p:txBody>
      </p:sp>
    </p:spTree>
    <p:extLst>
      <p:ext uri="{BB962C8B-B14F-4D97-AF65-F5344CB8AC3E}">
        <p14:creationId xmlns:p14="http://schemas.microsoft.com/office/powerpoint/2010/main" val="19924813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ectangle 1">
            <a:extLst>
              <a:ext uri="{FF2B5EF4-FFF2-40B4-BE49-F238E27FC236}">
                <a16:creationId xmlns:a16="http://schemas.microsoft.com/office/drawing/2014/main" id="{C9CB953A-AE09-3172-74EC-1888B9A93F0C}"/>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Resist deposition</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9B2EE589-A747-B88E-84E9-76F71177D4B6}"/>
              </a:ext>
            </a:extLst>
          </p:cNvPr>
          <p:cNvSpPr txBox="1"/>
          <p:nvPr/>
        </p:nvSpPr>
        <p:spPr>
          <a:xfrm>
            <a:off x="537501" y="2088396"/>
            <a:ext cx="4944721" cy="4124206"/>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1600" dirty="0">
                <a:cs typeface="Times New Roman" panose="02020603050405020304" pitchFamily="18" charset="0"/>
              </a:rPr>
              <a:t>A small amount ( </a:t>
            </a:r>
            <a:r>
              <a:rPr lang="en-US" sz="1600" dirty="0">
                <a:latin typeface="Abadi" panose="020B0604020104020204" pitchFamily="34" charset="0"/>
                <a:cs typeface="Times New Roman" panose="02020603050405020304" pitchFamily="18" charset="0"/>
              </a:rPr>
              <a:t>~</a:t>
            </a:r>
            <a:r>
              <a:rPr lang="en-US" sz="1600" dirty="0">
                <a:cs typeface="Times New Roman" panose="02020603050405020304" pitchFamily="18" charset="0"/>
              </a:rPr>
              <a:t>ml ) of photoresist, with its solvent, is poured onto the wafer surface</a:t>
            </a:r>
            <a:br>
              <a:rPr lang="en-US" sz="1600" dirty="0">
                <a:cs typeface="Times New Roman" panose="02020603050405020304" pitchFamily="18" charset="0"/>
              </a:rPr>
            </a:br>
            <a:endParaRPr lang="en-US" sz="1600" dirty="0">
              <a:cs typeface="Times New Roman" panose="02020603050405020304" pitchFamily="18" charset="0"/>
            </a:endParaRPr>
          </a:p>
          <a:p>
            <a:pPr marL="285750" indent="-285750">
              <a:buFont typeface="Arial" panose="020B0604020202020204" pitchFamily="34" charset="0"/>
              <a:buChar char="•"/>
            </a:pPr>
            <a:r>
              <a:rPr lang="en-US" sz="1600" dirty="0">
                <a:cs typeface="Times New Roman" panose="02020603050405020304" pitchFamily="18" charset="0"/>
              </a:rPr>
              <a:t>The wafer is spun at high speeds, the resist spreads out. The air flow increases the viscosity of the photoresists, by evaporating the solvent, which leads to a very uniform photoresist layer spread over the surface</a:t>
            </a:r>
            <a:br>
              <a:rPr lang="en-US" sz="1600" dirty="0">
                <a:cs typeface="Times New Roman" panose="02020603050405020304" pitchFamily="18" charset="0"/>
              </a:rPr>
            </a:br>
            <a:endParaRPr lang="en-US" sz="1600" dirty="0">
              <a:cs typeface="Times New Roman" panose="02020603050405020304" pitchFamily="18" charset="0"/>
            </a:endParaRPr>
          </a:p>
          <a:p>
            <a:pPr marL="285750" indent="-285750">
              <a:buFont typeface="Arial" panose="020B0604020202020204" pitchFamily="34" charset="0"/>
              <a:buChar char="•"/>
            </a:pPr>
            <a:r>
              <a:rPr lang="en-GB" sz="1600" dirty="0">
                <a:cs typeface="Times New Roman" panose="02020603050405020304" pitchFamily="18" charset="0"/>
              </a:rPr>
              <a:t>A post-apply bake is usually performed to further stabilize the film before lithography</a:t>
            </a:r>
          </a:p>
          <a:p>
            <a:pPr marL="285750" indent="-285750">
              <a:buFont typeface="Arial" panose="020B0604020202020204" pitchFamily="34" charset="0"/>
              <a:buChar char="•"/>
            </a:pPr>
            <a:endParaRPr lang="en-GB" sz="1600" dirty="0">
              <a:cs typeface="Times New Roman" panose="02020603050405020304" pitchFamily="18" charset="0"/>
            </a:endParaRPr>
          </a:p>
          <a:p>
            <a:pPr marL="285750" indent="-285750">
              <a:buFont typeface="Arial" panose="020B0604020202020204" pitchFamily="34" charset="0"/>
              <a:buChar char="•"/>
            </a:pPr>
            <a:r>
              <a:rPr lang="en-GB" sz="1600" dirty="0"/>
              <a:t>The obtained uniformity is of the order of &lt; 1nm over the entire wafer surface</a:t>
            </a:r>
            <a:endParaRPr lang="en-US" sz="16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pic>
        <p:nvPicPr>
          <p:cNvPr id="5" name="Picture 4">
            <a:extLst>
              <a:ext uri="{FF2B5EF4-FFF2-40B4-BE49-F238E27FC236}">
                <a16:creationId xmlns:a16="http://schemas.microsoft.com/office/drawing/2014/main" id="{23F2259A-D29C-0383-F68C-17AC3922E3E4}"/>
              </a:ext>
            </a:extLst>
          </p:cNvPr>
          <p:cNvPicPr>
            <a:picLocks noChangeAspect="1"/>
          </p:cNvPicPr>
          <p:nvPr/>
        </p:nvPicPr>
        <p:blipFill>
          <a:blip r:embed="rId2"/>
          <a:stretch>
            <a:fillRect/>
          </a:stretch>
        </p:blipFill>
        <p:spPr>
          <a:xfrm>
            <a:off x="6623931" y="2940514"/>
            <a:ext cx="4073739" cy="2282868"/>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1BF3ECD-A2B6-7A57-8362-C4E1E03219DF}"/>
                  </a:ext>
                </a:extLst>
              </p:cNvPr>
              <p:cNvSpPr txBox="1"/>
              <p:nvPr/>
            </p:nvSpPr>
            <p:spPr>
              <a:xfrm>
                <a:off x="6623931" y="5274244"/>
                <a:ext cx="4652737" cy="554511"/>
              </a:xfrm>
              <a:prstGeom prst="rect">
                <a:avLst/>
              </a:prstGeom>
              <a:noFill/>
            </p:spPr>
            <p:txBody>
              <a:bodyPr wrap="square">
                <a:spAutoFit/>
              </a:bodyPr>
              <a:lstStyle/>
              <a:p>
                <a:r>
                  <a:rPr lang="en-GB" sz="1200" dirty="0"/>
                  <a:t>From </a:t>
                </a:r>
                <a:r>
                  <a:rPr lang="en-GB" sz="1200" dirty="0" err="1"/>
                  <a:t>KemLab</a:t>
                </a:r>
                <a:r>
                  <a:rPr lang="en-GB" sz="1200" dirty="0"/>
                  <a:t> website, </a:t>
                </a:r>
                <a:r>
                  <a:rPr lang="en-GB" sz="1200" dirty="0">
                    <a:hlinkClick r:id="rId3"/>
                  </a:rPr>
                  <a:t>https://www.kemlab.com/</a:t>
                </a:r>
                <a:endParaRPr lang="en-GB" sz="1200" dirty="0"/>
              </a:p>
              <a:p>
                <a:r>
                  <a:rPr lang="en-GB" sz="1200" dirty="0"/>
                  <a:t>Resist thickness </a:t>
                </a:r>
                <a14:m>
                  <m:oMath xmlns:m="http://schemas.openxmlformats.org/officeDocument/2006/math">
                    <m:r>
                      <a:rPr lang="en-GB" sz="1200" i="1" smtClean="0">
                        <a:latin typeface="Cambria Math" panose="02040503050406030204" pitchFamily="18" charset="0"/>
                        <a:ea typeface="Cambria Math" panose="02040503050406030204" pitchFamily="18" charset="0"/>
                      </a:rPr>
                      <m:t>~</m:t>
                    </m:r>
                    <m:f>
                      <m:fPr>
                        <m:ctrlPr>
                          <a:rPr lang="el-GR" sz="1200" i="1" smtClean="0">
                            <a:latin typeface="Cambria Math" panose="02040503050406030204" pitchFamily="18" charset="0"/>
                          </a:rPr>
                        </m:ctrlPr>
                      </m:fPr>
                      <m:num>
                        <m:r>
                          <a:rPr lang="en-GB" sz="1200" b="0" i="1" smtClean="0">
                            <a:latin typeface="Cambria Math" panose="02040503050406030204" pitchFamily="18" charset="0"/>
                          </a:rPr>
                          <m:t>1</m:t>
                        </m:r>
                      </m:num>
                      <m:den>
                        <m:rad>
                          <m:radPr>
                            <m:degHide m:val="on"/>
                            <m:ctrlPr>
                              <a:rPr lang="el-GR" sz="1200" i="1" smtClean="0">
                                <a:latin typeface="Cambria Math" panose="02040503050406030204" pitchFamily="18" charset="0"/>
                              </a:rPr>
                            </m:ctrlPr>
                          </m:radPr>
                          <m:deg/>
                          <m:e>
                            <m:r>
                              <a:rPr lang="el-GR" sz="1200" i="1" smtClean="0">
                                <a:latin typeface="Cambria Math" panose="02040503050406030204" pitchFamily="18" charset="0"/>
                                <a:ea typeface="Cambria Math" panose="02040503050406030204" pitchFamily="18" charset="0"/>
                              </a:rPr>
                              <m:t>𝜔</m:t>
                            </m:r>
                          </m:e>
                        </m:rad>
                      </m:den>
                    </m:f>
                  </m:oMath>
                </a14:m>
                <a:endParaRPr lang="en-GB" sz="1200" dirty="0"/>
              </a:p>
            </p:txBody>
          </p:sp>
        </mc:Choice>
        <mc:Fallback xmlns="">
          <p:sp>
            <p:nvSpPr>
              <p:cNvPr id="6" name="TextBox 5">
                <a:extLst>
                  <a:ext uri="{FF2B5EF4-FFF2-40B4-BE49-F238E27FC236}">
                    <a16:creationId xmlns:a16="http://schemas.microsoft.com/office/drawing/2014/main" id="{D1BF3ECD-A2B6-7A57-8362-C4E1E03219DF}"/>
                  </a:ext>
                </a:extLst>
              </p:cNvPr>
              <p:cNvSpPr txBox="1">
                <a:spLocks noRot="1" noChangeAspect="1" noMove="1" noResize="1" noEditPoints="1" noAdjustHandles="1" noChangeArrowheads="1" noChangeShapeType="1" noTextEdit="1"/>
              </p:cNvSpPr>
              <p:nvPr/>
            </p:nvSpPr>
            <p:spPr>
              <a:xfrm>
                <a:off x="6623931" y="5274244"/>
                <a:ext cx="4652737" cy="554511"/>
              </a:xfrm>
              <a:prstGeom prst="rect">
                <a:avLst/>
              </a:prstGeom>
              <a:blipFill>
                <a:blip r:embed="rId5"/>
                <a:stretch>
                  <a:fillRect l="-131"/>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80F8019F-F288-5EA4-5BB0-E9835DE3F0DC}"/>
              </a:ext>
            </a:extLst>
          </p:cNvPr>
          <p:cNvPicPr>
            <a:picLocks noChangeAspect="1"/>
          </p:cNvPicPr>
          <p:nvPr/>
        </p:nvPicPr>
        <p:blipFill>
          <a:blip r:embed="rId6"/>
          <a:stretch>
            <a:fillRect/>
          </a:stretch>
        </p:blipFill>
        <p:spPr>
          <a:xfrm>
            <a:off x="6487113" y="935869"/>
            <a:ext cx="4406759" cy="1593777"/>
          </a:xfrm>
          <a:prstGeom prst="rect">
            <a:avLst/>
          </a:prstGeom>
        </p:spPr>
      </p:pic>
      <p:sp>
        <p:nvSpPr>
          <p:cNvPr id="8" name="TextBox 7">
            <a:extLst>
              <a:ext uri="{FF2B5EF4-FFF2-40B4-BE49-F238E27FC236}">
                <a16:creationId xmlns:a16="http://schemas.microsoft.com/office/drawing/2014/main" id="{B423283D-F5CE-5F40-F704-85B58A66B222}"/>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4" name="Picture 3" descr="ox_small_cmyk_pos_rect.jpg">
            <a:extLst>
              <a:ext uri="{FF2B5EF4-FFF2-40B4-BE49-F238E27FC236}">
                <a16:creationId xmlns:a16="http://schemas.microsoft.com/office/drawing/2014/main" id="{9950F3DA-39AD-31F7-361A-8AA13145059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1" name="TextBox 10">
            <a:extLst>
              <a:ext uri="{FF2B5EF4-FFF2-40B4-BE49-F238E27FC236}">
                <a16:creationId xmlns:a16="http://schemas.microsoft.com/office/drawing/2014/main" id="{E43EAFCC-FAB3-05EF-A10A-CAC8C6BB41FE}"/>
              </a:ext>
            </a:extLst>
          </p:cNvPr>
          <p:cNvSpPr txBox="1"/>
          <p:nvPr/>
        </p:nvSpPr>
        <p:spPr>
          <a:xfrm>
            <a:off x="87363" y="6400425"/>
            <a:ext cx="623904" cy="369332"/>
          </a:xfrm>
          <a:prstGeom prst="rect">
            <a:avLst/>
          </a:prstGeom>
          <a:noFill/>
        </p:spPr>
        <p:txBody>
          <a:bodyPr wrap="square">
            <a:spAutoFit/>
          </a:bodyPr>
          <a:lstStyle/>
          <a:p>
            <a:r>
              <a:rPr lang="en-GB" dirty="0"/>
              <a:t>31</a:t>
            </a:r>
          </a:p>
        </p:txBody>
      </p:sp>
    </p:spTree>
    <p:extLst>
      <p:ext uri="{BB962C8B-B14F-4D97-AF65-F5344CB8AC3E}">
        <p14:creationId xmlns:p14="http://schemas.microsoft.com/office/powerpoint/2010/main" val="17039975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ectangle 1">
            <a:extLst>
              <a:ext uri="{FF2B5EF4-FFF2-40B4-BE49-F238E27FC236}">
                <a16:creationId xmlns:a16="http://schemas.microsoft.com/office/drawing/2014/main" id="{8BABA6F8-E975-A49F-6C2E-24222EDC32B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195EF278-1D9D-DB52-5AD9-4A102997B48B}"/>
              </a:ext>
            </a:extLst>
          </p:cNvPr>
          <p:cNvSpPr txBox="1"/>
          <p:nvPr/>
        </p:nvSpPr>
        <p:spPr>
          <a:xfrm>
            <a:off x="589560" y="1830313"/>
            <a:ext cx="4944721" cy="3447098"/>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photomask, usually made of chrome on quartz substrate, around 5 mm thick, includes the pattern to be reproduced onto the wafer. It can be put in direct contact (contact </a:t>
            </a:r>
            <a:r>
              <a:rPr lang="en-US" sz="2000" dirty="0" err="1">
                <a:cs typeface="Times New Roman" panose="02020603050405020304" pitchFamily="18" charset="0"/>
              </a:rPr>
              <a:t>litho</a:t>
            </a:r>
            <a:r>
              <a:rPr lang="en-US" sz="2000" dirty="0">
                <a:cs typeface="Times New Roman" panose="02020603050405020304" pitchFamily="18" charset="0"/>
              </a:rPr>
              <a:t>), kept at small distance (proximity </a:t>
            </a:r>
            <a:r>
              <a:rPr lang="en-US" sz="2000" dirty="0" err="1">
                <a:cs typeface="Times New Roman" panose="02020603050405020304" pitchFamily="18" charset="0"/>
              </a:rPr>
              <a:t>litho</a:t>
            </a:r>
            <a:r>
              <a:rPr lang="en-US" sz="2000" dirty="0">
                <a:cs typeface="Times New Roman" panose="02020603050405020304" pitchFamily="18" charset="0"/>
              </a:rPr>
              <a:t>) or projected onto the wafer (projection </a:t>
            </a:r>
            <a:r>
              <a:rPr lang="en-US" sz="2000" dirty="0" err="1">
                <a:cs typeface="Times New Roman" panose="02020603050405020304" pitchFamily="18" charset="0"/>
              </a:rPr>
              <a:t>litho</a:t>
            </a:r>
            <a:r>
              <a:rPr lang="en-US" sz="2000" dirty="0">
                <a:cs typeface="Times New Roman" panose="02020603050405020304" pitchFamily="18" charset="0"/>
              </a:rPr>
              <a:t>)</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The photomask is typically bigger (x4-x5) than the wafer pattern</a:t>
            </a:r>
          </a:p>
        </p:txBody>
      </p:sp>
      <p:sp>
        <p:nvSpPr>
          <p:cNvPr id="4" name="Rectangle 3">
            <a:extLst>
              <a:ext uri="{FF2B5EF4-FFF2-40B4-BE49-F238E27FC236}">
                <a16:creationId xmlns:a16="http://schemas.microsoft.com/office/drawing/2014/main" id="{44D0A13A-0EE6-E2E0-94A7-34A7148B67F2}"/>
              </a:ext>
            </a:extLst>
          </p:cNvPr>
          <p:cNvSpPr/>
          <p:nvPr/>
        </p:nvSpPr>
        <p:spPr>
          <a:xfrm>
            <a:off x="7691780" y="213248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0905D63E-01D9-69C2-6747-9D724E8EBE09}"/>
              </a:ext>
            </a:extLst>
          </p:cNvPr>
          <p:cNvSpPr/>
          <p:nvPr/>
        </p:nvSpPr>
        <p:spPr>
          <a:xfrm>
            <a:off x="7691780" y="200469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F35C1854-77FA-222D-EC4D-103F403B8399}"/>
              </a:ext>
            </a:extLst>
          </p:cNvPr>
          <p:cNvSpPr/>
          <p:nvPr/>
        </p:nvSpPr>
        <p:spPr>
          <a:xfrm>
            <a:off x="7691780" y="1871688"/>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TextBox 6">
            <a:extLst>
              <a:ext uri="{FF2B5EF4-FFF2-40B4-BE49-F238E27FC236}">
                <a16:creationId xmlns:a16="http://schemas.microsoft.com/office/drawing/2014/main" id="{FD3DA4C3-D1FE-A177-2FAF-2CFE7068B562}"/>
              </a:ext>
            </a:extLst>
          </p:cNvPr>
          <p:cNvSpPr txBox="1"/>
          <p:nvPr/>
        </p:nvSpPr>
        <p:spPr>
          <a:xfrm>
            <a:off x="7708587" y="1007348"/>
            <a:ext cx="2134055" cy="338554"/>
          </a:xfrm>
          <a:prstGeom prst="rect">
            <a:avLst/>
          </a:prstGeom>
          <a:noFill/>
        </p:spPr>
        <p:txBody>
          <a:bodyPr wrap="square">
            <a:spAutoFit/>
          </a:bodyPr>
          <a:lstStyle/>
          <a:p>
            <a:pPr algn="ctr"/>
            <a:r>
              <a:rPr lang="en-US" sz="2400" baseline="-25000" dirty="0">
                <a:latin typeface="Arial" panose="020B0604020202020204" pitchFamily="34" charset="0"/>
              </a:rPr>
              <a:t>Align and expose</a:t>
            </a:r>
            <a:endParaRPr lang="en-GB" sz="2400" baseline="-25000" dirty="0"/>
          </a:p>
        </p:txBody>
      </p:sp>
      <p:sp>
        <p:nvSpPr>
          <p:cNvPr id="8" name="Rectangle 7">
            <a:extLst>
              <a:ext uri="{FF2B5EF4-FFF2-40B4-BE49-F238E27FC236}">
                <a16:creationId xmlns:a16="http://schemas.microsoft.com/office/drawing/2014/main" id="{A4BD55E2-9312-FA80-595F-A1207B7B0436}"/>
              </a:ext>
            </a:extLst>
          </p:cNvPr>
          <p:cNvSpPr/>
          <p:nvPr/>
        </p:nvSpPr>
        <p:spPr>
          <a:xfrm>
            <a:off x="7688919" y="1587498"/>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9" name="Rectangle 8">
            <a:extLst>
              <a:ext uri="{FF2B5EF4-FFF2-40B4-BE49-F238E27FC236}">
                <a16:creationId xmlns:a16="http://schemas.microsoft.com/office/drawing/2014/main" id="{5B1CF165-8725-F421-A781-8A7407AD3F28}"/>
              </a:ext>
            </a:extLst>
          </p:cNvPr>
          <p:cNvSpPr/>
          <p:nvPr/>
        </p:nvSpPr>
        <p:spPr>
          <a:xfrm>
            <a:off x="9069451" y="1591184"/>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10" name="Straight Arrow Connector 9">
            <a:extLst>
              <a:ext uri="{FF2B5EF4-FFF2-40B4-BE49-F238E27FC236}">
                <a16:creationId xmlns:a16="http://schemas.microsoft.com/office/drawing/2014/main" id="{A98AB298-6A46-E91A-8BAA-1A4027AAB33B}"/>
              </a:ext>
            </a:extLst>
          </p:cNvPr>
          <p:cNvCxnSpPr>
            <a:cxnSpLocks/>
          </p:cNvCxnSpPr>
          <p:nvPr/>
        </p:nvCxnSpPr>
        <p:spPr>
          <a:xfrm>
            <a:off x="8286558"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FE0C1B8-0F0B-6370-3112-553325E36A6E}"/>
              </a:ext>
            </a:extLst>
          </p:cNvPr>
          <p:cNvCxnSpPr>
            <a:cxnSpLocks/>
          </p:cNvCxnSpPr>
          <p:nvPr/>
        </p:nvCxnSpPr>
        <p:spPr>
          <a:xfrm>
            <a:off x="7772698"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965977C-BC94-FE7B-C1B3-918CB62A7DEE}"/>
              </a:ext>
            </a:extLst>
          </p:cNvPr>
          <p:cNvCxnSpPr>
            <a:cxnSpLocks/>
          </p:cNvCxnSpPr>
          <p:nvPr/>
        </p:nvCxnSpPr>
        <p:spPr>
          <a:xfrm>
            <a:off x="8029628"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411600DB-3CF3-4149-ECE7-BF62EA8032A1}"/>
              </a:ext>
            </a:extLst>
          </p:cNvPr>
          <p:cNvCxnSpPr>
            <a:cxnSpLocks/>
          </p:cNvCxnSpPr>
          <p:nvPr/>
        </p:nvCxnSpPr>
        <p:spPr>
          <a:xfrm>
            <a:off x="9059926"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4043B1B-8AD3-0203-785D-CD68B080CB6C}"/>
              </a:ext>
            </a:extLst>
          </p:cNvPr>
          <p:cNvCxnSpPr>
            <a:cxnSpLocks/>
          </p:cNvCxnSpPr>
          <p:nvPr/>
        </p:nvCxnSpPr>
        <p:spPr>
          <a:xfrm>
            <a:off x="8546066"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44AB23A-9327-D0AC-FC55-47F96B7DAC99}"/>
              </a:ext>
            </a:extLst>
          </p:cNvPr>
          <p:cNvCxnSpPr>
            <a:cxnSpLocks/>
          </p:cNvCxnSpPr>
          <p:nvPr/>
        </p:nvCxnSpPr>
        <p:spPr>
          <a:xfrm>
            <a:off x="8802996"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6050509-4F5F-41ED-4A74-C3321AB8BF27}"/>
              </a:ext>
            </a:extLst>
          </p:cNvPr>
          <p:cNvCxnSpPr>
            <a:cxnSpLocks/>
          </p:cNvCxnSpPr>
          <p:nvPr/>
        </p:nvCxnSpPr>
        <p:spPr>
          <a:xfrm>
            <a:off x="9842642"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616ED8A-A4CC-2ECF-51D8-DBF09AE64A66}"/>
              </a:ext>
            </a:extLst>
          </p:cNvPr>
          <p:cNvCxnSpPr>
            <a:cxnSpLocks/>
          </p:cNvCxnSpPr>
          <p:nvPr/>
        </p:nvCxnSpPr>
        <p:spPr>
          <a:xfrm>
            <a:off x="9328782"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E60F83D3-CE86-7D78-53FB-C67A098CC00B}"/>
              </a:ext>
            </a:extLst>
          </p:cNvPr>
          <p:cNvCxnSpPr>
            <a:cxnSpLocks/>
          </p:cNvCxnSpPr>
          <p:nvPr/>
        </p:nvCxnSpPr>
        <p:spPr>
          <a:xfrm>
            <a:off x="9585712"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6BDDE78-5105-3DCD-13BF-661A26BE0088}"/>
              </a:ext>
            </a:extLst>
          </p:cNvPr>
          <p:cNvSpPr txBox="1"/>
          <p:nvPr/>
        </p:nvSpPr>
        <p:spPr>
          <a:xfrm>
            <a:off x="6074722" y="1468715"/>
            <a:ext cx="1517306" cy="276999"/>
          </a:xfrm>
          <a:prstGeom prst="rect">
            <a:avLst/>
          </a:prstGeom>
          <a:noFill/>
        </p:spPr>
        <p:txBody>
          <a:bodyPr wrap="square">
            <a:spAutoFit/>
          </a:bodyPr>
          <a:lstStyle/>
          <a:p>
            <a:pPr algn="ctr"/>
            <a:r>
              <a:rPr lang="en-US" sz="1200" dirty="0">
                <a:latin typeface="Arial" panose="020B0604020202020204" pitchFamily="34" charset="0"/>
              </a:rPr>
              <a:t>photomask</a:t>
            </a:r>
            <a:endParaRPr lang="en-GB" sz="1200" dirty="0"/>
          </a:p>
        </p:txBody>
      </p:sp>
      <p:pic>
        <p:nvPicPr>
          <p:cNvPr id="29" name="Picture 28">
            <a:extLst>
              <a:ext uri="{FF2B5EF4-FFF2-40B4-BE49-F238E27FC236}">
                <a16:creationId xmlns:a16="http://schemas.microsoft.com/office/drawing/2014/main" id="{E25F308D-6A80-A2B3-C78B-AC6BECB7B487}"/>
              </a:ext>
            </a:extLst>
          </p:cNvPr>
          <p:cNvPicPr>
            <a:picLocks noChangeAspect="1"/>
          </p:cNvPicPr>
          <p:nvPr/>
        </p:nvPicPr>
        <p:blipFill rotWithShape="1">
          <a:blip r:embed="rId2"/>
          <a:srcRect l="1951" t="4365" r="3311" b="2646"/>
          <a:stretch/>
        </p:blipFill>
        <p:spPr>
          <a:xfrm>
            <a:off x="7879157" y="2998929"/>
            <a:ext cx="1847678" cy="1813560"/>
          </a:xfrm>
          <a:prstGeom prst="rect">
            <a:avLst/>
          </a:prstGeom>
        </p:spPr>
      </p:pic>
      <p:sp>
        <p:nvSpPr>
          <p:cNvPr id="31" name="TextBox 30">
            <a:extLst>
              <a:ext uri="{FF2B5EF4-FFF2-40B4-BE49-F238E27FC236}">
                <a16:creationId xmlns:a16="http://schemas.microsoft.com/office/drawing/2014/main" id="{BAB001B2-0A72-8903-1CE5-435575331B5F}"/>
              </a:ext>
            </a:extLst>
          </p:cNvPr>
          <p:cNvSpPr txBox="1"/>
          <p:nvPr/>
        </p:nvSpPr>
        <p:spPr>
          <a:xfrm>
            <a:off x="8357594" y="4805244"/>
            <a:ext cx="1942376" cy="230832"/>
          </a:xfrm>
          <a:prstGeom prst="rect">
            <a:avLst/>
          </a:prstGeom>
          <a:noFill/>
        </p:spPr>
        <p:txBody>
          <a:bodyPr wrap="square">
            <a:spAutoFit/>
          </a:bodyPr>
          <a:lstStyle/>
          <a:p>
            <a:pPr algn="ctr"/>
            <a:r>
              <a:rPr lang="en-US" sz="900" dirty="0">
                <a:latin typeface="Arial" panose="020B0604020202020204" pitchFamily="34" charset="0"/>
              </a:rPr>
              <a:t>From Wikipedia</a:t>
            </a:r>
            <a:endParaRPr lang="en-GB" sz="900" dirty="0"/>
          </a:p>
        </p:txBody>
      </p:sp>
      <p:sp>
        <p:nvSpPr>
          <p:cNvPr id="35" name="TextBox 34">
            <a:extLst>
              <a:ext uri="{FF2B5EF4-FFF2-40B4-BE49-F238E27FC236}">
                <a16:creationId xmlns:a16="http://schemas.microsoft.com/office/drawing/2014/main" id="{C8308154-76C3-B5FE-54FA-4822EC09EB45}"/>
              </a:ext>
            </a:extLst>
          </p:cNvPr>
          <p:cNvSpPr txBox="1"/>
          <p:nvPr/>
        </p:nvSpPr>
        <p:spPr>
          <a:xfrm>
            <a:off x="6074722" y="1799615"/>
            <a:ext cx="1517306" cy="276999"/>
          </a:xfrm>
          <a:prstGeom prst="rect">
            <a:avLst/>
          </a:prstGeom>
          <a:noFill/>
        </p:spPr>
        <p:txBody>
          <a:bodyPr wrap="square">
            <a:spAutoFit/>
          </a:bodyPr>
          <a:lstStyle/>
          <a:p>
            <a:pPr algn="ctr"/>
            <a:r>
              <a:rPr lang="en-US" sz="1200" dirty="0">
                <a:latin typeface="Arial" panose="020B0604020202020204" pitchFamily="34" charset="0"/>
              </a:rPr>
              <a:t>resist</a:t>
            </a:r>
            <a:endParaRPr lang="en-GB" sz="1200" dirty="0"/>
          </a:p>
        </p:txBody>
      </p:sp>
      <p:sp>
        <p:nvSpPr>
          <p:cNvPr id="16" name="TextBox 15">
            <a:extLst>
              <a:ext uri="{FF2B5EF4-FFF2-40B4-BE49-F238E27FC236}">
                <a16:creationId xmlns:a16="http://schemas.microsoft.com/office/drawing/2014/main" id="{E8317923-8FD1-17D7-1D89-82471AD0D110}"/>
              </a:ext>
            </a:extLst>
          </p:cNvPr>
          <p:cNvSpPr txBox="1"/>
          <p:nvPr/>
        </p:nvSpPr>
        <p:spPr>
          <a:xfrm>
            <a:off x="6313797" y="5251602"/>
            <a:ext cx="4978398" cy="461665"/>
          </a:xfrm>
          <a:prstGeom prst="rect">
            <a:avLst/>
          </a:prstGeom>
          <a:noFill/>
        </p:spPr>
        <p:txBody>
          <a:bodyPr wrap="square">
            <a:spAutoFit/>
          </a:bodyPr>
          <a:lstStyle/>
          <a:p>
            <a:r>
              <a:rPr lang="en-GB" sz="1200" i="1" dirty="0"/>
              <a:t>The photomask itself is an example of high-resolution photolithography, usually obtained by electron beams to expose a photoresist</a:t>
            </a:r>
          </a:p>
        </p:txBody>
      </p:sp>
      <p:sp>
        <p:nvSpPr>
          <p:cNvPr id="15" name="TextBox 14">
            <a:extLst>
              <a:ext uri="{FF2B5EF4-FFF2-40B4-BE49-F238E27FC236}">
                <a16:creationId xmlns:a16="http://schemas.microsoft.com/office/drawing/2014/main" id="{6A5C9997-E13E-15EC-EDBE-D91746E0BA3B}"/>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14" name="Picture 13" descr="ox_small_cmyk_pos_rect.jpg">
            <a:extLst>
              <a:ext uri="{FF2B5EF4-FFF2-40B4-BE49-F238E27FC236}">
                <a16:creationId xmlns:a16="http://schemas.microsoft.com/office/drawing/2014/main" id="{2558EC71-C6E8-AB5E-F02D-52824E0DCA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8" name="TextBox 17">
            <a:extLst>
              <a:ext uri="{FF2B5EF4-FFF2-40B4-BE49-F238E27FC236}">
                <a16:creationId xmlns:a16="http://schemas.microsoft.com/office/drawing/2014/main" id="{43755D45-2335-9625-B2BE-1192B82F93F0}"/>
              </a:ext>
            </a:extLst>
          </p:cNvPr>
          <p:cNvSpPr txBox="1"/>
          <p:nvPr/>
        </p:nvSpPr>
        <p:spPr>
          <a:xfrm>
            <a:off x="79743" y="6400425"/>
            <a:ext cx="623904" cy="369332"/>
          </a:xfrm>
          <a:prstGeom prst="rect">
            <a:avLst/>
          </a:prstGeom>
          <a:noFill/>
        </p:spPr>
        <p:txBody>
          <a:bodyPr wrap="square">
            <a:spAutoFit/>
          </a:bodyPr>
          <a:lstStyle/>
          <a:p>
            <a:r>
              <a:rPr lang="en-GB" dirty="0"/>
              <a:t>32</a:t>
            </a:r>
          </a:p>
        </p:txBody>
      </p:sp>
    </p:spTree>
    <p:extLst>
      <p:ext uri="{BB962C8B-B14F-4D97-AF65-F5344CB8AC3E}">
        <p14:creationId xmlns:p14="http://schemas.microsoft.com/office/powerpoint/2010/main" val="29360043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4190948-7275-B980-0BE5-A84E36BD7F82}"/>
                  </a:ext>
                </a:extLst>
              </p:cNvPr>
              <p:cNvSpPr txBox="1"/>
              <p:nvPr/>
            </p:nvSpPr>
            <p:spPr>
              <a:xfrm>
                <a:off x="421754" y="2090569"/>
                <a:ext cx="5229346" cy="4125296"/>
              </a:xfrm>
              <a:prstGeom prst="rect">
                <a:avLst/>
              </a:prstGeom>
              <a:noFill/>
            </p:spPr>
            <p:txBody>
              <a:bodyPr wrap="square">
                <a:spAutoFit/>
              </a:bodyPr>
              <a:lstStyle/>
              <a:p>
                <a:pPr marL="285750" indent="-285750">
                  <a:buFont typeface="Arial" panose="020B0604020202020204" pitchFamily="34" charset="0"/>
                  <a:buChar char="•"/>
                </a:pPr>
                <a:r>
                  <a:rPr lang="en-US" sz="2000" dirty="0">
                    <a:cs typeface="Times New Roman" panose="02020603050405020304" pitchFamily="18" charset="0"/>
                  </a:rPr>
                  <a:t>Contact printing provides a resolution near the wavelength </a:t>
                </a:r>
                <a:r>
                  <a:rPr lang="en-US" sz="2000" dirty="0">
                    <a:cs typeface="Times New Roman" panose="02020603050405020304" pitchFamily="18" charset="0"/>
                    <a:sym typeface="Symbol" panose="05050102010706020507" pitchFamily="18" charset="2"/>
                  </a:rPr>
                  <a:t></a:t>
                </a:r>
                <a:r>
                  <a:rPr lang="en-US" sz="2000" dirty="0">
                    <a:cs typeface="Times New Roman" panose="02020603050405020304" pitchFamily="18" charset="0"/>
                  </a:rPr>
                  <a:t> of light used, but every contact damages the mask, that can be used only for a number of times</a:t>
                </a: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Proximity printing keeps mask and wafer separated, around 10 um to avoid cumulative defectiveness, but resolution is about </a:t>
                </a:r>
                <a14:m>
                  <m:oMath xmlns:m="http://schemas.openxmlformats.org/officeDocument/2006/math">
                    <m:rad>
                      <m:radPr>
                        <m:degHide m:val="on"/>
                        <m:ctrlPr>
                          <a:rPr lang="en-US" sz="2000" i="1" dirty="0" smtClean="0">
                            <a:latin typeface="Cambria Math" panose="02040503050406030204" pitchFamily="18" charset="0"/>
                            <a:cs typeface="Times New Roman" panose="02020603050405020304" pitchFamily="18" charset="0"/>
                          </a:rPr>
                        </m:ctrlPr>
                      </m:radPr>
                      <m:deg/>
                      <m:e>
                        <m:r>
                          <a:rPr lang="en-US" sz="2000" i="1" dirty="0" smtClean="0">
                            <a:latin typeface="Cambria Math" panose="02040503050406030204" pitchFamily="18" charset="0"/>
                            <a:cs typeface="Times New Roman" panose="02020603050405020304" pitchFamily="18" charset="0"/>
                            <a:sym typeface="Symbol" panose="05050102010706020507" pitchFamily="18" charset="2"/>
                          </a:rPr>
                          <m:t></m:t>
                        </m:r>
                        <m:r>
                          <a:rPr lang="en-GB" sz="2000" b="0" i="1" dirty="0" smtClean="0">
                            <a:latin typeface="Cambria Math" panose="02040503050406030204" pitchFamily="18" charset="0"/>
                            <a:cs typeface="Times New Roman" panose="02020603050405020304" pitchFamily="18" charset="0"/>
                            <a:sym typeface="Symbol" panose="05050102010706020507" pitchFamily="18" charset="2"/>
                          </a:rPr>
                          <m:t>𝑑</m:t>
                        </m:r>
                      </m:e>
                    </m:rad>
                    <m:r>
                      <a:rPr lang="en-US" sz="2000" i="1" dirty="0" smtClean="0">
                        <a:latin typeface="Cambria Math" panose="02040503050406030204" pitchFamily="18" charset="0"/>
                        <a:cs typeface="Times New Roman" panose="02020603050405020304" pitchFamily="18" charset="0"/>
                      </a:rPr>
                      <m:t> </m:t>
                    </m:r>
                  </m:oMath>
                </a14:m>
                <a:endParaRPr lang="en-GB"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The modern lithography process makes use of projection printing, where the mask is illuminated by UV light and the image is projected on the wafer</a:t>
                </a:r>
              </a:p>
            </p:txBody>
          </p:sp>
        </mc:Choice>
        <mc:Fallback xmlns="">
          <p:sp>
            <p:nvSpPr>
              <p:cNvPr id="2" name="TextBox 1">
                <a:extLst>
                  <a:ext uri="{FF2B5EF4-FFF2-40B4-BE49-F238E27FC236}">
                    <a16:creationId xmlns:a16="http://schemas.microsoft.com/office/drawing/2014/main" id="{04190948-7275-B980-0BE5-A84E36BD7F82}"/>
                  </a:ext>
                </a:extLst>
              </p:cNvPr>
              <p:cNvSpPr txBox="1">
                <a:spLocks noRot="1" noChangeAspect="1" noMove="1" noResize="1" noEditPoints="1" noAdjustHandles="1" noChangeArrowheads="1" noChangeShapeType="1" noTextEdit="1"/>
              </p:cNvSpPr>
              <p:nvPr/>
            </p:nvSpPr>
            <p:spPr>
              <a:xfrm>
                <a:off x="421754" y="2090569"/>
                <a:ext cx="5229346" cy="4125296"/>
              </a:xfrm>
              <a:prstGeom prst="rect">
                <a:avLst/>
              </a:prstGeom>
              <a:blipFill>
                <a:blip r:embed="rId3"/>
                <a:stretch>
                  <a:fillRect l="-1049" t="-886" r="-1865" b="-1625"/>
                </a:stretch>
              </a:blipFill>
            </p:spPr>
            <p:txBody>
              <a:bodyPr/>
              <a:lstStyle/>
              <a:p>
                <a:r>
                  <a:rPr lang="en-GB">
                    <a:noFill/>
                  </a:rPr>
                  <a:t> </a:t>
                </a:r>
              </a:p>
            </p:txBody>
          </p:sp>
        </mc:Fallback>
      </mc:AlternateContent>
      <p:sp>
        <p:nvSpPr>
          <p:cNvPr id="4" name="Rectangle 3">
            <a:extLst>
              <a:ext uri="{FF2B5EF4-FFF2-40B4-BE49-F238E27FC236}">
                <a16:creationId xmlns:a16="http://schemas.microsoft.com/office/drawing/2014/main" id="{E7A66E19-9B7F-4809-7258-5064579BFE36}"/>
              </a:ext>
            </a:extLst>
          </p:cNvPr>
          <p:cNvSpPr/>
          <p:nvPr/>
        </p:nvSpPr>
        <p:spPr>
          <a:xfrm>
            <a:off x="7691780" y="150764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E101BBAA-2756-B31F-FD1E-A6EB483DBDC7}"/>
              </a:ext>
            </a:extLst>
          </p:cNvPr>
          <p:cNvSpPr/>
          <p:nvPr/>
        </p:nvSpPr>
        <p:spPr>
          <a:xfrm>
            <a:off x="7691780" y="137985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463257F4-50CA-F499-24F0-CFE48AADE868}"/>
              </a:ext>
            </a:extLst>
          </p:cNvPr>
          <p:cNvSpPr/>
          <p:nvPr/>
        </p:nvSpPr>
        <p:spPr>
          <a:xfrm>
            <a:off x="7691780" y="1246848"/>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TextBox 6">
            <a:extLst>
              <a:ext uri="{FF2B5EF4-FFF2-40B4-BE49-F238E27FC236}">
                <a16:creationId xmlns:a16="http://schemas.microsoft.com/office/drawing/2014/main" id="{85E2EDC7-A56F-53CA-1C0B-FE776E38F211}"/>
              </a:ext>
            </a:extLst>
          </p:cNvPr>
          <p:cNvSpPr txBox="1"/>
          <p:nvPr/>
        </p:nvSpPr>
        <p:spPr>
          <a:xfrm>
            <a:off x="5889520" y="1008707"/>
            <a:ext cx="1883178" cy="256480"/>
          </a:xfrm>
          <a:prstGeom prst="rect">
            <a:avLst/>
          </a:prstGeom>
          <a:noFill/>
        </p:spPr>
        <p:txBody>
          <a:bodyPr wrap="square">
            <a:spAutoFit/>
          </a:bodyPr>
          <a:lstStyle/>
          <a:p>
            <a:r>
              <a:rPr lang="en-US" sz="1600" baseline="-25000" dirty="0">
                <a:latin typeface="Arial" panose="020B0604020202020204" pitchFamily="34" charset="0"/>
              </a:rPr>
              <a:t>Contact lithography</a:t>
            </a:r>
            <a:endParaRPr lang="en-GB" sz="1600" baseline="-25000" dirty="0"/>
          </a:p>
        </p:txBody>
      </p:sp>
      <p:sp>
        <p:nvSpPr>
          <p:cNvPr id="8" name="Rectangle 7">
            <a:extLst>
              <a:ext uri="{FF2B5EF4-FFF2-40B4-BE49-F238E27FC236}">
                <a16:creationId xmlns:a16="http://schemas.microsoft.com/office/drawing/2014/main" id="{301268B8-EE94-E800-3130-FD03747156AA}"/>
              </a:ext>
            </a:extLst>
          </p:cNvPr>
          <p:cNvSpPr/>
          <p:nvPr/>
        </p:nvSpPr>
        <p:spPr>
          <a:xfrm>
            <a:off x="7688919" y="1115058"/>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9" name="Rectangle 8">
            <a:extLst>
              <a:ext uri="{FF2B5EF4-FFF2-40B4-BE49-F238E27FC236}">
                <a16:creationId xmlns:a16="http://schemas.microsoft.com/office/drawing/2014/main" id="{3180D786-0C30-D125-6080-F96DBF75690E}"/>
              </a:ext>
            </a:extLst>
          </p:cNvPr>
          <p:cNvSpPr/>
          <p:nvPr/>
        </p:nvSpPr>
        <p:spPr>
          <a:xfrm>
            <a:off x="9069451" y="1118744"/>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10" name="Straight Arrow Connector 9">
            <a:extLst>
              <a:ext uri="{FF2B5EF4-FFF2-40B4-BE49-F238E27FC236}">
                <a16:creationId xmlns:a16="http://schemas.microsoft.com/office/drawing/2014/main" id="{D35738C4-E7C8-7470-F883-C4E3027CA56D}"/>
              </a:ext>
            </a:extLst>
          </p:cNvPr>
          <p:cNvCxnSpPr>
            <a:cxnSpLocks/>
          </p:cNvCxnSpPr>
          <p:nvPr/>
        </p:nvCxnSpPr>
        <p:spPr>
          <a:xfrm>
            <a:off x="8286558"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A750D1E-7170-191A-EAFC-5B1EEAEBE898}"/>
              </a:ext>
            </a:extLst>
          </p:cNvPr>
          <p:cNvCxnSpPr>
            <a:cxnSpLocks/>
          </p:cNvCxnSpPr>
          <p:nvPr/>
        </p:nvCxnSpPr>
        <p:spPr>
          <a:xfrm>
            <a:off x="7772698"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654A07D-9CFD-C07D-FDFB-8811C5B0A01F}"/>
              </a:ext>
            </a:extLst>
          </p:cNvPr>
          <p:cNvCxnSpPr>
            <a:cxnSpLocks/>
          </p:cNvCxnSpPr>
          <p:nvPr/>
        </p:nvCxnSpPr>
        <p:spPr>
          <a:xfrm>
            <a:off x="8029628"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AAAE05B-BA84-DCB9-5C52-3CB134A66F69}"/>
              </a:ext>
            </a:extLst>
          </p:cNvPr>
          <p:cNvCxnSpPr>
            <a:cxnSpLocks/>
          </p:cNvCxnSpPr>
          <p:nvPr/>
        </p:nvCxnSpPr>
        <p:spPr>
          <a:xfrm>
            <a:off x="9059926"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F43A4BE-1ED0-A2CE-1F28-990B44CC8ED0}"/>
              </a:ext>
            </a:extLst>
          </p:cNvPr>
          <p:cNvCxnSpPr>
            <a:cxnSpLocks/>
          </p:cNvCxnSpPr>
          <p:nvPr/>
        </p:nvCxnSpPr>
        <p:spPr>
          <a:xfrm>
            <a:off x="8546066"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09F0C797-206F-5CD2-857C-18D8A20842DF}"/>
              </a:ext>
            </a:extLst>
          </p:cNvPr>
          <p:cNvCxnSpPr>
            <a:cxnSpLocks/>
          </p:cNvCxnSpPr>
          <p:nvPr/>
        </p:nvCxnSpPr>
        <p:spPr>
          <a:xfrm>
            <a:off x="8802996"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7E74E35-7DA7-202F-9235-53B61F108944}"/>
              </a:ext>
            </a:extLst>
          </p:cNvPr>
          <p:cNvCxnSpPr>
            <a:cxnSpLocks/>
          </p:cNvCxnSpPr>
          <p:nvPr/>
        </p:nvCxnSpPr>
        <p:spPr>
          <a:xfrm>
            <a:off x="9842642"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A2BEC67-5A49-0D19-4209-019D602FA285}"/>
              </a:ext>
            </a:extLst>
          </p:cNvPr>
          <p:cNvCxnSpPr>
            <a:cxnSpLocks/>
          </p:cNvCxnSpPr>
          <p:nvPr/>
        </p:nvCxnSpPr>
        <p:spPr>
          <a:xfrm>
            <a:off x="9328782"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619264B2-554F-ED9C-A2E2-575D92CB25BD}"/>
              </a:ext>
            </a:extLst>
          </p:cNvPr>
          <p:cNvCxnSpPr>
            <a:cxnSpLocks/>
          </p:cNvCxnSpPr>
          <p:nvPr/>
        </p:nvCxnSpPr>
        <p:spPr>
          <a:xfrm>
            <a:off x="9585712"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4A27E4ED-9873-34B9-8324-D2E8A9200DB9}"/>
              </a:ext>
            </a:extLst>
          </p:cNvPr>
          <p:cNvSpPr/>
          <p:nvPr/>
        </p:nvSpPr>
        <p:spPr>
          <a:xfrm>
            <a:off x="7691780" y="3164013"/>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8" name="Rectangle 27">
            <a:extLst>
              <a:ext uri="{FF2B5EF4-FFF2-40B4-BE49-F238E27FC236}">
                <a16:creationId xmlns:a16="http://schemas.microsoft.com/office/drawing/2014/main" id="{D3F796C9-6704-D3A2-A8FA-6CF2B18F0693}"/>
              </a:ext>
            </a:extLst>
          </p:cNvPr>
          <p:cNvSpPr/>
          <p:nvPr/>
        </p:nvSpPr>
        <p:spPr>
          <a:xfrm>
            <a:off x="7691780" y="3036229"/>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9" name="Rectangle 28">
            <a:extLst>
              <a:ext uri="{FF2B5EF4-FFF2-40B4-BE49-F238E27FC236}">
                <a16:creationId xmlns:a16="http://schemas.microsoft.com/office/drawing/2014/main" id="{2F9CDE5E-BCF3-9A97-8F98-F036C219231C}"/>
              </a:ext>
            </a:extLst>
          </p:cNvPr>
          <p:cNvSpPr/>
          <p:nvPr/>
        </p:nvSpPr>
        <p:spPr>
          <a:xfrm>
            <a:off x="7691780" y="2903220"/>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1" name="Rectangle 30">
            <a:extLst>
              <a:ext uri="{FF2B5EF4-FFF2-40B4-BE49-F238E27FC236}">
                <a16:creationId xmlns:a16="http://schemas.microsoft.com/office/drawing/2014/main" id="{518515CE-CD4B-6B3F-3108-D92D7437B7D4}"/>
              </a:ext>
            </a:extLst>
          </p:cNvPr>
          <p:cNvSpPr/>
          <p:nvPr/>
        </p:nvSpPr>
        <p:spPr>
          <a:xfrm>
            <a:off x="7688919" y="2603790"/>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5" name="Rectangle 34">
            <a:extLst>
              <a:ext uri="{FF2B5EF4-FFF2-40B4-BE49-F238E27FC236}">
                <a16:creationId xmlns:a16="http://schemas.microsoft.com/office/drawing/2014/main" id="{E9A26ACB-CCF3-8C34-C7EC-8E566AA53CB6}"/>
              </a:ext>
            </a:extLst>
          </p:cNvPr>
          <p:cNvSpPr/>
          <p:nvPr/>
        </p:nvSpPr>
        <p:spPr>
          <a:xfrm>
            <a:off x="9069451" y="2607476"/>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37" name="Straight Arrow Connector 36">
            <a:extLst>
              <a:ext uri="{FF2B5EF4-FFF2-40B4-BE49-F238E27FC236}">
                <a16:creationId xmlns:a16="http://schemas.microsoft.com/office/drawing/2014/main" id="{518B9C34-C8E5-432A-9F19-901A4E154FFA}"/>
              </a:ext>
            </a:extLst>
          </p:cNvPr>
          <p:cNvCxnSpPr>
            <a:cxnSpLocks/>
          </p:cNvCxnSpPr>
          <p:nvPr/>
        </p:nvCxnSpPr>
        <p:spPr>
          <a:xfrm>
            <a:off x="8286558"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491D184B-BCC5-85F6-626A-0A302C3D966F}"/>
              </a:ext>
            </a:extLst>
          </p:cNvPr>
          <p:cNvCxnSpPr>
            <a:cxnSpLocks/>
          </p:cNvCxnSpPr>
          <p:nvPr/>
        </p:nvCxnSpPr>
        <p:spPr>
          <a:xfrm>
            <a:off x="7772698"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A333186C-DECF-CF64-C30A-25D79756612B}"/>
              </a:ext>
            </a:extLst>
          </p:cNvPr>
          <p:cNvCxnSpPr>
            <a:cxnSpLocks/>
          </p:cNvCxnSpPr>
          <p:nvPr/>
        </p:nvCxnSpPr>
        <p:spPr>
          <a:xfrm>
            <a:off x="8029628"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D7AF44BA-66C4-A885-3F0D-E7B9E12D70A7}"/>
              </a:ext>
            </a:extLst>
          </p:cNvPr>
          <p:cNvCxnSpPr>
            <a:cxnSpLocks/>
          </p:cNvCxnSpPr>
          <p:nvPr/>
        </p:nvCxnSpPr>
        <p:spPr>
          <a:xfrm>
            <a:off x="9059926"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1FE0881F-80FF-B26D-AB93-CC2A37F8743F}"/>
              </a:ext>
            </a:extLst>
          </p:cNvPr>
          <p:cNvCxnSpPr>
            <a:cxnSpLocks/>
          </p:cNvCxnSpPr>
          <p:nvPr/>
        </p:nvCxnSpPr>
        <p:spPr>
          <a:xfrm>
            <a:off x="8546066"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4084205-69B4-ADFC-06BD-0C276139837B}"/>
              </a:ext>
            </a:extLst>
          </p:cNvPr>
          <p:cNvCxnSpPr>
            <a:cxnSpLocks/>
          </p:cNvCxnSpPr>
          <p:nvPr/>
        </p:nvCxnSpPr>
        <p:spPr>
          <a:xfrm>
            <a:off x="8802996"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517B7312-E629-0201-7D32-9982300CAF7B}"/>
              </a:ext>
            </a:extLst>
          </p:cNvPr>
          <p:cNvCxnSpPr>
            <a:cxnSpLocks/>
          </p:cNvCxnSpPr>
          <p:nvPr/>
        </p:nvCxnSpPr>
        <p:spPr>
          <a:xfrm>
            <a:off x="9842642"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7CE5A70-A6D3-D25A-2D7D-33D444303D20}"/>
              </a:ext>
            </a:extLst>
          </p:cNvPr>
          <p:cNvCxnSpPr>
            <a:cxnSpLocks/>
          </p:cNvCxnSpPr>
          <p:nvPr/>
        </p:nvCxnSpPr>
        <p:spPr>
          <a:xfrm>
            <a:off x="9328782"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F43BB1BE-9CD3-9DA2-0040-3E708208345E}"/>
              </a:ext>
            </a:extLst>
          </p:cNvPr>
          <p:cNvCxnSpPr>
            <a:cxnSpLocks/>
          </p:cNvCxnSpPr>
          <p:nvPr/>
        </p:nvCxnSpPr>
        <p:spPr>
          <a:xfrm>
            <a:off x="9585712"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F6DB67AD-57C1-565F-B8CA-7C59C8D9521E}"/>
              </a:ext>
            </a:extLst>
          </p:cNvPr>
          <p:cNvSpPr txBox="1"/>
          <p:nvPr/>
        </p:nvSpPr>
        <p:spPr>
          <a:xfrm>
            <a:off x="5889520" y="2454608"/>
            <a:ext cx="1711151" cy="256480"/>
          </a:xfrm>
          <a:prstGeom prst="rect">
            <a:avLst/>
          </a:prstGeom>
          <a:noFill/>
        </p:spPr>
        <p:txBody>
          <a:bodyPr wrap="square">
            <a:spAutoFit/>
          </a:bodyPr>
          <a:lstStyle/>
          <a:p>
            <a:r>
              <a:rPr lang="en-US" sz="1600" baseline="-25000" dirty="0">
                <a:latin typeface="Arial" panose="020B0604020202020204" pitchFamily="34" charset="0"/>
              </a:rPr>
              <a:t>Proximity lithography</a:t>
            </a:r>
            <a:endParaRPr lang="en-GB" sz="1600" baseline="-25000" dirty="0"/>
          </a:p>
        </p:txBody>
      </p:sp>
      <p:sp>
        <p:nvSpPr>
          <p:cNvPr id="49" name="Rectangle 48">
            <a:extLst>
              <a:ext uri="{FF2B5EF4-FFF2-40B4-BE49-F238E27FC236}">
                <a16:creationId xmlns:a16="http://schemas.microsoft.com/office/drawing/2014/main" id="{D9BE9EB2-6149-84FC-E9D4-96EBDB5CD064}"/>
              </a:ext>
            </a:extLst>
          </p:cNvPr>
          <p:cNvSpPr/>
          <p:nvPr/>
        </p:nvSpPr>
        <p:spPr>
          <a:xfrm>
            <a:off x="7691780" y="5295932"/>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0" name="Rectangle 49">
            <a:extLst>
              <a:ext uri="{FF2B5EF4-FFF2-40B4-BE49-F238E27FC236}">
                <a16:creationId xmlns:a16="http://schemas.microsoft.com/office/drawing/2014/main" id="{6DBB0C8A-BA50-9419-CFAF-07C19000BB7B}"/>
              </a:ext>
            </a:extLst>
          </p:cNvPr>
          <p:cNvSpPr/>
          <p:nvPr/>
        </p:nvSpPr>
        <p:spPr>
          <a:xfrm>
            <a:off x="7691780" y="5168148"/>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1" name="Rectangle 50">
            <a:extLst>
              <a:ext uri="{FF2B5EF4-FFF2-40B4-BE49-F238E27FC236}">
                <a16:creationId xmlns:a16="http://schemas.microsoft.com/office/drawing/2014/main" id="{FCFC01E7-4432-9DB5-7F61-FAD8AD2F1B4B}"/>
              </a:ext>
            </a:extLst>
          </p:cNvPr>
          <p:cNvSpPr/>
          <p:nvPr/>
        </p:nvSpPr>
        <p:spPr>
          <a:xfrm>
            <a:off x="7691780" y="5035139"/>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2" name="Rectangle 51">
            <a:extLst>
              <a:ext uri="{FF2B5EF4-FFF2-40B4-BE49-F238E27FC236}">
                <a16:creationId xmlns:a16="http://schemas.microsoft.com/office/drawing/2014/main" id="{90337D07-4467-3782-120C-53709ADA59DE}"/>
              </a:ext>
            </a:extLst>
          </p:cNvPr>
          <p:cNvSpPr/>
          <p:nvPr/>
        </p:nvSpPr>
        <p:spPr>
          <a:xfrm>
            <a:off x="7688919" y="4255649"/>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3" name="Rectangle 52">
            <a:extLst>
              <a:ext uri="{FF2B5EF4-FFF2-40B4-BE49-F238E27FC236}">
                <a16:creationId xmlns:a16="http://schemas.microsoft.com/office/drawing/2014/main" id="{CAA47104-08C0-8C8F-E7D1-B293E32B8B45}"/>
              </a:ext>
            </a:extLst>
          </p:cNvPr>
          <p:cNvSpPr/>
          <p:nvPr/>
        </p:nvSpPr>
        <p:spPr>
          <a:xfrm>
            <a:off x="9069451" y="4259335"/>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54" name="Straight Arrow Connector 53">
            <a:extLst>
              <a:ext uri="{FF2B5EF4-FFF2-40B4-BE49-F238E27FC236}">
                <a16:creationId xmlns:a16="http://schemas.microsoft.com/office/drawing/2014/main" id="{5399DA6A-E057-B443-6AED-02E307136B19}"/>
              </a:ext>
            </a:extLst>
          </p:cNvPr>
          <p:cNvCxnSpPr>
            <a:cxnSpLocks/>
          </p:cNvCxnSpPr>
          <p:nvPr/>
        </p:nvCxnSpPr>
        <p:spPr>
          <a:xfrm>
            <a:off x="8286558"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62F38B0F-D0DA-12DC-78DA-A53BBE98A779}"/>
              </a:ext>
            </a:extLst>
          </p:cNvPr>
          <p:cNvCxnSpPr>
            <a:cxnSpLocks/>
          </p:cNvCxnSpPr>
          <p:nvPr/>
        </p:nvCxnSpPr>
        <p:spPr>
          <a:xfrm>
            <a:off x="7772698"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64D0BA99-DD34-C992-47C1-A325ECB36C3F}"/>
              </a:ext>
            </a:extLst>
          </p:cNvPr>
          <p:cNvCxnSpPr>
            <a:cxnSpLocks/>
          </p:cNvCxnSpPr>
          <p:nvPr/>
        </p:nvCxnSpPr>
        <p:spPr>
          <a:xfrm>
            <a:off x="8029628"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00DE46F9-459E-804F-D8AB-6922129BA55E}"/>
              </a:ext>
            </a:extLst>
          </p:cNvPr>
          <p:cNvCxnSpPr>
            <a:cxnSpLocks/>
          </p:cNvCxnSpPr>
          <p:nvPr/>
        </p:nvCxnSpPr>
        <p:spPr>
          <a:xfrm>
            <a:off x="9059926"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A4F44871-2142-E08C-F139-3FAEE7CFD581}"/>
              </a:ext>
            </a:extLst>
          </p:cNvPr>
          <p:cNvCxnSpPr>
            <a:cxnSpLocks/>
          </p:cNvCxnSpPr>
          <p:nvPr/>
        </p:nvCxnSpPr>
        <p:spPr>
          <a:xfrm>
            <a:off x="8546066"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4F771B22-28D3-0881-2673-BCADBFAB0488}"/>
              </a:ext>
            </a:extLst>
          </p:cNvPr>
          <p:cNvCxnSpPr>
            <a:cxnSpLocks/>
          </p:cNvCxnSpPr>
          <p:nvPr/>
        </p:nvCxnSpPr>
        <p:spPr>
          <a:xfrm>
            <a:off x="8802996"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7AEDDC45-072D-93B6-C4FA-962979F47A01}"/>
              </a:ext>
            </a:extLst>
          </p:cNvPr>
          <p:cNvCxnSpPr>
            <a:cxnSpLocks/>
          </p:cNvCxnSpPr>
          <p:nvPr/>
        </p:nvCxnSpPr>
        <p:spPr>
          <a:xfrm>
            <a:off x="9842642"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2726755D-FD0E-0DAC-B6C4-443EB12568B7}"/>
              </a:ext>
            </a:extLst>
          </p:cNvPr>
          <p:cNvCxnSpPr>
            <a:cxnSpLocks/>
          </p:cNvCxnSpPr>
          <p:nvPr/>
        </p:nvCxnSpPr>
        <p:spPr>
          <a:xfrm>
            <a:off x="9328782"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28D9785C-7534-63C6-7D64-7E95E200043A}"/>
              </a:ext>
            </a:extLst>
          </p:cNvPr>
          <p:cNvCxnSpPr>
            <a:cxnSpLocks/>
          </p:cNvCxnSpPr>
          <p:nvPr/>
        </p:nvCxnSpPr>
        <p:spPr>
          <a:xfrm>
            <a:off x="9585712"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63" name="Flowchart: Terminator 62">
            <a:extLst>
              <a:ext uri="{FF2B5EF4-FFF2-40B4-BE49-F238E27FC236}">
                <a16:creationId xmlns:a16="http://schemas.microsoft.com/office/drawing/2014/main" id="{8FD731F3-3F90-642A-6DBE-176104B6569A}"/>
              </a:ext>
            </a:extLst>
          </p:cNvPr>
          <p:cNvSpPr/>
          <p:nvPr/>
        </p:nvSpPr>
        <p:spPr>
          <a:xfrm>
            <a:off x="7540874" y="4584712"/>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TextBox 63">
            <a:extLst>
              <a:ext uri="{FF2B5EF4-FFF2-40B4-BE49-F238E27FC236}">
                <a16:creationId xmlns:a16="http://schemas.microsoft.com/office/drawing/2014/main" id="{C86C38F3-8EB3-0BBB-DCCD-A092D16DE844}"/>
              </a:ext>
            </a:extLst>
          </p:cNvPr>
          <p:cNvSpPr txBox="1"/>
          <p:nvPr/>
        </p:nvSpPr>
        <p:spPr>
          <a:xfrm>
            <a:off x="5889520" y="4461580"/>
            <a:ext cx="1883178" cy="256480"/>
          </a:xfrm>
          <a:prstGeom prst="rect">
            <a:avLst/>
          </a:prstGeom>
          <a:noFill/>
        </p:spPr>
        <p:txBody>
          <a:bodyPr wrap="square">
            <a:spAutoFit/>
          </a:bodyPr>
          <a:lstStyle/>
          <a:p>
            <a:r>
              <a:rPr lang="en-US" sz="1600" baseline="-25000" dirty="0">
                <a:latin typeface="Arial" panose="020B0604020202020204" pitchFamily="34" charset="0"/>
              </a:rPr>
              <a:t>Projection lithography</a:t>
            </a:r>
            <a:endParaRPr lang="en-GB" sz="1600" baseline="-25000" dirty="0"/>
          </a:p>
        </p:txBody>
      </p:sp>
      <p:sp>
        <p:nvSpPr>
          <p:cNvPr id="65" name="TextBox 64">
            <a:extLst>
              <a:ext uri="{FF2B5EF4-FFF2-40B4-BE49-F238E27FC236}">
                <a16:creationId xmlns:a16="http://schemas.microsoft.com/office/drawing/2014/main" id="{7D118597-E75A-B3E5-A685-D7295B72670D}"/>
              </a:ext>
            </a:extLst>
          </p:cNvPr>
          <p:cNvSpPr txBox="1"/>
          <p:nvPr/>
        </p:nvSpPr>
        <p:spPr>
          <a:xfrm>
            <a:off x="6335234" y="2661676"/>
            <a:ext cx="1883178" cy="256480"/>
          </a:xfrm>
          <a:prstGeom prst="rect">
            <a:avLst/>
          </a:prstGeom>
          <a:noFill/>
        </p:spPr>
        <p:txBody>
          <a:bodyPr wrap="square">
            <a:spAutoFit/>
          </a:bodyPr>
          <a:lstStyle/>
          <a:p>
            <a:pPr algn="ctr"/>
            <a:r>
              <a:rPr lang="en-US" sz="1600" baseline="-25000" dirty="0">
                <a:latin typeface="Arial" panose="020B0604020202020204" pitchFamily="34" charset="0"/>
              </a:rPr>
              <a:t>Gap </a:t>
            </a:r>
            <a:r>
              <a:rPr lang="en-US" sz="1600" i="1" baseline="-25000" dirty="0">
                <a:latin typeface="Arial" panose="020B0604020202020204" pitchFamily="34" charset="0"/>
              </a:rPr>
              <a:t>d</a:t>
            </a:r>
            <a:endParaRPr lang="en-GB" sz="1600" i="1" baseline="-25000" dirty="0"/>
          </a:p>
        </p:txBody>
      </p:sp>
      <p:cxnSp>
        <p:nvCxnSpPr>
          <p:cNvPr id="67" name="Straight Arrow Connector 66">
            <a:extLst>
              <a:ext uri="{FF2B5EF4-FFF2-40B4-BE49-F238E27FC236}">
                <a16:creationId xmlns:a16="http://schemas.microsoft.com/office/drawing/2014/main" id="{99CAE7A2-24E2-A85B-7249-86FDE37F6983}"/>
              </a:ext>
            </a:extLst>
          </p:cNvPr>
          <p:cNvCxnSpPr>
            <a:cxnSpLocks/>
          </p:cNvCxnSpPr>
          <p:nvPr/>
        </p:nvCxnSpPr>
        <p:spPr>
          <a:xfrm>
            <a:off x="7600671" y="2535349"/>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6C98DE54-264F-0B80-43F7-2C5E6B03B892}"/>
              </a:ext>
            </a:extLst>
          </p:cNvPr>
          <p:cNvCxnSpPr>
            <a:cxnSpLocks/>
          </p:cNvCxnSpPr>
          <p:nvPr/>
        </p:nvCxnSpPr>
        <p:spPr>
          <a:xfrm flipV="1">
            <a:off x="7597438" y="2906531"/>
            <a:ext cx="0" cy="16432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4A125011-496B-EE4D-7A6B-98D4E90EA2C5}"/>
              </a:ext>
            </a:extLst>
          </p:cNvPr>
          <p:cNvCxnSpPr>
            <a:cxnSpLocks/>
          </p:cNvCxnSpPr>
          <p:nvPr/>
        </p:nvCxnSpPr>
        <p:spPr>
          <a:xfrm flipH="1">
            <a:off x="7509842" y="2903220"/>
            <a:ext cx="69356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27480C50-03DE-3C3F-4F06-2D94F6E7375C}"/>
              </a:ext>
            </a:extLst>
          </p:cNvPr>
          <p:cNvCxnSpPr>
            <a:cxnSpLocks/>
          </p:cNvCxnSpPr>
          <p:nvPr/>
        </p:nvCxnSpPr>
        <p:spPr>
          <a:xfrm flipH="1">
            <a:off x="7509842" y="2739502"/>
            <a:ext cx="69356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7C77246-C3AE-97FC-FDFC-98636BD7C1FF}"/>
              </a:ext>
            </a:extLst>
          </p:cNvPr>
          <p:cNvSpPr txBox="1"/>
          <p:nvPr/>
        </p:nvSpPr>
        <p:spPr>
          <a:xfrm>
            <a:off x="6552455" y="4641339"/>
            <a:ext cx="1883178" cy="256480"/>
          </a:xfrm>
          <a:prstGeom prst="rect">
            <a:avLst/>
          </a:prstGeom>
          <a:noFill/>
        </p:spPr>
        <p:txBody>
          <a:bodyPr wrap="square">
            <a:spAutoFit/>
          </a:bodyPr>
          <a:lstStyle/>
          <a:p>
            <a:pPr algn="ctr"/>
            <a:r>
              <a:rPr lang="en-US" sz="1600" baseline="-25000" dirty="0">
                <a:latin typeface="Arial" panose="020B0604020202020204" pitchFamily="34" charset="0"/>
              </a:rPr>
              <a:t>Lens</a:t>
            </a:r>
            <a:endParaRPr lang="en-GB" sz="1600" i="1" baseline="-25000" dirty="0"/>
          </a:p>
        </p:txBody>
      </p:sp>
      <p:sp>
        <p:nvSpPr>
          <p:cNvPr id="15" name="TextBox 14">
            <a:extLst>
              <a:ext uri="{FF2B5EF4-FFF2-40B4-BE49-F238E27FC236}">
                <a16:creationId xmlns:a16="http://schemas.microsoft.com/office/drawing/2014/main" id="{ACA18666-AD04-653C-E9DD-F129546C7462}"/>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3" name="Picture 2" descr="ox_small_cmyk_pos_rect.jpg">
            <a:extLst>
              <a:ext uri="{FF2B5EF4-FFF2-40B4-BE49-F238E27FC236}">
                <a16:creationId xmlns:a16="http://schemas.microsoft.com/office/drawing/2014/main" id="{B01C683A-EDE6-8A03-6826-F08E892BA86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8" name="TextBox 17">
            <a:extLst>
              <a:ext uri="{FF2B5EF4-FFF2-40B4-BE49-F238E27FC236}">
                <a16:creationId xmlns:a16="http://schemas.microsoft.com/office/drawing/2014/main" id="{07653AB8-4574-2EE8-BED0-1B8AA833F390}"/>
              </a:ext>
            </a:extLst>
          </p:cNvPr>
          <p:cNvSpPr txBox="1"/>
          <p:nvPr/>
        </p:nvSpPr>
        <p:spPr>
          <a:xfrm>
            <a:off x="87363" y="6400425"/>
            <a:ext cx="623904" cy="369332"/>
          </a:xfrm>
          <a:prstGeom prst="rect">
            <a:avLst/>
          </a:prstGeom>
          <a:noFill/>
        </p:spPr>
        <p:txBody>
          <a:bodyPr wrap="square">
            <a:spAutoFit/>
          </a:bodyPr>
          <a:lstStyle/>
          <a:p>
            <a:r>
              <a:rPr lang="en-GB" dirty="0"/>
              <a:t>33</a:t>
            </a:r>
          </a:p>
        </p:txBody>
      </p:sp>
    </p:spTree>
    <p:extLst>
      <p:ext uri="{BB962C8B-B14F-4D97-AF65-F5344CB8AC3E}">
        <p14:creationId xmlns:p14="http://schemas.microsoft.com/office/powerpoint/2010/main" val="16005382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ectangle 1">
            <a:extLst>
              <a:ext uri="{FF2B5EF4-FFF2-40B4-BE49-F238E27FC236}">
                <a16:creationId xmlns:a16="http://schemas.microsoft.com/office/drawing/2014/main" id="{8E02E38F-FA49-7EEA-ECCA-EA75AE91BBF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AB4898C4-C631-6A16-E52B-240AE7C001E7}"/>
              </a:ext>
            </a:extLst>
          </p:cNvPr>
          <p:cNvSpPr txBox="1"/>
          <p:nvPr/>
        </p:nvSpPr>
        <p:spPr>
          <a:xfrm>
            <a:off x="399315" y="1818192"/>
            <a:ext cx="5229346" cy="3785652"/>
          </a:xfrm>
          <a:prstGeom prst="rect">
            <a:avLst/>
          </a:prstGeom>
          <a:noFill/>
        </p:spPr>
        <p:txBody>
          <a:bodyPr wrap="square">
            <a:spAutoFit/>
          </a:bodyPr>
          <a:lstStyle/>
          <a:p>
            <a:pPr lvl="1"/>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The cost of lithography process is around 30 % - 50 % of the entire fabrication process and bound to increase for the most modern technology nodes</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Lithography is a gating technology, which leads the advancement in semiconductor industry</a:t>
            </a:r>
          </a:p>
        </p:txBody>
      </p:sp>
      <p:sp>
        <p:nvSpPr>
          <p:cNvPr id="4" name="Rectangle 3">
            <a:extLst>
              <a:ext uri="{FF2B5EF4-FFF2-40B4-BE49-F238E27FC236}">
                <a16:creationId xmlns:a16="http://schemas.microsoft.com/office/drawing/2014/main" id="{162F01C2-DBFA-6CA9-15C0-F7D85713FCAE}"/>
              </a:ext>
            </a:extLst>
          </p:cNvPr>
          <p:cNvSpPr/>
          <p:nvPr/>
        </p:nvSpPr>
        <p:spPr>
          <a:xfrm>
            <a:off x="9374620" y="6054212"/>
            <a:ext cx="2068835" cy="276999"/>
          </a:xfrm>
          <a:prstGeom prst="rect">
            <a:avLst/>
          </a:prstGeom>
          <a:noFill/>
          <a:ln>
            <a:noFill/>
          </a:ln>
        </p:spPr>
        <p:txBody>
          <a:bodyPr wrap="square">
            <a:spAutoFit/>
          </a:bodyPr>
          <a:lstStyle/>
          <a:p>
            <a:pPr algn="ctr"/>
            <a:r>
              <a:rPr lang="en-GB" sz="1200" dirty="0"/>
              <a:t>From Nikon website</a:t>
            </a:r>
            <a:endParaRPr lang="en-GB" sz="1400" b="1" dirty="0"/>
          </a:p>
        </p:txBody>
      </p:sp>
      <p:pic>
        <p:nvPicPr>
          <p:cNvPr id="9" name="Picture 8" descr="A large white and blue machine&#10;&#10;Description automatically generated">
            <a:extLst>
              <a:ext uri="{FF2B5EF4-FFF2-40B4-BE49-F238E27FC236}">
                <a16:creationId xmlns:a16="http://schemas.microsoft.com/office/drawing/2014/main" id="{49C9B775-1A16-E2C7-F399-E138D481553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557" t="1959" r="14763" b="1959"/>
          <a:stretch/>
        </p:blipFill>
        <p:spPr>
          <a:xfrm>
            <a:off x="5835921" y="152401"/>
            <a:ext cx="3432989" cy="2959100"/>
          </a:xfrm>
          <a:prstGeom prst="rect">
            <a:avLst/>
          </a:prstGeom>
        </p:spPr>
      </p:pic>
      <p:pic>
        <p:nvPicPr>
          <p:cNvPr id="7" name="Picture 6" descr="Diagram of a machine with a diagram&#10;&#10;Description automatically generated with medium confidence">
            <a:extLst>
              <a:ext uri="{FF2B5EF4-FFF2-40B4-BE49-F238E27FC236}">
                <a16:creationId xmlns:a16="http://schemas.microsoft.com/office/drawing/2014/main" id="{DCF9CE36-4C7C-735A-8752-E6A6C860CF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19678" y="2710026"/>
            <a:ext cx="3134564" cy="3363387"/>
          </a:xfrm>
          <a:prstGeom prst="rect">
            <a:avLst/>
          </a:prstGeom>
        </p:spPr>
      </p:pic>
      <p:sp>
        <p:nvSpPr>
          <p:cNvPr id="6" name="TextBox 5">
            <a:extLst>
              <a:ext uri="{FF2B5EF4-FFF2-40B4-BE49-F238E27FC236}">
                <a16:creationId xmlns:a16="http://schemas.microsoft.com/office/drawing/2014/main" id="{585F73B4-627F-9D69-2F87-2227E7100326}"/>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5" name="Picture 4" descr="ox_small_cmyk_pos_rect.jpg">
            <a:extLst>
              <a:ext uri="{FF2B5EF4-FFF2-40B4-BE49-F238E27FC236}">
                <a16:creationId xmlns:a16="http://schemas.microsoft.com/office/drawing/2014/main" id="{30ACC793-51DE-6AD3-1419-99EAB485DF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1" name="TextBox 10">
            <a:extLst>
              <a:ext uri="{FF2B5EF4-FFF2-40B4-BE49-F238E27FC236}">
                <a16:creationId xmlns:a16="http://schemas.microsoft.com/office/drawing/2014/main" id="{BD7C30EE-48EF-60BB-27AC-B37C6E3C9367}"/>
              </a:ext>
            </a:extLst>
          </p:cNvPr>
          <p:cNvSpPr txBox="1"/>
          <p:nvPr/>
        </p:nvSpPr>
        <p:spPr>
          <a:xfrm>
            <a:off x="87363" y="6400425"/>
            <a:ext cx="623904" cy="369332"/>
          </a:xfrm>
          <a:prstGeom prst="rect">
            <a:avLst/>
          </a:prstGeom>
          <a:noFill/>
        </p:spPr>
        <p:txBody>
          <a:bodyPr wrap="square">
            <a:spAutoFit/>
          </a:bodyPr>
          <a:lstStyle/>
          <a:p>
            <a:r>
              <a:rPr lang="en-GB" dirty="0"/>
              <a:t>34</a:t>
            </a:r>
          </a:p>
        </p:txBody>
      </p:sp>
    </p:spTree>
    <p:extLst>
      <p:ext uri="{BB962C8B-B14F-4D97-AF65-F5344CB8AC3E}">
        <p14:creationId xmlns:p14="http://schemas.microsoft.com/office/powerpoint/2010/main" val="27181197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ectangle 1">
            <a:extLst>
              <a:ext uri="{FF2B5EF4-FFF2-40B4-BE49-F238E27FC236}">
                <a16:creationId xmlns:a16="http://schemas.microsoft.com/office/drawing/2014/main" id="{29BE8B35-295E-02DA-93DC-605F65C75A42}"/>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92424747-8AB5-0DAE-3B26-E1B65728F702}"/>
              </a:ext>
            </a:extLst>
          </p:cNvPr>
          <p:cNvSpPr txBox="1"/>
          <p:nvPr/>
        </p:nvSpPr>
        <p:spPr>
          <a:xfrm>
            <a:off x="399315" y="1818192"/>
            <a:ext cx="5229346" cy="4985980"/>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patterning of the image is done using a step and scan procedure</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light goes through a slit and the mask and wafer are scanned across the length of a field (mask pattern)</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Once a field is scanned, the wafer/mask are stepped along the orthogonal direction and the scanning is repeated </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Field size typically 26 x 33 mm</a:t>
            </a:r>
            <a:r>
              <a:rPr lang="en-US" sz="2000" baseline="30000" dirty="0">
                <a:cs typeface="Times New Roman" panose="02020603050405020304" pitchFamily="18" charset="0"/>
              </a:rPr>
              <a:t>2</a:t>
            </a:r>
            <a:r>
              <a:rPr lang="en-US" sz="2000" dirty="0">
                <a:cs typeface="Times New Roman" panose="02020603050405020304" pitchFamily="18" charset="0"/>
              </a:rPr>
              <a:t>, slit 25 x 8 mm</a:t>
            </a:r>
            <a:r>
              <a:rPr lang="en-US" sz="2000" baseline="30000" dirty="0">
                <a:cs typeface="Times New Roman" panose="02020603050405020304" pitchFamily="18" charset="0"/>
              </a:rPr>
              <a:t>2</a:t>
            </a: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p:txBody>
      </p:sp>
      <p:pic>
        <p:nvPicPr>
          <p:cNvPr id="4" name="Picture 3">
            <a:extLst>
              <a:ext uri="{FF2B5EF4-FFF2-40B4-BE49-F238E27FC236}">
                <a16:creationId xmlns:a16="http://schemas.microsoft.com/office/drawing/2014/main" id="{DDC9A137-72A2-DF5E-7E69-009E034AA36E}"/>
              </a:ext>
            </a:extLst>
          </p:cNvPr>
          <p:cNvPicPr>
            <a:picLocks noChangeAspect="1"/>
          </p:cNvPicPr>
          <p:nvPr/>
        </p:nvPicPr>
        <p:blipFill rotWithShape="1">
          <a:blip r:embed="rId2"/>
          <a:srcRect l="53216"/>
          <a:stretch/>
        </p:blipFill>
        <p:spPr>
          <a:xfrm>
            <a:off x="7507621" y="923499"/>
            <a:ext cx="2798698" cy="2505501"/>
          </a:xfrm>
          <a:prstGeom prst="rect">
            <a:avLst/>
          </a:prstGeom>
        </p:spPr>
      </p:pic>
      <p:pic>
        <p:nvPicPr>
          <p:cNvPr id="10" name="Picture 9">
            <a:extLst>
              <a:ext uri="{FF2B5EF4-FFF2-40B4-BE49-F238E27FC236}">
                <a16:creationId xmlns:a16="http://schemas.microsoft.com/office/drawing/2014/main" id="{D33B63AC-6A08-FE0D-CB03-4B8996F940FF}"/>
              </a:ext>
            </a:extLst>
          </p:cNvPr>
          <p:cNvPicPr>
            <a:picLocks noChangeAspect="1"/>
          </p:cNvPicPr>
          <p:nvPr/>
        </p:nvPicPr>
        <p:blipFill rotWithShape="1">
          <a:blip r:embed="rId2"/>
          <a:srcRect r="49796"/>
          <a:stretch/>
        </p:blipFill>
        <p:spPr>
          <a:xfrm>
            <a:off x="8822335" y="3673598"/>
            <a:ext cx="2598245" cy="2167582"/>
          </a:xfrm>
          <a:prstGeom prst="rect">
            <a:avLst/>
          </a:prstGeom>
        </p:spPr>
      </p:pic>
      <p:pic>
        <p:nvPicPr>
          <p:cNvPr id="12" name="Picture 11">
            <a:extLst>
              <a:ext uri="{FF2B5EF4-FFF2-40B4-BE49-F238E27FC236}">
                <a16:creationId xmlns:a16="http://schemas.microsoft.com/office/drawing/2014/main" id="{3524F7BA-5661-DB0F-384F-9F975D594BD5}"/>
              </a:ext>
            </a:extLst>
          </p:cNvPr>
          <p:cNvPicPr>
            <a:picLocks noChangeAspect="1"/>
          </p:cNvPicPr>
          <p:nvPr/>
        </p:nvPicPr>
        <p:blipFill>
          <a:blip r:embed="rId3"/>
          <a:stretch>
            <a:fillRect/>
          </a:stretch>
        </p:blipFill>
        <p:spPr>
          <a:xfrm>
            <a:off x="6125483" y="3559338"/>
            <a:ext cx="2598245" cy="2086468"/>
          </a:xfrm>
          <a:prstGeom prst="rect">
            <a:avLst/>
          </a:prstGeom>
        </p:spPr>
      </p:pic>
      <p:sp>
        <p:nvSpPr>
          <p:cNvPr id="6" name="TextBox 5">
            <a:extLst>
              <a:ext uri="{FF2B5EF4-FFF2-40B4-BE49-F238E27FC236}">
                <a16:creationId xmlns:a16="http://schemas.microsoft.com/office/drawing/2014/main" id="{2D5539C9-DE9D-ACEF-1EB7-3AA7BF9AE52F}"/>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5" name="Picture 4" descr="ox_small_cmyk_pos_rect.jpg">
            <a:extLst>
              <a:ext uri="{FF2B5EF4-FFF2-40B4-BE49-F238E27FC236}">
                <a16:creationId xmlns:a16="http://schemas.microsoft.com/office/drawing/2014/main" id="{23774C05-9A84-F877-1036-D25681BD34F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9" name="TextBox 8">
            <a:extLst>
              <a:ext uri="{FF2B5EF4-FFF2-40B4-BE49-F238E27FC236}">
                <a16:creationId xmlns:a16="http://schemas.microsoft.com/office/drawing/2014/main" id="{651A9AC0-ABDA-FBA9-677D-73A6B2AABB6A}"/>
              </a:ext>
            </a:extLst>
          </p:cNvPr>
          <p:cNvSpPr txBox="1"/>
          <p:nvPr/>
        </p:nvSpPr>
        <p:spPr>
          <a:xfrm>
            <a:off x="87363" y="6400425"/>
            <a:ext cx="623904" cy="369332"/>
          </a:xfrm>
          <a:prstGeom prst="rect">
            <a:avLst/>
          </a:prstGeom>
          <a:noFill/>
        </p:spPr>
        <p:txBody>
          <a:bodyPr wrap="square">
            <a:spAutoFit/>
          </a:bodyPr>
          <a:lstStyle/>
          <a:p>
            <a:r>
              <a:rPr lang="en-GB" dirty="0"/>
              <a:t>35</a:t>
            </a:r>
          </a:p>
        </p:txBody>
      </p:sp>
    </p:spTree>
    <p:extLst>
      <p:ext uri="{BB962C8B-B14F-4D97-AF65-F5344CB8AC3E}">
        <p14:creationId xmlns:p14="http://schemas.microsoft.com/office/powerpoint/2010/main" val="38892986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ectangle 1">
            <a:extLst>
              <a:ext uri="{FF2B5EF4-FFF2-40B4-BE49-F238E27FC236}">
                <a16:creationId xmlns:a16="http://schemas.microsoft.com/office/drawing/2014/main" id="{5F5DF514-6FE8-13FC-388C-7DB9D27A72BD}"/>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407CD3A1-C7AB-FE57-FA68-16C7C3829512}"/>
              </a:ext>
            </a:extLst>
          </p:cNvPr>
          <p:cNvSpPr txBox="1"/>
          <p:nvPr/>
        </p:nvSpPr>
        <p:spPr>
          <a:xfrm>
            <a:off x="399315" y="1818192"/>
            <a:ext cx="5229346" cy="5093702"/>
          </a:xfrm>
          <a:prstGeom prst="rect">
            <a:avLst/>
          </a:prstGeom>
          <a:noFill/>
        </p:spPr>
        <p:txBody>
          <a:bodyPr wrap="square">
            <a:spAutoFit/>
          </a:bodyPr>
          <a:lstStyle/>
          <a:p>
            <a:pPr lvl="1"/>
            <a:endParaRPr lang="en-US" dirty="0">
              <a:latin typeface="Arial" panose="020B0604020202020204" pitchFamily="34" charset="0"/>
            </a:endParaRPr>
          </a:p>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projection method used by modern processes consist of a light source and a lens system</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Currently state-of-the-art photolithography</a:t>
            </a:r>
            <a:r>
              <a:rPr lang="en-GB" sz="2000" baseline="30000" dirty="0">
                <a:latin typeface="Calibri" panose="020F0502020204030204" pitchFamily="34" charset="0"/>
                <a:cs typeface="Calibri" panose="020F0502020204030204" pitchFamily="34" charset="0"/>
              </a:rPr>
              <a:t> [4]</a:t>
            </a:r>
            <a:r>
              <a:rPr lang="en-US" sz="2000" dirty="0">
                <a:cs typeface="Times New Roman" panose="02020603050405020304" pitchFamily="18" charset="0"/>
              </a:rPr>
              <a:t> uses Deep Ultraviolet (DUV) light </a:t>
            </a:r>
            <a:r>
              <a:rPr lang="en-US" sz="2000" dirty="0">
                <a:cs typeface="Times New Roman" panose="02020603050405020304" pitchFamily="18" charset="0"/>
                <a:sym typeface="Symbol" panose="05050102010706020507" pitchFamily="18" charset="2"/>
              </a:rPr>
              <a:t> = 193 nm from an </a:t>
            </a:r>
            <a:r>
              <a:rPr lang="en-US" sz="2000" dirty="0" err="1">
                <a:cs typeface="Times New Roman" panose="02020603050405020304" pitchFamily="18" charset="0"/>
                <a:sym typeface="Symbol" panose="05050102010706020507" pitchFamily="18" charset="2"/>
              </a:rPr>
              <a:t>ArF</a:t>
            </a:r>
            <a:r>
              <a:rPr lang="en-US" sz="2000" dirty="0">
                <a:cs typeface="Times New Roman" panose="02020603050405020304" pitchFamily="18" charset="0"/>
                <a:sym typeface="Symbol" panose="05050102010706020507" pitchFamily="18" charset="2"/>
              </a:rPr>
              <a:t> excimer Laser</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printing of nanometers feature size is possible using immersion lithography, where a media of higher refractive index (DI) is used between the lens and the wafer surface</a:t>
            </a:r>
          </a:p>
          <a:p>
            <a:r>
              <a:rPr lang="en-GB" sz="900" baseline="30000" dirty="0">
                <a:latin typeface="Calibri" panose="020F0502020204030204" pitchFamily="34" charset="0"/>
                <a:cs typeface="Calibri" panose="020F0502020204030204" pitchFamily="34" charset="0"/>
              </a:rPr>
              <a:t>[4] </a:t>
            </a:r>
            <a:r>
              <a:rPr lang="en-GB" sz="900" dirty="0">
                <a:cs typeface="Times New Roman" panose="02020603050405020304" pitchFamily="18" charset="0"/>
              </a:rPr>
              <a:t>B. Lin</a:t>
            </a:r>
            <a:r>
              <a:rPr lang="en-GB" sz="900" i="1" dirty="0">
                <a:cs typeface="Times New Roman" panose="02020603050405020304" pitchFamily="18" charset="0"/>
              </a:rPr>
              <a:t>, Optical lithography—present and future challenges</a:t>
            </a:r>
            <a:r>
              <a:rPr lang="en-GB" sz="900" dirty="0">
                <a:cs typeface="Times New Roman" panose="02020603050405020304" pitchFamily="18" charset="0"/>
              </a:rPr>
              <a:t>, </a:t>
            </a:r>
            <a:r>
              <a:rPr lang="fr-FR" sz="900" dirty="0">
                <a:cs typeface="Times New Roman" panose="02020603050405020304" pitchFamily="18" charset="0"/>
              </a:rPr>
              <a:t>C. R. Physique 7 (2006) 858–874</a:t>
            </a:r>
            <a:endParaRPr lang="en-US" sz="9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p:txBody>
      </p:sp>
      <p:sp>
        <p:nvSpPr>
          <p:cNvPr id="4" name="Rectangle 3">
            <a:extLst>
              <a:ext uri="{FF2B5EF4-FFF2-40B4-BE49-F238E27FC236}">
                <a16:creationId xmlns:a16="http://schemas.microsoft.com/office/drawing/2014/main" id="{DCAAF425-D3F7-C5F0-2A31-C99232651155}"/>
              </a:ext>
            </a:extLst>
          </p:cNvPr>
          <p:cNvSpPr/>
          <p:nvPr/>
        </p:nvSpPr>
        <p:spPr>
          <a:xfrm>
            <a:off x="7470800" y="3341258"/>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78A93E64-2130-123E-AB0F-2AD12D5DCDAE}"/>
              </a:ext>
            </a:extLst>
          </p:cNvPr>
          <p:cNvSpPr/>
          <p:nvPr/>
        </p:nvSpPr>
        <p:spPr>
          <a:xfrm>
            <a:off x="7470800" y="3213474"/>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24177A95-82D2-D083-9A7D-BC9699262B14}"/>
              </a:ext>
            </a:extLst>
          </p:cNvPr>
          <p:cNvSpPr/>
          <p:nvPr/>
        </p:nvSpPr>
        <p:spPr>
          <a:xfrm>
            <a:off x="7470800" y="3080465"/>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Rectangle 6">
            <a:extLst>
              <a:ext uri="{FF2B5EF4-FFF2-40B4-BE49-F238E27FC236}">
                <a16:creationId xmlns:a16="http://schemas.microsoft.com/office/drawing/2014/main" id="{2B15C0CF-1ADF-1B51-01B8-473A88D66402}"/>
              </a:ext>
            </a:extLst>
          </p:cNvPr>
          <p:cNvSpPr/>
          <p:nvPr/>
        </p:nvSpPr>
        <p:spPr>
          <a:xfrm>
            <a:off x="7463180" y="1996187"/>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8" name="Rectangle 7">
            <a:extLst>
              <a:ext uri="{FF2B5EF4-FFF2-40B4-BE49-F238E27FC236}">
                <a16:creationId xmlns:a16="http://schemas.microsoft.com/office/drawing/2014/main" id="{ABD4938F-A12C-E301-1336-DABA37C9DD30}"/>
              </a:ext>
            </a:extLst>
          </p:cNvPr>
          <p:cNvSpPr/>
          <p:nvPr/>
        </p:nvSpPr>
        <p:spPr>
          <a:xfrm>
            <a:off x="8843712" y="1999873"/>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6" name="Flowchart: Terminator 25">
            <a:extLst>
              <a:ext uri="{FF2B5EF4-FFF2-40B4-BE49-F238E27FC236}">
                <a16:creationId xmlns:a16="http://schemas.microsoft.com/office/drawing/2014/main" id="{DF01BF7E-C230-E6F0-919E-683D1A9DEE90}"/>
              </a:ext>
            </a:extLst>
          </p:cNvPr>
          <p:cNvSpPr/>
          <p:nvPr/>
        </p:nvSpPr>
        <p:spPr>
          <a:xfrm>
            <a:off x="7363954" y="1343582"/>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Terminator 26">
            <a:extLst>
              <a:ext uri="{FF2B5EF4-FFF2-40B4-BE49-F238E27FC236}">
                <a16:creationId xmlns:a16="http://schemas.microsoft.com/office/drawing/2014/main" id="{5C68BD4A-E953-6FF8-173E-83B3626F8308}"/>
              </a:ext>
            </a:extLst>
          </p:cNvPr>
          <p:cNvSpPr/>
          <p:nvPr/>
        </p:nvSpPr>
        <p:spPr>
          <a:xfrm>
            <a:off x="7319894" y="2511781"/>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789B17BF-4C3A-83A5-820A-7C5E49E7D33C}"/>
              </a:ext>
            </a:extLst>
          </p:cNvPr>
          <p:cNvSpPr/>
          <p:nvPr/>
        </p:nvSpPr>
        <p:spPr>
          <a:xfrm>
            <a:off x="8468195" y="553519"/>
            <a:ext cx="249915" cy="230832"/>
          </a:xfrm>
          <a:prstGeom prst="rect">
            <a:avLst/>
          </a:prstGeom>
          <a:solidFill>
            <a:srgbClr val="7030A0"/>
          </a:solidFill>
          <a:ln>
            <a:solidFill>
              <a:schemeClr val="tx1"/>
            </a:solidFill>
          </a:ln>
        </p:spPr>
        <p:txBody>
          <a:bodyPr wrap="square">
            <a:spAutoFit/>
          </a:bodyPr>
          <a:lstStyle/>
          <a:p>
            <a:pPr algn="ctr"/>
            <a:endParaRPr lang="en-GB" sz="900" dirty="0"/>
          </a:p>
        </p:txBody>
      </p:sp>
      <p:cxnSp>
        <p:nvCxnSpPr>
          <p:cNvPr id="29" name="Straight Arrow Connector 28">
            <a:extLst>
              <a:ext uri="{FF2B5EF4-FFF2-40B4-BE49-F238E27FC236}">
                <a16:creationId xmlns:a16="http://schemas.microsoft.com/office/drawing/2014/main" id="{D5D45999-F075-0D53-E09D-F4ADD34C169B}"/>
              </a:ext>
            </a:extLst>
          </p:cNvPr>
          <p:cNvCxnSpPr>
            <a:cxnSpLocks/>
          </p:cNvCxnSpPr>
          <p:nvPr/>
        </p:nvCxnSpPr>
        <p:spPr>
          <a:xfrm flipH="1">
            <a:off x="7620000" y="784351"/>
            <a:ext cx="848195" cy="5346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AB700483-79E5-5891-5F87-3C62E94F17F0}"/>
              </a:ext>
            </a:extLst>
          </p:cNvPr>
          <p:cNvCxnSpPr>
            <a:cxnSpLocks/>
          </p:cNvCxnSpPr>
          <p:nvPr/>
        </p:nvCxnSpPr>
        <p:spPr>
          <a:xfrm>
            <a:off x="8718109" y="791245"/>
            <a:ext cx="987043" cy="56630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A07590C9-D124-4DE3-4136-4C0D4D9E86E5}"/>
              </a:ext>
            </a:extLst>
          </p:cNvPr>
          <p:cNvCxnSpPr>
            <a:cxnSpLocks/>
            <a:endCxn id="27" idx="0"/>
          </p:cNvCxnSpPr>
          <p:nvPr/>
        </p:nvCxnSpPr>
        <p:spPr>
          <a:xfrm>
            <a:off x="7651563" y="1511145"/>
            <a:ext cx="930453" cy="10006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36B34394-0B48-E683-21FD-DE20569DE8E4}"/>
              </a:ext>
            </a:extLst>
          </p:cNvPr>
          <p:cNvSpPr txBox="1"/>
          <p:nvPr/>
        </p:nvSpPr>
        <p:spPr>
          <a:xfrm>
            <a:off x="6488635" y="457814"/>
            <a:ext cx="1883178" cy="256480"/>
          </a:xfrm>
          <a:prstGeom prst="rect">
            <a:avLst/>
          </a:prstGeom>
          <a:noFill/>
        </p:spPr>
        <p:txBody>
          <a:bodyPr wrap="square">
            <a:spAutoFit/>
          </a:bodyPr>
          <a:lstStyle/>
          <a:p>
            <a:pPr algn="ctr"/>
            <a:r>
              <a:rPr lang="en-US" sz="1600" baseline="-25000" dirty="0">
                <a:latin typeface="Arial" panose="020B0604020202020204" pitchFamily="34" charset="0"/>
              </a:rPr>
              <a:t>Light source</a:t>
            </a:r>
            <a:endParaRPr lang="en-GB" sz="1600" baseline="-25000" dirty="0"/>
          </a:p>
        </p:txBody>
      </p:sp>
      <p:sp>
        <p:nvSpPr>
          <p:cNvPr id="47" name="TextBox 46">
            <a:extLst>
              <a:ext uri="{FF2B5EF4-FFF2-40B4-BE49-F238E27FC236}">
                <a16:creationId xmlns:a16="http://schemas.microsoft.com/office/drawing/2014/main" id="{E402ED65-F4A6-08A3-7DF3-7D388E7D17D8}"/>
              </a:ext>
            </a:extLst>
          </p:cNvPr>
          <p:cNvSpPr txBox="1"/>
          <p:nvPr/>
        </p:nvSpPr>
        <p:spPr>
          <a:xfrm>
            <a:off x="5768385" y="1164647"/>
            <a:ext cx="1883178" cy="256480"/>
          </a:xfrm>
          <a:prstGeom prst="rect">
            <a:avLst/>
          </a:prstGeom>
          <a:noFill/>
        </p:spPr>
        <p:txBody>
          <a:bodyPr wrap="square">
            <a:spAutoFit/>
          </a:bodyPr>
          <a:lstStyle/>
          <a:p>
            <a:pPr algn="ctr"/>
            <a:r>
              <a:rPr lang="en-US" sz="1600" baseline="-25000" dirty="0">
                <a:latin typeface="Arial" panose="020B0604020202020204" pitchFamily="34" charset="0"/>
              </a:rPr>
              <a:t>Focusing lens</a:t>
            </a:r>
            <a:endParaRPr lang="en-GB" sz="1600" baseline="-25000" dirty="0"/>
          </a:p>
        </p:txBody>
      </p:sp>
      <p:sp>
        <p:nvSpPr>
          <p:cNvPr id="48" name="TextBox 47">
            <a:extLst>
              <a:ext uri="{FF2B5EF4-FFF2-40B4-BE49-F238E27FC236}">
                <a16:creationId xmlns:a16="http://schemas.microsoft.com/office/drawing/2014/main" id="{7A526004-BC5C-43BC-416F-CDC3E1ECD617}"/>
              </a:ext>
            </a:extLst>
          </p:cNvPr>
          <p:cNvSpPr txBox="1"/>
          <p:nvPr/>
        </p:nvSpPr>
        <p:spPr>
          <a:xfrm>
            <a:off x="5729220" y="1883869"/>
            <a:ext cx="1883178" cy="256480"/>
          </a:xfrm>
          <a:prstGeom prst="rect">
            <a:avLst/>
          </a:prstGeom>
          <a:noFill/>
        </p:spPr>
        <p:txBody>
          <a:bodyPr wrap="square">
            <a:spAutoFit/>
          </a:bodyPr>
          <a:lstStyle/>
          <a:p>
            <a:pPr algn="ctr"/>
            <a:r>
              <a:rPr lang="en-US" sz="1600" baseline="-25000" dirty="0">
                <a:latin typeface="Arial" panose="020B0604020202020204" pitchFamily="34" charset="0"/>
              </a:rPr>
              <a:t>Photomask</a:t>
            </a:r>
            <a:endParaRPr lang="en-GB" sz="1600" baseline="-25000" dirty="0"/>
          </a:p>
        </p:txBody>
      </p:sp>
      <p:sp>
        <p:nvSpPr>
          <p:cNvPr id="49" name="TextBox 48">
            <a:extLst>
              <a:ext uri="{FF2B5EF4-FFF2-40B4-BE49-F238E27FC236}">
                <a16:creationId xmlns:a16="http://schemas.microsoft.com/office/drawing/2014/main" id="{3E53F481-784D-CE58-5F83-7864BAA3FE7D}"/>
              </a:ext>
            </a:extLst>
          </p:cNvPr>
          <p:cNvSpPr txBox="1"/>
          <p:nvPr/>
        </p:nvSpPr>
        <p:spPr>
          <a:xfrm>
            <a:off x="5768385" y="2357083"/>
            <a:ext cx="1883178" cy="256480"/>
          </a:xfrm>
          <a:prstGeom prst="rect">
            <a:avLst/>
          </a:prstGeom>
          <a:noFill/>
        </p:spPr>
        <p:txBody>
          <a:bodyPr wrap="square">
            <a:spAutoFit/>
          </a:bodyPr>
          <a:lstStyle/>
          <a:p>
            <a:pPr algn="ctr"/>
            <a:r>
              <a:rPr lang="en-US" sz="1600" baseline="-25000" dirty="0">
                <a:latin typeface="Arial" panose="020B0604020202020204" pitchFamily="34" charset="0"/>
              </a:rPr>
              <a:t>Objective lens</a:t>
            </a:r>
            <a:endParaRPr lang="en-GB" sz="1600" baseline="-25000" dirty="0"/>
          </a:p>
        </p:txBody>
      </p:sp>
      <p:sp>
        <p:nvSpPr>
          <p:cNvPr id="50" name="TextBox 49">
            <a:extLst>
              <a:ext uri="{FF2B5EF4-FFF2-40B4-BE49-F238E27FC236}">
                <a16:creationId xmlns:a16="http://schemas.microsoft.com/office/drawing/2014/main" id="{128C6522-4111-D6A7-6F7B-9550A6F2DC76}"/>
              </a:ext>
            </a:extLst>
          </p:cNvPr>
          <p:cNvSpPr txBox="1"/>
          <p:nvPr/>
        </p:nvSpPr>
        <p:spPr>
          <a:xfrm>
            <a:off x="5768385" y="2935455"/>
            <a:ext cx="1883178" cy="256480"/>
          </a:xfrm>
          <a:prstGeom prst="rect">
            <a:avLst/>
          </a:prstGeom>
          <a:noFill/>
        </p:spPr>
        <p:txBody>
          <a:bodyPr wrap="square">
            <a:spAutoFit/>
          </a:bodyPr>
          <a:lstStyle/>
          <a:p>
            <a:pPr algn="ctr"/>
            <a:r>
              <a:rPr lang="en-US" sz="1600" baseline="-25000" dirty="0">
                <a:latin typeface="Arial" panose="020B0604020202020204" pitchFamily="34" charset="0"/>
              </a:rPr>
              <a:t>resist</a:t>
            </a:r>
            <a:endParaRPr lang="en-GB" sz="1600" baseline="-25000" dirty="0"/>
          </a:p>
        </p:txBody>
      </p:sp>
      <p:sp>
        <p:nvSpPr>
          <p:cNvPr id="51" name="TextBox 50">
            <a:extLst>
              <a:ext uri="{FF2B5EF4-FFF2-40B4-BE49-F238E27FC236}">
                <a16:creationId xmlns:a16="http://schemas.microsoft.com/office/drawing/2014/main" id="{92912377-4DD6-F40C-2C23-124D0973FA56}"/>
              </a:ext>
            </a:extLst>
          </p:cNvPr>
          <p:cNvSpPr txBox="1"/>
          <p:nvPr/>
        </p:nvSpPr>
        <p:spPr>
          <a:xfrm>
            <a:off x="5768385" y="3368923"/>
            <a:ext cx="1883178" cy="256480"/>
          </a:xfrm>
          <a:prstGeom prst="rect">
            <a:avLst/>
          </a:prstGeom>
          <a:noFill/>
        </p:spPr>
        <p:txBody>
          <a:bodyPr wrap="square">
            <a:spAutoFit/>
          </a:bodyPr>
          <a:lstStyle/>
          <a:p>
            <a:pPr algn="ctr"/>
            <a:r>
              <a:rPr lang="en-US" sz="1600" baseline="-25000" dirty="0">
                <a:latin typeface="Arial" panose="020B0604020202020204" pitchFamily="34" charset="0"/>
              </a:rPr>
              <a:t>wafer</a:t>
            </a:r>
            <a:endParaRPr lang="en-GB" sz="1600" baseline="-25000" dirty="0"/>
          </a:p>
        </p:txBody>
      </p:sp>
      <p:cxnSp>
        <p:nvCxnSpPr>
          <p:cNvPr id="52" name="Straight Arrow Connector 51">
            <a:extLst>
              <a:ext uri="{FF2B5EF4-FFF2-40B4-BE49-F238E27FC236}">
                <a16:creationId xmlns:a16="http://schemas.microsoft.com/office/drawing/2014/main" id="{85138E7A-FB8C-2E0D-90C0-C0CB7651BC60}"/>
              </a:ext>
            </a:extLst>
          </p:cNvPr>
          <p:cNvCxnSpPr>
            <a:cxnSpLocks/>
            <a:endCxn id="27" idx="0"/>
          </p:cNvCxnSpPr>
          <p:nvPr/>
        </p:nvCxnSpPr>
        <p:spPr>
          <a:xfrm flipH="1">
            <a:off x="8582016" y="1485338"/>
            <a:ext cx="1118937" cy="102644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20051E9B-1C7C-45C1-A693-C13449C25D61}"/>
              </a:ext>
            </a:extLst>
          </p:cNvPr>
          <p:cNvCxnSpPr>
            <a:cxnSpLocks/>
            <a:stCxn id="7" idx="3"/>
          </p:cNvCxnSpPr>
          <p:nvPr/>
        </p:nvCxnSpPr>
        <p:spPr>
          <a:xfrm flipH="1">
            <a:off x="7692822" y="2062615"/>
            <a:ext cx="631798" cy="4708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1118C0E1-84B0-D3DF-E2A1-CDF71C911336}"/>
              </a:ext>
            </a:extLst>
          </p:cNvPr>
          <p:cNvCxnSpPr>
            <a:cxnSpLocks/>
          </p:cNvCxnSpPr>
          <p:nvPr/>
        </p:nvCxnSpPr>
        <p:spPr>
          <a:xfrm>
            <a:off x="8848207" y="2088015"/>
            <a:ext cx="664262" cy="4612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91140896-C9C6-917E-727E-B61311BA0402}"/>
              </a:ext>
            </a:extLst>
          </p:cNvPr>
          <p:cNvCxnSpPr>
            <a:cxnSpLocks/>
          </p:cNvCxnSpPr>
          <p:nvPr/>
        </p:nvCxnSpPr>
        <p:spPr>
          <a:xfrm>
            <a:off x="7692821" y="2702907"/>
            <a:ext cx="678992" cy="3712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FC719E6F-1486-37B0-ADFD-84B224219156}"/>
              </a:ext>
            </a:extLst>
          </p:cNvPr>
          <p:cNvCxnSpPr>
            <a:cxnSpLocks/>
          </p:cNvCxnSpPr>
          <p:nvPr/>
        </p:nvCxnSpPr>
        <p:spPr>
          <a:xfrm flipH="1">
            <a:off x="8870343" y="2702907"/>
            <a:ext cx="579279" cy="3712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2" name="Picture 71">
            <a:extLst>
              <a:ext uri="{FF2B5EF4-FFF2-40B4-BE49-F238E27FC236}">
                <a16:creationId xmlns:a16="http://schemas.microsoft.com/office/drawing/2014/main" id="{A8884298-736B-2863-E9E1-F2F610407571}"/>
              </a:ext>
            </a:extLst>
          </p:cNvPr>
          <p:cNvPicPr>
            <a:picLocks noChangeAspect="1"/>
          </p:cNvPicPr>
          <p:nvPr/>
        </p:nvPicPr>
        <p:blipFill rotWithShape="1">
          <a:blip r:embed="rId2"/>
          <a:srcRect l="3168" t="3396" r="3983" b="5017"/>
          <a:stretch/>
        </p:blipFill>
        <p:spPr>
          <a:xfrm>
            <a:off x="7437780" y="4181580"/>
            <a:ext cx="2113322" cy="1990754"/>
          </a:xfrm>
          <a:prstGeom prst="rect">
            <a:avLst/>
          </a:prstGeom>
        </p:spPr>
      </p:pic>
      <p:sp>
        <p:nvSpPr>
          <p:cNvPr id="10" name="TextBox 9">
            <a:extLst>
              <a:ext uri="{FF2B5EF4-FFF2-40B4-BE49-F238E27FC236}">
                <a16:creationId xmlns:a16="http://schemas.microsoft.com/office/drawing/2014/main" id="{02C19FAD-B2EA-761B-F2C4-C897F948E3A7}"/>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9" name="Picture 8" descr="ox_small_cmyk_pos_rect.jpg">
            <a:extLst>
              <a:ext uri="{FF2B5EF4-FFF2-40B4-BE49-F238E27FC236}">
                <a16:creationId xmlns:a16="http://schemas.microsoft.com/office/drawing/2014/main" id="{05279963-9565-C4E2-BC34-051EAD66BB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3" name="TextBox 12">
            <a:extLst>
              <a:ext uri="{FF2B5EF4-FFF2-40B4-BE49-F238E27FC236}">
                <a16:creationId xmlns:a16="http://schemas.microsoft.com/office/drawing/2014/main" id="{CD5BECF7-CC4E-D156-7276-D3C2825F7513}"/>
              </a:ext>
            </a:extLst>
          </p:cNvPr>
          <p:cNvSpPr txBox="1"/>
          <p:nvPr/>
        </p:nvSpPr>
        <p:spPr>
          <a:xfrm>
            <a:off x="87363" y="6400425"/>
            <a:ext cx="623904" cy="369332"/>
          </a:xfrm>
          <a:prstGeom prst="rect">
            <a:avLst/>
          </a:prstGeom>
          <a:noFill/>
        </p:spPr>
        <p:txBody>
          <a:bodyPr wrap="square">
            <a:spAutoFit/>
          </a:bodyPr>
          <a:lstStyle/>
          <a:p>
            <a:r>
              <a:rPr lang="en-GB" dirty="0"/>
              <a:t>36</a:t>
            </a:r>
          </a:p>
        </p:txBody>
      </p:sp>
    </p:spTree>
    <p:extLst>
      <p:ext uri="{BB962C8B-B14F-4D97-AF65-F5344CB8AC3E}">
        <p14:creationId xmlns:p14="http://schemas.microsoft.com/office/powerpoint/2010/main" val="21775581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Resist development</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a:extLst>
              <a:ext uri="{FF2B5EF4-FFF2-40B4-BE49-F238E27FC236}">
                <a16:creationId xmlns:a16="http://schemas.microsoft.com/office/drawing/2014/main" id="{AD89C072-8D4B-3CD5-7AB9-707454FC797C}"/>
              </a:ext>
            </a:extLst>
          </p:cNvPr>
          <p:cNvSpPr txBox="1"/>
          <p:nvPr/>
        </p:nvSpPr>
        <p:spPr>
          <a:xfrm>
            <a:off x="537501" y="2040769"/>
            <a:ext cx="4944721" cy="4370427"/>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After photoresist deposition the mask is aligned and the process of exposure takes place</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Currently state-of-the-art photolithography uses Deep Ultraviolet (DUV) light </a:t>
            </a:r>
            <a:r>
              <a:rPr lang="en-US" sz="2000" dirty="0">
                <a:cs typeface="Times New Roman" panose="02020603050405020304" pitchFamily="18" charset="0"/>
                <a:sym typeface="Symbol" panose="05050102010706020507" pitchFamily="18" charset="2"/>
              </a:rPr>
              <a:t> = 193 nm </a:t>
            </a:r>
            <a:r>
              <a:rPr lang="en-US" sz="2000" dirty="0" err="1">
                <a:cs typeface="Times New Roman" panose="02020603050405020304" pitchFamily="18" charset="0"/>
                <a:sym typeface="Symbol" panose="05050102010706020507" pitchFamily="18" charset="2"/>
              </a:rPr>
              <a:t>ArF</a:t>
            </a:r>
            <a:r>
              <a:rPr lang="en-US" sz="2000" dirty="0">
                <a:cs typeface="Times New Roman" panose="02020603050405020304" pitchFamily="18" charset="0"/>
                <a:sym typeface="Symbol" panose="05050102010706020507" pitchFamily="18" charset="2"/>
              </a:rPr>
              <a:t> excimer Laser</a:t>
            </a:r>
          </a:p>
          <a:p>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After the exposure, a post-bake to stabilize the film is performed , before the development</a:t>
            </a:r>
          </a:p>
          <a:p>
            <a:pPr marL="800100" lvl="1" indent="-342900">
              <a:buFont typeface="Arial" panose="020B0604020202020204" pitchFamily="34" charset="0"/>
              <a:buChar char="•"/>
            </a:pPr>
            <a:endParaRPr lang="en-US" sz="2000" dirty="0">
              <a:cs typeface="Times New Roman" panose="02020603050405020304" pitchFamily="18" charset="0"/>
            </a:endParaRPr>
          </a:p>
        </p:txBody>
      </p:sp>
      <p:sp>
        <p:nvSpPr>
          <p:cNvPr id="3" name="Rectangle 2">
            <a:extLst>
              <a:ext uri="{FF2B5EF4-FFF2-40B4-BE49-F238E27FC236}">
                <a16:creationId xmlns:a16="http://schemas.microsoft.com/office/drawing/2014/main" id="{3F881EBC-6CBB-2645-EB9E-8EFA8E6ABEDA}"/>
              </a:ext>
            </a:extLst>
          </p:cNvPr>
          <p:cNvSpPr/>
          <p:nvPr/>
        </p:nvSpPr>
        <p:spPr>
          <a:xfrm>
            <a:off x="7658439" y="1700012"/>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 name="Rectangle 3">
            <a:extLst>
              <a:ext uri="{FF2B5EF4-FFF2-40B4-BE49-F238E27FC236}">
                <a16:creationId xmlns:a16="http://schemas.microsoft.com/office/drawing/2014/main" id="{9C5CB811-407A-9D1B-08F5-834301DFB4E5}"/>
              </a:ext>
            </a:extLst>
          </p:cNvPr>
          <p:cNvSpPr/>
          <p:nvPr/>
        </p:nvSpPr>
        <p:spPr>
          <a:xfrm>
            <a:off x="7658439" y="1572228"/>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9E1B1C65-6C7C-B8DE-39D9-E55C3E96461D}"/>
              </a:ext>
            </a:extLst>
          </p:cNvPr>
          <p:cNvSpPr/>
          <p:nvPr/>
        </p:nvSpPr>
        <p:spPr>
          <a:xfrm>
            <a:off x="7658439" y="1439219"/>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368E39E1-A638-5F60-9DF2-959C6878C67C}"/>
              </a:ext>
            </a:extLst>
          </p:cNvPr>
          <p:cNvSpPr/>
          <p:nvPr/>
        </p:nvSpPr>
        <p:spPr>
          <a:xfrm>
            <a:off x="7687014" y="5056660"/>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Rectangle 6">
            <a:extLst>
              <a:ext uri="{FF2B5EF4-FFF2-40B4-BE49-F238E27FC236}">
                <a16:creationId xmlns:a16="http://schemas.microsoft.com/office/drawing/2014/main" id="{F366FFAF-06C8-D932-C087-F6199F7CE423}"/>
              </a:ext>
            </a:extLst>
          </p:cNvPr>
          <p:cNvSpPr/>
          <p:nvPr/>
        </p:nvSpPr>
        <p:spPr>
          <a:xfrm>
            <a:off x="7687014" y="4928876"/>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1" name="TextBox 10">
            <a:extLst>
              <a:ext uri="{FF2B5EF4-FFF2-40B4-BE49-F238E27FC236}">
                <a16:creationId xmlns:a16="http://schemas.microsoft.com/office/drawing/2014/main" id="{28934CCF-5995-1538-4216-207025775A05}"/>
              </a:ext>
            </a:extLst>
          </p:cNvPr>
          <p:cNvSpPr txBox="1"/>
          <p:nvPr/>
        </p:nvSpPr>
        <p:spPr>
          <a:xfrm>
            <a:off x="7708587" y="900264"/>
            <a:ext cx="2134055" cy="338554"/>
          </a:xfrm>
          <a:prstGeom prst="rect">
            <a:avLst/>
          </a:prstGeom>
          <a:noFill/>
        </p:spPr>
        <p:txBody>
          <a:bodyPr wrap="square">
            <a:spAutoFit/>
          </a:bodyPr>
          <a:lstStyle/>
          <a:p>
            <a:pPr algn="ctr"/>
            <a:r>
              <a:rPr lang="en-US" sz="2400" baseline="-25000" dirty="0">
                <a:latin typeface="Arial" panose="020B0604020202020204" pitchFamily="34" charset="0"/>
              </a:rPr>
              <a:t>Coat with photoresist</a:t>
            </a:r>
            <a:endParaRPr lang="en-GB" sz="2400" baseline="-25000" dirty="0"/>
          </a:p>
        </p:txBody>
      </p:sp>
      <p:sp>
        <p:nvSpPr>
          <p:cNvPr id="12" name="Rectangle 11">
            <a:extLst>
              <a:ext uri="{FF2B5EF4-FFF2-40B4-BE49-F238E27FC236}">
                <a16:creationId xmlns:a16="http://schemas.microsoft.com/office/drawing/2014/main" id="{630ED204-C720-55DB-C587-C7E13E700130}"/>
              </a:ext>
            </a:extLst>
          </p:cNvPr>
          <p:cNvSpPr/>
          <p:nvPr/>
        </p:nvSpPr>
        <p:spPr>
          <a:xfrm>
            <a:off x="7691780" y="360314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087843C4-8B34-5C7F-5AAB-8E5B16F4F81D}"/>
              </a:ext>
            </a:extLst>
          </p:cNvPr>
          <p:cNvSpPr/>
          <p:nvPr/>
        </p:nvSpPr>
        <p:spPr>
          <a:xfrm>
            <a:off x="7691780" y="347535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9" name="Rectangle 18">
            <a:extLst>
              <a:ext uri="{FF2B5EF4-FFF2-40B4-BE49-F238E27FC236}">
                <a16:creationId xmlns:a16="http://schemas.microsoft.com/office/drawing/2014/main" id="{3FFE9E8C-6615-E4D1-583A-8488EB799940}"/>
              </a:ext>
            </a:extLst>
          </p:cNvPr>
          <p:cNvSpPr/>
          <p:nvPr/>
        </p:nvSpPr>
        <p:spPr>
          <a:xfrm>
            <a:off x="7691780" y="3342348"/>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2" name="TextBox 21">
            <a:extLst>
              <a:ext uri="{FF2B5EF4-FFF2-40B4-BE49-F238E27FC236}">
                <a16:creationId xmlns:a16="http://schemas.microsoft.com/office/drawing/2014/main" id="{93E869D1-23EF-76B6-B682-E6E325DADE89}"/>
              </a:ext>
            </a:extLst>
          </p:cNvPr>
          <p:cNvSpPr txBox="1"/>
          <p:nvPr/>
        </p:nvSpPr>
        <p:spPr>
          <a:xfrm>
            <a:off x="7708587" y="2478008"/>
            <a:ext cx="2134055" cy="338554"/>
          </a:xfrm>
          <a:prstGeom prst="rect">
            <a:avLst/>
          </a:prstGeom>
          <a:noFill/>
        </p:spPr>
        <p:txBody>
          <a:bodyPr wrap="square">
            <a:spAutoFit/>
          </a:bodyPr>
          <a:lstStyle/>
          <a:p>
            <a:pPr algn="ctr"/>
            <a:r>
              <a:rPr lang="en-US" sz="2400" baseline="-25000" dirty="0">
                <a:latin typeface="Arial" panose="020B0604020202020204" pitchFamily="34" charset="0"/>
              </a:rPr>
              <a:t>Align and expose</a:t>
            </a:r>
            <a:endParaRPr lang="en-GB" sz="2400" baseline="-25000" dirty="0"/>
          </a:p>
        </p:txBody>
      </p:sp>
      <p:sp>
        <p:nvSpPr>
          <p:cNvPr id="24" name="Rectangle 23">
            <a:extLst>
              <a:ext uri="{FF2B5EF4-FFF2-40B4-BE49-F238E27FC236}">
                <a16:creationId xmlns:a16="http://schemas.microsoft.com/office/drawing/2014/main" id="{6B4BAD6E-FEDC-F811-100D-FC69D9FE7A10}"/>
              </a:ext>
            </a:extLst>
          </p:cNvPr>
          <p:cNvSpPr/>
          <p:nvPr/>
        </p:nvSpPr>
        <p:spPr>
          <a:xfrm>
            <a:off x="7688919" y="3058158"/>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6" name="Rectangle 25">
            <a:extLst>
              <a:ext uri="{FF2B5EF4-FFF2-40B4-BE49-F238E27FC236}">
                <a16:creationId xmlns:a16="http://schemas.microsoft.com/office/drawing/2014/main" id="{5BE0679D-A1F7-081E-3417-C68E31CB80A5}"/>
              </a:ext>
            </a:extLst>
          </p:cNvPr>
          <p:cNvSpPr/>
          <p:nvPr/>
        </p:nvSpPr>
        <p:spPr>
          <a:xfrm>
            <a:off x="9069451" y="3061844"/>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27" name="Straight Arrow Connector 26">
            <a:extLst>
              <a:ext uri="{FF2B5EF4-FFF2-40B4-BE49-F238E27FC236}">
                <a16:creationId xmlns:a16="http://schemas.microsoft.com/office/drawing/2014/main" id="{72166BCA-301E-C99D-F7AE-27BD8DBA226B}"/>
              </a:ext>
            </a:extLst>
          </p:cNvPr>
          <p:cNvCxnSpPr>
            <a:cxnSpLocks/>
          </p:cNvCxnSpPr>
          <p:nvPr/>
        </p:nvCxnSpPr>
        <p:spPr>
          <a:xfrm>
            <a:off x="828655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68A10E3-95EC-0E01-C139-2BB1A2AB590E}"/>
              </a:ext>
            </a:extLst>
          </p:cNvPr>
          <p:cNvCxnSpPr>
            <a:cxnSpLocks/>
          </p:cNvCxnSpPr>
          <p:nvPr/>
        </p:nvCxnSpPr>
        <p:spPr>
          <a:xfrm>
            <a:off x="777269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5676DF3-B61F-8DE0-E4CB-365F896D1C22}"/>
              </a:ext>
            </a:extLst>
          </p:cNvPr>
          <p:cNvCxnSpPr>
            <a:cxnSpLocks/>
          </p:cNvCxnSpPr>
          <p:nvPr/>
        </p:nvCxnSpPr>
        <p:spPr>
          <a:xfrm>
            <a:off x="802962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732D58F-999A-FFE0-FD11-75462C3CF708}"/>
              </a:ext>
            </a:extLst>
          </p:cNvPr>
          <p:cNvCxnSpPr>
            <a:cxnSpLocks/>
          </p:cNvCxnSpPr>
          <p:nvPr/>
        </p:nvCxnSpPr>
        <p:spPr>
          <a:xfrm>
            <a:off x="905992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E90CB5E-72C2-45C4-5604-9C538C97440D}"/>
              </a:ext>
            </a:extLst>
          </p:cNvPr>
          <p:cNvCxnSpPr>
            <a:cxnSpLocks/>
          </p:cNvCxnSpPr>
          <p:nvPr/>
        </p:nvCxnSpPr>
        <p:spPr>
          <a:xfrm>
            <a:off x="854606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6754D778-23AB-F9D3-1F41-53A1E308641E}"/>
              </a:ext>
            </a:extLst>
          </p:cNvPr>
          <p:cNvCxnSpPr>
            <a:cxnSpLocks/>
          </p:cNvCxnSpPr>
          <p:nvPr/>
        </p:nvCxnSpPr>
        <p:spPr>
          <a:xfrm>
            <a:off x="880299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295EE6C-7E7F-C907-0DCD-966E22A95F03}"/>
              </a:ext>
            </a:extLst>
          </p:cNvPr>
          <p:cNvCxnSpPr>
            <a:cxnSpLocks/>
          </p:cNvCxnSpPr>
          <p:nvPr/>
        </p:nvCxnSpPr>
        <p:spPr>
          <a:xfrm>
            <a:off x="984264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F17B22AD-1E65-0064-35A4-F9AC81AD2279}"/>
              </a:ext>
            </a:extLst>
          </p:cNvPr>
          <p:cNvCxnSpPr>
            <a:cxnSpLocks/>
          </p:cNvCxnSpPr>
          <p:nvPr/>
        </p:nvCxnSpPr>
        <p:spPr>
          <a:xfrm>
            <a:off x="932878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2B24B1DE-783F-1CDD-350E-F245C7EFF1A2}"/>
              </a:ext>
            </a:extLst>
          </p:cNvPr>
          <p:cNvCxnSpPr>
            <a:cxnSpLocks/>
          </p:cNvCxnSpPr>
          <p:nvPr/>
        </p:nvCxnSpPr>
        <p:spPr>
          <a:xfrm>
            <a:off x="958571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16D28DD7-E96C-BBAA-0083-BB89C757E4BB}"/>
              </a:ext>
            </a:extLst>
          </p:cNvPr>
          <p:cNvSpPr txBox="1"/>
          <p:nvPr/>
        </p:nvSpPr>
        <p:spPr>
          <a:xfrm>
            <a:off x="7708587" y="4282370"/>
            <a:ext cx="2134055" cy="338554"/>
          </a:xfrm>
          <a:prstGeom prst="rect">
            <a:avLst/>
          </a:prstGeom>
          <a:noFill/>
        </p:spPr>
        <p:txBody>
          <a:bodyPr wrap="square">
            <a:spAutoFit/>
          </a:bodyPr>
          <a:lstStyle/>
          <a:p>
            <a:pPr algn="ctr"/>
            <a:r>
              <a:rPr lang="en-US" sz="2400" baseline="-25000" dirty="0">
                <a:latin typeface="Arial" panose="020B0604020202020204" pitchFamily="34" charset="0"/>
              </a:rPr>
              <a:t>Develop</a:t>
            </a:r>
            <a:endParaRPr lang="en-GB" sz="2400" baseline="-25000" dirty="0"/>
          </a:p>
        </p:txBody>
      </p:sp>
      <p:sp>
        <p:nvSpPr>
          <p:cNvPr id="44" name="Rectangle 43">
            <a:extLst>
              <a:ext uri="{FF2B5EF4-FFF2-40B4-BE49-F238E27FC236}">
                <a16:creationId xmlns:a16="http://schemas.microsoft.com/office/drawing/2014/main" id="{4D87B13A-4657-78A3-E402-DD75DE8C15BA}"/>
              </a:ext>
            </a:extLst>
          </p:cNvPr>
          <p:cNvSpPr/>
          <p:nvPr/>
        </p:nvSpPr>
        <p:spPr>
          <a:xfrm>
            <a:off x="7691780" y="4804919"/>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8" name="Rectangle 7">
            <a:extLst>
              <a:ext uri="{FF2B5EF4-FFF2-40B4-BE49-F238E27FC236}">
                <a16:creationId xmlns:a16="http://schemas.microsoft.com/office/drawing/2014/main" id="{1621D735-4169-F323-A002-B8C51B7CE108}"/>
              </a:ext>
            </a:extLst>
          </p:cNvPr>
          <p:cNvSpPr/>
          <p:nvPr/>
        </p:nvSpPr>
        <p:spPr>
          <a:xfrm>
            <a:off x="8524879" y="4803143"/>
            <a:ext cx="506471" cy="132855"/>
          </a:xfrm>
          <a:prstGeom prst="rect">
            <a:avLst/>
          </a:prstGeom>
          <a:solidFill>
            <a:schemeClr val="bg1"/>
          </a:solidFill>
          <a:ln>
            <a:solidFill>
              <a:schemeClr val="bg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5" name="TextBox 44">
            <a:extLst>
              <a:ext uri="{FF2B5EF4-FFF2-40B4-BE49-F238E27FC236}">
                <a16:creationId xmlns:a16="http://schemas.microsoft.com/office/drawing/2014/main" id="{9A8B0A1B-9C9D-CB67-F5CB-83D38BB2FCF8}"/>
              </a:ext>
            </a:extLst>
          </p:cNvPr>
          <p:cNvSpPr txBox="1"/>
          <p:nvPr/>
        </p:nvSpPr>
        <p:spPr>
          <a:xfrm>
            <a:off x="6488412" y="2939375"/>
            <a:ext cx="1103616" cy="369332"/>
          </a:xfrm>
          <a:prstGeom prst="rect">
            <a:avLst/>
          </a:prstGeom>
          <a:noFill/>
        </p:spPr>
        <p:txBody>
          <a:bodyPr wrap="square">
            <a:spAutoFit/>
          </a:bodyPr>
          <a:lstStyle/>
          <a:p>
            <a:pPr algn="ctr"/>
            <a:r>
              <a:rPr lang="en-US" dirty="0">
                <a:latin typeface="Arial" panose="020B0604020202020204" pitchFamily="34" charset="0"/>
              </a:rPr>
              <a:t>mask</a:t>
            </a:r>
            <a:endParaRPr lang="en-GB" dirty="0"/>
          </a:p>
        </p:txBody>
      </p:sp>
      <p:sp>
        <p:nvSpPr>
          <p:cNvPr id="46" name="TextBox 45">
            <a:extLst>
              <a:ext uri="{FF2B5EF4-FFF2-40B4-BE49-F238E27FC236}">
                <a16:creationId xmlns:a16="http://schemas.microsoft.com/office/drawing/2014/main" id="{2D39D689-E35C-0A66-7089-9E840ABDD512}"/>
              </a:ext>
            </a:extLst>
          </p:cNvPr>
          <p:cNvSpPr txBox="1"/>
          <p:nvPr/>
        </p:nvSpPr>
        <p:spPr>
          <a:xfrm>
            <a:off x="6488412" y="2154508"/>
            <a:ext cx="952342" cy="338554"/>
          </a:xfrm>
          <a:prstGeom prst="rect">
            <a:avLst/>
          </a:prstGeom>
          <a:noFill/>
        </p:spPr>
        <p:txBody>
          <a:bodyPr wrap="square">
            <a:spAutoFit/>
          </a:bodyPr>
          <a:lstStyle/>
          <a:p>
            <a:pPr algn="ctr"/>
            <a:r>
              <a:rPr lang="en-US" sz="1600" dirty="0">
                <a:latin typeface="Arial" panose="020B0604020202020204" pitchFamily="34" charset="0"/>
              </a:rPr>
              <a:t>Si</a:t>
            </a:r>
            <a:endParaRPr lang="en-GB" sz="1600" dirty="0"/>
          </a:p>
        </p:txBody>
      </p:sp>
      <p:sp>
        <p:nvSpPr>
          <p:cNvPr id="47" name="TextBox 46">
            <a:extLst>
              <a:ext uri="{FF2B5EF4-FFF2-40B4-BE49-F238E27FC236}">
                <a16:creationId xmlns:a16="http://schemas.microsoft.com/office/drawing/2014/main" id="{AEE80BCD-B425-2C74-D06B-11C8B8E4D193}"/>
              </a:ext>
            </a:extLst>
          </p:cNvPr>
          <p:cNvSpPr txBox="1"/>
          <p:nvPr/>
        </p:nvSpPr>
        <p:spPr>
          <a:xfrm>
            <a:off x="6488412" y="1491684"/>
            <a:ext cx="952342" cy="307777"/>
          </a:xfrm>
          <a:prstGeom prst="rect">
            <a:avLst/>
          </a:prstGeom>
          <a:noFill/>
        </p:spPr>
        <p:txBody>
          <a:bodyPr wrap="square">
            <a:spAutoFit/>
          </a:bodyPr>
          <a:lstStyle/>
          <a:p>
            <a:pPr algn="ctr"/>
            <a:r>
              <a:rPr lang="en-US" sz="1400" dirty="0">
                <a:latin typeface="Arial" panose="020B0604020202020204" pitchFamily="34" charset="0"/>
              </a:rPr>
              <a:t>SiO</a:t>
            </a:r>
            <a:r>
              <a:rPr lang="en-US" sz="1400" baseline="-25000" dirty="0">
                <a:latin typeface="Arial" panose="020B0604020202020204" pitchFamily="34" charset="0"/>
              </a:rPr>
              <a:t>2</a:t>
            </a:r>
            <a:endParaRPr lang="en-GB" sz="1400" baseline="-25000" dirty="0"/>
          </a:p>
        </p:txBody>
      </p:sp>
      <p:sp>
        <p:nvSpPr>
          <p:cNvPr id="10" name="TextBox 9">
            <a:extLst>
              <a:ext uri="{FF2B5EF4-FFF2-40B4-BE49-F238E27FC236}">
                <a16:creationId xmlns:a16="http://schemas.microsoft.com/office/drawing/2014/main" id="{3CA829F4-7AC5-8617-ACFC-35F7E8A6F014}"/>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9" name="Picture 8" descr="ox_small_cmyk_pos_rect.jpg">
            <a:extLst>
              <a:ext uri="{FF2B5EF4-FFF2-40B4-BE49-F238E27FC236}">
                <a16:creationId xmlns:a16="http://schemas.microsoft.com/office/drawing/2014/main" id="{422AE826-F2F4-5F11-44A3-93C4D553AB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6" name="TextBox 15">
            <a:extLst>
              <a:ext uri="{FF2B5EF4-FFF2-40B4-BE49-F238E27FC236}">
                <a16:creationId xmlns:a16="http://schemas.microsoft.com/office/drawing/2014/main" id="{5C0A8E91-45E1-2E1B-9F52-7DFC19DCA20E}"/>
              </a:ext>
            </a:extLst>
          </p:cNvPr>
          <p:cNvSpPr txBox="1"/>
          <p:nvPr/>
        </p:nvSpPr>
        <p:spPr>
          <a:xfrm>
            <a:off x="87363" y="6400425"/>
            <a:ext cx="623904" cy="369332"/>
          </a:xfrm>
          <a:prstGeom prst="rect">
            <a:avLst/>
          </a:prstGeom>
          <a:noFill/>
        </p:spPr>
        <p:txBody>
          <a:bodyPr wrap="square">
            <a:spAutoFit/>
          </a:bodyPr>
          <a:lstStyle/>
          <a:p>
            <a:r>
              <a:rPr lang="en-GB" dirty="0"/>
              <a:t>37</a:t>
            </a:r>
          </a:p>
        </p:txBody>
      </p:sp>
    </p:spTree>
    <p:extLst>
      <p:ext uri="{BB962C8B-B14F-4D97-AF65-F5344CB8AC3E}">
        <p14:creationId xmlns:p14="http://schemas.microsoft.com/office/powerpoint/2010/main" val="222804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B6FEDCC-D566-4DCB-8C73-68A78ECB9151}"/>
              </a:ext>
            </a:extLst>
          </p:cNvPr>
          <p:cNvSpPr/>
          <p:nvPr/>
        </p:nvSpPr>
        <p:spPr>
          <a:xfrm>
            <a:off x="6341648" y="944175"/>
            <a:ext cx="2234352" cy="307777"/>
          </a:xfrm>
          <a:prstGeom prst="rect">
            <a:avLst/>
          </a:prstGeom>
          <a:solidFill>
            <a:srgbClr val="FFC000"/>
          </a:solidFill>
          <a:ln>
            <a:solidFill>
              <a:schemeClr val="tx1"/>
            </a:solidFill>
          </a:ln>
        </p:spPr>
        <p:txBody>
          <a:bodyPr wrap="square">
            <a:spAutoFit/>
          </a:bodyPr>
          <a:lstStyle/>
          <a:p>
            <a:pPr algn="ctr"/>
            <a:r>
              <a:rPr lang="en-GB" sz="1400" b="1" dirty="0"/>
              <a:t>Wafer substrate</a:t>
            </a:r>
          </a:p>
        </p:txBody>
      </p:sp>
      <p:sp>
        <p:nvSpPr>
          <p:cNvPr id="13" name="Rectangle 12">
            <a:extLst>
              <a:ext uri="{FF2B5EF4-FFF2-40B4-BE49-F238E27FC236}">
                <a16:creationId xmlns:a16="http://schemas.microsoft.com/office/drawing/2014/main" id="{DED92E90-A1BA-4E35-B054-9074B76ED055}"/>
              </a:ext>
            </a:extLst>
          </p:cNvPr>
          <p:cNvSpPr/>
          <p:nvPr/>
        </p:nvSpPr>
        <p:spPr>
          <a:xfrm>
            <a:off x="6341648" y="2157951"/>
            <a:ext cx="2234352" cy="307777"/>
          </a:xfrm>
          <a:prstGeom prst="rect">
            <a:avLst/>
          </a:prstGeom>
          <a:solidFill>
            <a:srgbClr val="FFC000"/>
          </a:solidFill>
          <a:ln>
            <a:solidFill>
              <a:schemeClr val="tx1"/>
            </a:solidFill>
          </a:ln>
        </p:spPr>
        <p:txBody>
          <a:bodyPr wrap="square">
            <a:spAutoFit/>
          </a:bodyPr>
          <a:lstStyle/>
          <a:p>
            <a:pPr algn="ctr"/>
            <a:r>
              <a:rPr lang="en-GB" sz="1400" b="1" dirty="0"/>
              <a:t>Oxidation</a:t>
            </a:r>
          </a:p>
        </p:txBody>
      </p:sp>
      <p:sp>
        <p:nvSpPr>
          <p:cNvPr id="14" name="Rectangle 13">
            <a:extLst>
              <a:ext uri="{FF2B5EF4-FFF2-40B4-BE49-F238E27FC236}">
                <a16:creationId xmlns:a16="http://schemas.microsoft.com/office/drawing/2014/main" id="{13434122-70CD-4A0A-8B0E-2A2445E59014}"/>
              </a:ext>
            </a:extLst>
          </p:cNvPr>
          <p:cNvSpPr/>
          <p:nvPr/>
        </p:nvSpPr>
        <p:spPr>
          <a:xfrm>
            <a:off x="6342273" y="3292140"/>
            <a:ext cx="2234352" cy="307777"/>
          </a:xfrm>
          <a:prstGeom prst="rect">
            <a:avLst/>
          </a:prstGeom>
          <a:solidFill>
            <a:srgbClr val="FFC000"/>
          </a:solidFill>
          <a:ln>
            <a:solidFill>
              <a:schemeClr val="tx1"/>
            </a:solidFill>
          </a:ln>
        </p:spPr>
        <p:txBody>
          <a:bodyPr wrap="square">
            <a:spAutoFit/>
          </a:bodyPr>
          <a:lstStyle/>
          <a:p>
            <a:pPr algn="ctr"/>
            <a:r>
              <a:rPr lang="en-GB" sz="1400" b="1" dirty="0"/>
              <a:t>Resist depo</a:t>
            </a:r>
          </a:p>
        </p:txBody>
      </p:sp>
      <p:sp>
        <p:nvSpPr>
          <p:cNvPr id="15" name="Rectangle 14">
            <a:extLst>
              <a:ext uri="{FF2B5EF4-FFF2-40B4-BE49-F238E27FC236}">
                <a16:creationId xmlns:a16="http://schemas.microsoft.com/office/drawing/2014/main" id="{C5146329-A8E7-43ED-91C8-0B849E09CFE7}"/>
              </a:ext>
            </a:extLst>
          </p:cNvPr>
          <p:cNvSpPr/>
          <p:nvPr/>
        </p:nvSpPr>
        <p:spPr>
          <a:xfrm>
            <a:off x="6335622" y="4572821"/>
            <a:ext cx="2234352" cy="307777"/>
          </a:xfrm>
          <a:prstGeom prst="rect">
            <a:avLst/>
          </a:prstGeom>
          <a:solidFill>
            <a:srgbClr val="FFC000"/>
          </a:solidFill>
          <a:ln>
            <a:solidFill>
              <a:schemeClr val="tx1"/>
            </a:solidFill>
          </a:ln>
        </p:spPr>
        <p:txBody>
          <a:bodyPr wrap="square">
            <a:spAutoFit/>
          </a:bodyPr>
          <a:lstStyle/>
          <a:p>
            <a:pPr algn="ctr"/>
            <a:r>
              <a:rPr lang="en-GB" sz="1400" b="1" dirty="0"/>
              <a:t>Masks alignment/ exposure</a:t>
            </a:r>
          </a:p>
        </p:txBody>
      </p:sp>
      <p:sp>
        <p:nvSpPr>
          <p:cNvPr id="17" name="Rectangle 16">
            <a:extLst>
              <a:ext uri="{FF2B5EF4-FFF2-40B4-BE49-F238E27FC236}">
                <a16:creationId xmlns:a16="http://schemas.microsoft.com/office/drawing/2014/main" id="{182C8904-0305-4821-9E75-B2A25EB4C411}"/>
              </a:ext>
            </a:extLst>
          </p:cNvPr>
          <p:cNvSpPr/>
          <p:nvPr/>
        </p:nvSpPr>
        <p:spPr>
          <a:xfrm>
            <a:off x="8979425" y="944175"/>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8" name="Rectangle 17">
            <a:extLst>
              <a:ext uri="{FF2B5EF4-FFF2-40B4-BE49-F238E27FC236}">
                <a16:creationId xmlns:a16="http://schemas.microsoft.com/office/drawing/2014/main" id="{7F10ECF5-9823-4426-9FF7-B3128784740B}"/>
              </a:ext>
            </a:extLst>
          </p:cNvPr>
          <p:cNvSpPr/>
          <p:nvPr/>
        </p:nvSpPr>
        <p:spPr>
          <a:xfrm>
            <a:off x="8979425" y="229477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9" name="Rectangle 18">
            <a:extLst>
              <a:ext uri="{FF2B5EF4-FFF2-40B4-BE49-F238E27FC236}">
                <a16:creationId xmlns:a16="http://schemas.microsoft.com/office/drawing/2014/main" id="{55A11FB8-9A78-455D-9011-24D842CAD2B4}"/>
              </a:ext>
            </a:extLst>
          </p:cNvPr>
          <p:cNvSpPr/>
          <p:nvPr/>
        </p:nvSpPr>
        <p:spPr>
          <a:xfrm>
            <a:off x="8979425" y="216698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0" name="Rectangle 19">
            <a:extLst>
              <a:ext uri="{FF2B5EF4-FFF2-40B4-BE49-F238E27FC236}">
                <a16:creationId xmlns:a16="http://schemas.microsoft.com/office/drawing/2014/main" id="{4D5F4BA1-F94D-4724-8C2E-CABFE851A364}"/>
              </a:ext>
            </a:extLst>
          </p:cNvPr>
          <p:cNvSpPr/>
          <p:nvPr/>
        </p:nvSpPr>
        <p:spPr>
          <a:xfrm>
            <a:off x="8979425" y="3552933"/>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1" name="Rectangle 20">
            <a:extLst>
              <a:ext uri="{FF2B5EF4-FFF2-40B4-BE49-F238E27FC236}">
                <a16:creationId xmlns:a16="http://schemas.microsoft.com/office/drawing/2014/main" id="{FA817309-AF62-41FC-80FD-3EBF8EBDA66E}"/>
              </a:ext>
            </a:extLst>
          </p:cNvPr>
          <p:cNvSpPr/>
          <p:nvPr/>
        </p:nvSpPr>
        <p:spPr>
          <a:xfrm>
            <a:off x="8979425" y="3425149"/>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2" name="Rectangle 21">
            <a:extLst>
              <a:ext uri="{FF2B5EF4-FFF2-40B4-BE49-F238E27FC236}">
                <a16:creationId xmlns:a16="http://schemas.microsoft.com/office/drawing/2014/main" id="{F824D6F2-D898-4E13-B552-64515D93E561}"/>
              </a:ext>
            </a:extLst>
          </p:cNvPr>
          <p:cNvSpPr/>
          <p:nvPr/>
        </p:nvSpPr>
        <p:spPr>
          <a:xfrm>
            <a:off x="8979425" y="3292140"/>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3" name="Rectangle 22">
            <a:extLst>
              <a:ext uri="{FF2B5EF4-FFF2-40B4-BE49-F238E27FC236}">
                <a16:creationId xmlns:a16="http://schemas.microsoft.com/office/drawing/2014/main" id="{12749219-52F0-4CFC-A21F-2DF1306E95D4}"/>
              </a:ext>
            </a:extLst>
          </p:cNvPr>
          <p:cNvSpPr/>
          <p:nvPr/>
        </p:nvSpPr>
        <p:spPr>
          <a:xfrm>
            <a:off x="8979425" y="5014106"/>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4" name="Rectangle 23">
            <a:extLst>
              <a:ext uri="{FF2B5EF4-FFF2-40B4-BE49-F238E27FC236}">
                <a16:creationId xmlns:a16="http://schemas.microsoft.com/office/drawing/2014/main" id="{F87E4E2B-1813-4299-A823-0AE7E784CCCD}"/>
              </a:ext>
            </a:extLst>
          </p:cNvPr>
          <p:cNvSpPr/>
          <p:nvPr/>
        </p:nvSpPr>
        <p:spPr>
          <a:xfrm>
            <a:off x="8979425" y="4886322"/>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6" name="Rectangle 25">
            <a:extLst>
              <a:ext uri="{FF2B5EF4-FFF2-40B4-BE49-F238E27FC236}">
                <a16:creationId xmlns:a16="http://schemas.microsoft.com/office/drawing/2014/main" id="{C8F24F77-3DF9-4E1F-BF4F-14A42729E9B3}"/>
              </a:ext>
            </a:extLst>
          </p:cNvPr>
          <p:cNvSpPr/>
          <p:nvPr/>
        </p:nvSpPr>
        <p:spPr>
          <a:xfrm>
            <a:off x="8979425" y="4753313"/>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9" name="TextBox 28">
            <a:extLst>
              <a:ext uri="{FF2B5EF4-FFF2-40B4-BE49-F238E27FC236}">
                <a16:creationId xmlns:a16="http://schemas.microsoft.com/office/drawing/2014/main" id="{B15B1C72-5871-4507-8F8C-024F9B9369D6}"/>
              </a:ext>
            </a:extLst>
          </p:cNvPr>
          <p:cNvSpPr txBox="1"/>
          <p:nvPr/>
        </p:nvSpPr>
        <p:spPr>
          <a:xfrm>
            <a:off x="589560" y="2224322"/>
            <a:ext cx="5369692" cy="2862322"/>
          </a:xfrm>
          <a:prstGeom prst="rect">
            <a:avLst/>
          </a:prstGeom>
          <a:noFill/>
        </p:spPr>
        <p:txBody>
          <a:bodyPr wrap="square">
            <a:spAutoFit/>
          </a:bodyPr>
          <a:lstStyle/>
          <a:p>
            <a:pPr marL="342900" indent="-342900">
              <a:buFont typeface="Arial" panose="020B0604020202020204" pitchFamily="34" charset="0"/>
              <a:buChar char="•"/>
            </a:pPr>
            <a:r>
              <a:rPr lang="en-US" sz="2000" dirty="0">
                <a:cs typeface="Times New Roman" panose="02020603050405020304" pitchFamily="18" charset="0"/>
              </a:rPr>
              <a:t>Start with Si wafer cleaned and polished</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wafer top is covered by insulating layer, SiO</a:t>
            </a:r>
            <a:r>
              <a:rPr lang="en-US" sz="2000" baseline="-25000" dirty="0">
                <a:cs typeface="Times New Roman" panose="02020603050405020304" pitchFamily="18" charset="0"/>
              </a:rPr>
              <a:t>2</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Light-sensitive layer (photoresist) deposited </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A photomask with the desired pattern is aligned with the wafer</a:t>
            </a:r>
          </a:p>
        </p:txBody>
      </p:sp>
      <p:sp>
        <p:nvSpPr>
          <p:cNvPr id="31" name="Rectangle 30">
            <a:extLst>
              <a:ext uri="{FF2B5EF4-FFF2-40B4-BE49-F238E27FC236}">
                <a16:creationId xmlns:a16="http://schemas.microsoft.com/office/drawing/2014/main" id="{60D5742E-94E3-46E5-860D-73E558A3BB2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ectangle 1">
            <a:extLst>
              <a:ext uri="{FF2B5EF4-FFF2-40B4-BE49-F238E27FC236}">
                <a16:creationId xmlns:a16="http://schemas.microsoft.com/office/drawing/2014/main" id="{3AE1865F-EEFD-0C4A-0D35-6581DA82A98E}"/>
              </a:ext>
            </a:extLst>
          </p:cNvPr>
          <p:cNvSpPr/>
          <p:nvPr/>
        </p:nvSpPr>
        <p:spPr>
          <a:xfrm>
            <a:off x="8982414" y="4553583"/>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 name="Rectangle 2">
            <a:extLst>
              <a:ext uri="{FF2B5EF4-FFF2-40B4-BE49-F238E27FC236}">
                <a16:creationId xmlns:a16="http://schemas.microsoft.com/office/drawing/2014/main" id="{1247B60C-E782-22FA-576E-4F786EDA18F4}"/>
              </a:ext>
            </a:extLst>
          </p:cNvPr>
          <p:cNvSpPr/>
          <p:nvPr/>
        </p:nvSpPr>
        <p:spPr>
          <a:xfrm>
            <a:off x="10355326" y="4557269"/>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4" name="Straight Arrow Connector 3">
            <a:extLst>
              <a:ext uri="{FF2B5EF4-FFF2-40B4-BE49-F238E27FC236}">
                <a16:creationId xmlns:a16="http://schemas.microsoft.com/office/drawing/2014/main" id="{FC6F1160-840B-0ED5-1F94-8F5998F99F12}"/>
              </a:ext>
            </a:extLst>
          </p:cNvPr>
          <p:cNvCxnSpPr>
            <a:cxnSpLocks/>
          </p:cNvCxnSpPr>
          <p:nvPr/>
        </p:nvCxnSpPr>
        <p:spPr>
          <a:xfrm>
            <a:off x="9610533"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D2592EB0-C5A0-BB1D-3A69-6E37D82D0640}"/>
              </a:ext>
            </a:extLst>
          </p:cNvPr>
          <p:cNvCxnSpPr>
            <a:cxnSpLocks/>
          </p:cNvCxnSpPr>
          <p:nvPr/>
        </p:nvCxnSpPr>
        <p:spPr>
          <a:xfrm>
            <a:off x="9096673"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07F7FBA5-6A23-9676-F8B8-22812D0C3CB9}"/>
              </a:ext>
            </a:extLst>
          </p:cNvPr>
          <p:cNvCxnSpPr>
            <a:cxnSpLocks/>
          </p:cNvCxnSpPr>
          <p:nvPr/>
        </p:nvCxnSpPr>
        <p:spPr>
          <a:xfrm>
            <a:off x="9353603"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22E53FEC-86D0-3152-6B0B-FE33569FB7B6}"/>
              </a:ext>
            </a:extLst>
          </p:cNvPr>
          <p:cNvCxnSpPr>
            <a:cxnSpLocks/>
          </p:cNvCxnSpPr>
          <p:nvPr/>
        </p:nvCxnSpPr>
        <p:spPr>
          <a:xfrm>
            <a:off x="10383901"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D55D55F-20A9-D815-F237-F891A0A25DC8}"/>
              </a:ext>
            </a:extLst>
          </p:cNvPr>
          <p:cNvCxnSpPr>
            <a:cxnSpLocks/>
          </p:cNvCxnSpPr>
          <p:nvPr/>
        </p:nvCxnSpPr>
        <p:spPr>
          <a:xfrm>
            <a:off x="9870041"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FCAB06C-F35F-C2C4-241F-9698A11AB6A6}"/>
              </a:ext>
            </a:extLst>
          </p:cNvPr>
          <p:cNvCxnSpPr>
            <a:cxnSpLocks/>
          </p:cNvCxnSpPr>
          <p:nvPr/>
        </p:nvCxnSpPr>
        <p:spPr>
          <a:xfrm>
            <a:off x="10126971"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A130A7B-0625-9E04-1D2A-8AF459D5294C}"/>
              </a:ext>
            </a:extLst>
          </p:cNvPr>
          <p:cNvCxnSpPr>
            <a:cxnSpLocks/>
          </p:cNvCxnSpPr>
          <p:nvPr/>
        </p:nvCxnSpPr>
        <p:spPr>
          <a:xfrm>
            <a:off x="11166617"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425FF97-16FA-AE82-9956-DE579F3902E3}"/>
              </a:ext>
            </a:extLst>
          </p:cNvPr>
          <p:cNvCxnSpPr>
            <a:cxnSpLocks/>
          </p:cNvCxnSpPr>
          <p:nvPr/>
        </p:nvCxnSpPr>
        <p:spPr>
          <a:xfrm>
            <a:off x="10652757"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C45695A-55B1-8D7E-7355-F6944A1201C4}"/>
              </a:ext>
            </a:extLst>
          </p:cNvPr>
          <p:cNvCxnSpPr>
            <a:cxnSpLocks/>
          </p:cNvCxnSpPr>
          <p:nvPr/>
        </p:nvCxnSpPr>
        <p:spPr>
          <a:xfrm>
            <a:off x="10909687"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250AD1FE-1D77-BAEB-6CD3-4835BBC4A060}"/>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7" name="Picture 26" descr="ox_small_cmyk_pos_rect.jpg">
            <a:extLst>
              <a:ext uri="{FF2B5EF4-FFF2-40B4-BE49-F238E27FC236}">
                <a16:creationId xmlns:a16="http://schemas.microsoft.com/office/drawing/2014/main" id="{CF1D5D33-4A94-BF7A-8B30-6A752544974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5" name="TextBox 34">
            <a:extLst>
              <a:ext uri="{FF2B5EF4-FFF2-40B4-BE49-F238E27FC236}">
                <a16:creationId xmlns:a16="http://schemas.microsoft.com/office/drawing/2014/main" id="{C274D7E6-F255-6AF9-5CD8-132E6A489580}"/>
              </a:ext>
            </a:extLst>
          </p:cNvPr>
          <p:cNvSpPr txBox="1"/>
          <p:nvPr/>
        </p:nvSpPr>
        <p:spPr>
          <a:xfrm>
            <a:off x="87363" y="6400425"/>
            <a:ext cx="623904" cy="369332"/>
          </a:xfrm>
          <a:prstGeom prst="rect">
            <a:avLst/>
          </a:prstGeom>
          <a:noFill/>
        </p:spPr>
        <p:txBody>
          <a:bodyPr wrap="square">
            <a:spAutoFit/>
          </a:bodyPr>
          <a:lstStyle/>
          <a:p>
            <a:r>
              <a:rPr lang="en-GB" dirty="0"/>
              <a:t>2</a:t>
            </a:r>
          </a:p>
        </p:txBody>
      </p:sp>
    </p:spTree>
    <p:extLst>
      <p:ext uri="{BB962C8B-B14F-4D97-AF65-F5344CB8AC3E}">
        <p14:creationId xmlns:p14="http://schemas.microsoft.com/office/powerpoint/2010/main" val="4638718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Etching</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2DF3DA8-6DB3-B539-92F1-931FADD00EC2}"/>
              </a:ext>
            </a:extLst>
          </p:cNvPr>
          <p:cNvSpPr>
            <a:spLocks noChangeArrowheads="1"/>
          </p:cNvSpPr>
          <p:nvPr/>
        </p:nvSpPr>
        <p:spPr bwMode="auto">
          <a:xfrm>
            <a:off x="434340" y="2194001"/>
            <a:ext cx="5129268"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fontScale="92500" lnSpcReduction="10000"/>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After lithography, the process of etching usually follows</a:t>
            </a:r>
            <a:br>
              <a:rPr lang="en-GB" sz="2000" dirty="0">
                <a:latin typeface="Calibri" panose="020F0502020204030204" pitchFamily="34" charset="0"/>
                <a:cs typeface="Calibri" panose="020F0502020204030204" pitchFamily="34" charset="0"/>
              </a:rPr>
            </a:b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Its purpose is to transfer a pattern onto the wafer, by removing material from some areas</a:t>
            </a:r>
            <a:br>
              <a:rPr lang="en-GB" sz="2000" dirty="0">
                <a:latin typeface="Calibri" panose="020F0502020204030204" pitchFamily="34" charset="0"/>
                <a:cs typeface="Calibri" panose="020F0502020204030204" pitchFamily="34" charset="0"/>
              </a:rPr>
            </a:b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Either ‘wet’ or ‘dry’ etching is used</a:t>
            </a:r>
            <a:br>
              <a:rPr lang="en-GB" sz="2000" dirty="0">
                <a:latin typeface="Calibri" panose="020F0502020204030204" pitchFamily="34" charset="0"/>
                <a:cs typeface="Calibri" panose="020F0502020204030204" pitchFamily="34" charset="0"/>
              </a:rPr>
            </a:br>
            <a:br>
              <a:rPr lang="en-GB" sz="2000" dirty="0">
                <a:latin typeface="Calibri" panose="020F0502020204030204" pitchFamily="34" charset="0"/>
                <a:cs typeface="Calibri" panose="020F0502020204030204" pitchFamily="34" charset="0"/>
              </a:rPr>
            </a:b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b="1" dirty="0">
                <a:latin typeface="Calibri" panose="020F0502020204030204" pitchFamily="34" charset="0"/>
                <a:cs typeface="Calibri" panose="020F0502020204030204" pitchFamily="34" charset="0"/>
              </a:rPr>
              <a:t>Selectivity</a:t>
            </a:r>
            <a:r>
              <a:rPr lang="en-GB" sz="2000" dirty="0">
                <a:latin typeface="Calibri" panose="020F0502020204030204" pitchFamily="34" charset="0"/>
                <a:cs typeface="Calibri" panose="020F0502020204030204" pitchFamily="34" charset="0"/>
              </a:rPr>
              <a:t>: etch rate </a:t>
            </a:r>
            <a:r>
              <a:rPr lang="en-GB" sz="2000" dirty="0" err="1">
                <a:latin typeface="Calibri" panose="020F0502020204030204" pitchFamily="34" charset="0"/>
                <a:cs typeface="Calibri" panose="020F0502020204030204" pitchFamily="34" charset="0"/>
              </a:rPr>
              <a:t>ratio,e.g</a:t>
            </a:r>
            <a:r>
              <a:rPr lang="en-GB" sz="2000" dirty="0">
                <a:latin typeface="Calibri" panose="020F0502020204030204" pitchFamily="34" charset="0"/>
                <a:cs typeface="Calibri" panose="020F0502020204030204" pitchFamily="34" charset="0"/>
              </a:rPr>
              <a:t>.  s=etch</a:t>
            </a:r>
            <a:r>
              <a:rPr lang="en-GB" sz="2000" baseline="-25000" dirty="0">
                <a:latin typeface="Calibri" panose="020F0502020204030204" pitchFamily="34" charset="0"/>
                <a:cs typeface="Calibri" panose="020F0502020204030204" pitchFamily="34" charset="0"/>
              </a:rPr>
              <a:t>SiO2</a:t>
            </a:r>
            <a:r>
              <a:rPr lang="en-GB" sz="2000" dirty="0">
                <a:latin typeface="Calibri" panose="020F0502020204030204" pitchFamily="34" charset="0"/>
                <a:cs typeface="Calibri" panose="020F0502020204030204" pitchFamily="34" charset="0"/>
              </a:rPr>
              <a:t>/</a:t>
            </a:r>
            <a:r>
              <a:rPr lang="en-GB" sz="2000" dirty="0" err="1">
                <a:latin typeface="Calibri" panose="020F0502020204030204" pitchFamily="34" charset="0"/>
                <a:cs typeface="Calibri" panose="020F0502020204030204" pitchFamily="34" charset="0"/>
              </a:rPr>
              <a:t>etch</a:t>
            </a:r>
            <a:r>
              <a:rPr lang="en-GB" sz="2000" baseline="-25000" dirty="0" err="1">
                <a:latin typeface="Calibri" panose="020F0502020204030204" pitchFamily="34" charset="0"/>
                <a:cs typeface="Calibri" panose="020F0502020204030204" pitchFamily="34" charset="0"/>
              </a:rPr>
              <a:t>res</a:t>
            </a:r>
            <a:r>
              <a:rPr lang="en-GB" sz="2000" dirty="0">
                <a:latin typeface="Calibri" panose="020F0502020204030204" pitchFamily="34" charset="0"/>
                <a:cs typeface="Calibri" panose="020F0502020204030204" pitchFamily="34" charset="0"/>
              </a:rPr>
              <a:t> (&gt;= 4-5)</a:t>
            </a:r>
          </a:p>
          <a:p>
            <a:pPr fontAlgn="base">
              <a:lnSpc>
                <a:spcPct val="90000"/>
              </a:lnSpc>
              <a:spcBef>
                <a:spcPct val="0"/>
              </a:spcBef>
              <a:spcAft>
                <a:spcPts val="600"/>
              </a:spcAft>
            </a:pPr>
            <a:endParaRPr kumimoji="0" lang="en-US" altLang="en-US" sz="2000" b="0" i="0" u="none" strike="noStrike" cap="none" normalizeH="0" baseline="-25000" dirty="0">
              <a:ln>
                <a:noFill/>
              </a:ln>
              <a:effectLst/>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b="1" dirty="0">
                <a:latin typeface="Calibri" panose="020F0502020204030204" pitchFamily="34" charset="0"/>
                <a:cs typeface="Calibri" panose="020F0502020204030204" pitchFamily="34" charset="0"/>
              </a:rPr>
              <a:t>Anisotropy</a:t>
            </a:r>
            <a:r>
              <a:rPr lang="en-GB" sz="2000" dirty="0">
                <a:latin typeface="Calibri" panose="020F0502020204030204" pitchFamily="34" charset="0"/>
                <a:cs typeface="Calibri" panose="020F0502020204030204" pitchFamily="34" charset="0"/>
              </a:rPr>
              <a:t>: A=  1 – e</a:t>
            </a:r>
            <a:r>
              <a:rPr lang="en-GB" sz="2000" baseline="-25000" dirty="0">
                <a:latin typeface="Calibri" panose="020F0502020204030204" pitchFamily="34" charset="0"/>
                <a:cs typeface="Calibri" panose="020F0502020204030204" pitchFamily="34" charset="0"/>
              </a:rPr>
              <a:t>h</a:t>
            </a:r>
            <a:r>
              <a:rPr lang="en-GB" sz="2000" dirty="0">
                <a:latin typeface="Calibri" panose="020F0502020204030204" pitchFamily="34" charset="0"/>
                <a:cs typeface="Calibri" panose="020F0502020204030204" pitchFamily="34" charset="0"/>
              </a:rPr>
              <a:t>/</a:t>
            </a:r>
            <a:r>
              <a:rPr lang="en-GB" sz="2000" dirty="0" err="1">
                <a:latin typeface="Calibri" panose="020F0502020204030204" pitchFamily="34" charset="0"/>
                <a:cs typeface="Calibri" panose="020F0502020204030204" pitchFamily="34" charset="0"/>
              </a:rPr>
              <a:t>e</a:t>
            </a:r>
            <a:r>
              <a:rPr lang="en-GB" sz="2000" baseline="-25000" dirty="0" err="1">
                <a:latin typeface="Calibri" panose="020F0502020204030204" pitchFamily="34" charset="0"/>
                <a:cs typeface="Calibri" panose="020F0502020204030204" pitchFamily="34" charset="0"/>
              </a:rPr>
              <a:t>v</a:t>
            </a:r>
            <a:br>
              <a:rPr lang="en-GB" sz="2000" baseline="-25000" dirty="0">
                <a:latin typeface="Calibri" panose="020F0502020204030204" pitchFamily="34" charset="0"/>
                <a:cs typeface="Calibri" panose="020F0502020204030204" pitchFamily="34" charset="0"/>
              </a:rPr>
            </a:br>
            <a:endParaRPr lang="en-US" sz="2000" baseline="-25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Also high etch rates is required, 1 – 10 nm/s</a:t>
            </a:r>
          </a:p>
          <a:p>
            <a:pPr fontAlgn="base">
              <a:lnSpc>
                <a:spcPct val="90000"/>
              </a:lnSpc>
              <a:spcBef>
                <a:spcPct val="0"/>
              </a:spcBef>
              <a:spcAft>
                <a:spcPts val="600"/>
              </a:spcAft>
            </a:pPr>
            <a:endParaRPr lang="en-GB" sz="2000" dirty="0">
              <a:latin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921F7073-2ADC-78D7-38D6-DC37B418734A}"/>
              </a:ext>
            </a:extLst>
          </p:cNvPr>
          <p:cNvSpPr/>
          <p:nvPr/>
        </p:nvSpPr>
        <p:spPr>
          <a:xfrm>
            <a:off x="8772942" y="2143725"/>
            <a:ext cx="2045830" cy="71562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97D0CDC-2DE4-EB72-99E1-485DEB4DD3F4}"/>
              </a:ext>
            </a:extLst>
          </p:cNvPr>
          <p:cNvSpPr/>
          <p:nvPr/>
        </p:nvSpPr>
        <p:spPr>
          <a:xfrm>
            <a:off x="8772942" y="1612567"/>
            <a:ext cx="2045830" cy="525192"/>
          </a:xfrm>
          <a:prstGeom prst="rect">
            <a:avLst/>
          </a:prstGeom>
          <a:solidFill>
            <a:srgbClr val="D9D9D9"/>
          </a:solidFill>
          <a:ln>
            <a:solidFill>
              <a:srgbClr val="D9D9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03ED1B40-2CE5-070E-B9BF-6EB7554E7A22}"/>
              </a:ext>
            </a:extLst>
          </p:cNvPr>
          <p:cNvSpPr/>
          <p:nvPr/>
        </p:nvSpPr>
        <p:spPr>
          <a:xfrm>
            <a:off x="9231460" y="1613296"/>
            <a:ext cx="1157681" cy="7156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99CEE438-DF60-9DFD-B2E1-9858AA804C82}"/>
              </a:ext>
            </a:extLst>
          </p:cNvPr>
          <p:cNvSpPr txBox="1"/>
          <p:nvPr/>
        </p:nvSpPr>
        <p:spPr>
          <a:xfrm>
            <a:off x="8700789" y="2873941"/>
            <a:ext cx="2742666" cy="646331"/>
          </a:xfrm>
          <a:prstGeom prst="rect">
            <a:avLst/>
          </a:prstGeom>
          <a:noFill/>
        </p:spPr>
        <p:txBody>
          <a:bodyPr wrap="square">
            <a:spAutoFit/>
          </a:bodyPr>
          <a:lstStyle/>
          <a:p>
            <a:r>
              <a:rPr lang="en-GB" sz="1200" dirty="0">
                <a:latin typeface="Calibri" panose="020F0502020204030204" pitchFamily="34" charset="0"/>
                <a:cs typeface="Calibri" panose="020F0502020204030204" pitchFamily="34" charset="0"/>
              </a:rPr>
              <a:t>Poor selectivity:  the material to be etched and the material below are etched</a:t>
            </a:r>
            <a:endParaRPr lang="en-GB" sz="1200" dirty="0"/>
          </a:p>
        </p:txBody>
      </p:sp>
      <p:sp>
        <p:nvSpPr>
          <p:cNvPr id="13" name="Rectangle 12">
            <a:extLst>
              <a:ext uri="{FF2B5EF4-FFF2-40B4-BE49-F238E27FC236}">
                <a16:creationId xmlns:a16="http://schemas.microsoft.com/office/drawing/2014/main" id="{E0BAFBD1-8A2D-43F7-9C5D-A8D5B0663CE6}"/>
              </a:ext>
            </a:extLst>
          </p:cNvPr>
          <p:cNvSpPr/>
          <p:nvPr/>
        </p:nvSpPr>
        <p:spPr>
          <a:xfrm>
            <a:off x="6140038" y="2143725"/>
            <a:ext cx="2045830" cy="71562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59FF0D0D-803A-2E5C-90BF-E3D17103D918}"/>
              </a:ext>
            </a:extLst>
          </p:cNvPr>
          <p:cNvSpPr/>
          <p:nvPr/>
        </p:nvSpPr>
        <p:spPr>
          <a:xfrm>
            <a:off x="6140038" y="1612567"/>
            <a:ext cx="2045830" cy="525192"/>
          </a:xfrm>
          <a:prstGeom prst="rect">
            <a:avLst/>
          </a:prstGeom>
          <a:solidFill>
            <a:srgbClr val="D9D9D9"/>
          </a:solidFill>
          <a:ln>
            <a:solidFill>
              <a:srgbClr val="D9D9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D0B6FBFC-611F-9BF2-E7D8-DBEEEA37B7EA}"/>
              </a:ext>
            </a:extLst>
          </p:cNvPr>
          <p:cNvSpPr/>
          <p:nvPr/>
        </p:nvSpPr>
        <p:spPr>
          <a:xfrm>
            <a:off x="6598556" y="1613296"/>
            <a:ext cx="1157681" cy="5244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AC08C2F8-554B-A963-92D5-242D3079F9BD}"/>
              </a:ext>
            </a:extLst>
          </p:cNvPr>
          <p:cNvSpPr txBox="1"/>
          <p:nvPr/>
        </p:nvSpPr>
        <p:spPr>
          <a:xfrm>
            <a:off x="5974861" y="2899341"/>
            <a:ext cx="2742666" cy="461665"/>
          </a:xfrm>
          <a:prstGeom prst="rect">
            <a:avLst/>
          </a:prstGeom>
          <a:noFill/>
        </p:spPr>
        <p:txBody>
          <a:bodyPr wrap="square">
            <a:spAutoFit/>
          </a:bodyPr>
          <a:lstStyle/>
          <a:p>
            <a:r>
              <a:rPr lang="en-GB" sz="1200" dirty="0">
                <a:latin typeface="Calibri" panose="020F0502020204030204" pitchFamily="34" charset="0"/>
                <a:cs typeface="Calibri" panose="020F0502020204030204" pitchFamily="34" charset="0"/>
              </a:rPr>
              <a:t>Good selectivity:  only the material to be etched is removed</a:t>
            </a:r>
            <a:endParaRPr lang="en-GB" sz="1200" dirty="0"/>
          </a:p>
        </p:txBody>
      </p:sp>
      <p:sp>
        <p:nvSpPr>
          <p:cNvPr id="18" name="Rectangle 17">
            <a:extLst>
              <a:ext uri="{FF2B5EF4-FFF2-40B4-BE49-F238E27FC236}">
                <a16:creationId xmlns:a16="http://schemas.microsoft.com/office/drawing/2014/main" id="{02197B04-8F29-7F68-C644-AE404273F1A2}"/>
              </a:ext>
            </a:extLst>
          </p:cNvPr>
          <p:cNvSpPr/>
          <p:nvPr/>
        </p:nvSpPr>
        <p:spPr>
          <a:xfrm>
            <a:off x="6140038" y="4421569"/>
            <a:ext cx="2045830" cy="715627"/>
          </a:xfrm>
          <a:prstGeom prst="rect">
            <a:avLst/>
          </a:prstGeom>
          <a:solidFill>
            <a:srgbClr val="D9D9D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C49AEA66-F4E9-07FE-2803-F6E61D058A8D}"/>
              </a:ext>
            </a:extLst>
          </p:cNvPr>
          <p:cNvSpPr/>
          <p:nvPr/>
        </p:nvSpPr>
        <p:spPr>
          <a:xfrm>
            <a:off x="6140038" y="3890411"/>
            <a:ext cx="2045830" cy="525192"/>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B4E3491D-BB84-8757-9241-CB4FDD39DD57}"/>
              </a:ext>
            </a:extLst>
          </p:cNvPr>
          <p:cNvSpPr/>
          <p:nvPr/>
        </p:nvSpPr>
        <p:spPr>
          <a:xfrm>
            <a:off x="6598556" y="3891140"/>
            <a:ext cx="1157681" cy="8186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43DFB378-33BD-8432-25BE-81E9CF33E2AF}"/>
              </a:ext>
            </a:extLst>
          </p:cNvPr>
          <p:cNvSpPr/>
          <p:nvPr/>
        </p:nvSpPr>
        <p:spPr>
          <a:xfrm>
            <a:off x="8807352" y="4439740"/>
            <a:ext cx="2045830" cy="715627"/>
          </a:xfrm>
          <a:prstGeom prst="rect">
            <a:avLst/>
          </a:prstGeom>
          <a:solidFill>
            <a:srgbClr val="D9D9D9"/>
          </a:solidFill>
          <a:ln>
            <a:solidFill>
              <a:srgbClr val="D9D9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1CF8573A-0E84-6427-1EF8-BBC8B1911600}"/>
              </a:ext>
            </a:extLst>
          </p:cNvPr>
          <p:cNvSpPr/>
          <p:nvPr/>
        </p:nvSpPr>
        <p:spPr>
          <a:xfrm>
            <a:off x="8807352" y="3908582"/>
            <a:ext cx="2045830" cy="525192"/>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E4887DDC-F0E4-1C98-E4FC-976B8C513276}"/>
              </a:ext>
            </a:extLst>
          </p:cNvPr>
          <p:cNvSpPr/>
          <p:nvPr/>
        </p:nvSpPr>
        <p:spPr>
          <a:xfrm>
            <a:off x="9265870" y="3909311"/>
            <a:ext cx="1157681" cy="5244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Freeform: Shape 30">
            <a:extLst>
              <a:ext uri="{FF2B5EF4-FFF2-40B4-BE49-F238E27FC236}">
                <a16:creationId xmlns:a16="http://schemas.microsoft.com/office/drawing/2014/main" id="{F4C63D7B-999F-7655-5819-B707D57A1387}"/>
              </a:ext>
            </a:extLst>
          </p:cNvPr>
          <p:cNvSpPr/>
          <p:nvPr/>
        </p:nvSpPr>
        <p:spPr>
          <a:xfrm>
            <a:off x="9000315" y="4419804"/>
            <a:ext cx="1704975" cy="289955"/>
          </a:xfrm>
          <a:custGeom>
            <a:avLst/>
            <a:gdLst>
              <a:gd name="connsiteX0" fmla="*/ 0 w 1704975"/>
              <a:gd name="connsiteY0" fmla="*/ 0 h 626245"/>
              <a:gd name="connsiteX1" fmla="*/ 257175 w 1704975"/>
              <a:gd name="connsiteY1" fmla="*/ 542925 h 626245"/>
              <a:gd name="connsiteX2" fmla="*/ 1428750 w 1704975"/>
              <a:gd name="connsiteY2" fmla="*/ 571500 h 626245"/>
              <a:gd name="connsiteX3" fmla="*/ 1704975 w 1704975"/>
              <a:gd name="connsiteY3" fmla="*/ 28575 h 626245"/>
            </a:gdLst>
            <a:ahLst/>
            <a:cxnLst>
              <a:cxn ang="0">
                <a:pos x="connsiteX0" y="connsiteY0"/>
              </a:cxn>
              <a:cxn ang="0">
                <a:pos x="connsiteX1" y="connsiteY1"/>
              </a:cxn>
              <a:cxn ang="0">
                <a:pos x="connsiteX2" y="connsiteY2"/>
              </a:cxn>
              <a:cxn ang="0">
                <a:pos x="connsiteX3" y="connsiteY3"/>
              </a:cxn>
            </a:cxnLst>
            <a:rect l="l" t="t" r="r" b="b"/>
            <a:pathLst>
              <a:path w="1704975" h="626245">
                <a:moveTo>
                  <a:pt x="0" y="0"/>
                </a:moveTo>
                <a:cubicBezTo>
                  <a:pt x="9525" y="223837"/>
                  <a:pt x="19050" y="447675"/>
                  <a:pt x="257175" y="542925"/>
                </a:cubicBezTo>
                <a:cubicBezTo>
                  <a:pt x="495300" y="638175"/>
                  <a:pt x="1187450" y="657225"/>
                  <a:pt x="1428750" y="571500"/>
                </a:cubicBezTo>
                <a:cubicBezTo>
                  <a:pt x="1670050" y="485775"/>
                  <a:pt x="1687512" y="257175"/>
                  <a:pt x="1704975" y="28575"/>
                </a:cubicBezTo>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TextBox 34">
            <a:extLst>
              <a:ext uri="{FF2B5EF4-FFF2-40B4-BE49-F238E27FC236}">
                <a16:creationId xmlns:a16="http://schemas.microsoft.com/office/drawing/2014/main" id="{AF9F5C6F-BDF8-7FE4-C732-03577D415C92}"/>
              </a:ext>
            </a:extLst>
          </p:cNvPr>
          <p:cNvSpPr txBox="1"/>
          <p:nvPr/>
        </p:nvSpPr>
        <p:spPr>
          <a:xfrm>
            <a:off x="5974861" y="5263894"/>
            <a:ext cx="2742666" cy="276999"/>
          </a:xfrm>
          <a:prstGeom prst="rect">
            <a:avLst/>
          </a:prstGeom>
          <a:noFill/>
        </p:spPr>
        <p:txBody>
          <a:bodyPr wrap="square">
            <a:spAutoFit/>
          </a:bodyPr>
          <a:lstStyle/>
          <a:p>
            <a:r>
              <a:rPr lang="en-GB" sz="1200" dirty="0">
                <a:latin typeface="Calibri" panose="020F0502020204030204" pitchFamily="34" charset="0"/>
                <a:cs typeface="Calibri" panose="020F0502020204030204" pitchFamily="34" charset="0"/>
              </a:rPr>
              <a:t>Good anisotropy: vertical sidewalls</a:t>
            </a:r>
            <a:endParaRPr lang="en-GB" sz="1200" dirty="0"/>
          </a:p>
        </p:txBody>
      </p:sp>
      <p:sp>
        <p:nvSpPr>
          <p:cNvPr id="37" name="TextBox 36">
            <a:extLst>
              <a:ext uri="{FF2B5EF4-FFF2-40B4-BE49-F238E27FC236}">
                <a16:creationId xmlns:a16="http://schemas.microsoft.com/office/drawing/2014/main" id="{610B10E3-41DB-973A-E1D2-37FDAE346C6C}"/>
              </a:ext>
            </a:extLst>
          </p:cNvPr>
          <p:cNvSpPr txBox="1"/>
          <p:nvPr/>
        </p:nvSpPr>
        <p:spPr>
          <a:xfrm>
            <a:off x="8571249" y="5251194"/>
            <a:ext cx="2742666" cy="276999"/>
          </a:xfrm>
          <a:prstGeom prst="rect">
            <a:avLst/>
          </a:prstGeom>
          <a:noFill/>
        </p:spPr>
        <p:txBody>
          <a:bodyPr wrap="square">
            <a:spAutoFit/>
          </a:bodyPr>
          <a:lstStyle/>
          <a:p>
            <a:r>
              <a:rPr lang="en-GB" sz="1200" dirty="0">
                <a:latin typeface="Calibri" panose="020F0502020204030204" pitchFamily="34" charset="0"/>
                <a:cs typeface="Calibri" panose="020F0502020204030204" pitchFamily="34" charset="0"/>
              </a:rPr>
              <a:t>Poor anisotropy: round sidewalls</a:t>
            </a:r>
            <a:endParaRPr lang="en-GB" sz="1200" dirty="0"/>
          </a:p>
        </p:txBody>
      </p:sp>
      <p:sp>
        <p:nvSpPr>
          <p:cNvPr id="39" name="Rectangle 38">
            <a:extLst>
              <a:ext uri="{FF2B5EF4-FFF2-40B4-BE49-F238E27FC236}">
                <a16:creationId xmlns:a16="http://schemas.microsoft.com/office/drawing/2014/main" id="{F323F0AF-5365-8B12-2E11-151FB6E93D9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a:extLst>
              <a:ext uri="{FF2B5EF4-FFF2-40B4-BE49-F238E27FC236}">
                <a16:creationId xmlns:a16="http://schemas.microsoft.com/office/drawing/2014/main" id="{6FAB0B74-E371-9F66-2764-4A5550E317AE}"/>
              </a:ext>
            </a:extLst>
          </p:cNvPr>
          <p:cNvSpPr txBox="1"/>
          <p:nvPr/>
        </p:nvSpPr>
        <p:spPr>
          <a:xfrm>
            <a:off x="5643215" y="1396201"/>
            <a:ext cx="711735" cy="276999"/>
          </a:xfrm>
          <a:prstGeom prst="rect">
            <a:avLst/>
          </a:prstGeom>
          <a:noFill/>
        </p:spPr>
        <p:txBody>
          <a:bodyPr wrap="square">
            <a:spAutoFit/>
          </a:bodyPr>
          <a:lstStyle/>
          <a:p>
            <a:pPr algn="ctr"/>
            <a:r>
              <a:rPr lang="en-US" sz="1200" dirty="0">
                <a:latin typeface="Arial" panose="020B0604020202020204" pitchFamily="34" charset="0"/>
              </a:rPr>
              <a:t>oxide</a:t>
            </a:r>
            <a:endParaRPr lang="en-GB" sz="1200" dirty="0"/>
          </a:p>
        </p:txBody>
      </p:sp>
      <p:sp>
        <p:nvSpPr>
          <p:cNvPr id="8" name="TextBox 7">
            <a:extLst>
              <a:ext uri="{FF2B5EF4-FFF2-40B4-BE49-F238E27FC236}">
                <a16:creationId xmlns:a16="http://schemas.microsoft.com/office/drawing/2014/main" id="{24168712-8C0D-DB5E-FC69-4339C498F05B}"/>
              </a:ext>
            </a:extLst>
          </p:cNvPr>
          <p:cNvSpPr txBox="1"/>
          <p:nvPr/>
        </p:nvSpPr>
        <p:spPr>
          <a:xfrm>
            <a:off x="5643215" y="2118978"/>
            <a:ext cx="632128" cy="276999"/>
          </a:xfrm>
          <a:prstGeom prst="rect">
            <a:avLst/>
          </a:prstGeom>
          <a:noFill/>
        </p:spPr>
        <p:txBody>
          <a:bodyPr wrap="square">
            <a:spAutoFit/>
          </a:bodyPr>
          <a:lstStyle/>
          <a:p>
            <a:pPr algn="ctr"/>
            <a:r>
              <a:rPr lang="en-US" sz="1200" dirty="0">
                <a:latin typeface="Arial" panose="020B0604020202020204" pitchFamily="34" charset="0"/>
              </a:rPr>
              <a:t>Si</a:t>
            </a:r>
            <a:endParaRPr lang="en-GB" sz="1200" dirty="0"/>
          </a:p>
        </p:txBody>
      </p:sp>
      <p:sp>
        <p:nvSpPr>
          <p:cNvPr id="9" name="TextBox 8">
            <a:extLst>
              <a:ext uri="{FF2B5EF4-FFF2-40B4-BE49-F238E27FC236}">
                <a16:creationId xmlns:a16="http://schemas.microsoft.com/office/drawing/2014/main" id="{3E6AC2E2-4E0B-FB7B-06DC-B9910AA2425A}"/>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6" name="Picture 5" descr="ox_small_cmyk_pos_rect.jpg">
            <a:extLst>
              <a:ext uri="{FF2B5EF4-FFF2-40B4-BE49-F238E27FC236}">
                <a16:creationId xmlns:a16="http://schemas.microsoft.com/office/drawing/2014/main" id="{1E7965DA-43EF-0383-1507-FC7E3FC299A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2" name="TextBox 21">
            <a:extLst>
              <a:ext uri="{FF2B5EF4-FFF2-40B4-BE49-F238E27FC236}">
                <a16:creationId xmlns:a16="http://schemas.microsoft.com/office/drawing/2014/main" id="{6B3458CD-1309-0490-75C2-0C4083588560}"/>
              </a:ext>
            </a:extLst>
          </p:cNvPr>
          <p:cNvSpPr txBox="1"/>
          <p:nvPr/>
        </p:nvSpPr>
        <p:spPr>
          <a:xfrm>
            <a:off x="87363" y="6400425"/>
            <a:ext cx="623904" cy="369332"/>
          </a:xfrm>
          <a:prstGeom prst="rect">
            <a:avLst/>
          </a:prstGeom>
          <a:noFill/>
        </p:spPr>
        <p:txBody>
          <a:bodyPr wrap="square">
            <a:spAutoFit/>
          </a:bodyPr>
          <a:lstStyle/>
          <a:p>
            <a:r>
              <a:rPr lang="en-GB" dirty="0"/>
              <a:t>38</a:t>
            </a:r>
          </a:p>
        </p:txBody>
      </p:sp>
    </p:spTree>
    <p:extLst>
      <p:ext uri="{BB962C8B-B14F-4D97-AF65-F5344CB8AC3E}">
        <p14:creationId xmlns:p14="http://schemas.microsoft.com/office/powerpoint/2010/main" val="37965983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Etching</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841437"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fontScale="92500" lnSpcReduction="10000"/>
          </a:bodyPr>
          <a:lstStyle/>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Wet etching uses chemistry and might provide very high selectivity</a:t>
            </a:r>
            <a:br>
              <a:rPr lang="en-GB" sz="2000" dirty="0">
                <a:latin typeface="Calibri" panose="020F0502020204030204" pitchFamily="34" charset="0"/>
                <a:cs typeface="Calibri" panose="020F0502020204030204" pitchFamily="34" charset="0"/>
              </a:rPr>
            </a:b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Plasma etching also uses reactive free radicals that chemically reacts with the material</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Usually poor anisotropy  A=  1 – e</a:t>
            </a:r>
            <a:r>
              <a:rPr lang="en-GB" sz="2000" baseline="-25000" dirty="0">
                <a:latin typeface="Calibri" panose="020F0502020204030204" pitchFamily="34" charset="0"/>
                <a:cs typeface="Calibri" panose="020F0502020204030204" pitchFamily="34" charset="0"/>
              </a:rPr>
              <a:t>h</a:t>
            </a:r>
            <a:r>
              <a:rPr lang="en-GB" sz="2000" dirty="0">
                <a:latin typeface="Calibri" panose="020F0502020204030204" pitchFamily="34" charset="0"/>
                <a:cs typeface="Calibri" panose="020F0502020204030204" pitchFamily="34" charset="0"/>
              </a:rPr>
              <a:t>/</a:t>
            </a:r>
            <a:r>
              <a:rPr lang="en-GB" sz="2000" dirty="0" err="1">
                <a:latin typeface="Calibri" panose="020F0502020204030204" pitchFamily="34" charset="0"/>
                <a:cs typeface="Calibri" panose="020F0502020204030204" pitchFamily="34" charset="0"/>
              </a:rPr>
              <a:t>e</a:t>
            </a:r>
            <a:r>
              <a:rPr lang="en-GB" sz="2000" baseline="-25000" dirty="0" err="1">
                <a:latin typeface="Calibri" panose="020F0502020204030204" pitchFamily="34" charset="0"/>
                <a:cs typeface="Calibri" panose="020F0502020204030204" pitchFamily="34" charset="0"/>
              </a:rPr>
              <a:t>v</a:t>
            </a:r>
            <a:endParaRPr lang="en-GB" sz="2000" baseline="-25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GB" sz="2000" baseline="-25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Cheap and good selectivity but not suitable for precision etching, i.e. nanostructures</a:t>
            </a:r>
          </a:p>
          <a:p>
            <a:pPr fontAlgn="base">
              <a:lnSpc>
                <a:spcPct val="90000"/>
              </a:lnSpc>
              <a:spcBef>
                <a:spcPct val="0"/>
              </a:spcBef>
              <a:spcAft>
                <a:spcPts val="600"/>
              </a:spcAft>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F9B638A-45B6-02C8-52FC-52F9FFA0B535}"/>
                  </a:ext>
                </a:extLst>
              </p:cNvPr>
              <p:cNvSpPr txBox="1"/>
              <p:nvPr/>
            </p:nvSpPr>
            <p:spPr>
              <a:xfrm>
                <a:off x="6905714" y="1584601"/>
                <a:ext cx="306109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𝑆𝑖𝑂</m:t>
                          </m:r>
                        </m:e>
                        <m:sub>
                          <m:r>
                            <a:rPr lang="en-GB" b="0" i="1" smtClean="0">
                              <a:latin typeface="Cambria Math" panose="02040503050406030204" pitchFamily="18" charset="0"/>
                            </a:rPr>
                            <m:t>2</m:t>
                          </m:r>
                        </m:sub>
                      </m:sSub>
                      <m:r>
                        <a:rPr lang="en-GB" b="0" i="1" smtClean="0">
                          <a:latin typeface="Cambria Math" panose="02040503050406030204" pitchFamily="18" charset="0"/>
                        </a:rPr>
                        <m:t>+6</m:t>
                      </m:r>
                      <m:r>
                        <a:rPr lang="en-GB" b="0" i="1" smtClean="0">
                          <a:latin typeface="Cambria Math" panose="02040503050406030204" pitchFamily="18" charset="0"/>
                        </a:rPr>
                        <m:t>𝐻𝐹</m:t>
                      </m:r>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𝐻</m:t>
                          </m:r>
                        </m:e>
                        <m:sub>
                          <m:r>
                            <a:rPr lang="en-GB" b="0" i="1" smtClean="0">
                              <a:latin typeface="Cambria Math" panose="02040503050406030204" pitchFamily="18" charset="0"/>
                              <a:ea typeface="Cambria Math" panose="02040503050406030204" pitchFamily="18" charset="0"/>
                            </a:rPr>
                            <m:t>2</m:t>
                          </m:r>
                        </m:sub>
                      </m:sSub>
                      <m:r>
                        <a:rPr lang="en-GB" b="0" i="1" smtClean="0">
                          <a:latin typeface="Cambria Math" panose="02040503050406030204" pitchFamily="18" charset="0"/>
                          <a:ea typeface="Cambria Math" panose="02040503050406030204" pitchFamily="18" charset="0"/>
                        </a:rPr>
                        <m:t>𝑆𝑖</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𝐹</m:t>
                          </m:r>
                        </m:e>
                        <m:sub>
                          <m:r>
                            <a:rPr lang="en-GB" b="0" i="1" smtClean="0">
                              <a:latin typeface="Cambria Math" panose="02040503050406030204" pitchFamily="18" charset="0"/>
                              <a:ea typeface="Cambria Math" panose="02040503050406030204" pitchFamily="18" charset="0"/>
                            </a:rPr>
                            <m:t>6</m:t>
                          </m:r>
                        </m:sub>
                      </m:sSub>
                      <m:r>
                        <a:rPr lang="en-GB" b="0" i="1" smtClean="0">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2</m:t>
                          </m:r>
                          <m:r>
                            <a:rPr lang="en-GB" i="1">
                              <a:latin typeface="Cambria Math" panose="02040503050406030204" pitchFamily="18" charset="0"/>
                              <a:ea typeface="Cambria Math" panose="02040503050406030204" pitchFamily="18" charset="0"/>
                            </a:rPr>
                            <m:t>𝐻</m:t>
                          </m:r>
                        </m:e>
                        <m:sub>
                          <m:r>
                            <a:rPr lang="en-GB" i="1">
                              <a:latin typeface="Cambria Math" panose="02040503050406030204" pitchFamily="18" charset="0"/>
                              <a:ea typeface="Cambria Math" panose="02040503050406030204" pitchFamily="18" charset="0"/>
                            </a:rPr>
                            <m:t>2</m:t>
                          </m:r>
                        </m:sub>
                      </m:sSub>
                      <m:r>
                        <a:rPr lang="en-GB" b="0" i="1" smtClean="0">
                          <a:latin typeface="Cambria Math" panose="02040503050406030204" pitchFamily="18" charset="0"/>
                          <a:ea typeface="Cambria Math" panose="02040503050406030204" pitchFamily="18" charset="0"/>
                        </a:rPr>
                        <m:t>𝑂</m:t>
                      </m:r>
                    </m:oMath>
                  </m:oMathPara>
                </a14:m>
                <a:endParaRPr lang="en-GB" dirty="0"/>
              </a:p>
            </p:txBody>
          </p:sp>
        </mc:Choice>
        <mc:Fallback xmlns="">
          <p:sp>
            <p:nvSpPr>
              <p:cNvPr id="6" name="TextBox 5">
                <a:extLst>
                  <a:ext uri="{FF2B5EF4-FFF2-40B4-BE49-F238E27FC236}">
                    <a16:creationId xmlns:a16="http://schemas.microsoft.com/office/drawing/2014/main" id="{2F9B638A-45B6-02C8-52FC-52F9FFA0B535}"/>
                  </a:ext>
                </a:extLst>
              </p:cNvPr>
              <p:cNvSpPr txBox="1">
                <a:spLocks noRot="1" noChangeAspect="1" noMove="1" noResize="1" noEditPoints="1" noAdjustHandles="1" noChangeArrowheads="1" noChangeShapeType="1" noTextEdit="1"/>
              </p:cNvSpPr>
              <p:nvPr/>
            </p:nvSpPr>
            <p:spPr>
              <a:xfrm>
                <a:off x="6905714" y="1584601"/>
                <a:ext cx="3061094" cy="276999"/>
              </a:xfrm>
              <a:prstGeom prst="rect">
                <a:avLst/>
              </a:prstGeom>
              <a:blipFill>
                <a:blip r:embed="rId2"/>
                <a:stretch>
                  <a:fillRect l="-1394" r="-1195" b="-15556"/>
                </a:stretch>
              </a:blipFill>
            </p:spPr>
            <p:txBody>
              <a:bodyPr/>
              <a:lstStyle/>
              <a:p>
                <a:r>
                  <a:rPr lang="en-GB">
                    <a:noFill/>
                  </a:rPr>
                  <a:t> </a:t>
                </a:r>
              </a:p>
            </p:txBody>
          </p:sp>
        </mc:Fallback>
      </mc:AlternateContent>
      <p:sp>
        <p:nvSpPr>
          <p:cNvPr id="8" name="TextBox 7">
            <a:extLst>
              <a:ext uri="{FF2B5EF4-FFF2-40B4-BE49-F238E27FC236}">
                <a16:creationId xmlns:a16="http://schemas.microsoft.com/office/drawing/2014/main" id="{27FC4A9D-EAAF-FCC0-48D9-FE5D27F2BA6D}"/>
              </a:ext>
            </a:extLst>
          </p:cNvPr>
          <p:cNvSpPr txBox="1"/>
          <p:nvPr/>
        </p:nvSpPr>
        <p:spPr>
          <a:xfrm>
            <a:off x="6095999" y="912832"/>
            <a:ext cx="4841437" cy="341632"/>
          </a:xfrm>
          <a:prstGeom prst="rect">
            <a:avLst/>
          </a:prstGeom>
          <a:noFill/>
        </p:spPr>
        <p:txBody>
          <a:bodyPr wrap="square">
            <a:spAutoFit/>
          </a:bodyPr>
          <a:lstStyle/>
          <a:p>
            <a:pPr fontAlgn="base">
              <a:lnSpc>
                <a:spcPct val="90000"/>
              </a:lnSpc>
              <a:spcBef>
                <a:spcPct val="0"/>
              </a:spcBef>
              <a:spcAft>
                <a:spcPts val="600"/>
              </a:spcAft>
            </a:pPr>
            <a:r>
              <a:rPr lang="en-GB" sz="1800" dirty="0">
                <a:latin typeface="Calibri" panose="020F0502020204030204" pitchFamily="34" charset="0"/>
                <a:cs typeface="Calibri" panose="020F0502020204030204" pitchFamily="34" charset="0"/>
              </a:rPr>
              <a:t>Wet etching example: Buffered HF etching of SiO</a:t>
            </a:r>
            <a:r>
              <a:rPr lang="en-GB" sz="1800" baseline="-25000" dirty="0">
                <a:latin typeface="Calibri" panose="020F0502020204030204" pitchFamily="34" charset="0"/>
                <a:cs typeface="Calibri" panose="020F0502020204030204" pitchFamily="34" charset="0"/>
              </a:rPr>
              <a:t>2</a:t>
            </a:r>
          </a:p>
        </p:txBody>
      </p:sp>
      <p:sp>
        <p:nvSpPr>
          <p:cNvPr id="9" name="TextBox 8">
            <a:extLst>
              <a:ext uri="{FF2B5EF4-FFF2-40B4-BE49-F238E27FC236}">
                <a16:creationId xmlns:a16="http://schemas.microsoft.com/office/drawing/2014/main" id="{BCC9C5C9-2904-EBA0-627F-FC75B6AB877D}"/>
              </a:ext>
            </a:extLst>
          </p:cNvPr>
          <p:cNvSpPr txBox="1"/>
          <p:nvPr/>
        </p:nvSpPr>
        <p:spPr>
          <a:xfrm>
            <a:off x="6095999" y="2135899"/>
            <a:ext cx="4841437" cy="590931"/>
          </a:xfrm>
          <a:prstGeom prst="rect">
            <a:avLst/>
          </a:prstGeom>
          <a:noFill/>
        </p:spPr>
        <p:txBody>
          <a:bodyPr wrap="square">
            <a:spAutoFit/>
          </a:bodyPr>
          <a:lstStyle/>
          <a:p>
            <a:pPr fontAlgn="base">
              <a:lnSpc>
                <a:spcPct val="90000"/>
              </a:lnSpc>
              <a:spcBef>
                <a:spcPct val="0"/>
              </a:spcBef>
              <a:spcAft>
                <a:spcPts val="600"/>
              </a:spcAft>
            </a:pPr>
            <a:r>
              <a:rPr lang="en-GB" dirty="0">
                <a:latin typeface="Calibri" panose="020F0502020204030204" pitchFamily="34" charset="0"/>
                <a:cs typeface="Calibri" panose="020F0502020204030204" pitchFamily="34" charset="0"/>
              </a:rPr>
              <a:t>F displaces O atoms and dissolves oxide, no effect on Si: very high selectivity</a:t>
            </a:r>
            <a:endParaRPr lang="en-GB" sz="1800" baseline="-25000" dirty="0">
              <a:latin typeface="Calibri" panose="020F0502020204030204" pitchFamily="34" charset="0"/>
              <a:cs typeface="Calibri" panose="020F0502020204030204" pitchFamily="34" charset="0"/>
            </a:endParaRPr>
          </a:p>
        </p:txBody>
      </p:sp>
      <p:sp>
        <p:nvSpPr>
          <p:cNvPr id="4" name="Rectangle 3">
            <a:extLst>
              <a:ext uri="{FF2B5EF4-FFF2-40B4-BE49-F238E27FC236}">
                <a16:creationId xmlns:a16="http://schemas.microsoft.com/office/drawing/2014/main" id="{242F4409-3F8F-483D-A927-9DF9BA662D6E}"/>
              </a:ext>
            </a:extLst>
          </p:cNvPr>
          <p:cNvSpPr/>
          <p:nvPr/>
        </p:nvSpPr>
        <p:spPr>
          <a:xfrm>
            <a:off x="6172604" y="4443513"/>
            <a:ext cx="1398039" cy="332935"/>
          </a:xfrm>
          <a:prstGeom prst="rect">
            <a:avLst/>
          </a:prstGeom>
          <a:solidFill>
            <a:srgbClr val="D9D9D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60EB15F8-E3D8-6E0F-9057-216EC16B2D24}"/>
              </a:ext>
            </a:extLst>
          </p:cNvPr>
          <p:cNvSpPr/>
          <p:nvPr/>
        </p:nvSpPr>
        <p:spPr>
          <a:xfrm>
            <a:off x="6172604" y="4208207"/>
            <a:ext cx="1398039" cy="244338"/>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8490EA2-68F2-90D7-A8C8-DBBAB72F15B7}"/>
              </a:ext>
            </a:extLst>
          </p:cNvPr>
          <p:cNvSpPr/>
          <p:nvPr/>
        </p:nvSpPr>
        <p:spPr>
          <a:xfrm>
            <a:off x="6554878" y="4202586"/>
            <a:ext cx="653813" cy="2439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9684623B-796F-BF53-F3EE-813F16966B93}"/>
              </a:ext>
            </a:extLst>
          </p:cNvPr>
          <p:cNvSpPr/>
          <p:nvPr/>
        </p:nvSpPr>
        <p:spPr>
          <a:xfrm>
            <a:off x="7835689" y="4443513"/>
            <a:ext cx="1398039" cy="332935"/>
          </a:xfrm>
          <a:prstGeom prst="rect">
            <a:avLst/>
          </a:prstGeom>
          <a:solidFill>
            <a:srgbClr val="D9D9D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5C2F9E4-FEE0-9B30-925B-F884FACB0ACB}"/>
              </a:ext>
            </a:extLst>
          </p:cNvPr>
          <p:cNvSpPr/>
          <p:nvPr/>
        </p:nvSpPr>
        <p:spPr>
          <a:xfrm>
            <a:off x="7836267" y="4208207"/>
            <a:ext cx="1398039" cy="244338"/>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A2CA4439-0AC7-DC2E-7B2D-7B99855111C8}"/>
              </a:ext>
            </a:extLst>
          </p:cNvPr>
          <p:cNvSpPr/>
          <p:nvPr/>
        </p:nvSpPr>
        <p:spPr>
          <a:xfrm>
            <a:off x="8224313" y="4202586"/>
            <a:ext cx="653813" cy="2439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Freeform: Shape 12">
            <a:extLst>
              <a:ext uri="{FF2B5EF4-FFF2-40B4-BE49-F238E27FC236}">
                <a16:creationId xmlns:a16="http://schemas.microsoft.com/office/drawing/2014/main" id="{E28E600F-4C2C-3B6D-92B4-7DEC0AAE33EC}"/>
              </a:ext>
            </a:extLst>
          </p:cNvPr>
          <p:cNvSpPr/>
          <p:nvPr/>
        </p:nvSpPr>
        <p:spPr>
          <a:xfrm>
            <a:off x="8089967" y="4453771"/>
            <a:ext cx="962414" cy="217847"/>
          </a:xfrm>
          <a:custGeom>
            <a:avLst/>
            <a:gdLst>
              <a:gd name="connsiteX0" fmla="*/ 0 w 1704975"/>
              <a:gd name="connsiteY0" fmla="*/ 0 h 626245"/>
              <a:gd name="connsiteX1" fmla="*/ 257175 w 1704975"/>
              <a:gd name="connsiteY1" fmla="*/ 542925 h 626245"/>
              <a:gd name="connsiteX2" fmla="*/ 1428750 w 1704975"/>
              <a:gd name="connsiteY2" fmla="*/ 571500 h 626245"/>
              <a:gd name="connsiteX3" fmla="*/ 1704975 w 1704975"/>
              <a:gd name="connsiteY3" fmla="*/ 28575 h 626245"/>
            </a:gdLst>
            <a:ahLst/>
            <a:cxnLst>
              <a:cxn ang="0">
                <a:pos x="connsiteX0" y="connsiteY0"/>
              </a:cxn>
              <a:cxn ang="0">
                <a:pos x="connsiteX1" y="connsiteY1"/>
              </a:cxn>
              <a:cxn ang="0">
                <a:pos x="connsiteX2" y="connsiteY2"/>
              </a:cxn>
              <a:cxn ang="0">
                <a:pos x="connsiteX3" y="connsiteY3"/>
              </a:cxn>
            </a:cxnLst>
            <a:rect l="l" t="t" r="r" b="b"/>
            <a:pathLst>
              <a:path w="1704975" h="626245">
                <a:moveTo>
                  <a:pt x="0" y="0"/>
                </a:moveTo>
                <a:cubicBezTo>
                  <a:pt x="9525" y="223837"/>
                  <a:pt x="19050" y="447675"/>
                  <a:pt x="257175" y="542925"/>
                </a:cubicBezTo>
                <a:cubicBezTo>
                  <a:pt x="495300" y="638175"/>
                  <a:pt x="1187450" y="657225"/>
                  <a:pt x="1428750" y="571500"/>
                </a:cubicBezTo>
                <a:cubicBezTo>
                  <a:pt x="1670050" y="485775"/>
                  <a:pt x="1687512" y="257175"/>
                  <a:pt x="1704975" y="28575"/>
                </a:cubicBezTo>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F8B4FC34-3E67-AA8B-DBF5-DFC31149C9AA}"/>
              </a:ext>
            </a:extLst>
          </p:cNvPr>
          <p:cNvSpPr/>
          <p:nvPr/>
        </p:nvSpPr>
        <p:spPr>
          <a:xfrm>
            <a:off x="9529791" y="4443513"/>
            <a:ext cx="1398039" cy="332935"/>
          </a:xfrm>
          <a:prstGeom prst="rect">
            <a:avLst/>
          </a:prstGeom>
          <a:solidFill>
            <a:srgbClr val="D9D9D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Freeform: Shape 20">
            <a:extLst>
              <a:ext uri="{FF2B5EF4-FFF2-40B4-BE49-F238E27FC236}">
                <a16:creationId xmlns:a16="http://schemas.microsoft.com/office/drawing/2014/main" id="{4C6F0844-ABF6-30AD-9D21-8D84E28BC7AE}"/>
              </a:ext>
            </a:extLst>
          </p:cNvPr>
          <p:cNvSpPr/>
          <p:nvPr/>
        </p:nvSpPr>
        <p:spPr>
          <a:xfrm>
            <a:off x="9712712" y="4453771"/>
            <a:ext cx="962414" cy="217847"/>
          </a:xfrm>
          <a:custGeom>
            <a:avLst/>
            <a:gdLst>
              <a:gd name="connsiteX0" fmla="*/ 0 w 1704975"/>
              <a:gd name="connsiteY0" fmla="*/ 0 h 626245"/>
              <a:gd name="connsiteX1" fmla="*/ 257175 w 1704975"/>
              <a:gd name="connsiteY1" fmla="*/ 542925 h 626245"/>
              <a:gd name="connsiteX2" fmla="*/ 1428750 w 1704975"/>
              <a:gd name="connsiteY2" fmla="*/ 571500 h 626245"/>
              <a:gd name="connsiteX3" fmla="*/ 1704975 w 1704975"/>
              <a:gd name="connsiteY3" fmla="*/ 28575 h 626245"/>
            </a:gdLst>
            <a:ahLst/>
            <a:cxnLst>
              <a:cxn ang="0">
                <a:pos x="connsiteX0" y="connsiteY0"/>
              </a:cxn>
              <a:cxn ang="0">
                <a:pos x="connsiteX1" y="connsiteY1"/>
              </a:cxn>
              <a:cxn ang="0">
                <a:pos x="connsiteX2" y="connsiteY2"/>
              </a:cxn>
              <a:cxn ang="0">
                <a:pos x="connsiteX3" y="connsiteY3"/>
              </a:cxn>
            </a:cxnLst>
            <a:rect l="l" t="t" r="r" b="b"/>
            <a:pathLst>
              <a:path w="1704975" h="626245">
                <a:moveTo>
                  <a:pt x="0" y="0"/>
                </a:moveTo>
                <a:cubicBezTo>
                  <a:pt x="9525" y="223837"/>
                  <a:pt x="19050" y="447675"/>
                  <a:pt x="257175" y="542925"/>
                </a:cubicBezTo>
                <a:cubicBezTo>
                  <a:pt x="495300" y="638175"/>
                  <a:pt x="1187450" y="657225"/>
                  <a:pt x="1428750" y="571500"/>
                </a:cubicBezTo>
                <a:cubicBezTo>
                  <a:pt x="1670050" y="485775"/>
                  <a:pt x="1687512" y="257175"/>
                  <a:pt x="1704975" y="28575"/>
                </a:cubicBezTo>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Box 25">
            <a:extLst>
              <a:ext uri="{FF2B5EF4-FFF2-40B4-BE49-F238E27FC236}">
                <a16:creationId xmlns:a16="http://schemas.microsoft.com/office/drawing/2014/main" id="{C66B51C0-1B6D-0355-8320-565059BE55FA}"/>
              </a:ext>
            </a:extLst>
          </p:cNvPr>
          <p:cNvSpPr txBox="1"/>
          <p:nvPr/>
        </p:nvSpPr>
        <p:spPr>
          <a:xfrm>
            <a:off x="6244475" y="4865569"/>
            <a:ext cx="1274618" cy="424732"/>
          </a:xfrm>
          <a:prstGeom prst="rect">
            <a:avLst/>
          </a:prstGeom>
          <a:noFill/>
        </p:spPr>
        <p:txBody>
          <a:bodyPr wrap="square">
            <a:spAutoFit/>
          </a:bodyPr>
          <a:lstStyle/>
          <a:p>
            <a:pPr algn="ctr" fontAlgn="base">
              <a:lnSpc>
                <a:spcPct val="90000"/>
              </a:lnSpc>
              <a:spcBef>
                <a:spcPct val="0"/>
              </a:spcBef>
              <a:spcAft>
                <a:spcPts val="600"/>
              </a:spcAft>
            </a:pPr>
            <a:r>
              <a:rPr lang="en-GB" sz="1200" dirty="0">
                <a:latin typeface="Calibri" panose="020F0502020204030204" pitchFamily="34" charset="0"/>
                <a:cs typeface="Calibri" panose="020F0502020204030204" pitchFamily="34" charset="0"/>
              </a:rPr>
              <a:t>After resist development</a:t>
            </a:r>
            <a:endParaRPr lang="en-GB" sz="1200" baseline="-25000" dirty="0">
              <a:latin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0CC6BABE-B456-38E9-E4F0-68F11C7325EF}"/>
              </a:ext>
            </a:extLst>
          </p:cNvPr>
          <p:cNvSpPr txBox="1"/>
          <p:nvPr/>
        </p:nvSpPr>
        <p:spPr>
          <a:xfrm>
            <a:off x="8078470" y="4937110"/>
            <a:ext cx="999546" cy="258532"/>
          </a:xfrm>
          <a:prstGeom prst="rect">
            <a:avLst/>
          </a:prstGeom>
          <a:noFill/>
        </p:spPr>
        <p:txBody>
          <a:bodyPr wrap="square">
            <a:spAutoFit/>
          </a:bodyPr>
          <a:lstStyle/>
          <a:p>
            <a:pPr algn="ctr" fontAlgn="base">
              <a:lnSpc>
                <a:spcPct val="90000"/>
              </a:lnSpc>
              <a:spcBef>
                <a:spcPct val="0"/>
              </a:spcBef>
              <a:spcAft>
                <a:spcPts val="600"/>
              </a:spcAft>
            </a:pPr>
            <a:r>
              <a:rPr lang="en-GB" sz="1200" dirty="0">
                <a:latin typeface="Calibri" panose="020F0502020204030204" pitchFamily="34" charset="0"/>
                <a:cs typeface="Calibri" panose="020F0502020204030204" pitchFamily="34" charset="0"/>
              </a:rPr>
              <a:t>Wet etching</a:t>
            </a:r>
            <a:endParaRPr lang="en-GB" sz="1200" baseline="-25000" dirty="0">
              <a:latin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3A34EA31-6474-857E-7567-0F3A15563F64}"/>
              </a:ext>
            </a:extLst>
          </p:cNvPr>
          <p:cNvSpPr txBox="1"/>
          <p:nvPr/>
        </p:nvSpPr>
        <p:spPr>
          <a:xfrm>
            <a:off x="9532386" y="4865569"/>
            <a:ext cx="1274618" cy="424732"/>
          </a:xfrm>
          <a:prstGeom prst="rect">
            <a:avLst/>
          </a:prstGeom>
          <a:noFill/>
        </p:spPr>
        <p:txBody>
          <a:bodyPr wrap="square">
            <a:spAutoFit/>
          </a:bodyPr>
          <a:lstStyle/>
          <a:p>
            <a:pPr algn="ctr" fontAlgn="base">
              <a:lnSpc>
                <a:spcPct val="90000"/>
              </a:lnSpc>
              <a:spcBef>
                <a:spcPct val="0"/>
              </a:spcBef>
              <a:spcAft>
                <a:spcPts val="600"/>
              </a:spcAft>
            </a:pPr>
            <a:r>
              <a:rPr lang="en-GB" sz="1200" dirty="0">
                <a:latin typeface="Calibri" panose="020F0502020204030204" pitchFamily="34" charset="0"/>
                <a:cs typeface="Calibri" panose="020F0502020204030204" pitchFamily="34" charset="0"/>
              </a:rPr>
              <a:t>After resist stripping</a:t>
            </a:r>
            <a:endParaRPr lang="en-GB" sz="1200" baseline="-25000" dirty="0">
              <a:latin typeface="Calibri" panose="020F0502020204030204" pitchFamily="34" charset="0"/>
              <a:cs typeface="Calibri" panose="020F0502020204030204" pitchFamily="34" charset="0"/>
            </a:endParaRPr>
          </a:p>
        </p:txBody>
      </p:sp>
      <p:cxnSp>
        <p:nvCxnSpPr>
          <p:cNvPr id="37" name="Straight Arrow Connector 36">
            <a:extLst>
              <a:ext uri="{FF2B5EF4-FFF2-40B4-BE49-F238E27FC236}">
                <a16:creationId xmlns:a16="http://schemas.microsoft.com/office/drawing/2014/main" id="{89A1D9C4-ECF8-B78A-8F61-1EB53A1941E7}"/>
              </a:ext>
            </a:extLst>
          </p:cNvPr>
          <p:cNvCxnSpPr/>
          <p:nvPr/>
        </p:nvCxnSpPr>
        <p:spPr>
          <a:xfrm>
            <a:off x="8362950" y="3676650"/>
            <a:ext cx="0" cy="6286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927F87E9-6595-8490-D7AE-F7176F95C001}"/>
              </a:ext>
            </a:extLst>
          </p:cNvPr>
          <p:cNvCxnSpPr/>
          <p:nvPr/>
        </p:nvCxnSpPr>
        <p:spPr>
          <a:xfrm>
            <a:off x="8534400" y="3676650"/>
            <a:ext cx="0" cy="6286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B439D948-08BD-E0F2-48AD-BC9684290DA9}"/>
              </a:ext>
            </a:extLst>
          </p:cNvPr>
          <p:cNvCxnSpPr/>
          <p:nvPr/>
        </p:nvCxnSpPr>
        <p:spPr>
          <a:xfrm>
            <a:off x="8715375" y="3676650"/>
            <a:ext cx="0" cy="6286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FB2F544E-6ADD-CB92-D84D-FE6E9BCBC3C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id="{E4BCEB52-7EA0-2936-FE4C-9CD01F15CCB3}"/>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3" name="Picture 2" descr="ox_small_cmyk_pos_rect.jpg">
            <a:extLst>
              <a:ext uri="{FF2B5EF4-FFF2-40B4-BE49-F238E27FC236}">
                <a16:creationId xmlns:a16="http://schemas.microsoft.com/office/drawing/2014/main" id="{399602FD-C500-D033-2903-4C6A40B420E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6" name="TextBox 15">
            <a:extLst>
              <a:ext uri="{FF2B5EF4-FFF2-40B4-BE49-F238E27FC236}">
                <a16:creationId xmlns:a16="http://schemas.microsoft.com/office/drawing/2014/main" id="{01F1D782-FA5C-1563-E2BD-2E4CE0CB1264}"/>
              </a:ext>
            </a:extLst>
          </p:cNvPr>
          <p:cNvSpPr txBox="1"/>
          <p:nvPr/>
        </p:nvSpPr>
        <p:spPr>
          <a:xfrm>
            <a:off x="87363" y="6400425"/>
            <a:ext cx="623904" cy="369332"/>
          </a:xfrm>
          <a:prstGeom prst="rect">
            <a:avLst/>
          </a:prstGeom>
          <a:noFill/>
        </p:spPr>
        <p:txBody>
          <a:bodyPr wrap="square">
            <a:spAutoFit/>
          </a:bodyPr>
          <a:lstStyle/>
          <a:p>
            <a:r>
              <a:rPr lang="en-GB" dirty="0"/>
              <a:t>39</a:t>
            </a:r>
          </a:p>
        </p:txBody>
      </p:sp>
    </p:spTree>
    <p:extLst>
      <p:ext uri="{BB962C8B-B14F-4D97-AF65-F5344CB8AC3E}">
        <p14:creationId xmlns:p14="http://schemas.microsoft.com/office/powerpoint/2010/main" val="20904324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Etching</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Sputter etching is a purely ‘physical’ process, i.e. no chemical reaction involved </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Anisotropy very high but poor selectivity</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wafer is bombarded with chemically inert ions e.g. </a:t>
            </a:r>
            <a:r>
              <a:rPr lang="en-GB" sz="2000" dirty="0" err="1">
                <a:latin typeface="Calibri" panose="020F0502020204030204" pitchFamily="34" charset="0"/>
                <a:cs typeface="Calibri" panose="020F0502020204030204" pitchFamily="34" charset="0"/>
              </a:rPr>
              <a:t>Ar</a:t>
            </a:r>
            <a:r>
              <a:rPr lang="en-GB" sz="2000" baseline="30000" dirty="0">
                <a:latin typeface="Calibri" panose="020F0502020204030204" pitchFamily="34" charset="0"/>
                <a:cs typeface="Calibri" panose="020F0502020204030204" pitchFamily="34" charset="0"/>
              </a:rPr>
              <a:t>+</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Possible damage to the crystal (similar to ion implantation)</a:t>
            </a: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86B1B16C-B9DB-51D8-BA32-EA6A97BFAE27}"/>
              </a:ext>
            </a:extLst>
          </p:cNvPr>
          <p:cNvPicPr>
            <a:picLocks noChangeAspect="1"/>
          </p:cNvPicPr>
          <p:nvPr/>
        </p:nvPicPr>
        <p:blipFill>
          <a:blip r:embed="rId2"/>
          <a:stretch>
            <a:fillRect/>
          </a:stretch>
        </p:blipFill>
        <p:spPr>
          <a:xfrm>
            <a:off x="6790718" y="1058058"/>
            <a:ext cx="3706950" cy="2783790"/>
          </a:xfrm>
          <a:prstGeom prst="rect">
            <a:avLst/>
          </a:prstGeom>
        </p:spPr>
      </p:pic>
      <p:sp>
        <p:nvSpPr>
          <p:cNvPr id="7" name="TextBox 6">
            <a:extLst>
              <a:ext uri="{FF2B5EF4-FFF2-40B4-BE49-F238E27FC236}">
                <a16:creationId xmlns:a16="http://schemas.microsoft.com/office/drawing/2014/main" id="{4E07080D-3541-5FF7-E531-7C50384EC662}"/>
              </a:ext>
            </a:extLst>
          </p:cNvPr>
          <p:cNvSpPr txBox="1"/>
          <p:nvPr/>
        </p:nvSpPr>
        <p:spPr>
          <a:xfrm>
            <a:off x="6223474" y="4208742"/>
            <a:ext cx="4841437" cy="1742015"/>
          </a:xfrm>
          <a:prstGeom prst="rect">
            <a:avLst/>
          </a:prstGeom>
          <a:noFill/>
        </p:spPr>
        <p:txBody>
          <a:bodyPr wrap="square">
            <a:spAutoFit/>
          </a:bodyPr>
          <a:lstStyle/>
          <a:p>
            <a:pPr fontAlgn="base">
              <a:lnSpc>
                <a:spcPct val="90000"/>
              </a:lnSpc>
              <a:spcBef>
                <a:spcPct val="0"/>
              </a:spcBef>
              <a:spcAft>
                <a:spcPts val="600"/>
              </a:spcAft>
            </a:pPr>
            <a:r>
              <a:rPr lang="en-GB" dirty="0">
                <a:latin typeface="Calibri" panose="020F0502020204030204" pitchFamily="34" charset="0"/>
                <a:cs typeface="Calibri" panose="020F0502020204030204" pitchFamily="34" charset="0"/>
              </a:rPr>
              <a:t>Plasma generates ion beam  (</a:t>
            </a:r>
            <a:r>
              <a:rPr lang="en-GB" dirty="0" err="1">
                <a:latin typeface="Calibri" panose="020F0502020204030204" pitchFamily="34" charset="0"/>
                <a:cs typeface="Calibri" panose="020F0502020204030204" pitchFamily="34" charset="0"/>
              </a:rPr>
              <a:t>Ar</a:t>
            </a:r>
            <a:r>
              <a:rPr lang="en-GB" dirty="0">
                <a:latin typeface="Calibri" panose="020F0502020204030204" pitchFamily="34" charset="0"/>
                <a:cs typeface="Calibri" panose="020F0502020204030204" pitchFamily="34" charset="0"/>
              </a:rPr>
              <a:t>+) which are extracted and accelerated towards the sample</a:t>
            </a:r>
          </a:p>
          <a:p>
            <a:pPr fontAlgn="base">
              <a:lnSpc>
                <a:spcPct val="90000"/>
              </a:lnSpc>
              <a:spcBef>
                <a:spcPct val="0"/>
              </a:spcBef>
              <a:spcAft>
                <a:spcPts val="600"/>
              </a:spcAft>
            </a:pPr>
            <a:r>
              <a:rPr lang="en-GB" sz="1800" dirty="0">
                <a:latin typeface="Calibri" panose="020F0502020204030204" pitchFamily="34" charset="0"/>
                <a:cs typeface="Calibri" panose="020F0502020204030204" pitchFamily="34" charset="0"/>
              </a:rPr>
              <a:t>The ions sputter off atoms of the target</a:t>
            </a:r>
          </a:p>
          <a:p>
            <a:pPr fontAlgn="base">
              <a:lnSpc>
                <a:spcPct val="90000"/>
              </a:lnSpc>
              <a:spcBef>
                <a:spcPct val="0"/>
              </a:spcBef>
              <a:spcAft>
                <a:spcPts val="600"/>
              </a:spcAft>
            </a:pPr>
            <a:r>
              <a:rPr lang="en-GB" dirty="0">
                <a:latin typeface="Calibri" panose="020F0502020204030204" pitchFamily="34" charset="0"/>
                <a:cs typeface="Calibri" panose="020F0502020204030204" pitchFamily="34" charset="0"/>
              </a:rPr>
              <a:t>Low pressure (1e-4 Torr) to increase mean free path and provide line of sight travel to increase anisotropy</a:t>
            </a:r>
            <a:endParaRPr lang="en-GB" sz="1800" dirty="0">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F468AAFB-34FA-6E6A-5BCD-59669B21D43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F87D3495-DC31-2EF4-0FFA-2E38D3AF353B}"/>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3" name="Picture 2" descr="ox_small_cmyk_pos_rect.jpg">
            <a:extLst>
              <a:ext uri="{FF2B5EF4-FFF2-40B4-BE49-F238E27FC236}">
                <a16:creationId xmlns:a16="http://schemas.microsoft.com/office/drawing/2014/main" id="{4A664189-5FF3-904A-2BCF-E3BB459B03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9" name="TextBox 8">
            <a:extLst>
              <a:ext uri="{FF2B5EF4-FFF2-40B4-BE49-F238E27FC236}">
                <a16:creationId xmlns:a16="http://schemas.microsoft.com/office/drawing/2014/main" id="{62AE3E57-9786-FEC8-8568-1256E3DE3283}"/>
              </a:ext>
            </a:extLst>
          </p:cNvPr>
          <p:cNvSpPr txBox="1"/>
          <p:nvPr/>
        </p:nvSpPr>
        <p:spPr>
          <a:xfrm>
            <a:off x="87363" y="6400425"/>
            <a:ext cx="623904" cy="369332"/>
          </a:xfrm>
          <a:prstGeom prst="rect">
            <a:avLst/>
          </a:prstGeom>
          <a:noFill/>
        </p:spPr>
        <p:txBody>
          <a:bodyPr wrap="square">
            <a:spAutoFit/>
          </a:bodyPr>
          <a:lstStyle/>
          <a:p>
            <a:r>
              <a:rPr lang="en-GB" dirty="0"/>
              <a:t>40</a:t>
            </a:r>
          </a:p>
        </p:txBody>
      </p:sp>
    </p:spTree>
    <p:extLst>
      <p:ext uri="{BB962C8B-B14F-4D97-AF65-F5344CB8AC3E}">
        <p14:creationId xmlns:p14="http://schemas.microsoft.com/office/powerpoint/2010/main" val="11834498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Etching</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867106"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lnSpcReduction="10000"/>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Ideally one wants to combine </a:t>
            </a:r>
            <a:r>
              <a:rPr lang="en-GB" sz="2000" b="1" dirty="0">
                <a:latin typeface="Calibri" panose="020F0502020204030204" pitchFamily="34" charset="0"/>
                <a:cs typeface="Calibri" panose="020F0502020204030204" pitchFamily="34" charset="0"/>
              </a:rPr>
              <a:t>selectivity</a:t>
            </a:r>
            <a:r>
              <a:rPr lang="en-GB" sz="2000" dirty="0">
                <a:latin typeface="Calibri" panose="020F0502020204030204" pitchFamily="34" charset="0"/>
                <a:cs typeface="Calibri" panose="020F0502020204030204" pitchFamily="34" charset="0"/>
              </a:rPr>
              <a:t> using chemical reactions (like in wet etching) and </a:t>
            </a:r>
            <a:r>
              <a:rPr lang="en-GB" sz="2000" b="1" dirty="0">
                <a:latin typeface="Calibri" panose="020F0502020204030204" pitchFamily="34" charset="0"/>
                <a:cs typeface="Calibri" panose="020F0502020204030204" pitchFamily="34" charset="0"/>
              </a:rPr>
              <a:t>anisotropy</a:t>
            </a:r>
            <a:r>
              <a:rPr lang="en-GB" sz="2000" dirty="0">
                <a:latin typeface="Calibri" panose="020F0502020204030204" pitchFamily="34" charset="0"/>
                <a:cs typeface="Calibri" panose="020F0502020204030204" pitchFamily="34" charset="0"/>
              </a:rPr>
              <a:t> (like in sputter etching)</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342900" indent="-3429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Using Reactive Ion Etching (RIE) it is possible to achieve both high selectivity and anisotropy</a:t>
            </a:r>
          </a:p>
          <a:p>
            <a:pPr indent="-228600" fontAlgn="base">
              <a:lnSpc>
                <a:spcPct val="90000"/>
              </a:lnSpc>
              <a:spcBef>
                <a:spcPct val="0"/>
              </a:spcBef>
              <a:spcAft>
                <a:spcPts val="600"/>
              </a:spcAft>
              <a:buFont typeface="Arial" panose="020B0604020202020204" pitchFamily="34" charset="0"/>
              <a:buChar char="•"/>
            </a:pP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altLang="en-US" sz="2000" dirty="0">
                <a:latin typeface="Calibri" panose="020F0502020204030204" pitchFamily="34" charset="0"/>
                <a:cs typeface="Calibri" panose="020F0502020204030204" pitchFamily="34" charset="0"/>
              </a:rPr>
              <a:t>RIE uses ions bombardment to enhance the chemical process</a:t>
            </a:r>
          </a:p>
          <a:p>
            <a:pPr indent="-228600" fontAlgn="base">
              <a:lnSpc>
                <a:spcPct val="90000"/>
              </a:lnSpc>
              <a:spcBef>
                <a:spcPct val="0"/>
              </a:spcBef>
              <a:spcAft>
                <a:spcPts val="600"/>
              </a:spcAft>
              <a:buFont typeface="Arial" panose="020B0604020202020204" pitchFamily="34" charset="0"/>
              <a:buChar char="•"/>
            </a:pPr>
            <a:endParaRPr lang="en-GB" alt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kumimoji="0" lang="en-GB" altLang="en-US" sz="2000" b="0" i="0" u="none" strike="noStrike" cap="none" normalizeH="0" baseline="0" dirty="0">
                <a:ln>
                  <a:noFill/>
                </a:ln>
                <a:effectLst/>
                <a:latin typeface="Calibri" panose="020F0502020204030204" pitchFamily="34" charset="0"/>
                <a:cs typeface="Calibri" panose="020F0502020204030204" pitchFamily="34" charset="0"/>
              </a:rPr>
              <a:t>Chemical etching happens where the ions strike, leading to high selectivity and anisotropy</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5A7CDE3A-C277-4871-A844-6320957C5D05}"/>
              </a:ext>
            </a:extLst>
          </p:cNvPr>
          <p:cNvGraphicFramePr>
            <a:graphicFrameLocks noGrp="1"/>
          </p:cNvGraphicFramePr>
          <p:nvPr/>
        </p:nvGraphicFramePr>
        <p:xfrm>
          <a:off x="6226865" y="2616879"/>
          <a:ext cx="4826001" cy="1920240"/>
        </p:xfrm>
        <a:graphic>
          <a:graphicData uri="http://schemas.openxmlformats.org/drawingml/2006/table">
            <a:tbl>
              <a:tblPr firstRow="1" bandRow="1">
                <a:tableStyleId>{5C22544A-7EE6-4342-B048-85BDC9FD1C3A}</a:tableStyleId>
              </a:tblPr>
              <a:tblGrid>
                <a:gridCol w="1608667">
                  <a:extLst>
                    <a:ext uri="{9D8B030D-6E8A-4147-A177-3AD203B41FA5}">
                      <a16:colId xmlns:a16="http://schemas.microsoft.com/office/drawing/2014/main" val="2937147271"/>
                    </a:ext>
                  </a:extLst>
                </a:gridCol>
                <a:gridCol w="1608667">
                  <a:extLst>
                    <a:ext uri="{9D8B030D-6E8A-4147-A177-3AD203B41FA5}">
                      <a16:colId xmlns:a16="http://schemas.microsoft.com/office/drawing/2014/main" val="3747187750"/>
                    </a:ext>
                  </a:extLst>
                </a:gridCol>
                <a:gridCol w="1608667">
                  <a:extLst>
                    <a:ext uri="{9D8B030D-6E8A-4147-A177-3AD203B41FA5}">
                      <a16:colId xmlns:a16="http://schemas.microsoft.com/office/drawing/2014/main" val="3099376947"/>
                    </a:ext>
                  </a:extLst>
                </a:gridCol>
              </a:tblGrid>
              <a:tr h="496132">
                <a:tc>
                  <a:txBody>
                    <a:bodyPr/>
                    <a:lstStyle/>
                    <a:p>
                      <a:pPr algn="ctr"/>
                      <a:endParaRPr lang="en-GB"/>
                    </a:p>
                  </a:txBody>
                  <a:tcPr/>
                </a:tc>
                <a:tc>
                  <a:txBody>
                    <a:bodyPr/>
                    <a:lstStyle/>
                    <a:p>
                      <a:pPr algn="ctr"/>
                      <a:r>
                        <a:rPr lang="en-GB" dirty="0"/>
                        <a:t>High selectivity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Low selectivity</a:t>
                      </a:r>
                    </a:p>
                  </a:txBody>
                  <a:tcPr/>
                </a:tc>
                <a:extLst>
                  <a:ext uri="{0D108BD9-81ED-4DB2-BD59-A6C34878D82A}">
                    <a16:rowId xmlns:a16="http://schemas.microsoft.com/office/drawing/2014/main" val="3752999108"/>
                  </a:ext>
                </a:extLst>
              </a:tr>
              <a:tr h="496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High anisotropy</a:t>
                      </a:r>
                    </a:p>
                  </a:txBody>
                  <a:tcPr/>
                </a:tc>
                <a:tc>
                  <a:txBody>
                    <a:bodyPr/>
                    <a:lstStyle/>
                    <a:p>
                      <a:pPr algn="ctr"/>
                      <a:r>
                        <a:rPr lang="en-GB" dirty="0">
                          <a:solidFill>
                            <a:srgbClr val="00B050"/>
                          </a:solidFill>
                        </a:rPr>
                        <a:t>Reactive Ion etch (RIE)</a:t>
                      </a:r>
                    </a:p>
                  </a:txBody>
                  <a:tcPr/>
                </a:tc>
                <a:tc>
                  <a:txBody>
                    <a:bodyPr/>
                    <a:lstStyle/>
                    <a:p>
                      <a:r>
                        <a:rPr lang="en-GB" dirty="0"/>
                        <a:t>Sputter etch</a:t>
                      </a:r>
                    </a:p>
                  </a:txBody>
                  <a:tcPr/>
                </a:tc>
                <a:extLst>
                  <a:ext uri="{0D108BD9-81ED-4DB2-BD59-A6C34878D82A}">
                    <a16:rowId xmlns:a16="http://schemas.microsoft.com/office/drawing/2014/main" val="1194022391"/>
                  </a:ext>
                </a:extLst>
              </a:tr>
              <a:tr h="496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Low anisotropy</a:t>
                      </a:r>
                    </a:p>
                    <a:p>
                      <a:pPr algn="ct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Wet/plasma etch</a:t>
                      </a:r>
                    </a:p>
                  </a:txBody>
                  <a:tcPr/>
                </a:tc>
                <a:tc>
                  <a:txBody>
                    <a:bodyPr/>
                    <a:lstStyle/>
                    <a:p>
                      <a:endParaRPr lang="en-GB" dirty="0"/>
                    </a:p>
                  </a:txBody>
                  <a:tcPr/>
                </a:tc>
                <a:extLst>
                  <a:ext uri="{0D108BD9-81ED-4DB2-BD59-A6C34878D82A}">
                    <a16:rowId xmlns:a16="http://schemas.microsoft.com/office/drawing/2014/main" val="217753713"/>
                  </a:ext>
                </a:extLst>
              </a:tr>
            </a:tbl>
          </a:graphicData>
        </a:graphic>
      </p:graphicFrame>
      <p:sp>
        <p:nvSpPr>
          <p:cNvPr id="6" name="Rectangle 5">
            <a:extLst>
              <a:ext uri="{FF2B5EF4-FFF2-40B4-BE49-F238E27FC236}">
                <a16:creationId xmlns:a16="http://schemas.microsoft.com/office/drawing/2014/main" id="{C5436DAE-4777-E2D0-8CB1-E9C44E6B754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B77B1DCC-39A7-F9E1-4308-A6ECF917E25A}"/>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3" name="Picture 2" descr="ox_small_cmyk_pos_rect.jpg">
            <a:extLst>
              <a:ext uri="{FF2B5EF4-FFF2-40B4-BE49-F238E27FC236}">
                <a16:creationId xmlns:a16="http://schemas.microsoft.com/office/drawing/2014/main" id="{B00C58B9-B9A3-B666-0A1A-6D1FD942D2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7" name="TextBox 6">
            <a:extLst>
              <a:ext uri="{FF2B5EF4-FFF2-40B4-BE49-F238E27FC236}">
                <a16:creationId xmlns:a16="http://schemas.microsoft.com/office/drawing/2014/main" id="{1B3BAED3-B410-6750-EC20-B56749C3CB2B}"/>
              </a:ext>
            </a:extLst>
          </p:cNvPr>
          <p:cNvSpPr txBox="1"/>
          <p:nvPr/>
        </p:nvSpPr>
        <p:spPr>
          <a:xfrm>
            <a:off x="87363" y="6400425"/>
            <a:ext cx="623904" cy="369332"/>
          </a:xfrm>
          <a:prstGeom prst="rect">
            <a:avLst/>
          </a:prstGeom>
          <a:noFill/>
        </p:spPr>
        <p:txBody>
          <a:bodyPr wrap="square">
            <a:spAutoFit/>
          </a:bodyPr>
          <a:lstStyle/>
          <a:p>
            <a:r>
              <a:rPr lang="en-GB" dirty="0"/>
              <a:t>41</a:t>
            </a:r>
          </a:p>
        </p:txBody>
      </p:sp>
    </p:spTree>
    <p:extLst>
      <p:ext uri="{BB962C8B-B14F-4D97-AF65-F5344CB8AC3E}">
        <p14:creationId xmlns:p14="http://schemas.microsoft.com/office/powerpoint/2010/main" val="27314740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Etching</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426061" y="2207459"/>
            <a:ext cx="4833688" cy="344200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fontScale="25000" lnSpcReduction="20000"/>
          </a:bodyPr>
          <a:lstStyle/>
          <a:p>
            <a:pPr indent="-228600" fontAlgn="base">
              <a:lnSpc>
                <a:spcPct val="90000"/>
              </a:lnSpc>
              <a:spcBef>
                <a:spcPct val="0"/>
              </a:spcBef>
              <a:spcAft>
                <a:spcPts val="600"/>
              </a:spcAft>
              <a:buFont typeface="Arial" panose="020B0604020202020204" pitchFamily="34" charset="0"/>
              <a:buChar char="•"/>
            </a:pPr>
            <a:r>
              <a:rPr lang="en-GB" sz="5500" dirty="0">
                <a:latin typeface="Calibri" panose="020F0502020204030204" pitchFamily="34" charset="0"/>
                <a:cs typeface="Calibri" panose="020F0502020204030204" pitchFamily="34" charset="0"/>
              </a:rPr>
              <a:t>Reactive-ion etching (RIE) uses chemistry and ions to simultaneously provide high selectivity and anisotropy</a:t>
            </a:r>
          </a:p>
          <a:p>
            <a:pPr indent="-228600" fontAlgn="base">
              <a:lnSpc>
                <a:spcPct val="90000"/>
              </a:lnSpc>
              <a:spcBef>
                <a:spcPct val="0"/>
              </a:spcBef>
              <a:spcAft>
                <a:spcPts val="600"/>
              </a:spcAft>
              <a:buFont typeface="Arial" panose="020B0604020202020204" pitchFamily="34" charset="0"/>
              <a:buChar char="•"/>
            </a:pPr>
            <a:endParaRPr lang="en-GB" sz="55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5500" dirty="0">
                <a:latin typeface="Calibri" panose="020F0502020204030204" pitchFamily="34" charset="0"/>
                <a:cs typeface="Calibri" panose="020F0502020204030204" pitchFamily="34" charset="0"/>
              </a:rPr>
              <a:t>The wafer is negatively biased</a:t>
            </a:r>
          </a:p>
          <a:p>
            <a:pPr indent="-228600" fontAlgn="base">
              <a:lnSpc>
                <a:spcPct val="90000"/>
              </a:lnSpc>
              <a:spcBef>
                <a:spcPct val="0"/>
              </a:spcBef>
              <a:spcAft>
                <a:spcPts val="600"/>
              </a:spcAft>
              <a:buFont typeface="Arial" panose="020B0604020202020204" pitchFamily="34" charset="0"/>
              <a:buChar char="•"/>
            </a:pPr>
            <a:endParaRPr lang="en-GB" sz="55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5500" dirty="0">
                <a:latin typeface="Calibri" panose="020F0502020204030204" pitchFamily="34" charset="0"/>
                <a:cs typeface="Calibri" panose="020F0502020204030204" pitchFamily="34" charset="0"/>
              </a:rPr>
              <a:t>Positive ions are accelerated towards its surface</a:t>
            </a:r>
          </a:p>
          <a:p>
            <a:pPr indent="-228600" fontAlgn="base">
              <a:lnSpc>
                <a:spcPct val="90000"/>
              </a:lnSpc>
              <a:spcBef>
                <a:spcPct val="0"/>
              </a:spcBef>
              <a:spcAft>
                <a:spcPts val="600"/>
              </a:spcAft>
              <a:buFont typeface="Arial" panose="020B0604020202020204" pitchFamily="34" charset="0"/>
              <a:buChar char="•"/>
            </a:pPr>
            <a:endParaRPr lang="en-GB" sz="55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5500" dirty="0">
                <a:latin typeface="Calibri" panose="020F0502020204030204" pitchFamily="34" charset="0"/>
                <a:cs typeface="Calibri" panose="020F0502020204030204" pitchFamily="34" charset="0"/>
              </a:rPr>
              <a:t>A plasma creates reactive species which diffuse towards the wafer</a:t>
            </a:r>
          </a:p>
          <a:p>
            <a:pPr indent="-228600" fontAlgn="base">
              <a:lnSpc>
                <a:spcPct val="90000"/>
              </a:lnSpc>
              <a:spcBef>
                <a:spcPct val="0"/>
              </a:spcBef>
              <a:spcAft>
                <a:spcPts val="600"/>
              </a:spcAft>
              <a:buFont typeface="Arial" panose="020B0604020202020204" pitchFamily="34" charset="0"/>
              <a:buChar char="•"/>
            </a:pPr>
            <a:endParaRPr lang="en-GB" sz="55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5500" dirty="0">
                <a:latin typeface="Calibri" panose="020F0502020204030204" pitchFamily="34" charset="0"/>
                <a:cs typeface="Calibri" panose="020F0502020204030204" pitchFamily="34" charset="0"/>
              </a:rPr>
              <a:t>The exposed parts of the wafer react and are etched</a:t>
            </a:r>
          </a:p>
          <a:p>
            <a:pPr indent="-228600" fontAlgn="base">
              <a:lnSpc>
                <a:spcPct val="90000"/>
              </a:lnSpc>
              <a:spcBef>
                <a:spcPct val="0"/>
              </a:spcBef>
              <a:spcAft>
                <a:spcPts val="600"/>
              </a:spcAft>
              <a:buFont typeface="Arial" panose="020B0604020202020204" pitchFamily="34" charset="0"/>
              <a:buChar char="•"/>
            </a:pPr>
            <a:endParaRPr lang="en-GB" sz="55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5500" dirty="0">
                <a:latin typeface="Calibri" panose="020F0502020204030204" pitchFamily="34" charset="0"/>
                <a:cs typeface="Calibri" panose="020F0502020204030204" pitchFamily="34" charset="0"/>
              </a:rPr>
              <a:t>Etch byproducts may deposit onto the surface and provide sidewall passivation as they do not react with the reactive species</a:t>
            </a:r>
          </a:p>
          <a:p>
            <a:pPr indent="-228600" fontAlgn="base">
              <a:lnSpc>
                <a:spcPct val="90000"/>
              </a:lnSpc>
              <a:spcBef>
                <a:spcPct val="0"/>
              </a:spcBef>
              <a:spcAft>
                <a:spcPts val="600"/>
              </a:spcAft>
              <a:buFont typeface="Arial" panose="020B0604020202020204" pitchFamily="34" charset="0"/>
              <a:buChar char="•"/>
            </a:pPr>
            <a:endParaRPr lang="en-GB" sz="55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5500" dirty="0">
                <a:latin typeface="Calibri" panose="020F0502020204030204" pitchFamily="34" charset="0"/>
                <a:cs typeface="Calibri" panose="020F0502020204030204" pitchFamily="34" charset="0"/>
              </a:rPr>
              <a:t>Unique RIE recipe for a specific etching process</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495C6402-44FD-CA43-9572-277CD741D6A2}"/>
              </a:ext>
            </a:extLst>
          </p:cNvPr>
          <p:cNvPicPr>
            <a:picLocks noChangeAspect="1"/>
          </p:cNvPicPr>
          <p:nvPr/>
        </p:nvPicPr>
        <p:blipFill>
          <a:blip r:embed="rId2"/>
          <a:stretch>
            <a:fillRect/>
          </a:stretch>
        </p:blipFill>
        <p:spPr>
          <a:xfrm>
            <a:off x="6393178" y="1256600"/>
            <a:ext cx="4552381" cy="3314286"/>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585EF6C-5442-5A52-85FC-B6AC1E1B8B59}"/>
                  </a:ext>
                </a:extLst>
              </p:cNvPr>
              <p:cNvSpPr txBox="1"/>
              <p:nvPr/>
            </p:nvSpPr>
            <p:spPr>
              <a:xfrm>
                <a:off x="6496827" y="4659659"/>
                <a:ext cx="1062599" cy="553998"/>
              </a:xfrm>
              <a:prstGeom prst="rect">
                <a:avLst/>
              </a:prstGeom>
              <a:noFill/>
            </p:spPr>
            <p:txBody>
              <a:bodyPr wrap="none" lIns="0" tIns="0" rIns="0" bIns="0" rtlCol="0">
                <a:spAutoFit/>
              </a:bodyPr>
              <a:lstStyle/>
              <a:p>
                <a:r>
                  <a:rPr lang="en-GB" b="0" i="1" dirty="0">
                    <a:latin typeface="Cambria Math" panose="02040503050406030204" pitchFamily="18" charset="0"/>
                  </a:rPr>
                  <a:t>Polysilicon</a:t>
                </a:r>
              </a:p>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𝐶𝐹</m:t>
                          </m:r>
                        </m:e>
                        <m:sub>
                          <m:r>
                            <a:rPr lang="en-GB" b="0" i="1" smtClean="0">
                              <a:latin typeface="Cambria Math" panose="02040503050406030204" pitchFamily="18" charset="0"/>
                            </a:rPr>
                            <m:t>4</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𝑂</m:t>
                          </m:r>
                        </m:e>
                        <m:sub>
                          <m:r>
                            <a:rPr lang="en-GB" b="0" i="1" smtClean="0">
                              <a:latin typeface="Cambria Math" panose="02040503050406030204" pitchFamily="18" charset="0"/>
                              <a:ea typeface="Cambria Math" panose="02040503050406030204" pitchFamily="18" charset="0"/>
                            </a:rPr>
                            <m:t>2</m:t>
                          </m:r>
                        </m:sub>
                      </m:sSub>
                    </m:oMath>
                  </m:oMathPara>
                </a14:m>
                <a:endParaRPr lang="en-GB" dirty="0"/>
              </a:p>
            </p:txBody>
          </p:sp>
        </mc:Choice>
        <mc:Fallback xmlns="">
          <p:sp>
            <p:nvSpPr>
              <p:cNvPr id="6" name="TextBox 5">
                <a:extLst>
                  <a:ext uri="{FF2B5EF4-FFF2-40B4-BE49-F238E27FC236}">
                    <a16:creationId xmlns:a16="http://schemas.microsoft.com/office/drawing/2014/main" id="{C585EF6C-5442-5A52-85FC-B6AC1E1B8B59}"/>
                  </a:ext>
                </a:extLst>
              </p:cNvPr>
              <p:cNvSpPr txBox="1">
                <a:spLocks noRot="1" noChangeAspect="1" noMove="1" noResize="1" noEditPoints="1" noAdjustHandles="1" noChangeArrowheads="1" noChangeShapeType="1" noTextEdit="1"/>
              </p:cNvSpPr>
              <p:nvPr/>
            </p:nvSpPr>
            <p:spPr>
              <a:xfrm>
                <a:off x="6496827" y="4659659"/>
                <a:ext cx="1062599" cy="553998"/>
              </a:xfrm>
              <a:prstGeom prst="rect">
                <a:avLst/>
              </a:prstGeom>
              <a:blipFill>
                <a:blip r:embed="rId3"/>
                <a:stretch>
                  <a:fillRect l="-13793" t="-15385" r="-13793" b="-1648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161EC6E-C168-54DC-2197-13F8DE63D383}"/>
                  </a:ext>
                </a:extLst>
              </p:cNvPr>
              <p:cNvSpPr txBox="1"/>
              <p:nvPr/>
            </p:nvSpPr>
            <p:spPr>
              <a:xfrm>
                <a:off x="9359900" y="4659659"/>
                <a:ext cx="825162" cy="553998"/>
              </a:xfrm>
              <a:prstGeom prst="rect">
                <a:avLst/>
              </a:prstGeom>
              <a:noFill/>
            </p:spPr>
            <p:txBody>
              <a:bodyPr wrap="none" lIns="0" tIns="0" rIns="0" bIns="0" rtlCol="0">
                <a:spAutoFit/>
              </a:bodyPr>
              <a:lstStyle/>
              <a:p>
                <a:r>
                  <a:rPr lang="en-GB" b="0" i="1" dirty="0">
                    <a:latin typeface="Cambria Math" panose="02040503050406030204" pitchFamily="18" charset="0"/>
                  </a:rPr>
                  <a:t>SiO2</a:t>
                </a:r>
              </a:p>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𝐶𝐹</m:t>
                          </m:r>
                        </m:e>
                        <m:sub>
                          <m:r>
                            <a:rPr lang="en-GB" b="0" i="1" smtClean="0">
                              <a:latin typeface="Cambria Math" panose="02040503050406030204" pitchFamily="18" charset="0"/>
                            </a:rPr>
                            <m:t>4</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𝐻</m:t>
                          </m:r>
                        </m:e>
                        <m:sub>
                          <m:r>
                            <a:rPr lang="en-GB" b="0" i="1" smtClean="0">
                              <a:latin typeface="Cambria Math" panose="02040503050406030204" pitchFamily="18" charset="0"/>
                              <a:ea typeface="Cambria Math" panose="02040503050406030204" pitchFamily="18" charset="0"/>
                            </a:rPr>
                            <m:t>2</m:t>
                          </m:r>
                        </m:sub>
                      </m:sSub>
                    </m:oMath>
                  </m:oMathPara>
                </a14:m>
                <a:endParaRPr lang="en-GB" dirty="0"/>
              </a:p>
            </p:txBody>
          </p:sp>
        </mc:Choice>
        <mc:Fallback xmlns="">
          <p:sp>
            <p:nvSpPr>
              <p:cNvPr id="7" name="TextBox 6">
                <a:extLst>
                  <a:ext uri="{FF2B5EF4-FFF2-40B4-BE49-F238E27FC236}">
                    <a16:creationId xmlns:a16="http://schemas.microsoft.com/office/drawing/2014/main" id="{2161EC6E-C168-54DC-2197-13F8DE63D383}"/>
                  </a:ext>
                </a:extLst>
              </p:cNvPr>
              <p:cNvSpPr txBox="1">
                <a:spLocks noRot="1" noChangeAspect="1" noMove="1" noResize="1" noEditPoints="1" noAdjustHandles="1" noChangeArrowheads="1" noChangeShapeType="1" noTextEdit="1"/>
              </p:cNvSpPr>
              <p:nvPr/>
            </p:nvSpPr>
            <p:spPr>
              <a:xfrm>
                <a:off x="9359900" y="4659659"/>
                <a:ext cx="825162" cy="553998"/>
              </a:xfrm>
              <a:prstGeom prst="rect">
                <a:avLst/>
              </a:prstGeom>
              <a:blipFill>
                <a:blip r:embed="rId4"/>
                <a:stretch>
                  <a:fillRect l="-16912" t="-15385" b="-1648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49E6AAB-2074-6E8C-C112-57185D2897D7}"/>
                  </a:ext>
                </a:extLst>
              </p:cNvPr>
              <p:cNvSpPr txBox="1"/>
              <p:nvPr/>
            </p:nvSpPr>
            <p:spPr>
              <a:xfrm>
                <a:off x="6496827" y="5450511"/>
                <a:ext cx="592150" cy="553998"/>
              </a:xfrm>
              <a:prstGeom prst="rect">
                <a:avLst/>
              </a:prstGeom>
              <a:noFill/>
            </p:spPr>
            <p:txBody>
              <a:bodyPr wrap="none" lIns="0" tIns="0" rIns="0" bIns="0" rtlCol="0">
                <a:spAutoFit/>
              </a:bodyPr>
              <a:lstStyle/>
              <a:p>
                <a:r>
                  <a:rPr lang="en-GB" b="0" i="1" dirty="0">
                    <a:latin typeface="Cambria Math" panose="02040503050406030204" pitchFamily="18" charset="0"/>
                  </a:rPr>
                  <a:t>Resist</a:t>
                </a:r>
              </a:p>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𝑂</m:t>
                          </m:r>
                        </m:e>
                        <m:sub>
                          <m:r>
                            <a:rPr lang="en-GB" b="0" i="1" smtClean="0">
                              <a:latin typeface="Cambria Math" panose="02040503050406030204" pitchFamily="18" charset="0"/>
                              <a:ea typeface="Cambria Math" panose="02040503050406030204" pitchFamily="18" charset="0"/>
                            </a:rPr>
                            <m:t>2</m:t>
                          </m:r>
                        </m:sub>
                      </m:sSub>
                    </m:oMath>
                  </m:oMathPara>
                </a14:m>
                <a:endParaRPr lang="en-GB" dirty="0"/>
              </a:p>
            </p:txBody>
          </p:sp>
        </mc:Choice>
        <mc:Fallback xmlns="">
          <p:sp>
            <p:nvSpPr>
              <p:cNvPr id="8" name="TextBox 7">
                <a:extLst>
                  <a:ext uri="{FF2B5EF4-FFF2-40B4-BE49-F238E27FC236}">
                    <a16:creationId xmlns:a16="http://schemas.microsoft.com/office/drawing/2014/main" id="{E49E6AAB-2074-6E8C-C112-57185D2897D7}"/>
                  </a:ext>
                </a:extLst>
              </p:cNvPr>
              <p:cNvSpPr txBox="1">
                <a:spLocks noRot="1" noChangeAspect="1" noMove="1" noResize="1" noEditPoints="1" noAdjustHandles="1" noChangeArrowheads="1" noChangeShapeType="1" noTextEdit="1"/>
              </p:cNvSpPr>
              <p:nvPr/>
            </p:nvSpPr>
            <p:spPr>
              <a:xfrm>
                <a:off x="6496827" y="5450511"/>
                <a:ext cx="592150" cy="553998"/>
              </a:xfrm>
              <a:prstGeom prst="rect">
                <a:avLst/>
              </a:prstGeom>
              <a:blipFill>
                <a:blip r:embed="rId5"/>
                <a:stretch>
                  <a:fillRect l="-24742" t="-15385" r="-24742" b="-7692"/>
                </a:stretch>
              </a:blipFill>
            </p:spPr>
            <p:txBody>
              <a:bodyPr/>
              <a:lstStyle/>
              <a:p>
                <a:r>
                  <a:rPr lang="en-GB">
                    <a:noFill/>
                  </a:rPr>
                  <a:t> </a:t>
                </a:r>
              </a:p>
            </p:txBody>
          </p:sp>
        </mc:Fallback>
      </mc:AlternateContent>
      <p:sp>
        <p:nvSpPr>
          <p:cNvPr id="9" name="Rectangle 8">
            <a:extLst>
              <a:ext uri="{FF2B5EF4-FFF2-40B4-BE49-F238E27FC236}">
                <a16:creationId xmlns:a16="http://schemas.microsoft.com/office/drawing/2014/main" id="{E7D3D60D-2B11-641A-2C0D-2D88888B9071}"/>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C002244F-501F-8AAE-86BD-2820DBD351A2}"/>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3" name="Picture 2" descr="ox_small_cmyk_pos_rect.jpg">
            <a:extLst>
              <a:ext uri="{FF2B5EF4-FFF2-40B4-BE49-F238E27FC236}">
                <a16:creationId xmlns:a16="http://schemas.microsoft.com/office/drawing/2014/main" id="{E9800293-9831-C220-A38F-C81179E3FB2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0" name="TextBox 9">
            <a:extLst>
              <a:ext uri="{FF2B5EF4-FFF2-40B4-BE49-F238E27FC236}">
                <a16:creationId xmlns:a16="http://schemas.microsoft.com/office/drawing/2014/main" id="{D4B06B60-4DA4-5549-4E99-3714E0C0FAD8}"/>
              </a:ext>
            </a:extLst>
          </p:cNvPr>
          <p:cNvSpPr txBox="1"/>
          <p:nvPr/>
        </p:nvSpPr>
        <p:spPr>
          <a:xfrm>
            <a:off x="87363" y="6400425"/>
            <a:ext cx="623904" cy="369332"/>
          </a:xfrm>
          <a:prstGeom prst="rect">
            <a:avLst/>
          </a:prstGeom>
          <a:noFill/>
        </p:spPr>
        <p:txBody>
          <a:bodyPr wrap="square">
            <a:spAutoFit/>
          </a:bodyPr>
          <a:lstStyle/>
          <a:p>
            <a:r>
              <a:rPr lang="en-GB" dirty="0"/>
              <a:t>42</a:t>
            </a:r>
          </a:p>
        </p:txBody>
      </p:sp>
    </p:spTree>
    <p:extLst>
      <p:ext uri="{BB962C8B-B14F-4D97-AF65-F5344CB8AC3E}">
        <p14:creationId xmlns:p14="http://schemas.microsoft.com/office/powerpoint/2010/main" val="20130800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Etching</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506180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Issues with RIE etching:</a:t>
            </a:r>
          </a:p>
          <a:p>
            <a:pPr indent="-228600" fontAlgn="base">
              <a:lnSpc>
                <a:spcPct val="90000"/>
              </a:lnSpc>
              <a:spcBef>
                <a:spcPct val="0"/>
              </a:spcBef>
              <a:spcAft>
                <a:spcPts val="600"/>
              </a:spcAft>
              <a:buFont typeface="Arial" panose="020B0604020202020204" pitchFamily="34" charset="0"/>
              <a:buChar char="•"/>
            </a:pPr>
            <a:endParaRPr lang="en-GB" altLang="en-US" sz="2000" baseline="30000" dirty="0">
              <a:latin typeface="Calibri" panose="020F0502020204030204" pitchFamily="34" charset="0"/>
              <a:cs typeface="Calibri" panose="020F0502020204030204" pitchFamily="34" charset="0"/>
            </a:endParaRPr>
          </a:p>
          <a:p>
            <a:pPr lvl="1" indent="-228600" fontAlgn="base">
              <a:lnSpc>
                <a:spcPct val="90000"/>
              </a:lnSpc>
              <a:spcBef>
                <a:spcPct val="0"/>
              </a:spcBef>
              <a:spcAft>
                <a:spcPts val="600"/>
              </a:spcAft>
              <a:buFont typeface="Arial" panose="020B0604020202020204" pitchFamily="34" charset="0"/>
              <a:buChar char="•"/>
            </a:pPr>
            <a:r>
              <a:rPr lang="en-GB" altLang="en-US" sz="2000" dirty="0">
                <a:latin typeface="Calibri" panose="020F0502020204030204" pitchFamily="34" charset="0"/>
                <a:cs typeface="Calibri" panose="020F0502020204030204" pitchFamily="34" charset="0"/>
              </a:rPr>
              <a:t>Ion damage to wafer</a:t>
            </a:r>
          </a:p>
          <a:p>
            <a:pPr indent="-228600" fontAlgn="base">
              <a:lnSpc>
                <a:spcPct val="90000"/>
              </a:lnSpc>
              <a:spcBef>
                <a:spcPct val="0"/>
              </a:spcBef>
              <a:spcAft>
                <a:spcPts val="600"/>
              </a:spcAft>
              <a:buFont typeface="Arial" panose="020B0604020202020204" pitchFamily="34" charset="0"/>
              <a:buChar char="•"/>
            </a:pPr>
            <a:endParaRPr lang="en-GB" altLang="en-US" sz="2000" dirty="0">
              <a:latin typeface="Calibri" panose="020F0502020204030204" pitchFamily="34" charset="0"/>
              <a:cs typeface="Calibri" panose="020F0502020204030204" pitchFamily="34" charset="0"/>
            </a:endParaRPr>
          </a:p>
          <a:p>
            <a:pPr lvl="1" indent="-228600" fontAlgn="base">
              <a:lnSpc>
                <a:spcPct val="90000"/>
              </a:lnSpc>
              <a:spcBef>
                <a:spcPct val="0"/>
              </a:spcBef>
              <a:spcAft>
                <a:spcPts val="600"/>
              </a:spcAft>
              <a:buFont typeface="Arial" panose="020B0604020202020204" pitchFamily="34" charset="0"/>
              <a:buChar char="•"/>
            </a:pPr>
            <a:r>
              <a:rPr lang="en-GB" altLang="en-US" sz="2000" dirty="0">
                <a:latin typeface="Calibri" panose="020F0502020204030204" pitchFamily="34" charset="0"/>
                <a:cs typeface="Calibri" panose="020F0502020204030204" pitchFamily="34" charset="0"/>
              </a:rPr>
              <a:t>Etch loading (the etch rate changes depending on the mask pattern, i.e. Si with bigger aperture or narrow trenches etch more slowly )</a:t>
            </a:r>
            <a:endParaRPr lang="en-US" alt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333A963-67BB-B1FA-F790-01D826612EB3}"/>
              </a:ext>
            </a:extLst>
          </p:cNvPr>
          <p:cNvPicPr>
            <a:picLocks noChangeAspect="1"/>
          </p:cNvPicPr>
          <p:nvPr/>
        </p:nvPicPr>
        <p:blipFill>
          <a:blip r:embed="rId2"/>
          <a:stretch>
            <a:fillRect/>
          </a:stretch>
        </p:blipFill>
        <p:spPr>
          <a:xfrm>
            <a:off x="7055814" y="1153514"/>
            <a:ext cx="3106190" cy="2487203"/>
          </a:xfrm>
          <a:prstGeom prst="rect">
            <a:avLst/>
          </a:prstGeom>
        </p:spPr>
      </p:pic>
      <p:sp>
        <p:nvSpPr>
          <p:cNvPr id="4" name="TextBox 3">
            <a:extLst>
              <a:ext uri="{FF2B5EF4-FFF2-40B4-BE49-F238E27FC236}">
                <a16:creationId xmlns:a16="http://schemas.microsoft.com/office/drawing/2014/main" id="{F0217D3F-DB40-90CE-FB2F-86498248344A}"/>
              </a:ext>
            </a:extLst>
          </p:cNvPr>
          <p:cNvSpPr txBox="1"/>
          <p:nvPr/>
        </p:nvSpPr>
        <p:spPr>
          <a:xfrm>
            <a:off x="6188190" y="4003627"/>
            <a:ext cx="4841437" cy="1409617"/>
          </a:xfrm>
          <a:prstGeom prst="rect">
            <a:avLst/>
          </a:prstGeom>
          <a:noFill/>
        </p:spPr>
        <p:txBody>
          <a:bodyPr wrap="square">
            <a:spAutoFit/>
          </a:bodyPr>
          <a:lstStyle/>
          <a:p>
            <a:pPr fontAlgn="base">
              <a:lnSpc>
                <a:spcPct val="90000"/>
              </a:lnSpc>
              <a:spcBef>
                <a:spcPct val="0"/>
              </a:spcBef>
              <a:spcAft>
                <a:spcPts val="600"/>
              </a:spcAft>
            </a:pPr>
            <a:r>
              <a:rPr lang="en-GB" dirty="0">
                <a:latin typeface="Calibri" panose="020F0502020204030204" pitchFamily="34" charset="0"/>
                <a:cs typeface="Calibri" panose="020F0502020204030204" pitchFamily="34" charset="0"/>
              </a:rPr>
              <a:t>A wide trench allows fluorine radicals to reach the bottom more easily, hence fast etch rate compared to the narrow trench</a:t>
            </a:r>
          </a:p>
          <a:p>
            <a:pPr fontAlgn="base">
              <a:lnSpc>
                <a:spcPct val="90000"/>
              </a:lnSpc>
              <a:spcBef>
                <a:spcPct val="0"/>
              </a:spcBef>
              <a:spcAft>
                <a:spcPts val="600"/>
              </a:spcAft>
            </a:pPr>
            <a:endParaRPr lang="en-GB" dirty="0">
              <a:latin typeface="Calibri" panose="020F0502020204030204" pitchFamily="34" charset="0"/>
              <a:cs typeface="Calibri" panose="020F0502020204030204" pitchFamily="34" charset="0"/>
            </a:endParaRPr>
          </a:p>
          <a:p>
            <a:pPr fontAlgn="base">
              <a:lnSpc>
                <a:spcPct val="90000"/>
              </a:lnSpc>
              <a:spcBef>
                <a:spcPct val="0"/>
              </a:spcBef>
              <a:spcAft>
                <a:spcPts val="600"/>
              </a:spcAft>
            </a:pPr>
            <a:r>
              <a:rPr lang="en-GB" sz="1200" dirty="0">
                <a:latin typeface="Calibri" panose="020F0502020204030204" pitchFamily="34" charset="0"/>
                <a:cs typeface="Calibri" panose="020F0502020204030204" pitchFamily="34" charset="0"/>
              </a:rPr>
              <a:t>Source: https://www.samcointl.com/opto/</a:t>
            </a:r>
          </a:p>
        </p:txBody>
      </p:sp>
      <p:sp>
        <p:nvSpPr>
          <p:cNvPr id="5" name="Rectangle 4">
            <a:extLst>
              <a:ext uri="{FF2B5EF4-FFF2-40B4-BE49-F238E27FC236}">
                <a16:creationId xmlns:a16="http://schemas.microsoft.com/office/drawing/2014/main" id="{38FF80EF-72A1-B2CC-8DA7-3852D610801A}"/>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a:extLst>
              <a:ext uri="{FF2B5EF4-FFF2-40B4-BE49-F238E27FC236}">
                <a16:creationId xmlns:a16="http://schemas.microsoft.com/office/drawing/2014/main" id="{DE6C3554-2FF1-00F5-019F-6DF7BE5E6B12}"/>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6" name="Picture 5" descr="ox_small_cmyk_pos_rect.jpg">
            <a:extLst>
              <a:ext uri="{FF2B5EF4-FFF2-40B4-BE49-F238E27FC236}">
                <a16:creationId xmlns:a16="http://schemas.microsoft.com/office/drawing/2014/main" id="{6F4C1B56-67F9-7A9D-BD42-0A77734A62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8" name="TextBox 7">
            <a:extLst>
              <a:ext uri="{FF2B5EF4-FFF2-40B4-BE49-F238E27FC236}">
                <a16:creationId xmlns:a16="http://schemas.microsoft.com/office/drawing/2014/main" id="{29A653C7-948E-13A7-CE86-F547EBB29A99}"/>
              </a:ext>
            </a:extLst>
          </p:cNvPr>
          <p:cNvSpPr txBox="1"/>
          <p:nvPr/>
        </p:nvSpPr>
        <p:spPr>
          <a:xfrm>
            <a:off x="87363" y="6400425"/>
            <a:ext cx="623904" cy="369332"/>
          </a:xfrm>
          <a:prstGeom prst="rect">
            <a:avLst/>
          </a:prstGeom>
          <a:noFill/>
        </p:spPr>
        <p:txBody>
          <a:bodyPr wrap="square">
            <a:spAutoFit/>
          </a:bodyPr>
          <a:lstStyle/>
          <a:p>
            <a:r>
              <a:rPr lang="en-GB" dirty="0"/>
              <a:t>43</a:t>
            </a:r>
          </a:p>
        </p:txBody>
      </p:sp>
    </p:spTree>
    <p:extLst>
      <p:ext uri="{BB962C8B-B14F-4D97-AF65-F5344CB8AC3E}">
        <p14:creationId xmlns:p14="http://schemas.microsoft.com/office/powerpoint/2010/main" val="37652650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594FEEB4-1305-42FD-9B09-E22E04C3619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627850" y="562667"/>
            <a:ext cx="3474175" cy="5439153"/>
          </a:xfrm>
          <a:prstGeom prst="rect">
            <a:avLst/>
          </a:prstGeom>
        </p:spPr>
      </p:pic>
      <p:sp>
        <p:nvSpPr>
          <p:cNvPr id="15" name="TextBox 14">
            <a:extLst>
              <a:ext uri="{FF2B5EF4-FFF2-40B4-BE49-F238E27FC236}">
                <a16:creationId xmlns:a16="http://schemas.microsoft.com/office/drawing/2014/main" id="{046FF909-6011-45BA-AF38-6D83FA8AFDB4}"/>
              </a:ext>
            </a:extLst>
          </p:cNvPr>
          <p:cNvSpPr txBox="1"/>
          <p:nvPr/>
        </p:nvSpPr>
        <p:spPr>
          <a:xfrm>
            <a:off x="8776193" y="856180"/>
            <a:ext cx="2918983" cy="1015663"/>
          </a:xfrm>
          <a:prstGeom prst="rect">
            <a:avLst/>
          </a:prstGeom>
          <a:noFill/>
        </p:spPr>
        <p:txBody>
          <a:bodyPr wrap="square">
            <a:spAutoFit/>
          </a:bodyPr>
          <a:lstStyle/>
          <a:p>
            <a:r>
              <a:rPr lang="en-US" sz="1200" dirty="0"/>
              <a:t>…</a:t>
            </a:r>
            <a:r>
              <a:rPr lang="en-US" sz="1200" i="1" dirty="0"/>
              <a:t>the layer is formed by bombardment of one face of the N-type body with nuclear particles and the N-type zones in the layer are produced by masking the surface areas of the layer from the bombarding particles.</a:t>
            </a:r>
            <a:endParaRPr lang="en-GB" sz="1200" i="1" dirty="0"/>
          </a:p>
        </p:txBody>
      </p:sp>
      <p:sp>
        <p:nvSpPr>
          <p:cNvPr id="16" name="TextBox 15">
            <a:extLst>
              <a:ext uri="{FF2B5EF4-FFF2-40B4-BE49-F238E27FC236}">
                <a16:creationId xmlns:a16="http://schemas.microsoft.com/office/drawing/2014/main" id="{361C7C55-BAD7-479E-AE82-E106DE97BDBF}"/>
              </a:ext>
            </a:extLst>
          </p:cNvPr>
          <p:cNvSpPr txBox="1"/>
          <p:nvPr/>
        </p:nvSpPr>
        <p:spPr>
          <a:xfrm>
            <a:off x="468000" y="2160000"/>
            <a:ext cx="4687115" cy="4093428"/>
          </a:xfrm>
          <a:prstGeom prst="rect">
            <a:avLst/>
          </a:prstGeom>
          <a:noFill/>
        </p:spPr>
        <p:txBody>
          <a:bodyPr wrap="square">
            <a:spAutoFit/>
          </a:bodyPr>
          <a:lstStyle/>
          <a:p>
            <a:pPr marL="285750" indent="-285750">
              <a:buFont typeface="Arial" panose="020B0604020202020204" pitchFamily="34" charset="0"/>
              <a:buChar char="•"/>
            </a:pPr>
            <a:r>
              <a:rPr lang="en-US" sz="2000" dirty="0">
                <a:effectLst/>
                <a:cs typeface="Times New Roman" panose="02020603050405020304" pitchFamily="18" charset="0"/>
              </a:rPr>
              <a:t>Technique to introduce atoms of dopants into a semiconductor </a:t>
            </a:r>
            <a:r>
              <a:rPr lang="en-US" sz="2000" dirty="0">
                <a:cs typeface="Times New Roman" panose="02020603050405020304" pitchFamily="18" charset="0"/>
              </a:rPr>
              <a:t>material and create regions of different electrical characteristics</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Historically proposed by Shockley in 1949, became common in the 70’s</a:t>
            </a:r>
            <a:br>
              <a:rPr lang="en-US" sz="2000" dirty="0">
                <a:cs typeface="Times New Roman" panose="02020603050405020304" pitchFamily="18" charset="0"/>
              </a:rPr>
            </a:br>
            <a:endParaRPr lang="en-US" sz="2000" dirty="0">
              <a:effectLst/>
              <a:cs typeface="Times New Roman" panose="02020603050405020304" pitchFamily="18" charset="0"/>
            </a:endParaRPr>
          </a:p>
          <a:p>
            <a:pPr marL="285750" indent="-285750">
              <a:buFont typeface="Arial" panose="020B0604020202020204" pitchFamily="34" charset="0"/>
              <a:buChar char="•"/>
            </a:pPr>
            <a:r>
              <a:rPr lang="en-US" sz="2000" dirty="0">
                <a:effectLst/>
                <a:cs typeface="Times New Roman" panose="02020603050405020304" pitchFamily="18" charset="0"/>
              </a:rPr>
              <a:t>Ionized gas ions are accelerated by strong electric field and injected into a target wafer ( a few nm to a few µm depth). Ion implanters </a:t>
            </a:r>
            <a:r>
              <a:rPr lang="en-US" sz="2000" dirty="0">
                <a:cs typeface="Times New Roman" panose="02020603050405020304" pitchFamily="18" charset="0"/>
              </a:rPr>
              <a:t>spin-off from particle accelerator technology</a:t>
            </a:r>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ECEA39C4-96DB-182D-4BFF-0BB2C72695C1}"/>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DF64C23E-52ED-526C-4F6D-C18E03F796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13B0F5B1-8A42-AD35-63F1-4FF9CF806F76}"/>
              </a:ext>
            </a:extLst>
          </p:cNvPr>
          <p:cNvSpPr txBox="1"/>
          <p:nvPr/>
        </p:nvSpPr>
        <p:spPr>
          <a:xfrm>
            <a:off x="87363" y="6400425"/>
            <a:ext cx="623904" cy="369332"/>
          </a:xfrm>
          <a:prstGeom prst="rect">
            <a:avLst/>
          </a:prstGeom>
          <a:noFill/>
        </p:spPr>
        <p:txBody>
          <a:bodyPr wrap="square">
            <a:spAutoFit/>
          </a:bodyPr>
          <a:lstStyle/>
          <a:p>
            <a:r>
              <a:rPr lang="en-GB" dirty="0"/>
              <a:t>44</a:t>
            </a:r>
          </a:p>
        </p:txBody>
      </p:sp>
    </p:spTree>
    <p:extLst>
      <p:ext uri="{BB962C8B-B14F-4D97-AF65-F5344CB8AC3E}">
        <p14:creationId xmlns:p14="http://schemas.microsoft.com/office/powerpoint/2010/main" val="2149717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33011DD0-8AD0-43DB-A36D-EBA0BDBFB2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2327" y="1984248"/>
            <a:ext cx="4053627" cy="1143451"/>
          </a:xfrm>
          <a:prstGeom prst="rect">
            <a:avLst/>
          </a:prstGeom>
        </p:spPr>
      </p:pic>
      <p:sp>
        <p:nvSpPr>
          <p:cNvPr id="15" name="Rectangle 14">
            <a:extLst>
              <a:ext uri="{FF2B5EF4-FFF2-40B4-BE49-F238E27FC236}">
                <a16:creationId xmlns:a16="http://schemas.microsoft.com/office/drawing/2014/main" id="{162E22BD-F939-47FE-BFD6-B8A4DC620DF7}"/>
              </a:ext>
            </a:extLst>
          </p:cNvPr>
          <p:cNvSpPr/>
          <p:nvPr/>
        </p:nvSpPr>
        <p:spPr>
          <a:xfrm>
            <a:off x="8211179" y="1003694"/>
            <a:ext cx="787400" cy="609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rPr>
              <a:t>P</a:t>
            </a:r>
            <a:r>
              <a:rPr lang="en-GB" b="1" baseline="30000" dirty="0">
                <a:solidFill>
                  <a:srgbClr val="FF0000"/>
                </a:solidFill>
              </a:rPr>
              <a:t>+</a:t>
            </a:r>
          </a:p>
        </p:txBody>
      </p:sp>
      <p:sp>
        <p:nvSpPr>
          <p:cNvPr id="16" name="Rectangle 15">
            <a:extLst>
              <a:ext uri="{FF2B5EF4-FFF2-40B4-BE49-F238E27FC236}">
                <a16:creationId xmlns:a16="http://schemas.microsoft.com/office/drawing/2014/main" id="{FC3F496D-03BD-4D69-A2E3-23489053E7B2}"/>
              </a:ext>
            </a:extLst>
          </p:cNvPr>
          <p:cNvSpPr/>
          <p:nvPr/>
        </p:nvSpPr>
        <p:spPr>
          <a:xfrm>
            <a:off x="10169517" y="1024958"/>
            <a:ext cx="787400" cy="609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accent1"/>
                </a:solidFill>
              </a:rPr>
              <a:t>B</a:t>
            </a:r>
            <a:r>
              <a:rPr lang="en-GB" b="1" baseline="30000" dirty="0">
                <a:solidFill>
                  <a:schemeClr val="accent1"/>
                </a:solidFill>
              </a:rPr>
              <a:t>+</a:t>
            </a:r>
          </a:p>
        </p:txBody>
      </p:sp>
      <p:cxnSp>
        <p:nvCxnSpPr>
          <p:cNvPr id="17" name="Straight Arrow Connector 16">
            <a:extLst>
              <a:ext uri="{FF2B5EF4-FFF2-40B4-BE49-F238E27FC236}">
                <a16:creationId xmlns:a16="http://schemas.microsoft.com/office/drawing/2014/main" id="{67072F53-9EFE-4465-839D-C4372EF1F182}"/>
              </a:ext>
            </a:extLst>
          </p:cNvPr>
          <p:cNvCxnSpPr>
            <a:stCxn id="16" idx="2"/>
          </p:cNvCxnSpPr>
          <p:nvPr/>
        </p:nvCxnSpPr>
        <p:spPr>
          <a:xfrm>
            <a:off x="10563217" y="1634558"/>
            <a:ext cx="0" cy="482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90594E5-E49D-409C-B6C9-F8A16AD11725}"/>
              </a:ext>
            </a:extLst>
          </p:cNvPr>
          <p:cNvCxnSpPr>
            <a:stCxn id="15" idx="2"/>
          </p:cNvCxnSpPr>
          <p:nvPr/>
        </p:nvCxnSpPr>
        <p:spPr>
          <a:xfrm>
            <a:off x="8604879" y="1613294"/>
            <a:ext cx="0" cy="4826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EEAE5360-952C-49A8-8341-327CFBF073BE}"/>
              </a:ext>
            </a:extLst>
          </p:cNvPr>
          <p:cNvSpPr/>
          <p:nvPr/>
        </p:nvSpPr>
        <p:spPr>
          <a:xfrm>
            <a:off x="6589897" y="1003692"/>
            <a:ext cx="787400" cy="609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accent1"/>
                </a:solidFill>
              </a:rPr>
              <a:t>B</a:t>
            </a:r>
            <a:r>
              <a:rPr lang="en-GB" b="1" baseline="30000" dirty="0">
                <a:solidFill>
                  <a:schemeClr val="accent1"/>
                </a:solidFill>
              </a:rPr>
              <a:t>+</a:t>
            </a:r>
          </a:p>
        </p:txBody>
      </p:sp>
      <p:cxnSp>
        <p:nvCxnSpPr>
          <p:cNvPr id="23" name="Straight Arrow Connector 22">
            <a:extLst>
              <a:ext uri="{FF2B5EF4-FFF2-40B4-BE49-F238E27FC236}">
                <a16:creationId xmlns:a16="http://schemas.microsoft.com/office/drawing/2014/main" id="{C735FF90-F727-4C34-AC17-77E8319A0E7B}"/>
              </a:ext>
            </a:extLst>
          </p:cNvPr>
          <p:cNvCxnSpPr>
            <a:stCxn id="22" idx="2"/>
          </p:cNvCxnSpPr>
          <p:nvPr/>
        </p:nvCxnSpPr>
        <p:spPr>
          <a:xfrm>
            <a:off x="6983597" y="1613292"/>
            <a:ext cx="0" cy="50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CA4EBE0D-2A77-445F-905F-CEEE4BEA01EE}"/>
              </a:ext>
            </a:extLst>
          </p:cNvPr>
          <p:cNvSpPr/>
          <p:nvPr/>
        </p:nvSpPr>
        <p:spPr>
          <a:xfrm>
            <a:off x="8376070" y="1974058"/>
            <a:ext cx="86614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B050"/>
                </a:solidFill>
              </a:rPr>
              <a:t>P-epi</a:t>
            </a:r>
            <a:endParaRPr lang="en-GB" b="1" baseline="30000" dirty="0">
              <a:solidFill>
                <a:srgbClr val="00B050"/>
              </a:solidFill>
            </a:endParaRPr>
          </a:p>
        </p:txBody>
      </p:sp>
      <p:pic>
        <p:nvPicPr>
          <p:cNvPr id="26" name="Picture 25">
            <a:extLst>
              <a:ext uri="{FF2B5EF4-FFF2-40B4-BE49-F238E27FC236}">
                <a16:creationId xmlns:a16="http://schemas.microsoft.com/office/drawing/2014/main" id="{79D137D7-0AA3-46C2-942B-BCB6049E2E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9350" y="3327499"/>
            <a:ext cx="3845189" cy="2477190"/>
          </a:xfrm>
          <a:prstGeom prst="rect">
            <a:avLst/>
          </a:prstGeom>
        </p:spPr>
      </p:pic>
      <p:sp>
        <p:nvSpPr>
          <p:cNvPr id="27" name="Rectangle 26">
            <a:extLst>
              <a:ext uri="{FF2B5EF4-FFF2-40B4-BE49-F238E27FC236}">
                <a16:creationId xmlns:a16="http://schemas.microsoft.com/office/drawing/2014/main" id="{6AEDED92-5858-4F8B-BD5C-6472552D3C5B}"/>
              </a:ext>
            </a:extLst>
          </p:cNvPr>
          <p:cNvSpPr/>
          <p:nvPr/>
        </p:nvSpPr>
        <p:spPr>
          <a:xfrm>
            <a:off x="468000" y="2099399"/>
            <a:ext cx="5175890" cy="4401205"/>
          </a:xfrm>
          <a:prstGeom prst="rect">
            <a:avLst/>
          </a:prstGeom>
        </p:spPr>
        <p:txBody>
          <a:bodyPr wrap="square">
            <a:spAutoFit/>
          </a:bodyPr>
          <a:lstStyle/>
          <a:p>
            <a:r>
              <a:rPr lang="en-US" sz="2000" b="1" dirty="0">
                <a:solidFill>
                  <a:srgbClr val="00B050"/>
                </a:solidFill>
                <a:effectLst/>
                <a:cs typeface="Times New Roman" panose="02020603050405020304" pitchFamily="18" charset="0"/>
              </a:rPr>
              <a:t>Pros</a:t>
            </a:r>
            <a:r>
              <a:rPr lang="en-US" sz="2000" dirty="0">
                <a:effectLst/>
                <a:cs typeface="Times New Roman" panose="02020603050405020304" pitchFamily="18" charset="0"/>
              </a:rPr>
              <a:t> </a:t>
            </a:r>
          </a:p>
          <a:p>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effectLst/>
                <a:cs typeface="Times New Roman" panose="02020603050405020304" pitchFamily="18" charset="0"/>
              </a:rPr>
              <a:t>Precise control of dose and depth profile, complex profiles</a:t>
            </a:r>
            <a:br>
              <a:rPr lang="en-US" sz="2000" dirty="0">
                <a:effectLst/>
                <a:cs typeface="Times New Roman" panose="02020603050405020304" pitchFamily="18" charset="0"/>
              </a:rPr>
            </a:br>
            <a:endParaRPr lang="en-US" sz="2000" dirty="0">
              <a:effectLst/>
              <a:cs typeface="Times New Roman" panose="02020603050405020304" pitchFamily="18" charset="0"/>
            </a:endParaRPr>
          </a:p>
          <a:p>
            <a:pPr marL="342900" indent="-342900">
              <a:buFont typeface="Arial" panose="020B0604020202020204" pitchFamily="34" charset="0"/>
              <a:buChar char="•"/>
            </a:pPr>
            <a:r>
              <a:rPr lang="en-US" sz="2000" dirty="0">
                <a:effectLst/>
                <a:cs typeface="Times New Roman" panose="02020603050405020304" pitchFamily="18" charset="0"/>
              </a:rPr>
              <a:t> RT process (can use photoresist as mask)</a:t>
            </a:r>
            <a:br>
              <a:rPr lang="en-US" sz="2000" dirty="0">
                <a:effectLst/>
                <a:cs typeface="Times New Roman" panose="02020603050405020304" pitchFamily="18" charset="0"/>
              </a:rPr>
            </a:br>
            <a:endParaRPr lang="en-US" sz="2000" dirty="0">
              <a:effectLst/>
              <a:cs typeface="Times New Roman" panose="02020603050405020304" pitchFamily="18" charset="0"/>
            </a:endParaRPr>
          </a:p>
          <a:p>
            <a:pPr marL="342900" indent="-342900">
              <a:buFont typeface="Arial" panose="020B0604020202020204" pitchFamily="34" charset="0"/>
              <a:buChar char="•"/>
            </a:pPr>
            <a:r>
              <a:rPr lang="en-US" sz="2000" dirty="0">
                <a:effectLst/>
                <a:cs typeface="Times New Roman" panose="02020603050405020304" pitchFamily="18" charset="0"/>
              </a:rPr>
              <a:t> Wide selection of masking materials</a:t>
            </a:r>
            <a:r>
              <a:rPr lang="en-US" sz="2000" dirty="0">
                <a:cs typeface="Times New Roman" panose="02020603050405020304" pitchFamily="18" charset="0"/>
              </a:rPr>
              <a:t> </a:t>
            </a:r>
            <a:r>
              <a:rPr lang="en-US" sz="2000" dirty="0">
                <a:effectLst/>
                <a:cs typeface="Times New Roman" panose="02020603050405020304" pitchFamily="18" charset="0"/>
              </a:rPr>
              <a:t>e.g. photoresist, oxide, poly-Si, metal</a:t>
            </a:r>
            <a:br>
              <a:rPr lang="en-US" sz="2000" dirty="0">
                <a:effectLst/>
                <a:cs typeface="Times New Roman" panose="02020603050405020304" pitchFamily="18" charset="0"/>
              </a:rPr>
            </a:br>
            <a:endParaRPr lang="en-US" sz="2000" dirty="0">
              <a:effectLst/>
              <a:cs typeface="Times New Roman" panose="02020603050405020304" pitchFamily="18" charset="0"/>
            </a:endParaRPr>
          </a:p>
          <a:p>
            <a:pPr marL="342900" indent="-342900">
              <a:buFont typeface="Arial" panose="020B0604020202020204" pitchFamily="34" charset="0"/>
              <a:buChar char="•"/>
            </a:pPr>
            <a:r>
              <a:rPr lang="en-US" sz="2000" dirty="0">
                <a:effectLst/>
                <a:cs typeface="Times New Roman" panose="02020603050405020304" pitchFamily="18" charset="0"/>
              </a:rPr>
              <a:t> Excellent dose uniformity across wafers</a:t>
            </a:r>
            <a:br>
              <a:rPr lang="en-US" sz="2000" dirty="0">
                <a:effectLst/>
                <a:cs typeface="Times New Roman" panose="02020603050405020304" pitchFamily="18" charset="0"/>
              </a:rPr>
            </a:br>
            <a:endParaRPr lang="en-US" sz="2000" dirty="0">
              <a:effectLst/>
              <a:cs typeface="Times New Roman" panose="02020603050405020304" pitchFamily="18" charset="0"/>
            </a:endParaRPr>
          </a:p>
          <a:p>
            <a:pPr marL="342900" indent="-342900">
              <a:buFont typeface="Arial" panose="020B0604020202020204" pitchFamily="34" charset="0"/>
              <a:buChar char="•"/>
            </a:pPr>
            <a:r>
              <a:rPr lang="en-US" sz="2000" dirty="0">
                <a:effectLst/>
                <a:cs typeface="Times New Roman" panose="02020603050405020304" pitchFamily="18" charset="0"/>
              </a:rPr>
              <a:t>Little lateral dopant diffusion, important for small devices</a:t>
            </a:r>
          </a:p>
        </p:txBody>
      </p:sp>
      <p:sp>
        <p:nvSpPr>
          <p:cNvPr id="28" name="Rectangle 27">
            <a:extLst>
              <a:ext uri="{FF2B5EF4-FFF2-40B4-BE49-F238E27FC236}">
                <a16:creationId xmlns:a16="http://schemas.microsoft.com/office/drawing/2014/main" id="{507561AA-8CBA-407E-8749-9863F44B0445}"/>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a:t>
            </a:r>
            <a:br>
              <a:rPr lang="en-US" sz="2500" dirty="0">
                <a:latin typeface="+mj-lt"/>
                <a:ea typeface="+mj-ea"/>
                <a:cs typeface="+mj-cs"/>
              </a:rPr>
            </a:br>
            <a:endParaRPr lang="en-US" sz="2500" dirty="0">
              <a:latin typeface="+mj-lt"/>
              <a:ea typeface="+mj-ea"/>
              <a:cs typeface="+mj-cs"/>
            </a:endParaRPr>
          </a:p>
        </p:txBody>
      </p:sp>
      <p:sp>
        <p:nvSpPr>
          <p:cNvPr id="29" name="TextBox 28">
            <a:extLst>
              <a:ext uri="{FF2B5EF4-FFF2-40B4-BE49-F238E27FC236}">
                <a16:creationId xmlns:a16="http://schemas.microsoft.com/office/drawing/2014/main" id="{5F254804-EB92-4249-8D0A-CD555EEBDC7A}"/>
              </a:ext>
            </a:extLst>
          </p:cNvPr>
          <p:cNvSpPr txBox="1"/>
          <p:nvPr/>
        </p:nvSpPr>
        <p:spPr>
          <a:xfrm>
            <a:off x="6289175" y="3157587"/>
            <a:ext cx="5039930" cy="338554"/>
          </a:xfrm>
          <a:prstGeom prst="rect">
            <a:avLst/>
          </a:prstGeom>
          <a:noFill/>
        </p:spPr>
        <p:txBody>
          <a:bodyPr wrap="square">
            <a:spAutoFit/>
          </a:bodyPr>
          <a:lstStyle/>
          <a:p>
            <a:r>
              <a:rPr lang="en-GB" sz="1600" i="1" dirty="0"/>
              <a:t>4 implantations process, 1 metal layer</a:t>
            </a:r>
          </a:p>
        </p:txBody>
      </p:sp>
      <p:sp>
        <p:nvSpPr>
          <p:cNvPr id="31" name="TextBox 30">
            <a:extLst>
              <a:ext uri="{FF2B5EF4-FFF2-40B4-BE49-F238E27FC236}">
                <a16:creationId xmlns:a16="http://schemas.microsoft.com/office/drawing/2014/main" id="{6037E364-46CB-4636-A187-175398E84C92}"/>
              </a:ext>
            </a:extLst>
          </p:cNvPr>
          <p:cNvSpPr txBox="1"/>
          <p:nvPr/>
        </p:nvSpPr>
        <p:spPr>
          <a:xfrm>
            <a:off x="6289175" y="5685029"/>
            <a:ext cx="5039930" cy="338554"/>
          </a:xfrm>
          <a:prstGeom prst="rect">
            <a:avLst/>
          </a:prstGeom>
          <a:noFill/>
        </p:spPr>
        <p:txBody>
          <a:bodyPr wrap="square">
            <a:spAutoFit/>
          </a:bodyPr>
          <a:lstStyle/>
          <a:p>
            <a:r>
              <a:rPr lang="en-GB" sz="1600" i="1" dirty="0"/>
              <a:t>&gt;10 implantations process</a:t>
            </a:r>
          </a:p>
        </p:txBody>
      </p:sp>
      <p:sp>
        <p:nvSpPr>
          <p:cNvPr id="25" name="Rectangle 24">
            <a:extLst>
              <a:ext uri="{FF2B5EF4-FFF2-40B4-BE49-F238E27FC236}">
                <a16:creationId xmlns:a16="http://schemas.microsoft.com/office/drawing/2014/main" id="{2B7E8FF5-D449-4141-863E-906D4F764EE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EA45EA1F-601A-3429-1C62-7F6824D068AD}"/>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F4D9AB7D-9D7F-9E7B-919A-53FAE3F36C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BC8661D7-0948-2757-E178-463A39CD6F8A}"/>
              </a:ext>
            </a:extLst>
          </p:cNvPr>
          <p:cNvSpPr txBox="1"/>
          <p:nvPr/>
        </p:nvSpPr>
        <p:spPr>
          <a:xfrm>
            <a:off x="87363" y="6400425"/>
            <a:ext cx="623904" cy="369332"/>
          </a:xfrm>
          <a:prstGeom prst="rect">
            <a:avLst/>
          </a:prstGeom>
          <a:noFill/>
        </p:spPr>
        <p:txBody>
          <a:bodyPr wrap="square">
            <a:spAutoFit/>
          </a:bodyPr>
          <a:lstStyle/>
          <a:p>
            <a:r>
              <a:rPr lang="en-GB" dirty="0"/>
              <a:t>45</a:t>
            </a:r>
          </a:p>
        </p:txBody>
      </p:sp>
    </p:spTree>
    <p:extLst>
      <p:ext uri="{BB962C8B-B14F-4D97-AF65-F5344CB8AC3E}">
        <p14:creationId xmlns:p14="http://schemas.microsoft.com/office/powerpoint/2010/main" val="34315841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AA3C36D-5B79-4800-AB09-C4870CC68D66}"/>
              </a:ext>
            </a:extLst>
          </p:cNvPr>
          <p:cNvSpPr/>
          <p:nvPr/>
        </p:nvSpPr>
        <p:spPr>
          <a:xfrm>
            <a:off x="468000" y="2106660"/>
            <a:ext cx="4720987" cy="4093428"/>
          </a:xfrm>
          <a:prstGeom prst="rect">
            <a:avLst/>
          </a:prstGeom>
        </p:spPr>
        <p:txBody>
          <a:bodyPr wrap="square">
            <a:spAutoFit/>
          </a:bodyPr>
          <a:lstStyle/>
          <a:p>
            <a:r>
              <a:rPr lang="en-US" sz="2000" b="1" dirty="0">
                <a:solidFill>
                  <a:srgbClr val="FF0000"/>
                </a:solidFill>
                <a:effectLst/>
                <a:cs typeface="Times New Roman" panose="02020603050405020304" pitchFamily="18" charset="0"/>
              </a:rPr>
              <a:t>Cons</a:t>
            </a:r>
            <a:r>
              <a:rPr lang="en-US" sz="2000" dirty="0">
                <a:effectLst/>
                <a:cs typeface="Times New Roman" panose="02020603050405020304" pitchFamily="18" charset="0"/>
              </a:rPr>
              <a:t> </a:t>
            </a:r>
          </a:p>
          <a:p>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effectLst/>
                <a:cs typeface="Times New Roman" panose="02020603050405020304" pitchFamily="18" charset="0"/>
              </a:rPr>
              <a:t>Equipment big and expensive (&gt; 1M$)</a:t>
            </a:r>
            <a:br>
              <a:rPr lang="en-US" sz="2000" dirty="0">
                <a:effectLst/>
                <a:cs typeface="Times New Roman" panose="02020603050405020304" pitchFamily="18" charset="0"/>
              </a:rPr>
            </a:br>
            <a:endParaRPr lang="en-US" sz="2000" dirty="0">
              <a:effectLst/>
              <a:cs typeface="Times New Roman" panose="02020603050405020304" pitchFamily="18" charset="0"/>
            </a:endParaRPr>
          </a:p>
          <a:p>
            <a:pPr marL="342900" indent="-342900">
              <a:buFont typeface="Arial" panose="020B0604020202020204" pitchFamily="34" charset="0"/>
              <a:buChar char="•"/>
            </a:pPr>
            <a:r>
              <a:rPr lang="en-US" sz="2000" dirty="0">
                <a:effectLst/>
                <a:cs typeface="Times New Roman" panose="02020603050405020304" pitchFamily="18" charset="0"/>
              </a:rPr>
              <a:t>Radiation damage: reticle damage due to implantation not always possible to correct</a:t>
            </a:r>
          </a:p>
          <a:p>
            <a:endParaRPr lang="en-US" sz="2000" dirty="0">
              <a:effectLst/>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Difficult to obtain very shallow and very deep doping</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effectLst/>
                <a:cs typeface="Times New Roman" panose="02020603050405020304" pitchFamily="18" charset="0"/>
              </a:rPr>
              <a:t>Masks material can be scattered into the wafer, creating impurities and defects</a:t>
            </a:r>
          </a:p>
        </p:txBody>
      </p:sp>
      <p:sp>
        <p:nvSpPr>
          <p:cNvPr id="15" name="Rectangle 14">
            <a:extLst>
              <a:ext uri="{FF2B5EF4-FFF2-40B4-BE49-F238E27FC236}">
                <a16:creationId xmlns:a16="http://schemas.microsoft.com/office/drawing/2014/main" id="{2D657EB8-33C3-4175-BC62-99B0A54BC88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a:t>
            </a:r>
            <a:br>
              <a:rPr lang="en-US" sz="2500" dirty="0">
                <a:latin typeface="+mj-lt"/>
                <a:ea typeface="+mj-ea"/>
                <a:cs typeface="+mj-cs"/>
              </a:rPr>
            </a:br>
            <a:endParaRPr lang="en-US" sz="2500" dirty="0">
              <a:latin typeface="+mj-lt"/>
              <a:ea typeface="+mj-ea"/>
              <a:cs typeface="+mj-cs"/>
            </a:endParaRPr>
          </a:p>
        </p:txBody>
      </p:sp>
      <p:pic>
        <p:nvPicPr>
          <p:cNvPr id="3" name="Picture 2">
            <a:extLst>
              <a:ext uri="{FF2B5EF4-FFF2-40B4-BE49-F238E27FC236}">
                <a16:creationId xmlns:a16="http://schemas.microsoft.com/office/drawing/2014/main" id="{176AAC54-A398-46F4-88E8-8AF7464FB821}"/>
              </a:ext>
            </a:extLst>
          </p:cNvPr>
          <p:cNvPicPr>
            <a:picLocks noChangeAspect="1"/>
          </p:cNvPicPr>
          <p:nvPr/>
        </p:nvPicPr>
        <p:blipFill>
          <a:blip r:embed="rId2"/>
          <a:stretch>
            <a:fillRect/>
          </a:stretch>
        </p:blipFill>
        <p:spPr>
          <a:xfrm>
            <a:off x="6081289" y="730128"/>
            <a:ext cx="3552576" cy="2482840"/>
          </a:xfrm>
          <a:prstGeom prst="rect">
            <a:avLst/>
          </a:prstGeom>
        </p:spPr>
      </p:pic>
      <p:pic>
        <p:nvPicPr>
          <p:cNvPr id="4" name="Picture 3">
            <a:extLst>
              <a:ext uri="{FF2B5EF4-FFF2-40B4-BE49-F238E27FC236}">
                <a16:creationId xmlns:a16="http://schemas.microsoft.com/office/drawing/2014/main" id="{C926A929-CCC1-4040-B5A9-474D4A037432}"/>
              </a:ext>
            </a:extLst>
          </p:cNvPr>
          <p:cNvPicPr>
            <a:picLocks noChangeAspect="1"/>
          </p:cNvPicPr>
          <p:nvPr/>
        </p:nvPicPr>
        <p:blipFill>
          <a:blip r:embed="rId3"/>
          <a:stretch>
            <a:fillRect/>
          </a:stretch>
        </p:blipFill>
        <p:spPr>
          <a:xfrm>
            <a:off x="6005089" y="3339633"/>
            <a:ext cx="4030414" cy="2125414"/>
          </a:xfrm>
          <a:prstGeom prst="rect">
            <a:avLst/>
          </a:prstGeom>
        </p:spPr>
      </p:pic>
      <p:sp>
        <p:nvSpPr>
          <p:cNvPr id="22" name="TextBox 21">
            <a:extLst>
              <a:ext uri="{FF2B5EF4-FFF2-40B4-BE49-F238E27FC236}">
                <a16:creationId xmlns:a16="http://schemas.microsoft.com/office/drawing/2014/main" id="{CFA879BF-C57F-44B5-9BAF-4CA8649309B4}"/>
              </a:ext>
            </a:extLst>
          </p:cNvPr>
          <p:cNvSpPr txBox="1"/>
          <p:nvPr/>
        </p:nvSpPr>
        <p:spPr>
          <a:xfrm>
            <a:off x="6033191" y="5378957"/>
            <a:ext cx="4030414" cy="461665"/>
          </a:xfrm>
          <a:prstGeom prst="rect">
            <a:avLst/>
          </a:prstGeom>
          <a:noFill/>
        </p:spPr>
        <p:txBody>
          <a:bodyPr wrap="square">
            <a:spAutoFit/>
          </a:bodyPr>
          <a:lstStyle/>
          <a:p>
            <a:pPr algn="l"/>
            <a:r>
              <a:rPr lang="en-GB" sz="1200" b="0" i="1" u="none" strike="noStrike" baseline="0" dirty="0"/>
              <a:t>Estimates of the number of commercial ion implanters sold per year, mainly for IC fabrication, showing the ‘5  year cycle’</a:t>
            </a:r>
            <a:endParaRPr lang="en-GB" sz="1200" i="1" dirty="0"/>
          </a:p>
        </p:txBody>
      </p:sp>
      <p:sp>
        <p:nvSpPr>
          <p:cNvPr id="16" name="Rectangle 15">
            <a:extLst>
              <a:ext uri="{FF2B5EF4-FFF2-40B4-BE49-F238E27FC236}">
                <a16:creationId xmlns:a16="http://schemas.microsoft.com/office/drawing/2014/main" id="{470414BA-B3EE-49ED-BEE8-3D4C2CCEF2C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3CA36E7C-512A-CD53-E581-EC1F5795E364}"/>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A52C07E3-DB6E-9F17-769A-B286ACED8AC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8" name="TextBox 7">
            <a:extLst>
              <a:ext uri="{FF2B5EF4-FFF2-40B4-BE49-F238E27FC236}">
                <a16:creationId xmlns:a16="http://schemas.microsoft.com/office/drawing/2014/main" id="{F03233A6-FC94-1648-83A7-152AB60455AD}"/>
              </a:ext>
            </a:extLst>
          </p:cNvPr>
          <p:cNvSpPr txBox="1"/>
          <p:nvPr/>
        </p:nvSpPr>
        <p:spPr>
          <a:xfrm>
            <a:off x="87363" y="6400425"/>
            <a:ext cx="623904" cy="369332"/>
          </a:xfrm>
          <a:prstGeom prst="rect">
            <a:avLst/>
          </a:prstGeom>
          <a:noFill/>
        </p:spPr>
        <p:txBody>
          <a:bodyPr wrap="square">
            <a:spAutoFit/>
          </a:bodyPr>
          <a:lstStyle/>
          <a:p>
            <a:r>
              <a:rPr lang="en-GB" dirty="0"/>
              <a:t>46</a:t>
            </a:r>
          </a:p>
        </p:txBody>
      </p:sp>
    </p:spTree>
    <p:extLst>
      <p:ext uri="{BB962C8B-B14F-4D97-AF65-F5344CB8AC3E}">
        <p14:creationId xmlns:p14="http://schemas.microsoft.com/office/powerpoint/2010/main" val="39377072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786F9707-9374-4B41-8AD6-59EC449A5F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6453" y="1267814"/>
            <a:ext cx="5597264" cy="3646008"/>
          </a:xfrm>
          <a:prstGeom prst="rect">
            <a:avLst/>
          </a:prstGeom>
        </p:spPr>
      </p:pic>
      <p:sp>
        <p:nvSpPr>
          <p:cNvPr id="15" name="TextBox 14">
            <a:extLst>
              <a:ext uri="{FF2B5EF4-FFF2-40B4-BE49-F238E27FC236}">
                <a16:creationId xmlns:a16="http://schemas.microsoft.com/office/drawing/2014/main" id="{5837A8EC-1B88-45F5-B855-1D031D823383}"/>
              </a:ext>
            </a:extLst>
          </p:cNvPr>
          <p:cNvSpPr txBox="1"/>
          <p:nvPr/>
        </p:nvSpPr>
        <p:spPr>
          <a:xfrm>
            <a:off x="467999" y="2160000"/>
            <a:ext cx="4494765" cy="3990836"/>
          </a:xfrm>
          <a:prstGeom prst="rect">
            <a:avLst/>
          </a:prstGeom>
          <a:noFill/>
        </p:spPr>
        <p:txBody>
          <a:bodyPr wrap="square">
            <a:spAutoFit/>
          </a:bodyPr>
          <a:lstStyle/>
          <a:p>
            <a:pPr marL="285750" indent="-285750">
              <a:buFont typeface="Arial" panose="020B0604020202020204" pitchFamily="34" charset="0"/>
              <a:buChar char="•"/>
            </a:pPr>
            <a:r>
              <a:rPr lang="en-US" sz="2000" dirty="0">
                <a:cs typeface="Times New Roman" panose="02020603050405020304" pitchFamily="18" charset="0"/>
              </a:rPr>
              <a:t>Ions used: As, B, P, In, O, </a:t>
            </a:r>
            <a:r>
              <a:rPr lang="en-US" sz="2000" dirty="0" err="1">
                <a:cs typeface="Times New Roman" panose="02020603050405020304" pitchFamily="18" charset="0"/>
              </a:rPr>
              <a:t>Ar</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effectLst/>
                <a:cs typeface="Times New Roman" panose="02020603050405020304" pitchFamily="18" charset="0"/>
              </a:rPr>
              <a:t>Energy: 1 - </a:t>
            </a:r>
            <a:r>
              <a:rPr lang="en-US" sz="2000" dirty="0">
                <a:effectLst/>
                <a:cs typeface="Times New Roman" panose="02020603050405020304" pitchFamily="18" charset="0"/>
                <a:sym typeface="Symbol" panose="05050102010706020507" pitchFamily="18" charset="2"/>
              </a:rPr>
              <a:t>1000’s keV</a:t>
            </a:r>
            <a:br>
              <a:rPr lang="en-US" sz="2000" dirty="0">
                <a:effectLst/>
                <a:cs typeface="Times New Roman" panose="02020603050405020304" pitchFamily="18" charset="0"/>
                <a:sym typeface="Symbol" panose="05050102010706020507" pitchFamily="18" charset="2"/>
              </a:rPr>
            </a:br>
            <a:endParaRPr lang="en-US" sz="2000" dirty="0">
              <a:effectLst/>
              <a:cs typeface="Times New Roman" panose="02020603050405020304" pitchFamily="18" charset="0"/>
              <a:sym typeface="Symbol" panose="05050102010706020507" pitchFamily="18" charset="2"/>
            </a:endParaRPr>
          </a:p>
          <a:p>
            <a:pPr marL="285750" indent="-285750">
              <a:buFont typeface="Arial" panose="020B0604020202020204" pitchFamily="34" charset="0"/>
              <a:buChar char="•"/>
            </a:pPr>
            <a:r>
              <a:rPr lang="en-US" sz="2000" dirty="0">
                <a:cs typeface="Times New Roman" panose="02020603050405020304" pitchFamily="18" charset="0"/>
                <a:sym typeface="Symbol" panose="05050102010706020507" pitchFamily="18" charset="2"/>
              </a:rPr>
              <a:t>Flux: 10</a:t>
            </a:r>
            <a:r>
              <a:rPr lang="en-US" sz="2000" baseline="30000" dirty="0">
                <a:cs typeface="Times New Roman" panose="02020603050405020304" pitchFamily="18" charset="0"/>
                <a:sym typeface="Symbol" panose="05050102010706020507" pitchFamily="18" charset="2"/>
              </a:rPr>
              <a:t>12</a:t>
            </a:r>
            <a:r>
              <a:rPr lang="en-US" sz="2000" dirty="0">
                <a:cs typeface="Times New Roman" panose="02020603050405020304" pitchFamily="18" charset="0"/>
                <a:sym typeface="Symbol" panose="05050102010706020507" pitchFamily="18" charset="2"/>
              </a:rPr>
              <a:t> – 10</a:t>
            </a:r>
            <a:r>
              <a:rPr lang="en-US" sz="2000" baseline="30000" dirty="0">
                <a:cs typeface="Times New Roman" panose="02020603050405020304" pitchFamily="18" charset="0"/>
                <a:sym typeface="Symbol" panose="05050102010706020507" pitchFamily="18" charset="2"/>
              </a:rPr>
              <a:t>14</a:t>
            </a:r>
            <a:r>
              <a:rPr lang="en-US" sz="2000" dirty="0">
                <a:cs typeface="Times New Roman" panose="02020603050405020304" pitchFamily="18" charset="0"/>
                <a:sym typeface="Symbol" panose="05050102010706020507" pitchFamily="18" charset="2"/>
              </a:rPr>
              <a:t> cm</a:t>
            </a:r>
            <a:r>
              <a:rPr lang="en-US" sz="2000" baseline="30000" dirty="0">
                <a:cs typeface="Times New Roman" panose="02020603050405020304" pitchFamily="18" charset="0"/>
                <a:sym typeface="Symbol" panose="05050102010706020507" pitchFamily="18" charset="2"/>
              </a:rPr>
              <a:t>-2</a:t>
            </a:r>
            <a:r>
              <a:rPr lang="en-US" sz="2000" dirty="0">
                <a:cs typeface="Times New Roman" panose="02020603050405020304" pitchFamily="18" charset="0"/>
                <a:sym typeface="Symbol" panose="05050102010706020507" pitchFamily="18" charset="2"/>
              </a:rPr>
              <a:t> s</a:t>
            </a:r>
            <a:r>
              <a:rPr lang="en-US" sz="2000" baseline="30000" dirty="0">
                <a:cs typeface="Times New Roman" panose="02020603050405020304" pitchFamily="18" charset="0"/>
                <a:sym typeface="Symbol" panose="05050102010706020507" pitchFamily="18" charset="2"/>
              </a:rPr>
              <a:t>-1</a:t>
            </a:r>
            <a:r>
              <a:rPr lang="en-US" sz="2000" dirty="0">
                <a:cs typeface="Times New Roman" panose="02020603050405020304" pitchFamily="18" charset="0"/>
                <a:sym typeface="Symbol" panose="05050102010706020507" pitchFamily="18" charset="2"/>
              </a:rPr>
              <a:t> </a:t>
            </a:r>
            <a:br>
              <a:rPr lang="en-US" sz="2000" dirty="0">
                <a:cs typeface="Times New Roman" panose="02020603050405020304" pitchFamily="18" charset="0"/>
                <a:sym typeface="Symbol" panose="05050102010706020507" pitchFamily="18" charset="2"/>
              </a:rPr>
            </a:br>
            <a:endParaRPr lang="en-US" sz="2000" dirty="0">
              <a:effectLst/>
              <a:cs typeface="Times New Roman" panose="02020603050405020304" pitchFamily="18" charset="0"/>
              <a:sym typeface="Symbol" panose="05050102010706020507" pitchFamily="18" charset="2"/>
            </a:endParaRPr>
          </a:p>
          <a:p>
            <a:pPr marL="285750" indent="-285750">
              <a:buFont typeface="Arial" panose="020B0604020202020204" pitchFamily="34" charset="0"/>
              <a:buChar char="•"/>
            </a:pPr>
            <a:r>
              <a:rPr lang="en-US" sz="2000" dirty="0">
                <a:cs typeface="Times New Roman" panose="02020603050405020304" pitchFamily="18" charset="0"/>
                <a:sym typeface="Symbol" panose="05050102010706020507" pitchFamily="18" charset="2"/>
              </a:rPr>
              <a:t>Dose: 10</a:t>
            </a:r>
            <a:r>
              <a:rPr lang="en-US" sz="2000" baseline="30000" dirty="0">
                <a:cs typeface="Times New Roman" panose="02020603050405020304" pitchFamily="18" charset="0"/>
                <a:sym typeface="Symbol" panose="05050102010706020507" pitchFamily="18" charset="2"/>
              </a:rPr>
              <a:t>11</a:t>
            </a:r>
            <a:r>
              <a:rPr lang="en-US" sz="2000" dirty="0">
                <a:cs typeface="Times New Roman" panose="02020603050405020304" pitchFamily="18" charset="0"/>
                <a:sym typeface="Symbol" panose="05050102010706020507" pitchFamily="18" charset="2"/>
              </a:rPr>
              <a:t> – 10</a:t>
            </a:r>
            <a:r>
              <a:rPr lang="en-US" sz="2000" baseline="30000" dirty="0">
                <a:cs typeface="Times New Roman" panose="02020603050405020304" pitchFamily="18" charset="0"/>
                <a:sym typeface="Symbol" panose="05050102010706020507" pitchFamily="18" charset="2"/>
              </a:rPr>
              <a:t>18</a:t>
            </a:r>
            <a:r>
              <a:rPr lang="en-US" sz="2000" dirty="0">
                <a:cs typeface="Times New Roman" panose="02020603050405020304" pitchFamily="18" charset="0"/>
                <a:sym typeface="Symbol" panose="05050102010706020507" pitchFamily="18" charset="2"/>
              </a:rPr>
              <a:t> cm</a:t>
            </a:r>
            <a:r>
              <a:rPr lang="en-US" sz="2000" baseline="30000" dirty="0">
                <a:cs typeface="Times New Roman" panose="02020603050405020304" pitchFamily="18" charset="0"/>
                <a:sym typeface="Symbol" panose="05050102010706020507" pitchFamily="18" charset="2"/>
              </a:rPr>
              <a:t>-2</a:t>
            </a:r>
            <a:br>
              <a:rPr lang="en-US" sz="2000" baseline="30000" dirty="0">
                <a:cs typeface="Times New Roman" panose="02020603050405020304" pitchFamily="18" charset="0"/>
                <a:sym typeface="Symbol" panose="05050102010706020507" pitchFamily="18" charset="2"/>
              </a:rPr>
            </a:br>
            <a:endParaRPr lang="en-US" sz="2000" baseline="30000" dirty="0">
              <a:cs typeface="Times New Roman" panose="02020603050405020304" pitchFamily="18" charset="0"/>
              <a:sym typeface="Symbol" panose="05050102010706020507" pitchFamily="18" charset="2"/>
            </a:endParaRPr>
          </a:p>
          <a:p>
            <a:pPr marL="285750" indent="-285750">
              <a:buFont typeface="Arial" panose="020B0604020202020204" pitchFamily="34" charset="0"/>
              <a:buChar char="•"/>
            </a:pPr>
            <a:r>
              <a:rPr lang="en-US" sz="2000" dirty="0">
                <a:cs typeface="Times New Roman" panose="02020603050405020304" pitchFamily="18" charset="0"/>
                <a:sym typeface="Symbol" panose="05050102010706020507" pitchFamily="18" charset="2"/>
              </a:rPr>
              <a:t>Uniformity: ± 1% across 12’’ wafers</a:t>
            </a:r>
            <a:br>
              <a:rPr lang="en-US" sz="2000" dirty="0">
                <a:cs typeface="Times New Roman" panose="02020603050405020304" pitchFamily="18" charset="0"/>
                <a:sym typeface="Symbol" panose="05050102010706020507" pitchFamily="18" charset="2"/>
              </a:rPr>
            </a:br>
            <a:endParaRPr lang="en-US" sz="2000" dirty="0">
              <a:cs typeface="Times New Roman" panose="02020603050405020304" pitchFamily="18" charset="0"/>
              <a:sym typeface="Symbol" panose="05050102010706020507" pitchFamily="18" charset="2"/>
            </a:endParaRPr>
          </a:p>
          <a:p>
            <a:pPr marL="285750" indent="-285750">
              <a:buFont typeface="Arial" panose="020B0604020202020204" pitchFamily="34" charset="0"/>
              <a:buChar char="•"/>
            </a:pPr>
            <a:r>
              <a:rPr lang="en-US" sz="2000" dirty="0">
                <a:cs typeface="Times New Roman" panose="02020603050405020304" pitchFamily="18" charset="0"/>
                <a:sym typeface="Symbol" panose="05050102010706020507" pitchFamily="18" charset="2"/>
              </a:rPr>
              <a:t>Absolute dose accuracy: ± 10 -15 %</a:t>
            </a:r>
            <a:br>
              <a:rPr lang="en-US" sz="2000" dirty="0">
                <a:cs typeface="Times New Roman" panose="02020603050405020304" pitchFamily="18" charset="0"/>
                <a:sym typeface="Symbol" panose="05050102010706020507" pitchFamily="18" charset="2"/>
              </a:rPr>
            </a:br>
            <a:endParaRPr lang="en-US" sz="2000" dirty="0">
              <a:cs typeface="Times New Roman" panose="02020603050405020304" pitchFamily="18" charset="0"/>
              <a:sym typeface="Symbol" panose="05050102010706020507" pitchFamily="18" charset="2"/>
            </a:endParaRPr>
          </a:p>
          <a:p>
            <a:pPr marL="285750" indent="-285750">
              <a:buFont typeface="Arial" panose="020B0604020202020204" pitchFamily="34" charset="0"/>
              <a:buChar char="•"/>
            </a:pPr>
            <a:r>
              <a:rPr lang="en-US" sz="2000" dirty="0">
                <a:cs typeface="Times New Roman" panose="02020603050405020304" pitchFamily="18" charset="0"/>
                <a:sym typeface="Symbol" panose="05050102010706020507" pitchFamily="18" charset="2"/>
              </a:rPr>
              <a:t>Temperature: RT</a:t>
            </a:r>
          </a:p>
        </p:txBody>
      </p:sp>
      <p:sp>
        <p:nvSpPr>
          <p:cNvPr id="16" name="Rectangle 15">
            <a:extLst>
              <a:ext uri="{FF2B5EF4-FFF2-40B4-BE49-F238E27FC236}">
                <a16:creationId xmlns:a16="http://schemas.microsoft.com/office/drawing/2014/main" id="{4B321FE5-91D5-40B1-A234-4E9A42C3A45E}"/>
              </a:ext>
            </a:extLst>
          </p:cNvPr>
          <p:cNvSpPr/>
          <p:nvPr/>
        </p:nvSpPr>
        <p:spPr>
          <a:xfrm>
            <a:off x="5702317" y="5379251"/>
            <a:ext cx="6135870" cy="646331"/>
          </a:xfrm>
          <a:prstGeom prst="rect">
            <a:avLst/>
          </a:prstGeom>
        </p:spPr>
        <p:txBody>
          <a:bodyPr wrap="square">
            <a:spAutoFit/>
          </a:bodyPr>
          <a:lstStyle/>
          <a:p>
            <a:r>
              <a:rPr lang="en-US" sz="1200" i="1" dirty="0">
                <a:solidFill>
                  <a:srgbClr val="000000"/>
                </a:solidFill>
                <a:cs typeface="Times New Roman" panose="02020603050405020304" pitchFamily="18" charset="0"/>
              </a:rPr>
              <a:t>Dose and atom energy regions for CMOS transistor doping (gold), high dose hydrogen implants for Si layer splitting (lavender), and direct implantation of oxygen to form Silicon-on-Insulator (SOI) wafers (green).</a:t>
            </a:r>
          </a:p>
        </p:txBody>
      </p:sp>
      <p:sp>
        <p:nvSpPr>
          <p:cNvPr id="17" name="Rectangle 16">
            <a:extLst>
              <a:ext uri="{FF2B5EF4-FFF2-40B4-BE49-F238E27FC236}">
                <a16:creationId xmlns:a16="http://schemas.microsoft.com/office/drawing/2014/main" id="{77FDE66B-BE64-4085-927E-9AF6A5A50B7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a:t>
            </a:r>
            <a:br>
              <a:rPr lang="en-US" sz="2500" dirty="0">
                <a:latin typeface="+mj-lt"/>
                <a:ea typeface="+mj-ea"/>
                <a:cs typeface="+mj-cs"/>
              </a:rPr>
            </a:br>
            <a:endParaRPr lang="en-US" sz="2500" dirty="0">
              <a:latin typeface="+mj-lt"/>
              <a:ea typeface="+mj-ea"/>
              <a:cs typeface="+mj-cs"/>
            </a:endParaRPr>
          </a:p>
        </p:txBody>
      </p:sp>
      <p:sp>
        <p:nvSpPr>
          <p:cNvPr id="13" name="Rectangle 12">
            <a:extLst>
              <a:ext uri="{FF2B5EF4-FFF2-40B4-BE49-F238E27FC236}">
                <a16:creationId xmlns:a16="http://schemas.microsoft.com/office/drawing/2014/main" id="{25EFB4F5-4BAD-47FA-BB73-A12459FE21A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03B41146-C6FD-BDE5-FE9B-ECAB2C80A9D8}"/>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C6E0E09E-3F0C-CF54-3591-FB64EC599D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A1A13168-DF2C-F536-6C4A-3A091EFC8430}"/>
              </a:ext>
            </a:extLst>
          </p:cNvPr>
          <p:cNvSpPr txBox="1"/>
          <p:nvPr/>
        </p:nvSpPr>
        <p:spPr>
          <a:xfrm>
            <a:off x="87363" y="6400425"/>
            <a:ext cx="623904" cy="369332"/>
          </a:xfrm>
          <a:prstGeom prst="rect">
            <a:avLst/>
          </a:prstGeom>
          <a:noFill/>
        </p:spPr>
        <p:txBody>
          <a:bodyPr wrap="square">
            <a:spAutoFit/>
          </a:bodyPr>
          <a:lstStyle/>
          <a:p>
            <a:r>
              <a:rPr lang="en-GB" dirty="0"/>
              <a:t>47</a:t>
            </a:r>
          </a:p>
        </p:txBody>
      </p:sp>
    </p:spTree>
    <p:extLst>
      <p:ext uri="{BB962C8B-B14F-4D97-AF65-F5344CB8AC3E}">
        <p14:creationId xmlns:p14="http://schemas.microsoft.com/office/powerpoint/2010/main" val="550220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B69BAC1-5389-4A99-BE14-62EB84CF46B0}"/>
              </a:ext>
            </a:extLst>
          </p:cNvPr>
          <p:cNvSpPr/>
          <p:nvPr/>
        </p:nvSpPr>
        <p:spPr>
          <a:xfrm>
            <a:off x="9213074" y="5884655"/>
            <a:ext cx="2234352" cy="194514"/>
          </a:xfrm>
          <a:prstGeom prst="rect">
            <a:avLst/>
          </a:prstGeom>
          <a:solidFill>
            <a:schemeClr val="accent4"/>
          </a:solidFill>
          <a:ln>
            <a:solidFill>
              <a:schemeClr val="accent4"/>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B3CFCAE6-016F-448C-8C47-636B16C60B19}"/>
              </a:ext>
            </a:extLst>
          </p:cNvPr>
          <p:cNvSpPr/>
          <p:nvPr/>
        </p:nvSpPr>
        <p:spPr>
          <a:xfrm>
            <a:off x="9783679" y="5109955"/>
            <a:ext cx="1042342" cy="194514"/>
          </a:xfrm>
          <a:prstGeom prst="rect">
            <a:avLst/>
          </a:prstGeom>
          <a:solidFill>
            <a:schemeClr val="accent4"/>
          </a:solidFill>
          <a:ln>
            <a:solidFill>
              <a:schemeClr val="accent4"/>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4" name="Rectangle 13">
            <a:extLst>
              <a:ext uri="{FF2B5EF4-FFF2-40B4-BE49-F238E27FC236}">
                <a16:creationId xmlns:a16="http://schemas.microsoft.com/office/drawing/2014/main" id="{783F544C-48D3-423F-89AA-103321DA77DB}"/>
              </a:ext>
            </a:extLst>
          </p:cNvPr>
          <p:cNvSpPr/>
          <p:nvPr/>
        </p:nvSpPr>
        <p:spPr>
          <a:xfrm>
            <a:off x="6662029" y="1026256"/>
            <a:ext cx="2234352" cy="307777"/>
          </a:xfrm>
          <a:prstGeom prst="rect">
            <a:avLst/>
          </a:prstGeom>
          <a:solidFill>
            <a:srgbClr val="FFC000"/>
          </a:solidFill>
          <a:ln>
            <a:solidFill>
              <a:schemeClr val="tx1"/>
            </a:solidFill>
          </a:ln>
        </p:spPr>
        <p:txBody>
          <a:bodyPr wrap="square">
            <a:spAutoFit/>
          </a:bodyPr>
          <a:lstStyle/>
          <a:p>
            <a:pPr algn="ctr"/>
            <a:r>
              <a:rPr lang="en-GB" sz="1400" b="1" dirty="0"/>
              <a:t>Exposure/Develop</a:t>
            </a:r>
          </a:p>
        </p:txBody>
      </p:sp>
      <p:sp>
        <p:nvSpPr>
          <p:cNvPr id="15" name="Rectangle 14">
            <a:extLst>
              <a:ext uri="{FF2B5EF4-FFF2-40B4-BE49-F238E27FC236}">
                <a16:creationId xmlns:a16="http://schemas.microsoft.com/office/drawing/2014/main" id="{819CEC6C-BE7A-4BBA-B3BA-AA83AB7D73F2}"/>
              </a:ext>
            </a:extLst>
          </p:cNvPr>
          <p:cNvSpPr/>
          <p:nvPr/>
        </p:nvSpPr>
        <p:spPr>
          <a:xfrm>
            <a:off x="6664830" y="2405916"/>
            <a:ext cx="2234352" cy="307777"/>
          </a:xfrm>
          <a:prstGeom prst="rect">
            <a:avLst/>
          </a:prstGeom>
          <a:solidFill>
            <a:srgbClr val="FFC000"/>
          </a:solidFill>
          <a:ln>
            <a:solidFill>
              <a:schemeClr val="tx1"/>
            </a:solidFill>
          </a:ln>
        </p:spPr>
        <p:txBody>
          <a:bodyPr wrap="square">
            <a:spAutoFit/>
          </a:bodyPr>
          <a:lstStyle/>
          <a:p>
            <a:pPr algn="ctr"/>
            <a:r>
              <a:rPr lang="en-GB" sz="1400" b="1" dirty="0"/>
              <a:t>Etching</a:t>
            </a:r>
          </a:p>
        </p:txBody>
      </p:sp>
      <p:sp>
        <p:nvSpPr>
          <p:cNvPr id="17" name="Rectangle 16">
            <a:extLst>
              <a:ext uri="{FF2B5EF4-FFF2-40B4-BE49-F238E27FC236}">
                <a16:creationId xmlns:a16="http://schemas.microsoft.com/office/drawing/2014/main" id="{AB211086-C255-4E76-A93D-8B3D82CF0EF9}"/>
              </a:ext>
            </a:extLst>
          </p:cNvPr>
          <p:cNvSpPr/>
          <p:nvPr/>
        </p:nvSpPr>
        <p:spPr>
          <a:xfrm>
            <a:off x="6680172" y="3780016"/>
            <a:ext cx="2234352" cy="307777"/>
          </a:xfrm>
          <a:prstGeom prst="rect">
            <a:avLst/>
          </a:prstGeom>
          <a:solidFill>
            <a:srgbClr val="FFC000"/>
          </a:solidFill>
          <a:ln>
            <a:solidFill>
              <a:schemeClr val="tx1"/>
            </a:solidFill>
          </a:ln>
        </p:spPr>
        <p:txBody>
          <a:bodyPr wrap="square">
            <a:spAutoFit/>
          </a:bodyPr>
          <a:lstStyle/>
          <a:p>
            <a:pPr algn="ctr"/>
            <a:r>
              <a:rPr lang="en-GB" sz="1400" b="1" dirty="0"/>
              <a:t>Implantation/ Annealing</a:t>
            </a:r>
          </a:p>
        </p:txBody>
      </p:sp>
      <p:sp>
        <p:nvSpPr>
          <p:cNvPr id="18" name="Rectangle 17">
            <a:extLst>
              <a:ext uri="{FF2B5EF4-FFF2-40B4-BE49-F238E27FC236}">
                <a16:creationId xmlns:a16="http://schemas.microsoft.com/office/drawing/2014/main" id="{72476546-B1A7-42C1-B772-DBFD8BC01E76}"/>
              </a:ext>
            </a:extLst>
          </p:cNvPr>
          <p:cNvSpPr/>
          <p:nvPr/>
        </p:nvSpPr>
        <p:spPr>
          <a:xfrm>
            <a:off x="6680172" y="5154116"/>
            <a:ext cx="2234352" cy="307777"/>
          </a:xfrm>
          <a:prstGeom prst="rect">
            <a:avLst/>
          </a:prstGeom>
          <a:solidFill>
            <a:srgbClr val="FFC000"/>
          </a:solidFill>
          <a:ln>
            <a:solidFill>
              <a:schemeClr val="tx1"/>
            </a:solidFill>
          </a:ln>
        </p:spPr>
        <p:txBody>
          <a:bodyPr wrap="square">
            <a:spAutoFit/>
          </a:bodyPr>
          <a:lstStyle/>
          <a:p>
            <a:pPr algn="ctr"/>
            <a:r>
              <a:rPr lang="en-GB" sz="1400" b="1" dirty="0" err="1"/>
              <a:t>Metalization</a:t>
            </a:r>
            <a:endParaRPr lang="en-GB" sz="1400" b="1" dirty="0"/>
          </a:p>
        </p:txBody>
      </p:sp>
      <p:sp>
        <p:nvSpPr>
          <p:cNvPr id="19" name="Rectangle 18">
            <a:extLst>
              <a:ext uri="{FF2B5EF4-FFF2-40B4-BE49-F238E27FC236}">
                <a16:creationId xmlns:a16="http://schemas.microsoft.com/office/drawing/2014/main" id="{4009795E-B7CF-4BAC-A83C-76FC6074553D}"/>
              </a:ext>
            </a:extLst>
          </p:cNvPr>
          <p:cNvSpPr/>
          <p:nvPr/>
        </p:nvSpPr>
        <p:spPr>
          <a:xfrm>
            <a:off x="9171225" y="1334033"/>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0" name="Rectangle 19">
            <a:extLst>
              <a:ext uri="{FF2B5EF4-FFF2-40B4-BE49-F238E27FC236}">
                <a16:creationId xmlns:a16="http://schemas.microsoft.com/office/drawing/2014/main" id="{2B69D382-3A05-4FE8-9C41-3B10C8897E81}"/>
              </a:ext>
            </a:extLst>
          </p:cNvPr>
          <p:cNvSpPr/>
          <p:nvPr/>
        </p:nvSpPr>
        <p:spPr>
          <a:xfrm>
            <a:off x="9171225" y="1206249"/>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1" name="Rectangle 20">
            <a:extLst>
              <a:ext uri="{FF2B5EF4-FFF2-40B4-BE49-F238E27FC236}">
                <a16:creationId xmlns:a16="http://schemas.microsoft.com/office/drawing/2014/main" id="{2F4C3FB7-0BED-4D2A-A363-C6781E9C26EF}"/>
              </a:ext>
            </a:extLst>
          </p:cNvPr>
          <p:cNvSpPr/>
          <p:nvPr/>
        </p:nvSpPr>
        <p:spPr>
          <a:xfrm>
            <a:off x="9171225" y="1073240"/>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4" name="Arrow: Down 23">
            <a:extLst>
              <a:ext uri="{FF2B5EF4-FFF2-40B4-BE49-F238E27FC236}">
                <a16:creationId xmlns:a16="http://schemas.microsoft.com/office/drawing/2014/main" id="{9AEDA655-56A4-4054-993C-3B2247F29A9C}"/>
              </a:ext>
            </a:extLst>
          </p:cNvPr>
          <p:cNvSpPr/>
          <p:nvPr/>
        </p:nvSpPr>
        <p:spPr>
          <a:xfrm>
            <a:off x="10174515" y="532282"/>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Arrow: Down 25">
            <a:extLst>
              <a:ext uri="{FF2B5EF4-FFF2-40B4-BE49-F238E27FC236}">
                <a16:creationId xmlns:a16="http://schemas.microsoft.com/office/drawing/2014/main" id="{37192B00-FAE6-4AAD-88F0-AEBBD78AE7DB}"/>
              </a:ext>
            </a:extLst>
          </p:cNvPr>
          <p:cNvSpPr/>
          <p:nvPr/>
        </p:nvSpPr>
        <p:spPr>
          <a:xfrm>
            <a:off x="10634740" y="532282"/>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Arrow: Down 26">
            <a:extLst>
              <a:ext uri="{FF2B5EF4-FFF2-40B4-BE49-F238E27FC236}">
                <a16:creationId xmlns:a16="http://schemas.microsoft.com/office/drawing/2014/main" id="{D23A53BC-6180-401A-9A40-235C07D05D72}"/>
              </a:ext>
            </a:extLst>
          </p:cNvPr>
          <p:cNvSpPr/>
          <p:nvPr/>
        </p:nvSpPr>
        <p:spPr>
          <a:xfrm>
            <a:off x="9714290" y="521163"/>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Arrow: Down 27">
            <a:extLst>
              <a:ext uri="{FF2B5EF4-FFF2-40B4-BE49-F238E27FC236}">
                <a16:creationId xmlns:a16="http://schemas.microsoft.com/office/drawing/2014/main" id="{8B977582-8984-4D17-9169-9C458010D0C3}"/>
              </a:ext>
            </a:extLst>
          </p:cNvPr>
          <p:cNvSpPr/>
          <p:nvPr/>
        </p:nvSpPr>
        <p:spPr>
          <a:xfrm>
            <a:off x="9283698" y="522651"/>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Arrow: Down 28">
            <a:extLst>
              <a:ext uri="{FF2B5EF4-FFF2-40B4-BE49-F238E27FC236}">
                <a16:creationId xmlns:a16="http://schemas.microsoft.com/office/drawing/2014/main" id="{1A112FC1-232B-444D-952B-233CE832146F}"/>
              </a:ext>
            </a:extLst>
          </p:cNvPr>
          <p:cNvSpPr/>
          <p:nvPr/>
        </p:nvSpPr>
        <p:spPr>
          <a:xfrm>
            <a:off x="11059282" y="522651"/>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EF269DD7-F414-4908-A2A3-8DFA6E17288E}"/>
              </a:ext>
            </a:extLst>
          </p:cNvPr>
          <p:cNvSpPr/>
          <p:nvPr/>
        </p:nvSpPr>
        <p:spPr>
          <a:xfrm>
            <a:off x="10036779" y="1071806"/>
            <a:ext cx="510533" cy="138499"/>
          </a:xfrm>
          <a:prstGeom prst="rect">
            <a:avLst/>
          </a:prstGeom>
          <a:pattFill prst="wdUpDiag">
            <a:fgClr>
              <a:srgbClr val="C00000"/>
            </a:fgClr>
            <a:bgClr>
              <a:schemeClr val="bg1"/>
            </a:bgClr>
          </a:pattFill>
          <a:ln>
            <a:solidFill>
              <a:schemeClr val="tx1"/>
            </a:solidFill>
          </a:ln>
        </p:spPr>
        <p:txBody>
          <a:bodyPr wrap="square">
            <a:spAutoFit/>
          </a:bodyPr>
          <a:lstStyle/>
          <a:p>
            <a:pPr algn="ctr"/>
            <a:endParaRPr lang="en-GB" sz="300" b="1" dirty="0"/>
          </a:p>
        </p:txBody>
      </p:sp>
      <p:sp>
        <p:nvSpPr>
          <p:cNvPr id="35" name="Rectangle 34">
            <a:extLst>
              <a:ext uri="{FF2B5EF4-FFF2-40B4-BE49-F238E27FC236}">
                <a16:creationId xmlns:a16="http://schemas.microsoft.com/office/drawing/2014/main" id="{93640DB8-8F59-463E-8267-E052761D4B03}"/>
              </a:ext>
            </a:extLst>
          </p:cNvPr>
          <p:cNvSpPr/>
          <p:nvPr/>
        </p:nvSpPr>
        <p:spPr>
          <a:xfrm>
            <a:off x="9185785" y="2640217"/>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7" name="Rectangle 36">
            <a:extLst>
              <a:ext uri="{FF2B5EF4-FFF2-40B4-BE49-F238E27FC236}">
                <a16:creationId xmlns:a16="http://schemas.microsoft.com/office/drawing/2014/main" id="{B77F8925-5C71-4AF4-9347-1BA895750F00}"/>
              </a:ext>
            </a:extLst>
          </p:cNvPr>
          <p:cNvSpPr/>
          <p:nvPr/>
        </p:nvSpPr>
        <p:spPr>
          <a:xfrm>
            <a:off x="9185785" y="2512433"/>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9" name="Rectangle 38">
            <a:extLst>
              <a:ext uri="{FF2B5EF4-FFF2-40B4-BE49-F238E27FC236}">
                <a16:creationId xmlns:a16="http://schemas.microsoft.com/office/drawing/2014/main" id="{94AB025F-BAB2-4BFC-B771-D745C06A0EAD}"/>
              </a:ext>
            </a:extLst>
          </p:cNvPr>
          <p:cNvSpPr/>
          <p:nvPr/>
        </p:nvSpPr>
        <p:spPr>
          <a:xfrm>
            <a:off x="9186724" y="2378563"/>
            <a:ext cx="861440"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1" name="Rectangle 40">
            <a:extLst>
              <a:ext uri="{FF2B5EF4-FFF2-40B4-BE49-F238E27FC236}">
                <a16:creationId xmlns:a16="http://schemas.microsoft.com/office/drawing/2014/main" id="{70334D06-B7E4-41E2-878B-9E43EE36F43D}"/>
              </a:ext>
            </a:extLst>
          </p:cNvPr>
          <p:cNvSpPr/>
          <p:nvPr/>
        </p:nvSpPr>
        <p:spPr>
          <a:xfrm>
            <a:off x="10558697" y="2378565"/>
            <a:ext cx="861440"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42" name="Straight Arrow Connector 41">
            <a:extLst>
              <a:ext uri="{FF2B5EF4-FFF2-40B4-BE49-F238E27FC236}">
                <a16:creationId xmlns:a16="http://schemas.microsoft.com/office/drawing/2014/main" id="{6EDDB4D5-C018-4721-A054-D34A2120BB85}"/>
              </a:ext>
            </a:extLst>
          </p:cNvPr>
          <p:cNvCxnSpPr/>
          <p:nvPr/>
        </p:nvCxnSpPr>
        <p:spPr>
          <a:xfrm>
            <a:off x="10048164" y="200023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3400A7E2-3455-408C-86E2-8CBC7E881244}"/>
              </a:ext>
            </a:extLst>
          </p:cNvPr>
          <p:cNvCxnSpPr/>
          <p:nvPr/>
        </p:nvCxnSpPr>
        <p:spPr>
          <a:xfrm>
            <a:off x="10302961" y="1998562"/>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B45F090D-3956-42CA-AB51-4AC362F86E73}"/>
              </a:ext>
            </a:extLst>
          </p:cNvPr>
          <p:cNvCxnSpPr/>
          <p:nvPr/>
        </p:nvCxnSpPr>
        <p:spPr>
          <a:xfrm>
            <a:off x="10570019" y="200023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B349C34E-55BF-432F-9E86-102E2881C736}"/>
              </a:ext>
            </a:extLst>
          </p:cNvPr>
          <p:cNvCxnSpPr/>
          <p:nvPr/>
        </p:nvCxnSpPr>
        <p:spPr>
          <a:xfrm>
            <a:off x="10824816" y="1998562"/>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8B5108A-6CCD-4FB0-AA5C-DBF4444A06BF}"/>
              </a:ext>
            </a:extLst>
          </p:cNvPr>
          <p:cNvCxnSpPr/>
          <p:nvPr/>
        </p:nvCxnSpPr>
        <p:spPr>
          <a:xfrm>
            <a:off x="9554678" y="1984048"/>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425AF89-6554-46BA-B1E5-BB1E13C9C4BA}"/>
              </a:ext>
            </a:extLst>
          </p:cNvPr>
          <p:cNvCxnSpPr/>
          <p:nvPr/>
        </p:nvCxnSpPr>
        <p:spPr>
          <a:xfrm>
            <a:off x="9809475" y="198237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0DF94373-A651-4DE4-912A-0CCBB5597B1E}"/>
              </a:ext>
            </a:extLst>
          </p:cNvPr>
          <p:cNvSpPr/>
          <p:nvPr/>
        </p:nvSpPr>
        <p:spPr>
          <a:xfrm>
            <a:off x="10050250" y="2516504"/>
            <a:ext cx="510533" cy="138499"/>
          </a:xfrm>
          <a:prstGeom prst="rect">
            <a:avLst/>
          </a:prstGeom>
          <a:pattFill prst="wdUpDiag">
            <a:fgClr>
              <a:schemeClr val="bg2"/>
            </a:fgClr>
            <a:bgClr>
              <a:schemeClr val="bg1"/>
            </a:bgClr>
          </a:pattFill>
          <a:ln>
            <a:solidFill>
              <a:schemeClr val="tx1"/>
            </a:solidFill>
          </a:ln>
        </p:spPr>
        <p:txBody>
          <a:bodyPr wrap="square">
            <a:spAutoFit/>
          </a:bodyPr>
          <a:lstStyle/>
          <a:p>
            <a:pPr algn="ctr"/>
            <a:endParaRPr lang="en-GB" sz="300" b="1" dirty="0"/>
          </a:p>
        </p:txBody>
      </p:sp>
      <p:sp>
        <p:nvSpPr>
          <p:cNvPr id="49" name="Rectangle 48">
            <a:extLst>
              <a:ext uri="{FF2B5EF4-FFF2-40B4-BE49-F238E27FC236}">
                <a16:creationId xmlns:a16="http://schemas.microsoft.com/office/drawing/2014/main" id="{1CF7DE08-9914-48BC-AAEF-72923DD891FC}"/>
              </a:ext>
            </a:extLst>
          </p:cNvPr>
          <p:cNvSpPr/>
          <p:nvPr/>
        </p:nvSpPr>
        <p:spPr>
          <a:xfrm>
            <a:off x="9213074" y="3914670"/>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0" name="Rectangle 49">
            <a:extLst>
              <a:ext uri="{FF2B5EF4-FFF2-40B4-BE49-F238E27FC236}">
                <a16:creationId xmlns:a16="http://schemas.microsoft.com/office/drawing/2014/main" id="{FC8570B3-4F6A-4349-8A7B-85401410AB6E}"/>
              </a:ext>
            </a:extLst>
          </p:cNvPr>
          <p:cNvSpPr/>
          <p:nvPr/>
        </p:nvSpPr>
        <p:spPr>
          <a:xfrm>
            <a:off x="9214013" y="3780016"/>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1" name="Rectangle 50">
            <a:extLst>
              <a:ext uri="{FF2B5EF4-FFF2-40B4-BE49-F238E27FC236}">
                <a16:creationId xmlns:a16="http://schemas.microsoft.com/office/drawing/2014/main" id="{30E71393-35A3-4A0F-AC6F-8DCC947AADA7}"/>
              </a:ext>
            </a:extLst>
          </p:cNvPr>
          <p:cNvSpPr/>
          <p:nvPr/>
        </p:nvSpPr>
        <p:spPr>
          <a:xfrm>
            <a:off x="10585986" y="3780018"/>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52" name="Straight Arrow Connector 51">
            <a:extLst>
              <a:ext uri="{FF2B5EF4-FFF2-40B4-BE49-F238E27FC236}">
                <a16:creationId xmlns:a16="http://schemas.microsoft.com/office/drawing/2014/main" id="{119D92ED-4173-413A-84C9-EBBC8BA8DF0C}"/>
              </a:ext>
            </a:extLst>
          </p:cNvPr>
          <p:cNvCxnSpPr>
            <a:cxnSpLocks/>
          </p:cNvCxnSpPr>
          <p:nvPr/>
        </p:nvCxnSpPr>
        <p:spPr>
          <a:xfrm>
            <a:off x="1007324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FB963B9E-CDFD-4739-9566-E33B83C0454C}"/>
              </a:ext>
            </a:extLst>
          </p:cNvPr>
          <p:cNvCxnSpPr>
            <a:cxnSpLocks/>
          </p:cNvCxnSpPr>
          <p:nvPr/>
        </p:nvCxnSpPr>
        <p:spPr>
          <a:xfrm>
            <a:off x="1033017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6269C0D2-8AED-4967-9176-86A983C83AF4}"/>
              </a:ext>
            </a:extLst>
          </p:cNvPr>
          <p:cNvCxnSpPr>
            <a:cxnSpLocks/>
          </p:cNvCxnSpPr>
          <p:nvPr/>
        </p:nvCxnSpPr>
        <p:spPr>
          <a:xfrm>
            <a:off x="1058710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DA7CF19C-B492-4734-95F5-35E91BEA3C04}"/>
              </a:ext>
            </a:extLst>
          </p:cNvPr>
          <p:cNvCxnSpPr>
            <a:cxnSpLocks/>
          </p:cNvCxnSpPr>
          <p:nvPr/>
        </p:nvCxnSpPr>
        <p:spPr>
          <a:xfrm>
            <a:off x="10844039"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0B81238D-B5FA-40D6-8411-DD8CAE679176}"/>
              </a:ext>
            </a:extLst>
          </p:cNvPr>
          <p:cNvCxnSpPr>
            <a:cxnSpLocks/>
          </p:cNvCxnSpPr>
          <p:nvPr/>
        </p:nvCxnSpPr>
        <p:spPr>
          <a:xfrm>
            <a:off x="955938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F1F7B96B-EB51-4CF4-83C1-69DEFCF5AF60}"/>
              </a:ext>
            </a:extLst>
          </p:cNvPr>
          <p:cNvCxnSpPr>
            <a:cxnSpLocks/>
          </p:cNvCxnSpPr>
          <p:nvPr/>
        </p:nvCxnSpPr>
        <p:spPr>
          <a:xfrm>
            <a:off x="981631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8" name="Flowchart: Delay 57">
            <a:extLst>
              <a:ext uri="{FF2B5EF4-FFF2-40B4-BE49-F238E27FC236}">
                <a16:creationId xmlns:a16="http://schemas.microsoft.com/office/drawing/2014/main" id="{88E60426-C683-4D19-B43D-CDA03CA6DED5}"/>
              </a:ext>
            </a:extLst>
          </p:cNvPr>
          <p:cNvSpPr/>
          <p:nvPr/>
        </p:nvSpPr>
        <p:spPr>
          <a:xfrm rot="5400000">
            <a:off x="10202760" y="3800485"/>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a:extLst>
              <a:ext uri="{FF2B5EF4-FFF2-40B4-BE49-F238E27FC236}">
                <a16:creationId xmlns:a16="http://schemas.microsoft.com/office/drawing/2014/main" id="{627ED88F-9F86-44A2-B568-C4354C148493}"/>
              </a:ext>
            </a:extLst>
          </p:cNvPr>
          <p:cNvSpPr/>
          <p:nvPr/>
        </p:nvSpPr>
        <p:spPr>
          <a:xfrm>
            <a:off x="9196916" y="530148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0" name="Rectangle 59">
            <a:extLst>
              <a:ext uri="{FF2B5EF4-FFF2-40B4-BE49-F238E27FC236}">
                <a16:creationId xmlns:a16="http://schemas.microsoft.com/office/drawing/2014/main" id="{3CF570DF-E027-4FA1-B4FF-FB8448D1F4D7}"/>
              </a:ext>
            </a:extLst>
          </p:cNvPr>
          <p:cNvSpPr/>
          <p:nvPr/>
        </p:nvSpPr>
        <p:spPr>
          <a:xfrm>
            <a:off x="9197855" y="5166827"/>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1" name="Rectangle 60">
            <a:extLst>
              <a:ext uri="{FF2B5EF4-FFF2-40B4-BE49-F238E27FC236}">
                <a16:creationId xmlns:a16="http://schemas.microsoft.com/office/drawing/2014/main" id="{773266AA-77AC-4027-B57D-30493D456A87}"/>
              </a:ext>
            </a:extLst>
          </p:cNvPr>
          <p:cNvSpPr/>
          <p:nvPr/>
        </p:nvSpPr>
        <p:spPr>
          <a:xfrm>
            <a:off x="10569828" y="5166829"/>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2" name="Flowchart: Delay 61">
            <a:extLst>
              <a:ext uri="{FF2B5EF4-FFF2-40B4-BE49-F238E27FC236}">
                <a16:creationId xmlns:a16="http://schemas.microsoft.com/office/drawing/2014/main" id="{93ED5E39-1EED-4A9C-9ED2-FF11A1506334}"/>
              </a:ext>
            </a:extLst>
          </p:cNvPr>
          <p:cNvSpPr/>
          <p:nvPr/>
        </p:nvSpPr>
        <p:spPr>
          <a:xfrm rot="5400000">
            <a:off x="10186602" y="5187296"/>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62">
            <a:extLst>
              <a:ext uri="{FF2B5EF4-FFF2-40B4-BE49-F238E27FC236}">
                <a16:creationId xmlns:a16="http://schemas.microsoft.com/office/drawing/2014/main" id="{B7471372-2161-42FE-A840-1842950D6112}"/>
              </a:ext>
            </a:extLst>
          </p:cNvPr>
          <p:cNvSpPr txBox="1"/>
          <p:nvPr/>
        </p:nvSpPr>
        <p:spPr>
          <a:xfrm>
            <a:off x="399984" y="2014268"/>
            <a:ext cx="5075093" cy="4401205"/>
          </a:xfrm>
          <a:prstGeom prst="rect">
            <a:avLst/>
          </a:prstGeom>
          <a:noFill/>
        </p:spPr>
        <p:txBody>
          <a:bodyPr wrap="square">
            <a:spAutoFit/>
          </a:bodyPr>
          <a:lstStyle/>
          <a:p>
            <a:pPr marL="342900" indent="-342900">
              <a:buFont typeface="Arial" panose="020B0604020202020204" pitchFamily="34" charset="0"/>
              <a:buChar char="•"/>
            </a:pPr>
            <a:r>
              <a:rPr lang="en-US" sz="2000" dirty="0">
                <a:cs typeface="Times New Roman" panose="02020603050405020304" pitchFamily="18" charset="0"/>
              </a:rPr>
              <a:t>Exposure to UV light makes the photoresist not covered by masks easily removable</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Once the developed resist is removed, the unprotected SiO</a:t>
            </a:r>
            <a:r>
              <a:rPr lang="en-US" sz="2000" baseline="-25000" dirty="0">
                <a:cs typeface="Times New Roman" panose="02020603050405020304" pitchFamily="18" charset="0"/>
              </a:rPr>
              <a:t>2</a:t>
            </a:r>
            <a:r>
              <a:rPr lang="en-US" sz="2000" dirty="0">
                <a:cs typeface="Times New Roman" panose="02020603050405020304" pitchFamily="18" charset="0"/>
              </a:rPr>
              <a:t> is etched away, using chemical process. Remaining resist is stripped off</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exposed areas of Silicon are then doped, e.g. to obtain PN junctions</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Metallization followed by a similar photolithographic process to obtain a final device</a:t>
            </a:r>
          </a:p>
        </p:txBody>
      </p:sp>
      <p:sp>
        <p:nvSpPr>
          <p:cNvPr id="64" name="Rectangle 63">
            <a:extLst>
              <a:ext uri="{FF2B5EF4-FFF2-40B4-BE49-F238E27FC236}">
                <a16:creationId xmlns:a16="http://schemas.microsoft.com/office/drawing/2014/main" id="{BDFBC2B2-4F8A-41AC-A70D-3ACC6AE28EF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a:t>
            </a:r>
            <a:br>
              <a:rPr lang="en-US" sz="2500" dirty="0">
                <a:latin typeface="+mj-lt"/>
                <a:ea typeface="+mj-ea"/>
                <a:cs typeface="+mj-cs"/>
              </a:rPr>
            </a:br>
            <a:endParaRPr lang="en-US" sz="2500" dirty="0">
              <a:latin typeface="+mj-lt"/>
              <a:ea typeface="+mj-ea"/>
              <a:cs typeface="+mj-cs"/>
            </a:endParaRPr>
          </a:p>
        </p:txBody>
      </p:sp>
      <p:sp>
        <p:nvSpPr>
          <p:cNvPr id="65" name="Rectangle 64">
            <a:extLst>
              <a:ext uri="{FF2B5EF4-FFF2-40B4-BE49-F238E27FC236}">
                <a16:creationId xmlns:a16="http://schemas.microsoft.com/office/drawing/2014/main" id="{B55F8E62-1597-4E1E-AC3A-92E6D054330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586F5BF2-D1B5-A4C7-9019-7342B049E310}"/>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718E9E12-A98F-70EF-E50D-51D167C502F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2DA5E701-2EBB-68C5-D381-2D438EC08667}"/>
              </a:ext>
            </a:extLst>
          </p:cNvPr>
          <p:cNvSpPr txBox="1"/>
          <p:nvPr/>
        </p:nvSpPr>
        <p:spPr>
          <a:xfrm>
            <a:off x="87363" y="6400425"/>
            <a:ext cx="623904" cy="369332"/>
          </a:xfrm>
          <a:prstGeom prst="rect">
            <a:avLst/>
          </a:prstGeom>
          <a:noFill/>
        </p:spPr>
        <p:txBody>
          <a:bodyPr wrap="square">
            <a:spAutoFit/>
          </a:bodyPr>
          <a:lstStyle/>
          <a:p>
            <a:r>
              <a:rPr lang="en-GB" dirty="0"/>
              <a:t>3</a:t>
            </a:r>
          </a:p>
        </p:txBody>
      </p:sp>
    </p:spTree>
    <p:extLst>
      <p:ext uri="{BB962C8B-B14F-4D97-AF65-F5344CB8AC3E}">
        <p14:creationId xmlns:p14="http://schemas.microsoft.com/office/powerpoint/2010/main" val="18186109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9805FEF4-8994-43DA-B811-0B4BC74974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0831" y="1984248"/>
            <a:ext cx="5515081" cy="2573704"/>
          </a:xfrm>
          <a:prstGeom prst="rect">
            <a:avLst/>
          </a:prstGeom>
        </p:spPr>
      </p:pic>
      <p:sp>
        <p:nvSpPr>
          <p:cNvPr id="15" name="Rectangle 14">
            <a:extLst>
              <a:ext uri="{FF2B5EF4-FFF2-40B4-BE49-F238E27FC236}">
                <a16:creationId xmlns:a16="http://schemas.microsoft.com/office/drawing/2014/main" id="{0CFAA750-AF56-42C6-8ABA-147E31B02A8B}"/>
              </a:ext>
            </a:extLst>
          </p:cNvPr>
          <p:cNvSpPr/>
          <p:nvPr/>
        </p:nvSpPr>
        <p:spPr>
          <a:xfrm>
            <a:off x="468000" y="2160000"/>
            <a:ext cx="5102932" cy="3785652"/>
          </a:xfrm>
          <a:prstGeom prst="rect">
            <a:avLst/>
          </a:prstGeom>
        </p:spPr>
        <p:txBody>
          <a:bodyPr wrap="square">
            <a:spAutoFit/>
          </a:bodyPr>
          <a:lstStyle/>
          <a:p>
            <a:r>
              <a:rPr lang="en-US" sz="2000" dirty="0">
                <a:effectLst/>
                <a:cs typeface="Times New Roman" panose="02020603050405020304" pitchFamily="18" charset="0"/>
              </a:rPr>
              <a:t>Typical ion implanter for semiconductor process consists of several elements</a:t>
            </a:r>
            <a:br>
              <a:rPr lang="en-US" sz="2000" dirty="0">
                <a:effectLst/>
                <a:cs typeface="Times New Roman" panose="02020603050405020304" pitchFamily="18" charset="0"/>
              </a:rPr>
            </a:br>
            <a:endParaRPr lang="en-US" sz="2000" dirty="0">
              <a:effectLst/>
              <a:cs typeface="Times New Roman" panose="02020603050405020304" pitchFamily="18" charset="0"/>
            </a:endParaRPr>
          </a:p>
          <a:p>
            <a:r>
              <a:rPr lang="en-US" sz="2000" b="1" dirty="0">
                <a:effectLst/>
                <a:cs typeface="Times New Roman" panose="02020603050405020304" pitchFamily="18" charset="0"/>
              </a:rPr>
              <a:t>1: Ion source</a:t>
            </a:r>
            <a:r>
              <a:rPr lang="en-US" sz="2000" dirty="0">
                <a:effectLst/>
                <a:cs typeface="Times New Roman" panose="02020603050405020304" pitchFamily="18" charset="0"/>
              </a:rPr>
              <a:t> </a:t>
            </a:r>
            <a:br>
              <a:rPr lang="en-US" sz="2000" dirty="0">
                <a:effectLst/>
                <a:cs typeface="Times New Roman" panose="02020603050405020304" pitchFamily="18" charset="0"/>
              </a:rPr>
            </a:br>
            <a:endParaRPr lang="en-US" sz="2000" dirty="0">
              <a:effectLst/>
              <a:cs typeface="Times New Roman" panose="02020603050405020304" pitchFamily="18" charset="0"/>
            </a:endParaRPr>
          </a:p>
          <a:p>
            <a:r>
              <a:rPr lang="en-US" sz="2000" b="1" dirty="0">
                <a:cs typeface="Times New Roman" panose="02020603050405020304" pitchFamily="18" charset="0"/>
              </a:rPr>
              <a:t>2: Analyzing Magnetic</a:t>
            </a:r>
            <a:br>
              <a:rPr lang="en-US" sz="2000" b="1" dirty="0">
                <a:cs typeface="Times New Roman" panose="02020603050405020304" pitchFamily="18" charset="0"/>
              </a:rPr>
            </a:br>
            <a:endParaRPr lang="en-US" sz="2000" dirty="0">
              <a:cs typeface="Times New Roman" panose="02020603050405020304" pitchFamily="18" charset="0"/>
            </a:endParaRPr>
          </a:p>
          <a:p>
            <a:r>
              <a:rPr lang="en-US" sz="2000" b="1" dirty="0">
                <a:cs typeface="Times New Roman" panose="02020603050405020304" pitchFamily="18" charset="0"/>
              </a:rPr>
              <a:t>3: Ion Accelerator</a:t>
            </a:r>
            <a:br>
              <a:rPr lang="en-US" sz="2000" b="1" dirty="0">
                <a:cs typeface="Times New Roman" panose="02020603050405020304" pitchFamily="18" charset="0"/>
              </a:rPr>
            </a:br>
            <a:endParaRPr lang="en-US" sz="2000" dirty="0">
              <a:cs typeface="Times New Roman" panose="02020603050405020304" pitchFamily="18" charset="0"/>
            </a:endParaRPr>
          </a:p>
          <a:p>
            <a:r>
              <a:rPr lang="en-US" sz="2000" b="1" dirty="0">
                <a:cs typeface="Times New Roman" panose="02020603050405020304" pitchFamily="18" charset="0"/>
              </a:rPr>
              <a:t>4: Beam manipulating system</a:t>
            </a:r>
            <a:br>
              <a:rPr lang="en-US" sz="2000" b="1" dirty="0">
                <a:cs typeface="Times New Roman" panose="02020603050405020304" pitchFamily="18" charset="0"/>
              </a:rPr>
            </a:br>
            <a:endParaRPr lang="en-US" sz="2000" b="1" dirty="0">
              <a:cs typeface="Times New Roman" panose="02020603050405020304" pitchFamily="18" charset="0"/>
            </a:endParaRPr>
          </a:p>
          <a:p>
            <a:r>
              <a:rPr lang="en-US" sz="2000" b="1" dirty="0">
                <a:cs typeface="Times New Roman" panose="02020603050405020304" pitchFamily="18" charset="0"/>
              </a:rPr>
              <a:t>5: End station</a:t>
            </a:r>
            <a:endParaRPr lang="en-US" sz="2000" dirty="0">
              <a:cs typeface="Times New Roman" panose="02020603050405020304" pitchFamily="18" charset="0"/>
            </a:endParaRPr>
          </a:p>
        </p:txBody>
      </p:sp>
      <p:sp>
        <p:nvSpPr>
          <p:cNvPr id="16" name="Rectangle 15">
            <a:extLst>
              <a:ext uri="{FF2B5EF4-FFF2-40B4-BE49-F238E27FC236}">
                <a16:creationId xmlns:a16="http://schemas.microsoft.com/office/drawing/2014/main" id="{FF806012-BBD2-4006-8E68-B2390A992CDB}"/>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tools</a:t>
            </a:r>
            <a:br>
              <a:rPr lang="en-US" sz="2500" dirty="0">
                <a:latin typeface="+mj-lt"/>
                <a:ea typeface="+mj-ea"/>
                <a:cs typeface="+mj-cs"/>
              </a:rPr>
            </a:br>
            <a:endParaRPr lang="en-US" sz="2500" dirty="0">
              <a:latin typeface="+mj-lt"/>
              <a:ea typeface="+mj-ea"/>
              <a:cs typeface="+mj-cs"/>
            </a:endParaRPr>
          </a:p>
        </p:txBody>
      </p:sp>
      <p:sp>
        <p:nvSpPr>
          <p:cNvPr id="12" name="Rectangle 11">
            <a:extLst>
              <a:ext uri="{FF2B5EF4-FFF2-40B4-BE49-F238E27FC236}">
                <a16:creationId xmlns:a16="http://schemas.microsoft.com/office/drawing/2014/main" id="{FA620377-4B65-43F8-BAFF-629ACF90D37B}"/>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91D4A461-F1F5-EDD5-29BB-CAB6211CE4EA}"/>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835EC2B3-1E2A-4290-ED97-509AA68A59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2DFD25BC-CC0F-85E0-9BF7-4DAC032C7209}"/>
              </a:ext>
            </a:extLst>
          </p:cNvPr>
          <p:cNvSpPr txBox="1"/>
          <p:nvPr/>
        </p:nvSpPr>
        <p:spPr>
          <a:xfrm>
            <a:off x="87363" y="6400425"/>
            <a:ext cx="623904" cy="369332"/>
          </a:xfrm>
          <a:prstGeom prst="rect">
            <a:avLst/>
          </a:prstGeom>
          <a:noFill/>
        </p:spPr>
        <p:txBody>
          <a:bodyPr wrap="square">
            <a:spAutoFit/>
          </a:bodyPr>
          <a:lstStyle/>
          <a:p>
            <a:r>
              <a:rPr lang="en-GB" dirty="0"/>
              <a:t>48</a:t>
            </a:r>
          </a:p>
        </p:txBody>
      </p:sp>
    </p:spTree>
    <p:extLst>
      <p:ext uri="{BB962C8B-B14F-4D97-AF65-F5344CB8AC3E}">
        <p14:creationId xmlns:p14="http://schemas.microsoft.com/office/powerpoint/2010/main" val="25276821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25BDD7F-F30F-4C5F-81E2-2EC5FD8AB922}"/>
              </a:ext>
            </a:extLst>
          </p:cNvPr>
          <p:cNvSpPr/>
          <p:nvPr/>
        </p:nvSpPr>
        <p:spPr>
          <a:xfrm>
            <a:off x="589560" y="680011"/>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doping profile</a:t>
            </a:r>
          </a:p>
        </p:txBody>
      </p:sp>
      <p:pic>
        <p:nvPicPr>
          <p:cNvPr id="15" name="Picture 14">
            <a:extLst>
              <a:ext uri="{FF2B5EF4-FFF2-40B4-BE49-F238E27FC236}">
                <a16:creationId xmlns:a16="http://schemas.microsoft.com/office/drawing/2014/main" id="{F16EE97F-6D9B-4542-99BB-CD223FD467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1874" y="2224177"/>
            <a:ext cx="5037238" cy="772299"/>
          </a:xfrm>
          <a:prstGeom prst="rect">
            <a:avLst/>
          </a:prstGeom>
        </p:spPr>
      </p:pic>
      <p:sp>
        <p:nvSpPr>
          <p:cNvPr id="16" name="TextBox 15">
            <a:extLst>
              <a:ext uri="{FF2B5EF4-FFF2-40B4-BE49-F238E27FC236}">
                <a16:creationId xmlns:a16="http://schemas.microsoft.com/office/drawing/2014/main" id="{C063E756-89BB-4B58-9BAA-1B8061A6E95C}"/>
              </a:ext>
            </a:extLst>
          </p:cNvPr>
          <p:cNvSpPr txBox="1"/>
          <p:nvPr/>
        </p:nvSpPr>
        <p:spPr>
          <a:xfrm>
            <a:off x="468000" y="2160000"/>
            <a:ext cx="5062781" cy="2862322"/>
          </a:xfrm>
          <a:prstGeom prst="rect">
            <a:avLst/>
          </a:prstGeom>
          <a:noFill/>
        </p:spPr>
        <p:txBody>
          <a:bodyPr wrap="square">
            <a:spAutoFit/>
          </a:bodyPr>
          <a:lstStyle/>
          <a:p>
            <a:pPr marL="342900" indent="-342900">
              <a:buFont typeface="Arial" panose="020B0604020202020204" pitchFamily="34" charset="0"/>
              <a:buChar char="•"/>
            </a:pPr>
            <a:r>
              <a:rPr lang="en-GB" sz="2000" b="1" dirty="0">
                <a:cs typeface="Times New Roman" panose="02020603050405020304" pitchFamily="18" charset="0"/>
              </a:rPr>
              <a:t>Adiabatic approximation</a:t>
            </a:r>
            <a:r>
              <a:rPr lang="en-GB" sz="2000" dirty="0">
                <a:cs typeface="Times New Roman" panose="02020603050405020304" pitchFamily="18" charset="0"/>
              </a:rPr>
              <a:t> : Scattering of ions with target is described using two separate collision processes:</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S</a:t>
            </a:r>
            <a:r>
              <a:rPr lang="en-GB" sz="2000" baseline="-25000" dirty="0">
                <a:cs typeface="Times New Roman" panose="02020603050405020304" pitchFamily="18" charset="0"/>
              </a:rPr>
              <a:t>n</a:t>
            </a:r>
            <a:r>
              <a:rPr lang="en-GB" sz="2000" dirty="0">
                <a:cs typeface="Times New Roman" panose="02020603050405020304" pitchFamily="18" charset="0"/>
              </a:rPr>
              <a:t> collisions with nuclei (energy loss and geometry of trajectory) </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S</a:t>
            </a:r>
            <a:r>
              <a:rPr lang="en-GB" sz="2000" baseline="-25000" dirty="0">
                <a:cs typeface="Times New Roman" panose="02020603050405020304" pitchFamily="18" charset="0"/>
              </a:rPr>
              <a:t>e </a:t>
            </a:r>
            <a:r>
              <a:rPr lang="en-GB" sz="2000" dirty="0">
                <a:cs typeface="Times New Roman" panose="02020603050405020304" pitchFamily="18" charset="0"/>
              </a:rPr>
              <a:t>collisions with electrons (energy loss only).</a:t>
            </a:r>
          </a:p>
        </p:txBody>
      </p:sp>
      <p:sp>
        <p:nvSpPr>
          <p:cNvPr id="17" name="TextBox 16">
            <a:extLst>
              <a:ext uri="{FF2B5EF4-FFF2-40B4-BE49-F238E27FC236}">
                <a16:creationId xmlns:a16="http://schemas.microsoft.com/office/drawing/2014/main" id="{7E1CFF6E-2A3E-4582-9D36-8A3D350C98E3}"/>
              </a:ext>
            </a:extLst>
          </p:cNvPr>
          <p:cNvSpPr txBox="1"/>
          <p:nvPr/>
        </p:nvSpPr>
        <p:spPr>
          <a:xfrm>
            <a:off x="6311895" y="3836358"/>
            <a:ext cx="4505201" cy="646331"/>
          </a:xfrm>
          <a:prstGeom prst="rect">
            <a:avLst/>
          </a:prstGeom>
          <a:noFill/>
        </p:spPr>
        <p:txBody>
          <a:bodyPr wrap="square">
            <a:spAutoFit/>
          </a:bodyPr>
          <a:lstStyle/>
          <a:p>
            <a:r>
              <a:rPr lang="en-GB" i="1" dirty="0">
                <a:cs typeface="Times New Roman" panose="02020603050405020304" pitchFamily="18" charset="0"/>
              </a:rPr>
              <a:t>S</a:t>
            </a:r>
            <a:r>
              <a:rPr lang="en-GB" i="1" baseline="-25000" dirty="0">
                <a:cs typeface="Times New Roman" panose="02020603050405020304" pitchFamily="18" charset="0"/>
              </a:rPr>
              <a:t>n</a:t>
            </a:r>
            <a:r>
              <a:rPr lang="en-GB" i="1" dirty="0">
                <a:cs typeface="Times New Roman" panose="02020603050405020304" pitchFamily="18" charset="0"/>
              </a:rPr>
              <a:t> screened potential classical two-body scattering Binary Collision Approximation BCA)</a:t>
            </a:r>
          </a:p>
        </p:txBody>
      </p:sp>
      <p:sp>
        <p:nvSpPr>
          <p:cNvPr id="18" name="TextBox 17">
            <a:extLst>
              <a:ext uri="{FF2B5EF4-FFF2-40B4-BE49-F238E27FC236}">
                <a16:creationId xmlns:a16="http://schemas.microsoft.com/office/drawing/2014/main" id="{A2C0243F-AB66-46DC-9E20-4C54EE79E408}"/>
              </a:ext>
            </a:extLst>
          </p:cNvPr>
          <p:cNvSpPr txBox="1"/>
          <p:nvPr/>
        </p:nvSpPr>
        <p:spPr>
          <a:xfrm>
            <a:off x="6311895" y="4907728"/>
            <a:ext cx="5000408" cy="646331"/>
          </a:xfrm>
          <a:prstGeom prst="rect">
            <a:avLst/>
          </a:prstGeom>
          <a:noFill/>
        </p:spPr>
        <p:txBody>
          <a:bodyPr wrap="square">
            <a:spAutoFit/>
          </a:bodyPr>
          <a:lstStyle/>
          <a:p>
            <a:r>
              <a:rPr lang="en-GB" i="1" dirty="0">
                <a:cs typeface="Times New Roman" panose="02020603050405020304" pitchFamily="18" charset="0"/>
              </a:rPr>
              <a:t>S</a:t>
            </a:r>
            <a:r>
              <a:rPr lang="en-GB" i="1" baseline="-25000" dirty="0">
                <a:cs typeface="Times New Roman" panose="02020603050405020304" pitchFamily="18" charset="0"/>
              </a:rPr>
              <a:t>e</a:t>
            </a:r>
            <a:r>
              <a:rPr lang="en-GB" i="1" dirty="0">
                <a:cs typeface="Times New Roman" panose="02020603050405020304" pitchFamily="18" charset="0"/>
              </a:rPr>
              <a:t> interactions of ion with target electrons (</a:t>
            </a:r>
            <a:r>
              <a:rPr lang="en-GB" i="1" dirty="0" err="1">
                <a:cs typeface="Times New Roman" panose="02020603050405020304" pitchFamily="18" charset="0"/>
              </a:rPr>
              <a:t>Lindhard’s</a:t>
            </a:r>
            <a:r>
              <a:rPr lang="en-GB" i="1" dirty="0">
                <a:cs typeface="Times New Roman" panose="02020603050405020304" pitchFamily="18" charset="0"/>
              </a:rPr>
              <a:t> Bethe-Bloch)</a:t>
            </a:r>
          </a:p>
        </p:txBody>
      </p:sp>
      <p:sp>
        <p:nvSpPr>
          <p:cNvPr id="19" name="Rectangle 18">
            <a:extLst>
              <a:ext uri="{FF2B5EF4-FFF2-40B4-BE49-F238E27FC236}">
                <a16:creationId xmlns:a16="http://schemas.microsoft.com/office/drawing/2014/main" id="{0B372DF0-3157-428B-BAA2-0F98134AEAB0}"/>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A4B5D1EA-3C5C-E02F-9027-7F736DC57415}"/>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AB697A16-C5E1-62DA-BF07-281159E699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C5A0E666-11DF-B6F6-795C-CF2BE0DB81D0}"/>
              </a:ext>
            </a:extLst>
          </p:cNvPr>
          <p:cNvSpPr txBox="1"/>
          <p:nvPr/>
        </p:nvSpPr>
        <p:spPr>
          <a:xfrm>
            <a:off x="87363" y="6400425"/>
            <a:ext cx="623904" cy="369332"/>
          </a:xfrm>
          <a:prstGeom prst="rect">
            <a:avLst/>
          </a:prstGeom>
          <a:noFill/>
        </p:spPr>
        <p:txBody>
          <a:bodyPr wrap="square">
            <a:spAutoFit/>
          </a:bodyPr>
          <a:lstStyle/>
          <a:p>
            <a:r>
              <a:rPr lang="en-GB" dirty="0"/>
              <a:t>49</a:t>
            </a:r>
          </a:p>
        </p:txBody>
      </p:sp>
    </p:spTree>
    <p:extLst>
      <p:ext uri="{BB962C8B-B14F-4D97-AF65-F5344CB8AC3E}">
        <p14:creationId xmlns:p14="http://schemas.microsoft.com/office/powerpoint/2010/main" val="28447743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A0A52279-3EE3-47CA-923A-5DB631F2E8D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510993" y="730831"/>
            <a:ext cx="3908325" cy="2503698"/>
          </a:xfrm>
          <a:prstGeom prst="rect">
            <a:avLst/>
          </a:prstGeom>
        </p:spPr>
      </p:pic>
      <p:sp>
        <p:nvSpPr>
          <p:cNvPr id="15" name="TextBox 14">
            <a:extLst>
              <a:ext uri="{FF2B5EF4-FFF2-40B4-BE49-F238E27FC236}">
                <a16:creationId xmlns:a16="http://schemas.microsoft.com/office/drawing/2014/main" id="{2275F577-7678-458B-9C5B-B8C30DA3A583}"/>
              </a:ext>
            </a:extLst>
          </p:cNvPr>
          <p:cNvSpPr txBox="1"/>
          <p:nvPr/>
        </p:nvSpPr>
        <p:spPr>
          <a:xfrm>
            <a:off x="7039639" y="2935321"/>
            <a:ext cx="3580330" cy="246221"/>
          </a:xfrm>
          <a:prstGeom prst="rect">
            <a:avLst/>
          </a:prstGeom>
          <a:noFill/>
        </p:spPr>
        <p:txBody>
          <a:bodyPr wrap="square">
            <a:spAutoFit/>
          </a:bodyPr>
          <a:lstStyle/>
          <a:p>
            <a:r>
              <a:rPr lang="en-US" sz="1000" i="1" dirty="0">
                <a:cs typeface="Times New Roman" panose="02020603050405020304" pitchFamily="18" charset="0"/>
              </a:rPr>
              <a:t>Nuclear and electronic stopping powers versus energy in reduced units</a:t>
            </a:r>
            <a:endParaRPr lang="en-GB" sz="1000" i="1" dirty="0">
              <a:cs typeface="Times New Roman" panose="02020603050405020304" pitchFamily="18" charset="0"/>
            </a:endParaRPr>
          </a:p>
        </p:txBody>
      </p:sp>
      <p:pic>
        <p:nvPicPr>
          <p:cNvPr id="16" name="Picture 15">
            <a:extLst>
              <a:ext uri="{FF2B5EF4-FFF2-40B4-BE49-F238E27FC236}">
                <a16:creationId xmlns:a16="http://schemas.microsoft.com/office/drawing/2014/main" id="{2BD1C13E-545C-414F-B03F-BFDA293107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0130" y="3445583"/>
            <a:ext cx="3346163" cy="2639520"/>
          </a:xfrm>
          <a:prstGeom prst="rect">
            <a:avLst/>
          </a:prstGeom>
        </p:spPr>
      </p:pic>
      <p:sp>
        <p:nvSpPr>
          <p:cNvPr id="17" name="TextBox 16">
            <a:extLst>
              <a:ext uri="{FF2B5EF4-FFF2-40B4-BE49-F238E27FC236}">
                <a16:creationId xmlns:a16="http://schemas.microsoft.com/office/drawing/2014/main" id="{67C0D383-8F6A-420F-AC21-8362A94CA92A}"/>
              </a:ext>
            </a:extLst>
          </p:cNvPr>
          <p:cNvSpPr txBox="1"/>
          <p:nvPr/>
        </p:nvSpPr>
        <p:spPr>
          <a:xfrm>
            <a:off x="9530132" y="3552705"/>
            <a:ext cx="1243056" cy="276999"/>
          </a:xfrm>
          <a:prstGeom prst="rect">
            <a:avLst/>
          </a:prstGeom>
          <a:noFill/>
        </p:spPr>
        <p:txBody>
          <a:bodyPr wrap="square">
            <a:spAutoFit/>
          </a:bodyPr>
          <a:lstStyle/>
          <a:p>
            <a:r>
              <a:rPr lang="en-GB" sz="1200" b="1" dirty="0">
                <a:solidFill>
                  <a:srgbClr val="FF0000"/>
                </a:solidFill>
                <a:cs typeface="Times New Roman" panose="02020603050405020304" pitchFamily="18" charset="0"/>
              </a:rPr>
              <a:t>E</a:t>
            </a:r>
            <a:r>
              <a:rPr lang="en-GB" sz="1200" b="1" baseline="-25000" dirty="0">
                <a:solidFill>
                  <a:srgbClr val="FF0000"/>
                </a:solidFill>
                <a:cs typeface="Times New Roman" panose="02020603050405020304" pitchFamily="18" charset="0"/>
              </a:rPr>
              <a:t>2</a:t>
            </a:r>
            <a:r>
              <a:rPr lang="en-GB" sz="1200" b="1" dirty="0">
                <a:solidFill>
                  <a:srgbClr val="FF0000"/>
                </a:solidFill>
                <a:cs typeface="Times New Roman" panose="02020603050405020304" pitchFamily="18" charset="0"/>
              </a:rPr>
              <a:t>(As)=800 keV</a:t>
            </a:r>
          </a:p>
        </p:txBody>
      </p:sp>
      <p:sp>
        <p:nvSpPr>
          <p:cNvPr id="18" name="TextBox 17">
            <a:extLst>
              <a:ext uri="{FF2B5EF4-FFF2-40B4-BE49-F238E27FC236}">
                <a16:creationId xmlns:a16="http://schemas.microsoft.com/office/drawing/2014/main" id="{7CB4B869-5D1B-4383-947D-333F207A89AA}"/>
              </a:ext>
            </a:extLst>
          </p:cNvPr>
          <p:cNvSpPr txBox="1"/>
          <p:nvPr/>
        </p:nvSpPr>
        <p:spPr>
          <a:xfrm>
            <a:off x="7463191" y="4975482"/>
            <a:ext cx="1299078" cy="276999"/>
          </a:xfrm>
          <a:prstGeom prst="rect">
            <a:avLst/>
          </a:prstGeom>
          <a:noFill/>
        </p:spPr>
        <p:txBody>
          <a:bodyPr wrap="square">
            <a:spAutoFit/>
          </a:bodyPr>
          <a:lstStyle/>
          <a:p>
            <a:r>
              <a:rPr lang="en-GB" sz="1200" b="1" dirty="0">
                <a:solidFill>
                  <a:srgbClr val="0070C0"/>
                </a:solidFill>
                <a:cs typeface="Times New Roman" panose="02020603050405020304" pitchFamily="18" charset="0"/>
              </a:rPr>
              <a:t> E</a:t>
            </a:r>
            <a:r>
              <a:rPr lang="en-GB" sz="1200" b="1" baseline="-25000" dirty="0">
                <a:solidFill>
                  <a:srgbClr val="0070C0"/>
                </a:solidFill>
                <a:cs typeface="Times New Roman" panose="02020603050405020304" pitchFamily="18" charset="0"/>
              </a:rPr>
              <a:t>2</a:t>
            </a:r>
            <a:r>
              <a:rPr lang="en-GB" sz="1200" b="1" dirty="0">
                <a:solidFill>
                  <a:srgbClr val="0070C0"/>
                </a:solidFill>
                <a:cs typeface="Times New Roman" panose="02020603050405020304" pitchFamily="18" charset="0"/>
              </a:rPr>
              <a:t>(B) = 16 keV</a:t>
            </a:r>
            <a:endParaRPr lang="en-GB" sz="1200" b="1" dirty="0">
              <a:solidFill>
                <a:srgbClr val="0070C0"/>
              </a:solidFill>
            </a:endParaRPr>
          </a:p>
        </p:txBody>
      </p:sp>
      <p:sp>
        <p:nvSpPr>
          <p:cNvPr id="22" name="TextBox 21">
            <a:extLst>
              <a:ext uri="{FF2B5EF4-FFF2-40B4-BE49-F238E27FC236}">
                <a16:creationId xmlns:a16="http://schemas.microsoft.com/office/drawing/2014/main" id="{312B792C-DAA0-4BFE-80FB-DBB6AB390088}"/>
              </a:ext>
            </a:extLst>
          </p:cNvPr>
          <p:cNvSpPr txBox="1"/>
          <p:nvPr/>
        </p:nvSpPr>
        <p:spPr>
          <a:xfrm>
            <a:off x="468000" y="2160000"/>
            <a:ext cx="5045493" cy="2831544"/>
          </a:xfrm>
          <a:prstGeom prst="rect">
            <a:avLst/>
          </a:prstGeom>
          <a:noFill/>
        </p:spPr>
        <p:txBody>
          <a:bodyPr wrap="square">
            <a:spAutoFit/>
          </a:bodyPr>
          <a:lstStyle/>
          <a:p>
            <a:pPr marL="285750" indent="-285750">
              <a:buFont typeface="Arial" panose="020B0604020202020204" pitchFamily="34" charset="0"/>
              <a:buChar char="•"/>
            </a:pPr>
            <a:r>
              <a:rPr lang="en-GB" sz="2000" dirty="0">
                <a:cs typeface="Times New Roman" panose="02020603050405020304" pitchFamily="18" charset="0"/>
              </a:rPr>
              <a:t>At </a:t>
            </a:r>
            <a:r>
              <a:rPr lang="en-GB" sz="2000" b="1" dirty="0">
                <a:cs typeface="Times New Roman" panose="02020603050405020304" pitchFamily="18" charset="0"/>
              </a:rPr>
              <a:t>low energy,</a:t>
            </a:r>
            <a:r>
              <a:rPr lang="en-GB" sz="2000" dirty="0">
                <a:cs typeface="Times New Roman" panose="02020603050405020304" pitchFamily="18" charset="0"/>
              </a:rPr>
              <a:t> nuclear collisions dominate: at the end of its range the ion has low energy, S</a:t>
            </a:r>
            <a:r>
              <a:rPr lang="en-GB" sz="2000" baseline="-25000" dirty="0">
                <a:cs typeface="Times New Roman" panose="02020603050405020304" pitchFamily="18" charset="0"/>
              </a:rPr>
              <a:t>n</a:t>
            </a:r>
            <a:r>
              <a:rPr lang="en-GB" sz="2000" dirty="0">
                <a:cs typeface="Times New Roman" panose="02020603050405020304" pitchFamily="18" charset="0"/>
              </a:rPr>
              <a:t> dominates leading to more crystalline damage</a:t>
            </a:r>
          </a:p>
          <a:p>
            <a:pPr marL="285750" indent="-285750">
              <a:buFont typeface="Arial" panose="020B0604020202020204" pitchFamily="34" charset="0"/>
              <a:buChar char="•"/>
            </a:pP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At </a:t>
            </a:r>
            <a:r>
              <a:rPr lang="en-GB" sz="2000" b="1" dirty="0">
                <a:cs typeface="Times New Roman" panose="02020603050405020304" pitchFamily="18" charset="0"/>
              </a:rPr>
              <a:t>high energy</a:t>
            </a:r>
            <a:r>
              <a:rPr lang="en-GB" sz="2000" dirty="0">
                <a:cs typeface="Times New Roman" panose="02020603050405020304" pitchFamily="18" charset="0"/>
              </a:rPr>
              <a:t>, electronic collisions dominate,</a:t>
            </a:r>
            <a:r>
              <a:rPr lang="en-GB" sz="2000" dirty="0"/>
              <a:t> from scattering of electrons </a:t>
            </a:r>
            <a:r>
              <a:rPr lang="en-GB" sz="2000" dirty="0">
                <a:latin typeface="Abadi" panose="020B0604020104020204" pitchFamily="34" charset="0"/>
              </a:rPr>
              <a:t>~ </a:t>
            </a:r>
            <a:r>
              <a:rPr lang="en-GB" sz="2000" dirty="0"/>
              <a:t>Ohm’s law</a:t>
            </a:r>
            <a:endParaRPr lang="en-GB" sz="2000" dirty="0">
              <a:cs typeface="Times New Roman" panose="02020603050405020304" pitchFamily="18" charset="0"/>
            </a:endParaRPr>
          </a:p>
          <a:p>
            <a:pPr marL="285750" indent="-285750">
              <a:buFont typeface="Arial" panose="020B0604020202020204" pitchFamily="34" charset="0"/>
              <a:buChar char="•"/>
            </a:pPr>
            <a:endParaRPr lang="en-GB" dirty="0">
              <a:cs typeface="Times New Roman" panose="02020603050405020304" pitchFamily="18" charset="0"/>
            </a:endParaRPr>
          </a:p>
        </p:txBody>
      </p:sp>
      <p:sp>
        <p:nvSpPr>
          <p:cNvPr id="23" name="Rectangle 22">
            <a:extLst>
              <a:ext uri="{FF2B5EF4-FFF2-40B4-BE49-F238E27FC236}">
                <a16:creationId xmlns:a16="http://schemas.microsoft.com/office/drawing/2014/main" id="{0097CE41-141A-45ED-98C5-6EE0D7F6A524}"/>
              </a:ext>
            </a:extLst>
          </p:cNvPr>
          <p:cNvSpPr/>
          <p:nvPr/>
        </p:nvSpPr>
        <p:spPr>
          <a:xfrm>
            <a:off x="589560" y="680011"/>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doping profile</a:t>
            </a:r>
          </a:p>
        </p:txBody>
      </p:sp>
      <p:sp>
        <p:nvSpPr>
          <p:cNvPr id="19" name="Rectangle 18">
            <a:extLst>
              <a:ext uri="{FF2B5EF4-FFF2-40B4-BE49-F238E27FC236}">
                <a16:creationId xmlns:a16="http://schemas.microsoft.com/office/drawing/2014/main" id="{091295C3-595A-4256-ACE9-0299DA655C62}"/>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D79AB5BD-EDB5-79EC-9589-2449FCB3992B}"/>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329889EB-95A8-02AB-6D09-FC7AD2E02D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A45C45D0-060A-3ED6-F306-68DAF6A3606F}"/>
              </a:ext>
            </a:extLst>
          </p:cNvPr>
          <p:cNvSpPr txBox="1"/>
          <p:nvPr/>
        </p:nvSpPr>
        <p:spPr>
          <a:xfrm>
            <a:off x="87363" y="6400425"/>
            <a:ext cx="623904" cy="369332"/>
          </a:xfrm>
          <a:prstGeom prst="rect">
            <a:avLst/>
          </a:prstGeom>
          <a:noFill/>
        </p:spPr>
        <p:txBody>
          <a:bodyPr wrap="square">
            <a:spAutoFit/>
          </a:bodyPr>
          <a:lstStyle/>
          <a:p>
            <a:r>
              <a:rPr lang="en-GB" dirty="0"/>
              <a:t>50</a:t>
            </a:r>
          </a:p>
        </p:txBody>
      </p:sp>
    </p:spTree>
    <p:extLst>
      <p:ext uri="{BB962C8B-B14F-4D97-AF65-F5344CB8AC3E}">
        <p14:creationId xmlns:p14="http://schemas.microsoft.com/office/powerpoint/2010/main" val="38754881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2997C69-1184-41A4-9DF6-257DED51D742}"/>
                  </a:ext>
                </a:extLst>
              </p:cNvPr>
              <p:cNvSpPr txBox="1"/>
              <p:nvPr/>
            </p:nvSpPr>
            <p:spPr>
              <a:xfrm>
                <a:off x="6878375" y="2946153"/>
                <a:ext cx="2305182" cy="65992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i="1" smtClean="0">
                              <a:latin typeface="Cambria Math" panose="02040503050406030204" pitchFamily="18" charset="0"/>
                            </a:rPr>
                            <m:t>𝑑</m:t>
                          </m:r>
                          <m:r>
                            <a:rPr lang="en-GB" b="0" i="1" smtClean="0">
                              <a:latin typeface="Cambria Math" panose="02040503050406030204" pitchFamily="18" charset="0"/>
                            </a:rPr>
                            <m:t>𝐸</m:t>
                          </m:r>
                        </m:num>
                        <m:den>
                          <m:r>
                            <a:rPr lang="en-GB" i="1" smtClean="0">
                              <a:latin typeface="Cambria Math" panose="02040503050406030204" pitchFamily="18" charset="0"/>
                            </a:rPr>
                            <m:t>𝑑𝑥</m:t>
                          </m:r>
                        </m:den>
                      </m:f>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𝑑𝐸</m:t>
                                  </m:r>
                                </m:num>
                                <m:den>
                                  <m:r>
                                    <a:rPr lang="en-GB" i="1">
                                      <a:latin typeface="Cambria Math" panose="02040503050406030204" pitchFamily="18" charset="0"/>
                                    </a:rPr>
                                    <m:t>𝑑𝑥</m:t>
                                  </m:r>
                                </m:den>
                              </m:f>
                            </m:e>
                          </m:d>
                        </m:e>
                        <m:sub>
                          <m:r>
                            <a:rPr lang="en-GB" b="0" i="1" smtClean="0">
                              <a:latin typeface="Cambria Math" panose="02040503050406030204" pitchFamily="18" charset="0"/>
                            </a:rPr>
                            <m:t>𝑛</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𝑑𝐸</m:t>
                                  </m:r>
                                </m:num>
                                <m:den>
                                  <m:r>
                                    <a:rPr lang="en-GB" i="1">
                                      <a:latin typeface="Cambria Math" panose="02040503050406030204" pitchFamily="18" charset="0"/>
                                    </a:rPr>
                                    <m:t>𝑑𝑥</m:t>
                                  </m:r>
                                </m:den>
                              </m:f>
                            </m:e>
                          </m:d>
                        </m:e>
                        <m:sub>
                          <m:r>
                            <a:rPr lang="en-GB" b="0" i="1" smtClean="0">
                              <a:latin typeface="Cambria Math" panose="02040503050406030204" pitchFamily="18" charset="0"/>
                            </a:rPr>
                            <m:t>𝑒</m:t>
                          </m:r>
                        </m:sub>
                      </m:sSub>
                    </m:oMath>
                  </m:oMathPara>
                </a14:m>
                <a:endParaRPr lang="en-GB" dirty="0"/>
              </a:p>
            </p:txBody>
          </p:sp>
        </mc:Choice>
        <mc:Fallback xmlns="">
          <p:sp>
            <p:nvSpPr>
              <p:cNvPr id="14" name="TextBox 13">
                <a:extLst>
                  <a:ext uri="{FF2B5EF4-FFF2-40B4-BE49-F238E27FC236}">
                    <a16:creationId xmlns:a16="http://schemas.microsoft.com/office/drawing/2014/main" id="{42997C69-1184-41A4-9DF6-257DED51D742}"/>
                  </a:ext>
                </a:extLst>
              </p:cNvPr>
              <p:cNvSpPr txBox="1">
                <a:spLocks noRot="1" noChangeAspect="1" noMove="1" noResize="1" noEditPoints="1" noAdjustHandles="1" noChangeArrowheads="1" noChangeShapeType="1" noTextEdit="1"/>
              </p:cNvSpPr>
              <p:nvPr/>
            </p:nvSpPr>
            <p:spPr>
              <a:xfrm>
                <a:off x="6878375" y="2946153"/>
                <a:ext cx="2305182" cy="659924"/>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756A2B01-C382-45CB-8FE3-7062744A67B1}"/>
                  </a:ext>
                </a:extLst>
              </p:cNvPr>
              <p:cNvSpPr txBox="1"/>
              <p:nvPr/>
            </p:nvSpPr>
            <p:spPr>
              <a:xfrm>
                <a:off x="6953465" y="3970044"/>
                <a:ext cx="1640514" cy="965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ea typeface="Cambria Math" panose="02040503050406030204" pitchFamily="18" charset="0"/>
                        </a:rPr>
                        <m:t>𝑅</m:t>
                      </m:r>
                      <m:r>
                        <a:rPr lang="en-GB" sz="2200" b="0" i="1" smtClean="0">
                          <a:latin typeface="Cambria Math" panose="02040503050406030204" pitchFamily="18" charset="0"/>
                        </a:rPr>
                        <m:t>=</m:t>
                      </m:r>
                      <m:nary>
                        <m:naryPr>
                          <m:ctrlPr>
                            <a:rPr lang="en-GB" sz="2200" b="0" i="1" smtClean="0">
                              <a:latin typeface="Cambria Math" panose="02040503050406030204" pitchFamily="18" charset="0"/>
                            </a:rPr>
                          </m:ctrlPr>
                        </m:naryPr>
                        <m:sub>
                          <m:r>
                            <m:rPr>
                              <m:brk m:alnAt="23"/>
                            </m:rPr>
                            <a:rPr lang="en-GB" sz="2200" b="0" i="1" smtClean="0">
                              <a:latin typeface="Cambria Math" panose="02040503050406030204" pitchFamily="18" charset="0"/>
                            </a:rPr>
                            <m:t>0</m:t>
                          </m:r>
                        </m:sub>
                        <m:sup>
                          <m:r>
                            <a:rPr lang="en-GB" sz="2200" b="0" i="1" smtClean="0">
                              <a:latin typeface="Cambria Math" panose="02040503050406030204" pitchFamily="18" charset="0"/>
                            </a:rPr>
                            <m:t>𝐸</m:t>
                          </m:r>
                        </m:sup>
                        <m:e>
                          <m:f>
                            <m:fPr>
                              <m:ctrlPr>
                                <a:rPr lang="en-GB" sz="2200" b="0" i="1" smtClean="0">
                                  <a:latin typeface="Cambria Math" panose="02040503050406030204" pitchFamily="18" charset="0"/>
                                </a:rPr>
                              </m:ctrlPr>
                            </m:fPr>
                            <m:num>
                              <m:r>
                                <a:rPr lang="en-GB" sz="2200" b="0" i="1" smtClean="0">
                                  <a:latin typeface="Cambria Math" panose="02040503050406030204" pitchFamily="18" charset="0"/>
                                </a:rPr>
                                <m:t>𝑑𝐸</m:t>
                              </m:r>
                            </m:num>
                            <m:den>
                              <m:r>
                                <a:rPr lang="en-GB" sz="2200" b="0" i="1" smtClean="0">
                                  <a:latin typeface="Cambria Math" panose="02040503050406030204" pitchFamily="18" charset="0"/>
                                </a:rPr>
                                <m:t>−</m:t>
                              </m:r>
                              <m:f>
                                <m:fPr>
                                  <m:ctrlPr>
                                    <a:rPr lang="en-GB" sz="2200" i="1">
                                      <a:latin typeface="Cambria Math" panose="02040503050406030204" pitchFamily="18" charset="0"/>
                                    </a:rPr>
                                  </m:ctrlPr>
                                </m:fPr>
                                <m:num>
                                  <m:r>
                                    <a:rPr lang="en-GB" sz="2200" i="1">
                                      <a:latin typeface="Cambria Math" panose="02040503050406030204" pitchFamily="18" charset="0"/>
                                    </a:rPr>
                                    <m:t>𝑑𝐸</m:t>
                                  </m:r>
                                </m:num>
                                <m:den>
                                  <m:r>
                                    <a:rPr lang="en-GB" sz="2200" i="1">
                                      <a:latin typeface="Cambria Math" panose="02040503050406030204" pitchFamily="18" charset="0"/>
                                    </a:rPr>
                                    <m:t>𝑑𝑥</m:t>
                                  </m:r>
                                </m:den>
                              </m:f>
                            </m:den>
                          </m:f>
                        </m:e>
                      </m:nary>
                    </m:oMath>
                  </m:oMathPara>
                </a14:m>
                <a:endParaRPr lang="en-GB" sz="2200" dirty="0"/>
              </a:p>
            </p:txBody>
          </p:sp>
        </mc:Choice>
        <mc:Fallback xmlns="">
          <p:sp>
            <p:nvSpPr>
              <p:cNvPr id="15" name="TextBox 14">
                <a:extLst>
                  <a:ext uri="{FF2B5EF4-FFF2-40B4-BE49-F238E27FC236}">
                    <a16:creationId xmlns:a16="http://schemas.microsoft.com/office/drawing/2014/main" id="{756A2B01-C382-45CB-8FE3-7062744A67B1}"/>
                  </a:ext>
                </a:extLst>
              </p:cNvPr>
              <p:cNvSpPr txBox="1">
                <a:spLocks noRot="1" noChangeAspect="1" noMove="1" noResize="1" noEditPoints="1" noAdjustHandles="1" noChangeArrowheads="1" noChangeShapeType="1" noTextEdit="1"/>
              </p:cNvSpPr>
              <p:nvPr/>
            </p:nvSpPr>
            <p:spPr>
              <a:xfrm>
                <a:off x="6953465" y="3970044"/>
                <a:ext cx="1640514" cy="965264"/>
              </a:xfrm>
              <a:prstGeom prst="rect">
                <a:avLst/>
              </a:prstGeom>
              <a:blipFill>
                <a:blip r:embed="rId3"/>
                <a:stretch>
                  <a:fillRect/>
                </a:stretch>
              </a:blipFill>
            </p:spPr>
            <p:txBody>
              <a:bodyPr/>
              <a:lstStyle/>
              <a:p>
                <a:r>
                  <a:rPr lang="en-GB">
                    <a:noFill/>
                  </a:rPr>
                  <a:t> </a:t>
                </a:r>
              </a:p>
            </p:txBody>
          </p:sp>
        </mc:Fallback>
      </mc:AlternateContent>
      <p:pic>
        <p:nvPicPr>
          <p:cNvPr id="16" name="Picture 15">
            <a:extLst>
              <a:ext uri="{FF2B5EF4-FFF2-40B4-BE49-F238E27FC236}">
                <a16:creationId xmlns:a16="http://schemas.microsoft.com/office/drawing/2014/main" id="{408A553F-E0C0-4CF3-A250-17517536B3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7447" y="965557"/>
            <a:ext cx="3596955" cy="1290386"/>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5031E9D3-CE41-4DA7-8F0A-72F08A08C712}"/>
                  </a:ext>
                </a:extLst>
              </p:cNvPr>
              <p:cNvSpPr txBox="1"/>
              <p:nvPr/>
            </p:nvSpPr>
            <p:spPr>
              <a:xfrm>
                <a:off x="468000" y="2160000"/>
                <a:ext cx="4406786" cy="3305649"/>
              </a:xfrm>
              <a:prstGeom prst="rect">
                <a:avLst/>
              </a:prstGeom>
              <a:noFill/>
            </p:spPr>
            <p:txBody>
              <a:bodyPr wrap="square">
                <a:spAutoFit/>
              </a:bodyPr>
              <a:lstStyle/>
              <a:p>
                <a:pPr marL="285750" indent="-285750">
                  <a:buFont typeface="Arial" panose="020B0604020202020204" pitchFamily="34" charset="0"/>
                  <a:buChar char="•"/>
                </a:pPr>
                <a:r>
                  <a:rPr lang="en-GB" sz="2000" dirty="0">
                    <a:cs typeface="Times New Roman" panose="02020603050405020304" pitchFamily="18" charset="0"/>
                  </a:rPr>
                  <a:t>From </a:t>
                </a:r>
                <a14:m>
                  <m:oMath xmlns:m="http://schemas.openxmlformats.org/officeDocument/2006/math">
                    <m:f>
                      <m:fPr>
                        <m:ctrlPr>
                          <a:rPr lang="en-GB" sz="2000" i="1" smtClean="0">
                            <a:latin typeface="Cambria Math" panose="02040503050406030204" pitchFamily="18" charset="0"/>
                          </a:rPr>
                        </m:ctrlPr>
                      </m:fPr>
                      <m:num>
                        <m:r>
                          <a:rPr lang="en-GB" sz="2000" i="1" smtClean="0">
                            <a:latin typeface="Cambria Math" panose="02040503050406030204" pitchFamily="18" charset="0"/>
                          </a:rPr>
                          <m:t>𝑑</m:t>
                        </m:r>
                        <m:r>
                          <a:rPr lang="en-GB" sz="2000" b="0" i="1" smtClean="0">
                            <a:latin typeface="Cambria Math" panose="02040503050406030204" pitchFamily="18" charset="0"/>
                          </a:rPr>
                          <m:t>𝐸</m:t>
                        </m:r>
                      </m:num>
                      <m:den>
                        <m:r>
                          <a:rPr lang="en-GB" sz="2000" i="1" smtClean="0">
                            <a:latin typeface="Cambria Math" panose="02040503050406030204" pitchFamily="18" charset="0"/>
                          </a:rPr>
                          <m:t>𝑑𝑥</m:t>
                        </m:r>
                      </m:den>
                    </m:f>
                    <m:r>
                      <a:rPr lang="en-GB" sz="2000" i="1" smtClean="0">
                        <a:latin typeface="Cambria Math" panose="02040503050406030204" pitchFamily="18" charset="0"/>
                      </a:rPr>
                      <m:t> </m:t>
                    </m:r>
                  </m:oMath>
                </a14:m>
                <a:r>
                  <a:rPr lang="en-GB" sz="2000" dirty="0">
                    <a:cs typeface="Times New Roman" panose="02020603050405020304" pitchFamily="18" charset="0"/>
                  </a:rPr>
                  <a:t> ,the total energy stopping power, one can estimate the average ion range</a:t>
                </a:r>
                <a:br>
                  <a:rPr lang="en-GB" sz="2000" dirty="0">
                    <a:cs typeface="Times New Roman" panose="02020603050405020304" pitchFamily="18" charset="0"/>
                  </a:rPr>
                </a:br>
                <a:endParaRPr lang="en-GB" sz="2000" dirty="0">
                  <a:cs typeface="Times New Roman" panose="02020603050405020304" pitchFamily="18" charset="0"/>
                </a:endParaRPr>
              </a:p>
              <a:p>
                <a:r>
                  <a:rPr lang="en-GB" sz="2000" dirty="0">
                    <a:cs typeface="Times New Roman" panose="02020603050405020304" pitchFamily="18" charset="0"/>
                  </a:rPr>
                  <a:t>R: range</a:t>
                </a:r>
                <a:br>
                  <a:rPr lang="en-GB" sz="2000" dirty="0">
                    <a:cs typeface="Times New Roman" panose="02020603050405020304" pitchFamily="18" charset="0"/>
                  </a:rPr>
                </a:br>
                <a:endParaRPr lang="en-GB" sz="2000" dirty="0">
                  <a:cs typeface="Times New Roman" panose="02020603050405020304" pitchFamily="18" charset="0"/>
                </a:endParaRPr>
              </a:p>
              <a:p>
                <a:r>
                  <a:rPr lang="en-GB" sz="2000" dirty="0">
                    <a:cs typeface="Times New Roman" panose="02020603050405020304" pitchFamily="18" charset="0"/>
                  </a:rPr>
                  <a:t>R</a:t>
                </a:r>
                <a:r>
                  <a:rPr lang="en-GB" sz="2000" baseline="-25000" dirty="0">
                    <a:cs typeface="Times New Roman" panose="02020603050405020304" pitchFamily="18" charset="0"/>
                  </a:rPr>
                  <a:t>p</a:t>
                </a:r>
                <a:r>
                  <a:rPr lang="en-GB" sz="2000" dirty="0">
                    <a:cs typeface="Times New Roman" panose="02020603050405020304" pitchFamily="18" charset="0"/>
                  </a:rPr>
                  <a:t>: projected range along axes of incident ion, with straggle </a:t>
                </a:r>
                <a:r>
                  <a:rPr lang="en-GB" sz="2000" dirty="0">
                    <a:cs typeface="Times New Roman" panose="02020603050405020304" pitchFamily="18" charset="0"/>
                    <a:sym typeface="Symbol" panose="05050102010706020507" pitchFamily="18" charset="2"/>
                  </a:rPr>
                  <a:t></a:t>
                </a:r>
                <a:r>
                  <a:rPr lang="en-GB" sz="2000" dirty="0">
                    <a:cs typeface="Times New Roman" panose="02020603050405020304" pitchFamily="18" charset="0"/>
                  </a:rPr>
                  <a:t>R</a:t>
                </a:r>
                <a:r>
                  <a:rPr lang="en-GB" sz="2000" baseline="-25000" dirty="0">
                    <a:cs typeface="Times New Roman" panose="02020603050405020304" pitchFamily="18" charset="0"/>
                  </a:rPr>
                  <a:t>p</a:t>
                </a:r>
                <a:br>
                  <a:rPr lang="en-GB" sz="2000" baseline="-25000" dirty="0">
                    <a:cs typeface="Times New Roman" panose="02020603050405020304" pitchFamily="18" charset="0"/>
                  </a:rPr>
                </a:br>
                <a:endParaRPr lang="en-GB" sz="2000" dirty="0">
                  <a:cs typeface="Times New Roman" panose="02020603050405020304" pitchFamily="18" charset="0"/>
                </a:endParaRPr>
              </a:p>
              <a:p>
                <a:r>
                  <a:rPr lang="en-GB" sz="2000" dirty="0">
                    <a:cs typeface="Times New Roman" panose="02020603050405020304" pitchFamily="18" charset="0"/>
                  </a:rPr>
                  <a:t>R</a:t>
                </a:r>
                <a:r>
                  <a:rPr lang="en-GB" sz="2000" baseline="-25000" dirty="0">
                    <a:cs typeface="Times New Roman" panose="02020603050405020304" pitchFamily="18" charset="0"/>
                  </a:rPr>
                  <a:t>s</a:t>
                </a:r>
                <a:r>
                  <a:rPr lang="en-GB" sz="2000" dirty="0">
                    <a:cs typeface="Times New Roman" panose="02020603050405020304" pitchFamily="18" charset="0"/>
                  </a:rPr>
                  <a:t> perpendicular distance</a:t>
                </a:r>
              </a:p>
            </p:txBody>
          </p:sp>
        </mc:Choice>
        <mc:Fallback xmlns="">
          <p:sp>
            <p:nvSpPr>
              <p:cNvPr id="17" name="TextBox 16">
                <a:extLst>
                  <a:ext uri="{FF2B5EF4-FFF2-40B4-BE49-F238E27FC236}">
                    <a16:creationId xmlns:a16="http://schemas.microsoft.com/office/drawing/2014/main" id="{5031E9D3-CE41-4DA7-8F0A-72F08A08C712}"/>
                  </a:ext>
                </a:extLst>
              </p:cNvPr>
              <p:cNvSpPr txBox="1">
                <a:spLocks noRot="1" noChangeAspect="1" noMove="1" noResize="1" noEditPoints="1" noAdjustHandles="1" noChangeArrowheads="1" noChangeShapeType="1" noTextEdit="1"/>
              </p:cNvSpPr>
              <p:nvPr/>
            </p:nvSpPr>
            <p:spPr>
              <a:xfrm>
                <a:off x="468000" y="2160000"/>
                <a:ext cx="4406786" cy="3305649"/>
              </a:xfrm>
              <a:prstGeom prst="rect">
                <a:avLst/>
              </a:prstGeom>
              <a:blipFill>
                <a:blip r:embed="rId5"/>
                <a:stretch>
                  <a:fillRect l="-1521" b="-2210"/>
                </a:stretch>
              </a:blipFill>
            </p:spPr>
            <p:txBody>
              <a:bodyPr/>
              <a:lstStyle/>
              <a:p>
                <a:r>
                  <a:rPr lang="en-GB">
                    <a:noFill/>
                  </a:rPr>
                  <a:t> </a:t>
                </a:r>
              </a:p>
            </p:txBody>
          </p:sp>
        </mc:Fallback>
      </mc:AlternateContent>
      <p:sp>
        <p:nvSpPr>
          <p:cNvPr id="22" name="Rectangle 21">
            <a:extLst>
              <a:ext uri="{FF2B5EF4-FFF2-40B4-BE49-F238E27FC236}">
                <a16:creationId xmlns:a16="http://schemas.microsoft.com/office/drawing/2014/main" id="{68F8699E-CD7C-4C78-A838-6AF2363D7AA1}"/>
              </a:ext>
            </a:extLst>
          </p:cNvPr>
          <p:cNvSpPr/>
          <p:nvPr/>
        </p:nvSpPr>
        <p:spPr>
          <a:xfrm>
            <a:off x="589560" y="680011"/>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doping profile</a:t>
            </a:r>
          </a:p>
        </p:txBody>
      </p:sp>
      <p:sp>
        <p:nvSpPr>
          <p:cNvPr id="19" name="Rectangle 18">
            <a:extLst>
              <a:ext uri="{FF2B5EF4-FFF2-40B4-BE49-F238E27FC236}">
                <a16:creationId xmlns:a16="http://schemas.microsoft.com/office/drawing/2014/main" id="{0339280F-5DC2-4702-8CF6-07C4B80910B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E813FC43-3D79-EBB5-93FB-0057E9C9D653}"/>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362B35FC-2E7F-6C3E-A00F-37EE0D968AA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3A69468E-3F5C-BE20-1CC0-25A28BFC1F02}"/>
              </a:ext>
            </a:extLst>
          </p:cNvPr>
          <p:cNvSpPr txBox="1"/>
          <p:nvPr/>
        </p:nvSpPr>
        <p:spPr>
          <a:xfrm>
            <a:off x="87363" y="6400425"/>
            <a:ext cx="623904" cy="369332"/>
          </a:xfrm>
          <a:prstGeom prst="rect">
            <a:avLst/>
          </a:prstGeom>
          <a:noFill/>
        </p:spPr>
        <p:txBody>
          <a:bodyPr wrap="square">
            <a:spAutoFit/>
          </a:bodyPr>
          <a:lstStyle/>
          <a:p>
            <a:r>
              <a:rPr lang="en-GB" dirty="0"/>
              <a:t>51</a:t>
            </a:r>
          </a:p>
        </p:txBody>
      </p:sp>
    </p:spTree>
    <p:extLst>
      <p:ext uri="{BB962C8B-B14F-4D97-AF65-F5344CB8AC3E}">
        <p14:creationId xmlns:p14="http://schemas.microsoft.com/office/powerpoint/2010/main" val="42182432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2">
            <a:extLst>
              <a:ext uri="{FF2B5EF4-FFF2-40B4-BE49-F238E27FC236}">
                <a16:creationId xmlns:a16="http://schemas.microsoft.com/office/drawing/2014/main" id="{25DD9F4D-3EAA-465F-B085-04444898DC6E}"/>
              </a:ext>
            </a:extLst>
          </p:cNvPr>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283924" y="640572"/>
            <a:ext cx="3345541" cy="2626366"/>
          </a:xfrm>
          <a:prstGeom prst="rect">
            <a:avLst/>
          </a:prstGeom>
          <a:noFill/>
          <a:ln w="9525">
            <a:solidFill>
              <a:schemeClr val="tx1"/>
            </a:solidFill>
            <a:miter lim="800000"/>
            <a:headEnd/>
            <a:tailEnd/>
          </a:ln>
        </p:spPr>
      </p:pic>
      <p:pic>
        <p:nvPicPr>
          <p:cNvPr id="16" name="Picture 4">
            <a:extLst>
              <a:ext uri="{FF2B5EF4-FFF2-40B4-BE49-F238E27FC236}">
                <a16:creationId xmlns:a16="http://schemas.microsoft.com/office/drawing/2014/main" id="{F76DE0B6-4B5B-42D3-B8A2-1FA6879456CF}"/>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8186614" y="3591063"/>
            <a:ext cx="3345541" cy="2626366"/>
          </a:xfrm>
          <a:prstGeom prst="rect">
            <a:avLst/>
          </a:prstGeom>
          <a:noFill/>
          <a:ln w="9525">
            <a:solidFill>
              <a:schemeClr val="tx1"/>
            </a:solidFill>
            <a:miter lim="800000"/>
            <a:headEnd/>
            <a:tailEnd/>
          </a:ln>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19BC5E76-E5A2-481E-A4F9-7EE39BEE6EC2}"/>
                  </a:ext>
                </a:extLst>
              </p:cNvPr>
              <p:cNvSpPr txBox="1"/>
              <p:nvPr/>
            </p:nvSpPr>
            <p:spPr>
              <a:xfrm>
                <a:off x="468000" y="2160000"/>
                <a:ext cx="5048799" cy="3170099"/>
              </a:xfrm>
              <a:prstGeom prst="rect">
                <a:avLst/>
              </a:prstGeom>
              <a:noFill/>
            </p:spPr>
            <p:txBody>
              <a:bodyPr wrap="square">
                <a:spAutoFit/>
              </a:bodyPr>
              <a:lstStyle/>
              <a:p>
                <a:pPr marL="285750" indent="-285750">
                  <a:buFont typeface="Arial" panose="020B0604020202020204" pitchFamily="34" charset="0"/>
                  <a:buChar char="•"/>
                </a:pPr>
                <a:r>
                  <a:rPr lang="en-GB" sz="2000" dirty="0">
                    <a:cs typeface="Times New Roman" panose="02020603050405020304" pitchFamily="18" charset="0"/>
                  </a:rPr>
                  <a:t>Projected range Rp and Straggle </a:t>
                </a:r>
                <a:r>
                  <a:rPr lang="en-GB" sz="2000" dirty="0">
                    <a:cs typeface="Times New Roman" panose="02020603050405020304" pitchFamily="18" charset="0"/>
                    <a:sym typeface="Symbol" panose="05050102010706020507" pitchFamily="18" charset="2"/>
                  </a:rPr>
                  <a:t></a:t>
                </a:r>
                <a:r>
                  <a:rPr lang="en-GB" sz="2000" dirty="0">
                    <a:cs typeface="Times New Roman" panose="02020603050405020304" pitchFamily="18" charset="0"/>
                  </a:rPr>
                  <a:t>Rp for common dopants</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Transverse spread increases with R</a:t>
                </a:r>
                <a:r>
                  <a:rPr lang="en-GB" sz="2000" baseline="-25000" dirty="0">
                    <a:cs typeface="Times New Roman" panose="02020603050405020304" pitchFamily="18" charset="0"/>
                  </a:rPr>
                  <a:t>p</a:t>
                </a:r>
                <a:r>
                  <a:rPr lang="en-GB" sz="2000" dirty="0">
                    <a:cs typeface="Times New Roman" panose="02020603050405020304" pitchFamily="18" charset="0"/>
                  </a:rPr>
                  <a:t> (</a:t>
                </a:r>
                <a14:m>
                  <m:oMath xmlns:m="http://schemas.openxmlformats.org/officeDocument/2006/math">
                    <m:r>
                      <a:rPr lang="en-GB" sz="2000" i="1" dirty="0" smtClean="0">
                        <a:latin typeface="Cambria Math" panose="02040503050406030204" pitchFamily="18" charset="0"/>
                        <a:cs typeface="Arial" panose="020B0604020202020204" pitchFamily="34" charset="0"/>
                      </a:rPr>
                      <m:t>𝑅</m:t>
                    </m:r>
                    <m:r>
                      <a:rPr lang="en-GB" sz="2000" i="1" dirty="0" smtClean="0">
                        <a:latin typeface="Cambria Math" panose="02040503050406030204" pitchFamily="18" charset="0"/>
                        <a:cs typeface="Arial" panose="020B0604020202020204" pitchFamily="34" charset="0"/>
                      </a:rPr>
                      <m:t>=(1+</m:t>
                    </m:r>
                    <m:r>
                      <a:rPr lang="en-GB" sz="2000" i="1" dirty="0" smtClean="0">
                        <a:latin typeface="Cambria Math" panose="02040503050406030204" pitchFamily="18" charset="0"/>
                        <a:cs typeface="Arial" panose="020B0604020202020204" pitchFamily="34" charset="0"/>
                      </a:rPr>
                      <m:t>𝑀</m:t>
                    </m:r>
                    <m:r>
                      <a:rPr lang="en-GB" sz="2000" i="1" baseline="-25000" dirty="0" smtClean="0">
                        <a:latin typeface="Cambria Math" panose="02040503050406030204" pitchFamily="18" charset="0"/>
                        <a:cs typeface="Arial" panose="020B0604020202020204" pitchFamily="34" charset="0"/>
                      </a:rPr>
                      <m:t>2</m:t>
                    </m:r>
                    <m:r>
                      <a:rPr lang="en-GB" sz="2000" i="1" dirty="0" smtClean="0">
                        <a:latin typeface="Cambria Math" panose="02040503050406030204" pitchFamily="18" charset="0"/>
                        <a:cs typeface="Arial" panose="020B0604020202020204" pitchFamily="34" charset="0"/>
                      </a:rPr>
                      <m:t>/3</m:t>
                    </m:r>
                    <m:r>
                      <a:rPr lang="en-GB" sz="2000" i="1" dirty="0" smtClean="0">
                        <a:latin typeface="Cambria Math" panose="02040503050406030204" pitchFamily="18" charset="0"/>
                        <a:cs typeface="Arial" panose="020B0604020202020204" pitchFamily="34" charset="0"/>
                      </a:rPr>
                      <m:t>𝑀</m:t>
                    </m:r>
                    <m:r>
                      <a:rPr lang="en-GB" sz="2000" i="1" baseline="-25000" dirty="0" smtClean="0">
                        <a:latin typeface="Cambria Math" panose="02040503050406030204" pitchFamily="18" charset="0"/>
                        <a:cs typeface="Arial" panose="020B0604020202020204" pitchFamily="34" charset="0"/>
                      </a:rPr>
                      <m:t>1</m:t>
                    </m:r>
                    <m:r>
                      <a:rPr lang="en-GB" sz="2000" i="1" dirty="0" smtClean="0">
                        <a:latin typeface="Cambria Math" panose="02040503050406030204" pitchFamily="18" charset="0"/>
                        <a:cs typeface="Arial" panose="020B0604020202020204" pitchFamily="34" charset="0"/>
                      </a:rPr>
                      <m:t>)</m:t>
                    </m:r>
                    <m:r>
                      <a:rPr lang="en-GB" sz="2000" i="1" dirty="0" smtClean="0">
                        <a:latin typeface="Cambria Math" panose="02040503050406030204" pitchFamily="18" charset="0"/>
                        <a:cs typeface="Arial" panose="020B0604020202020204" pitchFamily="34" charset="0"/>
                      </a:rPr>
                      <m:t>𝑅𝑝</m:t>
                    </m:r>
                  </m:oMath>
                </a14:m>
                <a:r>
                  <a:rPr lang="en-GB" sz="2000" dirty="0">
                    <a:cs typeface="Times New Roman" panose="02020603050405020304" pitchFamily="18" charset="0"/>
                  </a:rPr>
                  <a:t> </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limiting factor on lower limit of mask opening, which affects maximum device density</a:t>
                </a:r>
              </a:p>
              <a:p>
                <a:pPr marL="285750" indent="-285750">
                  <a:buFont typeface="Arial" panose="020B0604020202020204" pitchFamily="34" charset="0"/>
                  <a:buChar char="•"/>
                </a:pPr>
                <a:endParaRPr lang="en-GB" sz="2000" dirty="0">
                  <a:cs typeface="Times New Roman" panose="02020603050405020304" pitchFamily="18" charset="0"/>
                </a:endParaRPr>
              </a:p>
            </p:txBody>
          </p:sp>
        </mc:Choice>
        <mc:Fallback xmlns="">
          <p:sp>
            <p:nvSpPr>
              <p:cNvPr id="18" name="TextBox 17">
                <a:extLst>
                  <a:ext uri="{FF2B5EF4-FFF2-40B4-BE49-F238E27FC236}">
                    <a16:creationId xmlns:a16="http://schemas.microsoft.com/office/drawing/2014/main" id="{19BC5E76-E5A2-481E-A4F9-7EE39BEE6EC2}"/>
                  </a:ext>
                </a:extLst>
              </p:cNvPr>
              <p:cNvSpPr txBox="1">
                <a:spLocks noRot="1" noChangeAspect="1" noMove="1" noResize="1" noEditPoints="1" noAdjustHandles="1" noChangeArrowheads="1" noChangeShapeType="1" noTextEdit="1"/>
              </p:cNvSpPr>
              <p:nvPr/>
            </p:nvSpPr>
            <p:spPr>
              <a:xfrm>
                <a:off x="468000" y="2160000"/>
                <a:ext cx="5048799" cy="3170099"/>
              </a:xfrm>
              <a:prstGeom prst="rect">
                <a:avLst/>
              </a:prstGeom>
              <a:blipFill>
                <a:blip r:embed="rId6"/>
                <a:stretch>
                  <a:fillRect l="-1087" t="-1346"/>
                </a:stretch>
              </a:blipFill>
            </p:spPr>
            <p:txBody>
              <a:bodyPr/>
              <a:lstStyle/>
              <a:p>
                <a:r>
                  <a:rPr lang="en-GB">
                    <a:noFill/>
                  </a:rPr>
                  <a:t> </a:t>
                </a:r>
              </a:p>
            </p:txBody>
          </p:sp>
        </mc:Fallback>
      </mc:AlternateContent>
      <p:sp>
        <p:nvSpPr>
          <p:cNvPr id="22" name="Rectangle 21">
            <a:extLst>
              <a:ext uri="{FF2B5EF4-FFF2-40B4-BE49-F238E27FC236}">
                <a16:creationId xmlns:a16="http://schemas.microsoft.com/office/drawing/2014/main" id="{16A5C16B-2E12-4081-9FBF-A2ACB4452347}"/>
              </a:ext>
            </a:extLst>
          </p:cNvPr>
          <p:cNvSpPr/>
          <p:nvPr/>
        </p:nvSpPr>
        <p:spPr>
          <a:xfrm>
            <a:off x="589560" y="680011"/>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doping profile</a:t>
            </a:r>
          </a:p>
        </p:txBody>
      </p:sp>
      <p:sp>
        <p:nvSpPr>
          <p:cNvPr id="23" name="TextBox 22">
            <a:extLst>
              <a:ext uri="{FF2B5EF4-FFF2-40B4-BE49-F238E27FC236}">
                <a16:creationId xmlns:a16="http://schemas.microsoft.com/office/drawing/2014/main" id="{5ECCFDF1-00A3-4794-9072-96FAE97E22C2}"/>
              </a:ext>
            </a:extLst>
          </p:cNvPr>
          <p:cNvSpPr txBox="1"/>
          <p:nvPr/>
        </p:nvSpPr>
        <p:spPr>
          <a:xfrm>
            <a:off x="6095999" y="3266938"/>
            <a:ext cx="2167719" cy="369332"/>
          </a:xfrm>
          <a:prstGeom prst="rect">
            <a:avLst/>
          </a:prstGeom>
          <a:noFill/>
        </p:spPr>
        <p:txBody>
          <a:bodyPr wrap="square">
            <a:spAutoFit/>
          </a:bodyPr>
          <a:lstStyle/>
          <a:p>
            <a:r>
              <a:rPr lang="en-GB" sz="1800" i="1" dirty="0">
                <a:cs typeface="Times New Roman" panose="02020603050405020304" pitchFamily="18" charset="0"/>
              </a:rPr>
              <a:t>Projected range R</a:t>
            </a:r>
            <a:r>
              <a:rPr lang="en-GB" sz="1800" i="1" baseline="-25000" dirty="0">
                <a:cs typeface="Times New Roman" panose="02020603050405020304" pitchFamily="18" charset="0"/>
              </a:rPr>
              <a:t>p</a:t>
            </a:r>
            <a:endParaRPr lang="en-GB" i="1" baseline="-25000" dirty="0"/>
          </a:p>
        </p:txBody>
      </p:sp>
      <p:sp>
        <p:nvSpPr>
          <p:cNvPr id="24" name="TextBox 23">
            <a:extLst>
              <a:ext uri="{FF2B5EF4-FFF2-40B4-BE49-F238E27FC236}">
                <a16:creationId xmlns:a16="http://schemas.microsoft.com/office/drawing/2014/main" id="{B4DFBF9D-5F35-43C7-8FCB-E1469B6723AC}"/>
              </a:ext>
            </a:extLst>
          </p:cNvPr>
          <p:cNvSpPr txBox="1"/>
          <p:nvPr/>
        </p:nvSpPr>
        <p:spPr>
          <a:xfrm>
            <a:off x="6734981" y="5859933"/>
            <a:ext cx="1480582" cy="369332"/>
          </a:xfrm>
          <a:prstGeom prst="rect">
            <a:avLst/>
          </a:prstGeom>
          <a:noFill/>
        </p:spPr>
        <p:txBody>
          <a:bodyPr wrap="square">
            <a:spAutoFit/>
          </a:bodyPr>
          <a:lstStyle/>
          <a:p>
            <a:r>
              <a:rPr lang="en-GB" sz="1800" i="1" dirty="0">
                <a:cs typeface="Times New Roman" panose="02020603050405020304" pitchFamily="18" charset="0"/>
              </a:rPr>
              <a:t>Straggle </a:t>
            </a:r>
            <a:r>
              <a:rPr lang="en-GB" sz="1800" dirty="0">
                <a:cs typeface="Times New Roman" panose="02020603050405020304" pitchFamily="18" charset="0"/>
                <a:sym typeface="Symbol" panose="05050102010706020507" pitchFamily="18" charset="2"/>
              </a:rPr>
              <a:t></a:t>
            </a:r>
            <a:r>
              <a:rPr lang="en-GB" sz="1800" i="1" dirty="0">
                <a:cs typeface="Times New Roman" panose="02020603050405020304" pitchFamily="18" charset="0"/>
              </a:rPr>
              <a:t>R</a:t>
            </a:r>
            <a:r>
              <a:rPr lang="en-GB" sz="1800" i="1" baseline="-25000" dirty="0">
                <a:cs typeface="Times New Roman" panose="02020603050405020304" pitchFamily="18" charset="0"/>
              </a:rPr>
              <a:t>p</a:t>
            </a:r>
            <a:endParaRPr lang="en-GB" i="1" baseline="-25000" dirty="0"/>
          </a:p>
        </p:txBody>
      </p:sp>
      <p:sp>
        <p:nvSpPr>
          <p:cNvPr id="19" name="Rectangle 18">
            <a:extLst>
              <a:ext uri="{FF2B5EF4-FFF2-40B4-BE49-F238E27FC236}">
                <a16:creationId xmlns:a16="http://schemas.microsoft.com/office/drawing/2014/main" id="{80F51FAB-086A-4B56-A15E-3D0AA7238689}"/>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514FCDCC-50CD-E040-8BBE-407BB617D9EE}"/>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60C0E89C-9147-AB06-AB4C-904F95EA9B7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2B457C76-CE47-A09F-F13B-F6F927F5E342}"/>
              </a:ext>
            </a:extLst>
          </p:cNvPr>
          <p:cNvSpPr txBox="1"/>
          <p:nvPr/>
        </p:nvSpPr>
        <p:spPr>
          <a:xfrm>
            <a:off x="87363" y="6400425"/>
            <a:ext cx="623904" cy="369332"/>
          </a:xfrm>
          <a:prstGeom prst="rect">
            <a:avLst/>
          </a:prstGeom>
          <a:noFill/>
        </p:spPr>
        <p:txBody>
          <a:bodyPr wrap="square">
            <a:spAutoFit/>
          </a:bodyPr>
          <a:lstStyle/>
          <a:p>
            <a:r>
              <a:rPr lang="en-GB" dirty="0"/>
              <a:t>52</a:t>
            </a:r>
          </a:p>
        </p:txBody>
      </p:sp>
    </p:spTree>
    <p:extLst>
      <p:ext uri="{BB962C8B-B14F-4D97-AF65-F5344CB8AC3E}">
        <p14:creationId xmlns:p14="http://schemas.microsoft.com/office/powerpoint/2010/main" val="27355890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A picture containing text, outdoor object&#10;&#10;Description automatically generated">
            <a:extLst>
              <a:ext uri="{FF2B5EF4-FFF2-40B4-BE49-F238E27FC236}">
                <a16:creationId xmlns:a16="http://schemas.microsoft.com/office/drawing/2014/main" id="{F6A7EC29-B845-43D2-B95F-6C811A96B1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1469" y="1007036"/>
            <a:ext cx="2461165" cy="2092225"/>
          </a:xfrm>
          <a:prstGeom prst="rect">
            <a:avLst/>
          </a:prstGeom>
        </p:spPr>
      </p:pic>
      <p:pic>
        <p:nvPicPr>
          <p:cNvPr id="15" name="Picture 14" descr="Chart&#10;&#10;Description automatically generated">
            <a:extLst>
              <a:ext uri="{FF2B5EF4-FFF2-40B4-BE49-F238E27FC236}">
                <a16:creationId xmlns:a16="http://schemas.microsoft.com/office/drawing/2014/main" id="{72D340FF-643E-4ADD-B0D7-7EA862D6CE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21543" y="963669"/>
            <a:ext cx="2623722" cy="2157992"/>
          </a:xfrm>
          <a:prstGeom prst="rect">
            <a:avLst/>
          </a:prstGeom>
        </p:spPr>
      </p:pic>
      <p:pic>
        <p:nvPicPr>
          <p:cNvPr id="16" name="Picture 15" descr="A picture containing timeline&#10;&#10;Description automatically generated">
            <a:extLst>
              <a:ext uri="{FF2B5EF4-FFF2-40B4-BE49-F238E27FC236}">
                <a16:creationId xmlns:a16="http://schemas.microsoft.com/office/drawing/2014/main" id="{CE6CCDDE-BC36-461F-89BC-15542D4109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2106" y="3675880"/>
            <a:ext cx="2473930" cy="2189748"/>
          </a:xfrm>
          <a:prstGeom prst="rect">
            <a:avLst/>
          </a:prstGeom>
        </p:spPr>
      </p:pic>
      <p:pic>
        <p:nvPicPr>
          <p:cNvPr id="17" name="Picture 16" descr="Chart&#10;&#10;Description automatically generated">
            <a:extLst>
              <a:ext uri="{FF2B5EF4-FFF2-40B4-BE49-F238E27FC236}">
                <a16:creationId xmlns:a16="http://schemas.microsoft.com/office/drawing/2014/main" id="{99D971A6-ECED-49B7-A375-7AECD036CE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5235" y="3675880"/>
            <a:ext cx="2636337" cy="2266947"/>
          </a:xfrm>
          <a:prstGeom prst="rect">
            <a:avLst/>
          </a:prstGeom>
        </p:spPr>
      </p:pic>
      <p:sp>
        <p:nvSpPr>
          <p:cNvPr id="26" name="TextBox 25">
            <a:extLst>
              <a:ext uri="{FF2B5EF4-FFF2-40B4-BE49-F238E27FC236}">
                <a16:creationId xmlns:a16="http://schemas.microsoft.com/office/drawing/2014/main" id="{686A2808-3C37-4E5F-9695-40A55B21612B}"/>
              </a:ext>
            </a:extLst>
          </p:cNvPr>
          <p:cNvSpPr txBox="1"/>
          <p:nvPr/>
        </p:nvSpPr>
        <p:spPr>
          <a:xfrm>
            <a:off x="468000" y="3013440"/>
            <a:ext cx="5196479" cy="1938992"/>
          </a:xfrm>
          <a:prstGeom prst="rect">
            <a:avLst/>
          </a:prstGeom>
          <a:noFill/>
        </p:spPr>
        <p:txBody>
          <a:bodyPr wrap="square">
            <a:spAutoFit/>
          </a:bodyPr>
          <a:lstStyle/>
          <a:p>
            <a:pPr marL="285750" indent="-285750">
              <a:buFont typeface="Arial" panose="020B0604020202020204" pitchFamily="34" charset="0"/>
              <a:buChar char="•"/>
            </a:pPr>
            <a:r>
              <a:rPr lang="en-GB" sz="2000" dirty="0">
                <a:cs typeface="Times New Roman" panose="02020603050405020304" pitchFamily="18" charset="0"/>
              </a:rPr>
              <a:t>Example of MC (&gt;5000 runs) ion range simulations (SRIM</a:t>
            </a:r>
            <a:r>
              <a:rPr lang="en-GB" sz="2000" baseline="30000" dirty="0">
                <a:cs typeface="Times New Roman" panose="02020603050405020304" pitchFamily="18" charset="0"/>
              </a:rPr>
              <a:t>*</a:t>
            </a:r>
            <a:r>
              <a:rPr lang="en-GB" sz="2000" dirty="0">
                <a:cs typeface="Times New Roman" panose="02020603050405020304" pitchFamily="18" charset="0"/>
              </a:rPr>
              <a:t>) of B</a:t>
            </a:r>
            <a:r>
              <a:rPr lang="en-GB" sz="2000" baseline="30000" dirty="0">
                <a:cs typeface="Times New Roman" panose="02020603050405020304" pitchFamily="18" charset="0"/>
              </a:rPr>
              <a:t>11</a:t>
            </a:r>
            <a:r>
              <a:rPr lang="en-GB" sz="2000" dirty="0">
                <a:cs typeface="Times New Roman" panose="02020603050405020304" pitchFamily="18" charset="0"/>
              </a:rPr>
              <a:t> and P</a:t>
            </a:r>
            <a:r>
              <a:rPr lang="en-GB" sz="2000" baseline="30000" dirty="0">
                <a:cs typeface="Times New Roman" panose="02020603050405020304" pitchFamily="18" charset="0"/>
              </a:rPr>
              <a:t>31 </a:t>
            </a:r>
            <a:r>
              <a:rPr lang="en-GB" sz="2000" dirty="0">
                <a:cs typeface="Times New Roman" panose="02020603050405020304" pitchFamily="18" charset="0"/>
              </a:rPr>
              <a:t>implanted in amorphous Si </a:t>
            </a:r>
          </a:p>
          <a:p>
            <a:pPr marL="285750" indent="-285750">
              <a:buFont typeface="Arial" panose="020B0604020202020204" pitchFamily="34" charset="0"/>
              <a:buChar char="•"/>
            </a:pP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No annealing, i.e. no dopants activation, no thermal diffusion</a:t>
            </a:r>
          </a:p>
        </p:txBody>
      </p:sp>
      <p:cxnSp>
        <p:nvCxnSpPr>
          <p:cNvPr id="27" name="Straight Connector 26">
            <a:extLst>
              <a:ext uri="{FF2B5EF4-FFF2-40B4-BE49-F238E27FC236}">
                <a16:creationId xmlns:a16="http://schemas.microsoft.com/office/drawing/2014/main" id="{5A90E864-F096-4776-92D3-AEA9BABA90D9}"/>
              </a:ext>
            </a:extLst>
          </p:cNvPr>
          <p:cNvCxnSpPr>
            <a:cxnSpLocks/>
          </p:cNvCxnSpPr>
          <p:nvPr/>
        </p:nvCxnSpPr>
        <p:spPr>
          <a:xfrm>
            <a:off x="6029413" y="1984248"/>
            <a:ext cx="1282555" cy="0"/>
          </a:xfrm>
          <a:prstGeom prst="line">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1078024A-78D3-4FFF-B0BD-C911CD6DEA1F}"/>
              </a:ext>
            </a:extLst>
          </p:cNvPr>
          <p:cNvSpPr txBox="1"/>
          <p:nvPr/>
        </p:nvSpPr>
        <p:spPr>
          <a:xfrm>
            <a:off x="6561813" y="1604728"/>
            <a:ext cx="583407" cy="369332"/>
          </a:xfrm>
          <a:prstGeom prst="rect">
            <a:avLst/>
          </a:prstGeom>
          <a:noFill/>
        </p:spPr>
        <p:txBody>
          <a:bodyPr wrap="square">
            <a:spAutoFit/>
          </a:bodyPr>
          <a:lstStyle/>
          <a:p>
            <a:r>
              <a:rPr lang="en-GB" b="1" dirty="0">
                <a:solidFill>
                  <a:srgbClr val="FF0000"/>
                </a:solidFill>
                <a:latin typeface="Times New Roman" panose="02020603050405020304" pitchFamily="18" charset="0"/>
                <a:cs typeface="Times New Roman" panose="02020603050405020304" pitchFamily="18" charset="0"/>
              </a:rPr>
              <a:t>R</a:t>
            </a:r>
            <a:r>
              <a:rPr lang="en-GB" b="1" baseline="-25000" dirty="0">
                <a:solidFill>
                  <a:srgbClr val="FF0000"/>
                </a:solidFill>
                <a:latin typeface="Times New Roman" panose="02020603050405020304" pitchFamily="18" charset="0"/>
                <a:cs typeface="Times New Roman" panose="02020603050405020304" pitchFamily="18" charset="0"/>
              </a:rPr>
              <a:t>p</a:t>
            </a:r>
          </a:p>
        </p:txBody>
      </p:sp>
      <p:cxnSp>
        <p:nvCxnSpPr>
          <p:cNvPr id="29" name="Straight Connector 28">
            <a:extLst>
              <a:ext uri="{FF2B5EF4-FFF2-40B4-BE49-F238E27FC236}">
                <a16:creationId xmlns:a16="http://schemas.microsoft.com/office/drawing/2014/main" id="{6010C9B3-A8A4-4090-AA1B-40D12F4AE03A}"/>
              </a:ext>
            </a:extLst>
          </p:cNvPr>
          <p:cNvCxnSpPr>
            <a:cxnSpLocks/>
          </p:cNvCxnSpPr>
          <p:nvPr/>
        </p:nvCxnSpPr>
        <p:spPr>
          <a:xfrm>
            <a:off x="6068706" y="4707384"/>
            <a:ext cx="682012" cy="0"/>
          </a:xfrm>
          <a:prstGeom prst="line">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81FCFB3-9A2A-4144-9318-2DB49A9D7BA2}"/>
              </a:ext>
            </a:extLst>
          </p:cNvPr>
          <p:cNvSpPr txBox="1"/>
          <p:nvPr/>
        </p:nvSpPr>
        <p:spPr>
          <a:xfrm>
            <a:off x="6187805" y="4355215"/>
            <a:ext cx="583407" cy="369332"/>
          </a:xfrm>
          <a:prstGeom prst="rect">
            <a:avLst/>
          </a:prstGeom>
          <a:noFill/>
        </p:spPr>
        <p:txBody>
          <a:bodyPr wrap="square">
            <a:spAutoFit/>
          </a:bodyPr>
          <a:lstStyle/>
          <a:p>
            <a:r>
              <a:rPr lang="en-GB" b="1" dirty="0">
                <a:solidFill>
                  <a:srgbClr val="FF0000"/>
                </a:solidFill>
                <a:latin typeface="Times New Roman" panose="02020603050405020304" pitchFamily="18" charset="0"/>
                <a:cs typeface="Times New Roman" panose="02020603050405020304" pitchFamily="18" charset="0"/>
              </a:rPr>
              <a:t>R</a:t>
            </a:r>
            <a:r>
              <a:rPr lang="en-GB" b="1" baseline="-25000" dirty="0">
                <a:solidFill>
                  <a:srgbClr val="FF0000"/>
                </a:solidFill>
                <a:latin typeface="Times New Roman" panose="02020603050405020304" pitchFamily="18" charset="0"/>
                <a:cs typeface="Times New Roman" panose="02020603050405020304" pitchFamily="18" charset="0"/>
              </a:rPr>
              <a:t>p</a:t>
            </a:r>
          </a:p>
        </p:txBody>
      </p:sp>
      <p:sp>
        <p:nvSpPr>
          <p:cNvPr id="35" name="TextBox 34">
            <a:extLst>
              <a:ext uri="{FF2B5EF4-FFF2-40B4-BE49-F238E27FC236}">
                <a16:creationId xmlns:a16="http://schemas.microsoft.com/office/drawing/2014/main" id="{9E58A85C-A536-45D5-8656-89AD45C58C86}"/>
              </a:ext>
            </a:extLst>
          </p:cNvPr>
          <p:cNvSpPr txBox="1"/>
          <p:nvPr/>
        </p:nvSpPr>
        <p:spPr>
          <a:xfrm>
            <a:off x="9044904" y="634250"/>
            <a:ext cx="1858778" cy="338554"/>
          </a:xfrm>
          <a:prstGeom prst="rect">
            <a:avLst/>
          </a:prstGeom>
          <a:noFill/>
        </p:spPr>
        <p:txBody>
          <a:bodyPr wrap="square">
            <a:spAutoFit/>
          </a:bodyPr>
          <a:lstStyle/>
          <a:p>
            <a:r>
              <a:rPr lang="en-GB" sz="1600" dirty="0">
                <a:cs typeface="Times New Roman" panose="02020603050405020304" pitchFamily="18" charset="0"/>
              </a:rPr>
              <a:t>B</a:t>
            </a:r>
            <a:r>
              <a:rPr lang="en-GB" sz="1600" baseline="30000" dirty="0">
                <a:cs typeface="Times New Roman" panose="02020603050405020304" pitchFamily="18" charset="0"/>
              </a:rPr>
              <a:t>11</a:t>
            </a:r>
            <a:r>
              <a:rPr lang="en-GB" sz="1600" dirty="0">
                <a:cs typeface="Times New Roman" panose="02020603050405020304" pitchFamily="18" charset="0"/>
              </a:rPr>
              <a:t>(120keV) in Si</a:t>
            </a:r>
          </a:p>
        </p:txBody>
      </p:sp>
      <p:sp>
        <p:nvSpPr>
          <p:cNvPr id="37" name="TextBox 36">
            <a:extLst>
              <a:ext uri="{FF2B5EF4-FFF2-40B4-BE49-F238E27FC236}">
                <a16:creationId xmlns:a16="http://schemas.microsoft.com/office/drawing/2014/main" id="{4B9DC672-77DF-45B2-8983-E376FC9C6250}"/>
              </a:ext>
            </a:extLst>
          </p:cNvPr>
          <p:cNvSpPr txBox="1"/>
          <p:nvPr/>
        </p:nvSpPr>
        <p:spPr>
          <a:xfrm>
            <a:off x="9073007" y="3350712"/>
            <a:ext cx="1858778" cy="338554"/>
          </a:xfrm>
          <a:prstGeom prst="rect">
            <a:avLst/>
          </a:prstGeom>
          <a:noFill/>
        </p:spPr>
        <p:txBody>
          <a:bodyPr wrap="square">
            <a:spAutoFit/>
          </a:bodyPr>
          <a:lstStyle/>
          <a:p>
            <a:r>
              <a:rPr lang="en-GB" sz="1600" dirty="0">
                <a:cs typeface="Times New Roman" panose="02020603050405020304" pitchFamily="18" charset="0"/>
              </a:rPr>
              <a:t>P</a:t>
            </a:r>
            <a:r>
              <a:rPr lang="en-GB" sz="1600" baseline="30000" dirty="0">
                <a:cs typeface="Times New Roman" panose="02020603050405020304" pitchFamily="18" charset="0"/>
              </a:rPr>
              <a:t>31</a:t>
            </a:r>
            <a:r>
              <a:rPr lang="en-GB" sz="1600" dirty="0">
                <a:cs typeface="Times New Roman" panose="02020603050405020304" pitchFamily="18" charset="0"/>
              </a:rPr>
              <a:t>(120keV) in Si</a:t>
            </a:r>
          </a:p>
        </p:txBody>
      </p:sp>
      <p:sp>
        <p:nvSpPr>
          <p:cNvPr id="41" name="Rectangle 40">
            <a:extLst>
              <a:ext uri="{FF2B5EF4-FFF2-40B4-BE49-F238E27FC236}">
                <a16:creationId xmlns:a16="http://schemas.microsoft.com/office/drawing/2014/main" id="{DB3281AB-15B1-46E8-8AFF-21CE455F1A35}"/>
              </a:ext>
            </a:extLst>
          </p:cNvPr>
          <p:cNvSpPr/>
          <p:nvPr/>
        </p:nvSpPr>
        <p:spPr>
          <a:xfrm>
            <a:off x="589560" y="680011"/>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doping profile</a:t>
            </a:r>
          </a:p>
        </p:txBody>
      </p:sp>
      <p:sp>
        <p:nvSpPr>
          <p:cNvPr id="21" name="Rectangle 20">
            <a:extLst>
              <a:ext uri="{FF2B5EF4-FFF2-40B4-BE49-F238E27FC236}">
                <a16:creationId xmlns:a16="http://schemas.microsoft.com/office/drawing/2014/main" id="{C1DF4C00-1002-4692-BA6C-5B11F4A96180}"/>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9EF5C662-099A-B2B7-95C6-50F53C92DD4D}"/>
              </a:ext>
            </a:extLst>
          </p:cNvPr>
          <p:cNvSpPr txBox="1"/>
          <p:nvPr/>
        </p:nvSpPr>
        <p:spPr>
          <a:xfrm>
            <a:off x="6003083" y="5959484"/>
            <a:ext cx="1985769" cy="276999"/>
          </a:xfrm>
          <a:prstGeom prst="rect">
            <a:avLst/>
          </a:prstGeom>
          <a:noFill/>
        </p:spPr>
        <p:txBody>
          <a:bodyPr wrap="square">
            <a:spAutoFit/>
          </a:bodyPr>
          <a:lstStyle/>
          <a:p>
            <a:r>
              <a:rPr lang="en-GB" sz="1800" baseline="30000" dirty="0">
                <a:cs typeface="Times New Roman" panose="02020603050405020304" pitchFamily="18" charset="0"/>
              </a:rPr>
              <a:t>*</a:t>
            </a:r>
            <a:r>
              <a:rPr lang="en-GB" sz="1200" dirty="0"/>
              <a:t>http://srim.org/</a:t>
            </a:r>
          </a:p>
        </p:txBody>
      </p:sp>
      <p:sp>
        <p:nvSpPr>
          <p:cNvPr id="3" name="TextBox 2">
            <a:extLst>
              <a:ext uri="{FF2B5EF4-FFF2-40B4-BE49-F238E27FC236}">
                <a16:creationId xmlns:a16="http://schemas.microsoft.com/office/drawing/2014/main" id="{DACEDEF7-1854-CA76-5025-E1C3A4B8B4D3}"/>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D0DF0F5C-1915-9AFC-61AE-D59842626C0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7" name="TextBox 6">
            <a:extLst>
              <a:ext uri="{FF2B5EF4-FFF2-40B4-BE49-F238E27FC236}">
                <a16:creationId xmlns:a16="http://schemas.microsoft.com/office/drawing/2014/main" id="{A21CFDA6-B1BF-679F-6776-D6F1B09454E5}"/>
              </a:ext>
            </a:extLst>
          </p:cNvPr>
          <p:cNvSpPr txBox="1"/>
          <p:nvPr/>
        </p:nvSpPr>
        <p:spPr>
          <a:xfrm>
            <a:off x="87363" y="6400425"/>
            <a:ext cx="623904" cy="369332"/>
          </a:xfrm>
          <a:prstGeom prst="rect">
            <a:avLst/>
          </a:prstGeom>
          <a:noFill/>
        </p:spPr>
        <p:txBody>
          <a:bodyPr wrap="square">
            <a:spAutoFit/>
          </a:bodyPr>
          <a:lstStyle/>
          <a:p>
            <a:r>
              <a:rPr lang="en-GB" dirty="0"/>
              <a:t>53</a:t>
            </a:r>
          </a:p>
        </p:txBody>
      </p:sp>
    </p:spTree>
    <p:extLst>
      <p:ext uri="{BB962C8B-B14F-4D97-AF65-F5344CB8AC3E}">
        <p14:creationId xmlns:p14="http://schemas.microsoft.com/office/powerpoint/2010/main" val="22572502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5E81B4BA-2970-4FD9-BCA6-A3FED8E1CAE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65261" y="657594"/>
            <a:ext cx="3896206" cy="3321146"/>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B78C10F9-4FF7-4003-A491-0584DA0ABE86}"/>
                  </a:ext>
                </a:extLst>
              </p:cNvPr>
              <p:cNvSpPr txBox="1"/>
              <p:nvPr/>
            </p:nvSpPr>
            <p:spPr>
              <a:xfrm>
                <a:off x="6327840" y="4024515"/>
                <a:ext cx="4435602" cy="738215"/>
              </a:xfrm>
              <a:prstGeom prst="rect">
                <a:avLst/>
              </a:prstGeom>
              <a:noFill/>
            </p:spPr>
            <p:txBody>
              <a:bodyPr wrap="square" lIns="0" tIns="0" rIns="0" bIns="0" rtlCol="0">
                <a:spAutoFit/>
              </a:bodyPr>
              <a:lstStyle/>
              <a:p>
                <a:r>
                  <a:rPr lang="en-GB" dirty="0"/>
                  <a:t>N</a:t>
                </a:r>
                <a14:m>
                  <m:oMath xmlns:m="http://schemas.openxmlformats.org/officeDocument/2006/math">
                    <m:d>
                      <m:dPr>
                        <m:ctrlPr>
                          <a:rPr lang="en-GB" i="1" smtClean="0">
                            <a:latin typeface="Cambria Math" panose="02040503050406030204" pitchFamily="18" charset="0"/>
                          </a:rPr>
                        </m:ctrlPr>
                      </m:dPr>
                      <m:e>
                        <m:r>
                          <a:rPr lang="en-GB" b="0" i="1" smtClean="0">
                            <a:latin typeface="Cambria Math" panose="02040503050406030204" pitchFamily="18" charset="0"/>
                          </a:rPr>
                          <m:t>𝑥</m:t>
                        </m:r>
                      </m:e>
                    </m:d>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𝑝𝑘</m:t>
                        </m:r>
                      </m:sub>
                    </m:sSub>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r>
                          <a:rPr lang="en-GB" b="0" i="1" smtClean="0">
                            <a:latin typeface="Cambria Math" panose="02040503050406030204" pitchFamily="18" charset="0"/>
                          </a:rPr>
                          <m:t>−</m:t>
                        </m:r>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𝑥</m:t>
                                    </m:r>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𝑝</m:t>
                                        </m:r>
                                      </m:sub>
                                    </m:sSub>
                                  </m:e>
                                </m:d>
                              </m:e>
                              <m:sup>
                                <m:r>
                                  <a:rPr lang="en-GB" b="0" i="1" smtClean="0">
                                    <a:latin typeface="Cambria Math" panose="02040503050406030204" pitchFamily="18" charset="0"/>
                                  </a:rPr>
                                  <m:t>2</m:t>
                                </m:r>
                              </m:sup>
                            </m:sSup>
                          </m:num>
                          <m:den>
                            <m:sSup>
                              <m:sSupPr>
                                <m:ctrlPr>
                                  <a:rPr lang="en-GB" b="0" i="1" smtClean="0">
                                    <a:latin typeface="Cambria Math" panose="02040503050406030204" pitchFamily="18" charset="0"/>
                                  </a:rPr>
                                </m:ctrlPr>
                              </m:sSupPr>
                              <m:e>
                                <m:r>
                                  <a:rPr lang="en-GB" b="0" i="1" smtClean="0">
                                    <a:latin typeface="Cambria Math" panose="02040503050406030204" pitchFamily="18" charset="0"/>
                                  </a:rPr>
                                  <m:t>2</m:t>
                                </m:r>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𝑅</m:t>
                                        </m:r>
                                      </m:e>
                                      <m:sub>
                                        <m:r>
                                          <a:rPr lang="en-GB" i="1">
                                            <a:latin typeface="Cambria Math" panose="02040503050406030204" pitchFamily="18" charset="0"/>
                                          </a:rPr>
                                          <m:t>𝑝</m:t>
                                        </m:r>
                                      </m:sub>
                                    </m:sSub>
                                  </m:e>
                                </m:d>
                              </m:e>
                              <m:sup>
                                <m:r>
                                  <a:rPr lang="en-GB" b="0" i="1" smtClean="0">
                                    <a:latin typeface="Cambria Math" panose="02040503050406030204" pitchFamily="18" charset="0"/>
                                  </a:rPr>
                                  <m:t>2</m:t>
                                </m:r>
                              </m:sup>
                            </m:sSup>
                          </m:den>
                        </m:f>
                      </m:sup>
                    </m:sSup>
                  </m:oMath>
                </a14:m>
                <a:r>
                  <a:rPr lang="en-GB" dirty="0"/>
                  <a:t>= </a:t>
                </a:r>
                <a14:m>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𝑄</m:t>
                        </m:r>
                      </m:num>
                      <m:den>
                        <m:rad>
                          <m:radPr>
                            <m:degHide m:val="on"/>
                            <m:ctrlPr>
                              <a:rPr lang="en-GB" i="1" smtClean="0">
                                <a:latin typeface="Cambria Math" panose="02040503050406030204" pitchFamily="18" charset="0"/>
                              </a:rPr>
                            </m:ctrlPr>
                          </m:radPr>
                          <m:deg/>
                          <m:e>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e>
                        </m:rad>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𝑅</m:t>
                            </m:r>
                          </m:e>
                          <m:sub>
                            <m:r>
                              <a:rPr lang="en-GB" i="1">
                                <a:latin typeface="Cambria Math" panose="02040503050406030204" pitchFamily="18" charset="0"/>
                              </a:rPr>
                              <m:t>𝑝</m:t>
                            </m:r>
                          </m:sub>
                        </m:sSub>
                      </m:den>
                    </m:f>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b="0" i="1" smtClean="0">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𝑥</m:t>
                                    </m:r>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𝑝</m:t>
                                        </m:r>
                                      </m:sub>
                                    </m:sSub>
                                  </m:e>
                                </m:d>
                              </m:e>
                              <m:sup>
                                <m:r>
                                  <a:rPr lang="en-GB" i="1">
                                    <a:latin typeface="Cambria Math" panose="02040503050406030204" pitchFamily="18" charset="0"/>
                                  </a:rPr>
                                  <m:t>2</m:t>
                                </m:r>
                              </m:sup>
                            </m:sSup>
                          </m:num>
                          <m:den>
                            <m:sSup>
                              <m:sSupPr>
                                <m:ctrlPr>
                                  <a:rPr lang="en-GB" i="1">
                                    <a:latin typeface="Cambria Math" panose="02040503050406030204" pitchFamily="18" charset="0"/>
                                  </a:rPr>
                                </m:ctrlPr>
                              </m:sSupPr>
                              <m:e>
                                <m:r>
                                  <a:rPr lang="en-GB" b="0" i="1" smtClean="0">
                                    <a:latin typeface="Cambria Math" panose="02040503050406030204" pitchFamily="18" charset="0"/>
                                  </a:rPr>
                                  <m:t>2</m:t>
                                </m:r>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𝑅</m:t>
                                        </m:r>
                                      </m:e>
                                      <m:sub>
                                        <m:r>
                                          <a:rPr lang="en-GB" i="1">
                                            <a:latin typeface="Cambria Math" panose="02040503050406030204" pitchFamily="18" charset="0"/>
                                          </a:rPr>
                                          <m:t>𝑝</m:t>
                                        </m:r>
                                      </m:sub>
                                    </m:sSub>
                                  </m:e>
                                </m:d>
                              </m:e>
                              <m:sup>
                                <m:r>
                                  <a:rPr lang="en-GB" i="1">
                                    <a:latin typeface="Cambria Math" panose="02040503050406030204" pitchFamily="18" charset="0"/>
                                  </a:rPr>
                                  <m:t>2</m:t>
                                </m:r>
                              </m:sup>
                            </m:sSup>
                          </m:den>
                        </m:f>
                      </m:sup>
                    </m:sSup>
                  </m:oMath>
                </a14:m>
                <a:endParaRPr lang="en-GB" dirty="0"/>
              </a:p>
            </p:txBody>
          </p:sp>
        </mc:Choice>
        <mc:Fallback xmlns="">
          <p:sp>
            <p:nvSpPr>
              <p:cNvPr id="15" name="TextBox 14">
                <a:extLst>
                  <a:ext uri="{FF2B5EF4-FFF2-40B4-BE49-F238E27FC236}">
                    <a16:creationId xmlns:a16="http://schemas.microsoft.com/office/drawing/2014/main" id="{B78C10F9-4FF7-4003-A491-0584DA0ABE86}"/>
                  </a:ext>
                </a:extLst>
              </p:cNvPr>
              <p:cNvSpPr txBox="1">
                <a:spLocks noRot="1" noChangeAspect="1" noMove="1" noResize="1" noEditPoints="1" noAdjustHandles="1" noChangeArrowheads="1" noChangeShapeType="1" noTextEdit="1"/>
              </p:cNvSpPr>
              <p:nvPr/>
            </p:nvSpPr>
            <p:spPr>
              <a:xfrm>
                <a:off x="6327840" y="4024515"/>
                <a:ext cx="4435602" cy="738215"/>
              </a:xfrm>
              <a:prstGeom prst="rect">
                <a:avLst/>
              </a:prstGeom>
              <a:blipFill>
                <a:blip r:embed="rId3"/>
                <a:stretch>
                  <a:fillRect l="-3159" b="-33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889DBE11-7B46-44D4-9741-A4F1BEB63E3E}"/>
                  </a:ext>
                </a:extLst>
              </p:cNvPr>
              <p:cNvSpPr txBox="1"/>
              <p:nvPr/>
            </p:nvSpPr>
            <p:spPr>
              <a:xfrm>
                <a:off x="6155811" y="5244116"/>
                <a:ext cx="5521260" cy="62292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𝐷𝑜𝑠𝑒</m:t>
                      </m:r>
                      <m:r>
                        <a:rPr lang="en-GB" b="0" i="1" smtClean="0">
                          <a:latin typeface="Cambria Math" panose="02040503050406030204" pitchFamily="18" charset="0"/>
                        </a:rPr>
                        <m:t>=</m:t>
                      </m:r>
                      <m:nary>
                        <m:naryPr>
                          <m:ctrlPr>
                            <a:rPr lang="en-GB" i="1" smtClean="0">
                              <a:latin typeface="Cambria Math" panose="02040503050406030204" pitchFamily="18" charset="0"/>
                            </a:rPr>
                          </m:ctrlPr>
                        </m:naryPr>
                        <m:sub>
                          <m:r>
                            <m:rPr>
                              <m:brk m:alnAt="23"/>
                            </m:rPr>
                            <a:rPr lang="en-GB" b="0" i="1" smtClean="0">
                              <a:latin typeface="Cambria Math" panose="02040503050406030204" pitchFamily="18" charset="0"/>
                            </a:rPr>
                            <m:t>0</m:t>
                          </m:r>
                        </m:sub>
                        <m:sup>
                          <m:r>
                            <a:rPr lang="en-GB" b="0" i="1" smtClean="0">
                              <a:latin typeface="Cambria Math" panose="02040503050406030204" pitchFamily="18" charset="0"/>
                            </a:rPr>
                            <m:t>𝐿</m:t>
                          </m:r>
                        </m:sup>
                        <m:e>
                          <m:r>
                            <a:rPr lang="en-GB" b="0" i="1" smtClean="0">
                              <a:latin typeface="Cambria Math" panose="02040503050406030204" pitchFamily="18" charset="0"/>
                            </a:rPr>
                            <m:t>𝑁</m:t>
                          </m:r>
                        </m:e>
                      </m:nary>
                      <m:d>
                        <m:dPr>
                          <m:ctrlPr>
                            <a:rPr lang="en-GB" i="1" smtClean="0">
                              <a:latin typeface="Cambria Math" panose="02040503050406030204" pitchFamily="18" charset="0"/>
                            </a:rPr>
                          </m:ctrlPr>
                        </m:dPr>
                        <m:e>
                          <m:r>
                            <a:rPr lang="en-GB" b="0" i="1" smtClean="0">
                              <a:latin typeface="Cambria Math" panose="02040503050406030204" pitchFamily="18" charset="0"/>
                            </a:rPr>
                            <m:t>𝑥</m:t>
                          </m:r>
                        </m:e>
                      </m:d>
                      <m:r>
                        <a:rPr lang="en-GB" b="0" i="1" smtClean="0">
                          <a:latin typeface="Cambria Math" panose="02040503050406030204" pitchFamily="18" charset="0"/>
                        </a:rPr>
                        <m:t>=</m:t>
                      </m:r>
                      <m:r>
                        <a:rPr lang="en-GB" b="0" i="1" smtClean="0">
                          <a:latin typeface="Cambria Math" panose="02040503050406030204" pitchFamily="18" charset="0"/>
                        </a:rPr>
                        <m:t>𝑄</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ad>
                            <m:radPr>
                              <m:degHide m:val="on"/>
                              <m:ctrlPr>
                                <a:rPr lang="en-GB" i="1">
                                  <a:latin typeface="Cambria Math" panose="02040503050406030204" pitchFamily="18" charset="0"/>
                                </a:rPr>
                              </m:ctrlPr>
                            </m:radPr>
                            <m:deg/>
                            <m:e>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e>
                          </m:rad>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𝑅</m:t>
                              </m:r>
                            </m:e>
                            <m:sub>
                              <m:r>
                                <a:rPr lang="en-GB" i="1">
                                  <a:latin typeface="Cambria Math" panose="02040503050406030204" pitchFamily="18" charset="0"/>
                                </a:rPr>
                                <m:t>𝑝</m:t>
                              </m:r>
                            </m:sub>
                          </m:sSub>
                          <m:r>
                            <a:rPr lang="en-GB" b="0" i="1" smtClean="0">
                              <a:latin typeface="Cambria Math" panose="02040503050406030204" pitchFamily="18" charset="0"/>
                            </a:rPr>
                            <m:t>𝑁</m:t>
                          </m:r>
                        </m:e>
                        <m:sub>
                          <m:r>
                            <a:rPr lang="en-GB" b="0" i="1" smtClean="0">
                              <a:latin typeface="Cambria Math" panose="02040503050406030204" pitchFamily="18" charset="0"/>
                            </a:rPr>
                            <m:t>𝑝𝑘</m:t>
                          </m:r>
                        </m:sub>
                      </m:sSub>
                      <m:d>
                        <m:dPr>
                          <m:begChr m:val="["/>
                          <m:endChr m:val="]"/>
                          <m:ctrlPr>
                            <a:rPr lang="en-GB" b="0" i="1" smtClean="0">
                              <a:latin typeface="Cambria Math" panose="02040503050406030204" pitchFamily="18" charset="0"/>
                            </a:rPr>
                          </m:ctrlPr>
                        </m:dPr>
                        <m:e>
                          <m:r>
                            <a:rPr lang="en-GB" b="0" i="1" smtClean="0">
                              <a:latin typeface="Cambria Math" panose="02040503050406030204" pitchFamily="18" charset="0"/>
                            </a:rPr>
                            <m:t>𝑎𝑡𝑜𝑚𝑠</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𝑐𝑚</m:t>
                              </m:r>
                            </m:e>
                            <m:sup>
                              <m:r>
                                <a:rPr lang="en-GB" b="0" i="1" smtClean="0">
                                  <a:latin typeface="Cambria Math" panose="02040503050406030204" pitchFamily="18" charset="0"/>
                                  <a:ea typeface="Cambria Math" panose="02040503050406030204" pitchFamily="18" charset="0"/>
                                </a:rPr>
                                <m:t>−2</m:t>
                              </m:r>
                            </m:sup>
                          </m:sSup>
                        </m:e>
                      </m:d>
                    </m:oMath>
                  </m:oMathPara>
                </a14:m>
                <a:endParaRPr lang="en-GB" dirty="0"/>
              </a:p>
            </p:txBody>
          </p:sp>
        </mc:Choice>
        <mc:Fallback xmlns="">
          <p:sp>
            <p:nvSpPr>
              <p:cNvPr id="16" name="TextBox 15">
                <a:extLst>
                  <a:ext uri="{FF2B5EF4-FFF2-40B4-BE49-F238E27FC236}">
                    <a16:creationId xmlns:a16="http://schemas.microsoft.com/office/drawing/2014/main" id="{889DBE11-7B46-44D4-9741-A4F1BEB63E3E}"/>
                  </a:ext>
                </a:extLst>
              </p:cNvPr>
              <p:cNvSpPr txBox="1">
                <a:spLocks noRot="1" noChangeAspect="1" noMove="1" noResize="1" noEditPoints="1" noAdjustHandles="1" noChangeArrowheads="1" noChangeShapeType="1" noTextEdit="1"/>
              </p:cNvSpPr>
              <p:nvPr/>
            </p:nvSpPr>
            <p:spPr>
              <a:xfrm>
                <a:off x="6155811" y="5244116"/>
                <a:ext cx="5521260" cy="622927"/>
              </a:xfrm>
              <a:prstGeom prst="rect">
                <a:avLst/>
              </a:prstGeom>
              <a:blipFill>
                <a:blip r:embed="rId4"/>
                <a:stretch>
                  <a:fillRect/>
                </a:stretch>
              </a:blipFill>
            </p:spPr>
            <p:txBody>
              <a:bodyPr/>
              <a:lstStyle/>
              <a:p>
                <a:r>
                  <a:rPr lang="en-GB">
                    <a:noFill/>
                  </a:rPr>
                  <a:t> </a:t>
                </a:r>
              </a:p>
            </p:txBody>
          </p:sp>
        </mc:Fallback>
      </mc:AlternateContent>
      <p:sp>
        <p:nvSpPr>
          <p:cNvPr id="17" name="TextBox 16">
            <a:extLst>
              <a:ext uri="{FF2B5EF4-FFF2-40B4-BE49-F238E27FC236}">
                <a16:creationId xmlns:a16="http://schemas.microsoft.com/office/drawing/2014/main" id="{755A078C-F737-4468-8B4F-8606C1393BC6}"/>
              </a:ext>
            </a:extLst>
          </p:cNvPr>
          <p:cNvSpPr txBox="1"/>
          <p:nvPr/>
        </p:nvSpPr>
        <p:spPr>
          <a:xfrm>
            <a:off x="468000" y="2160000"/>
            <a:ext cx="4961434" cy="1908215"/>
          </a:xfrm>
          <a:prstGeom prst="rect">
            <a:avLst/>
          </a:prstGeom>
          <a:noFill/>
        </p:spPr>
        <p:txBody>
          <a:bodyPr wrap="square">
            <a:spAutoFit/>
          </a:bodyPr>
          <a:lstStyle/>
          <a:p>
            <a:pPr marL="285750" indent="-285750">
              <a:buFont typeface="Arial" panose="020B0604020202020204" pitchFamily="34" charset="0"/>
              <a:buChar char="•"/>
            </a:pPr>
            <a:r>
              <a:rPr lang="en-GB" sz="2000" dirty="0">
                <a:cs typeface="Times New Roman" panose="02020603050405020304" pitchFamily="18" charset="0"/>
              </a:rPr>
              <a:t>The range distribution of implanted impurities is described, as a first approximation, by a </a:t>
            </a:r>
            <a:r>
              <a:rPr lang="en-GB" sz="2000" b="1" dirty="0">
                <a:cs typeface="Times New Roman" panose="02020603050405020304" pitchFamily="18" charset="0"/>
              </a:rPr>
              <a:t>symmetrical</a:t>
            </a:r>
            <a:r>
              <a:rPr lang="en-GB" sz="2000" dirty="0">
                <a:cs typeface="Times New Roman" panose="02020603050405020304" pitchFamily="18" charset="0"/>
              </a:rPr>
              <a:t> </a:t>
            </a:r>
            <a:r>
              <a:rPr lang="en-GB" sz="2000" b="1" dirty="0">
                <a:cs typeface="Times New Roman" panose="02020603050405020304" pitchFamily="18" charset="0"/>
              </a:rPr>
              <a:t>Gaussian</a:t>
            </a:r>
            <a:r>
              <a:rPr lang="en-GB" sz="2000" dirty="0">
                <a:cs typeface="Times New Roman" panose="02020603050405020304" pitchFamily="18" charset="0"/>
              </a:rPr>
              <a:t> </a:t>
            </a:r>
            <a:r>
              <a:rPr lang="en-GB" sz="2000" b="1" dirty="0">
                <a:cs typeface="Times New Roman" panose="02020603050405020304" pitchFamily="18" charset="0"/>
              </a:rPr>
              <a:t>distribution</a:t>
            </a:r>
            <a:r>
              <a:rPr lang="en-GB" sz="2000" dirty="0">
                <a:cs typeface="Times New Roman" panose="02020603050405020304" pitchFamily="18" charset="0"/>
              </a:rPr>
              <a:t> ( 2 moments: R</a:t>
            </a:r>
            <a:r>
              <a:rPr lang="en-GB" sz="2000" baseline="-25000" dirty="0">
                <a:cs typeface="Times New Roman" panose="02020603050405020304" pitchFamily="18" charset="0"/>
              </a:rPr>
              <a:t>p </a:t>
            </a:r>
            <a:r>
              <a:rPr lang="en-GB" sz="2000" dirty="0">
                <a:cs typeface="Times New Roman" panose="02020603050405020304" pitchFamily="18" charset="0"/>
              </a:rPr>
              <a:t>: projected range, </a:t>
            </a:r>
            <a:r>
              <a:rPr lang="en-GB" sz="2000" dirty="0">
                <a:cs typeface="Times New Roman" panose="02020603050405020304" pitchFamily="18" charset="0"/>
                <a:sym typeface="Symbol" panose="05050102010706020507" pitchFamily="18" charset="2"/>
              </a:rPr>
              <a:t></a:t>
            </a:r>
            <a:r>
              <a:rPr lang="en-GB" sz="2000" dirty="0">
                <a:cs typeface="Times New Roman" panose="02020603050405020304" pitchFamily="18" charset="0"/>
              </a:rPr>
              <a:t>R</a:t>
            </a:r>
            <a:r>
              <a:rPr lang="en-GB" sz="2000" baseline="-25000" dirty="0">
                <a:cs typeface="Times New Roman" panose="02020603050405020304" pitchFamily="18" charset="0"/>
              </a:rPr>
              <a:t>p</a:t>
            </a:r>
            <a:r>
              <a:rPr lang="en-GB" sz="2000" dirty="0">
                <a:cs typeface="Times New Roman" panose="02020603050405020304" pitchFamily="18" charset="0"/>
              </a:rPr>
              <a:t> : straggle)</a:t>
            </a:r>
          </a:p>
          <a:p>
            <a:pPr marL="285750" indent="-285750">
              <a:buFont typeface="Arial" panose="020B0604020202020204" pitchFamily="34" charset="0"/>
              <a:buChar char="•"/>
            </a:pPr>
            <a:endParaRPr lang="en-GB" dirty="0">
              <a:cs typeface="Arial" panose="020B0604020202020204" pitchFamily="34" charset="0"/>
            </a:endParaRPr>
          </a:p>
        </p:txBody>
      </p:sp>
      <p:sp>
        <p:nvSpPr>
          <p:cNvPr id="22" name="Rectangle 21">
            <a:extLst>
              <a:ext uri="{FF2B5EF4-FFF2-40B4-BE49-F238E27FC236}">
                <a16:creationId xmlns:a16="http://schemas.microsoft.com/office/drawing/2014/main" id="{4A0D01CD-3AAF-470D-95A3-41328851F1D3}"/>
              </a:ext>
            </a:extLst>
          </p:cNvPr>
          <p:cNvSpPr/>
          <p:nvPr/>
        </p:nvSpPr>
        <p:spPr>
          <a:xfrm>
            <a:off x="589560" y="680011"/>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doping profile</a:t>
            </a:r>
          </a:p>
        </p:txBody>
      </p:sp>
      <p:sp>
        <p:nvSpPr>
          <p:cNvPr id="18" name="Rectangle 17">
            <a:extLst>
              <a:ext uri="{FF2B5EF4-FFF2-40B4-BE49-F238E27FC236}">
                <a16:creationId xmlns:a16="http://schemas.microsoft.com/office/drawing/2014/main" id="{045D5FFB-C59A-44E0-8A3F-C0E7493C3D57}"/>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AC3FE4E8-7C77-107B-E52E-AD1DAE72418D}"/>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45155D94-4B71-B095-E07D-25B86F38A5F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DDE4CBFA-8A15-A9CF-B1AA-7D8D712BFB48}"/>
              </a:ext>
            </a:extLst>
          </p:cNvPr>
          <p:cNvSpPr txBox="1"/>
          <p:nvPr/>
        </p:nvSpPr>
        <p:spPr>
          <a:xfrm>
            <a:off x="87363" y="6400425"/>
            <a:ext cx="623904" cy="369332"/>
          </a:xfrm>
          <a:prstGeom prst="rect">
            <a:avLst/>
          </a:prstGeom>
          <a:noFill/>
        </p:spPr>
        <p:txBody>
          <a:bodyPr wrap="square">
            <a:spAutoFit/>
          </a:bodyPr>
          <a:lstStyle/>
          <a:p>
            <a:r>
              <a:rPr lang="en-GB" dirty="0"/>
              <a:t>54</a:t>
            </a:r>
          </a:p>
        </p:txBody>
      </p:sp>
    </p:spTree>
    <p:extLst>
      <p:ext uri="{BB962C8B-B14F-4D97-AF65-F5344CB8AC3E}">
        <p14:creationId xmlns:p14="http://schemas.microsoft.com/office/powerpoint/2010/main" val="12319906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36DFB059-D05B-49D3-9AC5-2EE7DCA837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8889" y="950257"/>
            <a:ext cx="2686339" cy="2309942"/>
          </a:xfrm>
          <a:prstGeom prst="rect">
            <a:avLst/>
          </a:prstGeom>
        </p:spPr>
      </p:pic>
      <p:sp>
        <p:nvSpPr>
          <p:cNvPr id="15" name="TextBox 14">
            <a:extLst>
              <a:ext uri="{FF2B5EF4-FFF2-40B4-BE49-F238E27FC236}">
                <a16:creationId xmlns:a16="http://schemas.microsoft.com/office/drawing/2014/main" id="{2D608BEC-06B3-47B6-829E-3038793EDECD}"/>
              </a:ext>
            </a:extLst>
          </p:cNvPr>
          <p:cNvSpPr txBox="1"/>
          <p:nvPr/>
        </p:nvSpPr>
        <p:spPr>
          <a:xfrm>
            <a:off x="6019773" y="714288"/>
            <a:ext cx="1858778" cy="307777"/>
          </a:xfrm>
          <a:prstGeom prst="rect">
            <a:avLst/>
          </a:prstGeom>
          <a:noFill/>
        </p:spPr>
        <p:txBody>
          <a:bodyPr wrap="square">
            <a:spAutoFit/>
          </a:bodyPr>
          <a:lstStyle/>
          <a:p>
            <a:r>
              <a:rPr lang="en-GB" sz="1400" i="1" dirty="0">
                <a:cs typeface="Times New Roman" panose="02020603050405020304" pitchFamily="18" charset="0"/>
              </a:rPr>
              <a:t>B(1000keV) in Si</a:t>
            </a:r>
          </a:p>
        </p:txBody>
      </p:sp>
      <p:pic>
        <p:nvPicPr>
          <p:cNvPr id="16" name="Picture 15">
            <a:extLst>
              <a:ext uri="{FF2B5EF4-FFF2-40B4-BE49-F238E27FC236}">
                <a16:creationId xmlns:a16="http://schemas.microsoft.com/office/drawing/2014/main" id="{A4487043-06CF-4CB8-974D-DA64AD36EF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9113" y="3397270"/>
            <a:ext cx="2651714" cy="2280169"/>
          </a:xfrm>
          <a:prstGeom prst="rect">
            <a:avLst/>
          </a:prstGeom>
        </p:spPr>
      </p:pic>
      <p:sp>
        <p:nvSpPr>
          <p:cNvPr id="17" name="TextBox 16">
            <a:extLst>
              <a:ext uri="{FF2B5EF4-FFF2-40B4-BE49-F238E27FC236}">
                <a16:creationId xmlns:a16="http://schemas.microsoft.com/office/drawing/2014/main" id="{46770D81-4366-4DF8-963E-C0DE97086E78}"/>
              </a:ext>
            </a:extLst>
          </p:cNvPr>
          <p:cNvSpPr txBox="1"/>
          <p:nvPr/>
        </p:nvSpPr>
        <p:spPr>
          <a:xfrm>
            <a:off x="5995987" y="3220200"/>
            <a:ext cx="1858778" cy="307777"/>
          </a:xfrm>
          <a:prstGeom prst="rect">
            <a:avLst/>
          </a:prstGeom>
          <a:noFill/>
        </p:spPr>
        <p:txBody>
          <a:bodyPr wrap="square">
            <a:spAutoFit/>
          </a:bodyPr>
          <a:lstStyle/>
          <a:p>
            <a:r>
              <a:rPr lang="en-GB" sz="1400" i="1" dirty="0">
                <a:cs typeface="Times New Roman" panose="02020603050405020304" pitchFamily="18" charset="0"/>
              </a:rPr>
              <a:t>P(1000keV) in Si</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2E8BDC5-0774-42E9-9FF5-1AF3F68A4226}"/>
                  </a:ext>
                </a:extLst>
              </p:cNvPr>
              <p:cNvSpPr txBox="1"/>
              <p:nvPr/>
            </p:nvSpPr>
            <p:spPr>
              <a:xfrm>
                <a:off x="8269582" y="836032"/>
                <a:ext cx="2081788" cy="5442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𝑄</m:t>
                      </m:r>
                      <m:r>
                        <a:rPr lang="en-GB" sz="1600" b="0" i="1" smtClean="0">
                          <a:latin typeface="Cambria Math" panose="02040503050406030204" pitchFamily="18" charset="0"/>
                        </a:rPr>
                        <m:t>=</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𝑚</m:t>
                          </m:r>
                        </m:e>
                        <m:sub>
                          <m:r>
                            <a:rPr lang="en-GB" sz="1600" b="0" i="1" smtClean="0">
                              <a:latin typeface="Cambria Math" panose="02040503050406030204" pitchFamily="18" charset="0"/>
                            </a:rPr>
                            <m:t>0</m:t>
                          </m:r>
                        </m:sub>
                      </m:sSub>
                      <m:r>
                        <a:rPr lang="en-GB" sz="1600" b="0" i="1" smtClean="0">
                          <a:latin typeface="Cambria Math" panose="02040503050406030204" pitchFamily="18" charset="0"/>
                        </a:rPr>
                        <m:t>=</m:t>
                      </m:r>
                      <m:nary>
                        <m:naryPr>
                          <m:ctrlPr>
                            <a:rPr lang="en-GB" sz="1600" b="0" i="1" smtClean="0">
                              <a:latin typeface="Cambria Math" panose="02040503050406030204" pitchFamily="18" charset="0"/>
                            </a:rPr>
                          </m:ctrlPr>
                        </m:naryPr>
                        <m:sub>
                          <m:r>
                            <m:rPr>
                              <m:brk m:alnAt="23"/>
                            </m:rPr>
                            <a:rPr lang="en-GB" sz="1600" b="0" i="1" smtClean="0">
                              <a:latin typeface="Cambria Math" panose="02040503050406030204" pitchFamily="18" charset="0"/>
                            </a:rPr>
                            <m:t>−</m:t>
                          </m:r>
                          <m:r>
                            <a:rPr lang="en-GB" sz="1600" i="1">
                              <a:latin typeface="Cambria Math" panose="02040503050406030204" pitchFamily="18" charset="0"/>
                              <a:ea typeface="Cambria Math" panose="02040503050406030204" pitchFamily="18" charset="0"/>
                            </a:rPr>
                            <m:t>∞</m:t>
                          </m:r>
                        </m:sub>
                        <m:sup>
                          <m:r>
                            <a:rPr lang="en-GB" sz="1600" b="0" i="1" smtClean="0">
                              <a:latin typeface="Cambria Math" panose="02040503050406030204" pitchFamily="18" charset="0"/>
                            </a:rPr>
                            <m:t>+</m:t>
                          </m:r>
                          <m:r>
                            <m:rPr>
                              <m:brk m:alnAt="23"/>
                            </m:rPr>
                            <a:rPr lang="en-GB" sz="1600" i="1">
                              <a:latin typeface="Cambria Math" panose="02040503050406030204" pitchFamily="18" charset="0"/>
                              <a:ea typeface="Cambria Math" panose="02040503050406030204" pitchFamily="18" charset="0"/>
                            </a:rPr>
                            <m:t>∞</m:t>
                          </m:r>
                        </m:sup>
                        <m:e>
                          <m:r>
                            <a:rPr lang="en-GB" sz="1600" b="0" i="1" smtClean="0">
                              <a:latin typeface="Cambria Math" panose="02040503050406030204" pitchFamily="18" charset="0"/>
                            </a:rPr>
                            <m:t>𝑁</m:t>
                          </m:r>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e>
                          </m:d>
                          <m:r>
                            <a:rPr lang="en-GB" sz="1600" b="0" i="1" smtClean="0">
                              <a:latin typeface="Cambria Math" panose="02040503050406030204" pitchFamily="18" charset="0"/>
                            </a:rPr>
                            <m:t>𝑑𝑥</m:t>
                          </m:r>
                        </m:e>
                      </m:nary>
                    </m:oMath>
                  </m:oMathPara>
                </a14:m>
                <a:endParaRPr lang="en-GB" sz="1600" dirty="0"/>
              </a:p>
            </p:txBody>
          </p:sp>
        </mc:Choice>
        <mc:Fallback xmlns="">
          <p:sp>
            <p:nvSpPr>
              <p:cNvPr id="18" name="TextBox 17">
                <a:extLst>
                  <a:ext uri="{FF2B5EF4-FFF2-40B4-BE49-F238E27FC236}">
                    <a16:creationId xmlns:a16="http://schemas.microsoft.com/office/drawing/2014/main" id="{72E8BDC5-0774-42E9-9FF5-1AF3F68A4226}"/>
                  </a:ext>
                </a:extLst>
              </p:cNvPr>
              <p:cNvSpPr txBox="1">
                <a:spLocks noRot="1" noChangeAspect="1" noMove="1" noResize="1" noEditPoints="1" noAdjustHandles="1" noChangeArrowheads="1" noChangeShapeType="1" noTextEdit="1"/>
              </p:cNvSpPr>
              <p:nvPr/>
            </p:nvSpPr>
            <p:spPr>
              <a:xfrm>
                <a:off x="8269582" y="836032"/>
                <a:ext cx="2081788" cy="544252"/>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262A37C-88F6-4D02-B18B-C1EECDD3F98D}"/>
                  </a:ext>
                </a:extLst>
              </p:cNvPr>
              <p:cNvSpPr txBox="1"/>
              <p:nvPr/>
            </p:nvSpPr>
            <p:spPr>
              <a:xfrm>
                <a:off x="8269582" y="3086659"/>
                <a:ext cx="3092064" cy="5442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ea typeface="Cambria Math" panose="02040503050406030204" pitchFamily="18" charset="0"/>
                            </a:rPr>
                            <m:t>∆</m:t>
                          </m:r>
                          <m:r>
                            <a:rPr lang="en-GB" sz="1600" b="0" i="1" dirty="0" smtClean="0">
                              <a:latin typeface="Cambria Math" panose="02040503050406030204" pitchFamily="18" charset="0"/>
                            </a:rPr>
                            <m:t>𝑅</m:t>
                          </m:r>
                        </m:e>
                        <m:sub>
                          <m:r>
                            <a:rPr lang="en-GB" sz="1600" b="0" i="1" dirty="0" smtClean="0">
                              <a:latin typeface="Cambria Math" panose="02040503050406030204" pitchFamily="18" charset="0"/>
                            </a:rPr>
                            <m:t>𝑝</m:t>
                          </m:r>
                        </m:sub>
                      </m:sSub>
                      <m:r>
                        <a:rPr lang="en-GB" sz="1600" b="0" i="1" smtClean="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𝑚</m:t>
                          </m:r>
                        </m:e>
                        <m:sub>
                          <m:r>
                            <a:rPr lang="en-GB" sz="1600" b="0" i="1" smtClean="0">
                              <a:latin typeface="Cambria Math" panose="02040503050406030204" pitchFamily="18" charset="0"/>
                            </a:rPr>
                            <m:t>2</m:t>
                          </m:r>
                        </m:sub>
                      </m:sSub>
                      <m:r>
                        <a:rPr lang="en-GB" sz="1600" i="1">
                          <a:latin typeface="Cambria Math" panose="02040503050406030204" pitchFamily="18" charset="0"/>
                        </a:rPr>
                        <m:t>=</m:t>
                      </m:r>
                      <m:nary>
                        <m:naryPr>
                          <m:ctrlPr>
                            <a:rPr lang="en-GB" sz="1600" b="0" i="1" smtClean="0">
                              <a:latin typeface="Cambria Math" panose="02040503050406030204" pitchFamily="18" charset="0"/>
                            </a:rPr>
                          </m:ctrlPr>
                        </m:naryPr>
                        <m:sub>
                          <m:r>
                            <m:rPr>
                              <m:brk m:alnAt="23"/>
                            </m:rPr>
                            <a:rPr lang="en-GB" sz="1600" b="0" i="1" smtClean="0">
                              <a:latin typeface="Cambria Math" panose="02040503050406030204" pitchFamily="18" charset="0"/>
                            </a:rPr>
                            <m:t>−</m:t>
                          </m:r>
                          <m:r>
                            <a:rPr lang="en-GB" sz="1600" i="1">
                              <a:latin typeface="Cambria Math" panose="02040503050406030204" pitchFamily="18" charset="0"/>
                              <a:ea typeface="Cambria Math" panose="02040503050406030204" pitchFamily="18" charset="0"/>
                            </a:rPr>
                            <m:t>∞</m:t>
                          </m:r>
                        </m:sub>
                        <m:sup>
                          <m:r>
                            <a:rPr lang="en-GB" sz="1600" b="0" i="1" smtClean="0">
                              <a:latin typeface="Cambria Math" panose="02040503050406030204" pitchFamily="18" charset="0"/>
                            </a:rPr>
                            <m:t>+</m:t>
                          </m:r>
                          <m:r>
                            <m:rPr>
                              <m:brk m:alnAt="23"/>
                            </m:rPr>
                            <a:rPr lang="en-GB" sz="1600" i="1">
                              <a:latin typeface="Cambria Math" panose="02040503050406030204" pitchFamily="18" charset="0"/>
                              <a:ea typeface="Cambria Math" panose="02040503050406030204" pitchFamily="18" charset="0"/>
                            </a:rPr>
                            <m:t>∞</m:t>
                          </m:r>
                        </m:sup>
                        <m:e>
                          <m:sSup>
                            <m:sSupPr>
                              <m:ctrlPr>
                                <a:rPr lang="en-GB" sz="1600" b="0" i="1" dirty="0" smtClean="0">
                                  <a:latin typeface="Cambria Math" panose="02040503050406030204" pitchFamily="18" charset="0"/>
                                </a:rPr>
                              </m:ctrlPr>
                            </m:sSupPr>
                            <m:e>
                              <m:r>
                                <a:rPr lang="en-GB" sz="1600" i="1">
                                  <a:latin typeface="Cambria Math" panose="02040503050406030204" pitchFamily="18" charset="0"/>
                                </a:rPr>
                                <m:t>(</m:t>
                              </m:r>
                              <m:r>
                                <a:rPr lang="en-GB" sz="1600" i="1">
                                  <a:latin typeface="Cambria Math" panose="02040503050406030204" pitchFamily="18" charset="0"/>
                                </a:rPr>
                                <m:t>𝑥</m:t>
                              </m:r>
                              <m:r>
                                <a:rPr lang="en-GB" sz="1600" i="1">
                                  <a:latin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𝑅</m:t>
                                  </m:r>
                                </m:e>
                                <m:sub>
                                  <m:r>
                                    <a:rPr lang="en-GB" sz="1600" i="1" dirty="0">
                                      <a:latin typeface="Cambria Math" panose="02040503050406030204" pitchFamily="18" charset="0"/>
                                    </a:rPr>
                                    <m:t>𝑝</m:t>
                                  </m:r>
                                </m:sub>
                              </m:sSub>
                              <m:r>
                                <a:rPr lang="en-GB" sz="1600" i="1" dirty="0">
                                  <a:latin typeface="Cambria Math" panose="02040503050406030204" pitchFamily="18" charset="0"/>
                                </a:rPr>
                                <m:t>)</m:t>
                              </m:r>
                            </m:e>
                            <m:sup>
                              <m:r>
                                <a:rPr lang="en-GB" sz="1600" b="0" i="1" dirty="0" smtClean="0">
                                  <a:latin typeface="Cambria Math" panose="02040503050406030204" pitchFamily="18" charset="0"/>
                                </a:rPr>
                                <m:t>2</m:t>
                              </m:r>
                            </m:sup>
                          </m:sSup>
                          <m:r>
                            <a:rPr lang="en-GB" sz="1600" b="0" i="1" smtClean="0">
                              <a:latin typeface="Cambria Math" panose="02040503050406030204" pitchFamily="18" charset="0"/>
                            </a:rPr>
                            <m:t>𝑁</m:t>
                          </m:r>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e>
                          </m:d>
                          <m:r>
                            <a:rPr lang="en-GB" sz="1600" b="0" i="1" smtClean="0">
                              <a:latin typeface="Cambria Math" panose="02040503050406030204" pitchFamily="18" charset="0"/>
                            </a:rPr>
                            <m:t>𝑑𝑥</m:t>
                          </m:r>
                        </m:e>
                      </m:nary>
                    </m:oMath>
                  </m:oMathPara>
                </a14:m>
                <a:endParaRPr lang="en-GB" sz="1600" dirty="0"/>
              </a:p>
            </p:txBody>
          </p:sp>
        </mc:Choice>
        <mc:Fallback xmlns="">
          <p:sp>
            <p:nvSpPr>
              <p:cNvPr id="22" name="TextBox 21">
                <a:extLst>
                  <a:ext uri="{FF2B5EF4-FFF2-40B4-BE49-F238E27FC236}">
                    <a16:creationId xmlns:a16="http://schemas.microsoft.com/office/drawing/2014/main" id="{F262A37C-88F6-4D02-B18B-C1EECDD3F98D}"/>
                  </a:ext>
                </a:extLst>
              </p:cNvPr>
              <p:cNvSpPr txBox="1">
                <a:spLocks noRot="1" noChangeAspect="1" noMove="1" noResize="1" noEditPoints="1" noAdjustHandles="1" noChangeArrowheads="1" noChangeShapeType="1" noTextEdit="1"/>
              </p:cNvSpPr>
              <p:nvPr/>
            </p:nvSpPr>
            <p:spPr>
              <a:xfrm>
                <a:off x="8269582" y="3086659"/>
                <a:ext cx="3092064" cy="544252"/>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B8A695A3-BDAD-458F-9C52-60373F6FCCA7}"/>
                  </a:ext>
                </a:extLst>
              </p:cNvPr>
              <p:cNvSpPr txBox="1"/>
              <p:nvPr/>
            </p:nvSpPr>
            <p:spPr>
              <a:xfrm>
                <a:off x="8269582" y="1876258"/>
                <a:ext cx="2273379" cy="5442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b="0" i="1" dirty="0" smtClean="0">
                              <a:latin typeface="Cambria Math" panose="02040503050406030204" pitchFamily="18" charset="0"/>
                            </a:rPr>
                          </m:ctrlPr>
                        </m:sSubPr>
                        <m:e>
                          <m:r>
                            <a:rPr lang="en-GB" sz="1600" b="0" i="1" dirty="0" smtClean="0">
                              <a:latin typeface="Cambria Math" panose="02040503050406030204" pitchFamily="18" charset="0"/>
                            </a:rPr>
                            <m:t>𝑅</m:t>
                          </m:r>
                        </m:e>
                        <m:sub>
                          <m:r>
                            <a:rPr lang="en-GB" sz="1600" b="0" i="1" dirty="0" smtClean="0">
                              <a:latin typeface="Cambria Math" panose="02040503050406030204" pitchFamily="18" charset="0"/>
                            </a:rPr>
                            <m:t>𝑝</m:t>
                          </m:r>
                        </m:sub>
                      </m:sSub>
                      <m:r>
                        <a:rPr lang="en-GB" sz="1600" b="0" i="1" smtClean="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𝑚</m:t>
                          </m:r>
                        </m:e>
                        <m:sub>
                          <m:r>
                            <a:rPr lang="en-GB" sz="1600" b="0" i="1" smtClean="0">
                              <a:latin typeface="Cambria Math" panose="02040503050406030204" pitchFamily="18" charset="0"/>
                            </a:rPr>
                            <m:t>1</m:t>
                          </m:r>
                        </m:sub>
                      </m:sSub>
                      <m:r>
                        <a:rPr lang="en-GB" sz="1600" b="0" i="1" smtClean="0">
                          <a:latin typeface="Cambria Math" panose="02040503050406030204" pitchFamily="18" charset="0"/>
                        </a:rPr>
                        <m:t>=</m:t>
                      </m:r>
                      <m:nary>
                        <m:naryPr>
                          <m:ctrlPr>
                            <a:rPr lang="en-GB" sz="1600" b="0" i="1" smtClean="0">
                              <a:latin typeface="Cambria Math" panose="02040503050406030204" pitchFamily="18" charset="0"/>
                            </a:rPr>
                          </m:ctrlPr>
                        </m:naryPr>
                        <m:sub>
                          <m:r>
                            <m:rPr>
                              <m:brk m:alnAt="23"/>
                            </m:rPr>
                            <a:rPr lang="en-GB" sz="1600" b="0" i="1" smtClean="0">
                              <a:latin typeface="Cambria Math" panose="02040503050406030204" pitchFamily="18" charset="0"/>
                            </a:rPr>
                            <m:t>−</m:t>
                          </m:r>
                          <m:r>
                            <a:rPr lang="en-GB" sz="1600" i="1">
                              <a:latin typeface="Cambria Math" panose="02040503050406030204" pitchFamily="18" charset="0"/>
                              <a:ea typeface="Cambria Math" panose="02040503050406030204" pitchFamily="18" charset="0"/>
                            </a:rPr>
                            <m:t>∞</m:t>
                          </m:r>
                        </m:sub>
                        <m:sup>
                          <m:r>
                            <a:rPr lang="en-GB" sz="1600" b="0" i="1" smtClean="0">
                              <a:latin typeface="Cambria Math" panose="02040503050406030204" pitchFamily="18" charset="0"/>
                            </a:rPr>
                            <m:t>+</m:t>
                          </m:r>
                          <m:r>
                            <m:rPr>
                              <m:brk m:alnAt="23"/>
                            </m:rPr>
                            <a:rPr lang="en-GB" sz="1600" i="1">
                              <a:latin typeface="Cambria Math" panose="02040503050406030204" pitchFamily="18" charset="0"/>
                              <a:ea typeface="Cambria Math" panose="02040503050406030204" pitchFamily="18" charset="0"/>
                            </a:rPr>
                            <m:t>∞</m:t>
                          </m:r>
                        </m:sup>
                        <m:e>
                          <m:r>
                            <a:rPr lang="en-GB" sz="1600" b="0" i="1" smtClean="0">
                              <a:latin typeface="Cambria Math" panose="02040503050406030204" pitchFamily="18" charset="0"/>
                            </a:rPr>
                            <m:t>𝑥𝑁</m:t>
                          </m:r>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e>
                          </m:d>
                          <m:r>
                            <a:rPr lang="en-GB" sz="1600" b="0" i="1" smtClean="0">
                              <a:latin typeface="Cambria Math" panose="02040503050406030204" pitchFamily="18" charset="0"/>
                            </a:rPr>
                            <m:t>𝑑𝑥</m:t>
                          </m:r>
                        </m:e>
                      </m:nary>
                    </m:oMath>
                  </m:oMathPara>
                </a14:m>
                <a:endParaRPr lang="en-GB" sz="1600" dirty="0"/>
              </a:p>
            </p:txBody>
          </p:sp>
        </mc:Choice>
        <mc:Fallback xmlns="">
          <p:sp>
            <p:nvSpPr>
              <p:cNvPr id="23" name="TextBox 22">
                <a:extLst>
                  <a:ext uri="{FF2B5EF4-FFF2-40B4-BE49-F238E27FC236}">
                    <a16:creationId xmlns:a16="http://schemas.microsoft.com/office/drawing/2014/main" id="{B8A695A3-BDAD-458F-9C52-60373F6FCCA7}"/>
                  </a:ext>
                </a:extLst>
              </p:cNvPr>
              <p:cNvSpPr txBox="1">
                <a:spLocks noRot="1" noChangeAspect="1" noMove="1" noResize="1" noEditPoints="1" noAdjustHandles="1" noChangeArrowheads="1" noChangeShapeType="1" noTextEdit="1"/>
              </p:cNvSpPr>
              <p:nvPr/>
            </p:nvSpPr>
            <p:spPr>
              <a:xfrm>
                <a:off x="8269582" y="1876258"/>
                <a:ext cx="2273379" cy="54425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3FAC7F45-E00F-4D69-A28D-D15879713D4F}"/>
                  </a:ext>
                </a:extLst>
              </p:cNvPr>
              <p:cNvSpPr txBox="1"/>
              <p:nvPr/>
            </p:nvSpPr>
            <p:spPr>
              <a:xfrm>
                <a:off x="8269582" y="4297060"/>
                <a:ext cx="3391248" cy="5813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ea typeface="Cambria Math" panose="02040503050406030204" pitchFamily="18" charset="0"/>
                        </a:rPr>
                        <m:t>𝛾</m:t>
                      </m:r>
                      <m:r>
                        <a:rPr lang="en-GB" sz="1600" b="0" i="1" smtClean="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𝑚</m:t>
                          </m:r>
                        </m:e>
                        <m:sub>
                          <m:r>
                            <a:rPr lang="en-GB" sz="1600" b="0" i="1" smtClean="0">
                              <a:latin typeface="Cambria Math" panose="02040503050406030204" pitchFamily="18" charset="0"/>
                            </a:rPr>
                            <m:t>3</m:t>
                          </m:r>
                        </m:sub>
                      </m:sSub>
                      <m:r>
                        <a:rPr lang="en-GB" sz="1600" i="1">
                          <a:latin typeface="Cambria Math" panose="02040503050406030204" pitchFamily="18" charset="0"/>
                        </a:rPr>
                        <m:t>=</m:t>
                      </m:r>
                      <m:f>
                        <m:fPr>
                          <m:ctrlPr>
                            <a:rPr lang="en-GB" sz="1600" i="1" smtClean="0">
                              <a:latin typeface="Cambria Math" panose="02040503050406030204" pitchFamily="18" charset="0"/>
                            </a:rPr>
                          </m:ctrlPr>
                        </m:fPr>
                        <m:num>
                          <m:r>
                            <a:rPr lang="en-GB" sz="1600" b="0" i="1" smtClean="0">
                              <a:latin typeface="Cambria Math" panose="02040503050406030204" pitchFamily="18" charset="0"/>
                            </a:rPr>
                            <m:t>1</m:t>
                          </m:r>
                        </m:num>
                        <m:den>
                          <m:sSup>
                            <m:sSupPr>
                              <m:ctrlPr>
                                <a:rPr lang="en-GB" sz="1600" i="1" smtClean="0">
                                  <a:latin typeface="Cambria Math" panose="02040503050406030204" pitchFamily="18" charset="0"/>
                                </a:rPr>
                              </m:ctrlPr>
                            </m:sSupPr>
                            <m:e>
                              <m:sSub>
                                <m:sSubPr>
                                  <m:ctrlPr>
                                    <a:rPr lang="en-GB" sz="1600" i="1" dirty="0">
                                      <a:latin typeface="Cambria Math" panose="02040503050406030204" pitchFamily="18" charset="0"/>
                                    </a:rPr>
                                  </m:ctrlPr>
                                </m:sSubPr>
                                <m:e>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rPr>
                                    <m:t>𝑅</m:t>
                                  </m:r>
                                </m:e>
                                <m:sub>
                                  <m:r>
                                    <a:rPr lang="en-GB" sz="1600" i="1" dirty="0">
                                      <a:latin typeface="Cambria Math" panose="02040503050406030204" pitchFamily="18" charset="0"/>
                                    </a:rPr>
                                    <m:t>𝑝</m:t>
                                  </m:r>
                                </m:sub>
                              </m:sSub>
                            </m:e>
                            <m:sup>
                              <m:r>
                                <a:rPr lang="en-GB" sz="1600" b="0" i="1" smtClean="0">
                                  <a:latin typeface="Cambria Math" panose="02040503050406030204" pitchFamily="18" charset="0"/>
                                </a:rPr>
                                <m:t>3</m:t>
                              </m:r>
                            </m:sup>
                          </m:sSup>
                        </m:den>
                      </m:f>
                      <m:nary>
                        <m:naryPr>
                          <m:ctrlPr>
                            <a:rPr lang="en-GB" sz="1600" b="0" i="1" smtClean="0">
                              <a:latin typeface="Cambria Math" panose="02040503050406030204" pitchFamily="18" charset="0"/>
                            </a:rPr>
                          </m:ctrlPr>
                        </m:naryPr>
                        <m:sub>
                          <m:r>
                            <m:rPr>
                              <m:brk m:alnAt="23"/>
                            </m:rPr>
                            <a:rPr lang="en-GB" sz="1600" b="0" i="1" smtClean="0">
                              <a:latin typeface="Cambria Math" panose="02040503050406030204" pitchFamily="18" charset="0"/>
                            </a:rPr>
                            <m:t>−</m:t>
                          </m:r>
                          <m:r>
                            <a:rPr lang="en-GB" sz="1600" i="1">
                              <a:latin typeface="Cambria Math" panose="02040503050406030204" pitchFamily="18" charset="0"/>
                              <a:ea typeface="Cambria Math" panose="02040503050406030204" pitchFamily="18" charset="0"/>
                            </a:rPr>
                            <m:t>∞</m:t>
                          </m:r>
                        </m:sub>
                        <m:sup>
                          <m:r>
                            <a:rPr lang="en-GB" sz="1600" b="0" i="1" smtClean="0">
                              <a:latin typeface="Cambria Math" panose="02040503050406030204" pitchFamily="18" charset="0"/>
                            </a:rPr>
                            <m:t>+</m:t>
                          </m:r>
                          <m:r>
                            <m:rPr>
                              <m:brk m:alnAt="23"/>
                            </m:rPr>
                            <a:rPr lang="en-GB" sz="1600" i="1">
                              <a:latin typeface="Cambria Math" panose="02040503050406030204" pitchFamily="18" charset="0"/>
                              <a:ea typeface="Cambria Math" panose="02040503050406030204" pitchFamily="18" charset="0"/>
                            </a:rPr>
                            <m:t>∞</m:t>
                          </m:r>
                        </m:sup>
                        <m:e>
                          <m:sSup>
                            <m:sSupPr>
                              <m:ctrlPr>
                                <a:rPr lang="en-GB" sz="1600" b="0" i="1" dirty="0" smtClean="0">
                                  <a:latin typeface="Cambria Math" panose="02040503050406030204" pitchFamily="18" charset="0"/>
                                </a:rPr>
                              </m:ctrlPr>
                            </m:sSupPr>
                            <m:e>
                              <m:r>
                                <a:rPr lang="en-GB" sz="1600" i="1">
                                  <a:latin typeface="Cambria Math" panose="02040503050406030204" pitchFamily="18" charset="0"/>
                                </a:rPr>
                                <m:t>(</m:t>
                              </m:r>
                              <m:r>
                                <a:rPr lang="en-GB" sz="1600" i="1">
                                  <a:latin typeface="Cambria Math" panose="02040503050406030204" pitchFamily="18" charset="0"/>
                                </a:rPr>
                                <m:t>𝑥</m:t>
                              </m:r>
                              <m:r>
                                <a:rPr lang="en-GB" sz="1600" i="1">
                                  <a:latin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𝑅</m:t>
                                  </m:r>
                                </m:e>
                                <m:sub>
                                  <m:r>
                                    <a:rPr lang="en-GB" sz="1600" i="1" dirty="0">
                                      <a:latin typeface="Cambria Math" panose="02040503050406030204" pitchFamily="18" charset="0"/>
                                    </a:rPr>
                                    <m:t>𝑝</m:t>
                                  </m:r>
                                </m:sub>
                              </m:sSub>
                              <m:r>
                                <a:rPr lang="en-GB" sz="1600" i="1" dirty="0">
                                  <a:latin typeface="Cambria Math" panose="02040503050406030204" pitchFamily="18" charset="0"/>
                                </a:rPr>
                                <m:t>)</m:t>
                              </m:r>
                            </m:e>
                            <m:sup>
                              <m:r>
                                <a:rPr lang="en-GB" sz="1600" b="0" i="1" dirty="0" smtClean="0">
                                  <a:latin typeface="Cambria Math" panose="02040503050406030204" pitchFamily="18" charset="0"/>
                                </a:rPr>
                                <m:t>3</m:t>
                              </m:r>
                            </m:sup>
                          </m:sSup>
                          <m:r>
                            <a:rPr lang="en-GB" sz="1600" b="0" i="1" smtClean="0">
                              <a:latin typeface="Cambria Math" panose="02040503050406030204" pitchFamily="18" charset="0"/>
                            </a:rPr>
                            <m:t>𝑁</m:t>
                          </m:r>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e>
                          </m:d>
                          <m:r>
                            <a:rPr lang="en-GB" sz="1600" b="0" i="1" smtClean="0">
                              <a:latin typeface="Cambria Math" panose="02040503050406030204" pitchFamily="18" charset="0"/>
                            </a:rPr>
                            <m:t>𝑑𝑥</m:t>
                          </m:r>
                        </m:e>
                      </m:nary>
                    </m:oMath>
                  </m:oMathPara>
                </a14:m>
                <a:endParaRPr lang="en-GB" sz="1600" dirty="0"/>
              </a:p>
            </p:txBody>
          </p:sp>
        </mc:Choice>
        <mc:Fallback xmlns="">
          <p:sp>
            <p:nvSpPr>
              <p:cNvPr id="24" name="TextBox 23">
                <a:extLst>
                  <a:ext uri="{FF2B5EF4-FFF2-40B4-BE49-F238E27FC236}">
                    <a16:creationId xmlns:a16="http://schemas.microsoft.com/office/drawing/2014/main" id="{3FAC7F45-E00F-4D69-A28D-D15879713D4F}"/>
                  </a:ext>
                </a:extLst>
              </p:cNvPr>
              <p:cNvSpPr txBox="1">
                <a:spLocks noRot="1" noChangeAspect="1" noMove="1" noResize="1" noEditPoints="1" noAdjustHandles="1" noChangeArrowheads="1" noChangeShapeType="1" noTextEdit="1"/>
              </p:cNvSpPr>
              <p:nvPr/>
            </p:nvSpPr>
            <p:spPr>
              <a:xfrm>
                <a:off x="8269582" y="4297060"/>
                <a:ext cx="3391248" cy="581378"/>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7A5F06F6-F80E-45C3-9F91-3D7116C99918}"/>
                  </a:ext>
                </a:extLst>
              </p:cNvPr>
              <p:cNvSpPr txBox="1"/>
              <p:nvPr/>
            </p:nvSpPr>
            <p:spPr>
              <a:xfrm>
                <a:off x="8269582" y="5387168"/>
                <a:ext cx="3409587" cy="5803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ea typeface="Cambria Math" panose="02040503050406030204" pitchFamily="18" charset="0"/>
                        </a:rPr>
                        <m:t>𝛽</m:t>
                      </m:r>
                      <m:r>
                        <a:rPr lang="en-GB" sz="1600" b="0" i="1" smtClean="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𝑚</m:t>
                          </m:r>
                        </m:e>
                        <m:sub>
                          <m:r>
                            <a:rPr lang="en-GB" sz="1600" b="0" i="1" smtClean="0">
                              <a:latin typeface="Cambria Math" panose="02040503050406030204" pitchFamily="18" charset="0"/>
                            </a:rPr>
                            <m:t>4</m:t>
                          </m:r>
                        </m:sub>
                      </m:sSub>
                      <m:r>
                        <a:rPr lang="en-GB" sz="1600" i="1">
                          <a:latin typeface="Cambria Math" panose="02040503050406030204" pitchFamily="18" charset="0"/>
                        </a:rPr>
                        <m:t>=</m:t>
                      </m:r>
                      <m:f>
                        <m:fPr>
                          <m:ctrlPr>
                            <a:rPr lang="en-GB" sz="1600" i="1" smtClean="0">
                              <a:latin typeface="Cambria Math" panose="02040503050406030204" pitchFamily="18" charset="0"/>
                            </a:rPr>
                          </m:ctrlPr>
                        </m:fPr>
                        <m:num>
                          <m:r>
                            <a:rPr lang="en-GB" sz="1600" b="0" i="1" smtClean="0">
                              <a:latin typeface="Cambria Math" panose="02040503050406030204" pitchFamily="18" charset="0"/>
                            </a:rPr>
                            <m:t>1</m:t>
                          </m:r>
                        </m:num>
                        <m:den>
                          <m:sSup>
                            <m:sSupPr>
                              <m:ctrlPr>
                                <a:rPr lang="en-GB" sz="1600" i="1" smtClean="0">
                                  <a:latin typeface="Cambria Math" panose="02040503050406030204" pitchFamily="18" charset="0"/>
                                </a:rPr>
                              </m:ctrlPr>
                            </m:sSupPr>
                            <m:e>
                              <m:sSub>
                                <m:sSubPr>
                                  <m:ctrlPr>
                                    <a:rPr lang="en-GB" sz="1600" i="1" dirty="0">
                                      <a:latin typeface="Cambria Math" panose="02040503050406030204" pitchFamily="18" charset="0"/>
                                    </a:rPr>
                                  </m:ctrlPr>
                                </m:sSubPr>
                                <m:e>
                                  <m:r>
                                    <a:rPr lang="en-GB" sz="1600" i="1" dirty="0">
                                      <a:latin typeface="Cambria Math" panose="02040503050406030204" pitchFamily="18" charset="0"/>
                                      <a:ea typeface="Cambria Math" panose="02040503050406030204" pitchFamily="18" charset="0"/>
                                    </a:rPr>
                                    <m:t>∆</m:t>
                                  </m:r>
                                  <m:r>
                                    <a:rPr lang="en-GB" sz="1600" i="1" dirty="0">
                                      <a:latin typeface="Cambria Math" panose="02040503050406030204" pitchFamily="18" charset="0"/>
                                    </a:rPr>
                                    <m:t>𝑅</m:t>
                                  </m:r>
                                </m:e>
                                <m:sub>
                                  <m:r>
                                    <a:rPr lang="en-GB" sz="1600" i="1" dirty="0">
                                      <a:latin typeface="Cambria Math" panose="02040503050406030204" pitchFamily="18" charset="0"/>
                                    </a:rPr>
                                    <m:t>𝑝</m:t>
                                  </m:r>
                                </m:sub>
                              </m:sSub>
                            </m:e>
                            <m:sup>
                              <m:r>
                                <a:rPr lang="en-GB" sz="1600" b="0" i="1" smtClean="0">
                                  <a:latin typeface="Cambria Math" panose="02040503050406030204" pitchFamily="18" charset="0"/>
                                </a:rPr>
                                <m:t>4</m:t>
                              </m:r>
                            </m:sup>
                          </m:sSup>
                        </m:den>
                      </m:f>
                      <m:nary>
                        <m:naryPr>
                          <m:ctrlPr>
                            <a:rPr lang="en-GB" sz="1600" b="0" i="1" smtClean="0">
                              <a:latin typeface="Cambria Math" panose="02040503050406030204" pitchFamily="18" charset="0"/>
                            </a:rPr>
                          </m:ctrlPr>
                        </m:naryPr>
                        <m:sub>
                          <m:r>
                            <m:rPr>
                              <m:brk m:alnAt="23"/>
                            </m:rPr>
                            <a:rPr lang="en-GB" sz="1600" b="0" i="1" smtClean="0">
                              <a:latin typeface="Cambria Math" panose="02040503050406030204" pitchFamily="18" charset="0"/>
                            </a:rPr>
                            <m:t>−</m:t>
                          </m:r>
                          <m:r>
                            <a:rPr lang="en-GB" sz="1600" i="1">
                              <a:latin typeface="Cambria Math" panose="02040503050406030204" pitchFamily="18" charset="0"/>
                              <a:ea typeface="Cambria Math" panose="02040503050406030204" pitchFamily="18" charset="0"/>
                            </a:rPr>
                            <m:t>∞</m:t>
                          </m:r>
                        </m:sub>
                        <m:sup>
                          <m:r>
                            <a:rPr lang="en-GB" sz="1600" b="0" i="1" smtClean="0">
                              <a:latin typeface="Cambria Math" panose="02040503050406030204" pitchFamily="18" charset="0"/>
                            </a:rPr>
                            <m:t>+</m:t>
                          </m:r>
                          <m:r>
                            <m:rPr>
                              <m:brk m:alnAt="23"/>
                            </m:rPr>
                            <a:rPr lang="en-GB" sz="1600" i="1">
                              <a:latin typeface="Cambria Math" panose="02040503050406030204" pitchFamily="18" charset="0"/>
                              <a:ea typeface="Cambria Math" panose="02040503050406030204" pitchFamily="18" charset="0"/>
                            </a:rPr>
                            <m:t>∞</m:t>
                          </m:r>
                        </m:sup>
                        <m:e>
                          <m:sSup>
                            <m:sSupPr>
                              <m:ctrlPr>
                                <a:rPr lang="en-GB" sz="1600" b="0" i="1" dirty="0" smtClean="0">
                                  <a:latin typeface="Cambria Math" panose="02040503050406030204" pitchFamily="18" charset="0"/>
                                </a:rPr>
                              </m:ctrlPr>
                            </m:sSupPr>
                            <m:e>
                              <m:r>
                                <a:rPr lang="en-GB" sz="1600" i="1">
                                  <a:latin typeface="Cambria Math" panose="02040503050406030204" pitchFamily="18" charset="0"/>
                                </a:rPr>
                                <m:t>(</m:t>
                              </m:r>
                              <m:r>
                                <a:rPr lang="en-GB" sz="1600" i="1">
                                  <a:latin typeface="Cambria Math" panose="02040503050406030204" pitchFamily="18" charset="0"/>
                                </a:rPr>
                                <m:t>𝑥</m:t>
                              </m:r>
                              <m:r>
                                <a:rPr lang="en-GB" sz="1600" i="1">
                                  <a:latin typeface="Cambria Math" panose="02040503050406030204" pitchFamily="18" charset="0"/>
                                </a:rPr>
                                <m:t>−</m:t>
                              </m:r>
                              <m:sSub>
                                <m:sSubPr>
                                  <m:ctrlPr>
                                    <a:rPr lang="en-GB" sz="1600" i="1" dirty="0">
                                      <a:latin typeface="Cambria Math" panose="02040503050406030204" pitchFamily="18" charset="0"/>
                                    </a:rPr>
                                  </m:ctrlPr>
                                </m:sSubPr>
                                <m:e>
                                  <m:r>
                                    <a:rPr lang="en-GB" sz="1600" i="1" dirty="0">
                                      <a:latin typeface="Cambria Math" panose="02040503050406030204" pitchFamily="18" charset="0"/>
                                    </a:rPr>
                                    <m:t>𝑅</m:t>
                                  </m:r>
                                </m:e>
                                <m:sub>
                                  <m:r>
                                    <a:rPr lang="en-GB" sz="1600" i="1" dirty="0">
                                      <a:latin typeface="Cambria Math" panose="02040503050406030204" pitchFamily="18" charset="0"/>
                                    </a:rPr>
                                    <m:t>𝑝</m:t>
                                  </m:r>
                                </m:sub>
                              </m:sSub>
                              <m:r>
                                <a:rPr lang="en-GB" sz="1600" i="1" dirty="0">
                                  <a:latin typeface="Cambria Math" panose="02040503050406030204" pitchFamily="18" charset="0"/>
                                </a:rPr>
                                <m:t>)</m:t>
                              </m:r>
                            </m:e>
                            <m:sup>
                              <m:r>
                                <a:rPr lang="en-GB" sz="1600" b="0" i="1" dirty="0" smtClean="0">
                                  <a:latin typeface="Cambria Math" panose="02040503050406030204" pitchFamily="18" charset="0"/>
                                </a:rPr>
                                <m:t>4</m:t>
                              </m:r>
                            </m:sup>
                          </m:sSup>
                          <m:r>
                            <a:rPr lang="en-GB" sz="1600" b="0" i="1" smtClean="0">
                              <a:latin typeface="Cambria Math" panose="02040503050406030204" pitchFamily="18" charset="0"/>
                            </a:rPr>
                            <m:t>𝑁</m:t>
                          </m:r>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e>
                          </m:d>
                          <m:r>
                            <a:rPr lang="en-GB" sz="1600" b="0" i="1" smtClean="0">
                              <a:latin typeface="Cambria Math" panose="02040503050406030204" pitchFamily="18" charset="0"/>
                            </a:rPr>
                            <m:t>𝑑𝑥</m:t>
                          </m:r>
                        </m:e>
                      </m:nary>
                    </m:oMath>
                  </m:oMathPara>
                </a14:m>
                <a:endParaRPr lang="en-GB" sz="1600" dirty="0"/>
              </a:p>
            </p:txBody>
          </p:sp>
        </mc:Choice>
        <mc:Fallback xmlns="">
          <p:sp>
            <p:nvSpPr>
              <p:cNvPr id="26" name="TextBox 25">
                <a:extLst>
                  <a:ext uri="{FF2B5EF4-FFF2-40B4-BE49-F238E27FC236}">
                    <a16:creationId xmlns:a16="http://schemas.microsoft.com/office/drawing/2014/main" id="{7A5F06F6-F80E-45C3-9F91-3D7116C99918}"/>
                  </a:ext>
                </a:extLst>
              </p:cNvPr>
              <p:cNvSpPr txBox="1">
                <a:spLocks noRot="1" noChangeAspect="1" noMove="1" noResize="1" noEditPoints="1" noAdjustHandles="1" noChangeArrowheads="1" noChangeShapeType="1" noTextEdit="1"/>
              </p:cNvSpPr>
              <p:nvPr/>
            </p:nvSpPr>
            <p:spPr>
              <a:xfrm>
                <a:off x="8269582" y="5387168"/>
                <a:ext cx="3409587" cy="580352"/>
              </a:xfrm>
              <a:prstGeom prst="rect">
                <a:avLst/>
              </a:prstGeom>
              <a:blipFill>
                <a:blip r:embed="rId8"/>
                <a:stretch>
                  <a:fillRect/>
                </a:stretch>
              </a:blipFill>
            </p:spPr>
            <p:txBody>
              <a:bodyPr/>
              <a:lstStyle/>
              <a:p>
                <a:r>
                  <a:rPr lang="en-GB">
                    <a:noFill/>
                  </a:rPr>
                  <a:t> </a:t>
                </a:r>
              </a:p>
            </p:txBody>
          </p:sp>
        </mc:Fallback>
      </mc:AlternateContent>
      <p:sp>
        <p:nvSpPr>
          <p:cNvPr id="27" name="TextBox 26">
            <a:extLst>
              <a:ext uri="{FF2B5EF4-FFF2-40B4-BE49-F238E27FC236}">
                <a16:creationId xmlns:a16="http://schemas.microsoft.com/office/drawing/2014/main" id="{8A9AF580-60F2-4809-BAA9-D08ECBDA77B9}"/>
              </a:ext>
            </a:extLst>
          </p:cNvPr>
          <p:cNvSpPr txBox="1"/>
          <p:nvPr/>
        </p:nvSpPr>
        <p:spPr>
          <a:xfrm>
            <a:off x="468000" y="2160000"/>
            <a:ext cx="5459465" cy="2554545"/>
          </a:xfrm>
          <a:prstGeom prst="rect">
            <a:avLst/>
          </a:prstGeom>
          <a:noFill/>
        </p:spPr>
        <p:txBody>
          <a:bodyPr wrap="square">
            <a:spAutoFit/>
          </a:bodyPr>
          <a:lstStyle/>
          <a:p>
            <a:pPr marL="285750" indent="-285750">
              <a:buFont typeface="Arial" panose="020B0604020202020204" pitchFamily="34" charset="0"/>
              <a:buChar char="•"/>
            </a:pPr>
            <a:r>
              <a:rPr lang="en-GB" sz="2000" dirty="0">
                <a:cs typeface="Times New Roman" panose="02020603050405020304" pitchFamily="18" charset="0"/>
              </a:rPr>
              <a:t>Higher moments are needed to describe realistic profiles: </a:t>
            </a:r>
            <a:br>
              <a:rPr lang="en-GB" sz="2000" dirty="0">
                <a:cs typeface="Times New Roman" panose="02020603050405020304" pitchFamily="18" charset="0"/>
              </a:rPr>
            </a:br>
            <a:endParaRPr lang="en-GB" sz="2000" dirty="0">
              <a:cs typeface="Times New Roman" panose="02020603050405020304" pitchFamily="18" charset="0"/>
            </a:endParaRPr>
          </a:p>
          <a:p>
            <a:pPr marL="742950" lvl="1" indent="-285750">
              <a:buFont typeface="Arial" panose="020B0604020202020204" pitchFamily="34" charset="0"/>
              <a:buChar char="•"/>
            </a:pPr>
            <a:r>
              <a:rPr lang="en-GB" sz="2000" b="1" dirty="0">
                <a:cs typeface="Times New Roman" panose="02020603050405020304" pitchFamily="18" charset="0"/>
              </a:rPr>
              <a:t>skewness</a:t>
            </a:r>
            <a:r>
              <a:rPr lang="en-GB" sz="2000" dirty="0">
                <a:cs typeface="Times New Roman" panose="02020603050405020304" pitchFamily="18" charset="0"/>
              </a:rPr>
              <a:t> (</a:t>
            </a:r>
            <a:r>
              <a:rPr lang="el-GR" sz="2000" dirty="0">
                <a:ea typeface="Cambria Math" panose="02040503050406030204" pitchFamily="18" charset="0"/>
                <a:cs typeface="Times New Roman" panose="02020603050405020304" pitchFamily="18" charset="0"/>
              </a:rPr>
              <a:t>γ</a:t>
            </a:r>
            <a:r>
              <a:rPr lang="en-GB" sz="2000" dirty="0">
                <a:ea typeface="Cambria Math" panose="02040503050406030204" pitchFamily="18" charset="0"/>
                <a:cs typeface="Times New Roman" panose="02020603050405020304" pitchFamily="18" charset="0"/>
              </a:rPr>
              <a:t>), describing asymmetry of distribution</a:t>
            </a:r>
            <a:br>
              <a:rPr lang="en-GB" sz="2000" dirty="0">
                <a:ea typeface="Cambria Math" panose="02040503050406030204" pitchFamily="18" charset="0"/>
                <a:cs typeface="Times New Roman" panose="02020603050405020304" pitchFamily="18" charset="0"/>
              </a:rPr>
            </a:br>
            <a:endParaRPr lang="en-GB" sz="2000" dirty="0">
              <a:ea typeface="Cambria Math" panose="02040503050406030204" pitchFamily="18" charset="0"/>
              <a:cs typeface="Times New Roman" panose="02020603050405020304" pitchFamily="18" charset="0"/>
            </a:endParaRPr>
          </a:p>
          <a:p>
            <a:pPr marL="742950" lvl="1" indent="-285750">
              <a:buFont typeface="Arial" panose="020B0604020202020204" pitchFamily="34" charset="0"/>
              <a:buChar char="•"/>
            </a:pPr>
            <a:r>
              <a:rPr lang="en-GB" sz="2000" dirty="0">
                <a:ea typeface="Cambria Math" panose="02040503050406030204" pitchFamily="18" charset="0"/>
                <a:cs typeface="Times New Roman" panose="02020603050405020304" pitchFamily="18" charset="0"/>
              </a:rPr>
              <a:t> </a:t>
            </a:r>
            <a:r>
              <a:rPr lang="en-GB" sz="2000" b="1" dirty="0">
                <a:ea typeface="Cambria Math" panose="02040503050406030204" pitchFamily="18" charset="0"/>
                <a:cs typeface="Times New Roman" panose="02020603050405020304" pitchFamily="18" charset="0"/>
              </a:rPr>
              <a:t>kurtosis</a:t>
            </a:r>
            <a:r>
              <a:rPr lang="en-GB" sz="2000" dirty="0">
                <a:ea typeface="Cambria Math" panose="02040503050406030204" pitchFamily="18" charset="0"/>
                <a:cs typeface="Times New Roman" panose="02020603050405020304" pitchFamily="18" charset="0"/>
              </a:rPr>
              <a:t> (</a:t>
            </a:r>
            <a:r>
              <a:rPr lang="el-GR" sz="2000" dirty="0">
                <a:ea typeface="Cambria Math" panose="02040503050406030204" pitchFamily="18" charset="0"/>
                <a:cs typeface="Times New Roman" panose="02020603050405020304" pitchFamily="18" charset="0"/>
              </a:rPr>
              <a:t>β</a:t>
            </a:r>
            <a:r>
              <a:rPr lang="en-GB" sz="2000" dirty="0">
                <a:ea typeface="Cambria Math" panose="02040503050406030204" pitchFamily="18" charset="0"/>
                <a:cs typeface="Times New Roman" panose="02020603050405020304" pitchFamily="18" charset="0"/>
              </a:rPr>
              <a:t>), describing peak sharpness of the profile</a:t>
            </a:r>
            <a:endParaRPr lang="en-GB" sz="2000" dirty="0">
              <a:cs typeface="Arial" panose="020B0604020202020204" pitchFamily="34" charset="0"/>
            </a:endParaRPr>
          </a:p>
        </p:txBody>
      </p:sp>
      <p:sp>
        <p:nvSpPr>
          <p:cNvPr id="29" name="Rectangle 28">
            <a:extLst>
              <a:ext uri="{FF2B5EF4-FFF2-40B4-BE49-F238E27FC236}">
                <a16:creationId xmlns:a16="http://schemas.microsoft.com/office/drawing/2014/main" id="{42157E13-4E7D-4B32-9081-04B3B51889A2}"/>
              </a:ext>
            </a:extLst>
          </p:cNvPr>
          <p:cNvSpPr/>
          <p:nvPr/>
        </p:nvSpPr>
        <p:spPr>
          <a:xfrm>
            <a:off x="589560" y="680011"/>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doping profile</a:t>
            </a:r>
          </a:p>
        </p:txBody>
      </p:sp>
      <p:sp>
        <p:nvSpPr>
          <p:cNvPr id="20" name="Rectangle 19">
            <a:extLst>
              <a:ext uri="{FF2B5EF4-FFF2-40B4-BE49-F238E27FC236}">
                <a16:creationId xmlns:a16="http://schemas.microsoft.com/office/drawing/2014/main" id="{450B57CE-3485-452B-A756-635D9A4CCEA2}"/>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609CD099-271D-1A16-A47A-304EF1B9E5E7}"/>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C87F1AEE-24E0-6D53-2D82-D0985497155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 name="TextBox 5">
            <a:extLst>
              <a:ext uri="{FF2B5EF4-FFF2-40B4-BE49-F238E27FC236}">
                <a16:creationId xmlns:a16="http://schemas.microsoft.com/office/drawing/2014/main" id="{B0411C4E-5427-7713-783C-1DEEBA602517}"/>
              </a:ext>
            </a:extLst>
          </p:cNvPr>
          <p:cNvSpPr txBox="1"/>
          <p:nvPr/>
        </p:nvSpPr>
        <p:spPr>
          <a:xfrm>
            <a:off x="87363" y="6400425"/>
            <a:ext cx="623904" cy="369332"/>
          </a:xfrm>
          <a:prstGeom prst="rect">
            <a:avLst/>
          </a:prstGeom>
          <a:noFill/>
        </p:spPr>
        <p:txBody>
          <a:bodyPr wrap="square">
            <a:spAutoFit/>
          </a:bodyPr>
          <a:lstStyle/>
          <a:p>
            <a:r>
              <a:rPr lang="en-GB" dirty="0"/>
              <a:t>55</a:t>
            </a:r>
          </a:p>
        </p:txBody>
      </p:sp>
    </p:spTree>
    <p:extLst>
      <p:ext uri="{BB962C8B-B14F-4D97-AF65-F5344CB8AC3E}">
        <p14:creationId xmlns:p14="http://schemas.microsoft.com/office/powerpoint/2010/main" val="32744429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D236022-52B5-45FB-93DC-A452F41B1D6E}"/>
              </a:ext>
            </a:extLst>
          </p:cNvPr>
          <p:cNvSpPr txBox="1"/>
          <p:nvPr/>
        </p:nvSpPr>
        <p:spPr>
          <a:xfrm>
            <a:off x="576000" y="2160000"/>
            <a:ext cx="5109809" cy="3416320"/>
          </a:xfrm>
          <a:prstGeom prst="rect">
            <a:avLst/>
          </a:prstGeom>
          <a:noFill/>
        </p:spPr>
        <p:txBody>
          <a:bodyPr wrap="square">
            <a:spAutoFit/>
          </a:bodyPr>
          <a:lstStyle/>
          <a:p>
            <a:endParaRPr lang="en-US" b="1" dirty="0"/>
          </a:p>
          <a:p>
            <a:endParaRPr lang="en-US" b="1" dirty="0"/>
          </a:p>
          <a:p>
            <a:pPr marL="285750" indent="-285750">
              <a:buFont typeface="Arial" panose="020B0604020202020204" pitchFamily="34" charset="0"/>
              <a:buChar char="•"/>
            </a:pPr>
            <a:r>
              <a:rPr lang="en-US" sz="2000" dirty="0"/>
              <a:t>Analytical description of doping profiles can be obtained from Pearson distribution</a:t>
            </a:r>
            <a:br>
              <a:rPr lang="en-US" sz="2000" dirty="0"/>
            </a:br>
            <a:endParaRPr lang="en-US" sz="2000" dirty="0"/>
          </a:p>
          <a:p>
            <a:pPr marL="285750" indent="-285750">
              <a:buFont typeface="Arial" panose="020B0604020202020204" pitchFamily="34" charset="0"/>
              <a:buChar char="•"/>
            </a:pPr>
            <a:r>
              <a:rPr lang="en-US" sz="2000" dirty="0"/>
              <a:t>Coefficients of Pearson’s equation are related to the four moments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Explicit formula for the implanted profile can be obtained</a:t>
            </a:r>
            <a:br>
              <a:rPr lang="en-US" sz="2000" dirty="0"/>
            </a:br>
            <a:endParaRPr lang="en-US" sz="2000" dirty="0"/>
          </a:p>
        </p:txBody>
      </p:sp>
      <p:sp>
        <p:nvSpPr>
          <p:cNvPr id="17" name="TextBox 16">
            <a:extLst>
              <a:ext uri="{FF2B5EF4-FFF2-40B4-BE49-F238E27FC236}">
                <a16:creationId xmlns:a16="http://schemas.microsoft.com/office/drawing/2014/main" id="{9BC5F851-6967-4CBE-B130-ABED644418D1}"/>
              </a:ext>
            </a:extLst>
          </p:cNvPr>
          <p:cNvSpPr txBox="1"/>
          <p:nvPr/>
        </p:nvSpPr>
        <p:spPr>
          <a:xfrm>
            <a:off x="6188006" y="1646395"/>
            <a:ext cx="4597027" cy="276999"/>
          </a:xfrm>
          <a:prstGeom prst="rect">
            <a:avLst/>
          </a:prstGeom>
          <a:noFill/>
        </p:spPr>
        <p:txBody>
          <a:bodyPr wrap="square">
            <a:spAutoFit/>
          </a:bodyPr>
          <a:lstStyle/>
          <a:p>
            <a:r>
              <a:rPr lang="en-GB" sz="1200" i="1" dirty="0"/>
              <a:t>Pearson distribution function defined as DE solution</a:t>
            </a:r>
          </a:p>
        </p:txBody>
      </p:sp>
      <p:sp>
        <p:nvSpPr>
          <p:cNvPr id="18" name="Rectangle 17">
            <a:extLst>
              <a:ext uri="{FF2B5EF4-FFF2-40B4-BE49-F238E27FC236}">
                <a16:creationId xmlns:a16="http://schemas.microsoft.com/office/drawing/2014/main" id="{D1BBDCB2-D00D-4E48-BB85-4046E1B1D517}"/>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6D5E80D3-6B21-4644-99EA-9C8633460DE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2" name="Rectangle 21">
            <a:extLst>
              <a:ext uri="{FF2B5EF4-FFF2-40B4-BE49-F238E27FC236}">
                <a16:creationId xmlns:a16="http://schemas.microsoft.com/office/drawing/2014/main" id="{5FC41C84-1BF6-44F6-8831-CCA01F2F0F77}"/>
              </a:ext>
            </a:extLst>
          </p:cNvPr>
          <p:cNvSpPr/>
          <p:nvPr/>
        </p:nvSpPr>
        <p:spPr>
          <a:xfrm>
            <a:off x="589560" y="680011"/>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doping profile</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BF67ED8-4AC7-4EAB-92D5-28E2F6A05214}"/>
                  </a:ext>
                </a:extLst>
              </p:cNvPr>
              <p:cNvSpPr txBox="1"/>
              <p:nvPr/>
            </p:nvSpPr>
            <p:spPr>
              <a:xfrm>
                <a:off x="6259254" y="951498"/>
                <a:ext cx="2273506" cy="6014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i="1" smtClean="0">
                              <a:latin typeface="Cambria Math" panose="02040503050406030204" pitchFamily="18" charset="0"/>
                            </a:rPr>
                            <m:t>𝑑</m:t>
                          </m:r>
                          <m:r>
                            <a:rPr lang="en-GB" b="0" i="1" smtClean="0">
                              <a:latin typeface="Cambria Math" panose="02040503050406030204" pitchFamily="18" charset="0"/>
                            </a:rPr>
                            <m:t>𝑓</m:t>
                          </m:r>
                        </m:num>
                        <m:den>
                          <m:r>
                            <a:rPr lang="en-GB" i="1" smtClean="0">
                              <a:latin typeface="Cambria Math" panose="02040503050406030204" pitchFamily="18" charset="0"/>
                            </a:rPr>
                            <m:t>𝑑𝑥</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d>
                            <m:dPr>
                              <m:ctrlPr>
                                <a:rPr lang="en-GB" b="0" i="1" smtClean="0">
                                  <a:latin typeface="Cambria Math" panose="02040503050406030204" pitchFamily="18" charset="0"/>
                                </a:rPr>
                              </m:ctrlPr>
                            </m:dPr>
                            <m:e>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𝑎</m:t>
                              </m:r>
                            </m:e>
                          </m:d>
                          <m:r>
                            <a:rPr lang="en-GB" b="0" i="1" smtClean="0">
                              <a:latin typeface="Cambria Math" panose="02040503050406030204" pitchFamily="18" charset="0"/>
                            </a:rPr>
                            <m:t>𝑓</m:t>
                          </m:r>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𝑏</m:t>
                              </m:r>
                            </m:e>
                            <m:sub>
                              <m:r>
                                <a:rPr lang="en-GB" b="0" i="1" smtClean="0">
                                  <a:latin typeface="Cambria Math" panose="02040503050406030204" pitchFamily="18" charset="0"/>
                                </a:rPr>
                                <m:t>0</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𝑏</m:t>
                              </m:r>
                            </m:e>
                            <m:sub>
                              <m:r>
                                <a:rPr lang="en-GB" b="0" i="1" smtClean="0">
                                  <a:latin typeface="Cambria Math" panose="02040503050406030204" pitchFamily="18" charset="0"/>
                                </a:rPr>
                                <m:t>1</m:t>
                              </m:r>
                            </m:sub>
                          </m:sSub>
                          <m:r>
                            <a:rPr lang="en-GB" b="0" i="1" smtClean="0">
                              <a:latin typeface="Cambria Math" panose="02040503050406030204" pitchFamily="18" charset="0"/>
                            </a:rPr>
                            <m:t>𝑥</m:t>
                          </m:r>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𝑏</m:t>
                              </m:r>
                            </m:e>
                            <m:sub>
                              <m:r>
                                <a:rPr lang="en-GB" b="0" i="1" smtClean="0">
                                  <a:latin typeface="Cambria Math" panose="02040503050406030204" pitchFamily="18" charset="0"/>
                                </a:rPr>
                                <m:t>2</m:t>
                              </m:r>
                            </m:sub>
                          </m:sSub>
                          <m:sSup>
                            <m:sSupPr>
                              <m:ctrlPr>
                                <a:rPr lang="en-GB" i="1" smtClean="0">
                                  <a:latin typeface="Cambria Math" panose="02040503050406030204" pitchFamily="18" charset="0"/>
                                </a:rPr>
                              </m:ctrlPr>
                            </m:sSupPr>
                            <m:e>
                              <m:r>
                                <a:rPr lang="en-GB" b="0" i="1" smtClean="0">
                                  <a:latin typeface="Cambria Math" panose="02040503050406030204" pitchFamily="18" charset="0"/>
                                </a:rPr>
                                <m:t>𝑥</m:t>
                              </m:r>
                            </m:e>
                            <m:sup>
                              <m:r>
                                <a:rPr lang="en-GB" b="0" i="1" smtClean="0">
                                  <a:latin typeface="Cambria Math" panose="02040503050406030204" pitchFamily="18" charset="0"/>
                                </a:rPr>
                                <m:t>2</m:t>
                              </m:r>
                            </m:sup>
                          </m:sSup>
                        </m:den>
                      </m:f>
                    </m:oMath>
                  </m:oMathPara>
                </a14:m>
                <a:endParaRPr lang="en-GB" dirty="0"/>
              </a:p>
            </p:txBody>
          </p:sp>
        </mc:Choice>
        <mc:Fallback xmlns="">
          <p:sp>
            <p:nvSpPr>
              <p:cNvPr id="2" name="TextBox 1">
                <a:extLst>
                  <a:ext uri="{FF2B5EF4-FFF2-40B4-BE49-F238E27FC236}">
                    <a16:creationId xmlns:a16="http://schemas.microsoft.com/office/drawing/2014/main" id="{FBF67ED8-4AC7-4EAB-92D5-28E2F6A05214}"/>
                  </a:ext>
                </a:extLst>
              </p:cNvPr>
              <p:cNvSpPr txBox="1">
                <a:spLocks noRot="1" noChangeAspect="1" noMove="1" noResize="1" noEditPoints="1" noAdjustHandles="1" noChangeArrowheads="1" noChangeShapeType="1" noTextEdit="1"/>
              </p:cNvSpPr>
              <p:nvPr/>
            </p:nvSpPr>
            <p:spPr>
              <a:xfrm>
                <a:off x="6259254" y="951498"/>
                <a:ext cx="2273506" cy="601447"/>
              </a:xfrm>
              <a:prstGeom prst="rect">
                <a:avLst/>
              </a:prstGeom>
              <a:blipFill>
                <a:blip r:embed="rId3"/>
                <a:stretch>
                  <a:fillRect/>
                </a:stretch>
              </a:blipFill>
            </p:spPr>
            <p:txBody>
              <a:bodyPr/>
              <a:lstStyle/>
              <a:p>
                <a:r>
                  <a:rPr lang="en-GB">
                    <a:noFill/>
                  </a:rPr>
                  <a:t> </a:t>
                </a:r>
              </a:p>
            </p:txBody>
          </p:sp>
        </mc:Fallback>
      </mc:AlternateContent>
      <p:pic>
        <p:nvPicPr>
          <p:cNvPr id="5" name="Picture 4">
            <a:extLst>
              <a:ext uri="{FF2B5EF4-FFF2-40B4-BE49-F238E27FC236}">
                <a16:creationId xmlns:a16="http://schemas.microsoft.com/office/drawing/2014/main" id="{47CB2C25-0380-4752-A233-82DA743675B9}"/>
              </a:ext>
            </a:extLst>
          </p:cNvPr>
          <p:cNvPicPr>
            <a:picLocks noChangeAspect="1"/>
          </p:cNvPicPr>
          <p:nvPr/>
        </p:nvPicPr>
        <p:blipFill>
          <a:blip r:embed="rId4"/>
          <a:stretch>
            <a:fillRect/>
          </a:stretch>
        </p:blipFill>
        <p:spPr>
          <a:xfrm>
            <a:off x="5904991" y="2228386"/>
            <a:ext cx="2698066" cy="2343056"/>
          </a:xfrm>
          <a:prstGeom prst="rect">
            <a:avLst/>
          </a:prstGeom>
        </p:spPr>
      </p:pic>
      <p:pic>
        <p:nvPicPr>
          <p:cNvPr id="7" name="Picture 6">
            <a:extLst>
              <a:ext uri="{FF2B5EF4-FFF2-40B4-BE49-F238E27FC236}">
                <a16:creationId xmlns:a16="http://schemas.microsoft.com/office/drawing/2014/main" id="{FA7BDE4B-06B8-48F9-91ED-6AE2C116F1D8}"/>
              </a:ext>
            </a:extLst>
          </p:cNvPr>
          <p:cNvPicPr>
            <a:picLocks noChangeAspect="1"/>
          </p:cNvPicPr>
          <p:nvPr/>
        </p:nvPicPr>
        <p:blipFill rotWithShape="1">
          <a:blip r:embed="rId5"/>
          <a:srcRect l="3292"/>
          <a:stretch/>
        </p:blipFill>
        <p:spPr>
          <a:xfrm>
            <a:off x="5904991" y="4783434"/>
            <a:ext cx="5698255" cy="756121"/>
          </a:xfrm>
          <a:prstGeom prst="rect">
            <a:avLst/>
          </a:prstGeom>
        </p:spPr>
      </p:pic>
      <p:sp>
        <p:nvSpPr>
          <p:cNvPr id="23" name="TextBox 22">
            <a:extLst>
              <a:ext uri="{FF2B5EF4-FFF2-40B4-BE49-F238E27FC236}">
                <a16:creationId xmlns:a16="http://schemas.microsoft.com/office/drawing/2014/main" id="{745D9F88-D678-4052-9BBA-36428EE73E5D}"/>
              </a:ext>
            </a:extLst>
          </p:cNvPr>
          <p:cNvSpPr txBox="1"/>
          <p:nvPr/>
        </p:nvSpPr>
        <p:spPr>
          <a:xfrm>
            <a:off x="6046499" y="5537832"/>
            <a:ext cx="5398741" cy="553998"/>
          </a:xfrm>
          <a:prstGeom prst="rect">
            <a:avLst/>
          </a:prstGeom>
          <a:noFill/>
        </p:spPr>
        <p:txBody>
          <a:bodyPr wrap="square">
            <a:spAutoFit/>
          </a:bodyPr>
          <a:lstStyle/>
          <a:p>
            <a:r>
              <a:rPr lang="en-GB" sz="1200" i="1" dirty="0"/>
              <a:t>Generic profile formula from Pearson distribution</a:t>
            </a:r>
          </a:p>
          <a:p>
            <a:r>
              <a:rPr lang="en-GB" sz="900" i="1" dirty="0"/>
              <a:t>A. F. </a:t>
            </a:r>
            <a:r>
              <a:rPr lang="en-GB" sz="900" i="1" dirty="0" err="1"/>
              <a:t>Tasch</a:t>
            </a:r>
            <a:r>
              <a:rPr lang="en-GB" sz="900" i="1" dirty="0"/>
              <a:t> et al., “An Improved Approach to Accurately Model Shallow B and BF 2 Implants in Silicon,” Journal of the Electrochemical Society, vol. 136, no. 3, pp. 810–814, 1989,</a:t>
            </a:r>
          </a:p>
        </p:txBody>
      </p:sp>
      <p:sp>
        <p:nvSpPr>
          <p:cNvPr id="4" name="TextBox 3">
            <a:extLst>
              <a:ext uri="{FF2B5EF4-FFF2-40B4-BE49-F238E27FC236}">
                <a16:creationId xmlns:a16="http://schemas.microsoft.com/office/drawing/2014/main" id="{D345206E-A254-1577-7E94-5E7E686E7B86}"/>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9" name="TextBox 8">
            <a:extLst>
              <a:ext uri="{FF2B5EF4-FFF2-40B4-BE49-F238E27FC236}">
                <a16:creationId xmlns:a16="http://schemas.microsoft.com/office/drawing/2014/main" id="{0AAB626F-7F96-E9B7-D1C7-38E4759F2602}"/>
              </a:ext>
            </a:extLst>
          </p:cNvPr>
          <p:cNvSpPr txBox="1"/>
          <p:nvPr/>
        </p:nvSpPr>
        <p:spPr>
          <a:xfrm>
            <a:off x="87363" y="6400425"/>
            <a:ext cx="623904" cy="369332"/>
          </a:xfrm>
          <a:prstGeom prst="rect">
            <a:avLst/>
          </a:prstGeom>
          <a:noFill/>
        </p:spPr>
        <p:txBody>
          <a:bodyPr wrap="square">
            <a:spAutoFit/>
          </a:bodyPr>
          <a:lstStyle/>
          <a:p>
            <a:r>
              <a:rPr lang="en-GB" dirty="0"/>
              <a:t>56</a:t>
            </a:r>
          </a:p>
        </p:txBody>
      </p:sp>
    </p:spTree>
    <p:extLst>
      <p:ext uri="{BB962C8B-B14F-4D97-AF65-F5344CB8AC3E}">
        <p14:creationId xmlns:p14="http://schemas.microsoft.com/office/powerpoint/2010/main" val="23840551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D236022-52B5-45FB-93DC-A452F41B1D6E}"/>
              </a:ext>
            </a:extLst>
          </p:cNvPr>
          <p:cNvSpPr txBox="1"/>
          <p:nvPr/>
        </p:nvSpPr>
        <p:spPr>
          <a:xfrm>
            <a:off x="576000" y="2160000"/>
            <a:ext cx="5109809" cy="2492990"/>
          </a:xfrm>
          <a:prstGeom prst="rect">
            <a:avLst/>
          </a:prstGeom>
          <a:noFill/>
        </p:spPr>
        <p:txBody>
          <a:bodyPr wrap="square">
            <a:spAutoFit/>
          </a:bodyPr>
          <a:lstStyle/>
          <a:p>
            <a:endParaRPr lang="en-US" b="1" dirty="0"/>
          </a:p>
          <a:p>
            <a:endParaRPr lang="en-US" b="1" dirty="0"/>
          </a:p>
          <a:p>
            <a:pPr marL="285750" indent="-285750">
              <a:buFont typeface="Arial" panose="020B0604020202020204" pitchFamily="34" charset="0"/>
              <a:buChar char="•"/>
            </a:pPr>
            <a:r>
              <a:rPr lang="en-US" sz="2000" dirty="0"/>
              <a:t>Analytical doping profiles description reasonably accurate for heavy ions</a:t>
            </a:r>
            <a:br>
              <a:rPr lang="en-US" sz="2000" dirty="0"/>
            </a:br>
            <a:endParaRPr lang="en-US" sz="2000" dirty="0"/>
          </a:p>
          <a:p>
            <a:pPr marL="285750" indent="-285750">
              <a:buFont typeface="Arial" panose="020B0604020202020204" pitchFamily="34" charset="0"/>
              <a:buChar char="•"/>
            </a:pPr>
            <a:r>
              <a:rPr lang="en-US" sz="2000" dirty="0"/>
              <a:t>Lighter ions more accurately described using MC (crystal </a:t>
            </a:r>
            <a:r>
              <a:rPr lang="en-US" sz="2000"/>
              <a:t>orientation depending)</a:t>
            </a:r>
            <a:br>
              <a:rPr lang="en-US" sz="2000" dirty="0"/>
            </a:br>
            <a:endParaRPr lang="en-US" sz="2000" dirty="0"/>
          </a:p>
        </p:txBody>
      </p:sp>
      <p:sp>
        <p:nvSpPr>
          <p:cNvPr id="17" name="TextBox 16">
            <a:extLst>
              <a:ext uri="{FF2B5EF4-FFF2-40B4-BE49-F238E27FC236}">
                <a16:creationId xmlns:a16="http://schemas.microsoft.com/office/drawing/2014/main" id="{9BC5F851-6967-4CBE-B130-ABED644418D1}"/>
              </a:ext>
            </a:extLst>
          </p:cNvPr>
          <p:cNvSpPr txBox="1"/>
          <p:nvPr/>
        </p:nvSpPr>
        <p:spPr>
          <a:xfrm>
            <a:off x="6963400" y="5821674"/>
            <a:ext cx="3694929" cy="276999"/>
          </a:xfrm>
          <a:prstGeom prst="rect">
            <a:avLst/>
          </a:prstGeom>
          <a:noFill/>
        </p:spPr>
        <p:txBody>
          <a:bodyPr wrap="square">
            <a:spAutoFit/>
          </a:bodyPr>
          <a:lstStyle/>
          <a:p>
            <a:r>
              <a:rPr lang="en-GB" sz="1200" i="1" dirty="0"/>
              <a:t>SIMS, Pearson IV distribution and MC run –  11B</a:t>
            </a:r>
          </a:p>
        </p:txBody>
      </p:sp>
      <p:sp>
        <p:nvSpPr>
          <p:cNvPr id="18" name="Rectangle 17">
            <a:extLst>
              <a:ext uri="{FF2B5EF4-FFF2-40B4-BE49-F238E27FC236}">
                <a16:creationId xmlns:a16="http://schemas.microsoft.com/office/drawing/2014/main" id="{D1BBDCB2-D00D-4E48-BB85-4046E1B1D517}"/>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6D5E80D3-6B21-4644-99EA-9C8633460DE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2" name="Rectangle 21">
            <a:extLst>
              <a:ext uri="{FF2B5EF4-FFF2-40B4-BE49-F238E27FC236}">
                <a16:creationId xmlns:a16="http://schemas.microsoft.com/office/drawing/2014/main" id="{DA5B362D-467C-4D48-9C8B-669A9CCBBD19}"/>
              </a:ext>
            </a:extLst>
          </p:cNvPr>
          <p:cNvSpPr/>
          <p:nvPr/>
        </p:nvSpPr>
        <p:spPr>
          <a:xfrm>
            <a:off x="589560" y="680011"/>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doping profile</a:t>
            </a:r>
          </a:p>
        </p:txBody>
      </p:sp>
      <p:sp>
        <p:nvSpPr>
          <p:cNvPr id="23" name="TextBox 22">
            <a:extLst>
              <a:ext uri="{FF2B5EF4-FFF2-40B4-BE49-F238E27FC236}">
                <a16:creationId xmlns:a16="http://schemas.microsoft.com/office/drawing/2014/main" id="{66A6D49B-CE48-4CED-9E94-11C9C69C6234}"/>
              </a:ext>
            </a:extLst>
          </p:cNvPr>
          <p:cNvSpPr txBox="1"/>
          <p:nvPr/>
        </p:nvSpPr>
        <p:spPr>
          <a:xfrm>
            <a:off x="6923207" y="2877356"/>
            <a:ext cx="3694929" cy="276999"/>
          </a:xfrm>
          <a:prstGeom prst="rect">
            <a:avLst/>
          </a:prstGeom>
          <a:noFill/>
        </p:spPr>
        <p:txBody>
          <a:bodyPr wrap="square">
            <a:spAutoFit/>
          </a:bodyPr>
          <a:lstStyle/>
          <a:p>
            <a:r>
              <a:rPr lang="en-GB" sz="1200" i="1" dirty="0"/>
              <a:t>SIMS and Pearson IV distribution  –  31P</a:t>
            </a:r>
          </a:p>
        </p:txBody>
      </p:sp>
      <p:pic>
        <p:nvPicPr>
          <p:cNvPr id="7" name="Picture 6">
            <a:extLst>
              <a:ext uri="{FF2B5EF4-FFF2-40B4-BE49-F238E27FC236}">
                <a16:creationId xmlns:a16="http://schemas.microsoft.com/office/drawing/2014/main" id="{87C5C16A-3DB8-4A0E-9AD7-FBDD910A729C}"/>
              </a:ext>
            </a:extLst>
          </p:cNvPr>
          <p:cNvPicPr>
            <a:picLocks noChangeAspect="1"/>
          </p:cNvPicPr>
          <p:nvPr/>
        </p:nvPicPr>
        <p:blipFill>
          <a:blip r:embed="rId3"/>
          <a:stretch>
            <a:fillRect/>
          </a:stretch>
        </p:blipFill>
        <p:spPr>
          <a:xfrm>
            <a:off x="6588688" y="167677"/>
            <a:ext cx="3803803" cy="2731170"/>
          </a:xfrm>
          <a:prstGeom prst="rect">
            <a:avLst/>
          </a:prstGeom>
        </p:spPr>
      </p:pic>
      <p:pic>
        <p:nvPicPr>
          <p:cNvPr id="8" name="Picture 7">
            <a:extLst>
              <a:ext uri="{FF2B5EF4-FFF2-40B4-BE49-F238E27FC236}">
                <a16:creationId xmlns:a16="http://schemas.microsoft.com/office/drawing/2014/main" id="{15F1C4CB-CBC2-40AF-8779-6FEA36F50F6B}"/>
              </a:ext>
            </a:extLst>
          </p:cNvPr>
          <p:cNvPicPr>
            <a:picLocks noChangeAspect="1"/>
          </p:cNvPicPr>
          <p:nvPr/>
        </p:nvPicPr>
        <p:blipFill>
          <a:blip r:embed="rId4"/>
          <a:stretch>
            <a:fillRect/>
          </a:stretch>
        </p:blipFill>
        <p:spPr>
          <a:xfrm>
            <a:off x="6655055" y="3213962"/>
            <a:ext cx="3807772" cy="2597278"/>
          </a:xfrm>
          <a:prstGeom prst="rect">
            <a:avLst/>
          </a:prstGeom>
        </p:spPr>
      </p:pic>
      <p:sp>
        <p:nvSpPr>
          <p:cNvPr id="3" name="TextBox 2">
            <a:extLst>
              <a:ext uri="{FF2B5EF4-FFF2-40B4-BE49-F238E27FC236}">
                <a16:creationId xmlns:a16="http://schemas.microsoft.com/office/drawing/2014/main" id="{27C45D4E-8043-C683-352F-75460FE9D0CA}"/>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3CE537E2-9FE5-F6DE-4231-56ADDBB83A7D}"/>
              </a:ext>
            </a:extLst>
          </p:cNvPr>
          <p:cNvSpPr txBox="1"/>
          <p:nvPr/>
        </p:nvSpPr>
        <p:spPr>
          <a:xfrm>
            <a:off x="87363" y="6400425"/>
            <a:ext cx="623904" cy="369332"/>
          </a:xfrm>
          <a:prstGeom prst="rect">
            <a:avLst/>
          </a:prstGeom>
          <a:noFill/>
        </p:spPr>
        <p:txBody>
          <a:bodyPr wrap="square">
            <a:spAutoFit/>
          </a:bodyPr>
          <a:lstStyle/>
          <a:p>
            <a:r>
              <a:rPr lang="en-GB" dirty="0"/>
              <a:t>57</a:t>
            </a:r>
          </a:p>
        </p:txBody>
      </p:sp>
    </p:spTree>
    <p:extLst>
      <p:ext uri="{BB962C8B-B14F-4D97-AF65-F5344CB8AC3E}">
        <p14:creationId xmlns:p14="http://schemas.microsoft.com/office/powerpoint/2010/main" val="803173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D8B1E2C-071B-4598-B40C-E983955831C2}"/>
              </a:ext>
            </a:extLst>
          </p:cNvPr>
          <p:cNvSpPr txBox="1"/>
          <p:nvPr/>
        </p:nvSpPr>
        <p:spPr>
          <a:xfrm>
            <a:off x="583504" y="2224322"/>
            <a:ext cx="4965147" cy="221599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Additional layers of conducting or insulating materials can be added, to obtain multilayers structures</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 10s of layers in modern submicron CMOS process</a:t>
            </a:r>
          </a:p>
        </p:txBody>
      </p:sp>
      <p:sp>
        <p:nvSpPr>
          <p:cNvPr id="18" name="Rectangle 17">
            <a:extLst>
              <a:ext uri="{FF2B5EF4-FFF2-40B4-BE49-F238E27FC236}">
                <a16:creationId xmlns:a16="http://schemas.microsoft.com/office/drawing/2014/main" id="{0DF4EEA7-0248-4CB8-907F-3D1CC1BFBC7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a:t>
            </a:r>
            <a:br>
              <a:rPr lang="en-US" sz="2500" dirty="0">
                <a:latin typeface="+mj-lt"/>
                <a:ea typeface="+mj-ea"/>
                <a:cs typeface="+mj-cs"/>
              </a:rPr>
            </a:br>
            <a:endParaRPr lang="en-US" sz="2500" dirty="0">
              <a:latin typeface="+mj-lt"/>
              <a:ea typeface="+mj-ea"/>
              <a:cs typeface="+mj-cs"/>
            </a:endParaRPr>
          </a:p>
        </p:txBody>
      </p:sp>
      <p:sp>
        <p:nvSpPr>
          <p:cNvPr id="15" name="Rectangle 14">
            <a:extLst>
              <a:ext uri="{FF2B5EF4-FFF2-40B4-BE49-F238E27FC236}">
                <a16:creationId xmlns:a16="http://schemas.microsoft.com/office/drawing/2014/main" id="{660B3C32-14EE-4DD2-B2AD-BA455B8741C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39C623AA-8B23-2800-4635-FEF9DC8E38B7}"/>
              </a:ext>
            </a:extLst>
          </p:cNvPr>
          <p:cNvSpPr txBox="1"/>
          <p:nvPr/>
        </p:nvSpPr>
        <p:spPr>
          <a:xfrm>
            <a:off x="5927176" y="2262518"/>
            <a:ext cx="5565873" cy="338554"/>
          </a:xfrm>
          <a:prstGeom prst="rect">
            <a:avLst/>
          </a:prstGeom>
          <a:noFill/>
        </p:spPr>
        <p:txBody>
          <a:bodyPr wrap="square">
            <a:spAutoFit/>
          </a:bodyPr>
          <a:lstStyle/>
          <a:p>
            <a:pPr lvl="1"/>
            <a:r>
              <a:rPr lang="en-GB" sz="1600" i="1" baseline="30000" dirty="0">
                <a:cs typeface="Arial" panose="020B0604020202020204" pitchFamily="34" charset="0"/>
              </a:rPr>
              <a:t>PN junction cross section example – 1 layer</a:t>
            </a:r>
            <a:endParaRPr lang="en-GB" sz="1600" i="1" dirty="0">
              <a:cs typeface="Arial" panose="020B0604020202020204" pitchFamily="34" charset="0"/>
            </a:endParaRPr>
          </a:p>
        </p:txBody>
      </p:sp>
      <p:pic>
        <p:nvPicPr>
          <p:cNvPr id="4" name="Picture 3">
            <a:extLst>
              <a:ext uri="{FF2B5EF4-FFF2-40B4-BE49-F238E27FC236}">
                <a16:creationId xmlns:a16="http://schemas.microsoft.com/office/drawing/2014/main" id="{346F7A08-4486-52DD-BD82-B786A527D074}"/>
              </a:ext>
            </a:extLst>
          </p:cNvPr>
          <p:cNvPicPr>
            <a:picLocks noChangeAspect="1"/>
          </p:cNvPicPr>
          <p:nvPr/>
        </p:nvPicPr>
        <p:blipFill>
          <a:blip r:embed="rId2"/>
          <a:stretch>
            <a:fillRect/>
          </a:stretch>
        </p:blipFill>
        <p:spPr>
          <a:xfrm>
            <a:off x="6288627" y="2698705"/>
            <a:ext cx="4842972" cy="2917178"/>
          </a:xfrm>
          <a:prstGeom prst="rect">
            <a:avLst/>
          </a:prstGeom>
        </p:spPr>
      </p:pic>
      <p:sp>
        <p:nvSpPr>
          <p:cNvPr id="6" name="TextBox 5">
            <a:extLst>
              <a:ext uri="{FF2B5EF4-FFF2-40B4-BE49-F238E27FC236}">
                <a16:creationId xmlns:a16="http://schemas.microsoft.com/office/drawing/2014/main" id="{679D7AFD-ED0D-C3DA-82B4-205B37C2DAF6}"/>
              </a:ext>
            </a:extLst>
          </p:cNvPr>
          <p:cNvSpPr txBox="1"/>
          <p:nvPr/>
        </p:nvSpPr>
        <p:spPr>
          <a:xfrm>
            <a:off x="6645518" y="5713516"/>
            <a:ext cx="3863262" cy="600164"/>
          </a:xfrm>
          <a:prstGeom prst="rect">
            <a:avLst/>
          </a:prstGeom>
          <a:noFill/>
        </p:spPr>
        <p:txBody>
          <a:bodyPr wrap="square">
            <a:spAutoFit/>
          </a:bodyPr>
          <a:lstStyle/>
          <a:p>
            <a:r>
              <a:rPr lang="en-GB" sz="1200" dirty="0"/>
              <a:t>Diagram of a cross-section of a VLSI circuit</a:t>
            </a:r>
          </a:p>
          <a:p>
            <a:r>
              <a:rPr lang="en-GB" sz="900" dirty="0"/>
              <a:t>from ITRS 2005, http://www.itrs.net/Links/2005itrs/ home2005.htm. 58</a:t>
            </a:r>
          </a:p>
          <a:p>
            <a:endParaRPr lang="en-GB" sz="1200" dirty="0"/>
          </a:p>
        </p:txBody>
      </p:sp>
      <p:pic>
        <p:nvPicPr>
          <p:cNvPr id="7" name="Picture 6">
            <a:extLst>
              <a:ext uri="{FF2B5EF4-FFF2-40B4-BE49-F238E27FC236}">
                <a16:creationId xmlns:a16="http://schemas.microsoft.com/office/drawing/2014/main" id="{78C4AE85-E415-DADE-CE78-30C7709FC53C}"/>
              </a:ext>
            </a:extLst>
          </p:cNvPr>
          <p:cNvPicPr>
            <a:picLocks noChangeAspect="1"/>
          </p:cNvPicPr>
          <p:nvPr/>
        </p:nvPicPr>
        <p:blipFill>
          <a:blip r:embed="rId3"/>
          <a:stretch>
            <a:fillRect/>
          </a:stretch>
        </p:blipFill>
        <p:spPr>
          <a:xfrm>
            <a:off x="7237532" y="400540"/>
            <a:ext cx="2905921" cy="1805925"/>
          </a:xfrm>
          <a:prstGeom prst="rect">
            <a:avLst/>
          </a:prstGeom>
        </p:spPr>
      </p:pic>
      <p:sp>
        <p:nvSpPr>
          <p:cNvPr id="8" name="TextBox 7">
            <a:extLst>
              <a:ext uri="{FF2B5EF4-FFF2-40B4-BE49-F238E27FC236}">
                <a16:creationId xmlns:a16="http://schemas.microsoft.com/office/drawing/2014/main" id="{85CF57BF-9451-CEA5-3A23-D27A1EE3BA61}"/>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6148C2A1-6529-9705-40DC-51D4DEF9F47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5" name="TextBox 4">
            <a:extLst>
              <a:ext uri="{FF2B5EF4-FFF2-40B4-BE49-F238E27FC236}">
                <a16:creationId xmlns:a16="http://schemas.microsoft.com/office/drawing/2014/main" id="{D3522A5B-C551-B573-DA2D-AB4CC5B8DF6F}"/>
              </a:ext>
            </a:extLst>
          </p:cNvPr>
          <p:cNvSpPr txBox="1"/>
          <p:nvPr/>
        </p:nvSpPr>
        <p:spPr>
          <a:xfrm>
            <a:off x="87363" y="6400425"/>
            <a:ext cx="623904" cy="369332"/>
          </a:xfrm>
          <a:prstGeom prst="rect">
            <a:avLst/>
          </a:prstGeom>
          <a:noFill/>
        </p:spPr>
        <p:txBody>
          <a:bodyPr wrap="square">
            <a:spAutoFit/>
          </a:bodyPr>
          <a:lstStyle/>
          <a:p>
            <a:r>
              <a:rPr lang="en-GB" dirty="0"/>
              <a:t>4</a:t>
            </a:r>
          </a:p>
        </p:txBody>
      </p:sp>
    </p:spTree>
    <p:extLst>
      <p:ext uri="{BB962C8B-B14F-4D97-AF65-F5344CB8AC3E}">
        <p14:creationId xmlns:p14="http://schemas.microsoft.com/office/powerpoint/2010/main" val="252623478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681555"/>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masking</a:t>
            </a: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06B89006-5CB1-4B88-B96A-ECF1BBF5C1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27833" y="3504734"/>
            <a:ext cx="4116863" cy="2213648"/>
          </a:xfrm>
          <a:prstGeom prst="rect">
            <a:avLst/>
          </a:prstGeom>
        </p:spPr>
      </p:pic>
      <p:pic>
        <p:nvPicPr>
          <p:cNvPr id="15" name="Picture 14">
            <a:extLst>
              <a:ext uri="{FF2B5EF4-FFF2-40B4-BE49-F238E27FC236}">
                <a16:creationId xmlns:a16="http://schemas.microsoft.com/office/drawing/2014/main" id="{9B2C6AD0-C573-471A-9F35-95F4E5C3D6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1863" y="980045"/>
            <a:ext cx="3628085" cy="1923217"/>
          </a:xfrm>
          <a:prstGeom prst="rect">
            <a:avLst/>
          </a:prstGeom>
        </p:spPr>
      </p:pic>
      <p:sp>
        <p:nvSpPr>
          <p:cNvPr id="16" name="TextBox 15">
            <a:extLst>
              <a:ext uri="{FF2B5EF4-FFF2-40B4-BE49-F238E27FC236}">
                <a16:creationId xmlns:a16="http://schemas.microsoft.com/office/drawing/2014/main" id="{BEE8856D-D1E2-4049-B3E7-F52A1B3BF3E0}"/>
              </a:ext>
            </a:extLst>
          </p:cNvPr>
          <p:cNvSpPr txBox="1"/>
          <p:nvPr/>
        </p:nvSpPr>
        <p:spPr>
          <a:xfrm>
            <a:off x="6092022" y="1056245"/>
            <a:ext cx="777004" cy="338554"/>
          </a:xfrm>
          <a:prstGeom prst="rect">
            <a:avLst/>
          </a:prstGeom>
          <a:noFill/>
        </p:spPr>
        <p:txBody>
          <a:bodyPr wrap="square">
            <a:spAutoFit/>
          </a:bodyPr>
          <a:lstStyle/>
          <a:p>
            <a:r>
              <a:rPr lang="en-US" sz="1600" i="1" dirty="0">
                <a:cs typeface="Times New Roman" panose="02020603050405020304" pitchFamily="18" charset="0"/>
              </a:rPr>
              <a:t>mask</a:t>
            </a:r>
            <a:endParaRPr lang="en-GB" sz="1600" i="1" dirty="0">
              <a:cs typeface="Times New Roman" panose="02020603050405020304" pitchFamily="18" charset="0"/>
            </a:endParaRPr>
          </a:p>
        </p:txBody>
      </p:sp>
      <p:sp>
        <p:nvSpPr>
          <p:cNvPr id="17" name="TextBox 16">
            <a:extLst>
              <a:ext uri="{FF2B5EF4-FFF2-40B4-BE49-F238E27FC236}">
                <a16:creationId xmlns:a16="http://schemas.microsoft.com/office/drawing/2014/main" id="{AC98748B-8E15-4948-A782-6AB225BB01D3}"/>
              </a:ext>
            </a:extLst>
          </p:cNvPr>
          <p:cNvSpPr txBox="1"/>
          <p:nvPr/>
        </p:nvSpPr>
        <p:spPr>
          <a:xfrm>
            <a:off x="7077761" y="2025888"/>
            <a:ext cx="777004" cy="338554"/>
          </a:xfrm>
          <a:prstGeom prst="rect">
            <a:avLst/>
          </a:prstGeom>
          <a:noFill/>
        </p:spPr>
        <p:txBody>
          <a:bodyPr wrap="square">
            <a:spAutoFit/>
          </a:bodyPr>
          <a:lstStyle/>
          <a:p>
            <a:r>
              <a:rPr lang="en-US" sz="1600" i="1" dirty="0">
                <a:cs typeface="Times New Roman" panose="02020603050405020304" pitchFamily="18" charset="0"/>
              </a:rPr>
              <a:t>Si</a:t>
            </a:r>
            <a:endParaRPr lang="en-GB" sz="1600" i="1" dirty="0">
              <a:cs typeface="Times New Roman" panose="02020603050405020304" pitchFamily="18" charset="0"/>
            </a:endParaRPr>
          </a:p>
        </p:txBody>
      </p:sp>
      <p:sp>
        <p:nvSpPr>
          <p:cNvPr id="18" name="TextBox 17">
            <a:extLst>
              <a:ext uri="{FF2B5EF4-FFF2-40B4-BE49-F238E27FC236}">
                <a16:creationId xmlns:a16="http://schemas.microsoft.com/office/drawing/2014/main" id="{32E9A7F4-C897-44E8-BB1E-8593E9162CA8}"/>
              </a:ext>
            </a:extLst>
          </p:cNvPr>
          <p:cNvSpPr txBox="1"/>
          <p:nvPr/>
        </p:nvSpPr>
        <p:spPr>
          <a:xfrm>
            <a:off x="8022966" y="1913078"/>
            <a:ext cx="1876635" cy="523220"/>
          </a:xfrm>
          <a:prstGeom prst="rect">
            <a:avLst/>
          </a:prstGeom>
          <a:noFill/>
        </p:spPr>
        <p:txBody>
          <a:bodyPr wrap="square">
            <a:spAutoFit/>
          </a:bodyPr>
          <a:lstStyle/>
          <a:p>
            <a:r>
              <a:rPr lang="en-US" sz="1400" i="1" dirty="0">
                <a:cs typeface="Times New Roman" panose="02020603050405020304" pitchFamily="18" charset="0"/>
              </a:rPr>
              <a:t>Lateral scatter around the impact point</a:t>
            </a:r>
          </a:p>
        </p:txBody>
      </p:sp>
      <p:sp>
        <p:nvSpPr>
          <p:cNvPr id="22" name="TextBox 21">
            <a:extLst>
              <a:ext uri="{FF2B5EF4-FFF2-40B4-BE49-F238E27FC236}">
                <a16:creationId xmlns:a16="http://schemas.microsoft.com/office/drawing/2014/main" id="{12443064-9F3D-4BA9-9B3E-771DFACD79AF}"/>
              </a:ext>
            </a:extLst>
          </p:cNvPr>
          <p:cNvSpPr txBox="1"/>
          <p:nvPr/>
        </p:nvSpPr>
        <p:spPr>
          <a:xfrm>
            <a:off x="468000" y="2160000"/>
            <a:ext cx="4850604"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a:t>Purpose of the mask is to Implant only in certain parts of the wafer, using</a:t>
            </a:r>
            <a:r>
              <a:rPr lang="en-US" sz="2000" dirty="0">
                <a:cs typeface="Times New Roman" panose="02020603050405020304" pitchFamily="18" charset="0"/>
              </a:rPr>
              <a:t> a suitably thick mask (i.e. that its R</a:t>
            </a:r>
            <a:r>
              <a:rPr lang="en-US" sz="2000" baseline="-25000" dirty="0">
                <a:cs typeface="Times New Roman" panose="02020603050405020304" pitchFamily="18" charset="0"/>
              </a:rPr>
              <a:t>p</a:t>
            </a:r>
            <a:r>
              <a:rPr lang="en-US" sz="2000" dirty="0">
                <a:cs typeface="Times New Roman" panose="02020603050405020304" pitchFamily="18" charset="0"/>
              </a:rPr>
              <a:t> lies within the mask material)</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The thickness of the mask should be large enough that the tail of the implant profile in the silicon should not significantly alter the doping concentration (C</a:t>
            </a:r>
            <a:r>
              <a:rPr lang="en-US" sz="2000" baseline="-25000" dirty="0">
                <a:cs typeface="Times New Roman" panose="02020603050405020304" pitchFamily="18" charset="0"/>
              </a:rPr>
              <a:t>B</a:t>
            </a:r>
            <a:r>
              <a:rPr lang="en-US" sz="2000" dirty="0">
                <a:cs typeface="Times New Roman" panose="02020603050405020304" pitchFamily="18" charset="0"/>
              </a:rPr>
              <a:t>)</a:t>
            </a:r>
          </a:p>
          <a:p>
            <a:pPr marL="285750" indent="-285750">
              <a:buFont typeface="Arial" panose="020B0604020202020204" pitchFamily="34" charset="0"/>
              <a:buChar char="•"/>
            </a:pPr>
            <a:endParaRPr lang="en-US" sz="2000" dirty="0">
              <a:cs typeface="Times New Roman" panose="02020603050405020304" pitchFamily="18" charset="0"/>
            </a:endParaRPr>
          </a:p>
        </p:txBody>
      </p:sp>
      <p:sp>
        <p:nvSpPr>
          <p:cNvPr id="19" name="Rectangle 18">
            <a:extLst>
              <a:ext uri="{FF2B5EF4-FFF2-40B4-BE49-F238E27FC236}">
                <a16:creationId xmlns:a16="http://schemas.microsoft.com/office/drawing/2014/main" id="{84EDB65A-F6A6-496D-896C-E29019BB21E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0" name="Picture 19" descr="ox_small_cmyk_pos_rect.jpg">
            <a:extLst>
              <a:ext uri="{FF2B5EF4-FFF2-40B4-BE49-F238E27FC236}">
                <a16:creationId xmlns:a16="http://schemas.microsoft.com/office/drawing/2014/main" id="{7AF115FF-0BBE-4917-8448-AC40F9FDE9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09A7F1F0-8280-4CC6-6AC1-D93FC1F17D4E}"/>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40A14BA8-6F70-0677-B8C2-A7C804B332B8}"/>
              </a:ext>
            </a:extLst>
          </p:cNvPr>
          <p:cNvSpPr txBox="1"/>
          <p:nvPr/>
        </p:nvSpPr>
        <p:spPr>
          <a:xfrm>
            <a:off x="87363" y="6400425"/>
            <a:ext cx="623904" cy="369332"/>
          </a:xfrm>
          <a:prstGeom prst="rect">
            <a:avLst/>
          </a:prstGeom>
          <a:noFill/>
        </p:spPr>
        <p:txBody>
          <a:bodyPr wrap="square">
            <a:spAutoFit/>
          </a:bodyPr>
          <a:lstStyle/>
          <a:p>
            <a:r>
              <a:rPr lang="en-GB" dirty="0"/>
              <a:t>58</a:t>
            </a:r>
          </a:p>
        </p:txBody>
      </p:sp>
    </p:spTree>
    <p:extLst>
      <p:ext uri="{BB962C8B-B14F-4D97-AF65-F5344CB8AC3E}">
        <p14:creationId xmlns:p14="http://schemas.microsoft.com/office/powerpoint/2010/main" val="1261148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channeling</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3703B0AC-3CDA-47F8-ADF7-7E465597A568}"/>
              </a:ext>
            </a:extLst>
          </p:cNvPr>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256189" y="4484005"/>
            <a:ext cx="5290376" cy="1379849"/>
          </a:xfrm>
          <a:prstGeom prst="rect">
            <a:avLst/>
          </a:prstGeom>
        </p:spPr>
      </p:pic>
      <p:pic>
        <p:nvPicPr>
          <p:cNvPr id="15" name="Picture 14">
            <a:extLst>
              <a:ext uri="{FF2B5EF4-FFF2-40B4-BE49-F238E27FC236}">
                <a16:creationId xmlns:a16="http://schemas.microsoft.com/office/drawing/2014/main" id="{B3A858B7-E87C-491D-BFC7-48FC17B117F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245883" y="856180"/>
            <a:ext cx="3447920" cy="3143250"/>
          </a:xfrm>
          <a:prstGeom prst="rect">
            <a:avLst/>
          </a:prstGeom>
        </p:spPr>
      </p:pic>
      <p:sp>
        <p:nvSpPr>
          <p:cNvPr id="16" name="TextBox 15">
            <a:extLst>
              <a:ext uri="{FF2B5EF4-FFF2-40B4-BE49-F238E27FC236}">
                <a16:creationId xmlns:a16="http://schemas.microsoft.com/office/drawing/2014/main" id="{ACF63560-A8C0-4C34-81BE-F301D7F1945E}"/>
              </a:ext>
            </a:extLst>
          </p:cNvPr>
          <p:cNvSpPr txBox="1"/>
          <p:nvPr/>
        </p:nvSpPr>
        <p:spPr>
          <a:xfrm>
            <a:off x="468000" y="2160000"/>
            <a:ext cx="5112798" cy="2554545"/>
          </a:xfrm>
          <a:prstGeom prst="rect">
            <a:avLst/>
          </a:prstGeom>
          <a:noFill/>
        </p:spPr>
        <p:txBody>
          <a:bodyPr wrap="square">
            <a:spAutoFit/>
          </a:bodyPr>
          <a:lstStyle/>
          <a:p>
            <a:pPr marL="285750" indent="-285750">
              <a:buFont typeface="Arial" panose="020B0604020202020204" pitchFamily="34" charset="0"/>
              <a:buChar char="•"/>
            </a:pPr>
            <a:r>
              <a:rPr lang="en-GB" sz="2000" dirty="0">
                <a:cs typeface="Times New Roman" panose="02020603050405020304" pitchFamily="18" charset="0"/>
              </a:rPr>
              <a:t>During ions implantation in a periodic structure, directional effects due to nuclear scattering might confine the ions into regions minimizing interactions along the path. </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Channelling: Average penetration depth is larger, affecting the final doping profile</a:t>
            </a:r>
          </a:p>
        </p:txBody>
      </p:sp>
      <p:sp>
        <p:nvSpPr>
          <p:cNvPr id="17" name="Rectangle 16">
            <a:extLst>
              <a:ext uri="{FF2B5EF4-FFF2-40B4-BE49-F238E27FC236}">
                <a16:creationId xmlns:a16="http://schemas.microsoft.com/office/drawing/2014/main" id="{E6091344-1986-4F16-AA2E-93E5BD9F44FB}"/>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14FF337E-2629-4747-AC7E-8414BB0AF3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48C7B816-46AB-105A-4109-BB3F01D0F17B}"/>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8AE1BA0B-2A6C-18E3-CF3E-60EFC3813D56}"/>
              </a:ext>
            </a:extLst>
          </p:cNvPr>
          <p:cNvSpPr txBox="1"/>
          <p:nvPr/>
        </p:nvSpPr>
        <p:spPr>
          <a:xfrm>
            <a:off x="87363" y="6400425"/>
            <a:ext cx="623904" cy="369332"/>
          </a:xfrm>
          <a:prstGeom prst="rect">
            <a:avLst/>
          </a:prstGeom>
          <a:noFill/>
        </p:spPr>
        <p:txBody>
          <a:bodyPr wrap="square">
            <a:spAutoFit/>
          </a:bodyPr>
          <a:lstStyle/>
          <a:p>
            <a:r>
              <a:rPr lang="en-GB" dirty="0"/>
              <a:t>59</a:t>
            </a:r>
          </a:p>
        </p:txBody>
      </p:sp>
    </p:spTree>
    <p:extLst>
      <p:ext uri="{BB962C8B-B14F-4D97-AF65-F5344CB8AC3E}">
        <p14:creationId xmlns:p14="http://schemas.microsoft.com/office/powerpoint/2010/main" val="632657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FFC73D40-8A71-4BC8-B00D-1F9F585FC347}"/>
              </a:ext>
            </a:extLst>
          </p:cNvPr>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286146" y="3343710"/>
            <a:ext cx="5158689" cy="2759698"/>
          </a:xfrm>
          <a:prstGeom prst="rect">
            <a:avLst/>
          </a:prstGeom>
        </p:spPr>
      </p:pic>
      <p:pic>
        <p:nvPicPr>
          <p:cNvPr id="15" name="Picture 14">
            <a:extLst>
              <a:ext uri="{FF2B5EF4-FFF2-40B4-BE49-F238E27FC236}">
                <a16:creationId xmlns:a16="http://schemas.microsoft.com/office/drawing/2014/main" id="{05BF156D-78BC-4E09-A17C-8B3E931210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9704" y="728706"/>
            <a:ext cx="2785774" cy="2356460"/>
          </a:xfrm>
          <a:prstGeom prst="rect">
            <a:avLst/>
          </a:prstGeom>
        </p:spPr>
      </p:pic>
      <p:pic>
        <p:nvPicPr>
          <p:cNvPr id="16" name="Picture 15">
            <a:extLst>
              <a:ext uri="{FF2B5EF4-FFF2-40B4-BE49-F238E27FC236}">
                <a16:creationId xmlns:a16="http://schemas.microsoft.com/office/drawing/2014/main" id="{A4A365E8-FDED-4488-9D77-3A9D3B0F7FFB}"/>
              </a:ext>
            </a:extLst>
          </p:cNvPr>
          <p:cNvPicPr>
            <a:picLocks noChangeAspect="1"/>
          </p:cNvPicPr>
          <p:nvPr/>
        </p:nvPicPr>
        <p:blipFill rotWithShape="1">
          <a:blip r:embed="rId5">
            <a:extLst>
              <a:ext uri="{28A0092B-C50C-407E-A947-70E740481C1C}">
                <a14:useLocalDpi xmlns:a14="http://schemas.microsoft.com/office/drawing/2010/main" val="0"/>
              </a:ext>
            </a:extLst>
          </a:blip>
          <a:srcRect l="10815" r="12370"/>
          <a:stretch/>
        </p:blipFill>
        <p:spPr>
          <a:xfrm>
            <a:off x="8579372" y="1099232"/>
            <a:ext cx="2680019" cy="1436084"/>
          </a:xfrm>
          <a:prstGeom prst="rect">
            <a:avLst/>
          </a:prstGeom>
        </p:spPr>
      </p:pic>
      <p:sp>
        <p:nvSpPr>
          <p:cNvPr id="17" name="TextBox 16">
            <a:extLst>
              <a:ext uri="{FF2B5EF4-FFF2-40B4-BE49-F238E27FC236}">
                <a16:creationId xmlns:a16="http://schemas.microsoft.com/office/drawing/2014/main" id="{379DCF06-A4A8-4ED5-82C5-20E3B0577246}"/>
              </a:ext>
            </a:extLst>
          </p:cNvPr>
          <p:cNvSpPr txBox="1"/>
          <p:nvPr/>
        </p:nvSpPr>
        <p:spPr>
          <a:xfrm>
            <a:off x="468000" y="2160000"/>
            <a:ext cx="4731740" cy="3477875"/>
          </a:xfrm>
          <a:prstGeom prst="rect">
            <a:avLst/>
          </a:prstGeom>
          <a:noFill/>
        </p:spPr>
        <p:txBody>
          <a:bodyPr wrap="square">
            <a:spAutoFit/>
          </a:bodyPr>
          <a:lstStyle/>
          <a:p>
            <a:r>
              <a:rPr lang="en-GB" sz="2000" dirty="0">
                <a:cs typeface="Times New Roman" panose="02020603050405020304" pitchFamily="18" charset="0"/>
              </a:rPr>
              <a:t>To minimize channelling:</a:t>
            </a:r>
          </a:p>
          <a:p>
            <a:pPr marL="285750" indent="-285750">
              <a:buFont typeface="Arial" panose="020B0604020202020204" pitchFamily="34" charset="0"/>
              <a:buChar char="•"/>
            </a:pPr>
            <a:r>
              <a:rPr lang="en-GB" sz="2000" b="1" dirty="0">
                <a:cs typeface="Times New Roman" panose="02020603050405020304" pitchFamily="18" charset="0"/>
              </a:rPr>
              <a:t>pre-amorphization</a:t>
            </a:r>
            <a:r>
              <a:rPr lang="en-GB" sz="2000" dirty="0">
                <a:cs typeface="Times New Roman" panose="02020603050405020304" pitchFamily="18" charset="0"/>
              </a:rPr>
              <a:t> of the wafer via implantation</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the wafer is </a:t>
            </a:r>
            <a:r>
              <a:rPr lang="en-GB" sz="2000" b="1" dirty="0">
                <a:cs typeface="Times New Roman" panose="02020603050405020304" pitchFamily="18" charset="0"/>
              </a:rPr>
              <a:t>tilted</a:t>
            </a:r>
            <a:r>
              <a:rPr lang="en-GB" sz="2000" dirty="0">
                <a:cs typeface="Times New Roman" panose="02020603050405020304" pitchFamily="18" charset="0"/>
              </a:rPr>
              <a:t> by some degrees with respect to ion beam: the value of the critical angle below which there is channelling depends on crystal orientation and energy of the ion. In practice a tilting angle of </a:t>
            </a:r>
            <a:r>
              <a:rPr lang="en-GB" sz="2000" b="1" dirty="0">
                <a:cs typeface="Times New Roman" panose="02020603050405020304" pitchFamily="18" charset="0"/>
              </a:rPr>
              <a:t>7</a:t>
            </a:r>
            <a:r>
              <a:rPr lang="en-GB" sz="2000" dirty="0">
                <a:cs typeface="Times New Roman" panose="02020603050405020304" pitchFamily="18" charset="0"/>
              </a:rPr>
              <a:t> degrees is used</a:t>
            </a:r>
            <a:endParaRPr lang="en-GB" sz="2000" i="1" dirty="0">
              <a:cs typeface="Times New Roman" panose="02020603050405020304" pitchFamily="18" charset="0"/>
            </a:endParaRPr>
          </a:p>
        </p:txBody>
      </p:sp>
      <p:sp>
        <p:nvSpPr>
          <p:cNvPr id="18" name="Rectangle 17">
            <a:extLst>
              <a:ext uri="{FF2B5EF4-FFF2-40B4-BE49-F238E27FC236}">
                <a16:creationId xmlns:a16="http://schemas.microsoft.com/office/drawing/2014/main" id="{F7182118-AE03-4383-9705-19B8667D5537}"/>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channeling</a:t>
            </a:r>
            <a:br>
              <a:rPr lang="en-US" sz="2500" dirty="0">
                <a:latin typeface="+mj-lt"/>
                <a:ea typeface="+mj-ea"/>
                <a:cs typeface="+mj-cs"/>
              </a:rPr>
            </a:br>
            <a:endParaRPr lang="en-US" sz="2500" dirty="0">
              <a:latin typeface="+mj-lt"/>
              <a:ea typeface="+mj-ea"/>
              <a:cs typeface="+mj-cs"/>
            </a:endParaRPr>
          </a:p>
        </p:txBody>
      </p:sp>
      <p:sp>
        <p:nvSpPr>
          <p:cNvPr id="19" name="Rectangle 18">
            <a:extLst>
              <a:ext uri="{FF2B5EF4-FFF2-40B4-BE49-F238E27FC236}">
                <a16:creationId xmlns:a16="http://schemas.microsoft.com/office/drawing/2014/main" id="{0C1AABD3-D3DA-466F-B0B5-E246A8260559}"/>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0" name="Picture 19" descr="ox_small_cmyk_pos_rect.jpg">
            <a:extLst>
              <a:ext uri="{FF2B5EF4-FFF2-40B4-BE49-F238E27FC236}">
                <a16:creationId xmlns:a16="http://schemas.microsoft.com/office/drawing/2014/main" id="{D3C1F2F5-F7C0-4F34-B05C-51C7EE9FE22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BC11C64A-3DBD-FC2A-EFB2-80E9C17CB7B6}"/>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F6DAC99A-283E-1E5C-DB66-2F3C152EA79C}"/>
              </a:ext>
            </a:extLst>
          </p:cNvPr>
          <p:cNvSpPr txBox="1"/>
          <p:nvPr/>
        </p:nvSpPr>
        <p:spPr>
          <a:xfrm>
            <a:off x="87363" y="6400425"/>
            <a:ext cx="623904" cy="369332"/>
          </a:xfrm>
          <a:prstGeom prst="rect">
            <a:avLst/>
          </a:prstGeom>
          <a:noFill/>
        </p:spPr>
        <p:txBody>
          <a:bodyPr wrap="square">
            <a:spAutoFit/>
          </a:bodyPr>
          <a:lstStyle/>
          <a:p>
            <a:r>
              <a:rPr lang="en-GB" dirty="0"/>
              <a:t>60</a:t>
            </a:r>
          </a:p>
        </p:txBody>
      </p:sp>
    </p:spTree>
    <p:extLst>
      <p:ext uri="{BB962C8B-B14F-4D97-AF65-F5344CB8AC3E}">
        <p14:creationId xmlns:p14="http://schemas.microsoft.com/office/powerpoint/2010/main" val="21794519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damage and annealing</a:t>
            </a: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720C2E72-8DC4-479E-BEE3-50EE3EAC14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8069" y="468264"/>
            <a:ext cx="3068275" cy="2775699"/>
          </a:xfrm>
          <a:prstGeom prst="rect">
            <a:avLst/>
          </a:prstGeom>
        </p:spPr>
      </p:pic>
      <p:pic>
        <p:nvPicPr>
          <p:cNvPr id="15" name="Picture 14" descr="Chart, line chart&#10;&#10;Description automatically generated">
            <a:extLst>
              <a:ext uri="{FF2B5EF4-FFF2-40B4-BE49-F238E27FC236}">
                <a16:creationId xmlns:a16="http://schemas.microsoft.com/office/drawing/2014/main" id="{49B046CF-A977-4067-ACA1-1A8D779B04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5979" y="3449612"/>
            <a:ext cx="2833476" cy="2408723"/>
          </a:xfrm>
          <a:prstGeom prst="rect">
            <a:avLst/>
          </a:prstGeom>
        </p:spPr>
      </p:pic>
      <p:pic>
        <p:nvPicPr>
          <p:cNvPr id="16" name="Picture 15" descr="Chart, line chart&#10;&#10;Description automatically generated">
            <a:extLst>
              <a:ext uri="{FF2B5EF4-FFF2-40B4-BE49-F238E27FC236}">
                <a16:creationId xmlns:a16="http://schemas.microsoft.com/office/drawing/2014/main" id="{1E6F6C40-6D8F-4551-BD9E-4A5B006E79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89275" y="3435098"/>
            <a:ext cx="2801218" cy="2408723"/>
          </a:xfrm>
          <a:prstGeom prst="rect">
            <a:avLst/>
          </a:prstGeom>
        </p:spPr>
      </p:pic>
      <p:sp>
        <p:nvSpPr>
          <p:cNvPr id="17" name="TextBox 16">
            <a:extLst>
              <a:ext uri="{FF2B5EF4-FFF2-40B4-BE49-F238E27FC236}">
                <a16:creationId xmlns:a16="http://schemas.microsoft.com/office/drawing/2014/main" id="{BE379EE2-6C91-4BDD-9276-386E6ECE3FF7}"/>
              </a:ext>
            </a:extLst>
          </p:cNvPr>
          <p:cNvSpPr txBox="1"/>
          <p:nvPr/>
        </p:nvSpPr>
        <p:spPr>
          <a:xfrm>
            <a:off x="468000" y="2160000"/>
            <a:ext cx="4876801" cy="4093428"/>
          </a:xfrm>
          <a:prstGeom prst="rect">
            <a:avLst/>
          </a:prstGeom>
          <a:noFill/>
        </p:spPr>
        <p:txBody>
          <a:bodyPr wrap="square">
            <a:spAutoFit/>
          </a:bodyPr>
          <a:lstStyle/>
          <a:p>
            <a:pPr marL="285750" indent="-285750">
              <a:buFont typeface="Arial" panose="020B0604020202020204" pitchFamily="34" charset="0"/>
              <a:buChar char="•"/>
            </a:pPr>
            <a:r>
              <a:rPr lang="en-GB" sz="2000" dirty="0">
                <a:cs typeface="Times New Roman" panose="02020603050405020304" pitchFamily="18" charset="0"/>
              </a:rPr>
              <a:t>Ion implantation creates defects in the target crystal, by displacing atoms from their regular lattice sites (see </a:t>
            </a:r>
            <a:r>
              <a:rPr lang="en-GB" sz="2000" b="1" dirty="0">
                <a:cs typeface="Times New Roman" panose="02020603050405020304" pitchFamily="18" charset="0"/>
              </a:rPr>
              <a:t>radiation damage lectures</a:t>
            </a:r>
            <a:r>
              <a:rPr lang="en-GB" sz="2000" dirty="0">
                <a:cs typeface="Times New Roman" panose="02020603050405020304" pitchFamily="18" charset="0"/>
              </a:rPr>
              <a:t>)</a:t>
            </a:r>
          </a:p>
          <a:p>
            <a:pPr marL="285750" indent="-285750">
              <a:buFont typeface="Arial" panose="020B0604020202020204" pitchFamily="34" charset="0"/>
              <a:buChar char="•"/>
            </a:pP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effectLst/>
                <a:cs typeface="Times New Roman" panose="02020603050405020304" pitchFamily="18" charset="0"/>
              </a:rPr>
              <a:t>The elementary radiation defect consists of Frenkel defect</a:t>
            </a:r>
            <a:r>
              <a:rPr lang="en-GB" sz="2000" dirty="0">
                <a:cs typeface="Times New Roman" panose="02020603050405020304" pitchFamily="18" charset="0"/>
              </a:rPr>
              <a:t>, i.e.</a:t>
            </a:r>
            <a:r>
              <a:rPr lang="en-GB" sz="2000" dirty="0">
                <a:effectLst/>
                <a:cs typeface="Times New Roman" panose="02020603050405020304" pitchFamily="18" charset="0"/>
              </a:rPr>
              <a:t> displaced atom (interstitial) plus the related vacancy.</a:t>
            </a:r>
          </a:p>
          <a:p>
            <a:pPr marL="285750" indent="-285750">
              <a:buFont typeface="Arial" panose="020B0604020202020204" pitchFamily="34" charset="0"/>
              <a:buChar char="•"/>
            </a:pPr>
            <a:endParaRPr lang="en-GB" sz="2000" dirty="0">
              <a:effectLst/>
              <a:cs typeface="Times New Roman" panose="02020603050405020304" pitchFamily="18" charset="0"/>
            </a:endParaRPr>
          </a:p>
          <a:p>
            <a:pPr marL="285750" indent="-285750">
              <a:buFont typeface="Arial" panose="020B0604020202020204" pitchFamily="34" charset="0"/>
              <a:buChar char="•"/>
            </a:pPr>
            <a:r>
              <a:rPr lang="en-GB" sz="2000" dirty="0">
                <a:effectLst/>
                <a:cs typeface="Times New Roman" panose="02020603050405020304" pitchFamily="18" charset="0"/>
              </a:rPr>
              <a:t> More complex defects form as a result of accumulation and clustering of interstitials and vacancies (divacancies V-V, vacancy impurities, like V-O, As-I…)</a:t>
            </a:r>
            <a:endParaRPr lang="en-GB" sz="2000" dirty="0">
              <a:cs typeface="Times New Roman" panose="02020603050405020304" pitchFamily="18" charset="0"/>
            </a:endParaRPr>
          </a:p>
        </p:txBody>
      </p:sp>
      <p:sp>
        <p:nvSpPr>
          <p:cNvPr id="18" name="Rectangle 17">
            <a:extLst>
              <a:ext uri="{FF2B5EF4-FFF2-40B4-BE49-F238E27FC236}">
                <a16:creationId xmlns:a16="http://schemas.microsoft.com/office/drawing/2014/main" id="{1294C2EF-6C19-4E88-A280-C740284BCD08}"/>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962A1C78-5E43-472F-9973-E1DE2B63A98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F51FFEC2-7359-5B45-7924-BB7106B29C59}"/>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2451E4F8-8338-F0C5-9891-737DD406A70C}"/>
              </a:ext>
            </a:extLst>
          </p:cNvPr>
          <p:cNvSpPr txBox="1"/>
          <p:nvPr/>
        </p:nvSpPr>
        <p:spPr>
          <a:xfrm>
            <a:off x="87363" y="6400425"/>
            <a:ext cx="623904" cy="369332"/>
          </a:xfrm>
          <a:prstGeom prst="rect">
            <a:avLst/>
          </a:prstGeom>
          <a:noFill/>
        </p:spPr>
        <p:txBody>
          <a:bodyPr wrap="square">
            <a:spAutoFit/>
          </a:bodyPr>
          <a:lstStyle/>
          <a:p>
            <a:r>
              <a:rPr lang="en-GB" dirty="0"/>
              <a:t>61</a:t>
            </a:r>
          </a:p>
        </p:txBody>
      </p:sp>
    </p:spTree>
    <p:extLst>
      <p:ext uri="{BB962C8B-B14F-4D97-AF65-F5344CB8AC3E}">
        <p14:creationId xmlns:p14="http://schemas.microsoft.com/office/powerpoint/2010/main" val="401747976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3640A0B-3B9F-4CE1-9024-AF60856F7415}"/>
              </a:ext>
            </a:extLst>
          </p:cNvPr>
          <p:cNvPicPr>
            <a:picLocks noChangeAspect="1"/>
          </p:cNvPicPr>
          <p:nvPr/>
        </p:nvPicPr>
        <p:blipFill rotWithShape="1">
          <a:blip r:embed="rId2">
            <a:extLst>
              <a:ext uri="{28A0092B-C50C-407E-A947-70E740481C1C}">
                <a14:useLocalDpi xmlns:a14="http://schemas.microsoft.com/office/drawing/2010/main" val="0"/>
              </a:ext>
            </a:extLst>
          </a:blip>
          <a:srcRect t="3665" r="8932" b="4513"/>
          <a:stretch/>
        </p:blipFill>
        <p:spPr>
          <a:xfrm>
            <a:off x="5877738" y="3272386"/>
            <a:ext cx="2697435" cy="2699689"/>
          </a:xfrm>
          <a:prstGeom prst="rect">
            <a:avLst/>
          </a:prstGeom>
        </p:spPr>
      </p:pic>
      <p:sp>
        <p:nvSpPr>
          <p:cNvPr id="15" name="TextBox 14">
            <a:extLst>
              <a:ext uri="{FF2B5EF4-FFF2-40B4-BE49-F238E27FC236}">
                <a16:creationId xmlns:a16="http://schemas.microsoft.com/office/drawing/2014/main" id="{155DB1E3-A9C3-4C72-9BFA-EB76775956D3}"/>
              </a:ext>
            </a:extLst>
          </p:cNvPr>
          <p:cNvSpPr txBox="1"/>
          <p:nvPr/>
        </p:nvSpPr>
        <p:spPr>
          <a:xfrm>
            <a:off x="8575173" y="3778750"/>
            <a:ext cx="3263024" cy="769441"/>
          </a:xfrm>
          <a:prstGeom prst="rect">
            <a:avLst/>
          </a:prstGeom>
          <a:noFill/>
        </p:spPr>
        <p:txBody>
          <a:bodyPr wrap="square">
            <a:spAutoFit/>
          </a:bodyPr>
          <a:lstStyle/>
          <a:p>
            <a:r>
              <a:rPr lang="en-GB" sz="1100" i="1" dirty="0">
                <a:latin typeface="Times New Roman" panose="02020603050405020304" pitchFamily="18" charset="0"/>
                <a:cs typeface="Times New Roman" panose="02020603050405020304" pitchFamily="18" charset="0"/>
              </a:rPr>
              <a:t>Isochronal annealing of boron. The ratio of the free-carrier to dose (fraction of boron atoms located in substitutional lattice points ) is plotted versus the anneal temperature for three doses of boron.</a:t>
            </a:r>
          </a:p>
        </p:txBody>
      </p:sp>
      <p:pic>
        <p:nvPicPr>
          <p:cNvPr id="16" name="Picture 15">
            <a:extLst>
              <a:ext uri="{FF2B5EF4-FFF2-40B4-BE49-F238E27FC236}">
                <a16:creationId xmlns:a16="http://schemas.microsoft.com/office/drawing/2014/main" id="{44D8A5C2-04E9-4444-9496-0741F8632A5C}"/>
              </a:ext>
            </a:extLst>
          </p:cNvPr>
          <p:cNvPicPr>
            <a:picLocks noChangeAspect="1"/>
          </p:cNvPicPr>
          <p:nvPr/>
        </p:nvPicPr>
        <p:blipFill rotWithShape="1">
          <a:blip r:embed="rId3"/>
          <a:srcRect l="505"/>
          <a:stretch/>
        </p:blipFill>
        <p:spPr>
          <a:xfrm>
            <a:off x="5815229" y="771114"/>
            <a:ext cx="2805231" cy="2244346"/>
          </a:xfrm>
          <a:prstGeom prst="rect">
            <a:avLst/>
          </a:prstGeom>
        </p:spPr>
      </p:pic>
      <p:sp>
        <p:nvSpPr>
          <p:cNvPr id="17" name="TextBox 16">
            <a:extLst>
              <a:ext uri="{FF2B5EF4-FFF2-40B4-BE49-F238E27FC236}">
                <a16:creationId xmlns:a16="http://schemas.microsoft.com/office/drawing/2014/main" id="{C05E1C97-D50D-40BB-B23F-36A4A08A6561}"/>
              </a:ext>
            </a:extLst>
          </p:cNvPr>
          <p:cNvSpPr txBox="1"/>
          <p:nvPr/>
        </p:nvSpPr>
        <p:spPr>
          <a:xfrm>
            <a:off x="8789376" y="1254132"/>
            <a:ext cx="3054113" cy="600164"/>
          </a:xfrm>
          <a:prstGeom prst="rect">
            <a:avLst/>
          </a:prstGeom>
          <a:noFill/>
        </p:spPr>
        <p:txBody>
          <a:bodyPr wrap="square">
            <a:spAutoFit/>
          </a:bodyPr>
          <a:lstStyle/>
          <a:p>
            <a:r>
              <a:rPr lang="en-GB" sz="1100" i="1" dirty="0">
                <a:latin typeface="Times New Roman" panose="02020603050405020304" pitchFamily="18" charset="0"/>
                <a:cs typeface="Times New Roman" panose="02020603050405020304" pitchFamily="18" charset="0"/>
              </a:rPr>
              <a:t>An example of doping profile from </a:t>
            </a:r>
            <a:r>
              <a:rPr lang="en-GB" sz="1100" i="1" baseline="30000" dirty="0">
                <a:latin typeface="Times New Roman" panose="02020603050405020304" pitchFamily="18" charset="0"/>
                <a:cs typeface="Times New Roman" panose="02020603050405020304" pitchFamily="18" charset="0"/>
              </a:rPr>
              <a:t>11</a:t>
            </a:r>
            <a:r>
              <a:rPr lang="en-GB" sz="1100" i="1" dirty="0">
                <a:latin typeface="Times New Roman" panose="02020603050405020304" pitchFamily="18" charset="0"/>
                <a:cs typeface="Times New Roman" panose="02020603050405020304" pitchFamily="18" charset="0"/>
              </a:rPr>
              <a:t>B implantation in &lt;100&gt; Si, as implanted and after thermal annealing</a:t>
            </a:r>
          </a:p>
        </p:txBody>
      </p:sp>
      <p:sp>
        <p:nvSpPr>
          <p:cNvPr id="18" name="TextBox 17">
            <a:extLst>
              <a:ext uri="{FF2B5EF4-FFF2-40B4-BE49-F238E27FC236}">
                <a16:creationId xmlns:a16="http://schemas.microsoft.com/office/drawing/2014/main" id="{5FA1E0E3-C8CF-4809-AAFC-EF0D4253D902}"/>
              </a:ext>
            </a:extLst>
          </p:cNvPr>
          <p:cNvSpPr txBox="1"/>
          <p:nvPr/>
        </p:nvSpPr>
        <p:spPr>
          <a:xfrm>
            <a:off x="7217844" y="2323001"/>
            <a:ext cx="1346370" cy="430887"/>
          </a:xfrm>
          <a:prstGeom prst="rect">
            <a:avLst/>
          </a:prstGeom>
          <a:noFill/>
        </p:spPr>
        <p:txBody>
          <a:bodyPr wrap="square">
            <a:spAutoFit/>
          </a:bodyPr>
          <a:lstStyle/>
          <a:p>
            <a:r>
              <a:rPr lang="en-GB" sz="1100" b="1" i="1" dirty="0">
                <a:solidFill>
                  <a:srgbClr val="FF0000"/>
                </a:solidFill>
                <a:latin typeface="Times New Roman" panose="02020603050405020304" pitchFamily="18" charset="0"/>
                <a:cs typeface="Times New Roman" panose="02020603050405020304" pitchFamily="18" charset="0"/>
              </a:rPr>
              <a:t>As implanted</a:t>
            </a:r>
          </a:p>
          <a:p>
            <a:r>
              <a:rPr lang="en-GB" sz="1100" b="1" i="1" dirty="0">
                <a:latin typeface="Times New Roman" panose="02020603050405020304" pitchFamily="18" charset="0"/>
                <a:cs typeface="Times New Roman" panose="02020603050405020304" pitchFamily="18" charset="0"/>
              </a:rPr>
              <a:t>Thermally annealed</a:t>
            </a:r>
          </a:p>
        </p:txBody>
      </p:sp>
      <p:sp>
        <p:nvSpPr>
          <p:cNvPr id="22" name="TextBox 21">
            <a:extLst>
              <a:ext uri="{FF2B5EF4-FFF2-40B4-BE49-F238E27FC236}">
                <a16:creationId xmlns:a16="http://schemas.microsoft.com/office/drawing/2014/main" id="{F14F1A03-D473-4781-B52D-0653D5BE8087}"/>
              </a:ext>
            </a:extLst>
          </p:cNvPr>
          <p:cNvSpPr txBox="1"/>
          <p:nvPr/>
        </p:nvSpPr>
        <p:spPr>
          <a:xfrm>
            <a:off x="468000" y="2160000"/>
            <a:ext cx="5264614" cy="3477875"/>
          </a:xfrm>
          <a:prstGeom prst="rect">
            <a:avLst/>
          </a:prstGeom>
          <a:noFill/>
        </p:spPr>
        <p:txBody>
          <a:bodyPr wrap="square">
            <a:spAutoFit/>
          </a:bodyPr>
          <a:lstStyle/>
          <a:p>
            <a:pPr marL="285750" indent="-285750">
              <a:buFont typeface="Arial" panose="020B0604020202020204" pitchFamily="34" charset="0"/>
              <a:buChar char="•"/>
            </a:pPr>
            <a:r>
              <a:rPr lang="en-GB" sz="2000" dirty="0">
                <a:cs typeface="Times New Roman" panose="02020603050405020304" pitchFamily="18" charset="0"/>
              </a:rPr>
              <a:t>After the implantation process, a thermal treatment is required to electrically activate the dopant (i.e. to have them moved to substitutional positions) and to restore the crystalline order of the semiconductor</a:t>
            </a:r>
          </a:p>
          <a:p>
            <a:pPr marL="285750" indent="-285750">
              <a:buFont typeface="Arial" panose="020B0604020202020204" pitchFamily="34" charset="0"/>
              <a:buChar char="•"/>
            </a:pP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Annealing at high temperature (~1000°C) could result in perfect crystal, but leads to dopant diffusion. Particularly serious issue in modern technologies, where very shallow junctions are used</a:t>
            </a:r>
          </a:p>
        </p:txBody>
      </p:sp>
      <p:sp>
        <p:nvSpPr>
          <p:cNvPr id="23" name="Rectangle 22">
            <a:extLst>
              <a:ext uri="{FF2B5EF4-FFF2-40B4-BE49-F238E27FC236}">
                <a16:creationId xmlns:a16="http://schemas.microsoft.com/office/drawing/2014/main" id="{1C62E2DB-723B-4C86-B550-D480D3234CA2}"/>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damage and annealing</a:t>
            </a:r>
          </a:p>
        </p:txBody>
      </p:sp>
      <p:sp>
        <p:nvSpPr>
          <p:cNvPr id="19" name="Rectangle 18">
            <a:extLst>
              <a:ext uri="{FF2B5EF4-FFF2-40B4-BE49-F238E27FC236}">
                <a16:creationId xmlns:a16="http://schemas.microsoft.com/office/drawing/2014/main" id="{49F5E801-04C0-43AB-B845-F7FE722934D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0" name="Picture 19" descr="ox_small_cmyk_pos_rect.jpg">
            <a:extLst>
              <a:ext uri="{FF2B5EF4-FFF2-40B4-BE49-F238E27FC236}">
                <a16:creationId xmlns:a16="http://schemas.microsoft.com/office/drawing/2014/main" id="{59D234C1-0AC1-4FB2-948D-4950C471ECA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C32E27C8-0936-DFE4-5343-6178E12258CF}"/>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B44E6EEB-5541-DE2C-174F-A3ACD26E8E2D}"/>
              </a:ext>
            </a:extLst>
          </p:cNvPr>
          <p:cNvSpPr txBox="1"/>
          <p:nvPr/>
        </p:nvSpPr>
        <p:spPr>
          <a:xfrm>
            <a:off x="87363" y="6400425"/>
            <a:ext cx="623904" cy="369332"/>
          </a:xfrm>
          <a:prstGeom prst="rect">
            <a:avLst/>
          </a:prstGeom>
          <a:noFill/>
        </p:spPr>
        <p:txBody>
          <a:bodyPr wrap="square">
            <a:spAutoFit/>
          </a:bodyPr>
          <a:lstStyle/>
          <a:p>
            <a:r>
              <a:rPr lang="en-GB" dirty="0"/>
              <a:t>62</a:t>
            </a:r>
          </a:p>
        </p:txBody>
      </p:sp>
    </p:spTree>
    <p:extLst>
      <p:ext uri="{BB962C8B-B14F-4D97-AF65-F5344CB8AC3E}">
        <p14:creationId xmlns:p14="http://schemas.microsoft.com/office/powerpoint/2010/main" val="39904012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13B9D7C4-3B60-42CF-9D56-5E3E999B70D3}"/>
              </a:ext>
            </a:extLst>
          </p:cNvPr>
          <p:cNvPicPr>
            <a:picLocks noChangeAspect="1"/>
          </p:cNvPicPr>
          <p:nvPr/>
        </p:nvPicPr>
        <p:blipFill rotWithShape="1">
          <a:blip r:embed="rId2">
            <a:extLst>
              <a:ext uri="{28A0092B-C50C-407E-A947-70E740481C1C}">
                <a14:useLocalDpi xmlns:a14="http://schemas.microsoft.com/office/drawing/2010/main" val="0"/>
              </a:ext>
            </a:extLst>
          </a:blip>
          <a:srcRect l="58679" t="3780" r="6011" b="3683"/>
          <a:stretch/>
        </p:blipFill>
        <p:spPr>
          <a:xfrm>
            <a:off x="8753093" y="2831199"/>
            <a:ext cx="2562887" cy="3110113"/>
          </a:xfrm>
          <a:prstGeom prst="rect">
            <a:avLst/>
          </a:prstGeom>
        </p:spPr>
      </p:pic>
      <p:sp>
        <p:nvSpPr>
          <p:cNvPr id="15" name="TextBox 14">
            <a:extLst>
              <a:ext uri="{FF2B5EF4-FFF2-40B4-BE49-F238E27FC236}">
                <a16:creationId xmlns:a16="http://schemas.microsoft.com/office/drawing/2014/main" id="{E2A51CAA-9A23-474D-AD04-C16B92C5384A}"/>
              </a:ext>
            </a:extLst>
          </p:cNvPr>
          <p:cNvSpPr txBox="1"/>
          <p:nvPr/>
        </p:nvSpPr>
        <p:spPr>
          <a:xfrm>
            <a:off x="5933916" y="3428682"/>
            <a:ext cx="2819176" cy="461665"/>
          </a:xfrm>
          <a:prstGeom prst="rect">
            <a:avLst/>
          </a:prstGeom>
          <a:noFill/>
        </p:spPr>
        <p:txBody>
          <a:bodyPr wrap="square">
            <a:spAutoFit/>
          </a:bodyPr>
          <a:lstStyle/>
          <a:p>
            <a:r>
              <a:rPr lang="en-GB" sz="1200" i="1" dirty="0">
                <a:latin typeface="Times New Roman" panose="02020603050405020304" pitchFamily="18" charset="0"/>
                <a:cs typeface="Times New Roman" panose="02020603050405020304" pitchFamily="18" charset="0"/>
              </a:rPr>
              <a:t>Dislocation removal rate in As implanted Si and As diffusivity vs. 1/T</a:t>
            </a:r>
          </a:p>
        </p:txBody>
      </p:sp>
      <p:sp>
        <p:nvSpPr>
          <p:cNvPr id="17" name="TextBox 16">
            <a:extLst>
              <a:ext uri="{FF2B5EF4-FFF2-40B4-BE49-F238E27FC236}">
                <a16:creationId xmlns:a16="http://schemas.microsoft.com/office/drawing/2014/main" id="{FAAE9490-2553-4871-A57B-89CC24B6E26E}"/>
              </a:ext>
            </a:extLst>
          </p:cNvPr>
          <p:cNvSpPr txBox="1"/>
          <p:nvPr/>
        </p:nvSpPr>
        <p:spPr>
          <a:xfrm>
            <a:off x="468000" y="2160000"/>
            <a:ext cx="4602483" cy="2554545"/>
          </a:xfrm>
          <a:prstGeom prst="rect">
            <a:avLst/>
          </a:prstGeom>
          <a:noFill/>
        </p:spPr>
        <p:txBody>
          <a:bodyPr wrap="square">
            <a:spAutoFit/>
          </a:bodyPr>
          <a:lstStyle/>
          <a:p>
            <a:pPr marL="285750" indent="-285750">
              <a:buFont typeface="Arial" panose="020B0604020202020204" pitchFamily="34" charset="0"/>
              <a:buChar char="•"/>
            </a:pPr>
            <a:r>
              <a:rPr lang="en-GB" sz="2000" dirty="0">
                <a:cs typeface="Times New Roman" panose="02020603050405020304" pitchFamily="18" charset="0"/>
              </a:rPr>
              <a:t>Activation energy for removal of point defects (V and I) usually higher than that of impurity diffusion.</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Different slopes in Arrhenius plots allow to use high temperature to enhance annealing and depress diffusivity:</a:t>
            </a:r>
            <a:br>
              <a:rPr lang="en-GB" sz="2000" dirty="0">
                <a:cs typeface="Times New Roman" panose="02020603050405020304" pitchFamily="18" charset="0"/>
              </a:rPr>
            </a:br>
            <a:r>
              <a:rPr lang="en-GB" sz="2000" dirty="0">
                <a:cs typeface="Times New Roman" panose="02020603050405020304" pitchFamily="18" charset="0"/>
              </a:rPr>
              <a:t>Rapid Thermal Annealing (</a:t>
            </a:r>
            <a:r>
              <a:rPr lang="en-GB" sz="2000" b="1" dirty="0">
                <a:cs typeface="Times New Roman" panose="02020603050405020304" pitchFamily="18" charset="0"/>
              </a:rPr>
              <a:t>RTA</a:t>
            </a:r>
            <a:r>
              <a:rPr lang="en-GB" sz="2000" dirty="0">
                <a:cs typeface="Times New Roman" panose="02020603050405020304" pitchFamily="18" charset="0"/>
              </a:rPr>
              <a:t>)</a:t>
            </a:r>
          </a:p>
        </p:txBody>
      </p:sp>
      <p:sp>
        <p:nvSpPr>
          <p:cNvPr id="18" name="Rectangle 17">
            <a:extLst>
              <a:ext uri="{FF2B5EF4-FFF2-40B4-BE49-F238E27FC236}">
                <a16:creationId xmlns:a16="http://schemas.microsoft.com/office/drawing/2014/main" id="{59E89CF5-F959-4D03-BFD3-F180CFC74DD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damage and annealing</a:t>
            </a:r>
          </a:p>
        </p:txBody>
      </p:sp>
      <p:pic>
        <p:nvPicPr>
          <p:cNvPr id="4" name="Picture 3">
            <a:extLst>
              <a:ext uri="{FF2B5EF4-FFF2-40B4-BE49-F238E27FC236}">
                <a16:creationId xmlns:a16="http://schemas.microsoft.com/office/drawing/2014/main" id="{647EE8A4-B716-40AD-85F8-6BD770C1D27E}"/>
              </a:ext>
            </a:extLst>
          </p:cNvPr>
          <p:cNvPicPr>
            <a:picLocks noChangeAspect="1"/>
          </p:cNvPicPr>
          <p:nvPr/>
        </p:nvPicPr>
        <p:blipFill>
          <a:blip r:embed="rId3"/>
          <a:stretch>
            <a:fillRect/>
          </a:stretch>
        </p:blipFill>
        <p:spPr>
          <a:xfrm>
            <a:off x="5856363" y="462231"/>
            <a:ext cx="2834130" cy="2965816"/>
          </a:xfrm>
          <a:prstGeom prst="rect">
            <a:avLst/>
          </a:prstGeom>
        </p:spPr>
      </p:pic>
      <p:sp>
        <p:nvSpPr>
          <p:cNvPr id="16" name="Rectangle 15">
            <a:extLst>
              <a:ext uri="{FF2B5EF4-FFF2-40B4-BE49-F238E27FC236}">
                <a16:creationId xmlns:a16="http://schemas.microsoft.com/office/drawing/2014/main" id="{3F77BD04-5CAB-4748-BBCA-FD5F213BC187}"/>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CCF24F01-A8BF-488A-8024-379DCBA0DA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C43F43C9-D0CE-0D88-0E42-250529BD6FAA}"/>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BE5A3451-C4A6-42D9-5906-77799DF97B69}"/>
              </a:ext>
            </a:extLst>
          </p:cNvPr>
          <p:cNvSpPr txBox="1"/>
          <p:nvPr/>
        </p:nvSpPr>
        <p:spPr>
          <a:xfrm>
            <a:off x="87363" y="6400425"/>
            <a:ext cx="623904" cy="369332"/>
          </a:xfrm>
          <a:prstGeom prst="rect">
            <a:avLst/>
          </a:prstGeom>
          <a:noFill/>
        </p:spPr>
        <p:txBody>
          <a:bodyPr wrap="square">
            <a:spAutoFit/>
          </a:bodyPr>
          <a:lstStyle/>
          <a:p>
            <a:r>
              <a:rPr lang="en-GB" dirty="0"/>
              <a:t>63</a:t>
            </a:r>
          </a:p>
        </p:txBody>
      </p:sp>
    </p:spTree>
    <p:extLst>
      <p:ext uri="{BB962C8B-B14F-4D97-AF65-F5344CB8AC3E}">
        <p14:creationId xmlns:p14="http://schemas.microsoft.com/office/powerpoint/2010/main" val="388109038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665AB54B-6B51-4C21-965E-5F899699CAC3}"/>
              </a:ext>
            </a:extLst>
          </p:cNvPr>
          <p:cNvPicPr>
            <a:picLocks noChangeAspect="1"/>
          </p:cNvPicPr>
          <p:nvPr/>
        </p:nvPicPr>
        <p:blipFill rotWithShape="1">
          <a:blip r:embed="rId2"/>
          <a:srcRect l="3957" t="10894"/>
          <a:stretch/>
        </p:blipFill>
        <p:spPr>
          <a:xfrm>
            <a:off x="6313465" y="768041"/>
            <a:ext cx="4659977" cy="2295602"/>
          </a:xfrm>
          <a:prstGeom prst="rect">
            <a:avLst/>
          </a:prstGeom>
        </p:spPr>
      </p:pic>
      <p:pic>
        <p:nvPicPr>
          <p:cNvPr id="15" name="Picture 14">
            <a:extLst>
              <a:ext uri="{FF2B5EF4-FFF2-40B4-BE49-F238E27FC236}">
                <a16:creationId xmlns:a16="http://schemas.microsoft.com/office/drawing/2014/main" id="{25477177-A49B-4D04-BDA4-79B5C9E5046F}"/>
              </a:ext>
            </a:extLst>
          </p:cNvPr>
          <p:cNvPicPr>
            <a:picLocks noChangeAspect="1"/>
          </p:cNvPicPr>
          <p:nvPr/>
        </p:nvPicPr>
        <p:blipFill>
          <a:blip r:embed="rId3"/>
          <a:stretch>
            <a:fillRect/>
          </a:stretch>
        </p:blipFill>
        <p:spPr>
          <a:xfrm>
            <a:off x="8729983" y="3610815"/>
            <a:ext cx="2563367" cy="1690336"/>
          </a:xfrm>
          <a:prstGeom prst="rect">
            <a:avLst/>
          </a:prstGeom>
        </p:spPr>
      </p:pic>
      <p:sp>
        <p:nvSpPr>
          <p:cNvPr id="16" name="TextBox 15">
            <a:extLst>
              <a:ext uri="{FF2B5EF4-FFF2-40B4-BE49-F238E27FC236}">
                <a16:creationId xmlns:a16="http://schemas.microsoft.com/office/drawing/2014/main" id="{A1C019E3-6B89-446C-9F3C-1662439267B0}"/>
              </a:ext>
            </a:extLst>
          </p:cNvPr>
          <p:cNvSpPr txBox="1"/>
          <p:nvPr/>
        </p:nvSpPr>
        <p:spPr>
          <a:xfrm>
            <a:off x="468000" y="2160000"/>
            <a:ext cx="4876944" cy="2862322"/>
          </a:xfrm>
          <a:prstGeom prst="rect">
            <a:avLst/>
          </a:prstGeom>
          <a:noFill/>
        </p:spPr>
        <p:txBody>
          <a:bodyPr wrap="square">
            <a:spAutoFit/>
          </a:bodyPr>
          <a:lstStyle/>
          <a:p>
            <a:pPr marL="285750" indent="-285750">
              <a:buFont typeface="Arial" panose="020B0604020202020204" pitchFamily="34" charset="0"/>
              <a:buChar char="•"/>
            </a:pPr>
            <a:r>
              <a:rPr lang="en-GB" sz="2000" dirty="0">
                <a:cs typeface="Times New Roman" panose="02020603050405020304" pitchFamily="18" charset="0"/>
              </a:rPr>
              <a:t>Rapid thermal annealing of wafers (</a:t>
            </a:r>
            <a:r>
              <a:rPr lang="en-GB" sz="2000" b="1" dirty="0">
                <a:cs typeface="Times New Roman" panose="02020603050405020304" pitchFamily="18" charset="0"/>
              </a:rPr>
              <a:t>RTA</a:t>
            </a:r>
            <a:r>
              <a:rPr lang="en-GB" sz="2000" dirty="0">
                <a:cs typeface="Times New Roman" panose="02020603050405020304" pitchFamily="18" charset="0"/>
              </a:rPr>
              <a:t>) optimizes the defects suppression, whilst minimizing dopants diffusion</a:t>
            </a:r>
          </a:p>
          <a:p>
            <a:pPr marL="285750" indent="-285750">
              <a:buFont typeface="Arial" panose="020B0604020202020204" pitchFamily="34" charset="0"/>
              <a:buChar char="•"/>
            </a:pP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Wafers are rapidly heated by lamps (10’s kW) to 1000 C for 1 – 20 secs max</a:t>
            </a:r>
          </a:p>
          <a:p>
            <a:pPr marL="285750" indent="-285750">
              <a:buFont typeface="Arial" panose="020B0604020202020204" pitchFamily="34" charset="0"/>
              <a:buChar char="•"/>
            </a:pP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Various methods to measure the wafer temperature  (optical, acoustic)</a:t>
            </a:r>
          </a:p>
        </p:txBody>
      </p:sp>
      <p:sp>
        <p:nvSpPr>
          <p:cNvPr id="17" name="Rectangle 16">
            <a:extLst>
              <a:ext uri="{FF2B5EF4-FFF2-40B4-BE49-F238E27FC236}">
                <a16:creationId xmlns:a16="http://schemas.microsoft.com/office/drawing/2014/main" id="{297F027F-C6D4-4823-A938-5A8A3C237A91}"/>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Ion Implantation damage and annealing</a:t>
            </a:r>
          </a:p>
        </p:txBody>
      </p:sp>
      <p:sp>
        <p:nvSpPr>
          <p:cNvPr id="13" name="Rectangle 12">
            <a:extLst>
              <a:ext uri="{FF2B5EF4-FFF2-40B4-BE49-F238E27FC236}">
                <a16:creationId xmlns:a16="http://schemas.microsoft.com/office/drawing/2014/main" id="{F7DF9B0A-A320-4DD6-B9EF-FCD97384405E}"/>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DB10CF11-3351-4CC5-BA0B-930FE4A62F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pic>
        <p:nvPicPr>
          <p:cNvPr id="3" name="Picture 2">
            <a:extLst>
              <a:ext uri="{FF2B5EF4-FFF2-40B4-BE49-F238E27FC236}">
                <a16:creationId xmlns:a16="http://schemas.microsoft.com/office/drawing/2014/main" id="{8912E4A8-BF15-EEBA-F66C-6FFCE1EFA2C6}"/>
              </a:ext>
            </a:extLst>
          </p:cNvPr>
          <p:cNvPicPr>
            <a:picLocks noChangeAspect="1"/>
          </p:cNvPicPr>
          <p:nvPr/>
        </p:nvPicPr>
        <p:blipFill>
          <a:blip r:embed="rId5"/>
          <a:stretch>
            <a:fillRect/>
          </a:stretch>
        </p:blipFill>
        <p:spPr>
          <a:xfrm>
            <a:off x="6026935" y="3372649"/>
            <a:ext cx="2532615" cy="1899462"/>
          </a:xfrm>
          <a:prstGeom prst="rect">
            <a:avLst/>
          </a:prstGeom>
        </p:spPr>
      </p:pic>
      <p:sp>
        <p:nvSpPr>
          <p:cNvPr id="5" name="TextBox 4">
            <a:extLst>
              <a:ext uri="{FF2B5EF4-FFF2-40B4-BE49-F238E27FC236}">
                <a16:creationId xmlns:a16="http://schemas.microsoft.com/office/drawing/2014/main" id="{E2F9EB1E-5ACA-EFC7-06F4-8A782D755BF8}"/>
              </a:ext>
            </a:extLst>
          </p:cNvPr>
          <p:cNvSpPr txBox="1"/>
          <p:nvPr/>
        </p:nvSpPr>
        <p:spPr>
          <a:xfrm>
            <a:off x="5954520" y="5508965"/>
            <a:ext cx="3674090" cy="276999"/>
          </a:xfrm>
          <a:prstGeom prst="rect">
            <a:avLst/>
          </a:prstGeom>
          <a:noFill/>
        </p:spPr>
        <p:txBody>
          <a:bodyPr wrap="square">
            <a:spAutoFit/>
          </a:bodyPr>
          <a:lstStyle/>
          <a:p>
            <a:r>
              <a:rPr lang="en-GB" sz="1200" dirty="0"/>
              <a:t>https://photonexport.com/rapid-thermal-processing/</a:t>
            </a:r>
          </a:p>
        </p:txBody>
      </p:sp>
      <p:sp>
        <p:nvSpPr>
          <p:cNvPr id="4" name="TextBox 3">
            <a:extLst>
              <a:ext uri="{FF2B5EF4-FFF2-40B4-BE49-F238E27FC236}">
                <a16:creationId xmlns:a16="http://schemas.microsoft.com/office/drawing/2014/main" id="{1196740B-DC29-A1B5-DC2B-671D4A06F67A}"/>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B4CDAD13-1A10-ADE7-8948-D85B8AF7631B}"/>
              </a:ext>
            </a:extLst>
          </p:cNvPr>
          <p:cNvSpPr txBox="1"/>
          <p:nvPr/>
        </p:nvSpPr>
        <p:spPr>
          <a:xfrm>
            <a:off x="87363" y="6400425"/>
            <a:ext cx="623904" cy="369332"/>
          </a:xfrm>
          <a:prstGeom prst="rect">
            <a:avLst/>
          </a:prstGeom>
          <a:noFill/>
        </p:spPr>
        <p:txBody>
          <a:bodyPr wrap="square">
            <a:spAutoFit/>
          </a:bodyPr>
          <a:lstStyle/>
          <a:p>
            <a:r>
              <a:rPr lang="en-GB" dirty="0"/>
              <a:t>64</a:t>
            </a:r>
          </a:p>
        </p:txBody>
      </p:sp>
    </p:spTree>
    <p:extLst>
      <p:ext uri="{BB962C8B-B14F-4D97-AF65-F5344CB8AC3E}">
        <p14:creationId xmlns:p14="http://schemas.microsoft.com/office/powerpoint/2010/main" val="8545785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Metallization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F3B2B7DB-CD3F-4E3A-A05A-96186AC684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26664" y="650054"/>
            <a:ext cx="3877949" cy="2908461"/>
          </a:xfrm>
          <a:prstGeom prst="rect">
            <a:avLst/>
          </a:prstGeom>
        </p:spPr>
      </p:pic>
      <p:pic>
        <p:nvPicPr>
          <p:cNvPr id="17" name="Picture 16">
            <a:extLst>
              <a:ext uri="{FF2B5EF4-FFF2-40B4-BE49-F238E27FC236}">
                <a16:creationId xmlns:a16="http://schemas.microsoft.com/office/drawing/2014/main" id="{B2536E44-866A-4396-A9EF-A7F9CEE032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19178" y="3669728"/>
            <a:ext cx="3380185" cy="2403686"/>
          </a:xfrm>
          <a:prstGeom prst="rect">
            <a:avLst/>
          </a:prstGeom>
        </p:spPr>
      </p:pic>
      <p:sp>
        <p:nvSpPr>
          <p:cNvPr id="18" name="TextBox 17">
            <a:extLst>
              <a:ext uri="{FF2B5EF4-FFF2-40B4-BE49-F238E27FC236}">
                <a16:creationId xmlns:a16="http://schemas.microsoft.com/office/drawing/2014/main" id="{AB7668EE-9BB8-42B2-9BCD-177598FC47A6}"/>
              </a:ext>
            </a:extLst>
          </p:cNvPr>
          <p:cNvSpPr txBox="1"/>
          <p:nvPr/>
        </p:nvSpPr>
        <p:spPr>
          <a:xfrm>
            <a:off x="468000" y="2160000"/>
            <a:ext cx="5136081" cy="3477875"/>
          </a:xfrm>
          <a:prstGeom prst="rect">
            <a:avLst/>
          </a:prstGeom>
          <a:noFill/>
        </p:spPr>
        <p:txBody>
          <a:bodyPr wrap="square">
            <a:spAutoFit/>
          </a:bodyPr>
          <a:lstStyle/>
          <a:p>
            <a:pPr marL="342900" indent="-342900">
              <a:buFont typeface="Arial" panose="020B0604020202020204" pitchFamily="34" charset="0"/>
              <a:buChar char="•"/>
            </a:pPr>
            <a:r>
              <a:rPr lang="en-GB" sz="2000" dirty="0">
                <a:cs typeface="Times New Roman" panose="02020603050405020304" pitchFamily="18" charset="0"/>
              </a:rPr>
              <a:t>Once devices have been fabricated in the wafer (Front End of Line), metal layers are deposited to form the conductive connections</a:t>
            </a:r>
          </a:p>
          <a:p>
            <a:pPr marL="342900" indent="-342900">
              <a:buFont typeface="Arial" panose="020B0604020202020204" pitchFamily="34" charset="0"/>
              <a:buChar char="•"/>
            </a:pPr>
            <a:endParaRPr lang="en-GB" sz="2000" dirty="0">
              <a:cs typeface="Times New Roman" panose="02020603050405020304" pitchFamily="18" charset="0"/>
            </a:endParaRPr>
          </a:p>
          <a:p>
            <a:pPr marL="342900" indent="-342900">
              <a:buFont typeface="Arial" panose="020B0604020202020204" pitchFamily="34" charset="0"/>
              <a:buChar char="•"/>
            </a:pPr>
            <a:r>
              <a:rPr lang="en-GB" sz="2000" dirty="0">
                <a:cs typeface="Times New Roman" panose="02020603050405020304" pitchFamily="18" charset="0"/>
              </a:rPr>
              <a:t>Modern technologies moved from Al to Cu to reduce resistivity in interconnect in Back End of Line (BEOL). This is a more complex process (Dual Damascene process) than sputtering</a:t>
            </a:r>
            <a:br>
              <a:rPr lang="en-GB" sz="2000" dirty="0">
                <a:cs typeface="Times New Roman" panose="02020603050405020304" pitchFamily="18" charset="0"/>
              </a:rPr>
            </a:br>
            <a:endParaRPr lang="en-GB" sz="2000" dirty="0">
              <a:cs typeface="Times New Roman" panose="02020603050405020304" pitchFamily="18" charset="0"/>
            </a:endParaRPr>
          </a:p>
        </p:txBody>
      </p:sp>
      <p:sp>
        <p:nvSpPr>
          <p:cNvPr id="24" name="TextBox 23">
            <a:extLst>
              <a:ext uri="{FF2B5EF4-FFF2-40B4-BE49-F238E27FC236}">
                <a16:creationId xmlns:a16="http://schemas.microsoft.com/office/drawing/2014/main" id="{892E5C2B-00DD-4356-B26E-1A52F7F6EADE}"/>
              </a:ext>
            </a:extLst>
          </p:cNvPr>
          <p:cNvSpPr txBox="1"/>
          <p:nvPr/>
        </p:nvSpPr>
        <p:spPr>
          <a:xfrm>
            <a:off x="8511063" y="3636956"/>
            <a:ext cx="1335239" cy="276999"/>
          </a:xfrm>
          <a:prstGeom prst="rect">
            <a:avLst/>
          </a:prstGeom>
          <a:noFill/>
        </p:spPr>
        <p:txBody>
          <a:bodyPr wrap="square">
            <a:spAutoFit/>
          </a:bodyPr>
          <a:lstStyle/>
          <a:p>
            <a:r>
              <a:rPr lang="en-GB" sz="1200" i="1" dirty="0">
                <a:latin typeface="Times New Roman" panose="02020603050405020304" pitchFamily="18" charset="0"/>
                <a:cs typeface="Times New Roman" panose="02020603050405020304" pitchFamily="18" charset="0"/>
              </a:rPr>
              <a:t>Al guard ring</a:t>
            </a:r>
          </a:p>
        </p:txBody>
      </p:sp>
      <p:sp>
        <p:nvSpPr>
          <p:cNvPr id="26" name="TextBox 25">
            <a:extLst>
              <a:ext uri="{FF2B5EF4-FFF2-40B4-BE49-F238E27FC236}">
                <a16:creationId xmlns:a16="http://schemas.microsoft.com/office/drawing/2014/main" id="{05C83326-63F8-4762-AC2B-A1CF0B01D83E}"/>
              </a:ext>
            </a:extLst>
          </p:cNvPr>
          <p:cNvSpPr txBox="1"/>
          <p:nvPr/>
        </p:nvSpPr>
        <p:spPr>
          <a:xfrm>
            <a:off x="8652554" y="4361245"/>
            <a:ext cx="1213854" cy="276999"/>
          </a:xfrm>
          <a:prstGeom prst="rect">
            <a:avLst/>
          </a:prstGeom>
          <a:noFill/>
        </p:spPr>
        <p:txBody>
          <a:bodyPr wrap="square">
            <a:spAutoFit/>
          </a:bodyPr>
          <a:lstStyle/>
          <a:p>
            <a:r>
              <a:rPr lang="en-GB" sz="1200" i="1" dirty="0">
                <a:latin typeface="Times New Roman" panose="02020603050405020304" pitchFamily="18" charset="0"/>
                <a:cs typeface="Times New Roman" panose="02020603050405020304" pitchFamily="18" charset="0"/>
              </a:rPr>
              <a:t>Al cathode</a:t>
            </a:r>
          </a:p>
        </p:txBody>
      </p:sp>
      <p:sp>
        <p:nvSpPr>
          <p:cNvPr id="27" name="TextBox 26">
            <a:extLst>
              <a:ext uri="{FF2B5EF4-FFF2-40B4-BE49-F238E27FC236}">
                <a16:creationId xmlns:a16="http://schemas.microsoft.com/office/drawing/2014/main" id="{9A650A42-ED51-45CC-B01A-FFEFC79BB44E}"/>
              </a:ext>
            </a:extLst>
          </p:cNvPr>
          <p:cNvSpPr txBox="1"/>
          <p:nvPr/>
        </p:nvSpPr>
        <p:spPr>
          <a:xfrm>
            <a:off x="6433143" y="317448"/>
            <a:ext cx="2602003" cy="276999"/>
          </a:xfrm>
          <a:prstGeom prst="rect">
            <a:avLst/>
          </a:prstGeom>
          <a:noFill/>
        </p:spPr>
        <p:txBody>
          <a:bodyPr wrap="square">
            <a:spAutoFit/>
          </a:bodyPr>
          <a:lstStyle/>
          <a:p>
            <a:r>
              <a:rPr lang="en-GB" sz="1200" i="1" dirty="0">
                <a:latin typeface="Times New Roman" panose="02020603050405020304" pitchFamily="18" charset="0"/>
                <a:cs typeface="Times New Roman" panose="02020603050405020304" pitchFamily="18" charset="0"/>
              </a:rPr>
              <a:t>Schottky diode on P-type Si wafer</a:t>
            </a:r>
          </a:p>
        </p:txBody>
      </p:sp>
      <p:sp>
        <p:nvSpPr>
          <p:cNvPr id="19" name="Rectangle 18">
            <a:extLst>
              <a:ext uri="{FF2B5EF4-FFF2-40B4-BE49-F238E27FC236}">
                <a16:creationId xmlns:a16="http://schemas.microsoft.com/office/drawing/2014/main" id="{CAB2E75E-2E05-4E5E-8AA0-387BF462D3C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0" name="Picture 19" descr="ox_small_cmyk_pos_rect.jpg">
            <a:extLst>
              <a:ext uri="{FF2B5EF4-FFF2-40B4-BE49-F238E27FC236}">
                <a16:creationId xmlns:a16="http://schemas.microsoft.com/office/drawing/2014/main" id="{4578574E-B4CD-4D0B-AE43-4785FF26040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891EF766-F833-0209-486F-D0D48EEBA3E5}"/>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B4E798E8-48B8-1D25-DDED-B3B93A677EE0}"/>
              </a:ext>
            </a:extLst>
          </p:cNvPr>
          <p:cNvSpPr txBox="1"/>
          <p:nvPr/>
        </p:nvSpPr>
        <p:spPr>
          <a:xfrm>
            <a:off x="87363" y="6400425"/>
            <a:ext cx="623904" cy="369332"/>
          </a:xfrm>
          <a:prstGeom prst="rect">
            <a:avLst/>
          </a:prstGeom>
          <a:noFill/>
        </p:spPr>
        <p:txBody>
          <a:bodyPr wrap="square">
            <a:spAutoFit/>
          </a:bodyPr>
          <a:lstStyle/>
          <a:p>
            <a:r>
              <a:rPr lang="en-GB" dirty="0"/>
              <a:t>65</a:t>
            </a:r>
          </a:p>
        </p:txBody>
      </p:sp>
    </p:spTree>
    <p:extLst>
      <p:ext uri="{BB962C8B-B14F-4D97-AF65-F5344CB8AC3E}">
        <p14:creationId xmlns:p14="http://schemas.microsoft.com/office/powerpoint/2010/main" val="6448140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CE540360-4183-4C87-82CA-A3A426E62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3173" y="408123"/>
            <a:ext cx="4422699" cy="3871161"/>
          </a:xfrm>
          <a:prstGeom prst="rect">
            <a:avLst/>
          </a:prstGeom>
        </p:spPr>
      </p:pic>
      <p:sp>
        <p:nvSpPr>
          <p:cNvPr id="17" name="TextBox 16">
            <a:extLst>
              <a:ext uri="{FF2B5EF4-FFF2-40B4-BE49-F238E27FC236}">
                <a16:creationId xmlns:a16="http://schemas.microsoft.com/office/drawing/2014/main" id="{C587B570-6D6C-415B-A30B-EEF2A73164FA}"/>
              </a:ext>
            </a:extLst>
          </p:cNvPr>
          <p:cNvSpPr txBox="1"/>
          <p:nvPr/>
        </p:nvSpPr>
        <p:spPr>
          <a:xfrm>
            <a:off x="6010438" y="4137493"/>
            <a:ext cx="5354248" cy="2062103"/>
          </a:xfrm>
          <a:prstGeom prst="rect">
            <a:avLst/>
          </a:prstGeom>
          <a:noFill/>
        </p:spPr>
        <p:txBody>
          <a:bodyPr wrap="square">
            <a:spAutoFit/>
          </a:bodyPr>
          <a:lstStyle/>
          <a:p>
            <a:r>
              <a:rPr lang="en-GB" sz="1600" i="1" dirty="0">
                <a:cs typeface="Times New Roman" panose="02020603050405020304" pitchFamily="18" charset="0"/>
              </a:rPr>
              <a:t>Cathode (target -) is the material to deposit, generally cooled </a:t>
            </a:r>
          </a:p>
          <a:p>
            <a:endParaRPr lang="en-GB" sz="1600" i="1" dirty="0">
              <a:cs typeface="Times New Roman" panose="02020603050405020304" pitchFamily="18" charset="0"/>
            </a:endParaRPr>
          </a:p>
          <a:p>
            <a:r>
              <a:rPr lang="en-GB" sz="1600" i="1" dirty="0">
                <a:cs typeface="Times New Roman" panose="02020603050405020304" pitchFamily="18" charset="0"/>
              </a:rPr>
              <a:t>An inert gas (</a:t>
            </a:r>
            <a:r>
              <a:rPr lang="en-GB" sz="1600" i="1" dirty="0" err="1">
                <a:cs typeface="Times New Roman" panose="02020603050405020304" pitchFamily="18" charset="0"/>
              </a:rPr>
              <a:t>Ar</a:t>
            </a:r>
            <a:r>
              <a:rPr lang="en-GB" sz="1600" i="1" dirty="0">
                <a:cs typeface="Times New Roman" panose="02020603050405020304" pitchFamily="18" charset="0"/>
              </a:rPr>
              <a:t>) is ionized, accelerated and collides with the target. Ejected atoms have energies ~ 10’s eV</a:t>
            </a:r>
          </a:p>
          <a:p>
            <a:endParaRPr lang="en-GB" sz="1600" i="1" dirty="0">
              <a:cs typeface="Times New Roman" panose="02020603050405020304" pitchFamily="18" charset="0"/>
            </a:endParaRPr>
          </a:p>
          <a:p>
            <a:r>
              <a:rPr lang="en-GB" sz="1600" i="1" dirty="0">
                <a:cs typeface="Times New Roman" panose="02020603050405020304" pitchFamily="18" charset="0"/>
              </a:rPr>
              <a:t>Some atoms sputters off and, after scattered paths, land and deposit onto the wafer (+)</a:t>
            </a:r>
          </a:p>
          <a:p>
            <a:endParaRPr lang="en-GB" sz="1600" i="1" dirty="0">
              <a:cs typeface="Times New Roman" panose="02020603050405020304" pitchFamily="18" charset="0"/>
            </a:endParaRPr>
          </a:p>
        </p:txBody>
      </p:sp>
      <p:sp>
        <p:nvSpPr>
          <p:cNvPr id="18" name="TextBox 17">
            <a:extLst>
              <a:ext uri="{FF2B5EF4-FFF2-40B4-BE49-F238E27FC236}">
                <a16:creationId xmlns:a16="http://schemas.microsoft.com/office/drawing/2014/main" id="{0C3080D9-1F47-42B3-B4F6-209BA1A720DA}"/>
              </a:ext>
            </a:extLst>
          </p:cNvPr>
          <p:cNvSpPr txBox="1"/>
          <p:nvPr/>
        </p:nvSpPr>
        <p:spPr>
          <a:xfrm>
            <a:off x="468000" y="2160000"/>
            <a:ext cx="5142920" cy="2862322"/>
          </a:xfrm>
          <a:prstGeom prst="rect">
            <a:avLst/>
          </a:prstGeom>
          <a:noFill/>
        </p:spPr>
        <p:txBody>
          <a:bodyPr wrap="square">
            <a:spAutoFit/>
          </a:bodyPr>
          <a:lstStyle/>
          <a:p>
            <a:pPr marL="342900" indent="-342900">
              <a:buFont typeface="Arial" panose="020B0604020202020204" pitchFamily="34" charset="0"/>
              <a:buChar char="•"/>
            </a:pPr>
            <a:r>
              <a:rPr lang="en-GB" sz="2000" dirty="0">
                <a:cs typeface="Times New Roman" panose="02020603050405020304" pitchFamily="18" charset="0"/>
              </a:rPr>
              <a:t>Sputtering (</a:t>
            </a:r>
            <a:r>
              <a:rPr lang="en-GB" sz="2000" b="1" dirty="0">
                <a:cs typeface="Times New Roman" panose="02020603050405020304" pitchFamily="18" charset="0"/>
              </a:rPr>
              <a:t>PVD</a:t>
            </a:r>
            <a:r>
              <a:rPr lang="en-GB" sz="2000" dirty="0">
                <a:cs typeface="Times New Roman" panose="02020603050405020304" pitchFamily="18" charset="0"/>
              </a:rPr>
              <a:t>, Physical Vapor Deposition) is one of the most common method to deposit thin film of metal</a:t>
            </a:r>
            <a:br>
              <a:rPr lang="en-GB" sz="2000" dirty="0">
                <a:cs typeface="Times New Roman" panose="02020603050405020304" pitchFamily="18" charset="0"/>
              </a:rPr>
            </a:br>
            <a:endParaRPr lang="en-GB" sz="2000" dirty="0">
              <a:cs typeface="Times New Roman" panose="02020603050405020304" pitchFamily="18" charset="0"/>
            </a:endParaRPr>
          </a:p>
          <a:p>
            <a:pPr marL="342900" indent="-342900">
              <a:buFont typeface="Arial" panose="020B0604020202020204" pitchFamily="34" charset="0"/>
              <a:buChar char="•"/>
            </a:pPr>
            <a:r>
              <a:rPr lang="en-GB" sz="2000" dirty="0">
                <a:cs typeface="Times New Roman" panose="02020603050405020304" pitchFamily="18" charset="0"/>
              </a:rPr>
              <a:t>Good step coverage obtained by reducing the mean free path of sputtered atoms (increasing </a:t>
            </a:r>
            <a:r>
              <a:rPr lang="en-GB" sz="2000" dirty="0" err="1">
                <a:cs typeface="Times New Roman" panose="02020603050405020304" pitchFamily="18" charset="0"/>
              </a:rPr>
              <a:t>Ar</a:t>
            </a:r>
            <a:r>
              <a:rPr lang="en-GB" sz="2000" dirty="0">
                <a:cs typeface="Times New Roman" panose="02020603050405020304" pitchFamily="18" charset="0"/>
              </a:rPr>
              <a:t> ions, magnetron sputtering)</a:t>
            </a:r>
            <a:br>
              <a:rPr lang="en-GB" sz="2000" dirty="0">
                <a:cs typeface="Times New Roman" panose="02020603050405020304" pitchFamily="18" charset="0"/>
              </a:rPr>
            </a:br>
            <a:r>
              <a:rPr lang="en-GB" sz="2000" dirty="0">
                <a:cs typeface="Times New Roman" panose="02020603050405020304" pitchFamily="18" charset="0"/>
              </a:rPr>
              <a:t>Sputtering also used to clean wafer before deposition, by </a:t>
            </a:r>
            <a:r>
              <a:rPr lang="en-GB" sz="2000" dirty="0" err="1">
                <a:cs typeface="Times New Roman" panose="02020603050405020304" pitchFamily="18" charset="0"/>
              </a:rPr>
              <a:t>Ar</a:t>
            </a:r>
            <a:r>
              <a:rPr lang="en-GB" sz="2000" baseline="30000" dirty="0">
                <a:cs typeface="Times New Roman" panose="02020603050405020304" pitchFamily="18" charset="0"/>
              </a:rPr>
              <a:t>+</a:t>
            </a:r>
            <a:r>
              <a:rPr lang="en-GB" sz="2000" dirty="0">
                <a:cs typeface="Times New Roman" panose="02020603050405020304" pitchFamily="18" charset="0"/>
              </a:rPr>
              <a:t> etching </a:t>
            </a:r>
          </a:p>
        </p:txBody>
      </p:sp>
      <p:sp>
        <p:nvSpPr>
          <p:cNvPr id="24" name="Rectangle 23">
            <a:extLst>
              <a:ext uri="{FF2B5EF4-FFF2-40B4-BE49-F238E27FC236}">
                <a16:creationId xmlns:a16="http://schemas.microsoft.com/office/drawing/2014/main" id="{77E69C77-F3B8-4647-9080-10419EB4FD31}"/>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Metallization</a:t>
            </a:r>
            <a:br>
              <a:rPr lang="en-US" sz="2500" dirty="0">
                <a:latin typeface="+mj-lt"/>
                <a:ea typeface="+mj-ea"/>
                <a:cs typeface="+mj-cs"/>
              </a:rPr>
            </a:br>
            <a:endParaRPr lang="en-US" sz="2500" dirty="0">
              <a:latin typeface="+mj-lt"/>
              <a:ea typeface="+mj-ea"/>
              <a:cs typeface="+mj-cs"/>
            </a:endParaRPr>
          </a:p>
        </p:txBody>
      </p:sp>
      <p:sp>
        <p:nvSpPr>
          <p:cNvPr id="15" name="Rectangle 14">
            <a:extLst>
              <a:ext uri="{FF2B5EF4-FFF2-40B4-BE49-F238E27FC236}">
                <a16:creationId xmlns:a16="http://schemas.microsoft.com/office/drawing/2014/main" id="{CBEAEFD0-1D1B-40F6-9215-7A0937485480}"/>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1A6795CC-95C4-4CF2-9825-E7DFD78C9C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6E41F139-0AA9-2692-1EBF-0D0E0B5F9D80}"/>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D3E470A7-4F89-F2EF-6A82-6CD39C0DB55B}"/>
              </a:ext>
            </a:extLst>
          </p:cNvPr>
          <p:cNvSpPr txBox="1"/>
          <p:nvPr/>
        </p:nvSpPr>
        <p:spPr>
          <a:xfrm>
            <a:off x="87363" y="6400425"/>
            <a:ext cx="623904" cy="369332"/>
          </a:xfrm>
          <a:prstGeom prst="rect">
            <a:avLst/>
          </a:prstGeom>
          <a:noFill/>
        </p:spPr>
        <p:txBody>
          <a:bodyPr wrap="square">
            <a:spAutoFit/>
          </a:bodyPr>
          <a:lstStyle/>
          <a:p>
            <a:r>
              <a:rPr lang="en-GB" dirty="0"/>
              <a:t>66</a:t>
            </a:r>
          </a:p>
        </p:txBody>
      </p:sp>
    </p:spTree>
    <p:extLst>
      <p:ext uri="{BB962C8B-B14F-4D97-AF65-F5344CB8AC3E}">
        <p14:creationId xmlns:p14="http://schemas.microsoft.com/office/powerpoint/2010/main" val="172340334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F2155FB-8D31-44A5-8612-230F447D27B3}"/>
              </a:ext>
            </a:extLst>
          </p:cNvPr>
          <p:cNvPicPr>
            <a:picLocks noChangeAspect="1"/>
          </p:cNvPicPr>
          <p:nvPr/>
        </p:nvPicPr>
        <p:blipFill>
          <a:blip r:embed="rId2"/>
          <a:stretch>
            <a:fillRect/>
          </a:stretch>
        </p:blipFill>
        <p:spPr>
          <a:xfrm>
            <a:off x="5721305" y="234565"/>
            <a:ext cx="3580286" cy="4631594"/>
          </a:xfrm>
          <a:prstGeom prst="rect">
            <a:avLst/>
          </a:prstGeom>
        </p:spPr>
      </p:pic>
      <p:sp>
        <p:nvSpPr>
          <p:cNvPr id="14" name="TextBox 13">
            <a:extLst>
              <a:ext uri="{FF2B5EF4-FFF2-40B4-BE49-F238E27FC236}">
                <a16:creationId xmlns:a16="http://schemas.microsoft.com/office/drawing/2014/main" id="{AA405E7B-1B8C-42EE-8928-4E56B5CF1DA0}"/>
              </a:ext>
            </a:extLst>
          </p:cNvPr>
          <p:cNvSpPr txBox="1"/>
          <p:nvPr/>
        </p:nvSpPr>
        <p:spPr>
          <a:xfrm>
            <a:off x="506647" y="2285178"/>
            <a:ext cx="4915335" cy="1938992"/>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The Deal Grove Model is a simple kinetic model for oxide thermal growth, wet and dry</a:t>
            </a:r>
          </a:p>
          <a:p>
            <a:pPr marL="342900" indent="-342900">
              <a:buFont typeface="Arial" panose="020B0604020202020204" pitchFamily="34" charset="0"/>
              <a:buChar char="•"/>
            </a:pPr>
            <a:endParaRPr lang="en-GB" sz="2000" dirty="0">
              <a:cs typeface="Times New Roman" panose="02020603050405020304" pitchFamily="18" charset="0"/>
            </a:endParaRPr>
          </a:p>
          <a:p>
            <a:pPr marL="342900" indent="-342900">
              <a:buFont typeface="Arial" panose="020B0604020202020204" pitchFamily="34" charset="0"/>
              <a:buChar char="•"/>
            </a:pPr>
            <a:r>
              <a:rPr lang="en-US" sz="2000" dirty="0">
                <a:solidFill>
                  <a:srgbClr val="000000"/>
                </a:solidFill>
                <a:cs typeface="Times New Roman" panose="02020603050405020304" pitchFamily="18" charset="0"/>
              </a:rPr>
              <a:t>Developed by Andy Grove (Intel’s CEO) and Bruce Deal in the 60’s</a:t>
            </a:r>
          </a:p>
        </p:txBody>
      </p:sp>
      <p:sp>
        <p:nvSpPr>
          <p:cNvPr id="15" name="Rectangle 14">
            <a:extLst>
              <a:ext uri="{FF2B5EF4-FFF2-40B4-BE49-F238E27FC236}">
                <a16:creationId xmlns:a16="http://schemas.microsoft.com/office/drawing/2014/main" id="{4BA8F0D2-59B2-41D8-B35B-07506037B08D}"/>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Appendix :The Deal-Grove oxidation model</a:t>
            </a:r>
          </a:p>
        </p:txBody>
      </p:sp>
      <p:pic>
        <p:nvPicPr>
          <p:cNvPr id="5" name="Picture 4">
            <a:extLst>
              <a:ext uri="{FF2B5EF4-FFF2-40B4-BE49-F238E27FC236}">
                <a16:creationId xmlns:a16="http://schemas.microsoft.com/office/drawing/2014/main" id="{36BC7DF6-38A6-4948-B272-0511E169ACAE}"/>
              </a:ext>
            </a:extLst>
          </p:cNvPr>
          <p:cNvPicPr>
            <a:picLocks noChangeAspect="1"/>
          </p:cNvPicPr>
          <p:nvPr/>
        </p:nvPicPr>
        <p:blipFill>
          <a:blip r:embed="rId3"/>
          <a:stretch>
            <a:fillRect/>
          </a:stretch>
        </p:blipFill>
        <p:spPr>
          <a:xfrm>
            <a:off x="9124130" y="3432555"/>
            <a:ext cx="2561223" cy="1779170"/>
          </a:xfrm>
          <a:prstGeom prst="rect">
            <a:avLst/>
          </a:prstGeom>
        </p:spPr>
      </p:pic>
      <p:sp>
        <p:nvSpPr>
          <p:cNvPr id="18" name="TextBox 17">
            <a:extLst>
              <a:ext uri="{FF2B5EF4-FFF2-40B4-BE49-F238E27FC236}">
                <a16:creationId xmlns:a16="http://schemas.microsoft.com/office/drawing/2014/main" id="{5B498249-DDA1-4F16-B576-2757047460BA}"/>
              </a:ext>
            </a:extLst>
          </p:cNvPr>
          <p:cNvSpPr txBox="1"/>
          <p:nvPr/>
        </p:nvSpPr>
        <p:spPr>
          <a:xfrm>
            <a:off x="5721305" y="5549245"/>
            <a:ext cx="5653173" cy="461665"/>
          </a:xfrm>
          <a:prstGeom prst="rect">
            <a:avLst/>
          </a:prstGeom>
          <a:noFill/>
        </p:spPr>
        <p:txBody>
          <a:bodyPr wrap="square">
            <a:spAutoFit/>
          </a:bodyPr>
          <a:lstStyle/>
          <a:p>
            <a:pPr lvl="1"/>
            <a:r>
              <a:rPr lang="en-GB" sz="1200" b="0" i="1" u="none" strike="noStrike" baseline="0" dirty="0"/>
              <a:t>B. E. DEAL AND A. S. GROVE</a:t>
            </a:r>
            <a:r>
              <a:rPr lang="en-US" sz="1200" i="1" dirty="0">
                <a:cs typeface="Arial" panose="020B0604020202020204" pitchFamily="34" charset="0"/>
              </a:rPr>
              <a:t> </a:t>
            </a:r>
            <a:r>
              <a:rPr lang="en-GB" sz="1200" b="0" i="1" u="none" strike="noStrike" baseline="0" dirty="0"/>
              <a:t>General Relationship for the Thermal Oxidation of Silicon, JOURNAL OF APPLIED PHYSICS VOLUME 36. NUMBER 12 DECEMBER 1965</a:t>
            </a:r>
            <a:endParaRPr lang="en-GB" sz="1200" i="1" dirty="0">
              <a:cs typeface="Arial" panose="020B0604020202020204" pitchFamily="34" charset="0"/>
            </a:endParaRPr>
          </a:p>
        </p:txBody>
      </p:sp>
      <p:sp>
        <p:nvSpPr>
          <p:cNvPr id="16" name="Rectangle 15">
            <a:extLst>
              <a:ext uri="{FF2B5EF4-FFF2-40B4-BE49-F238E27FC236}">
                <a16:creationId xmlns:a16="http://schemas.microsoft.com/office/drawing/2014/main" id="{2B73AB28-924A-445D-B24C-D3C29E1605B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11CF9DEF-F55E-4FF5-A6C2-837C0BBBCCE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8FDEE28F-3195-D22A-3031-F935B32446DE}"/>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DA2C698E-A924-6104-AEE3-B2719C591FE4}"/>
              </a:ext>
            </a:extLst>
          </p:cNvPr>
          <p:cNvSpPr txBox="1"/>
          <p:nvPr/>
        </p:nvSpPr>
        <p:spPr>
          <a:xfrm>
            <a:off x="87363" y="6400425"/>
            <a:ext cx="623904" cy="369332"/>
          </a:xfrm>
          <a:prstGeom prst="rect">
            <a:avLst/>
          </a:prstGeom>
          <a:noFill/>
        </p:spPr>
        <p:txBody>
          <a:bodyPr wrap="square">
            <a:spAutoFit/>
          </a:bodyPr>
          <a:lstStyle/>
          <a:p>
            <a:r>
              <a:rPr lang="en-GB" dirty="0"/>
              <a:t>67</a:t>
            </a:r>
          </a:p>
        </p:txBody>
      </p:sp>
    </p:spTree>
    <p:extLst>
      <p:ext uri="{BB962C8B-B14F-4D97-AF65-F5344CB8AC3E}">
        <p14:creationId xmlns:p14="http://schemas.microsoft.com/office/powerpoint/2010/main" val="1704559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4338" y="1144339"/>
            <a:ext cx="9144000" cy="2387600"/>
          </a:xfrm>
        </p:spPr>
        <p:txBody>
          <a:bodyPr/>
          <a:lstStyle/>
          <a:p>
            <a:r>
              <a:rPr lang="en-GB" dirty="0"/>
              <a:t>Process simulation in TCAD</a:t>
            </a:r>
            <a:br>
              <a:rPr lang="en-GB" dirty="0"/>
            </a:br>
            <a:r>
              <a:rPr lang="en-GB" sz="2400" dirty="0"/>
              <a:t>E. Giulio Villani</a:t>
            </a:r>
          </a:p>
        </p:txBody>
      </p:sp>
      <p:sp>
        <p:nvSpPr>
          <p:cNvPr id="3" name="TextBox 2">
            <a:extLst>
              <a:ext uri="{FF2B5EF4-FFF2-40B4-BE49-F238E27FC236}">
                <a16:creationId xmlns:a16="http://schemas.microsoft.com/office/drawing/2014/main" id="{512FC91E-1CC5-D13D-766B-8DBFF37E1D87}"/>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6" name="Picture 5" descr="ox_small_cmyk_pos_rect.jpg">
            <a:extLst>
              <a:ext uri="{FF2B5EF4-FFF2-40B4-BE49-F238E27FC236}">
                <a16:creationId xmlns:a16="http://schemas.microsoft.com/office/drawing/2014/main" id="{DE0B9413-65A7-A33E-01DE-2FA378A42AF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7" name="TextBox 6">
            <a:extLst>
              <a:ext uri="{FF2B5EF4-FFF2-40B4-BE49-F238E27FC236}">
                <a16:creationId xmlns:a16="http://schemas.microsoft.com/office/drawing/2014/main" id="{1BEB05B4-75EE-1DB4-11F6-2351070C9D6C}"/>
              </a:ext>
            </a:extLst>
          </p:cNvPr>
          <p:cNvSpPr txBox="1"/>
          <p:nvPr/>
        </p:nvSpPr>
        <p:spPr>
          <a:xfrm>
            <a:off x="87363" y="6400425"/>
            <a:ext cx="623904" cy="369332"/>
          </a:xfrm>
          <a:prstGeom prst="rect">
            <a:avLst/>
          </a:prstGeom>
          <a:noFill/>
        </p:spPr>
        <p:txBody>
          <a:bodyPr wrap="square">
            <a:spAutoFit/>
          </a:bodyPr>
          <a:lstStyle/>
          <a:p>
            <a:r>
              <a:rPr lang="en-GB" dirty="0"/>
              <a:t>5</a:t>
            </a:r>
          </a:p>
        </p:txBody>
      </p:sp>
    </p:spTree>
    <p:extLst>
      <p:ext uri="{BB962C8B-B14F-4D97-AF65-F5344CB8AC3E}">
        <p14:creationId xmlns:p14="http://schemas.microsoft.com/office/powerpoint/2010/main" val="57227967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25DCF48E-2B0B-442D-8A9F-4C825A97919C}"/>
              </a:ext>
            </a:extLst>
          </p:cNvPr>
          <p:cNvCxnSpPr/>
          <p:nvPr/>
        </p:nvCxnSpPr>
        <p:spPr>
          <a:xfrm>
            <a:off x="5917149" y="1659691"/>
            <a:ext cx="0" cy="2604977"/>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75AF915-8246-422E-BEB8-2E2314CC46E3}"/>
              </a:ext>
            </a:extLst>
          </p:cNvPr>
          <p:cNvSpPr/>
          <p:nvPr/>
        </p:nvSpPr>
        <p:spPr>
          <a:xfrm>
            <a:off x="7677691" y="1932579"/>
            <a:ext cx="1741471" cy="1485043"/>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SiO</a:t>
            </a:r>
            <a:r>
              <a:rPr lang="en-GB" baseline="-25000" dirty="0">
                <a:solidFill>
                  <a:schemeClr val="tx1"/>
                </a:solidFill>
              </a:rPr>
              <a:t>2</a:t>
            </a:r>
          </a:p>
        </p:txBody>
      </p:sp>
      <p:sp>
        <p:nvSpPr>
          <p:cNvPr id="14" name="Rectangle 13">
            <a:extLst>
              <a:ext uri="{FF2B5EF4-FFF2-40B4-BE49-F238E27FC236}">
                <a16:creationId xmlns:a16="http://schemas.microsoft.com/office/drawing/2014/main" id="{BC6FE5C0-A4CE-4459-95E1-F580F8630A05}"/>
              </a:ext>
            </a:extLst>
          </p:cNvPr>
          <p:cNvSpPr/>
          <p:nvPr/>
        </p:nvSpPr>
        <p:spPr>
          <a:xfrm>
            <a:off x="9422441" y="1932579"/>
            <a:ext cx="1937885" cy="148504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5" name="TextBox 14">
            <a:extLst>
              <a:ext uri="{FF2B5EF4-FFF2-40B4-BE49-F238E27FC236}">
                <a16:creationId xmlns:a16="http://schemas.microsoft.com/office/drawing/2014/main" id="{691418F7-D4D0-4206-9AAD-2731F8981895}"/>
              </a:ext>
            </a:extLst>
          </p:cNvPr>
          <p:cNvSpPr txBox="1"/>
          <p:nvPr/>
        </p:nvSpPr>
        <p:spPr>
          <a:xfrm>
            <a:off x="5605600" y="1420193"/>
            <a:ext cx="403828" cy="369332"/>
          </a:xfrm>
          <a:prstGeom prst="rect">
            <a:avLst/>
          </a:prstGeom>
          <a:noFill/>
        </p:spPr>
        <p:txBody>
          <a:bodyPr wrap="none" rtlCol="0">
            <a:spAutoFit/>
          </a:bodyPr>
          <a:lstStyle/>
          <a:p>
            <a:r>
              <a:rPr lang="en-GB" dirty="0"/>
              <a:t>C</a:t>
            </a:r>
            <a:r>
              <a:rPr lang="en-GB" baseline="-25000" dirty="0"/>
              <a:t>G</a:t>
            </a:r>
          </a:p>
        </p:txBody>
      </p:sp>
      <p:sp>
        <p:nvSpPr>
          <p:cNvPr id="17" name="TextBox 16">
            <a:extLst>
              <a:ext uri="{FF2B5EF4-FFF2-40B4-BE49-F238E27FC236}">
                <a16:creationId xmlns:a16="http://schemas.microsoft.com/office/drawing/2014/main" id="{BAC968B9-FFE4-4ED9-8CCB-1055024F9973}"/>
              </a:ext>
            </a:extLst>
          </p:cNvPr>
          <p:cNvSpPr txBox="1"/>
          <p:nvPr/>
        </p:nvSpPr>
        <p:spPr>
          <a:xfrm>
            <a:off x="7343531" y="1797914"/>
            <a:ext cx="369012" cy="369332"/>
          </a:xfrm>
          <a:prstGeom prst="rect">
            <a:avLst/>
          </a:prstGeom>
          <a:noFill/>
        </p:spPr>
        <p:txBody>
          <a:bodyPr wrap="none" rtlCol="0">
            <a:spAutoFit/>
          </a:bodyPr>
          <a:lstStyle/>
          <a:p>
            <a:r>
              <a:rPr lang="en-GB" dirty="0"/>
              <a:t>C</a:t>
            </a:r>
            <a:r>
              <a:rPr lang="en-GB" baseline="-25000" dirty="0"/>
              <a:t>s</a:t>
            </a:r>
          </a:p>
        </p:txBody>
      </p:sp>
      <p:cxnSp>
        <p:nvCxnSpPr>
          <p:cNvPr id="18" name="Straight Connector 17">
            <a:extLst>
              <a:ext uri="{FF2B5EF4-FFF2-40B4-BE49-F238E27FC236}">
                <a16:creationId xmlns:a16="http://schemas.microsoft.com/office/drawing/2014/main" id="{14578B9C-1AAE-41C6-9C83-07F268149516}"/>
              </a:ext>
            </a:extLst>
          </p:cNvPr>
          <p:cNvCxnSpPr>
            <a:cxnSpLocks/>
          </p:cNvCxnSpPr>
          <p:nvPr/>
        </p:nvCxnSpPr>
        <p:spPr>
          <a:xfrm>
            <a:off x="5923871" y="1797914"/>
            <a:ext cx="1785407" cy="3693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90F2228-4268-4787-9AAB-9B7E8666AEDB}"/>
              </a:ext>
            </a:extLst>
          </p:cNvPr>
          <p:cNvSpPr txBox="1"/>
          <p:nvPr/>
        </p:nvSpPr>
        <p:spPr>
          <a:xfrm>
            <a:off x="7379123" y="2447091"/>
            <a:ext cx="386644" cy="369332"/>
          </a:xfrm>
          <a:prstGeom prst="rect">
            <a:avLst/>
          </a:prstGeom>
          <a:noFill/>
        </p:spPr>
        <p:txBody>
          <a:bodyPr wrap="none" rtlCol="0">
            <a:spAutoFit/>
          </a:bodyPr>
          <a:lstStyle/>
          <a:p>
            <a:r>
              <a:rPr lang="en-GB" dirty="0"/>
              <a:t>C</a:t>
            </a:r>
            <a:r>
              <a:rPr lang="en-GB" baseline="-25000" dirty="0"/>
              <a:t>0</a:t>
            </a:r>
          </a:p>
        </p:txBody>
      </p:sp>
      <p:sp>
        <p:nvSpPr>
          <p:cNvPr id="20" name="TextBox 19">
            <a:extLst>
              <a:ext uri="{FF2B5EF4-FFF2-40B4-BE49-F238E27FC236}">
                <a16:creationId xmlns:a16="http://schemas.microsoft.com/office/drawing/2014/main" id="{B07DFDFD-8B98-47B5-8EFA-9ECCF86F2430}"/>
              </a:ext>
            </a:extLst>
          </p:cNvPr>
          <p:cNvSpPr txBox="1"/>
          <p:nvPr/>
        </p:nvSpPr>
        <p:spPr>
          <a:xfrm>
            <a:off x="9432993" y="2933925"/>
            <a:ext cx="343364" cy="369332"/>
          </a:xfrm>
          <a:prstGeom prst="rect">
            <a:avLst/>
          </a:prstGeom>
          <a:noFill/>
        </p:spPr>
        <p:txBody>
          <a:bodyPr wrap="none" rtlCol="0">
            <a:spAutoFit/>
          </a:bodyPr>
          <a:lstStyle/>
          <a:p>
            <a:r>
              <a:rPr lang="en-GB" dirty="0"/>
              <a:t>C</a:t>
            </a:r>
            <a:r>
              <a:rPr lang="en-GB" baseline="-25000" dirty="0"/>
              <a:t>i</a:t>
            </a:r>
          </a:p>
        </p:txBody>
      </p:sp>
      <p:cxnSp>
        <p:nvCxnSpPr>
          <p:cNvPr id="21" name="Straight Connector 20">
            <a:extLst>
              <a:ext uri="{FF2B5EF4-FFF2-40B4-BE49-F238E27FC236}">
                <a16:creationId xmlns:a16="http://schemas.microsoft.com/office/drawing/2014/main" id="{8702CFB9-4AEC-44C0-9A63-50CEA5CB0B53}"/>
              </a:ext>
            </a:extLst>
          </p:cNvPr>
          <p:cNvCxnSpPr>
            <a:cxnSpLocks/>
          </p:cNvCxnSpPr>
          <p:nvPr/>
        </p:nvCxnSpPr>
        <p:spPr>
          <a:xfrm>
            <a:off x="7677679" y="2976419"/>
            <a:ext cx="1741471" cy="2157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B07EBD9-0D06-4275-96EC-03456AAF7C0A}"/>
              </a:ext>
            </a:extLst>
          </p:cNvPr>
          <p:cNvCxnSpPr>
            <a:cxnSpLocks/>
          </p:cNvCxnSpPr>
          <p:nvPr/>
        </p:nvCxnSpPr>
        <p:spPr>
          <a:xfrm flipV="1">
            <a:off x="7677679" y="3604891"/>
            <a:ext cx="1720512" cy="16"/>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ABED5D1-CC54-4FE1-BDBB-3F8EA33DC15A}"/>
              </a:ext>
            </a:extLst>
          </p:cNvPr>
          <p:cNvSpPr txBox="1"/>
          <p:nvPr/>
        </p:nvSpPr>
        <p:spPr>
          <a:xfrm>
            <a:off x="8433628" y="3627528"/>
            <a:ext cx="422423" cy="369332"/>
          </a:xfrm>
          <a:prstGeom prst="rect">
            <a:avLst/>
          </a:prstGeom>
          <a:noFill/>
        </p:spPr>
        <p:txBody>
          <a:bodyPr wrap="none" rtlCol="0">
            <a:spAutoFit/>
          </a:bodyPr>
          <a:lstStyle/>
          <a:p>
            <a:r>
              <a:rPr lang="en-GB" dirty="0"/>
              <a:t>T</a:t>
            </a:r>
            <a:r>
              <a:rPr lang="en-GB" baseline="-25000" dirty="0"/>
              <a:t>ox</a:t>
            </a:r>
          </a:p>
        </p:txBody>
      </p:sp>
      <p:sp>
        <p:nvSpPr>
          <p:cNvPr id="24" name="Arrow: Right 23">
            <a:extLst>
              <a:ext uri="{FF2B5EF4-FFF2-40B4-BE49-F238E27FC236}">
                <a16:creationId xmlns:a16="http://schemas.microsoft.com/office/drawing/2014/main" id="{D861C8AD-B314-4A6F-8491-7B98B8E56ED3}"/>
              </a:ext>
            </a:extLst>
          </p:cNvPr>
          <p:cNvSpPr/>
          <p:nvPr/>
        </p:nvSpPr>
        <p:spPr>
          <a:xfrm>
            <a:off x="5923871" y="4489947"/>
            <a:ext cx="1620289" cy="33042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Arrow: Right 25">
            <a:extLst>
              <a:ext uri="{FF2B5EF4-FFF2-40B4-BE49-F238E27FC236}">
                <a16:creationId xmlns:a16="http://schemas.microsoft.com/office/drawing/2014/main" id="{707DE5A0-EC74-44FA-A6E5-1C7DE9DB15E1}"/>
              </a:ext>
            </a:extLst>
          </p:cNvPr>
          <p:cNvSpPr/>
          <p:nvPr/>
        </p:nvSpPr>
        <p:spPr>
          <a:xfrm>
            <a:off x="7788150" y="4489947"/>
            <a:ext cx="1339082" cy="330422"/>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Arrow: Right 26">
            <a:extLst>
              <a:ext uri="{FF2B5EF4-FFF2-40B4-BE49-F238E27FC236}">
                <a16:creationId xmlns:a16="http://schemas.microsoft.com/office/drawing/2014/main" id="{0DC3A0D7-A2FB-49EC-9F19-A8D2A8C0C584}"/>
              </a:ext>
            </a:extLst>
          </p:cNvPr>
          <p:cNvSpPr/>
          <p:nvPr/>
        </p:nvSpPr>
        <p:spPr>
          <a:xfrm>
            <a:off x="9398191" y="4489947"/>
            <a:ext cx="1620289" cy="33042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Box 27">
            <a:extLst>
              <a:ext uri="{FF2B5EF4-FFF2-40B4-BE49-F238E27FC236}">
                <a16:creationId xmlns:a16="http://schemas.microsoft.com/office/drawing/2014/main" id="{BA82313D-6274-489C-9F39-444A4DB30603}"/>
              </a:ext>
            </a:extLst>
          </p:cNvPr>
          <p:cNvSpPr txBox="1"/>
          <p:nvPr/>
        </p:nvSpPr>
        <p:spPr>
          <a:xfrm>
            <a:off x="6447562" y="4861057"/>
            <a:ext cx="369012" cy="369332"/>
          </a:xfrm>
          <a:prstGeom prst="rect">
            <a:avLst/>
          </a:prstGeom>
          <a:noFill/>
        </p:spPr>
        <p:txBody>
          <a:bodyPr wrap="none" rtlCol="0">
            <a:spAutoFit/>
          </a:bodyPr>
          <a:lstStyle/>
          <a:p>
            <a:r>
              <a:rPr lang="en-GB" dirty="0"/>
              <a:t>F</a:t>
            </a:r>
            <a:r>
              <a:rPr lang="en-GB" baseline="-25000" dirty="0"/>
              <a:t>1</a:t>
            </a:r>
          </a:p>
        </p:txBody>
      </p:sp>
      <p:sp>
        <p:nvSpPr>
          <p:cNvPr id="29" name="TextBox 28">
            <a:extLst>
              <a:ext uri="{FF2B5EF4-FFF2-40B4-BE49-F238E27FC236}">
                <a16:creationId xmlns:a16="http://schemas.microsoft.com/office/drawing/2014/main" id="{77B04FD8-4542-4ECE-BD39-145F4080B81C}"/>
              </a:ext>
            </a:extLst>
          </p:cNvPr>
          <p:cNvSpPr txBox="1"/>
          <p:nvPr/>
        </p:nvSpPr>
        <p:spPr>
          <a:xfrm>
            <a:off x="8168923" y="4854946"/>
            <a:ext cx="369012" cy="369332"/>
          </a:xfrm>
          <a:prstGeom prst="rect">
            <a:avLst/>
          </a:prstGeom>
          <a:noFill/>
        </p:spPr>
        <p:txBody>
          <a:bodyPr wrap="none" rtlCol="0">
            <a:spAutoFit/>
          </a:bodyPr>
          <a:lstStyle/>
          <a:p>
            <a:r>
              <a:rPr lang="en-GB" dirty="0"/>
              <a:t>F</a:t>
            </a:r>
            <a:r>
              <a:rPr lang="en-GB" baseline="-25000" dirty="0"/>
              <a:t>2</a:t>
            </a:r>
          </a:p>
        </p:txBody>
      </p:sp>
      <p:sp>
        <p:nvSpPr>
          <p:cNvPr id="31" name="TextBox 30">
            <a:extLst>
              <a:ext uri="{FF2B5EF4-FFF2-40B4-BE49-F238E27FC236}">
                <a16:creationId xmlns:a16="http://schemas.microsoft.com/office/drawing/2014/main" id="{17576BB6-3DA4-4DE3-A518-DDB2FD278E62}"/>
              </a:ext>
            </a:extLst>
          </p:cNvPr>
          <p:cNvSpPr txBox="1"/>
          <p:nvPr/>
        </p:nvSpPr>
        <p:spPr>
          <a:xfrm>
            <a:off x="9779563" y="4878586"/>
            <a:ext cx="689439" cy="369332"/>
          </a:xfrm>
          <a:prstGeom prst="rect">
            <a:avLst/>
          </a:prstGeom>
          <a:noFill/>
        </p:spPr>
        <p:txBody>
          <a:bodyPr wrap="square" rtlCol="0">
            <a:spAutoFit/>
          </a:bodyPr>
          <a:lstStyle/>
          <a:p>
            <a:r>
              <a:rPr lang="en-GB" dirty="0"/>
              <a:t>F</a:t>
            </a:r>
            <a:r>
              <a:rPr lang="en-GB" baseline="-25000" dirty="0"/>
              <a:t>3</a:t>
            </a:r>
          </a:p>
        </p:txBody>
      </p:sp>
      <p:sp>
        <p:nvSpPr>
          <p:cNvPr id="35" name="TextBox 34">
            <a:extLst>
              <a:ext uri="{FF2B5EF4-FFF2-40B4-BE49-F238E27FC236}">
                <a16:creationId xmlns:a16="http://schemas.microsoft.com/office/drawing/2014/main" id="{29322CB3-1964-4906-86EA-82CCF9ED4B85}"/>
              </a:ext>
            </a:extLst>
          </p:cNvPr>
          <p:cNvSpPr txBox="1"/>
          <p:nvPr/>
        </p:nvSpPr>
        <p:spPr>
          <a:xfrm>
            <a:off x="6167619" y="5313538"/>
            <a:ext cx="1175912" cy="369332"/>
          </a:xfrm>
          <a:prstGeom prst="rect">
            <a:avLst/>
          </a:prstGeom>
          <a:noFill/>
        </p:spPr>
        <p:txBody>
          <a:bodyPr wrap="square" rtlCol="0">
            <a:spAutoFit/>
          </a:bodyPr>
          <a:lstStyle/>
          <a:p>
            <a:r>
              <a:rPr lang="en-GB" dirty="0"/>
              <a:t>Gas flux</a:t>
            </a:r>
            <a:endParaRPr lang="en-GB" baseline="-25000" dirty="0"/>
          </a:p>
        </p:txBody>
      </p:sp>
      <p:sp>
        <p:nvSpPr>
          <p:cNvPr id="37" name="TextBox 36">
            <a:extLst>
              <a:ext uri="{FF2B5EF4-FFF2-40B4-BE49-F238E27FC236}">
                <a16:creationId xmlns:a16="http://schemas.microsoft.com/office/drawing/2014/main" id="{A4872127-C3DB-48A3-A78E-3E4EE14AE4E8}"/>
              </a:ext>
            </a:extLst>
          </p:cNvPr>
          <p:cNvSpPr txBox="1"/>
          <p:nvPr/>
        </p:nvSpPr>
        <p:spPr>
          <a:xfrm>
            <a:off x="7595836" y="5313456"/>
            <a:ext cx="2018116" cy="369332"/>
          </a:xfrm>
          <a:prstGeom prst="rect">
            <a:avLst/>
          </a:prstGeom>
          <a:noFill/>
        </p:spPr>
        <p:txBody>
          <a:bodyPr wrap="square" rtlCol="0">
            <a:spAutoFit/>
          </a:bodyPr>
          <a:lstStyle/>
          <a:p>
            <a:r>
              <a:rPr lang="en-GB" dirty="0"/>
              <a:t>Diffusion flux</a:t>
            </a:r>
            <a:endParaRPr lang="en-GB" baseline="-25000" dirty="0"/>
          </a:p>
        </p:txBody>
      </p:sp>
      <p:sp>
        <p:nvSpPr>
          <p:cNvPr id="39" name="TextBox 38">
            <a:extLst>
              <a:ext uri="{FF2B5EF4-FFF2-40B4-BE49-F238E27FC236}">
                <a16:creationId xmlns:a16="http://schemas.microsoft.com/office/drawing/2014/main" id="{218137CA-A728-4C0B-8F83-666E32E908E0}"/>
              </a:ext>
            </a:extLst>
          </p:cNvPr>
          <p:cNvSpPr txBox="1"/>
          <p:nvPr/>
        </p:nvSpPr>
        <p:spPr>
          <a:xfrm>
            <a:off x="9342210" y="5313456"/>
            <a:ext cx="2018116" cy="369332"/>
          </a:xfrm>
          <a:prstGeom prst="rect">
            <a:avLst/>
          </a:prstGeom>
          <a:noFill/>
        </p:spPr>
        <p:txBody>
          <a:bodyPr wrap="square" rtlCol="0">
            <a:spAutoFit/>
          </a:bodyPr>
          <a:lstStyle/>
          <a:p>
            <a:r>
              <a:rPr lang="en-GB" dirty="0"/>
              <a:t>Reaction flux</a:t>
            </a:r>
            <a:endParaRPr lang="en-GB" baseline="-25000" dirty="0"/>
          </a:p>
        </p:txBody>
      </p:sp>
      <p:sp>
        <p:nvSpPr>
          <p:cNvPr id="41" name="TextBox 40">
            <a:extLst>
              <a:ext uri="{FF2B5EF4-FFF2-40B4-BE49-F238E27FC236}">
                <a16:creationId xmlns:a16="http://schemas.microsoft.com/office/drawing/2014/main" id="{2492F3DD-BFB1-4622-948F-30CA7FC6ED6B}"/>
              </a:ext>
            </a:extLst>
          </p:cNvPr>
          <p:cNvSpPr txBox="1"/>
          <p:nvPr/>
        </p:nvSpPr>
        <p:spPr>
          <a:xfrm>
            <a:off x="6490827" y="1291430"/>
            <a:ext cx="422423" cy="369332"/>
          </a:xfrm>
          <a:prstGeom prst="rect">
            <a:avLst/>
          </a:prstGeom>
          <a:noFill/>
          <a:ln>
            <a:solidFill>
              <a:schemeClr val="tx1"/>
            </a:solidFill>
          </a:ln>
        </p:spPr>
        <p:txBody>
          <a:bodyPr wrap="square">
            <a:spAutoFit/>
          </a:bodyPr>
          <a:lstStyle/>
          <a:p>
            <a:pPr algn="ctr"/>
            <a:r>
              <a:rPr lang="en-GB" sz="1800" dirty="0"/>
              <a:t>1</a:t>
            </a:r>
            <a:endParaRPr lang="en-GB" dirty="0"/>
          </a:p>
        </p:txBody>
      </p:sp>
      <p:sp>
        <p:nvSpPr>
          <p:cNvPr id="42" name="TextBox 41">
            <a:extLst>
              <a:ext uri="{FF2B5EF4-FFF2-40B4-BE49-F238E27FC236}">
                <a16:creationId xmlns:a16="http://schemas.microsoft.com/office/drawing/2014/main" id="{49110C15-C01D-4138-A72A-F2D1C2385330}"/>
              </a:ext>
            </a:extLst>
          </p:cNvPr>
          <p:cNvSpPr txBox="1"/>
          <p:nvPr/>
        </p:nvSpPr>
        <p:spPr>
          <a:xfrm>
            <a:off x="8222416" y="1291430"/>
            <a:ext cx="422423" cy="369332"/>
          </a:xfrm>
          <a:prstGeom prst="rect">
            <a:avLst/>
          </a:prstGeom>
          <a:noFill/>
          <a:ln>
            <a:solidFill>
              <a:schemeClr val="tx1"/>
            </a:solidFill>
          </a:ln>
        </p:spPr>
        <p:txBody>
          <a:bodyPr wrap="square">
            <a:spAutoFit/>
          </a:bodyPr>
          <a:lstStyle/>
          <a:p>
            <a:pPr algn="ctr"/>
            <a:r>
              <a:rPr lang="en-GB" dirty="0"/>
              <a:t>2</a:t>
            </a:r>
          </a:p>
        </p:txBody>
      </p:sp>
      <p:sp>
        <p:nvSpPr>
          <p:cNvPr id="43" name="TextBox 42">
            <a:extLst>
              <a:ext uri="{FF2B5EF4-FFF2-40B4-BE49-F238E27FC236}">
                <a16:creationId xmlns:a16="http://schemas.microsoft.com/office/drawing/2014/main" id="{8AFBE58E-9817-46E1-80CE-F899B445F08F}"/>
              </a:ext>
            </a:extLst>
          </p:cNvPr>
          <p:cNvSpPr txBox="1"/>
          <p:nvPr/>
        </p:nvSpPr>
        <p:spPr>
          <a:xfrm>
            <a:off x="9221781" y="1291430"/>
            <a:ext cx="422423" cy="369332"/>
          </a:xfrm>
          <a:prstGeom prst="rect">
            <a:avLst/>
          </a:prstGeom>
          <a:noFill/>
          <a:ln>
            <a:solidFill>
              <a:schemeClr val="tx1"/>
            </a:solidFill>
          </a:ln>
        </p:spPr>
        <p:txBody>
          <a:bodyPr wrap="square">
            <a:spAutoFit/>
          </a:bodyPr>
          <a:lstStyle/>
          <a:p>
            <a:pPr algn="ctr"/>
            <a:r>
              <a:rPr lang="en-GB" dirty="0"/>
              <a:t>3</a:t>
            </a:r>
          </a:p>
        </p:txBody>
      </p:sp>
      <p:sp>
        <p:nvSpPr>
          <p:cNvPr id="44" name="Rectangle 43">
            <a:extLst>
              <a:ext uri="{FF2B5EF4-FFF2-40B4-BE49-F238E27FC236}">
                <a16:creationId xmlns:a16="http://schemas.microsoft.com/office/drawing/2014/main" id="{17098CD3-D20D-4778-9323-086E11ED1B5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46" name="TextBox 45">
            <a:extLst>
              <a:ext uri="{FF2B5EF4-FFF2-40B4-BE49-F238E27FC236}">
                <a16:creationId xmlns:a16="http://schemas.microsoft.com/office/drawing/2014/main" id="{39F85C05-B017-4816-9B7B-0295EEAD5D59}"/>
              </a:ext>
            </a:extLst>
          </p:cNvPr>
          <p:cNvSpPr txBox="1"/>
          <p:nvPr/>
        </p:nvSpPr>
        <p:spPr>
          <a:xfrm>
            <a:off x="456276" y="2309267"/>
            <a:ext cx="5126023" cy="3067506"/>
          </a:xfrm>
          <a:prstGeom prst="rect">
            <a:avLst/>
          </a:prstGeom>
          <a:noFill/>
        </p:spPr>
        <p:txBody>
          <a:bodyPr wrap="square" rtlCol="0">
            <a:spAutoFit/>
          </a:bodyPr>
          <a:lstStyle/>
          <a:p>
            <a:r>
              <a:rPr lang="en-GB" sz="2000" dirty="0">
                <a:cs typeface="Times New Roman" panose="02020603050405020304" pitchFamily="18" charset="0"/>
              </a:rPr>
              <a:t>1: Oxygen diffuses from bulk (C</a:t>
            </a:r>
            <a:r>
              <a:rPr lang="en-GB" sz="2000" baseline="-25000" dirty="0">
                <a:cs typeface="Times New Roman" panose="02020603050405020304" pitchFamily="18" charset="0"/>
              </a:rPr>
              <a:t>G</a:t>
            </a:r>
            <a:r>
              <a:rPr lang="en-GB" sz="2000" dirty="0">
                <a:cs typeface="Times New Roman" panose="02020603050405020304" pitchFamily="18" charset="0"/>
              </a:rPr>
              <a:t>)to wafer surface (C</a:t>
            </a:r>
            <a:r>
              <a:rPr lang="en-GB" sz="2000" baseline="-25000" dirty="0">
                <a:cs typeface="Times New Roman" panose="02020603050405020304" pitchFamily="18" charset="0"/>
              </a:rPr>
              <a:t>S</a:t>
            </a:r>
            <a:r>
              <a:rPr lang="en-GB" sz="2000" baseline="30000" dirty="0">
                <a:latin typeface="Calibri" panose="020F0502020204030204" pitchFamily="34" charset="0"/>
                <a:cs typeface="Calibri" panose="020F0502020204030204" pitchFamily="34" charset="0"/>
              </a:rPr>
              <a:t> </a:t>
            </a:r>
            <a:r>
              <a:rPr lang="en-GB" sz="2000" dirty="0">
                <a:latin typeface="Calibri" panose="020F0502020204030204" pitchFamily="34" charset="0"/>
                <a:cs typeface="Calibri" panose="020F0502020204030204" pitchFamily="34" charset="0"/>
              </a:rPr>
              <a:t>)</a:t>
            </a:r>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r>
              <a:rPr lang="en-GB" sz="2000" dirty="0">
                <a:cs typeface="Times New Roman" panose="02020603050405020304" pitchFamily="18" charset="0"/>
              </a:rPr>
              <a:t>2: Oxygen diffuses from wafer surface (C</a:t>
            </a:r>
            <a:r>
              <a:rPr lang="en-GB" sz="2000" baseline="-25000" dirty="0">
                <a:cs typeface="Times New Roman" panose="02020603050405020304" pitchFamily="18" charset="0"/>
              </a:rPr>
              <a:t>O</a:t>
            </a:r>
            <a:r>
              <a:rPr lang="en-GB" sz="2000" dirty="0">
                <a:latin typeface="Calibri" panose="020F0502020204030204" pitchFamily="34" charset="0"/>
                <a:cs typeface="Calibri" panose="020F0502020204030204" pitchFamily="34" charset="0"/>
              </a:rPr>
              <a:t>)</a:t>
            </a:r>
            <a:r>
              <a:rPr lang="en-GB" sz="2000" dirty="0">
                <a:cs typeface="Times New Roman" panose="02020603050405020304" pitchFamily="18" charset="0"/>
              </a:rPr>
              <a:t> to Si surface  (C</a:t>
            </a:r>
            <a:r>
              <a:rPr lang="en-GB" sz="2000" baseline="-25000" dirty="0">
                <a:cs typeface="Times New Roman" panose="02020603050405020304" pitchFamily="18" charset="0"/>
              </a:rPr>
              <a:t>i</a:t>
            </a:r>
            <a:r>
              <a:rPr lang="en-GB" sz="2000" dirty="0">
                <a:latin typeface="Calibri" panose="020F0502020204030204" pitchFamily="34" charset="0"/>
                <a:cs typeface="Calibri" panose="020F0502020204030204" pitchFamily="34" charset="0"/>
              </a:rPr>
              <a:t>)</a:t>
            </a:r>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r>
              <a:rPr lang="en-GB" sz="2000" dirty="0">
                <a:cs typeface="Times New Roman" panose="02020603050405020304" pitchFamily="18" charset="0"/>
              </a:rPr>
              <a:t>3: Oxygen reacts with Si at interface to form SiO</a:t>
            </a:r>
            <a:r>
              <a:rPr lang="en-GB" sz="2000" baseline="-25000" dirty="0">
                <a:cs typeface="Times New Roman" panose="02020603050405020304" pitchFamily="18" charset="0"/>
              </a:rPr>
              <a:t>2</a:t>
            </a:r>
          </a:p>
          <a:p>
            <a:endParaRPr lang="en-GB" sz="2000" dirty="0">
              <a:cs typeface="Times New Roman" panose="02020603050405020304" pitchFamily="18" charset="0"/>
            </a:endParaRPr>
          </a:p>
        </p:txBody>
      </p:sp>
      <p:sp>
        <p:nvSpPr>
          <p:cNvPr id="45" name="Rectangle 44">
            <a:extLst>
              <a:ext uri="{FF2B5EF4-FFF2-40B4-BE49-F238E27FC236}">
                <a16:creationId xmlns:a16="http://schemas.microsoft.com/office/drawing/2014/main" id="{90528AB8-51DA-4270-895B-9EF248AF4567}"/>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7" name="Picture 46" descr="ox_small_cmyk_pos_rect.jpg">
            <a:extLst>
              <a:ext uri="{FF2B5EF4-FFF2-40B4-BE49-F238E27FC236}">
                <a16:creationId xmlns:a16="http://schemas.microsoft.com/office/drawing/2014/main" id="{8F496C2D-3DEC-45C6-B09C-0883CC34FD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C397B746-7D95-32E7-A294-577F8AAC098F}"/>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EE839361-09A6-A8BC-A388-A884AB2E033B}"/>
              </a:ext>
            </a:extLst>
          </p:cNvPr>
          <p:cNvSpPr txBox="1"/>
          <p:nvPr/>
        </p:nvSpPr>
        <p:spPr>
          <a:xfrm>
            <a:off x="87363" y="6400425"/>
            <a:ext cx="623904" cy="369332"/>
          </a:xfrm>
          <a:prstGeom prst="rect">
            <a:avLst/>
          </a:prstGeom>
          <a:noFill/>
        </p:spPr>
        <p:txBody>
          <a:bodyPr wrap="square">
            <a:spAutoFit/>
          </a:bodyPr>
          <a:lstStyle/>
          <a:p>
            <a:r>
              <a:rPr lang="en-GB" dirty="0"/>
              <a:t>68</a:t>
            </a:r>
          </a:p>
        </p:txBody>
      </p:sp>
    </p:spTree>
    <p:extLst>
      <p:ext uri="{BB962C8B-B14F-4D97-AF65-F5344CB8AC3E}">
        <p14:creationId xmlns:p14="http://schemas.microsoft.com/office/powerpoint/2010/main" val="161415686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700DC13-F5F6-4BCE-A0F1-88D5F7818CC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97D3507-1377-40E4-A746-FFB982348BFB}"/>
                  </a:ext>
                </a:extLst>
              </p:cNvPr>
              <p:cNvSpPr txBox="1"/>
              <p:nvPr/>
            </p:nvSpPr>
            <p:spPr>
              <a:xfrm>
                <a:off x="9588070" y="4519223"/>
                <a:ext cx="573747" cy="3513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𝐶</m:t>
                          </m:r>
                        </m:e>
                        <m:sub>
                          <m:r>
                            <a:rPr lang="en-GB" sz="1200" b="0" i="1" smtClean="0">
                              <a:latin typeface="Cambria Math" panose="02040503050406030204" pitchFamily="18" charset="0"/>
                            </a:rPr>
                            <m:t>𝑔</m:t>
                          </m:r>
                        </m:sub>
                      </m:sSub>
                      <m:r>
                        <a:rPr lang="en-GB" sz="1200" b="0" i="1" smtClean="0">
                          <a:latin typeface="Cambria Math" panose="02040503050406030204" pitchFamily="18" charset="0"/>
                        </a:rPr>
                        <m:t>=</m:t>
                      </m:r>
                      <m:f>
                        <m:fPr>
                          <m:ctrlPr>
                            <a:rPr lang="en-GB" sz="1200" b="0" i="1" smtClean="0">
                              <a:latin typeface="Cambria Math" panose="02040503050406030204" pitchFamily="18" charset="0"/>
                            </a:rPr>
                          </m:ctrlPr>
                        </m:fPr>
                        <m:num>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𝑃</m:t>
                              </m:r>
                            </m:e>
                            <m:sub>
                              <m:r>
                                <a:rPr lang="en-GB" sz="1200" b="0" i="1" smtClean="0">
                                  <a:latin typeface="Cambria Math" panose="02040503050406030204" pitchFamily="18" charset="0"/>
                                </a:rPr>
                                <m:t>𝑔</m:t>
                              </m:r>
                            </m:sub>
                          </m:sSub>
                        </m:num>
                        <m:den>
                          <m:r>
                            <a:rPr lang="en-GB" sz="1200" b="0" i="1" smtClean="0">
                              <a:latin typeface="Cambria Math" panose="02040503050406030204" pitchFamily="18" charset="0"/>
                            </a:rPr>
                            <m:t>𝑘𝑇</m:t>
                          </m:r>
                        </m:den>
                      </m:f>
                    </m:oMath>
                  </m:oMathPara>
                </a14:m>
                <a:endParaRPr lang="en-GB" sz="1200" dirty="0"/>
              </a:p>
            </p:txBody>
          </p:sp>
        </mc:Choice>
        <mc:Fallback xmlns="">
          <p:sp>
            <p:nvSpPr>
              <p:cNvPr id="13" name="TextBox 12">
                <a:extLst>
                  <a:ext uri="{FF2B5EF4-FFF2-40B4-BE49-F238E27FC236}">
                    <a16:creationId xmlns:a16="http://schemas.microsoft.com/office/drawing/2014/main" id="{C97D3507-1377-40E4-A746-FFB982348BFB}"/>
                  </a:ext>
                </a:extLst>
              </p:cNvPr>
              <p:cNvSpPr txBox="1">
                <a:spLocks noRot="1" noChangeAspect="1" noMove="1" noResize="1" noEditPoints="1" noAdjustHandles="1" noChangeArrowheads="1" noChangeShapeType="1" noTextEdit="1"/>
              </p:cNvSpPr>
              <p:nvPr/>
            </p:nvSpPr>
            <p:spPr>
              <a:xfrm>
                <a:off x="9588070" y="4519223"/>
                <a:ext cx="573747" cy="351315"/>
              </a:xfrm>
              <a:prstGeom prst="rect">
                <a:avLst/>
              </a:prstGeom>
              <a:blipFill>
                <a:blip r:embed="rId2"/>
                <a:stretch>
                  <a:fillRect l="-6383" t="-1724" r="-6383" b="-155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1519E29-83CA-4D68-BD43-FC5894EEB180}"/>
                  </a:ext>
                </a:extLst>
              </p:cNvPr>
              <p:cNvSpPr txBox="1"/>
              <p:nvPr/>
            </p:nvSpPr>
            <p:spPr>
              <a:xfrm>
                <a:off x="9588070" y="5908920"/>
                <a:ext cx="195695" cy="1997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a:latin typeface="Cambria Math" panose="02040503050406030204" pitchFamily="18" charset="0"/>
                            </a:rPr>
                          </m:ctrlPr>
                        </m:sSubPr>
                        <m:e>
                          <m:r>
                            <a:rPr lang="en-GB" sz="1200" b="0" i="1" smtClean="0">
                              <a:latin typeface="Cambria Math" panose="02040503050406030204" pitchFamily="18" charset="0"/>
                            </a:rPr>
                            <m:t>h</m:t>
                          </m:r>
                        </m:e>
                        <m:sub>
                          <m:r>
                            <a:rPr lang="en-GB" sz="1200" i="1">
                              <a:latin typeface="Cambria Math" panose="02040503050406030204" pitchFamily="18" charset="0"/>
                            </a:rPr>
                            <m:t>𝑔</m:t>
                          </m:r>
                        </m:sub>
                      </m:sSub>
                    </m:oMath>
                  </m:oMathPara>
                </a14:m>
                <a:endParaRPr lang="en-GB" sz="1200" dirty="0"/>
              </a:p>
            </p:txBody>
          </p:sp>
        </mc:Choice>
        <mc:Fallback xmlns="">
          <p:sp>
            <p:nvSpPr>
              <p:cNvPr id="14" name="TextBox 13">
                <a:extLst>
                  <a:ext uri="{FF2B5EF4-FFF2-40B4-BE49-F238E27FC236}">
                    <a16:creationId xmlns:a16="http://schemas.microsoft.com/office/drawing/2014/main" id="{61519E29-83CA-4D68-BD43-FC5894EEB180}"/>
                  </a:ext>
                </a:extLst>
              </p:cNvPr>
              <p:cNvSpPr txBox="1">
                <a:spLocks noRot="1" noChangeAspect="1" noMove="1" noResize="1" noEditPoints="1" noAdjustHandles="1" noChangeArrowheads="1" noChangeShapeType="1" noTextEdit="1"/>
              </p:cNvSpPr>
              <p:nvPr/>
            </p:nvSpPr>
            <p:spPr>
              <a:xfrm>
                <a:off x="9588070" y="5908920"/>
                <a:ext cx="195695" cy="199735"/>
              </a:xfrm>
              <a:prstGeom prst="rect">
                <a:avLst/>
              </a:prstGeom>
              <a:blipFill>
                <a:blip r:embed="rId3"/>
                <a:stretch>
                  <a:fillRect l="-21875" r="-9375" b="-2121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EDF35B9-DE15-4C66-A665-D33DA6946FD8}"/>
                  </a:ext>
                </a:extLst>
              </p:cNvPr>
              <p:cNvSpPr txBox="1"/>
              <p:nvPr/>
            </p:nvSpPr>
            <p:spPr>
              <a:xfrm>
                <a:off x="6345576" y="2618230"/>
                <a:ext cx="4232121" cy="410625"/>
              </a:xfrm>
              <a:prstGeom prst="rect">
                <a:avLst/>
              </a:prstGeom>
              <a:noFill/>
            </p:spPr>
            <p:txBody>
              <a:bodyPr wrap="none" lIns="0" tIns="0" rIns="0" bIns="0" rtlCol="0">
                <a:spAutoFit/>
              </a:bodyPr>
              <a:lstStyle/>
              <a:p>
                <a14:m>
                  <m:oMath xmlns:m="http://schemas.openxmlformats.org/officeDocument/2006/math">
                    <m:r>
                      <a:rPr lang="en-GB" b="1" i="1" smtClean="0">
                        <a:latin typeface="Cambria Math" panose="02040503050406030204" pitchFamily="18" charset="0"/>
                      </a:rPr>
                      <m:t>𝟏</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1</m:t>
                        </m:r>
                      </m:sub>
                    </m:sSub>
                    <m:r>
                      <a:rPr lang="en-GB" b="0" i="1" smtClean="0">
                        <a:latin typeface="Cambria Math" panose="02040503050406030204" pitchFamily="18" charset="0"/>
                      </a:rPr>
                      <m:t>=</m:t>
                    </m:r>
                    <m:r>
                      <a:rPr lang="en-GB" b="0" i="1" smtClean="0">
                        <a:latin typeface="Cambria Math" panose="02040503050406030204" pitchFamily="18" charset="0"/>
                      </a:rPr>
                      <m:t>𝐷</m:t>
                    </m:r>
                    <m:f>
                      <m:fPr>
                        <m:ctrlPr>
                          <a:rPr lang="en-GB" i="1">
                            <a:latin typeface="Cambria Math" panose="02040503050406030204" pitchFamily="18" charset="0"/>
                          </a:rPr>
                        </m:ctrlPr>
                      </m:fPr>
                      <m:num>
                        <m:r>
                          <a:rPr lang="en-GB" b="0" i="1" smtClean="0">
                            <a:latin typeface="Cambria Math" panose="02040503050406030204" pitchFamily="18" charset="0"/>
                          </a:rPr>
                          <m:t>𝑑𝐶</m:t>
                        </m:r>
                      </m:num>
                      <m:den>
                        <m:r>
                          <a:rPr lang="en-GB" b="0" i="1" smtClean="0">
                            <a:latin typeface="Cambria Math" panose="02040503050406030204" pitchFamily="18" charset="0"/>
                          </a:rPr>
                          <m:t>𝑑𝑥</m:t>
                        </m:r>
                      </m:den>
                    </m:f>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i="1">
                                <a:latin typeface="Cambria Math" panose="02040503050406030204" pitchFamily="18" charset="0"/>
                              </a:rPr>
                            </m:ctrlPr>
                          </m:sSubPr>
                          <m:e>
                            <m:r>
                              <a:rPr lang="en-GB" b="0" i="1" smtClean="0">
                                <a:latin typeface="Cambria Math" panose="02040503050406030204" pitchFamily="18" charset="0"/>
                              </a:rPr>
                              <m:t>𝐷</m:t>
                            </m:r>
                          </m:e>
                          <m:sub>
                            <m:r>
                              <a:rPr lang="en-GB" i="1">
                                <a:latin typeface="Cambria Math" panose="02040503050406030204" pitchFamily="18" charset="0"/>
                              </a:rPr>
                              <m:t>𝑔</m:t>
                            </m:r>
                          </m:sub>
                        </m:sSub>
                      </m:num>
                      <m:den>
                        <m:r>
                          <a:rPr lang="en-GB" b="0" i="1" smtClean="0">
                            <a:latin typeface="Cambria Math" panose="02040503050406030204" pitchFamily="18" charset="0"/>
                            <a:ea typeface="Cambria Math" panose="02040503050406030204" pitchFamily="18" charset="0"/>
                          </a:rPr>
                          <m:t>𝛿</m:t>
                        </m:r>
                      </m:den>
                    </m:f>
                    <m:d>
                      <m:dPr>
                        <m:ctrlPr>
                          <a:rPr lang="en-GB" b="0" i="1" smtClean="0">
                            <a:latin typeface="Cambria Math" panose="02040503050406030204" pitchFamily="18" charset="0"/>
                            <a:ea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𝑔</m:t>
                            </m:r>
                          </m:sub>
                        </m:sSub>
                        <m:r>
                          <a:rPr lang="en-GB" i="1">
                            <a:latin typeface="Cambria Math" panose="02040503050406030204" pitchFamily="18" charset="0"/>
                          </a:rPr>
                          <m:t>−</m:t>
                        </m:r>
                        <m:r>
                          <m:rPr>
                            <m:nor/>
                          </m:rPr>
                          <a:rPr lang="en-GB" dirty="0"/>
                          <m:t> </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𝑠</m:t>
                            </m:r>
                          </m:sub>
                        </m:sSub>
                      </m:e>
                    </m:d>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h</m:t>
                        </m:r>
                      </m:e>
                      <m:sub>
                        <m:r>
                          <a:rPr lang="en-GB" i="1">
                            <a:latin typeface="Cambria Math" panose="02040503050406030204" pitchFamily="18" charset="0"/>
                          </a:rPr>
                          <m:t>𝑔</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𝑔</m:t>
                        </m:r>
                      </m:sub>
                    </m:sSub>
                    <m:r>
                      <a:rPr lang="en-GB" b="0" i="1" smtClean="0">
                        <a:latin typeface="Cambria Math" panose="02040503050406030204" pitchFamily="18" charset="0"/>
                      </a:rPr>
                      <m:t>−</m:t>
                    </m:r>
                  </m:oMath>
                </a14:m>
                <a:r>
                  <a:rPr lang="en-GB" dirty="0"/>
                  <a: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b="0" i="1" smtClean="0">
                            <a:latin typeface="Cambria Math" panose="02040503050406030204" pitchFamily="18" charset="0"/>
                          </a:rPr>
                          <m:t>𝑠</m:t>
                        </m:r>
                      </m:sub>
                    </m:sSub>
                    <m:r>
                      <a:rPr lang="en-GB" b="0" i="1" smtClean="0">
                        <a:latin typeface="Cambria Math" panose="02040503050406030204" pitchFamily="18" charset="0"/>
                      </a:rPr>
                      <m:t>)</m:t>
                    </m:r>
                  </m:oMath>
                </a14:m>
                <a:endParaRPr lang="en-GB" dirty="0"/>
              </a:p>
            </p:txBody>
          </p:sp>
        </mc:Choice>
        <mc:Fallback xmlns="">
          <p:sp>
            <p:nvSpPr>
              <p:cNvPr id="15" name="TextBox 14">
                <a:extLst>
                  <a:ext uri="{FF2B5EF4-FFF2-40B4-BE49-F238E27FC236}">
                    <a16:creationId xmlns:a16="http://schemas.microsoft.com/office/drawing/2014/main" id="{5EDF35B9-DE15-4C66-A665-D33DA6946FD8}"/>
                  </a:ext>
                </a:extLst>
              </p:cNvPr>
              <p:cNvSpPr txBox="1">
                <a:spLocks noRot="1" noChangeAspect="1" noMove="1" noResize="1" noEditPoints="1" noAdjustHandles="1" noChangeArrowheads="1" noChangeShapeType="1" noTextEdit="1"/>
              </p:cNvSpPr>
              <p:nvPr/>
            </p:nvSpPr>
            <p:spPr>
              <a:xfrm>
                <a:off x="6345576" y="2618230"/>
                <a:ext cx="4232121" cy="410625"/>
              </a:xfrm>
              <a:prstGeom prst="rect">
                <a:avLst/>
              </a:prstGeom>
              <a:blipFill>
                <a:blip r:embed="rId4"/>
                <a:stretch>
                  <a:fillRect l="-2017" r="-2017" b="-147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3D912425-0AA9-4BAB-AADE-3D8B85621102}"/>
                  </a:ext>
                </a:extLst>
              </p:cNvPr>
              <p:cNvSpPr txBox="1"/>
              <p:nvPr/>
            </p:nvSpPr>
            <p:spPr>
              <a:xfrm>
                <a:off x="6670960" y="3528722"/>
                <a:ext cx="192373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𝑜</m:t>
                          </m:r>
                        </m:sub>
                      </m:sSub>
                      <m:r>
                        <a:rPr lang="en-GB" b="0" i="1" smtClean="0">
                          <a:latin typeface="Cambria Math" panose="02040503050406030204" pitchFamily="18" charset="0"/>
                        </a:rPr>
                        <m:t>=</m:t>
                      </m:r>
                      <m:r>
                        <a:rPr lang="en-GB" b="0" i="1" smtClean="0">
                          <a:latin typeface="Cambria Math" panose="02040503050406030204" pitchFamily="18" charset="0"/>
                        </a:rPr>
                        <m:t>𝐻</m:t>
                      </m:r>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𝑠</m:t>
                          </m:r>
                        </m:sub>
                      </m:sSub>
                      <m:r>
                        <a:rPr lang="en-GB" b="0" i="1" smtClean="0">
                          <a:latin typeface="Cambria Math" panose="02040503050406030204" pitchFamily="18" charset="0"/>
                        </a:rPr>
                        <m:t>=</m:t>
                      </m:r>
                      <m:r>
                        <a:rPr lang="en-GB" b="0" i="1" smtClean="0">
                          <a:latin typeface="Cambria Math" panose="02040503050406030204" pitchFamily="18" charset="0"/>
                        </a:rPr>
                        <m:t>𝐻</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𝑠</m:t>
                          </m:r>
                        </m:sub>
                      </m:sSub>
                      <m:r>
                        <a:rPr lang="en-GB" i="1" smtClean="0">
                          <a:latin typeface="Cambria Math" panose="02040503050406030204" pitchFamily="18" charset="0"/>
                        </a:rPr>
                        <m:t>𝑘</m:t>
                      </m:r>
                      <m:r>
                        <a:rPr lang="en-GB" b="0" i="1" smtClean="0">
                          <a:latin typeface="Cambria Math" panose="02040503050406030204" pitchFamily="18" charset="0"/>
                        </a:rPr>
                        <m:t>𝑇</m:t>
                      </m:r>
                    </m:oMath>
                  </m:oMathPara>
                </a14:m>
                <a:endParaRPr lang="en-GB" dirty="0"/>
              </a:p>
            </p:txBody>
          </p:sp>
        </mc:Choice>
        <mc:Fallback xmlns="">
          <p:sp>
            <p:nvSpPr>
              <p:cNvPr id="17" name="TextBox 16">
                <a:extLst>
                  <a:ext uri="{FF2B5EF4-FFF2-40B4-BE49-F238E27FC236}">
                    <a16:creationId xmlns:a16="http://schemas.microsoft.com/office/drawing/2014/main" id="{3D912425-0AA9-4BAB-AADE-3D8B85621102}"/>
                  </a:ext>
                </a:extLst>
              </p:cNvPr>
              <p:cNvSpPr txBox="1">
                <a:spLocks noRot="1" noChangeAspect="1" noMove="1" noResize="1" noEditPoints="1" noAdjustHandles="1" noChangeArrowheads="1" noChangeShapeType="1" noTextEdit="1"/>
              </p:cNvSpPr>
              <p:nvPr/>
            </p:nvSpPr>
            <p:spPr>
              <a:xfrm>
                <a:off x="6670960" y="3528722"/>
                <a:ext cx="1923732" cy="276999"/>
              </a:xfrm>
              <a:prstGeom prst="rect">
                <a:avLst/>
              </a:prstGeom>
              <a:blipFill>
                <a:blip r:embed="rId5"/>
                <a:stretch>
                  <a:fillRect l="-2215" r="-2532" b="-111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93AC822-F674-4D66-9064-FA57DEAE1653}"/>
                  </a:ext>
                </a:extLst>
              </p:cNvPr>
              <p:cNvSpPr txBox="1"/>
              <p:nvPr/>
            </p:nvSpPr>
            <p:spPr>
              <a:xfrm>
                <a:off x="6345576" y="4380353"/>
                <a:ext cx="2759986" cy="433196"/>
              </a:xfrm>
              <a:prstGeom prst="rect">
                <a:avLst/>
              </a:prstGeom>
              <a:noFill/>
            </p:spPr>
            <p:txBody>
              <a:bodyPr wrap="none" lIns="0" tIns="0" rIns="0" bIns="0" rtlCol="0">
                <a:spAutoFit/>
              </a:bodyPr>
              <a:lstStyle/>
              <a:p>
                <a14:m>
                  <m:oMath xmlns:m="http://schemas.openxmlformats.org/officeDocument/2006/math">
                    <m:r>
                      <a:rPr lang="en-GB" b="1" i="1" smtClean="0">
                        <a:latin typeface="Cambria Math" panose="02040503050406030204" pitchFamily="18" charset="0"/>
                      </a:rPr>
                      <m:t>𝟐</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2</m:t>
                        </m:r>
                      </m:sub>
                    </m:sSub>
                    <m:r>
                      <a:rPr lang="en-GB" b="0" i="1" smtClean="0">
                        <a:latin typeface="Cambria Math" panose="02040503050406030204" pitchFamily="18" charset="0"/>
                      </a:rPr>
                      <m:t>=</m:t>
                    </m:r>
                    <m:r>
                      <a:rPr lang="en-GB" b="0" i="1" smtClean="0">
                        <a:latin typeface="Cambria Math" panose="02040503050406030204" pitchFamily="18" charset="0"/>
                      </a:rPr>
                      <m:t>𝐷</m:t>
                    </m:r>
                    <m:f>
                      <m:fPr>
                        <m:ctrlPr>
                          <a:rPr lang="en-GB" i="1">
                            <a:latin typeface="Cambria Math" panose="02040503050406030204" pitchFamily="18" charset="0"/>
                          </a:rPr>
                        </m:ctrlPr>
                      </m:fPr>
                      <m:num>
                        <m:r>
                          <a:rPr lang="en-GB" b="0" i="1" smtClean="0">
                            <a:latin typeface="Cambria Math" panose="02040503050406030204" pitchFamily="18" charset="0"/>
                          </a:rPr>
                          <m:t>𝑑𝐶</m:t>
                        </m:r>
                      </m:num>
                      <m:den>
                        <m:r>
                          <a:rPr lang="en-GB" b="0" i="1" smtClean="0">
                            <a:latin typeface="Cambria Math" panose="02040503050406030204" pitchFamily="18" charset="0"/>
                          </a:rPr>
                          <m:t>𝑑𝑥</m:t>
                        </m:r>
                      </m:den>
                    </m:f>
                    <m:r>
                      <a:rPr lang="en-GB" b="0" i="1" smtClean="0">
                        <a:latin typeface="Cambria Math" panose="02040503050406030204" pitchFamily="18" charset="0"/>
                        <a:ea typeface="Cambria Math" panose="02040503050406030204" pitchFamily="18" charset="0"/>
                      </a:rPr>
                      <m:t>≈</m:t>
                    </m:r>
                    <m:f>
                      <m:fPr>
                        <m:ctrlPr>
                          <a:rPr lang="en-GB" i="1">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𝐷</m:t>
                            </m:r>
                          </m:e>
                          <m:sub>
                            <m:r>
                              <a:rPr lang="en-GB" b="0" i="1" smtClean="0">
                                <a:latin typeface="Cambria Math" panose="02040503050406030204" pitchFamily="18" charset="0"/>
                              </a:rPr>
                              <m:t>𝑜𝑥</m:t>
                            </m:r>
                          </m:sub>
                        </m:sSub>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𝑜𝑥</m:t>
                            </m:r>
                          </m:sub>
                        </m:sSub>
                      </m:den>
                    </m:f>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𝑜</m:t>
                        </m:r>
                      </m:sub>
                    </m:sSub>
                    <m:r>
                      <a:rPr lang="en-GB" b="0" i="1" smtClean="0">
                        <a:latin typeface="Cambria Math" panose="02040503050406030204" pitchFamily="18" charset="0"/>
                      </a:rPr>
                      <m:t>−</m:t>
                    </m:r>
                  </m:oMath>
                </a14:m>
                <a:r>
                  <a:rPr lang="en-GB" dirty="0"/>
                  <a: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b="0" i="1" smtClean="0">
                            <a:latin typeface="Cambria Math" panose="02040503050406030204" pitchFamily="18" charset="0"/>
                          </a:rPr>
                          <m:t>𝑖</m:t>
                        </m:r>
                      </m:sub>
                    </m:sSub>
                    <m:r>
                      <a:rPr lang="en-GB" b="0" i="1" smtClean="0">
                        <a:latin typeface="Cambria Math" panose="02040503050406030204" pitchFamily="18" charset="0"/>
                      </a:rPr>
                      <m:t>)</m:t>
                    </m:r>
                  </m:oMath>
                </a14:m>
                <a:endParaRPr lang="en-GB" dirty="0"/>
              </a:p>
            </p:txBody>
          </p:sp>
        </mc:Choice>
        <mc:Fallback xmlns="">
          <p:sp>
            <p:nvSpPr>
              <p:cNvPr id="18" name="TextBox 17">
                <a:extLst>
                  <a:ext uri="{FF2B5EF4-FFF2-40B4-BE49-F238E27FC236}">
                    <a16:creationId xmlns:a16="http://schemas.microsoft.com/office/drawing/2014/main" id="{793AC822-F674-4D66-9064-FA57DEAE1653}"/>
                  </a:ext>
                </a:extLst>
              </p:cNvPr>
              <p:cNvSpPr txBox="1">
                <a:spLocks noRot="1" noChangeAspect="1" noMove="1" noResize="1" noEditPoints="1" noAdjustHandles="1" noChangeArrowheads="1" noChangeShapeType="1" noTextEdit="1"/>
              </p:cNvSpPr>
              <p:nvPr/>
            </p:nvSpPr>
            <p:spPr>
              <a:xfrm>
                <a:off x="6345576" y="4380353"/>
                <a:ext cx="2759986" cy="433196"/>
              </a:xfrm>
              <a:prstGeom prst="rect">
                <a:avLst/>
              </a:prstGeom>
              <a:blipFill>
                <a:blip r:embed="rId6"/>
                <a:stretch>
                  <a:fillRect l="-3091" t="-1408" r="-3532" b="-84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3CC7A8A-36B5-45BA-802C-39012C07E242}"/>
                  </a:ext>
                </a:extLst>
              </p:cNvPr>
              <p:cNvSpPr txBox="1"/>
              <p:nvPr/>
            </p:nvSpPr>
            <p:spPr>
              <a:xfrm>
                <a:off x="9588070" y="5553525"/>
                <a:ext cx="272895"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𝐷</m:t>
                          </m:r>
                        </m:e>
                        <m:sub>
                          <m:r>
                            <a:rPr lang="en-GB" sz="1200" b="0" i="1" smtClean="0">
                              <a:latin typeface="Cambria Math" panose="02040503050406030204" pitchFamily="18" charset="0"/>
                            </a:rPr>
                            <m:t>𝑜𝑥</m:t>
                          </m:r>
                        </m:sub>
                      </m:sSub>
                    </m:oMath>
                  </m:oMathPara>
                </a14:m>
                <a:endParaRPr lang="en-GB" sz="1200" dirty="0"/>
              </a:p>
            </p:txBody>
          </p:sp>
        </mc:Choice>
        <mc:Fallback xmlns="">
          <p:sp>
            <p:nvSpPr>
              <p:cNvPr id="19" name="TextBox 18">
                <a:extLst>
                  <a:ext uri="{FF2B5EF4-FFF2-40B4-BE49-F238E27FC236}">
                    <a16:creationId xmlns:a16="http://schemas.microsoft.com/office/drawing/2014/main" id="{13CC7A8A-36B5-45BA-802C-39012C07E242}"/>
                  </a:ext>
                </a:extLst>
              </p:cNvPr>
              <p:cNvSpPr txBox="1">
                <a:spLocks noRot="1" noChangeAspect="1" noMove="1" noResize="1" noEditPoints="1" noAdjustHandles="1" noChangeArrowheads="1" noChangeShapeType="1" noTextEdit="1"/>
              </p:cNvSpPr>
              <p:nvPr/>
            </p:nvSpPr>
            <p:spPr>
              <a:xfrm>
                <a:off x="9588070" y="5553525"/>
                <a:ext cx="272895" cy="184666"/>
              </a:xfrm>
              <a:prstGeom prst="rect">
                <a:avLst/>
              </a:prstGeom>
              <a:blipFill>
                <a:blip r:embed="rId7"/>
                <a:stretch>
                  <a:fillRect l="-13333" r="-2222"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3BE0059-9964-4A92-B928-12877641C338}"/>
                  </a:ext>
                </a:extLst>
              </p:cNvPr>
              <p:cNvSpPr txBox="1"/>
              <p:nvPr/>
            </p:nvSpPr>
            <p:spPr>
              <a:xfrm>
                <a:off x="9588070" y="5230455"/>
                <a:ext cx="234808"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𝑡</m:t>
                          </m:r>
                        </m:e>
                        <m:sub>
                          <m:r>
                            <a:rPr lang="en-GB" sz="1200" b="0" i="1" smtClean="0">
                              <a:latin typeface="Cambria Math" panose="02040503050406030204" pitchFamily="18" charset="0"/>
                            </a:rPr>
                            <m:t>𝑜𝑥</m:t>
                          </m:r>
                        </m:sub>
                      </m:sSub>
                    </m:oMath>
                  </m:oMathPara>
                </a14:m>
                <a:endParaRPr lang="en-GB" sz="1200" dirty="0"/>
              </a:p>
            </p:txBody>
          </p:sp>
        </mc:Choice>
        <mc:Fallback xmlns="">
          <p:sp>
            <p:nvSpPr>
              <p:cNvPr id="20" name="TextBox 19">
                <a:extLst>
                  <a:ext uri="{FF2B5EF4-FFF2-40B4-BE49-F238E27FC236}">
                    <a16:creationId xmlns:a16="http://schemas.microsoft.com/office/drawing/2014/main" id="{33BE0059-9964-4A92-B928-12877641C338}"/>
                  </a:ext>
                </a:extLst>
              </p:cNvPr>
              <p:cNvSpPr txBox="1">
                <a:spLocks noRot="1" noChangeAspect="1" noMove="1" noResize="1" noEditPoints="1" noAdjustHandles="1" noChangeArrowheads="1" noChangeShapeType="1" noTextEdit="1"/>
              </p:cNvSpPr>
              <p:nvPr/>
            </p:nvSpPr>
            <p:spPr>
              <a:xfrm>
                <a:off x="9588070" y="5230455"/>
                <a:ext cx="234808" cy="184666"/>
              </a:xfrm>
              <a:prstGeom prst="rect">
                <a:avLst/>
              </a:prstGeom>
              <a:blipFill>
                <a:blip r:embed="rId8"/>
                <a:stretch>
                  <a:fillRect l="-13158" r="-5263" b="-10000"/>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8372A1E3-4D94-4545-AD69-13476E7DF61F}"/>
              </a:ext>
            </a:extLst>
          </p:cNvPr>
          <p:cNvSpPr txBox="1"/>
          <p:nvPr/>
        </p:nvSpPr>
        <p:spPr>
          <a:xfrm>
            <a:off x="9588070" y="4924482"/>
            <a:ext cx="96180" cy="184666"/>
          </a:xfrm>
          <a:prstGeom prst="rect">
            <a:avLst/>
          </a:prstGeom>
          <a:noFill/>
        </p:spPr>
        <p:txBody>
          <a:bodyPr wrap="none" lIns="0" tIns="0" rIns="0" bIns="0" rtlCol="0">
            <a:spAutoFit/>
          </a:bodyPr>
          <a:lstStyle/>
          <a:p>
            <a:r>
              <a:rPr lang="en-GB" sz="1200" dirty="0"/>
              <a:t>H</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72FD2F1A-C759-4DC8-A071-84FD5D7685D8}"/>
                  </a:ext>
                </a:extLst>
              </p:cNvPr>
              <p:cNvSpPr txBox="1"/>
              <p:nvPr/>
            </p:nvSpPr>
            <p:spPr>
              <a:xfrm>
                <a:off x="6345576" y="5267867"/>
                <a:ext cx="127669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1" i="1" smtClean="0">
                          <a:latin typeface="Cambria Math" panose="02040503050406030204" pitchFamily="18" charset="0"/>
                        </a:rPr>
                        <m:t>𝟑</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3</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𝑖</m:t>
                          </m:r>
                        </m:sub>
                      </m:sSub>
                    </m:oMath>
                  </m:oMathPara>
                </a14:m>
                <a:endParaRPr lang="en-GB" dirty="0"/>
              </a:p>
            </p:txBody>
          </p:sp>
        </mc:Choice>
        <mc:Fallback xmlns="">
          <p:sp>
            <p:nvSpPr>
              <p:cNvPr id="22" name="TextBox 21">
                <a:extLst>
                  <a:ext uri="{FF2B5EF4-FFF2-40B4-BE49-F238E27FC236}">
                    <a16:creationId xmlns:a16="http://schemas.microsoft.com/office/drawing/2014/main" id="{72FD2F1A-C759-4DC8-A071-84FD5D7685D8}"/>
                  </a:ext>
                </a:extLst>
              </p:cNvPr>
              <p:cNvSpPr txBox="1">
                <a:spLocks noRot="1" noChangeAspect="1" noMove="1" noResize="1" noEditPoints="1" noAdjustHandles="1" noChangeArrowheads="1" noChangeShapeType="1" noTextEdit="1"/>
              </p:cNvSpPr>
              <p:nvPr/>
            </p:nvSpPr>
            <p:spPr>
              <a:xfrm>
                <a:off x="6345576" y="5267867"/>
                <a:ext cx="1276696" cy="276999"/>
              </a:xfrm>
              <a:prstGeom prst="rect">
                <a:avLst/>
              </a:prstGeom>
              <a:blipFill>
                <a:blip r:embed="rId9"/>
                <a:stretch>
                  <a:fillRect l="-4306" r="-1914"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AC30970-4C34-4E07-94C3-B2DAFE4DDFE3}"/>
                  </a:ext>
                </a:extLst>
              </p:cNvPr>
              <p:cNvSpPr txBox="1"/>
              <p:nvPr/>
            </p:nvSpPr>
            <p:spPr>
              <a:xfrm>
                <a:off x="393906" y="2354234"/>
                <a:ext cx="5291101" cy="3990836"/>
              </a:xfrm>
              <a:prstGeom prst="rect">
                <a:avLst/>
              </a:prstGeom>
              <a:noFill/>
            </p:spPr>
            <p:txBody>
              <a:bodyPr wrap="square" rtlCol="0">
                <a:spAutoFit/>
              </a:bodyPr>
              <a:lstStyle/>
              <a:p>
                <a:pPr marL="342900" indent="-342900">
                  <a:buFont typeface="Arial" panose="020B0604020202020204" pitchFamily="34" charset="0"/>
                  <a:buChar char="•"/>
                </a:pPr>
                <a:r>
                  <a:rPr lang="en-GB" sz="2000" dirty="0"/>
                  <a:t> Oxygen diffusion through gas: Fick’s 1</a:t>
                </a:r>
                <a:r>
                  <a:rPr lang="en-GB" sz="2000" baseline="30000" dirty="0"/>
                  <a:t>st</a:t>
                </a:r>
                <a:r>
                  <a:rPr lang="en-GB" sz="2000" dirty="0"/>
                  <a:t> Law approximated as linear equation</a:t>
                </a:r>
              </a:p>
              <a:p>
                <a:pPr marL="342900" indent="-342900">
                  <a:buFont typeface="Arial" panose="020B0604020202020204" pitchFamily="34" charset="0"/>
                  <a:buChar char="•"/>
                </a:pPr>
                <a:endParaRPr lang="en-GB" sz="2000" baseline="-25000" dirty="0"/>
              </a:p>
              <a:p>
                <a:pPr marL="342900" indent="-342900">
                  <a:buFont typeface="Arial" panose="020B0604020202020204" pitchFamily="34" charset="0"/>
                  <a:buChar char="•"/>
                </a:pPr>
                <a:r>
                  <a:rPr lang="en-GB" sz="2000" dirty="0"/>
                  <a:t> Adsorbed concentration C</a:t>
                </a:r>
                <a:r>
                  <a:rPr lang="en-GB" sz="2000" baseline="-25000" dirty="0"/>
                  <a:t>o </a:t>
                </a:r>
                <a:r>
                  <a:rPr lang="en-GB" sz="2000" dirty="0"/>
                  <a:t>on surface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oMath>
                </a14:m>
                <a:r>
                  <a:rPr lang="en-GB" sz="2000" dirty="0"/>
                  <a:t> partial pressure (Henry’s Law)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Oxygen diffusion through SiO</a:t>
                </a:r>
                <a:r>
                  <a:rPr lang="en-GB" sz="2000" baseline="-25000" dirty="0"/>
                  <a:t>2 </a:t>
                </a:r>
                <a:r>
                  <a:rPr lang="en-GB" sz="2000" dirty="0"/>
                  <a:t>Fick’s 1</a:t>
                </a:r>
                <a:r>
                  <a:rPr lang="en-GB" sz="2000" baseline="30000" dirty="0"/>
                  <a:t>st</a:t>
                </a:r>
                <a:r>
                  <a:rPr lang="en-GB" sz="2000" dirty="0"/>
                  <a:t> Law approximated as linear equation</a:t>
                </a:r>
              </a:p>
              <a:p>
                <a:pPr marL="342900" indent="-342900">
                  <a:buFont typeface="Arial" panose="020B0604020202020204" pitchFamily="34" charset="0"/>
                  <a:buChar char="•"/>
                </a:pPr>
                <a:endParaRPr lang="en-GB" sz="2000" baseline="-25000" dirty="0"/>
              </a:p>
              <a:p>
                <a:pPr marL="342900" indent="-342900">
                  <a:buFont typeface="Arial" panose="020B0604020202020204" pitchFamily="34" charset="0"/>
                  <a:buChar char="•"/>
                </a:pPr>
                <a:r>
                  <a:rPr lang="en-GB" sz="2000" dirty="0"/>
                  <a:t> 1</a:t>
                </a:r>
                <a:r>
                  <a:rPr lang="en-GB" sz="2000" baseline="30000" dirty="0"/>
                  <a:t>st</a:t>
                </a:r>
                <a:r>
                  <a:rPr lang="en-GB" sz="2000" dirty="0"/>
                  <a:t> order reaction at Si interface</a:t>
                </a:r>
                <a:endParaRPr lang="en-GB" sz="2000" baseline="-25000" dirty="0"/>
              </a:p>
              <a:p>
                <a:endParaRPr lang="en-GB" sz="2000" baseline="-25000" dirty="0"/>
              </a:p>
              <a:p>
                <a:pPr marL="342900" indent="-342900">
                  <a:buFont typeface="Arial" panose="020B0604020202020204" pitchFamily="34" charset="0"/>
                  <a:buChar char="•"/>
                </a:pPr>
                <a:endParaRPr lang="en-GB" sz="2000" b="0" i="0" u="none" strike="noStrike" baseline="0" dirty="0"/>
              </a:p>
              <a:p>
                <a:pPr marL="342900" indent="-342900">
                  <a:buFont typeface="Arial" panose="020B0604020202020204" pitchFamily="34" charset="0"/>
                  <a:buChar char="•"/>
                </a:pPr>
                <a:endParaRPr lang="en-GB" sz="2000" b="0" i="0" u="none" strike="noStrike" baseline="0" dirty="0"/>
              </a:p>
              <a:p>
                <a:pPr marL="342900" indent="-342900">
                  <a:buFont typeface="Arial" panose="020B0604020202020204" pitchFamily="34" charset="0"/>
                  <a:buChar char="•"/>
                </a:pPr>
                <a:endParaRPr lang="en-GB" sz="2000" baseline="-25000" dirty="0"/>
              </a:p>
            </p:txBody>
          </p:sp>
        </mc:Choice>
        <mc:Fallback xmlns="">
          <p:sp>
            <p:nvSpPr>
              <p:cNvPr id="23" name="TextBox 22">
                <a:extLst>
                  <a:ext uri="{FF2B5EF4-FFF2-40B4-BE49-F238E27FC236}">
                    <a16:creationId xmlns:a16="http://schemas.microsoft.com/office/drawing/2014/main" id="{0AC30970-4C34-4E07-94C3-B2DAFE4DDFE3}"/>
                  </a:ext>
                </a:extLst>
              </p:cNvPr>
              <p:cNvSpPr txBox="1">
                <a:spLocks noRot="1" noChangeAspect="1" noMove="1" noResize="1" noEditPoints="1" noAdjustHandles="1" noChangeArrowheads="1" noChangeShapeType="1" noTextEdit="1"/>
              </p:cNvSpPr>
              <p:nvPr/>
            </p:nvSpPr>
            <p:spPr>
              <a:xfrm>
                <a:off x="393906" y="2354234"/>
                <a:ext cx="5291101" cy="3990836"/>
              </a:xfrm>
              <a:prstGeom prst="rect">
                <a:avLst/>
              </a:prstGeom>
              <a:blipFill>
                <a:blip r:embed="rId10"/>
                <a:stretch>
                  <a:fillRect l="-1037" t="-763"/>
                </a:stretch>
              </a:blipFill>
            </p:spPr>
            <p:txBody>
              <a:bodyPr/>
              <a:lstStyle/>
              <a:p>
                <a:r>
                  <a:rPr lang="en-GB">
                    <a:noFill/>
                  </a:rPr>
                  <a:t> </a:t>
                </a:r>
              </a:p>
            </p:txBody>
          </p:sp>
        </mc:Fallback>
      </mc:AlternateContent>
      <p:pic>
        <p:nvPicPr>
          <p:cNvPr id="3" name="Picture 2">
            <a:extLst>
              <a:ext uri="{FF2B5EF4-FFF2-40B4-BE49-F238E27FC236}">
                <a16:creationId xmlns:a16="http://schemas.microsoft.com/office/drawing/2014/main" id="{AA9BE43B-95CE-40C6-9483-9DAE710DA7B3}"/>
              </a:ext>
            </a:extLst>
          </p:cNvPr>
          <p:cNvPicPr>
            <a:picLocks noChangeAspect="1"/>
          </p:cNvPicPr>
          <p:nvPr/>
        </p:nvPicPr>
        <p:blipFill>
          <a:blip r:embed="rId11"/>
          <a:stretch>
            <a:fillRect/>
          </a:stretch>
        </p:blipFill>
        <p:spPr>
          <a:xfrm>
            <a:off x="5817339" y="525476"/>
            <a:ext cx="2653574" cy="2110304"/>
          </a:xfrm>
          <a:prstGeom prst="rect">
            <a:avLst/>
          </a:prstGeom>
        </p:spPr>
      </p:pic>
      <p:sp>
        <p:nvSpPr>
          <p:cNvPr id="28" name="TextBox 27">
            <a:extLst>
              <a:ext uri="{FF2B5EF4-FFF2-40B4-BE49-F238E27FC236}">
                <a16:creationId xmlns:a16="http://schemas.microsoft.com/office/drawing/2014/main" id="{D0AF3336-9791-4590-82A5-74E916C54812}"/>
              </a:ext>
            </a:extLst>
          </p:cNvPr>
          <p:cNvSpPr txBox="1"/>
          <p:nvPr/>
        </p:nvSpPr>
        <p:spPr>
          <a:xfrm>
            <a:off x="10087541" y="4569487"/>
            <a:ext cx="1659511" cy="261610"/>
          </a:xfrm>
          <a:prstGeom prst="rect">
            <a:avLst/>
          </a:prstGeom>
          <a:noFill/>
        </p:spPr>
        <p:txBody>
          <a:bodyPr wrap="square" rtlCol="0">
            <a:spAutoFit/>
          </a:bodyPr>
          <a:lstStyle/>
          <a:p>
            <a:r>
              <a:rPr lang="en-GB" sz="1100" dirty="0"/>
              <a:t>Reactant concentration</a:t>
            </a:r>
            <a:endParaRPr lang="en-GB" sz="1100" baseline="-25000" dirty="0"/>
          </a:p>
        </p:txBody>
      </p:sp>
      <p:sp>
        <p:nvSpPr>
          <p:cNvPr id="29" name="TextBox 28">
            <a:extLst>
              <a:ext uri="{FF2B5EF4-FFF2-40B4-BE49-F238E27FC236}">
                <a16:creationId xmlns:a16="http://schemas.microsoft.com/office/drawing/2014/main" id="{BAE388CD-DD56-413C-B4D7-192EBE35F4E2}"/>
              </a:ext>
            </a:extLst>
          </p:cNvPr>
          <p:cNvSpPr txBox="1"/>
          <p:nvPr/>
        </p:nvSpPr>
        <p:spPr>
          <a:xfrm>
            <a:off x="10087541" y="5914949"/>
            <a:ext cx="1602904" cy="261610"/>
          </a:xfrm>
          <a:prstGeom prst="rect">
            <a:avLst/>
          </a:prstGeom>
          <a:noFill/>
        </p:spPr>
        <p:txBody>
          <a:bodyPr wrap="square" rtlCol="0">
            <a:spAutoFit/>
          </a:bodyPr>
          <a:lstStyle/>
          <a:p>
            <a:r>
              <a:rPr lang="en-GB" sz="1100" dirty="0"/>
              <a:t>Mass transfer coefficient</a:t>
            </a:r>
            <a:endParaRPr lang="en-GB" sz="1100" baseline="-25000" dirty="0"/>
          </a:p>
        </p:txBody>
      </p:sp>
      <p:sp>
        <p:nvSpPr>
          <p:cNvPr id="31" name="TextBox 30">
            <a:extLst>
              <a:ext uri="{FF2B5EF4-FFF2-40B4-BE49-F238E27FC236}">
                <a16:creationId xmlns:a16="http://schemas.microsoft.com/office/drawing/2014/main" id="{9F7D8119-5AAA-4AF3-8B90-26122F528AA7}"/>
              </a:ext>
            </a:extLst>
          </p:cNvPr>
          <p:cNvSpPr txBox="1"/>
          <p:nvPr/>
        </p:nvSpPr>
        <p:spPr>
          <a:xfrm>
            <a:off x="10087541" y="5582621"/>
            <a:ext cx="1763193" cy="261610"/>
          </a:xfrm>
          <a:prstGeom prst="rect">
            <a:avLst/>
          </a:prstGeom>
          <a:noFill/>
        </p:spPr>
        <p:txBody>
          <a:bodyPr wrap="square" rtlCol="0">
            <a:spAutoFit/>
          </a:bodyPr>
          <a:lstStyle/>
          <a:p>
            <a:r>
              <a:rPr lang="en-GB" sz="1100" dirty="0"/>
              <a:t>Oxygen diffusivity in SiO2</a:t>
            </a:r>
            <a:endParaRPr lang="en-GB" sz="1100" baseline="-25000" dirty="0"/>
          </a:p>
        </p:txBody>
      </p:sp>
      <p:sp>
        <p:nvSpPr>
          <p:cNvPr id="35" name="TextBox 34">
            <a:extLst>
              <a:ext uri="{FF2B5EF4-FFF2-40B4-BE49-F238E27FC236}">
                <a16:creationId xmlns:a16="http://schemas.microsoft.com/office/drawing/2014/main" id="{9DF661B9-8FCF-4BAC-98F9-5E6A25B65808}"/>
              </a:ext>
            </a:extLst>
          </p:cNvPr>
          <p:cNvSpPr txBox="1"/>
          <p:nvPr/>
        </p:nvSpPr>
        <p:spPr>
          <a:xfrm>
            <a:off x="10087541" y="5240174"/>
            <a:ext cx="1204285" cy="261610"/>
          </a:xfrm>
          <a:prstGeom prst="rect">
            <a:avLst/>
          </a:prstGeom>
          <a:noFill/>
        </p:spPr>
        <p:txBody>
          <a:bodyPr wrap="square" rtlCol="0">
            <a:spAutoFit/>
          </a:bodyPr>
          <a:lstStyle/>
          <a:p>
            <a:r>
              <a:rPr lang="en-GB" sz="1100" dirty="0"/>
              <a:t>SiO2 thickness</a:t>
            </a:r>
            <a:endParaRPr lang="en-GB" sz="1100" baseline="-25000" dirty="0"/>
          </a:p>
        </p:txBody>
      </p:sp>
      <p:sp>
        <p:nvSpPr>
          <p:cNvPr id="37" name="TextBox 36">
            <a:extLst>
              <a:ext uri="{FF2B5EF4-FFF2-40B4-BE49-F238E27FC236}">
                <a16:creationId xmlns:a16="http://schemas.microsoft.com/office/drawing/2014/main" id="{3A83439A-3993-4116-8088-509F9F924B18}"/>
              </a:ext>
            </a:extLst>
          </p:cNvPr>
          <p:cNvSpPr txBox="1"/>
          <p:nvPr/>
        </p:nvSpPr>
        <p:spPr>
          <a:xfrm>
            <a:off x="10087541" y="4915471"/>
            <a:ext cx="1763193" cy="261610"/>
          </a:xfrm>
          <a:prstGeom prst="rect">
            <a:avLst/>
          </a:prstGeom>
          <a:noFill/>
        </p:spPr>
        <p:txBody>
          <a:bodyPr wrap="square" rtlCol="0">
            <a:spAutoFit/>
          </a:bodyPr>
          <a:lstStyle/>
          <a:p>
            <a:r>
              <a:rPr lang="en-GB" sz="1100" dirty="0"/>
              <a:t>Henry’s gas law coefficient</a:t>
            </a:r>
            <a:endParaRPr lang="en-GB" sz="1100" baseline="-25000" dirty="0"/>
          </a:p>
        </p:txBody>
      </p:sp>
      <p:sp>
        <p:nvSpPr>
          <p:cNvPr id="26" name="Rectangle 25">
            <a:extLst>
              <a:ext uri="{FF2B5EF4-FFF2-40B4-BE49-F238E27FC236}">
                <a16:creationId xmlns:a16="http://schemas.microsoft.com/office/drawing/2014/main" id="{77D3E08D-F865-4B0F-89C3-219D1A26A09A}"/>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Picture 26" descr="ox_small_cmyk_pos_rect.jpg">
            <a:extLst>
              <a:ext uri="{FF2B5EF4-FFF2-40B4-BE49-F238E27FC236}">
                <a16:creationId xmlns:a16="http://schemas.microsoft.com/office/drawing/2014/main" id="{E0CC3A25-439A-4970-8CDF-1932EDE92C5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 name="TextBox 3">
            <a:extLst>
              <a:ext uri="{FF2B5EF4-FFF2-40B4-BE49-F238E27FC236}">
                <a16:creationId xmlns:a16="http://schemas.microsoft.com/office/drawing/2014/main" id="{6116985F-9852-FBB5-D132-0881AE2E2FF1}"/>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B4D4C396-F4F2-9FE9-75E4-523764EA8C0D}"/>
              </a:ext>
            </a:extLst>
          </p:cNvPr>
          <p:cNvSpPr txBox="1"/>
          <p:nvPr/>
        </p:nvSpPr>
        <p:spPr>
          <a:xfrm>
            <a:off x="87363" y="6400425"/>
            <a:ext cx="623904" cy="369332"/>
          </a:xfrm>
          <a:prstGeom prst="rect">
            <a:avLst/>
          </a:prstGeom>
          <a:noFill/>
        </p:spPr>
        <p:txBody>
          <a:bodyPr wrap="square">
            <a:spAutoFit/>
          </a:bodyPr>
          <a:lstStyle/>
          <a:p>
            <a:r>
              <a:rPr lang="en-GB" dirty="0"/>
              <a:t>69</a:t>
            </a:r>
          </a:p>
        </p:txBody>
      </p:sp>
    </p:spTree>
    <p:extLst>
      <p:ext uri="{BB962C8B-B14F-4D97-AF65-F5344CB8AC3E}">
        <p14:creationId xmlns:p14="http://schemas.microsoft.com/office/powerpoint/2010/main" val="345801359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92AD271-8E95-484C-9AD4-072FD328B3B7}"/>
                  </a:ext>
                </a:extLst>
              </p:cNvPr>
              <p:cNvSpPr txBox="1"/>
              <p:nvPr/>
            </p:nvSpPr>
            <p:spPr>
              <a:xfrm>
                <a:off x="6543853" y="2820903"/>
                <a:ext cx="1857622"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1</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 </m:t>
                          </m:r>
                          <m:r>
                            <a:rPr lang="en-GB" i="1">
                              <a:latin typeface="Cambria Math" panose="02040503050406030204" pitchFamily="18" charset="0"/>
                            </a:rPr>
                            <m:t>𝐹</m:t>
                          </m:r>
                        </m:e>
                        <m:sub>
                          <m:r>
                            <a:rPr lang="en-GB" b="0" i="1" smtClean="0">
                              <a:latin typeface="Cambria Math" panose="02040503050406030204" pitchFamily="18" charset="0"/>
                            </a:rPr>
                            <m:t>2</m:t>
                          </m:r>
                        </m:sub>
                      </m:sSub>
                      <m:r>
                        <a:rPr lang="en-GB" b="0" i="1" smtClean="0">
                          <a:latin typeface="Cambria Math" panose="02040503050406030204" pitchFamily="18" charset="0"/>
                        </a:rPr>
                        <m:t>=</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3</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𝐹</m:t>
                          </m:r>
                        </m:e>
                        <m:sub>
                          <m:r>
                            <a:rPr lang="en-GB" b="0" i="1" smtClean="0">
                              <a:latin typeface="Cambria Math" panose="02040503050406030204" pitchFamily="18" charset="0"/>
                            </a:rPr>
                            <m:t>𝑂𝑋</m:t>
                          </m:r>
                        </m:sub>
                      </m:sSub>
                    </m:oMath>
                  </m:oMathPara>
                </a14:m>
                <a:endParaRPr lang="en-GB" dirty="0"/>
              </a:p>
            </p:txBody>
          </p:sp>
        </mc:Choice>
        <mc:Fallback xmlns="">
          <p:sp>
            <p:nvSpPr>
              <p:cNvPr id="12" name="TextBox 11">
                <a:extLst>
                  <a:ext uri="{FF2B5EF4-FFF2-40B4-BE49-F238E27FC236}">
                    <a16:creationId xmlns:a16="http://schemas.microsoft.com/office/drawing/2014/main" id="{192AD271-8E95-484C-9AD4-072FD328B3B7}"/>
                  </a:ext>
                </a:extLst>
              </p:cNvPr>
              <p:cNvSpPr txBox="1">
                <a:spLocks noRot="1" noChangeAspect="1" noMove="1" noResize="1" noEditPoints="1" noAdjustHandles="1" noChangeArrowheads="1" noChangeShapeType="1" noTextEdit="1"/>
              </p:cNvSpPr>
              <p:nvPr/>
            </p:nvSpPr>
            <p:spPr>
              <a:xfrm>
                <a:off x="6543853" y="2820903"/>
                <a:ext cx="1857622" cy="276999"/>
              </a:xfrm>
              <a:prstGeom prst="rect">
                <a:avLst/>
              </a:prstGeom>
              <a:blipFill>
                <a:blip r:embed="rId2"/>
                <a:stretch>
                  <a:fillRect l="-3607" r="-2295" b="-1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6ED69FE-FB9C-42C1-962C-135C6306EAD4}"/>
                  </a:ext>
                </a:extLst>
              </p:cNvPr>
              <p:cNvSpPr txBox="1"/>
              <p:nvPr/>
            </p:nvSpPr>
            <p:spPr>
              <a:xfrm>
                <a:off x="6543853" y="3579581"/>
                <a:ext cx="3593938" cy="691728"/>
              </a:xfrm>
              <a:prstGeom prst="rect">
                <a:avLst/>
              </a:prstGeom>
              <a:noFill/>
            </p:spPr>
            <p:txBody>
              <a:bodyPr wrap="square" lIns="0" tIns="0" rIns="0" bIns="0" rtlCol="0">
                <a:spAutoFit/>
              </a:bodyPr>
              <a:lstStyle/>
              <a:p>
                <a14:m>
                  <m:oMath xmlns:m="http://schemas.openxmlformats.org/officeDocument/2006/math">
                    <m:sSub>
                      <m:sSubPr>
                        <m:ctrlPr>
                          <a:rPr lang="en-GB" sz="2200" i="1" smtClean="0">
                            <a:latin typeface="Cambria Math" panose="02040503050406030204" pitchFamily="18" charset="0"/>
                          </a:rPr>
                        </m:ctrlPr>
                      </m:sSubPr>
                      <m:e>
                        <m:r>
                          <a:rPr lang="en-GB" sz="2200" i="1">
                            <a:latin typeface="Cambria Math" panose="02040503050406030204" pitchFamily="18" charset="0"/>
                          </a:rPr>
                          <m:t>𝐹</m:t>
                        </m:r>
                      </m:e>
                      <m:sub>
                        <m:r>
                          <a:rPr lang="en-GB" sz="2200" b="0" i="1" smtClean="0">
                            <a:latin typeface="Cambria Math" panose="02040503050406030204" pitchFamily="18" charset="0"/>
                          </a:rPr>
                          <m:t>𝑂𝑋</m:t>
                        </m:r>
                      </m:sub>
                    </m:sSub>
                    <m:r>
                      <a:rPr lang="en-GB" sz="2200" b="0" i="1" smtClean="0">
                        <a:latin typeface="Cambria Math" panose="02040503050406030204" pitchFamily="18" charset="0"/>
                      </a:rPr>
                      <m:t>=</m:t>
                    </m:r>
                    <m:f>
                      <m:fPr>
                        <m:ctrlPr>
                          <a:rPr lang="en-GB" sz="2200" b="0" i="1" smtClean="0">
                            <a:latin typeface="Cambria Math" panose="02040503050406030204" pitchFamily="18" charset="0"/>
                          </a:rPr>
                        </m:ctrlPr>
                      </m:fPr>
                      <m:num>
                        <m:r>
                          <a:rPr lang="en-GB" sz="2200" b="0" i="1" smtClean="0">
                            <a:latin typeface="Cambria Math" panose="02040503050406030204" pitchFamily="18" charset="0"/>
                          </a:rPr>
                          <m:t>𝐻</m:t>
                        </m:r>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𝑘</m:t>
                            </m:r>
                          </m:e>
                          <m:sub>
                            <m:r>
                              <a:rPr lang="en-GB" sz="2200" b="0" i="1" smtClean="0">
                                <a:latin typeface="Cambria Math" panose="02040503050406030204" pitchFamily="18" charset="0"/>
                              </a:rPr>
                              <m:t>𝑠</m:t>
                            </m:r>
                          </m:sub>
                        </m:sSub>
                        <m:sSub>
                          <m:sSubPr>
                            <m:ctrlPr>
                              <a:rPr lang="en-GB" sz="2200" i="1">
                                <a:latin typeface="Cambria Math" panose="02040503050406030204" pitchFamily="18" charset="0"/>
                              </a:rPr>
                            </m:ctrlPr>
                          </m:sSubPr>
                          <m:e>
                            <m:r>
                              <a:rPr lang="en-GB" sz="2200" b="0" i="1" smtClean="0">
                                <a:latin typeface="Cambria Math" panose="02040503050406030204" pitchFamily="18" charset="0"/>
                              </a:rPr>
                              <m:t>𝑃</m:t>
                            </m:r>
                          </m:e>
                          <m:sub>
                            <m:r>
                              <a:rPr lang="en-GB" sz="2200" b="0" i="1" smtClean="0">
                                <a:latin typeface="Cambria Math" panose="02040503050406030204" pitchFamily="18" charset="0"/>
                              </a:rPr>
                              <m:t>𝑔</m:t>
                            </m:r>
                          </m:sub>
                        </m:sSub>
                      </m:num>
                      <m:den>
                        <m:r>
                          <a:rPr lang="en-GB" sz="2200" b="0" i="1" smtClean="0">
                            <a:latin typeface="Cambria Math" panose="02040503050406030204" pitchFamily="18" charset="0"/>
                          </a:rPr>
                          <m:t>1+</m:t>
                        </m:r>
                        <m:f>
                          <m:fPr>
                            <m:ctrlPr>
                              <a:rPr lang="en-GB" sz="2200" b="0" i="1" smtClean="0">
                                <a:latin typeface="Cambria Math" panose="02040503050406030204" pitchFamily="18" charset="0"/>
                              </a:rPr>
                            </m:ctrlPr>
                          </m:fPr>
                          <m:num>
                            <m:sSub>
                              <m:sSubPr>
                                <m:ctrlPr>
                                  <a:rPr lang="en-GB" sz="2200" i="1">
                                    <a:latin typeface="Cambria Math" panose="02040503050406030204" pitchFamily="18" charset="0"/>
                                  </a:rPr>
                                </m:ctrlPr>
                              </m:sSubPr>
                              <m:e>
                                <m:r>
                                  <a:rPr lang="en-GB" sz="2200" i="1">
                                    <a:latin typeface="Cambria Math" panose="02040503050406030204" pitchFamily="18" charset="0"/>
                                  </a:rPr>
                                  <m:t>𝑘</m:t>
                                </m:r>
                              </m:e>
                              <m:sub>
                                <m:r>
                                  <a:rPr lang="en-GB" sz="2200" i="1">
                                    <a:latin typeface="Cambria Math" panose="02040503050406030204" pitchFamily="18" charset="0"/>
                                  </a:rPr>
                                  <m:t>𝑠</m:t>
                                </m:r>
                              </m:sub>
                            </m:sSub>
                          </m:num>
                          <m:den>
                            <m:r>
                              <a:rPr lang="en-GB" sz="2200" b="0" i="1" smtClean="0">
                                <a:latin typeface="Cambria Math" panose="02040503050406030204" pitchFamily="18" charset="0"/>
                              </a:rPr>
                              <m:t>h</m:t>
                            </m:r>
                          </m:den>
                        </m:f>
                        <m:r>
                          <a:rPr lang="en-GB" sz="2200" b="0" i="1" smtClean="0">
                            <a:latin typeface="Cambria Math" panose="02040503050406030204" pitchFamily="18" charset="0"/>
                          </a:rPr>
                          <m:t>+</m:t>
                        </m:r>
                        <m:f>
                          <m:fPr>
                            <m:ctrlPr>
                              <a:rPr lang="en-GB" sz="2200" i="1">
                                <a:latin typeface="Cambria Math" panose="02040503050406030204" pitchFamily="18" charset="0"/>
                              </a:rPr>
                            </m:ctrlPr>
                          </m:fPr>
                          <m:num>
                            <m:sSub>
                              <m:sSubPr>
                                <m:ctrlPr>
                                  <a:rPr lang="en-GB" sz="2200" i="1" smtClean="0">
                                    <a:latin typeface="Cambria Math" panose="02040503050406030204" pitchFamily="18" charset="0"/>
                                  </a:rPr>
                                </m:ctrlPr>
                              </m:sSubPr>
                              <m:e>
                                <m:r>
                                  <a:rPr lang="en-GB" sz="2200" i="1">
                                    <a:latin typeface="Cambria Math" panose="02040503050406030204" pitchFamily="18" charset="0"/>
                                  </a:rPr>
                                  <m:t>𝑘</m:t>
                                </m:r>
                              </m:e>
                              <m:sub>
                                <m:r>
                                  <a:rPr lang="en-GB" sz="2200" i="1">
                                    <a:latin typeface="Cambria Math" panose="02040503050406030204" pitchFamily="18" charset="0"/>
                                  </a:rPr>
                                  <m:t>𝑠</m:t>
                                </m:r>
                              </m:sub>
                            </m:sSub>
                            <m:sSub>
                              <m:sSubPr>
                                <m:ctrlPr>
                                  <a:rPr lang="en-GB" sz="2200" i="1">
                                    <a:latin typeface="Cambria Math" panose="02040503050406030204" pitchFamily="18" charset="0"/>
                                  </a:rPr>
                                </m:ctrlPr>
                              </m:sSubPr>
                              <m:e>
                                <m:r>
                                  <a:rPr lang="en-GB" sz="2200" b="0" i="1" smtClean="0">
                                    <a:latin typeface="Cambria Math" panose="02040503050406030204" pitchFamily="18" charset="0"/>
                                  </a:rPr>
                                  <m:t>𝑡</m:t>
                                </m:r>
                              </m:e>
                              <m:sub>
                                <m:r>
                                  <a:rPr lang="en-GB" sz="2200" b="0" i="1" smtClean="0">
                                    <a:latin typeface="Cambria Math" panose="02040503050406030204" pitchFamily="18" charset="0"/>
                                  </a:rPr>
                                  <m:t>𝑜𝑥</m:t>
                                </m:r>
                              </m:sub>
                            </m:sSub>
                          </m:num>
                          <m:den>
                            <m:sSub>
                              <m:sSubPr>
                                <m:ctrlPr>
                                  <a:rPr lang="en-GB" sz="2200" i="1">
                                    <a:latin typeface="Cambria Math" panose="02040503050406030204" pitchFamily="18" charset="0"/>
                                  </a:rPr>
                                </m:ctrlPr>
                              </m:sSubPr>
                              <m:e>
                                <m:r>
                                  <a:rPr lang="en-GB" sz="2200" b="0" i="1" smtClean="0">
                                    <a:latin typeface="Cambria Math" panose="02040503050406030204" pitchFamily="18" charset="0"/>
                                  </a:rPr>
                                  <m:t>𝐷</m:t>
                                </m:r>
                              </m:e>
                              <m:sub>
                                <m:r>
                                  <a:rPr lang="en-GB" sz="2200" i="1">
                                    <a:latin typeface="Cambria Math" panose="02040503050406030204" pitchFamily="18" charset="0"/>
                                  </a:rPr>
                                  <m:t>𝑜𝑥</m:t>
                                </m:r>
                              </m:sub>
                            </m:sSub>
                          </m:den>
                        </m:f>
                      </m:den>
                    </m:f>
                  </m:oMath>
                </a14:m>
                <a:r>
                  <a:rPr lang="en-GB" sz="2200" dirty="0"/>
                  <a:t> = </a:t>
                </a:r>
                <a14:m>
                  <m:oMath xmlns:m="http://schemas.openxmlformats.org/officeDocument/2006/math">
                    <m:f>
                      <m:fPr>
                        <m:ctrlPr>
                          <a:rPr lang="en-GB" sz="2200" i="1" smtClean="0">
                            <a:latin typeface="Cambria Math" panose="02040503050406030204" pitchFamily="18" charset="0"/>
                          </a:rPr>
                        </m:ctrlPr>
                      </m:fPr>
                      <m:num>
                        <m:r>
                          <a:rPr lang="en-GB" sz="2200" i="1" smtClean="0">
                            <a:latin typeface="Cambria Math" panose="02040503050406030204" pitchFamily="18" charset="0"/>
                          </a:rPr>
                          <m:t>𝑑</m:t>
                        </m:r>
                        <m:sSub>
                          <m:sSubPr>
                            <m:ctrlPr>
                              <a:rPr lang="en-GB" sz="2200" i="1" smtClean="0">
                                <a:latin typeface="Cambria Math" panose="02040503050406030204" pitchFamily="18" charset="0"/>
                              </a:rPr>
                            </m:ctrlPr>
                          </m:sSubPr>
                          <m:e>
                            <m:r>
                              <a:rPr lang="en-GB" sz="2200" b="0" i="1" smtClean="0">
                                <a:latin typeface="Cambria Math" panose="02040503050406030204" pitchFamily="18" charset="0"/>
                              </a:rPr>
                              <m:t>𝑡</m:t>
                            </m:r>
                          </m:e>
                          <m:sub>
                            <m:r>
                              <a:rPr lang="en-GB" sz="2200" b="0" i="1" smtClean="0">
                                <a:latin typeface="Cambria Math" panose="02040503050406030204" pitchFamily="18" charset="0"/>
                              </a:rPr>
                              <m:t>𝑜𝑥</m:t>
                            </m:r>
                          </m:sub>
                        </m:sSub>
                      </m:num>
                      <m:den>
                        <m:r>
                          <a:rPr lang="en-GB" sz="2200" i="1" smtClean="0">
                            <a:latin typeface="Cambria Math" panose="02040503050406030204" pitchFamily="18" charset="0"/>
                          </a:rPr>
                          <m:t>𝑑</m:t>
                        </m:r>
                        <m:r>
                          <a:rPr lang="en-GB" sz="2200" b="0" i="1" smtClean="0">
                            <a:latin typeface="Cambria Math" panose="02040503050406030204" pitchFamily="18" charset="0"/>
                          </a:rPr>
                          <m:t>𝑡</m:t>
                        </m:r>
                      </m:den>
                    </m:f>
                    <m:sSub>
                      <m:sSubPr>
                        <m:ctrlPr>
                          <a:rPr lang="en-GB" sz="2200" i="1" smtClean="0">
                            <a:latin typeface="Cambria Math" panose="02040503050406030204" pitchFamily="18" charset="0"/>
                          </a:rPr>
                        </m:ctrlPr>
                      </m:sSubPr>
                      <m:e>
                        <m:r>
                          <a:rPr lang="en-GB" sz="2200" b="0" i="1" smtClean="0">
                            <a:latin typeface="Cambria Math" panose="02040503050406030204" pitchFamily="18" charset="0"/>
                          </a:rPr>
                          <m:t>𝑁</m:t>
                        </m:r>
                      </m:e>
                      <m:sub>
                        <m:r>
                          <a:rPr lang="en-GB" sz="2200" b="0" i="1" smtClean="0">
                            <a:latin typeface="Cambria Math" panose="02040503050406030204" pitchFamily="18" charset="0"/>
                          </a:rPr>
                          <m:t>𝑜𝑥</m:t>
                        </m:r>
                      </m:sub>
                    </m:sSub>
                  </m:oMath>
                </a14:m>
                <a:endParaRPr lang="en-GB" sz="2200" dirty="0"/>
              </a:p>
            </p:txBody>
          </p:sp>
        </mc:Choice>
        <mc:Fallback xmlns="">
          <p:sp>
            <p:nvSpPr>
              <p:cNvPr id="13" name="TextBox 12">
                <a:extLst>
                  <a:ext uri="{FF2B5EF4-FFF2-40B4-BE49-F238E27FC236}">
                    <a16:creationId xmlns:a16="http://schemas.microsoft.com/office/drawing/2014/main" id="{C6ED69FE-FB9C-42C1-962C-135C6306EAD4}"/>
                  </a:ext>
                </a:extLst>
              </p:cNvPr>
              <p:cNvSpPr txBox="1">
                <a:spLocks noRot="1" noChangeAspect="1" noMove="1" noResize="1" noEditPoints="1" noAdjustHandles="1" noChangeArrowheads="1" noChangeShapeType="1" noTextEdit="1"/>
              </p:cNvSpPr>
              <p:nvPr/>
            </p:nvSpPr>
            <p:spPr>
              <a:xfrm>
                <a:off x="6543853" y="3579581"/>
                <a:ext cx="3593938" cy="691728"/>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AEC01CA-2C2E-4042-AC8B-A430302FD790}"/>
                  </a:ext>
                </a:extLst>
              </p:cNvPr>
              <p:cNvSpPr txBox="1"/>
              <p:nvPr/>
            </p:nvSpPr>
            <p:spPr>
              <a:xfrm>
                <a:off x="6543853" y="4960971"/>
                <a:ext cx="2581983" cy="81176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i="1">
                              <a:latin typeface="Cambria Math" panose="02040503050406030204" pitchFamily="18" charset="0"/>
                            </a:rPr>
                            <m:t>𝑑</m:t>
                          </m:r>
                          <m:sSub>
                            <m:sSubPr>
                              <m:ctrlPr>
                                <a:rPr lang="en-GB" i="1">
                                  <a:latin typeface="Cambria Math" panose="02040503050406030204" pitchFamily="18" charset="0"/>
                                </a:rPr>
                              </m:ctrlPr>
                            </m:sSubPr>
                            <m:e>
                              <m:r>
                                <a:rPr lang="en-GB" i="1">
                                  <a:latin typeface="Cambria Math" panose="02040503050406030204" pitchFamily="18" charset="0"/>
                                </a:rPr>
                                <m:t>𝑡</m:t>
                              </m:r>
                            </m:e>
                            <m:sub>
                              <m:r>
                                <a:rPr lang="en-GB" i="1">
                                  <a:latin typeface="Cambria Math" panose="02040503050406030204" pitchFamily="18" charset="0"/>
                                </a:rPr>
                                <m:t>𝑜𝑥</m:t>
                              </m:r>
                            </m:sub>
                          </m:sSub>
                        </m:num>
                        <m:den>
                          <m:r>
                            <a:rPr lang="en-GB" i="1">
                              <a:latin typeface="Cambria Math" panose="02040503050406030204" pitchFamily="18" charset="0"/>
                            </a:rPr>
                            <m:t>𝑑𝑡</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𝐻</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𝑔</m:t>
                              </m:r>
                            </m:sub>
                          </m:sSub>
                        </m:num>
                        <m:den>
                          <m:r>
                            <a:rPr lang="en-GB" b="0" i="1" smtClean="0">
                              <a:latin typeface="Cambria Math" panose="02040503050406030204" pitchFamily="18" charset="0"/>
                            </a:rPr>
                            <m:t>1+</m:t>
                          </m:r>
                          <m:f>
                            <m:fPr>
                              <m:ctrlPr>
                                <a:rPr lang="en-GB" b="0" i="1" smtClean="0">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𝑠</m:t>
                                  </m:r>
                                </m:sub>
                              </m:sSub>
                            </m:num>
                            <m:den>
                              <m:r>
                                <a:rPr lang="en-GB" b="0" i="1" smtClean="0">
                                  <a:latin typeface="Cambria Math" panose="02040503050406030204" pitchFamily="18" charset="0"/>
                                </a:rPr>
                                <m:t>h</m:t>
                              </m:r>
                            </m:den>
                          </m:f>
                          <m:r>
                            <a:rPr lang="en-GB" b="0" i="1" smtClean="0">
                              <a:latin typeface="Cambria Math" panose="02040503050406030204" pitchFamily="18" charset="0"/>
                            </a:rPr>
                            <m:t>+</m:t>
                          </m:r>
                          <m:f>
                            <m:fPr>
                              <m:ctrlPr>
                                <a:rPr lang="en-GB" i="1">
                                  <a:latin typeface="Cambria Math" panose="02040503050406030204" pitchFamily="18" charset="0"/>
                                </a:rPr>
                              </m:ctrlPr>
                            </m:fPr>
                            <m:num>
                              <m:sSub>
                                <m:sSubPr>
                                  <m:ctrlPr>
                                    <a:rPr lang="en-GB" i="1" smtClean="0">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𝑜𝑥</m:t>
                                  </m:r>
                                </m:sub>
                              </m:sSub>
                            </m:num>
                            <m:den>
                              <m:sSub>
                                <m:sSubPr>
                                  <m:ctrlPr>
                                    <a:rPr lang="en-GB" i="1">
                                      <a:latin typeface="Cambria Math" panose="02040503050406030204" pitchFamily="18" charset="0"/>
                                    </a:rPr>
                                  </m:ctrlPr>
                                </m:sSubPr>
                                <m:e>
                                  <m:r>
                                    <a:rPr lang="en-GB" b="0" i="1" smtClean="0">
                                      <a:latin typeface="Cambria Math" panose="02040503050406030204" pitchFamily="18" charset="0"/>
                                    </a:rPr>
                                    <m:t>𝐷</m:t>
                                  </m:r>
                                </m:e>
                                <m:sub>
                                  <m:r>
                                    <a:rPr lang="en-GB" i="1">
                                      <a:latin typeface="Cambria Math" panose="02040503050406030204" pitchFamily="18" charset="0"/>
                                    </a:rPr>
                                    <m:t>𝑜𝑥</m:t>
                                  </m:r>
                                </m:sub>
                              </m:sSub>
                            </m:den>
                          </m:f>
                        </m:den>
                      </m:f>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i="1">
                                  <a:latin typeface="Cambria Math" panose="02040503050406030204" pitchFamily="18" charset="0"/>
                                </a:rPr>
                              </m:ctrlPr>
                            </m:sSubPr>
                            <m:e>
                              <m:r>
                                <a:rPr lang="en-GB" i="1">
                                  <a:latin typeface="Cambria Math" panose="02040503050406030204" pitchFamily="18" charset="0"/>
                                </a:rPr>
                                <m:t>𝑁</m:t>
                              </m:r>
                            </m:e>
                            <m:sub>
                              <m:r>
                                <a:rPr lang="en-GB" i="1">
                                  <a:latin typeface="Cambria Math" panose="02040503050406030204" pitchFamily="18" charset="0"/>
                                </a:rPr>
                                <m:t>𝑜𝑥</m:t>
                              </m:r>
                            </m:sub>
                          </m:sSub>
                        </m:den>
                      </m:f>
                    </m:oMath>
                  </m:oMathPara>
                </a14:m>
                <a:endParaRPr lang="en-GB" dirty="0"/>
              </a:p>
            </p:txBody>
          </p:sp>
        </mc:Choice>
        <mc:Fallback xmlns="">
          <p:sp>
            <p:nvSpPr>
              <p:cNvPr id="14" name="TextBox 13">
                <a:extLst>
                  <a:ext uri="{FF2B5EF4-FFF2-40B4-BE49-F238E27FC236}">
                    <a16:creationId xmlns:a16="http://schemas.microsoft.com/office/drawing/2014/main" id="{3AEC01CA-2C2E-4042-AC8B-A430302FD790}"/>
                  </a:ext>
                </a:extLst>
              </p:cNvPr>
              <p:cNvSpPr txBox="1">
                <a:spLocks noRot="1" noChangeAspect="1" noMove="1" noResize="1" noEditPoints="1" noAdjustHandles="1" noChangeArrowheads="1" noChangeShapeType="1" noTextEdit="1"/>
              </p:cNvSpPr>
              <p:nvPr/>
            </p:nvSpPr>
            <p:spPr>
              <a:xfrm>
                <a:off x="6543853" y="4960971"/>
                <a:ext cx="2581983" cy="811761"/>
              </a:xfrm>
              <a:prstGeom prst="rect">
                <a:avLst/>
              </a:prstGeom>
              <a:blipFill>
                <a:blip r:embed="rId4"/>
                <a:stretch>
                  <a:fillRect/>
                </a:stretch>
              </a:blipFill>
            </p:spPr>
            <p:txBody>
              <a:bodyPr/>
              <a:lstStyle/>
              <a:p>
                <a:r>
                  <a:rPr lang="en-GB">
                    <a:noFill/>
                  </a:rPr>
                  <a:t> </a:t>
                </a:r>
              </a:p>
            </p:txBody>
          </p:sp>
        </mc:Fallback>
      </mc:AlternateContent>
      <p:sp>
        <p:nvSpPr>
          <p:cNvPr id="15" name="Rectangle 14">
            <a:extLst>
              <a:ext uri="{FF2B5EF4-FFF2-40B4-BE49-F238E27FC236}">
                <a16:creationId xmlns:a16="http://schemas.microsoft.com/office/drawing/2014/main" id="{A61409AE-FEBD-49D1-BE30-B1766D5FBBC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pic>
        <p:nvPicPr>
          <p:cNvPr id="17" name="Picture 16">
            <a:extLst>
              <a:ext uri="{FF2B5EF4-FFF2-40B4-BE49-F238E27FC236}">
                <a16:creationId xmlns:a16="http://schemas.microsoft.com/office/drawing/2014/main" id="{BE8B0C92-D2AF-4281-9E4E-4400AFF07518}"/>
              </a:ext>
            </a:extLst>
          </p:cNvPr>
          <p:cNvPicPr>
            <a:picLocks noChangeAspect="1"/>
          </p:cNvPicPr>
          <p:nvPr/>
        </p:nvPicPr>
        <p:blipFill>
          <a:blip r:embed="rId5"/>
          <a:stretch>
            <a:fillRect/>
          </a:stretch>
        </p:blipFill>
        <p:spPr>
          <a:xfrm>
            <a:off x="5817339" y="525476"/>
            <a:ext cx="2653574" cy="2110304"/>
          </a:xfrm>
          <a:prstGeom prst="rect">
            <a:avLst/>
          </a:prstGeom>
        </p:spPr>
      </p:pic>
      <p:sp>
        <p:nvSpPr>
          <p:cNvPr id="18" name="TextBox 17">
            <a:extLst>
              <a:ext uri="{FF2B5EF4-FFF2-40B4-BE49-F238E27FC236}">
                <a16:creationId xmlns:a16="http://schemas.microsoft.com/office/drawing/2014/main" id="{CF268D84-FC29-4844-A2A4-DBD0D47009CD}"/>
              </a:ext>
            </a:extLst>
          </p:cNvPr>
          <p:cNvSpPr txBox="1"/>
          <p:nvPr/>
        </p:nvSpPr>
        <p:spPr>
          <a:xfrm>
            <a:off x="415537" y="2525818"/>
            <a:ext cx="4560584" cy="1015663"/>
          </a:xfrm>
          <a:prstGeom prst="rect">
            <a:avLst/>
          </a:prstGeom>
          <a:noFill/>
        </p:spPr>
        <p:txBody>
          <a:bodyPr wrap="square" rtlCol="0">
            <a:spAutoFit/>
          </a:bodyPr>
          <a:lstStyle/>
          <a:p>
            <a:pPr marL="342900" indent="-342900">
              <a:buFont typeface="Arial" panose="020B0604020202020204" pitchFamily="34" charset="0"/>
              <a:buChar char="•"/>
            </a:pPr>
            <a:r>
              <a:rPr lang="en-GB" sz="2000" dirty="0"/>
              <a:t>Steady state:  all fluxes are equal (Si interface reaction is the rate-limiting step)</a:t>
            </a:r>
            <a:endParaRPr lang="en-GB" sz="2000" baseline="-25000" dirty="0"/>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4A7D672-EAA0-4C4A-85D0-5E91B33DD08F}"/>
                  </a:ext>
                </a:extLst>
              </p:cNvPr>
              <p:cNvSpPr txBox="1"/>
              <p:nvPr/>
            </p:nvSpPr>
            <p:spPr>
              <a:xfrm>
                <a:off x="479160" y="4097257"/>
                <a:ext cx="3292545" cy="400110"/>
              </a:xfrm>
              <a:prstGeom prst="rect">
                <a:avLst/>
              </a:prstGeom>
              <a:noFill/>
            </p:spPr>
            <p:txBody>
              <a:bodyPr wrap="square" rtlCol="0">
                <a:spAutoFit/>
              </a:bodyPr>
              <a:lstStyle/>
              <a:p>
                <a:pPr marL="342900" indent="-342900">
                  <a:buFont typeface="Arial" panose="020B0604020202020204" pitchFamily="34" charset="0"/>
                  <a:buChar char="•"/>
                </a:pPr>
                <a:r>
                  <a:rPr lang="en-GB" sz="2000" dirty="0"/>
                  <a:t>Oxygen flux </a:t>
                </a:r>
                <a14:m>
                  <m:oMath xmlns:m="http://schemas.openxmlformats.org/officeDocument/2006/math">
                    <m:sSub>
                      <m:sSubPr>
                        <m:ctrlPr>
                          <a:rPr lang="en-GB" sz="2000" i="1" smtClean="0">
                            <a:latin typeface="Cambria Math" panose="02040503050406030204" pitchFamily="18" charset="0"/>
                          </a:rPr>
                        </m:ctrlPr>
                      </m:sSubPr>
                      <m:e>
                        <m:r>
                          <a:rPr lang="en-GB" sz="2000" i="1">
                            <a:latin typeface="Cambria Math" panose="02040503050406030204" pitchFamily="18" charset="0"/>
                          </a:rPr>
                          <m:t>𝐹</m:t>
                        </m:r>
                      </m:e>
                      <m:sub>
                        <m:r>
                          <a:rPr lang="en-GB" sz="2000" b="0" i="1" smtClean="0">
                            <a:latin typeface="Cambria Math" panose="02040503050406030204" pitchFamily="18" charset="0"/>
                          </a:rPr>
                          <m:t>𝑂𝑋</m:t>
                        </m:r>
                      </m:sub>
                    </m:sSub>
                    <m:r>
                      <a:rPr lang="en-GB" sz="2000" b="0" i="1" smtClean="0">
                        <a:latin typeface="Cambria Math" panose="02040503050406030204" pitchFamily="18" charset="0"/>
                      </a:rPr>
                      <m:t> </m:t>
                    </m:r>
                  </m:oMath>
                </a14:m>
                <a:r>
                  <a:rPr lang="en-GB" sz="2000" dirty="0"/>
                  <a:t>= v</a:t>
                </a:r>
                <a:r>
                  <a:rPr lang="en-GB" sz="2000" baseline="-25000" dirty="0"/>
                  <a:t>ox </a:t>
                </a:r>
                <a:r>
                  <a:rPr lang="en-GB" sz="2000" dirty="0" err="1"/>
                  <a:t>N</a:t>
                </a:r>
                <a:r>
                  <a:rPr lang="en-GB" sz="2000" baseline="-25000" dirty="0" err="1"/>
                  <a:t>ox</a:t>
                </a:r>
                <a:endParaRPr lang="en-GB" sz="2000" dirty="0"/>
              </a:p>
            </p:txBody>
          </p:sp>
        </mc:Choice>
        <mc:Fallback xmlns="">
          <p:sp>
            <p:nvSpPr>
              <p:cNvPr id="19" name="TextBox 18">
                <a:extLst>
                  <a:ext uri="{FF2B5EF4-FFF2-40B4-BE49-F238E27FC236}">
                    <a16:creationId xmlns:a16="http://schemas.microsoft.com/office/drawing/2014/main" id="{C4A7D672-EAA0-4C4A-85D0-5E91B33DD08F}"/>
                  </a:ext>
                </a:extLst>
              </p:cNvPr>
              <p:cNvSpPr txBox="1">
                <a:spLocks noRot="1" noChangeAspect="1" noMove="1" noResize="1" noEditPoints="1" noAdjustHandles="1" noChangeArrowheads="1" noChangeShapeType="1" noTextEdit="1"/>
              </p:cNvSpPr>
              <p:nvPr/>
            </p:nvSpPr>
            <p:spPr>
              <a:xfrm>
                <a:off x="479160" y="4097257"/>
                <a:ext cx="3292545" cy="400110"/>
              </a:xfrm>
              <a:prstGeom prst="rect">
                <a:avLst/>
              </a:prstGeom>
              <a:blipFill>
                <a:blip r:embed="rId6"/>
                <a:stretch>
                  <a:fillRect l="-1667" t="-7576" b="-257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90ADC2B-09D2-4173-BB16-675936759A9A}"/>
                  </a:ext>
                </a:extLst>
              </p:cNvPr>
              <p:cNvSpPr txBox="1"/>
              <p:nvPr/>
            </p:nvSpPr>
            <p:spPr>
              <a:xfrm>
                <a:off x="10318831" y="3609125"/>
                <a:ext cx="842416" cy="416268"/>
              </a:xfrm>
              <a:prstGeom prst="rect">
                <a:avLst/>
              </a:prstGeom>
              <a:noFill/>
            </p:spPr>
            <p:txBody>
              <a:bodyPr wrap="square" lIns="0" tIns="0" rIns="0" bIns="0" rtlCol="0">
                <a:spAutoFit/>
              </a:bodyPr>
              <a:lstStyle/>
              <a:p>
                <a:r>
                  <a:rPr lang="en-GB" b="0" dirty="0"/>
                  <a:t>; h</a:t>
                </a:r>
                <a14:m>
                  <m:oMath xmlns:m="http://schemas.openxmlformats.org/officeDocument/2006/math">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h</m:t>
                            </m:r>
                          </m:e>
                          <m:sub>
                            <m:r>
                              <a:rPr lang="en-GB" b="0" i="1" smtClean="0">
                                <a:latin typeface="Cambria Math" panose="02040503050406030204" pitchFamily="18" charset="0"/>
                              </a:rPr>
                              <m:t>𝑔</m:t>
                            </m:r>
                          </m:sub>
                        </m:sSub>
                      </m:num>
                      <m:den>
                        <m:r>
                          <a:rPr lang="en-GB" b="0" i="1" smtClean="0">
                            <a:latin typeface="Cambria Math" panose="02040503050406030204" pitchFamily="18" charset="0"/>
                          </a:rPr>
                          <m:t>𝐻𝑘𝑇</m:t>
                        </m:r>
                      </m:den>
                    </m:f>
                  </m:oMath>
                </a14:m>
                <a:endParaRPr lang="en-GB" dirty="0"/>
              </a:p>
            </p:txBody>
          </p:sp>
        </mc:Choice>
        <mc:Fallback xmlns="">
          <p:sp>
            <p:nvSpPr>
              <p:cNvPr id="20" name="TextBox 19">
                <a:extLst>
                  <a:ext uri="{FF2B5EF4-FFF2-40B4-BE49-F238E27FC236}">
                    <a16:creationId xmlns:a16="http://schemas.microsoft.com/office/drawing/2014/main" id="{C90ADC2B-09D2-4173-BB16-675936759A9A}"/>
                  </a:ext>
                </a:extLst>
              </p:cNvPr>
              <p:cNvSpPr txBox="1">
                <a:spLocks noRot="1" noChangeAspect="1" noMove="1" noResize="1" noEditPoints="1" noAdjustHandles="1" noChangeArrowheads="1" noChangeShapeType="1" noTextEdit="1"/>
              </p:cNvSpPr>
              <p:nvPr/>
            </p:nvSpPr>
            <p:spPr>
              <a:xfrm>
                <a:off x="10318831" y="3609125"/>
                <a:ext cx="842416" cy="416268"/>
              </a:xfrm>
              <a:prstGeom prst="rect">
                <a:avLst/>
              </a:prstGeom>
              <a:blipFill>
                <a:blip r:embed="rId7"/>
                <a:stretch>
                  <a:fillRect l="-17391" r="-2899" b="-22059"/>
                </a:stretch>
              </a:blipFill>
            </p:spPr>
            <p:txBody>
              <a:bodyPr/>
              <a:lstStyle/>
              <a:p>
                <a:r>
                  <a:rPr lang="en-GB">
                    <a:noFill/>
                  </a:rPr>
                  <a:t> </a:t>
                </a:r>
              </a:p>
            </p:txBody>
          </p:sp>
        </mc:Fallback>
      </mc:AlternateContent>
      <p:sp>
        <p:nvSpPr>
          <p:cNvPr id="21" name="Rectangle 20">
            <a:extLst>
              <a:ext uri="{FF2B5EF4-FFF2-40B4-BE49-F238E27FC236}">
                <a16:creationId xmlns:a16="http://schemas.microsoft.com/office/drawing/2014/main" id="{AB7CE6F5-A904-46C8-8BD5-9F0748BF793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2" name="Picture 21" descr="ox_small_cmyk_pos_rect.jpg">
            <a:extLst>
              <a:ext uri="{FF2B5EF4-FFF2-40B4-BE49-F238E27FC236}">
                <a16:creationId xmlns:a16="http://schemas.microsoft.com/office/drawing/2014/main" id="{B74AE0BE-203E-4DCD-A964-F3193FC474A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BD0B8D47-FAD4-5E58-1B35-73CB588E25AA}"/>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455FABB4-4E29-6E0C-F7B4-A9B4F1B533FF}"/>
              </a:ext>
            </a:extLst>
          </p:cNvPr>
          <p:cNvSpPr txBox="1"/>
          <p:nvPr/>
        </p:nvSpPr>
        <p:spPr>
          <a:xfrm>
            <a:off x="87363" y="6400425"/>
            <a:ext cx="623904" cy="369332"/>
          </a:xfrm>
          <a:prstGeom prst="rect">
            <a:avLst/>
          </a:prstGeom>
          <a:noFill/>
        </p:spPr>
        <p:txBody>
          <a:bodyPr wrap="square">
            <a:spAutoFit/>
          </a:bodyPr>
          <a:lstStyle/>
          <a:p>
            <a:r>
              <a:rPr lang="en-GB" dirty="0"/>
              <a:t>70</a:t>
            </a:r>
          </a:p>
        </p:txBody>
      </p:sp>
    </p:spTree>
    <p:extLst>
      <p:ext uri="{BB962C8B-B14F-4D97-AF65-F5344CB8AC3E}">
        <p14:creationId xmlns:p14="http://schemas.microsoft.com/office/powerpoint/2010/main" val="353075917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3723A0B-BE5C-4B7E-BE48-80A8F6EB330D}"/>
                  </a:ext>
                </a:extLst>
              </p:cNvPr>
              <p:cNvSpPr txBox="1"/>
              <p:nvPr/>
            </p:nvSpPr>
            <p:spPr>
              <a:xfrm>
                <a:off x="485423" y="2486485"/>
                <a:ext cx="4657004" cy="707886"/>
              </a:xfrm>
              <a:prstGeom prst="rect">
                <a:avLst/>
              </a:prstGeom>
              <a:noFill/>
            </p:spPr>
            <p:txBody>
              <a:bodyPr wrap="square" rtlCol="0">
                <a:spAutoFit/>
              </a:bodyPr>
              <a:lstStyle/>
              <a:p>
                <a:pPr marL="342900" indent="-342900">
                  <a:buFont typeface="Arial" panose="020B0604020202020204" pitchFamily="34" charset="0"/>
                  <a:buChar char="•"/>
                </a:pPr>
                <a:r>
                  <a:rPr lang="en-GB" sz="2000" dirty="0"/>
                  <a:t>Integrating over t gives the expression for oxide thickness </a:t>
                </a:r>
                <a14:m>
                  <m:oMath xmlns:m="http://schemas.openxmlformats.org/officeDocument/2006/math">
                    <m:sSub>
                      <m:sSubPr>
                        <m:ctrlPr>
                          <a:rPr lang="en-GB" sz="2000" i="1" smtClean="0">
                            <a:latin typeface="Cambria Math" panose="02040503050406030204" pitchFamily="18" charset="0"/>
                          </a:rPr>
                        </m:ctrlPr>
                      </m:sSubPr>
                      <m:e>
                        <m:r>
                          <a:rPr lang="en-GB" sz="2000" i="1">
                            <a:latin typeface="Cambria Math" panose="02040503050406030204" pitchFamily="18" charset="0"/>
                          </a:rPr>
                          <m:t>𝑡</m:t>
                        </m:r>
                      </m:e>
                      <m:sub>
                        <m:r>
                          <a:rPr lang="en-GB" sz="2000" i="1">
                            <a:latin typeface="Cambria Math" panose="02040503050406030204" pitchFamily="18" charset="0"/>
                          </a:rPr>
                          <m:t>𝑜𝑥</m:t>
                        </m:r>
                      </m:sub>
                    </m:sSub>
                  </m:oMath>
                </a14:m>
                <a:r>
                  <a:rPr lang="en-GB" sz="2000" baseline="-25000" dirty="0"/>
                  <a:t>  </a:t>
                </a:r>
                <a:r>
                  <a:rPr lang="en-GB" sz="2000" dirty="0"/>
                  <a:t>vs. time t</a:t>
                </a:r>
                <a:endParaRPr lang="en-GB" sz="2000" baseline="-25000" dirty="0"/>
              </a:p>
            </p:txBody>
          </p:sp>
        </mc:Choice>
        <mc:Fallback xmlns="">
          <p:sp>
            <p:nvSpPr>
              <p:cNvPr id="12" name="TextBox 11">
                <a:extLst>
                  <a:ext uri="{FF2B5EF4-FFF2-40B4-BE49-F238E27FC236}">
                    <a16:creationId xmlns:a16="http://schemas.microsoft.com/office/drawing/2014/main" id="{F3723A0B-BE5C-4B7E-BE48-80A8F6EB330D}"/>
                  </a:ext>
                </a:extLst>
              </p:cNvPr>
              <p:cNvSpPr txBox="1">
                <a:spLocks noRot="1" noChangeAspect="1" noMove="1" noResize="1" noEditPoints="1" noAdjustHandles="1" noChangeArrowheads="1" noChangeShapeType="1" noTextEdit="1"/>
              </p:cNvSpPr>
              <p:nvPr/>
            </p:nvSpPr>
            <p:spPr>
              <a:xfrm>
                <a:off x="485423" y="2486485"/>
                <a:ext cx="4657004" cy="707886"/>
              </a:xfrm>
              <a:prstGeom prst="rect">
                <a:avLst/>
              </a:prstGeom>
              <a:blipFill>
                <a:blip r:embed="rId2"/>
                <a:stretch>
                  <a:fillRect l="-1178" t="-5172" b="-146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5713E98-D3AC-4216-9718-20CC85A59F5B}"/>
                  </a:ext>
                </a:extLst>
              </p:cNvPr>
              <p:cNvSpPr txBox="1"/>
              <p:nvPr/>
            </p:nvSpPr>
            <p:spPr>
              <a:xfrm>
                <a:off x="6716358" y="991118"/>
                <a:ext cx="3163062"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sz="2400" b="0" i="1" smtClean="0">
                              <a:latin typeface="Cambria Math" panose="02040503050406030204" pitchFamily="18" charset="0"/>
                            </a:rPr>
                          </m:ctrlPr>
                        </m:sSubSupPr>
                        <m:e>
                          <m:r>
                            <a:rPr lang="en-GB" sz="2400" b="0" i="1" smtClean="0">
                              <a:latin typeface="Cambria Math" panose="02040503050406030204" pitchFamily="18" charset="0"/>
                            </a:rPr>
                            <m:t>𝑡</m:t>
                          </m:r>
                        </m:e>
                        <m:sub>
                          <m:r>
                            <a:rPr lang="en-GB" sz="2400" b="0" i="1" smtClean="0">
                              <a:latin typeface="Cambria Math" panose="02040503050406030204" pitchFamily="18" charset="0"/>
                            </a:rPr>
                            <m:t>𝑜𝑥</m:t>
                          </m:r>
                        </m:sub>
                        <m:sup>
                          <m:r>
                            <a:rPr lang="en-GB" sz="2400" b="0" i="1" smtClean="0">
                              <a:latin typeface="Cambria Math" panose="02040503050406030204" pitchFamily="18" charset="0"/>
                            </a:rPr>
                            <m:t>2</m:t>
                          </m:r>
                        </m:sup>
                      </m:sSubSup>
                      <m:r>
                        <a:rPr lang="en-GB" sz="2400" b="0" i="1" smtClean="0">
                          <a:latin typeface="Cambria Math" panose="02040503050406030204" pitchFamily="18" charset="0"/>
                        </a:rPr>
                        <m:t>+</m:t>
                      </m:r>
                      <m:r>
                        <a:rPr lang="en-GB" sz="2400" b="0" i="1" smtClean="0">
                          <a:latin typeface="Cambria Math" panose="02040503050406030204" pitchFamily="18" charset="0"/>
                        </a:rPr>
                        <m:t>𝐴</m:t>
                      </m:r>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𝑜𝑥</m:t>
                          </m:r>
                        </m:sub>
                      </m:sSub>
                      <m:r>
                        <a:rPr lang="en-GB" sz="2400" b="0" i="1" smtClean="0">
                          <a:latin typeface="Cambria Math" panose="02040503050406030204" pitchFamily="18" charset="0"/>
                        </a:rPr>
                        <m:t>=</m:t>
                      </m:r>
                      <m:r>
                        <a:rPr lang="en-GB" sz="2400" b="0" i="1" smtClean="0">
                          <a:latin typeface="Cambria Math" panose="02040503050406030204" pitchFamily="18" charset="0"/>
                        </a:rPr>
                        <m:t>𝐵</m:t>
                      </m:r>
                      <m:d>
                        <m:dPr>
                          <m:ctrlPr>
                            <a:rPr lang="en-GB" sz="2400" b="0" i="1" smtClean="0">
                              <a:latin typeface="Cambria Math" panose="02040503050406030204" pitchFamily="18" charset="0"/>
                            </a:rPr>
                          </m:ctrlPr>
                        </m:dPr>
                        <m:e>
                          <m:r>
                            <a:rPr lang="en-GB" sz="2400" b="0" i="1" smtClean="0">
                              <a:latin typeface="Cambria Math" panose="02040503050406030204" pitchFamily="18" charset="0"/>
                            </a:rPr>
                            <m:t>𝑡</m:t>
                          </m:r>
                          <m:r>
                            <a:rPr lang="en-GB" sz="2400" b="0" i="1" smtClean="0">
                              <a:latin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𝜏</m:t>
                          </m:r>
                        </m:e>
                      </m:d>
                    </m:oMath>
                  </m:oMathPara>
                </a14:m>
                <a:endParaRPr lang="en-GB" sz="2400" dirty="0"/>
              </a:p>
            </p:txBody>
          </p:sp>
        </mc:Choice>
        <mc:Fallback xmlns="">
          <p:sp>
            <p:nvSpPr>
              <p:cNvPr id="13" name="TextBox 12">
                <a:extLst>
                  <a:ext uri="{FF2B5EF4-FFF2-40B4-BE49-F238E27FC236}">
                    <a16:creationId xmlns:a16="http://schemas.microsoft.com/office/drawing/2014/main" id="{25713E98-D3AC-4216-9718-20CC85A59F5B}"/>
                  </a:ext>
                </a:extLst>
              </p:cNvPr>
              <p:cNvSpPr txBox="1">
                <a:spLocks noRot="1" noChangeAspect="1" noMove="1" noResize="1" noEditPoints="1" noAdjustHandles="1" noChangeArrowheads="1" noChangeShapeType="1" noTextEdit="1"/>
              </p:cNvSpPr>
              <p:nvPr/>
            </p:nvSpPr>
            <p:spPr>
              <a:xfrm>
                <a:off x="6716358" y="991118"/>
                <a:ext cx="3163062" cy="369332"/>
              </a:xfrm>
              <a:prstGeom prst="rect">
                <a:avLst/>
              </a:prstGeom>
              <a:blipFill>
                <a:blip r:embed="rId3"/>
                <a:stretch>
                  <a:fillRect t="-1667"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5CCEAFB-1AE1-42B8-A6DD-464757B148D9}"/>
                  </a:ext>
                </a:extLst>
              </p:cNvPr>
              <p:cNvSpPr txBox="1"/>
              <p:nvPr/>
            </p:nvSpPr>
            <p:spPr>
              <a:xfrm>
                <a:off x="8135919" y="1648324"/>
                <a:ext cx="3163062" cy="6223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𝐴</m:t>
                      </m:r>
                      <m:r>
                        <a:rPr lang="en-GB" b="0" i="1" smtClean="0">
                          <a:latin typeface="Cambria Math" panose="02040503050406030204" pitchFamily="18" charset="0"/>
                        </a:rPr>
                        <m:t>=2</m:t>
                      </m:r>
                      <m:sSub>
                        <m:sSubPr>
                          <m:ctrlPr>
                            <a:rPr lang="en-GB" i="1">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𝑜𝑥</m:t>
                          </m:r>
                        </m:sub>
                      </m:sSub>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h</m:t>
                              </m:r>
                            </m:den>
                          </m:f>
                          <m:r>
                            <a:rPr lang="en-GB" b="0" i="1" smtClean="0">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1</m:t>
                              </m:r>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den>
                          </m:f>
                        </m:e>
                      </m:d>
                    </m:oMath>
                  </m:oMathPara>
                </a14:m>
                <a:endParaRPr lang="en-GB" dirty="0"/>
              </a:p>
            </p:txBody>
          </p:sp>
        </mc:Choice>
        <mc:Fallback xmlns="">
          <p:sp>
            <p:nvSpPr>
              <p:cNvPr id="14" name="TextBox 13">
                <a:extLst>
                  <a:ext uri="{FF2B5EF4-FFF2-40B4-BE49-F238E27FC236}">
                    <a16:creationId xmlns:a16="http://schemas.microsoft.com/office/drawing/2014/main" id="{55CCEAFB-1AE1-42B8-A6DD-464757B148D9}"/>
                  </a:ext>
                </a:extLst>
              </p:cNvPr>
              <p:cNvSpPr txBox="1">
                <a:spLocks noRot="1" noChangeAspect="1" noMove="1" noResize="1" noEditPoints="1" noAdjustHandles="1" noChangeArrowheads="1" noChangeShapeType="1" noTextEdit="1"/>
              </p:cNvSpPr>
              <p:nvPr/>
            </p:nvSpPr>
            <p:spPr>
              <a:xfrm>
                <a:off x="8135919" y="1648324"/>
                <a:ext cx="3163062" cy="622350"/>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A0EF1AA-4D37-4265-B7E9-8197C05C80E4}"/>
                  </a:ext>
                </a:extLst>
              </p:cNvPr>
              <p:cNvSpPr txBox="1"/>
              <p:nvPr/>
            </p:nvSpPr>
            <p:spPr>
              <a:xfrm>
                <a:off x="7996676" y="2399516"/>
                <a:ext cx="3163062" cy="6223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𝐵</m:t>
                      </m:r>
                      <m:r>
                        <a:rPr lang="en-GB" b="0" i="1" smtClean="0">
                          <a:latin typeface="Cambria Math" panose="02040503050406030204" pitchFamily="18" charset="0"/>
                        </a:rPr>
                        <m:t>=</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i="1">
                                  <a:latin typeface="Cambria Math" panose="02040503050406030204" pitchFamily="18" charset="0"/>
                                </a:rPr>
                                <m:t>2</m:t>
                              </m:r>
                              <m:sSub>
                                <m:sSubPr>
                                  <m:ctrlPr>
                                    <a:rPr lang="en-GB" i="1">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𝑜𝑥</m:t>
                                  </m:r>
                                </m:sub>
                              </m:sSub>
                              <m:r>
                                <a:rPr lang="en-GB" b="0" i="1" smtClean="0">
                                  <a:latin typeface="Cambria Math" panose="02040503050406030204" pitchFamily="18" charset="0"/>
                                </a:rPr>
                                <m:t>𝐻</m:t>
                              </m:r>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𝑔</m:t>
                                  </m:r>
                                </m:sub>
                              </m:sSub>
                            </m:num>
                            <m:den>
                              <m:sSub>
                                <m:sSubPr>
                                  <m:ctrlPr>
                                    <a:rPr lang="en-GB" i="1">
                                      <a:latin typeface="Cambria Math" panose="02040503050406030204" pitchFamily="18" charset="0"/>
                                    </a:rPr>
                                  </m:ctrlPr>
                                </m:sSubPr>
                                <m:e>
                                  <m:r>
                                    <a:rPr lang="en-GB" b="0" i="1" smtClean="0">
                                      <a:latin typeface="Cambria Math" panose="02040503050406030204" pitchFamily="18" charset="0"/>
                                    </a:rPr>
                                    <m:t>𝑁</m:t>
                                  </m:r>
                                </m:e>
                                <m:sub>
                                  <m:r>
                                    <a:rPr lang="en-GB" i="1">
                                      <a:latin typeface="Cambria Math" panose="02040503050406030204" pitchFamily="18" charset="0"/>
                                    </a:rPr>
                                    <m:t>𝑜𝑥</m:t>
                                  </m:r>
                                </m:sub>
                              </m:sSub>
                            </m:den>
                          </m:f>
                        </m:e>
                      </m:d>
                    </m:oMath>
                  </m:oMathPara>
                </a14:m>
                <a:endParaRPr lang="en-GB" dirty="0"/>
              </a:p>
            </p:txBody>
          </p:sp>
        </mc:Choice>
        <mc:Fallback xmlns="">
          <p:sp>
            <p:nvSpPr>
              <p:cNvPr id="15" name="TextBox 14">
                <a:extLst>
                  <a:ext uri="{FF2B5EF4-FFF2-40B4-BE49-F238E27FC236}">
                    <a16:creationId xmlns:a16="http://schemas.microsoft.com/office/drawing/2014/main" id="{FA0EF1AA-4D37-4265-B7E9-8197C05C80E4}"/>
                  </a:ext>
                </a:extLst>
              </p:cNvPr>
              <p:cNvSpPr txBox="1">
                <a:spLocks noRot="1" noChangeAspect="1" noMove="1" noResize="1" noEditPoints="1" noAdjustHandles="1" noChangeArrowheads="1" noChangeShapeType="1" noTextEdit="1"/>
              </p:cNvSpPr>
              <p:nvPr/>
            </p:nvSpPr>
            <p:spPr>
              <a:xfrm>
                <a:off x="7996676" y="2399516"/>
                <a:ext cx="3163062" cy="62235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0E956E1A-131D-4E71-A57E-AE9E630A54DE}"/>
                  </a:ext>
                </a:extLst>
              </p:cNvPr>
              <p:cNvSpPr txBox="1"/>
              <p:nvPr/>
            </p:nvSpPr>
            <p:spPr>
              <a:xfrm>
                <a:off x="8545747" y="3204962"/>
                <a:ext cx="2061711" cy="6323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𝜏</m:t>
                      </m:r>
                      <m:r>
                        <a:rPr lang="en-GB" b="0" i="1" smtClean="0">
                          <a:latin typeface="Cambria Math" panose="02040503050406030204" pitchFamily="18" charset="0"/>
                        </a:rPr>
                        <m:t>=</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sSubSup>
                                <m:sSubSupPr>
                                  <m:ctrlPr>
                                    <a:rPr lang="en-GB" i="1">
                                      <a:latin typeface="Cambria Math" panose="02040503050406030204" pitchFamily="18" charset="0"/>
                                    </a:rPr>
                                  </m:ctrlPr>
                                </m:sSubSupPr>
                                <m:e>
                                  <m:r>
                                    <a:rPr lang="en-GB" i="1">
                                      <a:latin typeface="Cambria Math" panose="02040503050406030204" pitchFamily="18" charset="0"/>
                                    </a:rPr>
                                    <m:t>𝑡</m:t>
                                  </m:r>
                                </m:e>
                                <m:sub>
                                  <m:r>
                                    <a:rPr lang="en-GB" b="0" i="1" smtClean="0">
                                      <a:latin typeface="Cambria Math" panose="02040503050406030204" pitchFamily="18" charset="0"/>
                                    </a:rPr>
                                    <m:t>0</m:t>
                                  </m:r>
                                </m:sub>
                                <m:sup>
                                  <m:r>
                                    <a:rPr lang="en-GB" i="1">
                                      <a:latin typeface="Cambria Math" panose="02040503050406030204" pitchFamily="18" charset="0"/>
                                    </a:rPr>
                                    <m:t>2</m:t>
                                  </m:r>
                                </m:sup>
                              </m:sSubSup>
                              <m:r>
                                <a:rPr lang="en-GB" b="0" i="1" smtClean="0">
                                  <a:latin typeface="Cambria Math" panose="02040503050406030204" pitchFamily="18" charset="0"/>
                                </a:rPr>
                                <m:t>+</m:t>
                              </m:r>
                              <m:r>
                                <a:rPr lang="en-GB" b="0" i="1" smtClean="0">
                                  <a:latin typeface="Cambria Math" panose="02040503050406030204" pitchFamily="18" charset="0"/>
                                </a:rPr>
                                <m:t>𝐴</m:t>
                              </m:r>
                              <m:sSub>
                                <m:sSubPr>
                                  <m:ctrlPr>
                                    <a:rPr lang="en-GB" i="1">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0</m:t>
                                  </m:r>
                                </m:sub>
                              </m:sSub>
                            </m:num>
                            <m:den>
                              <m:r>
                                <a:rPr lang="en-GB" b="0" i="1" smtClean="0">
                                  <a:latin typeface="Cambria Math" panose="02040503050406030204" pitchFamily="18" charset="0"/>
                                </a:rPr>
                                <m:t>𝐵</m:t>
                              </m:r>
                            </m:den>
                          </m:f>
                        </m:e>
                      </m:d>
                    </m:oMath>
                  </m:oMathPara>
                </a14:m>
                <a:endParaRPr lang="en-GB" dirty="0"/>
              </a:p>
            </p:txBody>
          </p:sp>
        </mc:Choice>
        <mc:Fallback xmlns="">
          <p:sp>
            <p:nvSpPr>
              <p:cNvPr id="17" name="TextBox 16">
                <a:extLst>
                  <a:ext uri="{FF2B5EF4-FFF2-40B4-BE49-F238E27FC236}">
                    <a16:creationId xmlns:a16="http://schemas.microsoft.com/office/drawing/2014/main" id="{0E956E1A-131D-4E71-A57E-AE9E630A54DE}"/>
                  </a:ext>
                </a:extLst>
              </p:cNvPr>
              <p:cNvSpPr txBox="1">
                <a:spLocks noRot="1" noChangeAspect="1" noMove="1" noResize="1" noEditPoints="1" noAdjustHandles="1" noChangeArrowheads="1" noChangeShapeType="1" noTextEdit="1"/>
              </p:cNvSpPr>
              <p:nvPr/>
            </p:nvSpPr>
            <p:spPr>
              <a:xfrm>
                <a:off x="8545747" y="3204962"/>
                <a:ext cx="2061711" cy="632353"/>
              </a:xfrm>
              <a:prstGeom prst="rect">
                <a:avLst/>
              </a:prstGeom>
              <a:blipFill>
                <a:blip r:embed="rId6"/>
                <a:stretch>
                  <a:fillRect b="-971"/>
                </a:stretch>
              </a:blipFill>
            </p:spPr>
            <p:txBody>
              <a:bodyPr/>
              <a:lstStyle/>
              <a:p>
                <a:r>
                  <a:rPr lang="en-GB">
                    <a:noFill/>
                  </a:rPr>
                  <a:t> </a:t>
                </a:r>
              </a:p>
            </p:txBody>
          </p:sp>
        </mc:Fallback>
      </mc:AlternateContent>
      <p:pic>
        <p:nvPicPr>
          <p:cNvPr id="18" name="Picture 17">
            <a:extLst>
              <a:ext uri="{FF2B5EF4-FFF2-40B4-BE49-F238E27FC236}">
                <a16:creationId xmlns:a16="http://schemas.microsoft.com/office/drawing/2014/main" id="{41B69C03-7D7D-4B30-93D5-2C8DFCAAF8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44771" y="3962557"/>
            <a:ext cx="5199724" cy="1636634"/>
          </a:xfrm>
          <a:prstGeom prst="rect">
            <a:avLst/>
          </a:prstGeom>
        </p:spPr>
      </p:pic>
      <p:sp>
        <p:nvSpPr>
          <p:cNvPr id="19" name="TextBox 18">
            <a:extLst>
              <a:ext uri="{FF2B5EF4-FFF2-40B4-BE49-F238E27FC236}">
                <a16:creationId xmlns:a16="http://schemas.microsoft.com/office/drawing/2014/main" id="{E9A68C5C-938F-4F7A-993A-383733ADC4D2}"/>
              </a:ext>
            </a:extLst>
          </p:cNvPr>
          <p:cNvSpPr txBox="1"/>
          <p:nvPr/>
        </p:nvSpPr>
        <p:spPr>
          <a:xfrm>
            <a:off x="9884072" y="5554492"/>
            <a:ext cx="1207403" cy="307777"/>
          </a:xfrm>
          <a:prstGeom prst="rect">
            <a:avLst/>
          </a:prstGeom>
          <a:noFill/>
        </p:spPr>
        <p:txBody>
          <a:bodyPr wrap="square" rtlCol="0">
            <a:spAutoFit/>
          </a:bodyPr>
          <a:lstStyle/>
          <a:p>
            <a:r>
              <a:rPr lang="en-GB" sz="1400" dirty="0"/>
              <a:t>&lt;111&gt; Si</a:t>
            </a:r>
            <a:endParaRPr lang="en-GB" sz="1400" baseline="-25000" dirty="0"/>
          </a:p>
        </p:txBody>
      </p:sp>
      <p:sp>
        <p:nvSpPr>
          <p:cNvPr id="20" name="Rectangle 19">
            <a:extLst>
              <a:ext uri="{FF2B5EF4-FFF2-40B4-BE49-F238E27FC236}">
                <a16:creationId xmlns:a16="http://schemas.microsoft.com/office/drawing/2014/main" id="{45BD0548-A48C-4688-874B-935D41CB89A3}"/>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1" name="TextBox 20">
            <a:extLst>
              <a:ext uri="{FF2B5EF4-FFF2-40B4-BE49-F238E27FC236}">
                <a16:creationId xmlns:a16="http://schemas.microsoft.com/office/drawing/2014/main" id="{EC54E601-C15C-4169-92D7-564DE62A976E}"/>
              </a:ext>
            </a:extLst>
          </p:cNvPr>
          <p:cNvSpPr txBox="1"/>
          <p:nvPr/>
        </p:nvSpPr>
        <p:spPr>
          <a:xfrm>
            <a:off x="481568" y="3663630"/>
            <a:ext cx="4966731" cy="1015663"/>
          </a:xfrm>
          <a:prstGeom prst="rect">
            <a:avLst/>
          </a:prstGeom>
          <a:noFill/>
        </p:spPr>
        <p:txBody>
          <a:bodyPr wrap="square">
            <a:spAutoFit/>
          </a:bodyPr>
          <a:lstStyle/>
          <a:p>
            <a:pPr marL="342900" indent="-342900">
              <a:buFont typeface="Arial" panose="020B0604020202020204" pitchFamily="34" charset="0"/>
              <a:buChar char="•"/>
            </a:pPr>
            <a:r>
              <a:rPr lang="en-GB" sz="2000" dirty="0">
                <a:cs typeface="Times New Roman" panose="02020603050405020304" pitchFamily="18" charset="0"/>
              </a:rPr>
              <a:t>The model requires coefficients adjustments for different crystal orientations</a:t>
            </a:r>
          </a:p>
        </p:txBody>
      </p:sp>
      <p:sp>
        <p:nvSpPr>
          <p:cNvPr id="22" name="Rectangle 21">
            <a:extLst>
              <a:ext uri="{FF2B5EF4-FFF2-40B4-BE49-F238E27FC236}">
                <a16:creationId xmlns:a16="http://schemas.microsoft.com/office/drawing/2014/main" id="{22C3900E-B45D-48FB-9D2D-A4EE0FBF93C8}"/>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BE156596-9F81-4267-8FE3-1DFFD030B6C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267B5A2C-FE1C-9909-72E1-06279F4D9508}"/>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102B26B4-67B6-09E4-0F02-F6F75FB09118}"/>
              </a:ext>
            </a:extLst>
          </p:cNvPr>
          <p:cNvSpPr txBox="1"/>
          <p:nvPr/>
        </p:nvSpPr>
        <p:spPr>
          <a:xfrm>
            <a:off x="87363" y="6400425"/>
            <a:ext cx="623904" cy="369332"/>
          </a:xfrm>
          <a:prstGeom prst="rect">
            <a:avLst/>
          </a:prstGeom>
          <a:noFill/>
        </p:spPr>
        <p:txBody>
          <a:bodyPr wrap="square">
            <a:spAutoFit/>
          </a:bodyPr>
          <a:lstStyle/>
          <a:p>
            <a:r>
              <a:rPr lang="en-GB" dirty="0"/>
              <a:t>71</a:t>
            </a:r>
          </a:p>
        </p:txBody>
      </p:sp>
    </p:spTree>
    <p:extLst>
      <p:ext uri="{BB962C8B-B14F-4D97-AF65-F5344CB8AC3E}">
        <p14:creationId xmlns:p14="http://schemas.microsoft.com/office/powerpoint/2010/main" val="24690600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EAB65D5-CA99-45EA-AD11-F10985453F7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2754"/>
          <a:stretch/>
        </p:blipFill>
        <p:spPr>
          <a:xfrm>
            <a:off x="6196134" y="1323742"/>
            <a:ext cx="4990308" cy="3486413"/>
          </a:xfrm>
          <a:prstGeom prst="rect">
            <a:avLst/>
          </a:prstGeom>
        </p:spPr>
      </p:pic>
      <p:sp>
        <p:nvSpPr>
          <p:cNvPr id="13" name="TextBox 12">
            <a:extLst>
              <a:ext uri="{FF2B5EF4-FFF2-40B4-BE49-F238E27FC236}">
                <a16:creationId xmlns:a16="http://schemas.microsoft.com/office/drawing/2014/main" id="{C87804E4-253F-4FF4-9FC9-E4756B507B94}"/>
              </a:ext>
            </a:extLst>
          </p:cNvPr>
          <p:cNvSpPr txBox="1"/>
          <p:nvPr/>
        </p:nvSpPr>
        <p:spPr>
          <a:xfrm>
            <a:off x="9173009" y="2360716"/>
            <a:ext cx="1416814" cy="369332"/>
          </a:xfrm>
          <a:prstGeom prst="rect">
            <a:avLst/>
          </a:prstGeom>
          <a:noFill/>
        </p:spPr>
        <p:txBody>
          <a:bodyPr wrap="square" rtlCol="0">
            <a:spAutoFit/>
          </a:bodyPr>
          <a:lstStyle/>
          <a:p>
            <a:r>
              <a:rPr lang="en-GB" dirty="0">
                <a:solidFill>
                  <a:srgbClr val="FF0000"/>
                </a:solidFill>
              </a:rPr>
              <a:t>Deal Grove</a:t>
            </a:r>
            <a:endParaRPr lang="en-GB" baseline="-25000" dirty="0">
              <a:solidFill>
                <a:srgbClr val="FF0000"/>
              </a:solidFill>
            </a:endParaRPr>
          </a:p>
        </p:txBody>
      </p:sp>
      <p:sp>
        <p:nvSpPr>
          <p:cNvPr id="14" name="TextBox 13">
            <a:extLst>
              <a:ext uri="{FF2B5EF4-FFF2-40B4-BE49-F238E27FC236}">
                <a16:creationId xmlns:a16="http://schemas.microsoft.com/office/drawing/2014/main" id="{151FD9A0-A9C7-4DED-974A-272DD81B524F}"/>
              </a:ext>
            </a:extLst>
          </p:cNvPr>
          <p:cNvSpPr txBox="1"/>
          <p:nvPr/>
        </p:nvSpPr>
        <p:spPr>
          <a:xfrm>
            <a:off x="9173009" y="2699270"/>
            <a:ext cx="1416814" cy="369332"/>
          </a:xfrm>
          <a:prstGeom prst="rect">
            <a:avLst/>
          </a:prstGeom>
          <a:noFill/>
        </p:spPr>
        <p:txBody>
          <a:bodyPr wrap="square" rtlCol="0">
            <a:spAutoFit/>
          </a:bodyPr>
          <a:lstStyle/>
          <a:p>
            <a:r>
              <a:rPr lang="en-GB" dirty="0"/>
              <a:t>Measured</a:t>
            </a:r>
            <a:endParaRPr lang="en-GB" baseline="-25000" dirty="0"/>
          </a:p>
        </p:txBody>
      </p:sp>
      <p:sp>
        <p:nvSpPr>
          <p:cNvPr id="15" name="TextBox 14">
            <a:extLst>
              <a:ext uri="{FF2B5EF4-FFF2-40B4-BE49-F238E27FC236}">
                <a16:creationId xmlns:a16="http://schemas.microsoft.com/office/drawing/2014/main" id="{0A1B696F-D26F-40EA-B6A5-BB80F485D27D}"/>
              </a:ext>
            </a:extLst>
          </p:cNvPr>
          <p:cNvSpPr txBox="1"/>
          <p:nvPr/>
        </p:nvSpPr>
        <p:spPr>
          <a:xfrm>
            <a:off x="599375" y="2381693"/>
            <a:ext cx="4560584" cy="1118255"/>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Comparison of Deal-Grove model with </a:t>
            </a:r>
            <a:r>
              <a:rPr lang="en-GB" sz="2000" u="sng" dirty="0">
                <a:cs typeface="Times New Roman" panose="02020603050405020304" pitchFamily="18" charset="0"/>
              </a:rPr>
              <a:t>measured</a:t>
            </a:r>
            <a:r>
              <a:rPr lang="en-GB" sz="2000" dirty="0">
                <a:cs typeface="Times New Roman" panose="02020603050405020304" pitchFamily="18" charset="0"/>
              </a:rPr>
              <a:t> oxide thickness (Dry oxide)</a:t>
            </a:r>
          </a:p>
          <a:p>
            <a:pPr marL="342900" indent="-342900">
              <a:buFont typeface="Arial" panose="020B0604020202020204" pitchFamily="34" charset="0"/>
              <a:buChar char="•"/>
            </a:pPr>
            <a:endParaRPr lang="en-GB" sz="2000" baseline="-25000" dirty="0">
              <a:cs typeface="Times New Roman" panose="02020603050405020304" pitchFamily="18" charset="0"/>
            </a:endParaRPr>
          </a:p>
          <a:p>
            <a:pPr marL="342900" indent="-342900">
              <a:buFont typeface="Arial" panose="020B0604020202020204" pitchFamily="34" charset="0"/>
              <a:buChar char="•"/>
            </a:pPr>
            <a:endParaRPr lang="en-GB" sz="2000" baseline="-25000" dirty="0">
              <a:cs typeface="Times New Roman" panose="02020603050405020304" pitchFamily="18" charset="0"/>
            </a:endParaRPr>
          </a:p>
        </p:txBody>
      </p:sp>
      <p:sp>
        <p:nvSpPr>
          <p:cNvPr id="17" name="TextBox 16">
            <a:extLst>
              <a:ext uri="{FF2B5EF4-FFF2-40B4-BE49-F238E27FC236}">
                <a16:creationId xmlns:a16="http://schemas.microsoft.com/office/drawing/2014/main" id="{8F190567-362B-4905-96D8-532A022EEEEF}"/>
              </a:ext>
            </a:extLst>
          </p:cNvPr>
          <p:cNvSpPr txBox="1"/>
          <p:nvPr/>
        </p:nvSpPr>
        <p:spPr>
          <a:xfrm>
            <a:off x="485274" y="3250732"/>
            <a:ext cx="4965728" cy="3067506"/>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With the correct coefficients (P,T, crystal ) the Deal-Grove model works nicely for single crystal silicon (~%’s accuracy). Model extensions to 3D exist</a:t>
            </a:r>
          </a:p>
          <a:p>
            <a:endParaRPr lang="en-GB" sz="2000" baseline="-25000" dirty="0">
              <a:cs typeface="Times New Roman" panose="02020603050405020304" pitchFamily="18" charset="0"/>
            </a:endParaRPr>
          </a:p>
          <a:p>
            <a:pPr marL="342900" indent="-342900">
              <a:buFont typeface="Arial" panose="020B0604020202020204" pitchFamily="34" charset="0"/>
              <a:buChar char="•"/>
            </a:pPr>
            <a:r>
              <a:rPr lang="en-GB" sz="2000" dirty="0">
                <a:cs typeface="Times New Roman" panose="02020603050405020304" pitchFamily="18" charset="0"/>
              </a:rPr>
              <a:t>Additional tweaking needed for high Si doping</a:t>
            </a:r>
          </a:p>
          <a:p>
            <a:pPr marL="342900" indent="-342900">
              <a:buFont typeface="Arial" panose="020B0604020202020204" pitchFamily="34" charset="0"/>
              <a:buChar char="•"/>
            </a:pPr>
            <a:endParaRPr lang="en-GB" sz="2000" dirty="0">
              <a:cs typeface="Times New Roman" panose="02020603050405020304" pitchFamily="18" charset="0"/>
            </a:endParaRPr>
          </a:p>
          <a:p>
            <a:pPr marL="342900" indent="-342900">
              <a:buFont typeface="Arial" panose="020B0604020202020204" pitchFamily="34" charset="0"/>
              <a:buChar char="•"/>
            </a:pPr>
            <a:r>
              <a:rPr lang="en-GB" sz="2000" dirty="0">
                <a:cs typeface="Times New Roman" panose="02020603050405020304" pitchFamily="18" charset="0"/>
              </a:rPr>
              <a:t>The model fails for Polysilicon</a:t>
            </a:r>
          </a:p>
          <a:p>
            <a:endParaRPr lang="en-GB" sz="2000" dirty="0">
              <a:cs typeface="Times New Roman" panose="02020603050405020304" pitchFamily="18" charset="0"/>
            </a:endParaRPr>
          </a:p>
        </p:txBody>
      </p:sp>
      <p:sp>
        <p:nvSpPr>
          <p:cNvPr id="18" name="Rectangle 17">
            <a:extLst>
              <a:ext uri="{FF2B5EF4-FFF2-40B4-BE49-F238E27FC236}">
                <a16:creationId xmlns:a16="http://schemas.microsoft.com/office/drawing/2014/main" id="{9A5E7345-3039-41D1-B395-D84C1609D27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0" name="TextBox 19">
            <a:extLst>
              <a:ext uri="{FF2B5EF4-FFF2-40B4-BE49-F238E27FC236}">
                <a16:creationId xmlns:a16="http://schemas.microsoft.com/office/drawing/2014/main" id="{62C79AD3-D405-4F38-B21C-100927D50A66}"/>
              </a:ext>
            </a:extLst>
          </p:cNvPr>
          <p:cNvSpPr txBox="1"/>
          <p:nvPr/>
        </p:nvSpPr>
        <p:spPr>
          <a:xfrm>
            <a:off x="5959736" y="5614292"/>
            <a:ext cx="5461514" cy="646331"/>
          </a:xfrm>
          <a:prstGeom prst="rect">
            <a:avLst/>
          </a:prstGeom>
          <a:noFill/>
        </p:spPr>
        <p:txBody>
          <a:bodyPr wrap="square" rtlCol="0">
            <a:spAutoFit/>
          </a:bodyPr>
          <a:lstStyle/>
          <a:p>
            <a:r>
              <a:rPr lang="en-GB" sz="1200" baseline="30000" dirty="0">
                <a:latin typeface="Times New Roman" panose="02020603050405020304" pitchFamily="18" charset="0"/>
                <a:cs typeface="Times New Roman" panose="02020603050405020304" pitchFamily="18" charset="0"/>
              </a:rPr>
              <a:t>*</a:t>
            </a:r>
            <a:r>
              <a:rPr lang="en-GB" sz="1200" dirty="0">
                <a:latin typeface="Times New Roman" panose="02020603050405020304" pitchFamily="18" charset="0"/>
                <a:cs typeface="Times New Roman" panose="02020603050405020304" pitchFamily="18" charset="0"/>
              </a:rPr>
              <a:t> Self-limiting growth of native oxide saturates at around 2-3 nm </a:t>
            </a:r>
            <a:br>
              <a:rPr lang="en-GB" sz="1200" dirty="0">
                <a:latin typeface="Times New Roman" panose="02020603050405020304" pitchFamily="18" charset="0"/>
                <a:cs typeface="Times New Roman" panose="02020603050405020304" pitchFamily="18" charset="0"/>
              </a:rPr>
            </a:br>
            <a:r>
              <a:rPr lang="en-GB" sz="1200" dirty="0">
                <a:latin typeface="Times New Roman" panose="02020603050405020304" pitchFamily="18" charset="0"/>
                <a:cs typeface="Times New Roman" panose="02020603050405020304" pitchFamily="18" charset="0"/>
              </a:rPr>
              <a:t> ‘</a:t>
            </a:r>
            <a:r>
              <a:rPr lang="en-GB" sz="1200" b="1" dirty="0"/>
              <a:t>Growth of native oxide on a silicon surface’ </a:t>
            </a:r>
            <a:r>
              <a:rPr lang="en-GB" sz="1200" dirty="0"/>
              <a:t>Journal of Applied Physics, Volume 68, Issue 3, August 1, 1990, pp.1272-1281</a:t>
            </a:r>
            <a:endParaRPr lang="en-GB" sz="1200" dirty="0">
              <a:latin typeface="Times New Roman" panose="02020603050405020304" pitchFamily="18" charset="0"/>
              <a:cs typeface="Times New Roman" panose="02020603050405020304" pitchFamily="18" charset="0"/>
            </a:endParaRPr>
          </a:p>
        </p:txBody>
      </p:sp>
      <p:sp>
        <p:nvSpPr>
          <p:cNvPr id="16" name="Rectangle 15">
            <a:extLst>
              <a:ext uri="{FF2B5EF4-FFF2-40B4-BE49-F238E27FC236}">
                <a16:creationId xmlns:a16="http://schemas.microsoft.com/office/drawing/2014/main" id="{5C1E61F1-48E3-42C2-AE54-AF4F5240989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B84CB97A-9D47-4C7A-B552-4F4EF40B08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53EC57D2-C495-82AF-FDE7-BD066C2AE446}"/>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C0A554A0-954C-50C8-236E-C9433512A679}"/>
              </a:ext>
            </a:extLst>
          </p:cNvPr>
          <p:cNvSpPr txBox="1"/>
          <p:nvPr/>
        </p:nvSpPr>
        <p:spPr>
          <a:xfrm>
            <a:off x="87363" y="6400425"/>
            <a:ext cx="623904" cy="369332"/>
          </a:xfrm>
          <a:prstGeom prst="rect">
            <a:avLst/>
          </a:prstGeom>
          <a:noFill/>
        </p:spPr>
        <p:txBody>
          <a:bodyPr wrap="square">
            <a:spAutoFit/>
          </a:bodyPr>
          <a:lstStyle/>
          <a:p>
            <a:r>
              <a:rPr lang="en-GB" dirty="0"/>
              <a:t>72</a:t>
            </a:r>
          </a:p>
        </p:txBody>
      </p:sp>
    </p:spTree>
    <p:extLst>
      <p:ext uri="{BB962C8B-B14F-4D97-AF65-F5344CB8AC3E}">
        <p14:creationId xmlns:p14="http://schemas.microsoft.com/office/powerpoint/2010/main" val="311849021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F42CEC-DC8F-427C-AEEB-382D1707D84E}"/>
              </a:ext>
            </a:extLst>
          </p:cNvPr>
          <p:cNvSpPr/>
          <p:nvPr/>
        </p:nvSpPr>
        <p:spPr>
          <a:xfrm>
            <a:off x="6340522" y="2347552"/>
            <a:ext cx="1205962" cy="101670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3" name="Rectangle 12">
            <a:extLst>
              <a:ext uri="{FF2B5EF4-FFF2-40B4-BE49-F238E27FC236}">
                <a16:creationId xmlns:a16="http://schemas.microsoft.com/office/drawing/2014/main" id="{D49468E8-B248-4CE2-8BD2-BF7E6F851AEB}"/>
              </a:ext>
            </a:extLst>
          </p:cNvPr>
          <p:cNvSpPr/>
          <p:nvPr/>
        </p:nvSpPr>
        <p:spPr>
          <a:xfrm>
            <a:off x="9166025" y="2341788"/>
            <a:ext cx="1326558" cy="102246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4" name="Rectangle 13">
            <a:extLst>
              <a:ext uri="{FF2B5EF4-FFF2-40B4-BE49-F238E27FC236}">
                <a16:creationId xmlns:a16="http://schemas.microsoft.com/office/drawing/2014/main" id="{81535367-80F5-4BFF-AB5A-2A287152A2BE}"/>
              </a:ext>
            </a:extLst>
          </p:cNvPr>
          <p:cNvSpPr/>
          <p:nvPr/>
        </p:nvSpPr>
        <p:spPr>
          <a:xfrm>
            <a:off x="9165854" y="2002447"/>
            <a:ext cx="1326558" cy="561332"/>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SiO</a:t>
            </a:r>
            <a:r>
              <a:rPr lang="en-GB" baseline="-25000" dirty="0">
                <a:solidFill>
                  <a:schemeClr val="tx1"/>
                </a:solidFill>
              </a:rPr>
              <a:t>2</a:t>
            </a:r>
          </a:p>
        </p:txBody>
      </p:sp>
      <p:cxnSp>
        <p:nvCxnSpPr>
          <p:cNvPr id="15" name="Straight Connector 14">
            <a:extLst>
              <a:ext uri="{FF2B5EF4-FFF2-40B4-BE49-F238E27FC236}">
                <a16:creationId xmlns:a16="http://schemas.microsoft.com/office/drawing/2014/main" id="{DD397456-51ED-48CB-B58B-BB08C997D716}"/>
              </a:ext>
            </a:extLst>
          </p:cNvPr>
          <p:cNvCxnSpPr>
            <a:cxnSpLocks/>
          </p:cNvCxnSpPr>
          <p:nvPr/>
        </p:nvCxnSpPr>
        <p:spPr>
          <a:xfrm rot="5400000">
            <a:off x="8453232" y="310901"/>
            <a:ext cx="0" cy="4060199"/>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 name="Arrow: Right 16">
            <a:extLst>
              <a:ext uri="{FF2B5EF4-FFF2-40B4-BE49-F238E27FC236}">
                <a16:creationId xmlns:a16="http://schemas.microsoft.com/office/drawing/2014/main" id="{21117A0D-E007-415F-BD7F-D68B217A5045}"/>
              </a:ext>
            </a:extLst>
          </p:cNvPr>
          <p:cNvSpPr/>
          <p:nvPr/>
        </p:nvSpPr>
        <p:spPr>
          <a:xfrm>
            <a:off x="7940251" y="2588680"/>
            <a:ext cx="1003500" cy="584790"/>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645DB0FD-8171-4595-A9B8-9050CF644DAC}"/>
              </a:ext>
            </a:extLst>
          </p:cNvPr>
          <p:cNvSpPr txBox="1"/>
          <p:nvPr/>
        </p:nvSpPr>
        <p:spPr>
          <a:xfrm>
            <a:off x="10577986" y="2341000"/>
            <a:ext cx="383054" cy="338554"/>
          </a:xfrm>
          <a:prstGeom prst="rect">
            <a:avLst/>
          </a:prstGeom>
          <a:noFill/>
        </p:spPr>
        <p:txBody>
          <a:bodyPr wrap="none" rtlCol="0">
            <a:spAutoFit/>
          </a:bodyPr>
          <a:lstStyle/>
          <a:p>
            <a:r>
              <a:rPr lang="en-GB" sz="1600" dirty="0" err="1"/>
              <a:t>X</a:t>
            </a:r>
            <a:r>
              <a:rPr lang="en-GB" sz="1600" baseline="-25000" dirty="0" err="1"/>
              <a:t>Si</a:t>
            </a:r>
            <a:endParaRPr lang="en-GB" sz="1600" baseline="-25000" dirty="0"/>
          </a:p>
        </p:txBody>
      </p:sp>
      <p:sp>
        <p:nvSpPr>
          <p:cNvPr id="19" name="TextBox 18">
            <a:extLst>
              <a:ext uri="{FF2B5EF4-FFF2-40B4-BE49-F238E27FC236}">
                <a16:creationId xmlns:a16="http://schemas.microsoft.com/office/drawing/2014/main" id="{BE212B5B-03DD-432B-AC08-1FB1DB128C9E}"/>
              </a:ext>
            </a:extLst>
          </p:cNvPr>
          <p:cNvSpPr txBox="1"/>
          <p:nvPr/>
        </p:nvSpPr>
        <p:spPr>
          <a:xfrm>
            <a:off x="10552980" y="2002446"/>
            <a:ext cx="433067" cy="338554"/>
          </a:xfrm>
          <a:prstGeom prst="rect">
            <a:avLst/>
          </a:prstGeom>
          <a:noFill/>
        </p:spPr>
        <p:txBody>
          <a:bodyPr wrap="none" rtlCol="0">
            <a:spAutoFit/>
          </a:bodyPr>
          <a:lstStyle/>
          <a:p>
            <a:r>
              <a:rPr lang="en-GB" sz="1600" dirty="0" err="1"/>
              <a:t>X</a:t>
            </a:r>
            <a:r>
              <a:rPr lang="en-GB" sz="1600" baseline="-25000" dirty="0" err="1"/>
              <a:t>Ox</a:t>
            </a:r>
            <a:endParaRPr lang="en-GB" sz="1600" baseline="-25000" dirty="0"/>
          </a:p>
        </p:txBody>
      </p:sp>
      <p:sp>
        <p:nvSpPr>
          <p:cNvPr id="21" name="Rectangle 20">
            <a:extLst>
              <a:ext uri="{FF2B5EF4-FFF2-40B4-BE49-F238E27FC236}">
                <a16:creationId xmlns:a16="http://schemas.microsoft.com/office/drawing/2014/main" id="{087E1C48-6AC3-4925-909A-8A43C5D0D585}"/>
              </a:ext>
            </a:extLst>
          </p:cNvPr>
          <p:cNvSpPr/>
          <p:nvPr/>
        </p:nvSpPr>
        <p:spPr>
          <a:xfrm>
            <a:off x="684611" y="2413019"/>
            <a:ext cx="4258627" cy="1015663"/>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000000"/>
                </a:solidFill>
                <a:latin typeface="Calibri" panose="020F0502020204030204" pitchFamily="34" charset="0"/>
                <a:cs typeface="Calibri" panose="020F0502020204030204" pitchFamily="34" charset="0"/>
              </a:rPr>
              <a:t>The oxide grows at the expense of Silicon: during oxidation around half of Silicon is consumed</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CE060585-9D5C-4C39-93C0-8A0BEC40FEF3}"/>
                  </a:ext>
                </a:extLst>
              </p:cNvPr>
              <p:cNvSpPr txBox="1"/>
              <p:nvPr/>
            </p:nvSpPr>
            <p:spPr>
              <a:xfrm>
                <a:off x="6198788" y="3959982"/>
                <a:ext cx="5217006" cy="416332"/>
              </a:xfrm>
              <a:prstGeom prst="rect">
                <a:avLst/>
              </a:prstGeom>
              <a:noFill/>
            </p:spPr>
            <p:txBody>
              <a:bodyPr wrap="none" lIns="0" tIns="0" rIns="0" bIns="0" rtlCol="0">
                <a:spAutoFit/>
              </a:bodyPr>
              <a:lstStyle/>
              <a:p>
                <a14:m>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𝑋</m:t>
                        </m:r>
                      </m:e>
                      <m:sub>
                        <m:r>
                          <a:rPr lang="en-GB" sz="1600" b="0" i="1" smtClean="0">
                            <a:latin typeface="Cambria Math" panose="02040503050406030204" pitchFamily="18" charset="0"/>
                          </a:rPr>
                          <m:t>𝑆𝑖</m:t>
                        </m:r>
                      </m:sub>
                    </m:sSub>
                    <m:r>
                      <a:rPr lang="en-GB" sz="1600" b="0" i="1" smtClean="0">
                        <a:latin typeface="Cambria Math" panose="02040503050406030204" pitchFamily="18" charset="0"/>
                      </a:rPr>
                      <m:t> </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𝑁</m:t>
                        </m:r>
                      </m:e>
                      <m:sub>
                        <m:r>
                          <a:rPr lang="en-GB" sz="1600" b="0" i="1" smtClean="0">
                            <a:latin typeface="Cambria Math" panose="02040503050406030204" pitchFamily="18" charset="0"/>
                          </a:rPr>
                          <m:t>𝑆𝑖</m:t>
                        </m:r>
                      </m:sub>
                    </m:sSub>
                    <m:r>
                      <a:rPr lang="en-GB" sz="1600" b="0" i="1" smtClean="0">
                        <a:latin typeface="Cambria Math" panose="02040503050406030204" pitchFamily="18" charset="0"/>
                      </a:rPr>
                      <m:t>=</m:t>
                    </m:r>
                  </m:oMath>
                </a14:m>
                <a:r>
                  <a:rPr lang="en-GB" sz="1600" dirty="0"/>
                  <a:t> </a:t>
                </a:r>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𝑋</m:t>
                        </m:r>
                      </m:e>
                      <m:sub>
                        <m:r>
                          <a:rPr lang="en-GB" sz="1600" b="0" i="1" smtClean="0">
                            <a:latin typeface="Cambria Math" panose="02040503050406030204" pitchFamily="18" charset="0"/>
                          </a:rPr>
                          <m:t>𝑂𝑥</m:t>
                        </m:r>
                      </m:sub>
                    </m:sSub>
                    <m:r>
                      <a:rPr lang="en-GB" sz="1600" i="1">
                        <a:latin typeface="Cambria Math" panose="02040503050406030204" pitchFamily="18" charset="0"/>
                      </a:rPr>
                      <m:t> </m:t>
                    </m:r>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b="0" i="1" smtClean="0">
                            <a:latin typeface="Cambria Math" panose="02040503050406030204" pitchFamily="18" charset="0"/>
                          </a:rPr>
                          <m:t>𝑂𝑥</m:t>
                        </m:r>
                      </m:sub>
                    </m:sSub>
                    <m:r>
                      <a:rPr lang="en-GB" sz="1600" i="1" smtClean="0">
                        <a:latin typeface="Cambria Math" panose="02040503050406030204" pitchFamily="18" charset="0"/>
                        <a:ea typeface="Cambria Math" panose="02040503050406030204" pitchFamily="18" charset="0"/>
                      </a:rPr>
                      <m:t>→</m:t>
                    </m:r>
                  </m:oMath>
                </a14:m>
                <a:r>
                  <a:rPr lang="en-GB" sz="1600" dirty="0"/>
                  <a:t> </a:t>
                </a:r>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𝑋</m:t>
                        </m:r>
                      </m:e>
                      <m:sub>
                        <m:r>
                          <a:rPr lang="en-GB" sz="1600" i="1">
                            <a:latin typeface="Cambria Math" panose="02040503050406030204" pitchFamily="18" charset="0"/>
                          </a:rPr>
                          <m:t>𝑆𝑖</m:t>
                        </m:r>
                      </m:sub>
                    </m:sSub>
                    <m:r>
                      <a:rPr lang="en-GB" sz="1600" i="1">
                        <a:latin typeface="Cambria Math" panose="02040503050406030204" pitchFamily="18" charset="0"/>
                      </a:rPr>
                      <m:t> </m:t>
                    </m:r>
                  </m:oMath>
                </a14:m>
                <a:r>
                  <a:rPr lang="en-GB" sz="1600" dirty="0"/>
                  <a:t>=</a:t>
                </a:r>
                <a14:m>
                  <m:oMath xmlns:m="http://schemas.openxmlformats.org/officeDocument/2006/math">
                    <m:f>
                      <m:fPr>
                        <m:ctrlPr>
                          <a:rPr lang="en-GB" sz="1600" i="1" dirty="0" smtClean="0">
                            <a:latin typeface="Cambria Math" panose="02040503050406030204" pitchFamily="18" charset="0"/>
                          </a:rPr>
                        </m:ctrlPr>
                      </m:fPr>
                      <m:num>
                        <m:sSub>
                          <m:sSubPr>
                            <m:ctrlPr>
                              <a:rPr lang="en-GB" sz="1600" i="1">
                                <a:latin typeface="Cambria Math" panose="02040503050406030204" pitchFamily="18" charset="0"/>
                              </a:rPr>
                            </m:ctrlPr>
                          </m:sSubPr>
                          <m:e>
                            <m:r>
                              <a:rPr lang="en-GB" sz="1600" b="0" i="1" smtClean="0">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r>
                          <a:rPr lang="en-GB" sz="1600" i="1">
                            <a:latin typeface="Cambria Math" panose="02040503050406030204" pitchFamily="18" charset="0"/>
                          </a:rPr>
                          <m:t> </m:t>
                        </m:r>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i="1">
                                <a:latin typeface="Cambria Math" panose="02040503050406030204" pitchFamily="18" charset="0"/>
                              </a:rPr>
                              <m:t>𝑂𝑥</m:t>
                            </m:r>
                          </m:sub>
                        </m:sSub>
                      </m:num>
                      <m:den>
                        <m:r>
                          <a:rPr lang="en-GB" sz="1600" i="1" smtClean="0">
                            <a:latin typeface="Cambria Math" panose="02040503050406030204" pitchFamily="18" charset="0"/>
                          </a:rPr>
                          <m:t> </m:t>
                        </m:r>
                        <m:sSub>
                          <m:sSubPr>
                            <m:ctrlPr>
                              <a:rPr lang="en-GB" sz="1600" i="1" smtClean="0">
                                <a:latin typeface="Cambria Math" panose="02040503050406030204" pitchFamily="18" charset="0"/>
                              </a:rPr>
                            </m:ctrlPr>
                          </m:sSubPr>
                          <m:e>
                            <m:r>
                              <a:rPr lang="en-GB" sz="1600" i="1">
                                <a:latin typeface="Cambria Math" panose="02040503050406030204" pitchFamily="18" charset="0"/>
                              </a:rPr>
                              <m:t>𝑁</m:t>
                            </m:r>
                          </m:e>
                          <m:sub>
                            <m:r>
                              <a:rPr lang="en-GB" sz="1600" b="0" i="1" smtClean="0">
                                <a:latin typeface="Cambria Math" panose="02040503050406030204" pitchFamily="18" charset="0"/>
                              </a:rPr>
                              <m:t>𝑆𝑖</m:t>
                            </m:r>
                          </m:sub>
                        </m:sSub>
                      </m:den>
                    </m:f>
                    <m:r>
                      <a:rPr lang="en-GB" sz="1600" i="1" dirty="0" smtClean="0">
                        <a:latin typeface="Cambria Math" panose="02040503050406030204" pitchFamily="18" charset="0"/>
                        <a:ea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f>
                      <m:fPr>
                        <m:ctrlPr>
                          <a:rPr lang="en-GB" sz="1600" i="1" dirty="0">
                            <a:latin typeface="Cambria Math" panose="02040503050406030204" pitchFamily="18" charset="0"/>
                          </a:rPr>
                        </m:ctrlPr>
                      </m:fPr>
                      <m:num>
                        <m:r>
                          <a:rPr lang="en-GB" sz="1600" b="0" i="1" dirty="0" smtClean="0">
                            <a:latin typeface="Cambria Math" panose="02040503050406030204" pitchFamily="18" charset="0"/>
                          </a:rPr>
                          <m:t>2.3</m:t>
                        </m:r>
                        <m:r>
                          <a:rPr lang="en-GB" sz="1600" i="1">
                            <a:latin typeface="Cambria Math" panose="02040503050406030204" pitchFamily="18" charset="0"/>
                          </a:rPr>
                          <m:t> </m:t>
                        </m:r>
                        <m:sSup>
                          <m:sSupPr>
                            <m:ctrlPr>
                              <a:rPr lang="en-GB" sz="1600" i="1" smtClean="0">
                                <a:latin typeface="Cambria Math" panose="02040503050406030204" pitchFamily="18" charset="0"/>
                              </a:rPr>
                            </m:ctrlPr>
                          </m:sSupPr>
                          <m:e>
                            <m:r>
                              <a:rPr lang="en-GB" sz="1600" b="0" i="1" smtClean="0">
                                <a:latin typeface="Cambria Math" panose="02040503050406030204" pitchFamily="18" charset="0"/>
                              </a:rPr>
                              <m:t>10</m:t>
                            </m:r>
                          </m:e>
                          <m:sup>
                            <m:r>
                              <a:rPr lang="en-GB" sz="1600" b="0" i="1" smtClean="0">
                                <a:latin typeface="Cambria Math" panose="02040503050406030204" pitchFamily="18" charset="0"/>
                              </a:rPr>
                              <m:t>22</m:t>
                            </m:r>
                          </m:sup>
                        </m:sSup>
                      </m:num>
                      <m:den>
                        <m:r>
                          <a:rPr lang="en-GB" sz="1600" b="0" i="1" smtClean="0">
                            <a:latin typeface="Cambria Math" panose="02040503050406030204" pitchFamily="18" charset="0"/>
                          </a:rPr>
                          <m:t>5</m:t>
                        </m:r>
                        <m:r>
                          <a:rPr lang="en-GB" sz="1600" i="1">
                            <a:latin typeface="Cambria Math" panose="02040503050406030204" pitchFamily="18" charset="0"/>
                          </a:rPr>
                          <m:t> </m:t>
                        </m:r>
                        <m:sSup>
                          <m:sSupPr>
                            <m:ctrlPr>
                              <a:rPr lang="en-GB" sz="1600" i="1">
                                <a:latin typeface="Cambria Math" panose="02040503050406030204" pitchFamily="18" charset="0"/>
                              </a:rPr>
                            </m:ctrlPr>
                          </m:sSupPr>
                          <m:e>
                            <m:r>
                              <a:rPr lang="en-GB" sz="1600" i="1">
                                <a:latin typeface="Cambria Math" panose="02040503050406030204" pitchFamily="18" charset="0"/>
                              </a:rPr>
                              <m:t>10</m:t>
                            </m:r>
                          </m:e>
                          <m:sup>
                            <m:r>
                              <a:rPr lang="en-GB" sz="1600" i="1">
                                <a:latin typeface="Cambria Math" panose="02040503050406030204" pitchFamily="18" charset="0"/>
                              </a:rPr>
                              <m:t>22</m:t>
                            </m:r>
                          </m:sup>
                        </m:sSup>
                      </m:den>
                    </m:f>
                    <m:r>
                      <a:rPr lang="en-GB" sz="1600" b="0" i="1" smtClean="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r>
                      <a:rPr lang="en-GB" sz="1600" b="0" i="1" smtClean="0">
                        <a:latin typeface="Cambria Math" panose="02040503050406030204" pitchFamily="18" charset="0"/>
                      </a:rPr>
                      <m:t> 0.46 </m:t>
                    </m:r>
                  </m:oMath>
                </a14:m>
                <a:endParaRPr lang="en-GB" sz="1600" dirty="0"/>
              </a:p>
            </p:txBody>
          </p:sp>
        </mc:Choice>
        <mc:Fallback xmlns="">
          <p:sp>
            <p:nvSpPr>
              <p:cNvPr id="22" name="TextBox 21">
                <a:extLst>
                  <a:ext uri="{FF2B5EF4-FFF2-40B4-BE49-F238E27FC236}">
                    <a16:creationId xmlns:a16="http://schemas.microsoft.com/office/drawing/2014/main" id="{CE060585-9D5C-4C39-93C0-8A0BEC40FEF3}"/>
                  </a:ext>
                </a:extLst>
              </p:cNvPr>
              <p:cNvSpPr txBox="1">
                <a:spLocks noRot="1" noChangeAspect="1" noMove="1" noResize="1" noEditPoints="1" noAdjustHandles="1" noChangeArrowheads="1" noChangeShapeType="1" noTextEdit="1"/>
              </p:cNvSpPr>
              <p:nvPr/>
            </p:nvSpPr>
            <p:spPr>
              <a:xfrm>
                <a:off x="6198788" y="3959982"/>
                <a:ext cx="5217006" cy="416332"/>
              </a:xfrm>
              <a:prstGeom prst="rect">
                <a:avLst/>
              </a:prstGeom>
              <a:blipFill>
                <a:blip r:embed="rId2"/>
                <a:stretch>
                  <a:fillRect l="-1402" b="-882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45E9DAB-0461-41EA-900A-F1693C2A882B}"/>
                  </a:ext>
                </a:extLst>
              </p:cNvPr>
              <p:cNvSpPr txBox="1"/>
              <p:nvPr/>
            </p:nvSpPr>
            <p:spPr>
              <a:xfrm>
                <a:off x="8466071" y="5441750"/>
                <a:ext cx="2730097" cy="52322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rPr>
                            <m:t>𝑁</m:t>
                          </m:r>
                        </m:e>
                        <m:sub>
                          <m:r>
                            <a:rPr lang="en-GB" sz="1400" b="0" i="1" smtClean="0">
                              <a:latin typeface="Cambria Math" panose="02040503050406030204" pitchFamily="18" charset="0"/>
                            </a:rPr>
                            <m:t>𝑂𝑥</m:t>
                          </m:r>
                        </m:sub>
                      </m:sSub>
                      <m:r>
                        <a:rPr lang="en-GB" sz="1400" b="0" i="1" smtClean="0">
                          <a:latin typeface="Cambria Math" panose="02040503050406030204" pitchFamily="18" charset="0"/>
                        </a:rPr>
                        <m:t>=</m:t>
                      </m:r>
                      <m:r>
                        <a:rPr lang="en-GB" sz="1400" b="0" i="1" smtClean="0">
                          <a:latin typeface="Cambria Math" panose="02040503050406030204" pitchFamily="18" charset="0"/>
                        </a:rPr>
                        <m:t>𝑚𝑜𝑙𝑒𝑐𝑢𝑙𝑎𝑟</m:t>
                      </m:r>
                      <m:r>
                        <a:rPr lang="en-GB" sz="1400" b="0" i="1" smtClean="0">
                          <a:latin typeface="Cambria Math" panose="02040503050406030204" pitchFamily="18" charset="0"/>
                        </a:rPr>
                        <m:t> </m:t>
                      </m:r>
                      <m:r>
                        <a:rPr lang="en-GB" sz="1400" b="0" i="1" smtClean="0">
                          <a:latin typeface="Cambria Math" panose="02040503050406030204" pitchFamily="18" charset="0"/>
                        </a:rPr>
                        <m:t>𝑑𝑒𝑛𝑠𝑖𝑡𝑦</m:t>
                      </m:r>
                      <m:r>
                        <a:rPr lang="en-GB" sz="1400" b="0" i="1" smtClean="0">
                          <a:latin typeface="Cambria Math" panose="02040503050406030204" pitchFamily="18" charset="0"/>
                        </a:rPr>
                        <m:t> </m:t>
                      </m:r>
                      <m:r>
                        <a:rPr lang="en-GB" sz="1400" b="0" i="1" smtClean="0">
                          <a:latin typeface="Cambria Math" panose="02040503050406030204" pitchFamily="18" charset="0"/>
                        </a:rPr>
                        <m:t>𝑆𝑖</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𝑂</m:t>
                          </m:r>
                        </m:e>
                        <m:sub>
                          <m:r>
                            <a:rPr lang="en-GB" sz="1400" b="0" i="1" smtClean="0">
                              <a:latin typeface="Cambria Math" panose="02040503050406030204" pitchFamily="18" charset="0"/>
                            </a:rPr>
                            <m:t>2</m:t>
                          </m:r>
                        </m:sub>
                      </m:sSub>
                    </m:oMath>
                  </m:oMathPara>
                </a14:m>
                <a:endParaRPr lang="en-GB" sz="1400" dirty="0"/>
              </a:p>
              <a:p>
                <a:pPr/>
                <a14:m>
                  <m:oMathPara xmlns:m="http://schemas.openxmlformats.org/officeDocument/2006/math">
                    <m:oMathParaPr>
                      <m:jc m:val="left"/>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rPr>
                            <m:t>𝑁</m:t>
                          </m:r>
                        </m:e>
                        <m:sub>
                          <m:r>
                            <a:rPr lang="en-GB" sz="1400" b="0" i="1" smtClean="0">
                              <a:latin typeface="Cambria Math" panose="02040503050406030204" pitchFamily="18" charset="0"/>
                            </a:rPr>
                            <m:t>𝑆𝑖</m:t>
                          </m:r>
                        </m:sub>
                      </m:sSub>
                      <m:r>
                        <a:rPr lang="en-GB" sz="1400" b="0" i="1" smtClean="0">
                          <a:latin typeface="Cambria Math" panose="02040503050406030204" pitchFamily="18" charset="0"/>
                        </a:rPr>
                        <m:t>=</m:t>
                      </m:r>
                      <m:r>
                        <a:rPr lang="en-GB" sz="1400" b="0" i="1" smtClean="0">
                          <a:latin typeface="Cambria Math" panose="02040503050406030204" pitchFamily="18" charset="0"/>
                        </a:rPr>
                        <m:t>𝑎𝑡𝑜𝑚𝑖𝑐</m:t>
                      </m:r>
                      <m:r>
                        <a:rPr lang="en-GB" sz="1400" b="0" i="1" smtClean="0">
                          <a:latin typeface="Cambria Math" panose="02040503050406030204" pitchFamily="18" charset="0"/>
                        </a:rPr>
                        <m:t> </m:t>
                      </m:r>
                      <m:r>
                        <a:rPr lang="en-GB" sz="1400" b="0" i="1" smtClean="0">
                          <a:latin typeface="Cambria Math" panose="02040503050406030204" pitchFamily="18" charset="0"/>
                        </a:rPr>
                        <m:t>𝑑𝑒𝑛𝑠𝑖𝑡𝑦</m:t>
                      </m:r>
                      <m:r>
                        <a:rPr lang="en-GB" sz="1400" b="0" i="1" smtClean="0">
                          <a:latin typeface="Cambria Math" panose="02040503050406030204" pitchFamily="18" charset="0"/>
                        </a:rPr>
                        <m:t> </m:t>
                      </m:r>
                      <m:r>
                        <a:rPr lang="en-GB" sz="1400" b="0" i="1" smtClean="0">
                          <a:latin typeface="Cambria Math" panose="02040503050406030204" pitchFamily="18" charset="0"/>
                        </a:rPr>
                        <m:t>𝑆𝑖</m:t>
                      </m:r>
                    </m:oMath>
                  </m:oMathPara>
                </a14:m>
                <a:endParaRPr lang="en-GB" sz="1400" dirty="0"/>
              </a:p>
            </p:txBody>
          </p:sp>
        </mc:Choice>
        <mc:Fallback xmlns="">
          <p:sp>
            <p:nvSpPr>
              <p:cNvPr id="23" name="TextBox 22">
                <a:extLst>
                  <a:ext uri="{FF2B5EF4-FFF2-40B4-BE49-F238E27FC236}">
                    <a16:creationId xmlns:a16="http://schemas.microsoft.com/office/drawing/2014/main" id="{A45E9DAB-0461-41EA-900A-F1693C2A882B}"/>
                  </a:ext>
                </a:extLst>
              </p:cNvPr>
              <p:cNvSpPr txBox="1">
                <a:spLocks noRot="1" noChangeAspect="1" noMove="1" noResize="1" noEditPoints="1" noAdjustHandles="1" noChangeArrowheads="1" noChangeShapeType="1" noTextEdit="1"/>
              </p:cNvSpPr>
              <p:nvPr/>
            </p:nvSpPr>
            <p:spPr>
              <a:xfrm>
                <a:off x="8466071" y="5441750"/>
                <a:ext cx="2730097" cy="523220"/>
              </a:xfrm>
              <a:prstGeom prst="rect">
                <a:avLst/>
              </a:prstGeom>
              <a:blipFill>
                <a:blip r:embed="rId3"/>
                <a:stretch>
                  <a:fillRect b="-3488"/>
                </a:stretch>
              </a:blipFill>
            </p:spPr>
            <p:txBody>
              <a:bodyPr/>
              <a:lstStyle/>
              <a:p>
                <a:r>
                  <a:rPr lang="en-GB">
                    <a:noFill/>
                  </a:rPr>
                  <a:t> </a:t>
                </a:r>
              </a:p>
            </p:txBody>
          </p:sp>
        </mc:Fallback>
      </mc:AlternateContent>
      <p:sp>
        <p:nvSpPr>
          <p:cNvPr id="24" name="Rectangle 23">
            <a:extLst>
              <a:ext uri="{FF2B5EF4-FFF2-40B4-BE49-F238E27FC236}">
                <a16:creationId xmlns:a16="http://schemas.microsoft.com/office/drawing/2014/main" id="{DE7A2147-1A1C-4BC5-8D1F-2F13ACDB2176}"/>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0" name="Rectangle 19">
            <a:extLst>
              <a:ext uri="{FF2B5EF4-FFF2-40B4-BE49-F238E27FC236}">
                <a16:creationId xmlns:a16="http://schemas.microsoft.com/office/drawing/2014/main" id="{0EA77B28-F3F5-44DA-87CB-752FD2EB043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5" name="Picture 24" descr="ox_small_cmyk_pos_rect.jpg">
            <a:extLst>
              <a:ext uri="{FF2B5EF4-FFF2-40B4-BE49-F238E27FC236}">
                <a16:creationId xmlns:a16="http://schemas.microsoft.com/office/drawing/2014/main" id="{D6FC0B51-9EA8-4883-9F65-A73AC76D562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9FE433A6-560E-A1D5-526A-42DF6C51AED0}"/>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sp>
        <p:nvSpPr>
          <p:cNvPr id="2" name="TextBox 1">
            <a:extLst>
              <a:ext uri="{FF2B5EF4-FFF2-40B4-BE49-F238E27FC236}">
                <a16:creationId xmlns:a16="http://schemas.microsoft.com/office/drawing/2014/main" id="{AA451CFF-238D-C2F8-CB05-8C64BF1E8573}"/>
              </a:ext>
            </a:extLst>
          </p:cNvPr>
          <p:cNvSpPr txBox="1"/>
          <p:nvPr/>
        </p:nvSpPr>
        <p:spPr>
          <a:xfrm>
            <a:off x="87363" y="6400425"/>
            <a:ext cx="623904" cy="369332"/>
          </a:xfrm>
          <a:prstGeom prst="rect">
            <a:avLst/>
          </a:prstGeom>
          <a:noFill/>
        </p:spPr>
        <p:txBody>
          <a:bodyPr wrap="square">
            <a:spAutoFit/>
          </a:bodyPr>
          <a:lstStyle/>
          <a:p>
            <a:r>
              <a:rPr lang="en-GB" dirty="0"/>
              <a:t>73</a:t>
            </a:r>
          </a:p>
        </p:txBody>
      </p:sp>
    </p:spTree>
    <p:extLst>
      <p:ext uri="{BB962C8B-B14F-4D97-AF65-F5344CB8AC3E}">
        <p14:creationId xmlns:p14="http://schemas.microsoft.com/office/powerpoint/2010/main" val="3874286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a:extLst>
              <a:ext uri="{FF2B5EF4-FFF2-40B4-BE49-F238E27FC236}">
                <a16:creationId xmlns:a16="http://schemas.microsoft.com/office/drawing/2014/main" id="{A5914136-0AB8-9F7E-C7C6-F12604721FA4}"/>
              </a:ext>
            </a:extLst>
          </p:cNvPr>
          <p:cNvPicPr>
            <a:picLocks noChangeAspect="1"/>
          </p:cNvPicPr>
          <p:nvPr/>
        </p:nvPicPr>
        <p:blipFill>
          <a:blip r:embed="rId2"/>
          <a:stretch>
            <a:fillRect/>
          </a:stretch>
        </p:blipFill>
        <p:spPr>
          <a:xfrm>
            <a:off x="6813823" y="2090569"/>
            <a:ext cx="4257667" cy="2642074"/>
          </a:xfrm>
          <a:prstGeom prst="rect">
            <a:avLst/>
          </a:prstGeom>
        </p:spPr>
      </p:pic>
      <p:sp>
        <p:nvSpPr>
          <p:cNvPr id="14" name="TextBox 13">
            <a:extLst>
              <a:ext uri="{FF2B5EF4-FFF2-40B4-BE49-F238E27FC236}">
                <a16:creationId xmlns:a16="http://schemas.microsoft.com/office/drawing/2014/main" id="{22C2FA34-EDC1-56B1-A65D-FDD1F5005A0B}"/>
              </a:ext>
            </a:extLst>
          </p:cNvPr>
          <p:cNvSpPr txBox="1"/>
          <p:nvPr/>
        </p:nvSpPr>
        <p:spPr>
          <a:xfrm>
            <a:off x="583504" y="2224322"/>
            <a:ext cx="4965147" cy="313932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Simulate the fabrication process of a PN junction</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 Epitaxial layer thickness and doping can be modified by the user</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Thermal silicon oxide growth, implantation, etching, diffusion and metal cathode deposition</a:t>
            </a:r>
          </a:p>
        </p:txBody>
      </p:sp>
      <p:cxnSp>
        <p:nvCxnSpPr>
          <p:cNvPr id="16" name="Straight Arrow Connector 15">
            <a:extLst>
              <a:ext uri="{FF2B5EF4-FFF2-40B4-BE49-F238E27FC236}">
                <a16:creationId xmlns:a16="http://schemas.microsoft.com/office/drawing/2014/main" id="{40C6AA31-DC4C-12A4-36BC-E89DA0023ABB}"/>
              </a:ext>
            </a:extLst>
          </p:cNvPr>
          <p:cNvCxnSpPr>
            <a:cxnSpLocks/>
          </p:cNvCxnSpPr>
          <p:nvPr/>
        </p:nvCxnSpPr>
        <p:spPr>
          <a:xfrm>
            <a:off x="6853524" y="1858343"/>
            <a:ext cx="421796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DF62C8E4-3555-9F66-175D-EA3F21A7BABE}"/>
              </a:ext>
            </a:extLst>
          </p:cNvPr>
          <p:cNvSpPr txBox="1"/>
          <p:nvPr/>
        </p:nvSpPr>
        <p:spPr>
          <a:xfrm>
            <a:off x="8369008" y="1430042"/>
            <a:ext cx="990892" cy="369332"/>
          </a:xfrm>
          <a:prstGeom prst="rect">
            <a:avLst/>
          </a:prstGeom>
          <a:noFill/>
        </p:spPr>
        <p:txBody>
          <a:bodyPr wrap="square">
            <a:spAutoFit/>
          </a:bodyPr>
          <a:lstStyle/>
          <a:p>
            <a:r>
              <a:rPr lang="en-US" sz="1800" dirty="0">
                <a:cs typeface="Times New Roman" panose="02020603050405020304" pitchFamily="18" charset="0"/>
              </a:rPr>
              <a:t>100 um</a:t>
            </a:r>
            <a:endParaRPr lang="en-GB" dirty="0"/>
          </a:p>
        </p:txBody>
      </p:sp>
      <p:sp>
        <p:nvSpPr>
          <p:cNvPr id="50" name="TextBox 49">
            <a:extLst>
              <a:ext uri="{FF2B5EF4-FFF2-40B4-BE49-F238E27FC236}">
                <a16:creationId xmlns:a16="http://schemas.microsoft.com/office/drawing/2014/main" id="{60D6EAEB-FE5A-66A7-C31C-B2E99C438103}"/>
              </a:ext>
            </a:extLst>
          </p:cNvPr>
          <p:cNvSpPr txBox="1"/>
          <p:nvPr/>
        </p:nvSpPr>
        <p:spPr>
          <a:xfrm>
            <a:off x="9896995" y="3052765"/>
            <a:ext cx="990892" cy="369332"/>
          </a:xfrm>
          <a:prstGeom prst="rect">
            <a:avLst/>
          </a:prstGeom>
          <a:noFill/>
        </p:spPr>
        <p:txBody>
          <a:bodyPr wrap="square">
            <a:spAutoFit/>
          </a:bodyPr>
          <a:lstStyle/>
          <a:p>
            <a:r>
              <a:rPr lang="en-US" sz="1800" dirty="0">
                <a:cs typeface="Times New Roman" panose="02020603050405020304" pitchFamily="18" charset="0"/>
              </a:rPr>
              <a:t>P-epi</a:t>
            </a:r>
            <a:endParaRPr lang="en-GB" dirty="0"/>
          </a:p>
        </p:txBody>
      </p:sp>
      <p:sp>
        <p:nvSpPr>
          <p:cNvPr id="51" name="TextBox 50">
            <a:extLst>
              <a:ext uri="{FF2B5EF4-FFF2-40B4-BE49-F238E27FC236}">
                <a16:creationId xmlns:a16="http://schemas.microsoft.com/office/drawing/2014/main" id="{4F982C7B-B3D9-8F7E-4F14-D7904C43EC62}"/>
              </a:ext>
            </a:extLst>
          </p:cNvPr>
          <p:cNvSpPr txBox="1"/>
          <p:nvPr/>
        </p:nvSpPr>
        <p:spPr>
          <a:xfrm>
            <a:off x="9896995" y="4203759"/>
            <a:ext cx="990892" cy="369332"/>
          </a:xfrm>
          <a:prstGeom prst="rect">
            <a:avLst/>
          </a:prstGeom>
          <a:noFill/>
        </p:spPr>
        <p:txBody>
          <a:bodyPr wrap="square">
            <a:spAutoFit/>
          </a:bodyPr>
          <a:lstStyle/>
          <a:p>
            <a:r>
              <a:rPr lang="en-GB" dirty="0"/>
              <a:t>P++</a:t>
            </a:r>
          </a:p>
        </p:txBody>
      </p:sp>
      <p:sp>
        <p:nvSpPr>
          <p:cNvPr id="52" name="TextBox 51">
            <a:extLst>
              <a:ext uri="{FF2B5EF4-FFF2-40B4-BE49-F238E27FC236}">
                <a16:creationId xmlns:a16="http://schemas.microsoft.com/office/drawing/2014/main" id="{9564B91E-8E11-9C32-49C7-8CBC6C45388E}"/>
              </a:ext>
            </a:extLst>
          </p:cNvPr>
          <p:cNvSpPr txBox="1"/>
          <p:nvPr/>
        </p:nvSpPr>
        <p:spPr>
          <a:xfrm>
            <a:off x="9359900" y="1782398"/>
            <a:ext cx="1527987" cy="369332"/>
          </a:xfrm>
          <a:prstGeom prst="rect">
            <a:avLst/>
          </a:prstGeom>
          <a:noFill/>
        </p:spPr>
        <p:txBody>
          <a:bodyPr wrap="square">
            <a:spAutoFit/>
          </a:bodyPr>
          <a:lstStyle/>
          <a:p>
            <a:r>
              <a:rPr lang="en-GB" dirty="0"/>
              <a:t>Al cathode</a:t>
            </a:r>
          </a:p>
        </p:txBody>
      </p:sp>
      <p:sp>
        <p:nvSpPr>
          <p:cNvPr id="53" name="TextBox 52">
            <a:extLst>
              <a:ext uri="{FF2B5EF4-FFF2-40B4-BE49-F238E27FC236}">
                <a16:creationId xmlns:a16="http://schemas.microsoft.com/office/drawing/2014/main" id="{8580A0D0-50D3-9126-0CE3-6A13A237BC1C}"/>
              </a:ext>
            </a:extLst>
          </p:cNvPr>
          <p:cNvSpPr txBox="1"/>
          <p:nvPr/>
        </p:nvSpPr>
        <p:spPr>
          <a:xfrm>
            <a:off x="7133002" y="1782398"/>
            <a:ext cx="1527987" cy="369332"/>
          </a:xfrm>
          <a:prstGeom prst="rect">
            <a:avLst/>
          </a:prstGeom>
          <a:noFill/>
        </p:spPr>
        <p:txBody>
          <a:bodyPr wrap="square">
            <a:spAutoFit/>
          </a:bodyPr>
          <a:lstStyle/>
          <a:p>
            <a:r>
              <a:rPr lang="en-GB" dirty="0"/>
              <a:t>SiO</a:t>
            </a:r>
            <a:r>
              <a:rPr lang="en-GB" baseline="-25000" dirty="0"/>
              <a:t>2</a:t>
            </a:r>
          </a:p>
        </p:txBody>
      </p:sp>
      <p:cxnSp>
        <p:nvCxnSpPr>
          <p:cNvPr id="54" name="Straight Arrow Connector 53">
            <a:extLst>
              <a:ext uri="{FF2B5EF4-FFF2-40B4-BE49-F238E27FC236}">
                <a16:creationId xmlns:a16="http://schemas.microsoft.com/office/drawing/2014/main" id="{466B339E-3F74-D766-8780-3772120F6F30}"/>
              </a:ext>
            </a:extLst>
          </p:cNvPr>
          <p:cNvCxnSpPr>
            <a:cxnSpLocks/>
            <a:endCxn id="52" idx="1"/>
          </p:cNvCxnSpPr>
          <p:nvPr/>
        </p:nvCxnSpPr>
        <p:spPr>
          <a:xfrm flipV="1">
            <a:off x="8989215" y="1967064"/>
            <a:ext cx="370685" cy="137221"/>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285C9556-B1AC-ACFC-CAB7-D473A8E16B4B}"/>
              </a:ext>
            </a:extLst>
          </p:cNvPr>
          <p:cNvCxnSpPr>
            <a:cxnSpLocks/>
          </p:cNvCxnSpPr>
          <p:nvPr/>
        </p:nvCxnSpPr>
        <p:spPr>
          <a:xfrm flipH="1" flipV="1">
            <a:off x="7682564" y="2004721"/>
            <a:ext cx="183603" cy="108031"/>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E1511D2-FFCA-D359-DC10-AC6632E39565}"/>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sp>
        <p:nvSpPr>
          <p:cNvPr id="61" name="TextBox 60">
            <a:extLst>
              <a:ext uri="{FF2B5EF4-FFF2-40B4-BE49-F238E27FC236}">
                <a16:creationId xmlns:a16="http://schemas.microsoft.com/office/drawing/2014/main" id="{C11873B6-012A-5529-43F0-267E977EFB97}"/>
              </a:ext>
            </a:extLst>
          </p:cNvPr>
          <p:cNvSpPr txBox="1"/>
          <p:nvPr/>
        </p:nvSpPr>
        <p:spPr>
          <a:xfrm>
            <a:off x="8660989" y="2507817"/>
            <a:ext cx="990892" cy="369332"/>
          </a:xfrm>
          <a:prstGeom prst="rect">
            <a:avLst/>
          </a:prstGeom>
          <a:noFill/>
        </p:spPr>
        <p:txBody>
          <a:bodyPr wrap="square">
            <a:spAutoFit/>
          </a:bodyPr>
          <a:lstStyle/>
          <a:p>
            <a:r>
              <a:rPr lang="en-US" sz="1800" dirty="0">
                <a:cs typeface="Times New Roman" panose="02020603050405020304" pitchFamily="18" charset="0"/>
              </a:rPr>
              <a:t>9 um</a:t>
            </a:r>
            <a:endParaRPr lang="en-GB" dirty="0"/>
          </a:p>
        </p:txBody>
      </p:sp>
      <p:cxnSp>
        <p:nvCxnSpPr>
          <p:cNvPr id="62" name="Straight Arrow Connector 61">
            <a:extLst>
              <a:ext uri="{FF2B5EF4-FFF2-40B4-BE49-F238E27FC236}">
                <a16:creationId xmlns:a16="http://schemas.microsoft.com/office/drawing/2014/main" id="{9C8828EA-4F0A-8D33-EE88-7AD43F4B8587}"/>
              </a:ext>
            </a:extLst>
          </p:cNvPr>
          <p:cNvCxnSpPr>
            <a:cxnSpLocks/>
          </p:cNvCxnSpPr>
          <p:nvPr/>
        </p:nvCxnSpPr>
        <p:spPr>
          <a:xfrm flipV="1">
            <a:off x="8760029" y="2151642"/>
            <a:ext cx="0" cy="450242"/>
          </a:xfrm>
          <a:prstGeom prst="straightConnector1">
            <a:avLst/>
          </a:prstGeom>
          <a:ln>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E5095E83-9BA0-0818-D248-48FE78DBC4AC}"/>
              </a:ext>
            </a:extLst>
          </p:cNvPr>
          <p:cNvCxnSpPr>
            <a:cxnSpLocks/>
          </p:cNvCxnSpPr>
          <p:nvPr/>
        </p:nvCxnSpPr>
        <p:spPr>
          <a:xfrm flipV="1">
            <a:off x="9131504" y="2151642"/>
            <a:ext cx="0" cy="450242"/>
          </a:xfrm>
          <a:prstGeom prst="straightConnector1">
            <a:avLst/>
          </a:prstGeom>
          <a:ln>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46C96A20-2842-73FF-5E7A-C05B272CC09B}"/>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2" name="Picture 1" descr="ox_small_cmyk_pos_rect.jpg">
            <a:extLst>
              <a:ext uri="{FF2B5EF4-FFF2-40B4-BE49-F238E27FC236}">
                <a16:creationId xmlns:a16="http://schemas.microsoft.com/office/drawing/2014/main" id="{4C140672-AED2-7E13-7287-EBDA1D4211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 name="TextBox 2">
            <a:extLst>
              <a:ext uri="{FF2B5EF4-FFF2-40B4-BE49-F238E27FC236}">
                <a16:creationId xmlns:a16="http://schemas.microsoft.com/office/drawing/2014/main" id="{DEECB303-CDED-4052-4028-5DA781C6ECEA}"/>
              </a:ext>
            </a:extLst>
          </p:cNvPr>
          <p:cNvSpPr txBox="1"/>
          <p:nvPr/>
        </p:nvSpPr>
        <p:spPr>
          <a:xfrm>
            <a:off x="87363" y="6400425"/>
            <a:ext cx="623904" cy="369332"/>
          </a:xfrm>
          <a:prstGeom prst="rect">
            <a:avLst/>
          </a:prstGeom>
          <a:noFill/>
        </p:spPr>
        <p:txBody>
          <a:bodyPr wrap="square">
            <a:spAutoFit/>
          </a:bodyPr>
          <a:lstStyle/>
          <a:p>
            <a:r>
              <a:rPr lang="en-GB" dirty="0"/>
              <a:t>6</a:t>
            </a:r>
          </a:p>
        </p:txBody>
      </p:sp>
    </p:spTree>
    <p:extLst>
      <p:ext uri="{BB962C8B-B14F-4D97-AF65-F5344CB8AC3E}">
        <p14:creationId xmlns:p14="http://schemas.microsoft.com/office/powerpoint/2010/main" val="91166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2DF3DA8-6DB3-B539-92F1-931FADD00EC2}"/>
              </a:ext>
            </a:extLst>
          </p:cNvPr>
          <p:cNvSpPr>
            <a:spLocks noChangeArrowheads="1"/>
          </p:cNvSpPr>
          <p:nvPr/>
        </p:nvSpPr>
        <p:spPr bwMode="auto">
          <a:xfrm>
            <a:off x="434340" y="2194001"/>
            <a:ext cx="5129268"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Synopsys tool </a:t>
            </a:r>
            <a:r>
              <a:rPr lang="en-GB" sz="2000" b="1" dirty="0">
                <a:latin typeface="Calibri" panose="020F0502020204030204" pitchFamily="34" charset="0"/>
                <a:cs typeface="Calibri" panose="020F0502020204030204" pitchFamily="34" charset="0"/>
              </a:rPr>
              <a:t>SPROCESS</a:t>
            </a:r>
            <a:r>
              <a:rPr lang="en-GB" sz="2000" dirty="0">
                <a:latin typeface="Calibri" panose="020F0502020204030204" pitchFamily="34" charset="0"/>
                <a:cs typeface="Calibri" panose="020F0502020204030204" pitchFamily="34" charset="0"/>
              </a:rPr>
              <a:t> can simulate the fabrication process of semiconductor device, 1/2/3D</a:t>
            </a: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Simulated steps include epitaxial growth, implantation, etching, thermal annealing, metal deposition </a:t>
            </a: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Analytical and MC simulation possible for realistic results</a:t>
            </a: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Simulation of crystal damage following implantation</a:t>
            </a:r>
          </a:p>
        </p:txBody>
      </p:sp>
      <p:sp>
        <p:nvSpPr>
          <p:cNvPr id="39" name="Rectangle 38">
            <a:extLst>
              <a:ext uri="{FF2B5EF4-FFF2-40B4-BE49-F238E27FC236}">
                <a16:creationId xmlns:a16="http://schemas.microsoft.com/office/drawing/2014/main" id="{F323F0AF-5365-8B12-2E11-151FB6E93D95}"/>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C474A73E-3C03-D122-A95C-EBF2D0DB7556}"/>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 in TCAD</a:t>
            </a:r>
            <a:br>
              <a:rPr lang="en-US" sz="2500" dirty="0">
                <a:latin typeface="+mj-lt"/>
                <a:ea typeface="+mj-ea"/>
                <a:cs typeface="+mj-cs"/>
              </a:rPr>
            </a:br>
            <a:endParaRPr lang="en-US" sz="2500" dirty="0">
              <a:latin typeface="+mj-lt"/>
              <a:ea typeface="+mj-ea"/>
              <a:cs typeface="+mj-cs"/>
            </a:endParaRPr>
          </a:p>
        </p:txBody>
      </p:sp>
      <p:pic>
        <p:nvPicPr>
          <p:cNvPr id="10" name="Picture 9">
            <a:extLst>
              <a:ext uri="{FF2B5EF4-FFF2-40B4-BE49-F238E27FC236}">
                <a16:creationId xmlns:a16="http://schemas.microsoft.com/office/drawing/2014/main" id="{FA3EB131-9725-EAA4-357F-6C073D04B416}"/>
              </a:ext>
            </a:extLst>
          </p:cNvPr>
          <p:cNvPicPr>
            <a:picLocks noChangeAspect="1"/>
          </p:cNvPicPr>
          <p:nvPr/>
        </p:nvPicPr>
        <p:blipFill>
          <a:blip r:embed="rId2"/>
          <a:stretch>
            <a:fillRect/>
          </a:stretch>
        </p:blipFill>
        <p:spPr>
          <a:xfrm>
            <a:off x="7997973" y="3031479"/>
            <a:ext cx="3062785" cy="2969868"/>
          </a:xfrm>
          <a:prstGeom prst="rect">
            <a:avLst/>
          </a:prstGeom>
        </p:spPr>
      </p:pic>
      <p:pic>
        <p:nvPicPr>
          <p:cNvPr id="16" name="Picture 15">
            <a:extLst>
              <a:ext uri="{FF2B5EF4-FFF2-40B4-BE49-F238E27FC236}">
                <a16:creationId xmlns:a16="http://schemas.microsoft.com/office/drawing/2014/main" id="{217F7B16-5215-E011-B732-F4AF11ADDBE5}"/>
              </a:ext>
            </a:extLst>
          </p:cNvPr>
          <p:cNvPicPr>
            <a:picLocks noChangeAspect="1"/>
          </p:cNvPicPr>
          <p:nvPr/>
        </p:nvPicPr>
        <p:blipFill>
          <a:blip r:embed="rId3"/>
          <a:stretch>
            <a:fillRect/>
          </a:stretch>
        </p:blipFill>
        <p:spPr>
          <a:xfrm>
            <a:off x="5685809" y="695346"/>
            <a:ext cx="4838426" cy="2034024"/>
          </a:xfrm>
          <a:prstGeom prst="rect">
            <a:avLst/>
          </a:prstGeom>
        </p:spPr>
      </p:pic>
      <p:sp>
        <p:nvSpPr>
          <p:cNvPr id="22" name="TextBox 21">
            <a:extLst>
              <a:ext uri="{FF2B5EF4-FFF2-40B4-BE49-F238E27FC236}">
                <a16:creationId xmlns:a16="http://schemas.microsoft.com/office/drawing/2014/main" id="{4DD00704-F433-142B-2C7E-260954C9CC3F}"/>
              </a:ext>
            </a:extLst>
          </p:cNvPr>
          <p:cNvSpPr txBox="1"/>
          <p:nvPr/>
        </p:nvSpPr>
        <p:spPr>
          <a:xfrm>
            <a:off x="5737043" y="2794252"/>
            <a:ext cx="4521861" cy="276999"/>
          </a:xfrm>
          <a:prstGeom prst="rect">
            <a:avLst/>
          </a:prstGeom>
          <a:noFill/>
        </p:spPr>
        <p:txBody>
          <a:bodyPr wrap="square">
            <a:spAutoFit/>
          </a:bodyPr>
          <a:lstStyle/>
          <a:p>
            <a:r>
              <a:rPr lang="en-GB" sz="1200" i="1" dirty="0"/>
              <a:t>Cross section of 2D simulated Low Gain Avalanche Detector (LGAD)</a:t>
            </a:r>
          </a:p>
        </p:txBody>
      </p:sp>
      <p:sp>
        <p:nvSpPr>
          <p:cNvPr id="23" name="TextBox 22">
            <a:extLst>
              <a:ext uri="{FF2B5EF4-FFF2-40B4-BE49-F238E27FC236}">
                <a16:creationId xmlns:a16="http://schemas.microsoft.com/office/drawing/2014/main" id="{6ACA0B53-DFC9-D26F-DFFB-EED464051DB9}"/>
              </a:ext>
            </a:extLst>
          </p:cNvPr>
          <p:cNvSpPr txBox="1"/>
          <p:nvPr/>
        </p:nvSpPr>
        <p:spPr>
          <a:xfrm>
            <a:off x="5588910" y="5740734"/>
            <a:ext cx="2759257" cy="276999"/>
          </a:xfrm>
          <a:prstGeom prst="rect">
            <a:avLst/>
          </a:prstGeom>
          <a:noFill/>
        </p:spPr>
        <p:txBody>
          <a:bodyPr wrap="square">
            <a:spAutoFit/>
          </a:bodyPr>
          <a:lstStyle/>
          <a:p>
            <a:r>
              <a:rPr lang="en-GB" sz="1200" i="1" dirty="0"/>
              <a:t>A 3D simulated OVERMOS sensor</a:t>
            </a:r>
          </a:p>
        </p:txBody>
      </p:sp>
      <p:sp>
        <p:nvSpPr>
          <p:cNvPr id="24" name="TextBox 23">
            <a:extLst>
              <a:ext uri="{FF2B5EF4-FFF2-40B4-BE49-F238E27FC236}">
                <a16:creationId xmlns:a16="http://schemas.microsoft.com/office/drawing/2014/main" id="{8AD57231-F3FC-4C3D-A58F-CD57248BB570}"/>
              </a:ext>
            </a:extLst>
          </p:cNvPr>
          <p:cNvSpPr txBox="1"/>
          <p:nvPr/>
        </p:nvSpPr>
        <p:spPr>
          <a:xfrm>
            <a:off x="2392680" y="6381750"/>
            <a:ext cx="7195820" cy="369332"/>
          </a:xfrm>
          <a:prstGeom prst="rect">
            <a:avLst/>
          </a:prstGeom>
          <a:noFill/>
        </p:spPr>
        <p:txBody>
          <a:bodyPr wrap="square">
            <a:spAutoFit/>
          </a:bodyPr>
          <a:lstStyle/>
          <a:p>
            <a:r>
              <a:rPr lang="en-GB" sz="1600" i="0" u="none" strike="noStrike" baseline="0" dirty="0">
                <a:solidFill>
                  <a:srgbClr val="000000"/>
                </a:solidFill>
                <a:latin typeface="Calibri" panose="020F0502020204030204" pitchFamily="34" charset="0"/>
              </a:rPr>
              <a:t>UK HEP Instrumentation Summer School</a:t>
            </a:r>
            <a:r>
              <a:rPr lang="en-US" sz="1800" i="1" dirty="0">
                <a:cs typeface="Times New Roman" panose="02020603050405020304" pitchFamily="18" charset="0"/>
              </a:rPr>
              <a:t>, Oxford 1-12 July 2024</a:t>
            </a:r>
            <a:endParaRPr lang="en-GB" dirty="0"/>
          </a:p>
        </p:txBody>
      </p:sp>
      <p:pic>
        <p:nvPicPr>
          <p:cNvPr id="3" name="Picture 2" descr="ox_small_cmyk_pos_rect.jpg">
            <a:extLst>
              <a:ext uri="{FF2B5EF4-FFF2-40B4-BE49-F238E27FC236}">
                <a16:creationId xmlns:a16="http://schemas.microsoft.com/office/drawing/2014/main" id="{C5DC5E90-1F33-FBAC-B054-F3B0DC08E9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 name="TextBox 3">
            <a:extLst>
              <a:ext uri="{FF2B5EF4-FFF2-40B4-BE49-F238E27FC236}">
                <a16:creationId xmlns:a16="http://schemas.microsoft.com/office/drawing/2014/main" id="{0ACB43E9-15B0-99A6-20CA-376C52145ED0}"/>
              </a:ext>
            </a:extLst>
          </p:cNvPr>
          <p:cNvSpPr txBox="1"/>
          <p:nvPr/>
        </p:nvSpPr>
        <p:spPr>
          <a:xfrm>
            <a:off x="87363" y="6400425"/>
            <a:ext cx="623904" cy="369332"/>
          </a:xfrm>
          <a:prstGeom prst="rect">
            <a:avLst/>
          </a:prstGeom>
          <a:noFill/>
        </p:spPr>
        <p:txBody>
          <a:bodyPr wrap="square">
            <a:spAutoFit/>
          </a:bodyPr>
          <a:lstStyle/>
          <a:p>
            <a:r>
              <a:rPr lang="en-GB" dirty="0"/>
              <a:t>7</a:t>
            </a:r>
          </a:p>
        </p:txBody>
      </p:sp>
    </p:spTree>
    <p:extLst>
      <p:ext uri="{BB962C8B-B14F-4D97-AF65-F5344CB8AC3E}">
        <p14:creationId xmlns:p14="http://schemas.microsoft.com/office/powerpoint/2010/main" val="19440255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116756</TotalTime>
  <Words>5807</Words>
  <Application>Microsoft Office PowerPoint</Application>
  <PresentationFormat>Widescreen</PresentationFormat>
  <Paragraphs>913</Paragraphs>
  <Slides>75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75</vt:i4>
      </vt:variant>
    </vt:vector>
  </HeadingPairs>
  <TitlesOfParts>
    <vt:vector size="82" baseType="lpstr">
      <vt:lpstr>Abadi</vt:lpstr>
      <vt:lpstr>Arial</vt:lpstr>
      <vt:lpstr>Calibri</vt:lpstr>
      <vt:lpstr>Calibri Light</vt:lpstr>
      <vt:lpstr>Cambria Math</vt:lpstr>
      <vt:lpstr>Times New Roman</vt:lpstr>
      <vt:lpstr>Office Theme</vt:lpstr>
      <vt:lpstr>TCAD simulation V E. Giulio Villani</vt:lpstr>
      <vt:lpstr>PowerPoint Presentation</vt:lpstr>
      <vt:lpstr>PowerPoint Presentation</vt:lpstr>
      <vt:lpstr>PowerPoint Presentation</vt:lpstr>
      <vt:lpstr>PowerPoint Presentation</vt:lpstr>
      <vt:lpstr>PowerPoint Presentation</vt:lpstr>
      <vt:lpstr>Process simulation in TCAD E. Giulio Villani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Addendum: More details on fabrication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HEPWIN2012-27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fabrication</dc:title>
  <dc:creator>Villani, Giulio (STFC,RAL,PPD)</dc:creator>
  <cp:lastModifiedBy>Villani, Giulio (STFC,RAL,PPD)</cp:lastModifiedBy>
  <cp:revision>451</cp:revision>
  <cp:lastPrinted>2022-02-24T17:37:23Z</cp:lastPrinted>
  <dcterms:created xsi:type="dcterms:W3CDTF">2021-12-29T09:34:20Z</dcterms:created>
  <dcterms:modified xsi:type="dcterms:W3CDTF">2024-06-30T08:17:24Z</dcterms:modified>
</cp:coreProperties>
</file>