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3" r:id="rId2"/>
    <p:sldId id="356" r:id="rId3"/>
    <p:sldId id="371" r:id="rId4"/>
    <p:sldId id="379" r:id="rId5"/>
    <p:sldId id="376" r:id="rId6"/>
    <p:sldId id="378" r:id="rId7"/>
    <p:sldId id="369" r:id="rId8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  <p:sldLayoutId id="214748366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4338" y="1144339"/>
            <a:ext cx="9144000" cy="2387600"/>
          </a:xfrm>
        </p:spPr>
        <p:txBody>
          <a:bodyPr/>
          <a:lstStyle/>
          <a:p>
            <a:r>
              <a:rPr lang="en-GB" dirty="0"/>
              <a:t>TCAD simulation VIII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92229-D8E8-4E09-8185-65A71F0E1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F041C5-D93D-877C-43C2-F3F15F5B21B4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D4C14B-355F-4853-AA07-E2B4C189B4F2}"/>
              </a:ext>
            </a:extLst>
          </p:cNvPr>
          <p:cNvSpPr/>
          <p:nvPr/>
        </p:nvSpPr>
        <p:spPr>
          <a:xfrm>
            <a:off x="1653363" y="2176272"/>
            <a:ext cx="9367204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Simulation example of 2D PN junction using SPROCESS and SDEVICE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Charge generation and collection</a:t>
            </a:r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r>
              <a:rPr lang="en-US" sz="2200" b="1" dirty="0"/>
              <a:t>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7351DB-21BF-61CA-206A-5FE033083DE9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2FC849-FC75-3197-F4DA-6D6576680D5F}"/>
              </a:ext>
            </a:extLst>
          </p:cNvPr>
          <p:cNvSpPr txBox="1"/>
          <p:nvPr/>
        </p:nvSpPr>
        <p:spPr>
          <a:xfrm>
            <a:off x="9185729" y="2159763"/>
            <a:ext cx="20111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N-well  cathode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EB49E5-C89B-1444-2302-DAE2E47AB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1370" y="2824634"/>
            <a:ext cx="4779702" cy="30154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08D15E7-10A0-BA98-867D-D8373E039A3F}"/>
              </a:ext>
            </a:extLst>
          </p:cNvPr>
          <p:cNvSpPr txBox="1"/>
          <p:nvPr/>
        </p:nvSpPr>
        <p:spPr>
          <a:xfrm>
            <a:off x="8194837" y="2344429"/>
            <a:ext cx="990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cs typeface="Times New Roman" panose="02020603050405020304" pitchFamily="18" charset="0"/>
              </a:rPr>
              <a:t>100 um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936AB0-733D-CE24-7D3B-9FB3B7D175F5}"/>
              </a:ext>
            </a:extLst>
          </p:cNvPr>
          <p:cNvSpPr txBox="1"/>
          <p:nvPr/>
        </p:nvSpPr>
        <p:spPr>
          <a:xfrm>
            <a:off x="9722824" y="3662366"/>
            <a:ext cx="990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 - HR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89AD66-94FD-DAD6-A5FA-7EAB11215165}"/>
              </a:ext>
            </a:extLst>
          </p:cNvPr>
          <p:cNvSpPr txBox="1"/>
          <p:nvPr/>
        </p:nvSpPr>
        <p:spPr>
          <a:xfrm>
            <a:off x="9725751" y="5335885"/>
            <a:ext cx="990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P++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1C7E95-4762-91DF-486E-41A93DA0F000}"/>
              </a:ext>
            </a:extLst>
          </p:cNvPr>
          <p:cNvSpPr txBox="1"/>
          <p:nvPr/>
        </p:nvSpPr>
        <p:spPr>
          <a:xfrm>
            <a:off x="8335338" y="3293280"/>
            <a:ext cx="15279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9 um</a:t>
            </a:r>
            <a:endParaRPr lang="en-GB" baseline="-250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D9CD55F-88E4-797D-7848-212985B53AE4}"/>
              </a:ext>
            </a:extLst>
          </p:cNvPr>
          <p:cNvCxnSpPr>
            <a:cxnSpLocks/>
          </p:cNvCxnSpPr>
          <p:nvPr/>
        </p:nvCxnSpPr>
        <p:spPr>
          <a:xfrm flipV="1">
            <a:off x="8368141" y="2761243"/>
            <a:ext cx="0" cy="45024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EA75863-8E2A-F30D-B6B3-E185BB3D75C5}"/>
              </a:ext>
            </a:extLst>
          </p:cNvPr>
          <p:cNvCxnSpPr>
            <a:cxnSpLocks/>
          </p:cNvCxnSpPr>
          <p:nvPr/>
        </p:nvCxnSpPr>
        <p:spPr>
          <a:xfrm flipV="1">
            <a:off x="8913791" y="2761243"/>
            <a:ext cx="0" cy="45024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5B5019F-269B-782A-1BB6-14E310E1DCB1}"/>
              </a:ext>
            </a:extLst>
          </p:cNvPr>
          <p:cNvCxnSpPr>
            <a:cxnSpLocks/>
          </p:cNvCxnSpPr>
          <p:nvPr/>
        </p:nvCxnSpPr>
        <p:spPr>
          <a:xfrm>
            <a:off x="6221475" y="2758229"/>
            <a:ext cx="4814169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DFB419-24FD-E89E-4B66-6F93245A41B9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8727959" y="2529095"/>
            <a:ext cx="1463334" cy="2428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F5E374D-750D-844E-5FBC-C424DC467167}"/>
              </a:ext>
            </a:extLst>
          </p:cNvPr>
          <p:cNvSpPr txBox="1"/>
          <p:nvPr/>
        </p:nvSpPr>
        <p:spPr>
          <a:xfrm>
            <a:off x="128635" y="2345831"/>
            <a:ext cx="542854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SDEVICE simulation of 2D </a:t>
            </a:r>
            <a:r>
              <a:rPr lang="en-GB" dirty="0" err="1"/>
              <a:t>pn</a:t>
            </a:r>
            <a:r>
              <a:rPr lang="en-GB" dirty="0"/>
              <a:t> junction</a:t>
            </a: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Charge generation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Within SDEVICE, charge injection by particles can be modelled using  the models for carrier generation by gamma radiation, alpha particles and heavy ions (optical generation is also available)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/>
              <a:t>HeavyIon</a:t>
            </a:r>
            <a:r>
              <a:rPr lang="en-GB" b="1" dirty="0"/>
              <a:t> generation: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5B9AB5-C549-00C3-50D6-73D14837C59E}"/>
              </a:ext>
            </a:extLst>
          </p:cNvPr>
          <p:cNvSpPr txBox="1"/>
          <p:nvPr/>
        </p:nvSpPr>
        <p:spPr>
          <a:xfrm>
            <a:off x="313918" y="5343009"/>
            <a:ext cx="52432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/>
              <a:t>Glet</a:t>
            </a:r>
            <a:r>
              <a:rPr lang="en-GB" dirty="0"/>
              <a:t>: linear energy transfer(LET) generation density</a:t>
            </a:r>
          </a:p>
          <a:p>
            <a:r>
              <a:rPr lang="en-GB" dirty="0"/>
              <a:t>R(</a:t>
            </a:r>
            <a:r>
              <a:rPr lang="en-GB" dirty="0" err="1"/>
              <a:t>w,t</a:t>
            </a:r>
            <a:r>
              <a:rPr lang="en-GB" dirty="0"/>
              <a:t>): spatial distribution (exponential/Gaussian)</a:t>
            </a:r>
          </a:p>
          <a:p>
            <a:r>
              <a:rPr lang="en-GB" dirty="0"/>
              <a:t>T(t): temporal profile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03A079D-71F6-60C2-D0A5-942A7728EE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4123" y="733759"/>
            <a:ext cx="3610390" cy="9350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A80087-5987-DFF2-6D18-F89990B3FA4C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598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80DF90-DC75-8B4B-F5DC-0B5EAED9046D}"/>
              </a:ext>
            </a:extLst>
          </p:cNvPr>
          <p:cNvSpPr txBox="1"/>
          <p:nvPr/>
        </p:nvSpPr>
        <p:spPr>
          <a:xfrm>
            <a:off x="257269" y="2335482"/>
            <a:ext cx="521008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Additional SPROCESS to increase the mesh resolution in the region of the hit: vertical hit at  coordinate (0,Y)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SDEVICE command file: physics section</a:t>
            </a:r>
          </a:p>
          <a:p>
            <a:br>
              <a:rPr lang="en-GB" dirty="0"/>
            </a:b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5F383B-64CC-1085-8E28-B282EC2B8D2C}"/>
              </a:ext>
            </a:extLst>
          </p:cNvPr>
          <p:cNvSpPr txBox="1"/>
          <p:nvPr/>
        </p:nvSpPr>
        <p:spPr>
          <a:xfrm>
            <a:off x="5724620" y="1083484"/>
            <a:ext cx="6094324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400" dirty="0"/>
          </a:p>
          <a:p>
            <a:r>
              <a:rPr lang="en-GB" sz="1400" dirty="0"/>
              <a:t>### if {$HIT}   { </a:t>
            </a:r>
          </a:p>
          <a:p>
            <a:r>
              <a:rPr lang="en-GB" sz="1400" dirty="0"/>
              <a:t>## MIP</a:t>
            </a:r>
          </a:p>
          <a:p>
            <a:r>
              <a:rPr lang="en-GB" sz="1400" dirty="0"/>
              <a:t>### From G4 MIP sims, the meshing in the track region needs to be as small as nm's...</a:t>
            </a:r>
          </a:p>
          <a:p>
            <a:endParaRPr lang="en-GB" sz="1400" dirty="0"/>
          </a:p>
          <a:p>
            <a:r>
              <a:rPr lang="en-GB" sz="1400" dirty="0" err="1"/>
              <a:t>refinebox</a:t>
            </a:r>
            <a:r>
              <a:rPr lang="en-GB" sz="1400" dirty="0"/>
              <a:t> Silicon name= HIT min= {0 @&lt;@y@-0.1&gt;@} max= {@&lt;@Epi_thick@+@Sub_thick@&gt;@  @&lt;@y@+0.1&gt;@} </a:t>
            </a:r>
            <a:r>
              <a:rPr lang="en-GB" sz="1400" dirty="0" err="1"/>
              <a:t>xrefine</a:t>
            </a:r>
            <a:r>
              <a:rPr lang="en-GB" sz="1400" dirty="0"/>
              <a:t>= {.05 .05 .05} </a:t>
            </a:r>
            <a:r>
              <a:rPr lang="en-GB" sz="1400" dirty="0" err="1"/>
              <a:t>yrefine</a:t>
            </a:r>
            <a:r>
              <a:rPr lang="en-GB" sz="1400" dirty="0"/>
              <a:t>= { .05 .05 .05} </a:t>
            </a:r>
          </a:p>
          <a:p>
            <a:endParaRPr lang="en-GB" sz="1400" dirty="0"/>
          </a:p>
          <a:p>
            <a:r>
              <a:rPr lang="en-GB" sz="1400" dirty="0"/>
              <a:t>###	     }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BA3805-CDD3-657F-8AC8-F6A8250D04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900" y="3828470"/>
            <a:ext cx="3311334" cy="20428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A950BC-D1F3-5F35-EFF3-03E05C03B390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842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80DF90-DC75-8B4B-F5DC-0B5EAED9046D}"/>
              </a:ext>
            </a:extLst>
          </p:cNvPr>
          <p:cNvSpPr txBox="1"/>
          <p:nvPr/>
        </p:nvSpPr>
        <p:spPr>
          <a:xfrm>
            <a:off x="257269" y="2335482"/>
            <a:ext cx="521008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SDEVICE command file: physics section</a:t>
            </a:r>
          </a:p>
          <a:p>
            <a:br>
              <a:rPr lang="en-GB" dirty="0"/>
            </a:b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The ionisation is obtained by a Minimum Ionising Particle (MIP)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Details of the ionisation are included in a file (MIP_EXC) which has the LET and spatial parameters required for MIP emulation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F79866-C5E9-5951-2A4D-4D18F223AF73}"/>
              </a:ext>
            </a:extLst>
          </p:cNvPr>
          <p:cNvSpPr txBox="1"/>
          <p:nvPr/>
        </p:nvSpPr>
        <p:spPr>
          <a:xfrm>
            <a:off x="6300535" y="856180"/>
            <a:ext cx="5042487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Physics {</a:t>
            </a:r>
          </a:p>
          <a:p>
            <a:endParaRPr lang="en-GB" sz="1400" dirty="0"/>
          </a:p>
          <a:p>
            <a:r>
              <a:rPr lang="en-GB" sz="1400" dirty="0"/>
              <a:t>####if "@Ionization@" =="MIP"</a:t>
            </a:r>
          </a:p>
          <a:p>
            <a:endParaRPr lang="en-GB" sz="1400" dirty="0"/>
          </a:p>
          <a:p>
            <a:r>
              <a:rPr lang="en-GB" sz="1400" dirty="0"/>
              <a:t>#include "MIP_EXC"							  	  </a:t>
            </a:r>
          </a:p>
          <a:p>
            <a:r>
              <a:rPr lang="en-GB" sz="1400" dirty="0"/>
              <a:t>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AE7083-EFCD-C489-77F0-C1188B1FAEFF}"/>
              </a:ext>
            </a:extLst>
          </p:cNvPr>
          <p:cNvSpPr txBox="1"/>
          <p:nvPr/>
        </p:nvSpPr>
        <p:spPr>
          <a:xfrm>
            <a:off x="5985361" y="2449133"/>
            <a:ext cx="570981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#define </a:t>
            </a:r>
            <a:r>
              <a:rPr lang="en-GB" sz="1200" dirty="0" err="1"/>
              <a:t>WT_hi</a:t>
            </a:r>
            <a:r>
              <a:rPr lang="en-GB" sz="1200" dirty="0"/>
              <a:t> 0.1</a:t>
            </a:r>
          </a:p>
          <a:p>
            <a:endParaRPr lang="en-GB" sz="1200" dirty="0"/>
          </a:p>
          <a:p>
            <a:r>
              <a:rPr lang="en-GB" sz="1200" dirty="0"/>
              <a:t>	</a:t>
            </a:r>
            <a:r>
              <a:rPr lang="en-GB" sz="1200" dirty="0" err="1"/>
              <a:t>HeavyIon</a:t>
            </a:r>
            <a:r>
              <a:rPr lang="en-GB" sz="1200" dirty="0"/>
              <a:t> (</a:t>
            </a:r>
          </a:p>
          <a:p>
            <a:r>
              <a:rPr lang="en-GB" sz="1200" dirty="0"/>
              <a:t>Time = </a:t>
            </a:r>
            <a:r>
              <a:rPr lang="en-GB" sz="1200" dirty="0" err="1"/>
              <a:t>HitTime</a:t>
            </a:r>
            <a:endParaRPr lang="en-GB" sz="1200" dirty="0"/>
          </a:p>
          <a:p>
            <a:r>
              <a:rPr lang="en-GB" sz="1200" dirty="0"/>
              <a:t>Location = (0, 0)  ### Hits at the top surface, right in the middle of the device</a:t>
            </a:r>
          </a:p>
          <a:p>
            <a:r>
              <a:rPr lang="en-GB" sz="1200" dirty="0"/>
              <a:t>Direction = (1.0,0.0)  	### Perpendicular hit</a:t>
            </a:r>
          </a:p>
          <a:p>
            <a:r>
              <a:rPr lang="en-GB" sz="1200" dirty="0"/>
              <a:t>		</a:t>
            </a:r>
          </a:p>
          <a:p>
            <a:r>
              <a:rPr lang="en-GB" sz="1200" dirty="0"/>
              <a:t>###LET_f  = [1.28e-5 </a:t>
            </a:r>
            <a:r>
              <a:rPr lang="en-GB" sz="1200" dirty="0" err="1"/>
              <a:t>1.28e-5</a:t>
            </a:r>
            <a:r>
              <a:rPr lang="en-GB" sz="1200" dirty="0"/>
              <a:t> 1.28e-5]  ### 80 e/h per micron is 1.28E-5 for THICK sensor</a:t>
            </a:r>
          </a:p>
          <a:p>
            <a:r>
              <a:rPr lang="en-GB" sz="1200" dirty="0" err="1"/>
              <a:t>LET_f</a:t>
            </a:r>
            <a:r>
              <a:rPr lang="en-GB" sz="1200" dirty="0"/>
              <a:t>  = [1.056e-5 </a:t>
            </a:r>
            <a:r>
              <a:rPr lang="en-GB" sz="1200" dirty="0" err="1"/>
              <a:t>1.056e-5</a:t>
            </a:r>
            <a:r>
              <a:rPr lang="en-GB" sz="1200" dirty="0"/>
              <a:t> 1.056e-5]  ### 66 e/h per micron as MPV for 50 um thick active region</a:t>
            </a:r>
          </a:p>
          <a:p>
            <a:r>
              <a:rPr lang="en-GB" sz="1200" dirty="0"/>
              <a:t>### </a:t>
            </a:r>
            <a:r>
              <a:rPr lang="en-GB" sz="1200" dirty="0" err="1"/>
              <a:t>LET_f</a:t>
            </a:r>
            <a:r>
              <a:rPr lang="en-GB" sz="1200" dirty="0"/>
              <a:t>  = [1.15e-5 </a:t>
            </a:r>
            <a:r>
              <a:rPr lang="en-GB" sz="1200" dirty="0" err="1"/>
              <a:t>1.15e-5</a:t>
            </a:r>
            <a:r>
              <a:rPr lang="en-GB" sz="1200" dirty="0"/>
              <a:t> 1.15e-5]  ### 72 e/h per micron as MPV for 300 um thick active region</a:t>
            </a:r>
          </a:p>
          <a:p>
            <a:endParaRPr lang="en-GB" sz="1200" dirty="0"/>
          </a:p>
          <a:p>
            <a:r>
              <a:rPr lang="en-GB" sz="1200" dirty="0" err="1"/>
              <a:t>Wt_hi</a:t>
            </a:r>
            <a:r>
              <a:rPr lang="en-GB" sz="1200" dirty="0"/>
              <a:t>  = [</a:t>
            </a:r>
            <a:r>
              <a:rPr lang="en-GB" sz="1200" dirty="0" err="1"/>
              <a:t>WT_hi</a:t>
            </a:r>
            <a:r>
              <a:rPr lang="en-GB" sz="1200" dirty="0"/>
              <a:t> </a:t>
            </a:r>
            <a:r>
              <a:rPr lang="en-GB" sz="1200" dirty="0" err="1"/>
              <a:t>WT_hi</a:t>
            </a:r>
            <a:r>
              <a:rPr lang="en-GB" sz="1200" dirty="0"/>
              <a:t> </a:t>
            </a:r>
            <a:r>
              <a:rPr lang="en-GB" sz="1200" dirty="0" err="1"/>
              <a:t>WT_hi</a:t>
            </a:r>
            <a:r>
              <a:rPr lang="en-GB" sz="1200" dirty="0"/>
              <a:t> ] ###	</a:t>
            </a:r>
            <a:r>
              <a:rPr lang="en-GB" sz="1200" dirty="0" err="1"/>
              <a:t>ro</a:t>
            </a:r>
            <a:r>
              <a:rPr lang="en-GB" sz="1200" dirty="0"/>
              <a:t> = 0.1/0.2 micron</a:t>
            </a:r>
          </a:p>
          <a:p>
            <a:r>
              <a:rPr lang="en-GB" sz="1200" dirty="0"/>
              <a:t>Length = [ 0.0  20 60 ] ### LET @ different depths, irrelevant for a MIP</a:t>
            </a:r>
          </a:p>
          <a:p>
            <a:r>
              <a:rPr lang="en-GB" sz="1200" dirty="0" err="1"/>
              <a:t>PicoCoulomb</a:t>
            </a:r>
            <a:endParaRPr lang="en-GB" sz="1200" dirty="0"/>
          </a:p>
          <a:p>
            <a:r>
              <a:rPr lang="en-GB" sz="1200" dirty="0"/>
              <a:t>Gaussian		</a:t>
            </a:r>
          </a:p>
          <a:p>
            <a:r>
              <a:rPr lang="en-GB" sz="1200" dirty="0"/>
              <a:t>		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7083C5-B08C-759D-B075-D4F5AE4A2B83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717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DE0210-87E8-3941-39F4-24BD816069C4}"/>
              </a:ext>
            </a:extLst>
          </p:cNvPr>
          <p:cNvSpPr txBox="1"/>
          <p:nvPr/>
        </p:nvSpPr>
        <p:spPr>
          <a:xfrm>
            <a:off x="257269" y="2335482"/>
            <a:ext cx="521008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MIP transient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Effects due to different bias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Charge collection vs. hit location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Charge collection vs. meshing resolution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Charge collection vs. doping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E6F2A7-2602-3795-BA4F-50EE7AC44331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3934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F2A791-32EB-4ACF-B72A-AB98F25F1F05}"/>
              </a:ext>
            </a:extLst>
          </p:cNvPr>
          <p:cNvSpPr txBox="1"/>
          <p:nvPr/>
        </p:nvSpPr>
        <p:spPr>
          <a:xfrm>
            <a:off x="5773173" y="1317704"/>
            <a:ext cx="5753742" cy="1292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Simulation example : 2D </a:t>
            </a:r>
            <a:r>
              <a:rPr lang="en-US" sz="2600" dirty="0" err="1">
                <a:cs typeface="Times New Roman" panose="02020603050405020304" pitchFamily="18" charset="0"/>
              </a:rPr>
              <a:t>pn</a:t>
            </a:r>
            <a:r>
              <a:rPr lang="en-US" sz="2600" dirty="0">
                <a:cs typeface="Times New Roman" panose="02020603050405020304" pitchFamily="18" charset="0"/>
              </a:rPr>
              <a:t> using SPROCESS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MIP Charge generation and collection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47FBF-D076-4306-A6A3-DF275C34D9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938C359B-C2AD-488D-99D4-C7DA533FA7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7DFB81-8FE1-414B-BB42-EBF887A444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6C7D0A-855C-425E-9A07-2415996E0823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A91CE0-C83B-4ABC-94D5-7BDF907CFC7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and simulation VIII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070E61-031F-ED38-3C1F-877A5E6D823A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111974</TotalTime>
  <Words>591</Words>
  <Application>Microsoft Office PowerPoint</Application>
  <PresentationFormat>Widescreen</PresentationFormat>
  <Paragraphs>86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TCAD simulation VIII E. Giulio Villani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</dc:title>
  <dc:creator>Villani, Giulio (STFC,RAL,PPD)</dc:creator>
  <cp:lastModifiedBy>Villani, Giulio (STFC,RAL,PPD)</cp:lastModifiedBy>
  <cp:revision>383</cp:revision>
  <cp:lastPrinted>2022-02-24T17:37:23Z</cp:lastPrinted>
  <dcterms:created xsi:type="dcterms:W3CDTF">2021-12-29T09:34:20Z</dcterms:created>
  <dcterms:modified xsi:type="dcterms:W3CDTF">2024-06-30T12:42:19Z</dcterms:modified>
</cp:coreProperties>
</file>