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3" r:id="rId2"/>
    <p:sldId id="356" r:id="rId3"/>
    <p:sldId id="375" r:id="rId4"/>
    <p:sldId id="362" r:id="rId5"/>
    <p:sldId id="371" r:id="rId6"/>
    <p:sldId id="374" r:id="rId7"/>
    <p:sldId id="379" r:id="rId8"/>
    <p:sldId id="378" r:id="rId9"/>
    <p:sldId id="380" r:id="rId10"/>
    <p:sldId id="377" r:id="rId11"/>
    <p:sldId id="369" r:id="rId12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29/06/2024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IIII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4EBF51-0521-7018-0FC3-A6F2FB681271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FC639B-5B17-7286-C3CF-34C73D061351}"/>
              </a:ext>
            </a:extLst>
          </p:cNvPr>
          <p:cNvSpPr txBox="1"/>
          <p:nvPr/>
        </p:nvSpPr>
        <p:spPr>
          <a:xfrm>
            <a:off x="257268" y="2335482"/>
            <a:ext cx="5428541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Visualize the resulting mesh using</a:t>
            </a:r>
            <a:r>
              <a:rPr lang="en-GB" b="1" dirty="0"/>
              <a:t> SVISUAL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Re-mesh the structure changing the p – doping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Visualise the meshing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I transient vs.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collected vs. bias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Plots of charge density vs. 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36E3E4-88A0-FC94-691C-C531C49746F8}"/>
              </a:ext>
            </a:extLst>
          </p:cNvPr>
          <p:cNvSpPr txBox="1"/>
          <p:nvPr/>
        </p:nvSpPr>
        <p:spPr>
          <a:xfrm>
            <a:off x="9073539" y="719832"/>
            <a:ext cx="319540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Icathode</a:t>
            </a:r>
            <a:r>
              <a:rPr lang="en-GB" sz="1400" dirty="0"/>
              <a:t> transient</a:t>
            </a:r>
          </a:p>
          <a:p>
            <a:r>
              <a:rPr lang="en-GB" sz="1400" dirty="0"/>
              <a:t> – MIP hit @ 10 ns -:</a:t>
            </a:r>
          </a:p>
          <a:p>
            <a:r>
              <a:rPr lang="en-GB" sz="1400" dirty="0"/>
              <a:t>No </a:t>
            </a:r>
            <a:r>
              <a:rPr lang="en-GB" sz="1400" dirty="0" err="1"/>
              <a:t>Ramo’s</a:t>
            </a:r>
            <a:r>
              <a:rPr lang="en-GB" sz="1400" dirty="0"/>
              <a:t> theorem used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5BBF714-9788-C685-A7ED-037ACDD3D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271" y="408700"/>
            <a:ext cx="3199508" cy="264405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2B3605F-B6AD-2017-D7B3-B494374EA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8460" y="3318720"/>
            <a:ext cx="3393408" cy="264405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2A6D3506-1383-851E-11EB-0B05D3F8C469}"/>
              </a:ext>
            </a:extLst>
          </p:cNvPr>
          <p:cNvSpPr txBox="1"/>
          <p:nvPr/>
        </p:nvSpPr>
        <p:spPr>
          <a:xfrm>
            <a:off x="9522200" y="3418629"/>
            <a:ext cx="22980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/>
              <a:t>Icathode</a:t>
            </a:r>
            <a:r>
              <a:rPr lang="en-GB" sz="1400" dirty="0"/>
              <a:t> transient</a:t>
            </a:r>
          </a:p>
          <a:p>
            <a:r>
              <a:rPr lang="en-GB" sz="1400" dirty="0"/>
              <a:t> – MIP hit @  0, 100,200,500  ps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700439-E8DB-6C87-7D76-EB96BB6B75A5}"/>
                  </a:ext>
                </a:extLst>
              </p:cNvPr>
              <p:cNvSpPr txBox="1"/>
              <p:nvPr/>
            </p:nvSpPr>
            <p:spPr>
              <a:xfrm>
                <a:off x="9247161" y="1756944"/>
                <a:ext cx="1435265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acc>
                            <m:accPr>
                              <m:chr m:val="⃗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𝑑𝑆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700439-E8DB-6C87-7D76-EB96BB6B7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7161" y="1756944"/>
                <a:ext cx="1435265" cy="72654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BBFC2CE2-44DB-F235-6AF4-D4DE7A2EBA03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3289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Simulation example : 2D </a:t>
            </a:r>
            <a:r>
              <a:rPr lang="en-US" sz="2600" dirty="0" err="1">
                <a:cs typeface="Times New Roman" panose="02020603050405020304" pitchFamily="18" charset="0"/>
              </a:rPr>
              <a:t>pn</a:t>
            </a:r>
            <a:r>
              <a:rPr lang="en-US" sz="2600" dirty="0">
                <a:cs typeface="Times New Roman" panose="02020603050405020304" pitchFamily="18" charset="0"/>
              </a:rPr>
              <a:t> using SDEVICE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Charge generation and collection from MIP hit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and simulation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731ACC-25F3-F3E8-8AD3-0A81D79A4697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Simulation example of 2D PN junction using SDEVICE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Charge generation and collection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8840B9-538C-9BCD-C389-2BBC67586C80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4338" y="1144339"/>
            <a:ext cx="9144000" cy="2387600"/>
          </a:xfrm>
        </p:spPr>
        <p:txBody>
          <a:bodyPr/>
          <a:lstStyle/>
          <a:p>
            <a:r>
              <a:rPr lang="en-GB" dirty="0"/>
              <a:t>TCAD simulation </a:t>
            </a:r>
            <a:br>
              <a:rPr lang="en-GB" dirty="0"/>
            </a:br>
            <a:r>
              <a:rPr lang="en-GB" dirty="0"/>
              <a:t>SDEVICE</a:t>
            </a:r>
            <a:br>
              <a:rPr lang="en-GB" dirty="0"/>
            </a:b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892229-D8E8-4E09-8185-65A71F0E1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4C08FB-DA30-17FA-0BBF-3A6AE2C27AE6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787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4EEA9-6EA6-488B-099C-7A618E9100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3" name="Picture 22" descr="ox_small_cmyk_pos_rect.jpg">
            <a:extLst>
              <a:ext uri="{FF2B5EF4-FFF2-40B4-BE49-F238E27FC236}">
                <a16:creationId xmlns:a16="http://schemas.microsoft.com/office/drawing/2014/main" id="{1756079D-0280-998D-20E6-8FC98AB9B6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2869249-357F-DDFB-7797-DA52F6FB75D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8EFC9FE-9867-95A9-5C6B-7554D3C2A48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DF10FB-A52A-9217-6D22-B6D75CDEE90E}"/>
              </a:ext>
            </a:extLst>
          </p:cNvPr>
          <p:cNvSpPr txBox="1"/>
          <p:nvPr/>
        </p:nvSpPr>
        <p:spPr>
          <a:xfrm>
            <a:off x="141913" y="2536489"/>
            <a:ext cx="513475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Sentaurus</a:t>
            </a:r>
            <a:r>
              <a:rPr lang="en-GB" dirty="0"/>
              <a:t> </a:t>
            </a:r>
            <a:r>
              <a:rPr lang="en-GB" b="1" dirty="0"/>
              <a:t>Device</a:t>
            </a:r>
            <a:r>
              <a:rPr lang="en-GB" dirty="0"/>
              <a:t> is a numeric semiconductor device simulator, capable of simulating the electrical, thermal, and optical characteristics of various semiconductor devices.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It simulates 1D, 2D, and 3D device behaviour over a wide range of operating conditions, including mixed-mode circuit simulation, combining numerically simulated devices with their compact </a:t>
            </a:r>
            <a:r>
              <a:rPr lang="en-GB" dirty="0" err="1"/>
              <a:t>modeling</a:t>
            </a:r>
            <a:r>
              <a:rPr lang="en-GB" dirty="0"/>
              <a:t>, which is performed on a SPICE-based circuit simulation level.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82E243-759A-D357-8442-6A6DBA6F9023}"/>
              </a:ext>
            </a:extLst>
          </p:cNvPr>
          <p:cNvSpPr txBox="1"/>
          <p:nvPr/>
        </p:nvSpPr>
        <p:spPr>
          <a:xfrm>
            <a:off x="5685809" y="4578401"/>
            <a:ext cx="562489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 typical command file of </a:t>
            </a:r>
            <a:r>
              <a:rPr lang="en-GB" dirty="0" err="1"/>
              <a:t>Sentaurus</a:t>
            </a:r>
            <a:r>
              <a:rPr lang="en-GB" dirty="0"/>
              <a:t> Device consists of several sections (or statement blocks), with each section executing a relatively independent function. The default extension of the command file is _des.cmd, for example, pp1_des.cmd. To start: </a:t>
            </a:r>
            <a:r>
              <a:rPr lang="en-GB" b="1" dirty="0"/>
              <a:t>sdevice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6B3ED8-0030-C672-71BC-193E2393BCD7}"/>
              </a:ext>
            </a:extLst>
          </p:cNvPr>
          <p:cNvSpPr txBox="1"/>
          <p:nvPr/>
        </p:nvSpPr>
        <p:spPr>
          <a:xfrm>
            <a:off x="5727166" y="491741"/>
            <a:ext cx="53257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1 </a:t>
            </a:r>
            <a:r>
              <a:rPr lang="en-GB" b="1" dirty="0"/>
              <a:t>File Section</a:t>
            </a:r>
            <a:r>
              <a:rPr lang="en-GB" dirty="0"/>
              <a:t>: input/output files</a:t>
            </a:r>
          </a:p>
          <a:p>
            <a:endParaRPr lang="en-GB" dirty="0"/>
          </a:p>
          <a:p>
            <a:r>
              <a:rPr lang="en-GB" dirty="0"/>
              <a:t>2 </a:t>
            </a:r>
            <a:r>
              <a:rPr lang="en-GB" b="1" dirty="0"/>
              <a:t>Electrode Section</a:t>
            </a:r>
            <a:r>
              <a:rPr lang="en-GB" dirty="0"/>
              <a:t>: electrode definition, matching those in the input grid</a:t>
            </a:r>
          </a:p>
          <a:p>
            <a:endParaRPr lang="en-GB" dirty="0"/>
          </a:p>
          <a:p>
            <a:r>
              <a:rPr lang="en-GB" dirty="0"/>
              <a:t>3 </a:t>
            </a:r>
            <a:r>
              <a:rPr lang="en-GB" b="1" dirty="0"/>
              <a:t>Physics Section</a:t>
            </a:r>
            <a:r>
              <a:rPr lang="en-GB" dirty="0"/>
              <a:t>: physics models to use in the simulation</a:t>
            </a:r>
          </a:p>
          <a:p>
            <a:endParaRPr lang="en-GB" dirty="0"/>
          </a:p>
          <a:p>
            <a:r>
              <a:rPr lang="en-GB" dirty="0"/>
              <a:t>4 </a:t>
            </a:r>
            <a:r>
              <a:rPr lang="en-GB" b="1" dirty="0"/>
              <a:t>Plot Section</a:t>
            </a:r>
            <a:r>
              <a:rPr lang="en-GB" dirty="0"/>
              <a:t>: variables to plot</a:t>
            </a:r>
          </a:p>
          <a:p>
            <a:endParaRPr lang="en-GB" dirty="0"/>
          </a:p>
          <a:p>
            <a:r>
              <a:rPr lang="en-GB" dirty="0"/>
              <a:t>5 </a:t>
            </a:r>
            <a:r>
              <a:rPr lang="en-GB" b="1" dirty="0"/>
              <a:t>Math Section</a:t>
            </a:r>
            <a:r>
              <a:rPr lang="en-GB" dirty="0"/>
              <a:t>: solvers</a:t>
            </a:r>
          </a:p>
          <a:p>
            <a:endParaRPr lang="en-GB" dirty="0"/>
          </a:p>
          <a:p>
            <a:r>
              <a:rPr lang="en-GB" dirty="0"/>
              <a:t> 6 </a:t>
            </a:r>
            <a:r>
              <a:rPr lang="en-GB" b="1" dirty="0"/>
              <a:t>Solve Section</a:t>
            </a:r>
            <a:r>
              <a:rPr lang="en-GB" dirty="0"/>
              <a:t>: what to solve (IV,CV, Charge injection)</a:t>
            </a:r>
          </a:p>
          <a:p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D07F12-4E3D-BC6A-C49D-A9A70A0DD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7859" y="605547"/>
            <a:ext cx="1476190" cy="4761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625CE7-FA8C-03FC-05CB-DA62E69E1FEB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05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12B1B6-BFF8-1FDA-04CE-E1923CEBF9CB}"/>
              </a:ext>
            </a:extLst>
          </p:cNvPr>
          <p:cNvSpPr txBox="1"/>
          <p:nvPr/>
        </p:nvSpPr>
        <p:spPr>
          <a:xfrm>
            <a:off x="128635" y="2345831"/>
            <a:ext cx="54285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simulation of 2D </a:t>
            </a:r>
            <a:r>
              <a:rPr lang="en-GB" dirty="0" err="1"/>
              <a:t>pn</a:t>
            </a:r>
            <a:r>
              <a:rPr lang="en-GB" dirty="0"/>
              <a:t> junction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Charge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Within SDEVICE, charge injection by particles can be modelled using  the models for carrier generation by gamma radiation, alpha particles and heavy ions (optical generation is also available)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HeavyIon</a:t>
            </a:r>
            <a:r>
              <a:rPr lang="en-GB" b="1" dirty="0"/>
              <a:t> generation: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3A2216-4B50-BAE0-7E4E-802FE324A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1475" y="2805388"/>
            <a:ext cx="4872814" cy="298379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8D15E7-10A0-BA98-867D-D8373E039A3F}"/>
              </a:ext>
            </a:extLst>
          </p:cNvPr>
          <p:cNvSpPr txBox="1"/>
          <p:nvPr/>
        </p:nvSpPr>
        <p:spPr>
          <a:xfrm>
            <a:off x="8194837" y="2344429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cs typeface="Times New Roman" panose="02020603050405020304" pitchFamily="18" charset="0"/>
              </a:rPr>
              <a:t>100 um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936AB0-733D-CE24-7D3B-9FB3B7D175F5}"/>
              </a:ext>
            </a:extLst>
          </p:cNvPr>
          <p:cNvSpPr txBox="1"/>
          <p:nvPr/>
        </p:nvSpPr>
        <p:spPr>
          <a:xfrm>
            <a:off x="9722824" y="3662366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 - HR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9AD66-94FD-DAD6-A5FA-7EAB11215165}"/>
              </a:ext>
            </a:extLst>
          </p:cNvPr>
          <p:cNvSpPr txBox="1"/>
          <p:nvPr/>
        </p:nvSpPr>
        <p:spPr>
          <a:xfrm>
            <a:off x="9725751" y="5335885"/>
            <a:ext cx="9908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P++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2FC849-FC75-3197-F4DA-6D6576680D5F}"/>
              </a:ext>
            </a:extLst>
          </p:cNvPr>
          <p:cNvSpPr txBox="1"/>
          <p:nvPr/>
        </p:nvSpPr>
        <p:spPr>
          <a:xfrm>
            <a:off x="9185729" y="2159763"/>
            <a:ext cx="2011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N-well  cathode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1C7E95-4762-91DF-486E-41A93DA0F000}"/>
              </a:ext>
            </a:extLst>
          </p:cNvPr>
          <p:cNvSpPr txBox="1"/>
          <p:nvPr/>
        </p:nvSpPr>
        <p:spPr>
          <a:xfrm>
            <a:off x="8335338" y="3293280"/>
            <a:ext cx="15279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10 um</a:t>
            </a:r>
            <a:endParaRPr lang="en-GB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D9CD55F-88E4-797D-7848-212985B53AE4}"/>
              </a:ext>
            </a:extLst>
          </p:cNvPr>
          <p:cNvCxnSpPr>
            <a:cxnSpLocks/>
          </p:cNvCxnSpPr>
          <p:nvPr/>
        </p:nvCxnSpPr>
        <p:spPr>
          <a:xfrm flipV="1">
            <a:off x="836814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A75863-8E2A-F30D-B6B3-E185BB3D75C5}"/>
              </a:ext>
            </a:extLst>
          </p:cNvPr>
          <p:cNvCxnSpPr>
            <a:cxnSpLocks/>
          </p:cNvCxnSpPr>
          <p:nvPr/>
        </p:nvCxnSpPr>
        <p:spPr>
          <a:xfrm flipV="1">
            <a:off x="8913791" y="2761243"/>
            <a:ext cx="0" cy="45024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5B5019F-269B-782A-1BB6-14E310E1DCB1}"/>
              </a:ext>
            </a:extLst>
          </p:cNvPr>
          <p:cNvCxnSpPr>
            <a:cxnSpLocks/>
          </p:cNvCxnSpPr>
          <p:nvPr/>
        </p:nvCxnSpPr>
        <p:spPr>
          <a:xfrm>
            <a:off x="6221475" y="2758229"/>
            <a:ext cx="48141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DFB419-24FD-E89E-4B66-6F93245A41B9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727959" y="2529095"/>
            <a:ext cx="1463334" cy="2428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55216138-F824-4921-5042-0467DA2E7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900" y="859763"/>
            <a:ext cx="5085714" cy="866667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20705B3-99AB-BEEB-CB97-E40143765C48}"/>
              </a:ext>
            </a:extLst>
          </p:cNvPr>
          <p:cNvSpPr txBox="1"/>
          <p:nvPr/>
        </p:nvSpPr>
        <p:spPr>
          <a:xfrm>
            <a:off x="1099237" y="474578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G(</a:t>
            </a:r>
            <a:r>
              <a:rPr lang="en-GB" dirty="0" err="1"/>
              <a:t>l,w,t</a:t>
            </a:r>
            <a:r>
              <a:rPr lang="en-GB" dirty="0"/>
              <a:t>)=</a:t>
            </a:r>
            <a:r>
              <a:rPr lang="en-GB" dirty="0" err="1"/>
              <a:t>Glet</a:t>
            </a:r>
            <a:r>
              <a:rPr lang="en-GB" dirty="0"/>
              <a:t>(l)R(</a:t>
            </a:r>
            <a:r>
              <a:rPr lang="en-GB" dirty="0" err="1"/>
              <a:t>w,l</a:t>
            </a:r>
            <a:r>
              <a:rPr lang="en-GB" dirty="0"/>
              <a:t>)T(t)</a:t>
            </a:r>
          </a:p>
          <a:p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AAA876E-A522-A78F-AACA-47F0B8377717}"/>
              </a:ext>
            </a:extLst>
          </p:cNvPr>
          <p:cNvSpPr txBox="1"/>
          <p:nvPr/>
        </p:nvSpPr>
        <p:spPr>
          <a:xfrm>
            <a:off x="313918" y="5343009"/>
            <a:ext cx="52432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/>
              <a:t>Glet</a:t>
            </a:r>
            <a:r>
              <a:rPr lang="en-GB" dirty="0"/>
              <a:t>: linear energy transfer(LET) generation density</a:t>
            </a:r>
          </a:p>
          <a:p>
            <a:r>
              <a:rPr lang="en-GB" dirty="0"/>
              <a:t>R(</a:t>
            </a:r>
            <a:r>
              <a:rPr lang="en-GB" dirty="0" err="1"/>
              <a:t>w,t</a:t>
            </a:r>
            <a:r>
              <a:rPr lang="en-GB" dirty="0"/>
              <a:t>): spatial distribution (exponential/Gaussian)</a:t>
            </a:r>
          </a:p>
          <a:p>
            <a:r>
              <a:rPr lang="en-GB" dirty="0"/>
              <a:t>T(t): temporal profile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FBC0AE-611C-21E5-789D-8558CB7F56FA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D985E-3586-59FB-7FEA-8D749964C5C3}"/>
              </a:ext>
            </a:extLst>
          </p:cNvPr>
          <p:cNvSpPr txBox="1"/>
          <p:nvPr/>
        </p:nvSpPr>
        <p:spPr>
          <a:xfrm>
            <a:off x="257269" y="2335482"/>
            <a:ext cx="521008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transient analysis: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File Section</a:t>
            </a:r>
            <a:r>
              <a:rPr lang="en-GB" dirty="0"/>
              <a:t>: input/output files</a:t>
            </a:r>
            <a:br>
              <a:rPr lang="en-GB" dirty="0"/>
            </a:br>
            <a:r>
              <a:rPr lang="en-GB" b="1" dirty="0"/>
              <a:t>Electrode Section</a:t>
            </a:r>
            <a:r>
              <a:rPr lang="en-GB" dirty="0"/>
              <a:t>: electrode definition, matching those in the input grid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b="1" dirty="0"/>
              <a:t>Physics Section</a:t>
            </a:r>
            <a:r>
              <a:rPr lang="en-GB" dirty="0"/>
              <a:t>: physics models to use in the simulation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System:</a:t>
            </a:r>
            <a:r>
              <a:rPr lang="en-GB" dirty="0"/>
              <a:t> defines a mixed mode setup consisting of the device(s) and sources attached to it</a:t>
            </a:r>
            <a:br>
              <a:rPr lang="en-GB" dirty="0"/>
            </a:br>
            <a:r>
              <a:rPr lang="en-GB" b="1" dirty="0"/>
              <a:t>Plot Section</a:t>
            </a:r>
            <a:r>
              <a:rPr lang="en-GB" dirty="0"/>
              <a:t>: variables to plot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Math Section</a:t>
            </a:r>
            <a:r>
              <a:rPr lang="en-GB" dirty="0"/>
              <a:t>: solvers to use</a:t>
            </a:r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274BF5-296D-7CE2-4CFF-B561C43143A9}"/>
              </a:ext>
            </a:extLst>
          </p:cNvPr>
          <p:cNvSpPr txBox="1"/>
          <p:nvPr/>
        </p:nvSpPr>
        <p:spPr>
          <a:xfrm>
            <a:off x="5652341" y="856180"/>
            <a:ext cx="5948940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######	2D PN junction CCE analysis		######</a:t>
            </a:r>
          </a:p>
          <a:p>
            <a:r>
              <a:rPr lang="en-GB" sz="1400" dirty="0"/>
              <a:t> </a:t>
            </a:r>
          </a:p>
          <a:p>
            <a:endParaRPr lang="en-GB" sz="1400" dirty="0"/>
          </a:p>
          <a:p>
            <a:r>
              <a:rPr lang="en-GB" sz="1400" dirty="0"/>
              <a:t>#define </a:t>
            </a:r>
            <a:r>
              <a:rPr lang="en-GB" sz="1400" dirty="0" err="1"/>
              <a:t>Vdd</a:t>
            </a:r>
            <a:r>
              <a:rPr lang="en-GB" sz="1400" dirty="0"/>
              <a:t> @Vbias@</a:t>
            </a:r>
          </a:p>
          <a:p>
            <a:r>
              <a:rPr lang="en-GB" sz="1400" dirty="0"/>
              <a:t>#define </a:t>
            </a:r>
            <a:r>
              <a:rPr lang="en-GB" sz="1400" dirty="0" err="1"/>
              <a:t>HitTime</a:t>
            </a:r>
            <a:r>
              <a:rPr lang="en-GB" sz="1400" dirty="0"/>
              <a:t> 1e-8</a:t>
            </a:r>
          </a:p>
          <a:p>
            <a:r>
              <a:rPr lang="en-GB" sz="1400" dirty="0"/>
              <a:t>#define </a:t>
            </a:r>
            <a:r>
              <a:rPr lang="en-GB" sz="1400" dirty="0" err="1"/>
              <a:t>HitTime_Step</a:t>
            </a:r>
            <a:r>
              <a:rPr lang="en-GB" sz="1400" dirty="0"/>
              <a:t> 1e-11</a:t>
            </a:r>
          </a:p>
          <a:p>
            <a:r>
              <a:rPr lang="en-GB" sz="1400" dirty="0"/>
              <a:t>#define </a:t>
            </a:r>
            <a:r>
              <a:rPr lang="en-GB" sz="1400" dirty="0" err="1"/>
              <a:t>Transient_Time</a:t>
            </a:r>
            <a:r>
              <a:rPr lang="en-GB" sz="1400" dirty="0"/>
              <a:t> 5e-9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## Input and Output Files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Device </a:t>
            </a:r>
            <a:r>
              <a:rPr lang="en-GB" sz="1400" dirty="0" err="1"/>
              <a:t>PNjnct</a:t>
            </a:r>
            <a:r>
              <a:rPr lang="en-GB" sz="1400" dirty="0"/>
              <a:t>    {</a:t>
            </a:r>
          </a:p>
          <a:p>
            <a:r>
              <a:rPr lang="en-GB" sz="1400" dirty="0"/>
              <a:t>     		  File {</a:t>
            </a:r>
          </a:p>
          <a:p>
            <a:endParaRPr lang="en-GB" sz="1400" dirty="0"/>
          </a:p>
          <a:p>
            <a:r>
              <a:rPr lang="en-GB" sz="1400" dirty="0"/>
              <a:t>			 grid      = "2D_PNjnct_msh.tdr"</a:t>
            </a:r>
          </a:p>
          <a:p>
            <a:r>
              <a:rPr lang="en-GB" sz="1400" dirty="0"/>
              <a:t>			       }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EFB436-797D-B2CC-EFC3-B654C5472484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3686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6D985E-3586-59FB-7FEA-8D749964C5C3}"/>
              </a:ext>
            </a:extLst>
          </p:cNvPr>
          <p:cNvSpPr txBox="1"/>
          <p:nvPr/>
        </p:nvSpPr>
        <p:spPr>
          <a:xfrm>
            <a:off x="257269" y="2335482"/>
            <a:ext cx="521008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physics section</a:t>
            </a:r>
          </a:p>
          <a:p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The ionisation is obtained by a Minimum Ionising Particle (MIP)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Details of the ionisation are included in a file (MIP_EXC) which has the LET and spatial parameters required for MIP emulation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4E6B48-DAB3-0800-86ED-0E62D2EA94D9}"/>
              </a:ext>
            </a:extLst>
          </p:cNvPr>
          <p:cNvSpPr txBox="1"/>
          <p:nvPr/>
        </p:nvSpPr>
        <p:spPr>
          <a:xfrm>
            <a:off x="6300535" y="856180"/>
            <a:ext cx="5042487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Physics {</a:t>
            </a:r>
          </a:p>
          <a:p>
            <a:endParaRPr lang="en-GB" sz="1400" dirty="0"/>
          </a:p>
          <a:p>
            <a:r>
              <a:rPr lang="en-GB" sz="1400" dirty="0"/>
              <a:t>####if "@Ionization@" =="MIP"</a:t>
            </a:r>
          </a:p>
          <a:p>
            <a:endParaRPr lang="en-GB" sz="1400" dirty="0"/>
          </a:p>
          <a:p>
            <a:r>
              <a:rPr lang="en-GB" sz="1400" dirty="0"/>
              <a:t>#include "MIP_EXC"							  	  </a:t>
            </a:r>
          </a:p>
          <a:p>
            <a:r>
              <a:rPr lang="en-GB" sz="1400" dirty="0"/>
              <a:t>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9B2774-28D8-7683-3A59-7B6EF7E43829}"/>
              </a:ext>
            </a:extLst>
          </p:cNvPr>
          <p:cNvSpPr txBox="1"/>
          <p:nvPr/>
        </p:nvSpPr>
        <p:spPr>
          <a:xfrm>
            <a:off x="5985361" y="2449133"/>
            <a:ext cx="570981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#define </a:t>
            </a:r>
            <a:r>
              <a:rPr lang="en-GB" sz="1200" dirty="0" err="1"/>
              <a:t>WT_hi</a:t>
            </a:r>
            <a:r>
              <a:rPr lang="en-GB" sz="1200" dirty="0"/>
              <a:t> 0.1</a:t>
            </a:r>
          </a:p>
          <a:p>
            <a:endParaRPr lang="en-GB" sz="1200" dirty="0"/>
          </a:p>
          <a:p>
            <a:r>
              <a:rPr lang="en-GB" sz="1200" dirty="0"/>
              <a:t>	</a:t>
            </a:r>
            <a:r>
              <a:rPr lang="en-GB" sz="1200" dirty="0" err="1"/>
              <a:t>HeavyIon</a:t>
            </a:r>
            <a:r>
              <a:rPr lang="en-GB" sz="1200" dirty="0"/>
              <a:t> (</a:t>
            </a:r>
          </a:p>
          <a:p>
            <a:r>
              <a:rPr lang="en-GB" sz="1200" dirty="0"/>
              <a:t>Time = </a:t>
            </a:r>
            <a:r>
              <a:rPr lang="en-GB" sz="1200" dirty="0" err="1"/>
              <a:t>HitTime</a:t>
            </a:r>
            <a:endParaRPr lang="en-GB" sz="1200" dirty="0"/>
          </a:p>
          <a:p>
            <a:r>
              <a:rPr lang="en-GB" sz="1200" dirty="0"/>
              <a:t>Location = (0, 0)  ### Hits at the top surface, right in the middle of the device</a:t>
            </a:r>
          </a:p>
          <a:p>
            <a:r>
              <a:rPr lang="en-GB" sz="1200" dirty="0"/>
              <a:t>Direction = (1.0,0.0)  	### Perpendicular hit</a:t>
            </a:r>
          </a:p>
          <a:p>
            <a:r>
              <a:rPr lang="en-GB" sz="1200" dirty="0"/>
              <a:t>		</a:t>
            </a:r>
          </a:p>
          <a:p>
            <a:r>
              <a:rPr lang="en-GB" sz="1200" dirty="0"/>
              <a:t>###LET_f  = [1.28e-5 </a:t>
            </a:r>
            <a:r>
              <a:rPr lang="en-GB" sz="1200" dirty="0" err="1"/>
              <a:t>1.28e-5</a:t>
            </a:r>
            <a:r>
              <a:rPr lang="en-GB" sz="1200" dirty="0"/>
              <a:t> 1.28e-5]  ### 80 e/h per micron is 1.28E-5 for THICK sensor</a:t>
            </a:r>
          </a:p>
          <a:p>
            <a:r>
              <a:rPr lang="en-GB" sz="1200" dirty="0" err="1"/>
              <a:t>LET_f</a:t>
            </a:r>
            <a:r>
              <a:rPr lang="en-GB" sz="1200" dirty="0"/>
              <a:t>  = [1.056e-5 </a:t>
            </a:r>
            <a:r>
              <a:rPr lang="en-GB" sz="1200" dirty="0" err="1"/>
              <a:t>1.056e-5</a:t>
            </a:r>
            <a:r>
              <a:rPr lang="en-GB" sz="1200" dirty="0"/>
              <a:t> 1.056e-5]  ### 66 e/h per micron as MPV for 50 um thick active region</a:t>
            </a:r>
          </a:p>
          <a:p>
            <a:r>
              <a:rPr lang="en-GB" sz="1200" dirty="0"/>
              <a:t>### </a:t>
            </a:r>
            <a:r>
              <a:rPr lang="en-GB" sz="1200" dirty="0" err="1"/>
              <a:t>LET_f</a:t>
            </a:r>
            <a:r>
              <a:rPr lang="en-GB" sz="1200" dirty="0"/>
              <a:t>  = [1.15e-5 </a:t>
            </a:r>
            <a:r>
              <a:rPr lang="en-GB" sz="1200" dirty="0" err="1"/>
              <a:t>1.15e-5</a:t>
            </a:r>
            <a:r>
              <a:rPr lang="en-GB" sz="1200" dirty="0"/>
              <a:t> 1.15e-5]  ### 72 e/h per micron as MPV for 300 um thick active region</a:t>
            </a:r>
          </a:p>
          <a:p>
            <a:endParaRPr lang="en-GB" sz="1200" dirty="0"/>
          </a:p>
          <a:p>
            <a:r>
              <a:rPr lang="en-GB" sz="1200" dirty="0" err="1"/>
              <a:t>Wt_hi</a:t>
            </a:r>
            <a:r>
              <a:rPr lang="en-GB" sz="1200" dirty="0"/>
              <a:t>  = [</a:t>
            </a:r>
            <a:r>
              <a:rPr lang="en-GB" sz="1200" dirty="0" err="1"/>
              <a:t>WT_hi</a:t>
            </a:r>
            <a:r>
              <a:rPr lang="en-GB" sz="1200" dirty="0"/>
              <a:t> </a:t>
            </a:r>
            <a:r>
              <a:rPr lang="en-GB" sz="1200" dirty="0" err="1"/>
              <a:t>WT_hi</a:t>
            </a:r>
            <a:r>
              <a:rPr lang="en-GB" sz="1200" dirty="0"/>
              <a:t> </a:t>
            </a:r>
            <a:r>
              <a:rPr lang="en-GB" sz="1200" dirty="0" err="1"/>
              <a:t>WT_hi</a:t>
            </a:r>
            <a:r>
              <a:rPr lang="en-GB" sz="1200" dirty="0"/>
              <a:t> ] ###	</a:t>
            </a:r>
            <a:r>
              <a:rPr lang="en-GB" sz="1200" dirty="0" err="1"/>
              <a:t>ro</a:t>
            </a:r>
            <a:r>
              <a:rPr lang="en-GB" sz="1200" dirty="0"/>
              <a:t> = 0.1/0.2 micron</a:t>
            </a:r>
          </a:p>
          <a:p>
            <a:r>
              <a:rPr lang="en-GB" sz="1200" dirty="0"/>
              <a:t>Length = [ 0.0  20 60 ] ### LET @ different depths, irrelevant for a MIP</a:t>
            </a:r>
          </a:p>
          <a:p>
            <a:r>
              <a:rPr lang="en-GB" sz="1200" dirty="0" err="1"/>
              <a:t>PicoCoulomb</a:t>
            </a:r>
            <a:endParaRPr lang="en-GB" sz="1200" dirty="0"/>
          </a:p>
          <a:p>
            <a:r>
              <a:rPr lang="en-GB" sz="1200" dirty="0"/>
              <a:t>Gaussian		</a:t>
            </a:r>
          </a:p>
          <a:p>
            <a:r>
              <a:rPr lang="en-GB" sz="1200" dirty="0"/>
              <a:t>		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AEE496-5079-F9B4-DB0D-4B6AFAB6428C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953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26CE11-3239-508E-0782-E99932107B45}"/>
              </a:ext>
            </a:extLst>
          </p:cNvPr>
          <p:cNvSpPr txBox="1"/>
          <p:nvPr/>
        </p:nvSpPr>
        <p:spPr>
          <a:xfrm>
            <a:off x="257268" y="2335482"/>
            <a:ext cx="542854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solve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voltage is first ramped up to the required bias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Then the transient simulation starts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The time resolution is increase just before the hit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7F1439-4923-5480-3AB8-3F3C1B8C8758}"/>
              </a:ext>
            </a:extLst>
          </p:cNvPr>
          <p:cNvSpPr txBox="1"/>
          <p:nvPr/>
        </p:nvSpPr>
        <p:spPr>
          <a:xfrm>
            <a:off x="5773173" y="106918"/>
            <a:ext cx="6095999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### Solve procedure</a:t>
            </a:r>
          </a:p>
          <a:p>
            <a:r>
              <a:rPr lang="en-GB" sz="1200" dirty="0"/>
              <a:t>Solve {</a:t>
            </a:r>
          </a:p>
          <a:p>
            <a:endParaRPr lang="en-GB" sz="1200" dirty="0"/>
          </a:p>
          <a:p>
            <a:r>
              <a:rPr lang="en-GB" sz="1200" dirty="0"/>
              <a:t>	Coupled(Iterations= 700 </a:t>
            </a:r>
            <a:r>
              <a:rPr lang="en-GB" sz="1200" dirty="0" err="1"/>
              <a:t>LineSearchDamping</a:t>
            </a:r>
            <a:r>
              <a:rPr lang="en-GB" sz="1200" dirty="0"/>
              <a:t>= 1e-4){ Poisson }</a:t>
            </a:r>
          </a:p>
          <a:p>
            <a:r>
              <a:rPr lang="en-GB" sz="1200" dirty="0"/>
              <a:t>		</a:t>
            </a:r>
          </a:p>
          <a:p>
            <a:r>
              <a:rPr lang="en-GB" sz="1200" dirty="0"/>
              <a:t>	Coupled(Iterations= 70 </a:t>
            </a:r>
            <a:r>
              <a:rPr lang="en-GB" sz="1200" dirty="0" err="1"/>
              <a:t>LineSearchDamping</a:t>
            </a:r>
            <a:r>
              <a:rPr lang="en-GB" sz="1200" dirty="0"/>
              <a:t>= 1e-4){ Poisson Electron Hole } </a:t>
            </a:r>
          </a:p>
          <a:p>
            <a:r>
              <a:rPr lang="en-GB" sz="1200" b="1" dirty="0"/>
              <a:t>### DC bias</a:t>
            </a:r>
          </a:p>
          <a:p>
            <a:endParaRPr lang="en-GB" sz="1200" dirty="0"/>
          </a:p>
          <a:p>
            <a:r>
              <a:rPr lang="en-GB" sz="1200" dirty="0"/>
              <a:t>        </a:t>
            </a:r>
            <a:r>
              <a:rPr lang="en-GB" sz="1200" dirty="0" err="1"/>
              <a:t>NewCurrentPrefix</a:t>
            </a:r>
            <a:r>
              <a:rPr lang="en-GB" sz="1200" dirty="0"/>
              <a:t>="2D_PNjnct_Temp@Temp@_CCE_DCVbias@Vbias@"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### ramps up to the max Vbias for CCE investigation</a:t>
            </a:r>
          </a:p>
          <a:p>
            <a:endParaRPr lang="en-GB" sz="1200" dirty="0"/>
          </a:p>
          <a:p>
            <a:r>
              <a:rPr lang="en-GB" sz="1200" dirty="0"/>
              <a:t>		 </a:t>
            </a:r>
            <a:r>
              <a:rPr lang="en-GB" sz="1200" dirty="0" err="1"/>
              <a:t>Quasistationary</a:t>
            </a:r>
            <a:endParaRPr lang="en-GB" sz="1200" dirty="0"/>
          </a:p>
          <a:p>
            <a:r>
              <a:rPr lang="en-GB" sz="1200" dirty="0"/>
              <a:t>	       (	</a:t>
            </a:r>
            <a:r>
              <a:rPr lang="en-GB" sz="1200" dirty="0" err="1"/>
              <a:t>InitialStep</a:t>
            </a:r>
            <a:r>
              <a:rPr lang="en-GB" sz="1200" dirty="0"/>
              <a:t>= 1e-3 </a:t>
            </a:r>
            <a:r>
              <a:rPr lang="en-GB" sz="1200" dirty="0" err="1"/>
              <a:t>MinStep</a:t>
            </a:r>
            <a:r>
              <a:rPr lang="en-GB" sz="1200" dirty="0"/>
              <a:t>= 1e-15 </a:t>
            </a:r>
            <a:r>
              <a:rPr lang="en-GB" sz="1200" dirty="0" err="1"/>
              <a:t>MaxStep</a:t>
            </a:r>
            <a:r>
              <a:rPr lang="en-GB" sz="1200" dirty="0"/>
              <a:t>= 0.25</a:t>
            </a:r>
          </a:p>
          <a:p>
            <a:r>
              <a:rPr lang="en-GB" sz="1200" dirty="0"/>
              <a:t>	       		Increment= 2.0 Decrement= 4.0</a:t>
            </a:r>
          </a:p>
          <a:p>
            <a:r>
              <a:rPr lang="en-GB" sz="1200" dirty="0"/>
              <a:t>	          Goal { Parameter = </a:t>
            </a:r>
            <a:r>
              <a:rPr lang="en-GB" sz="1200" dirty="0" err="1"/>
              <a:t>vc.dc</a:t>
            </a:r>
            <a:r>
              <a:rPr lang="en-GB" sz="1200" dirty="0"/>
              <a:t> voltage = </a:t>
            </a:r>
            <a:r>
              <a:rPr lang="en-GB" sz="1200" dirty="0" err="1"/>
              <a:t>Vdd</a:t>
            </a:r>
            <a:r>
              <a:rPr lang="en-GB" sz="1200" dirty="0"/>
              <a:t>   }</a:t>
            </a:r>
          </a:p>
          <a:p>
            <a:r>
              <a:rPr lang="en-GB" sz="1200" dirty="0"/>
              <a:t>	       )</a:t>
            </a:r>
          </a:p>
          <a:p>
            <a:r>
              <a:rPr lang="en-GB" sz="1200" dirty="0"/>
              <a:t>     		  {	      Coupled {  Poisson Electron Hole    } }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b="1" dirty="0"/>
              <a:t>### Starts the transient</a:t>
            </a:r>
          </a:p>
          <a:p>
            <a:endParaRPr lang="en-GB" sz="1200" dirty="0"/>
          </a:p>
          <a:p>
            <a:r>
              <a:rPr lang="en-GB" sz="1200" dirty="0"/>
              <a:t>        </a:t>
            </a:r>
            <a:r>
              <a:rPr lang="en-GB" sz="1200" dirty="0" err="1"/>
              <a:t>NewCurrentPrefix</a:t>
            </a:r>
            <a:r>
              <a:rPr lang="en-GB" sz="1200" dirty="0"/>
              <a:t>="2D_PNjnct_Temp@Temp@_CCE_TRVbias@Vbias@"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	### initial reset time until </a:t>
            </a:r>
            <a:r>
              <a:rPr lang="en-GB" sz="1200" dirty="0" err="1"/>
              <a:t>HIT_Time</a:t>
            </a:r>
            <a:r>
              <a:rPr lang="en-GB" sz="1200" dirty="0"/>
              <a:t> - 10ps...</a:t>
            </a:r>
          </a:p>
          <a:p>
            <a:r>
              <a:rPr lang="en-GB" sz="1200" dirty="0"/>
              <a:t>    </a:t>
            </a:r>
          </a:p>
          <a:p>
            <a:r>
              <a:rPr lang="en-GB" sz="1200" dirty="0"/>
              <a:t>	Transient (	</a:t>
            </a:r>
            <a:r>
              <a:rPr lang="en-GB" sz="1200" dirty="0" err="1"/>
              <a:t>InitialTime</a:t>
            </a:r>
            <a:r>
              <a:rPr lang="en-GB" sz="1200" dirty="0"/>
              <a:t> = 0 </a:t>
            </a:r>
            <a:r>
              <a:rPr lang="en-GB" sz="1200" dirty="0" err="1"/>
              <a:t>FinalTime</a:t>
            </a:r>
            <a:r>
              <a:rPr lang="en-GB" sz="1200" dirty="0"/>
              <a:t> = @&lt;HitTime-0.01e-9&gt;@ </a:t>
            </a:r>
          </a:p>
          <a:p>
            <a:r>
              <a:rPr lang="en-GB" sz="1200" dirty="0"/>
              <a:t>				</a:t>
            </a:r>
            <a:r>
              <a:rPr lang="en-GB" sz="1200" dirty="0" err="1"/>
              <a:t>InitialStep</a:t>
            </a:r>
            <a:r>
              <a:rPr lang="en-GB" sz="1200" dirty="0"/>
              <a:t> = 1e-9 </a:t>
            </a:r>
            <a:r>
              <a:rPr lang="en-GB" sz="1200" dirty="0" err="1"/>
              <a:t>MaxStep</a:t>
            </a:r>
            <a:r>
              <a:rPr lang="en-GB" sz="1200" dirty="0"/>
              <a:t> = 2e-9 </a:t>
            </a:r>
            <a:r>
              <a:rPr lang="en-GB" sz="1200" dirty="0" err="1"/>
              <a:t>MinStep</a:t>
            </a:r>
            <a:r>
              <a:rPr lang="en-GB" sz="1200" dirty="0"/>
              <a:t> = 1e-15 )	</a:t>
            </a:r>
          </a:p>
          <a:p>
            <a:r>
              <a:rPr lang="en-GB" sz="1200" dirty="0"/>
              <a:t>		{</a:t>
            </a:r>
          </a:p>
          <a:p>
            <a:r>
              <a:rPr lang="en-GB" sz="1200" dirty="0"/>
              <a:t>		 Coupled (Iterations = 10 ) {  Poisson  Electron  Hole }	</a:t>
            </a:r>
          </a:p>
          <a:p>
            <a:r>
              <a:rPr lang="en-GB" sz="1200" dirty="0"/>
              <a:t>		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97E6E7-1447-8751-E1DD-DB2D90B6A80F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934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EE006E-6778-4082-0F78-E01ABFEE945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TCAD Synopsys Simulation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26CE11-3239-508E-0782-E99932107B45}"/>
              </a:ext>
            </a:extLst>
          </p:cNvPr>
          <p:cNvSpPr txBox="1"/>
          <p:nvPr/>
        </p:nvSpPr>
        <p:spPr>
          <a:xfrm>
            <a:off x="257268" y="2335482"/>
            <a:ext cx="54285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SDEVICE command file: solve</a:t>
            </a:r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When the particle hits the devices, the temporal resolution is optimised for the first ns, it is relaxed afterwards</a:t>
            </a:r>
            <a:br>
              <a:rPr lang="en-GB" dirty="0"/>
            </a:b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7F1439-4923-5480-3AB8-3F3C1B8C8758}"/>
              </a:ext>
            </a:extLst>
          </p:cNvPr>
          <p:cNvSpPr txBox="1"/>
          <p:nvPr/>
        </p:nvSpPr>
        <p:spPr>
          <a:xfrm>
            <a:off x="5920173" y="284680"/>
            <a:ext cx="5675916" cy="66941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900" dirty="0"/>
          </a:p>
          <a:p>
            <a:r>
              <a:rPr lang="en-GB" sz="1200" b="1" dirty="0"/>
              <a:t>### starts the transient analysis in '</a:t>
            </a:r>
            <a:r>
              <a:rPr lang="en-GB" sz="1200" b="1" dirty="0" err="1"/>
              <a:t>HiRes</a:t>
            </a:r>
            <a:r>
              <a:rPr lang="en-GB" sz="1200" b="1" dirty="0"/>
              <a:t>' , set by </a:t>
            </a:r>
            <a:r>
              <a:rPr lang="en-GB" sz="1200" b="1" dirty="0" err="1"/>
              <a:t>Hit_Time_Step</a:t>
            </a:r>
            <a:r>
              <a:rPr lang="en-GB" sz="1200" b="1" dirty="0"/>
              <a:t>, until </a:t>
            </a:r>
            <a:r>
              <a:rPr lang="en-GB" sz="1200" b="1" dirty="0" err="1"/>
              <a:t>Hit_time</a:t>
            </a:r>
            <a:r>
              <a:rPr lang="en-GB" sz="1200" b="1" dirty="0"/>
              <a:t> + 1 ns</a:t>
            </a:r>
          </a:p>
          <a:p>
            <a:endParaRPr lang="en-GB" sz="1200" dirty="0"/>
          </a:p>
          <a:p>
            <a:r>
              <a:rPr lang="en-GB" sz="1200" dirty="0"/>
              <a:t> </a:t>
            </a:r>
          </a:p>
          <a:p>
            <a:r>
              <a:rPr lang="en-GB" sz="1200" dirty="0"/>
              <a:t>		Transient (	</a:t>
            </a:r>
            <a:r>
              <a:rPr lang="en-GB" sz="1200" dirty="0" err="1"/>
              <a:t>InitialTime</a:t>
            </a:r>
            <a:r>
              <a:rPr lang="en-GB" sz="1200" dirty="0"/>
              <a:t> = @&lt;HitTime-0.01e-9&gt;@ </a:t>
            </a:r>
            <a:r>
              <a:rPr lang="en-GB" sz="1200" dirty="0" err="1"/>
              <a:t>FinalTime</a:t>
            </a:r>
            <a:r>
              <a:rPr lang="en-GB" sz="1200" dirty="0"/>
              <a:t> = @&lt;HitTime+1e-9&gt;@ </a:t>
            </a:r>
          </a:p>
          <a:p>
            <a:r>
              <a:rPr lang="en-GB" sz="1200" dirty="0"/>
              <a:t>				</a:t>
            </a:r>
            <a:r>
              <a:rPr lang="en-GB" sz="1200" dirty="0" err="1"/>
              <a:t>InitialStep</a:t>
            </a:r>
            <a:r>
              <a:rPr lang="en-GB" sz="1200" dirty="0"/>
              <a:t> = 0.1e-12 </a:t>
            </a:r>
            <a:r>
              <a:rPr lang="en-GB" sz="1200" dirty="0" err="1"/>
              <a:t>MaxStep</a:t>
            </a:r>
            <a:r>
              <a:rPr lang="en-GB" sz="1200" dirty="0"/>
              <a:t> = </a:t>
            </a:r>
            <a:r>
              <a:rPr lang="en-GB" sz="1200" dirty="0" err="1"/>
              <a:t>HitTime_Step</a:t>
            </a:r>
            <a:r>
              <a:rPr lang="en-GB" sz="1200" dirty="0"/>
              <a:t> </a:t>
            </a:r>
            <a:r>
              <a:rPr lang="en-GB" sz="1200" dirty="0" err="1"/>
              <a:t>MinStep</a:t>
            </a:r>
            <a:r>
              <a:rPr lang="en-GB" sz="1200" dirty="0"/>
              <a:t> = 1e-15 )</a:t>
            </a:r>
          </a:p>
          <a:p>
            <a:r>
              <a:rPr lang="en-GB" sz="1200" dirty="0"/>
              <a:t>	 		{    Coupled (Iterations = 5 ) { Poisson Electron Hole } </a:t>
            </a:r>
          </a:p>
          <a:p>
            <a:endParaRPr lang="en-GB" sz="1200" dirty="0"/>
          </a:p>
          <a:p>
            <a:r>
              <a:rPr lang="en-GB" sz="1200" dirty="0"/>
              <a:t>				</a:t>
            </a:r>
          </a:p>
          <a:p>
            <a:r>
              <a:rPr lang="en-GB" sz="1200" dirty="0"/>
              <a:t>		Plot (  </a:t>
            </a:r>
            <a:r>
              <a:rPr lang="en-GB" sz="1200" dirty="0" err="1"/>
              <a:t>FilePrefix</a:t>
            </a:r>
            <a:r>
              <a:rPr lang="en-GB" sz="1200" dirty="0"/>
              <a:t> = "2D_PNjnct_Temp@Temp@_CCE_TRVbias@Vbias@"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sz="1200" dirty="0"/>
              <a:t>		       Time = ( </a:t>
            </a:r>
          </a:p>
          <a:p>
            <a:r>
              <a:rPr lang="en-GB" sz="1200" dirty="0"/>
              <a:t>				  </a:t>
            </a:r>
            <a:r>
              <a:rPr lang="en-GB" sz="1200" dirty="0" err="1"/>
              <a:t>HitTime</a:t>
            </a:r>
            <a:r>
              <a:rPr lang="en-GB" sz="1200" dirty="0"/>
              <a:t> </a:t>
            </a:r>
          </a:p>
          <a:p>
            <a:endParaRPr lang="en-GB" sz="1200" dirty="0"/>
          </a:p>
          <a:p>
            <a:r>
              <a:rPr lang="en-GB" sz="1200" dirty="0"/>
              <a:t>				) </a:t>
            </a:r>
            <a:r>
              <a:rPr lang="en-GB" sz="1200" dirty="0" err="1"/>
              <a:t>NoOverwrite</a:t>
            </a:r>
            <a:r>
              <a:rPr lang="en-GB" sz="1200" dirty="0"/>
              <a:t> )</a:t>
            </a:r>
          </a:p>
          <a:p>
            <a:endParaRPr lang="en-GB" sz="1200" dirty="0"/>
          </a:p>
          <a:p>
            <a:r>
              <a:rPr lang="en-GB" sz="1200" dirty="0"/>
              <a:t>			  }</a:t>
            </a:r>
          </a:p>
          <a:p>
            <a:endParaRPr lang="en-GB" sz="1200" dirty="0"/>
          </a:p>
          <a:p>
            <a:r>
              <a:rPr lang="en-GB" sz="1200" b="1" dirty="0"/>
              <a:t>     ### after the first 1 ns after the hit the transient is in '</a:t>
            </a:r>
            <a:r>
              <a:rPr lang="en-GB" sz="1200" b="1" dirty="0" err="1"/>
              <a:t>MediumRes</a:t>
            </a:r>
            <a:r>
              <a:rPr lang="en-GB" sz="1200" b="1" dirty="0"/>
              <a:t>' of 0.1 ns</a:t>
            </a:r>
          </a:p>
          <a:p>
            <a:endParaRPr lang="en-GB" sz="1200" dirty="0"/>
          </a:p>
          <a:p>
            <a:r>
              <a:rPr lang="en-GB" sz="1200" dirty="0"/>
              <a:t>	Transient (	</a:t>
            </a:r>
            <a:r>
              <a:rPr lang="en-GB" sz="1200" dirty="0" err="1"/>
              <a:t>InitialTime</a:t>
            </a:r>
            <a:r>
              <a:rPr lang="en-GB" sz="1200" dirty="0"/>
              <a:t> =  @&lt;HitTime+1e-9&gt;@ </a:t>
            </a:r>
            <a:r>
              <a:rPr lang="en-GB" sz="1200" dirty="0" err="1"/>
              <a:t>FinalTime</a:t>
            </a:r>
            <a:r>
              <a:rPr lang="en-GB" sz="1200" dirty="0"/>
              <a:t> =  @&lt;HitTime+Transient_Time&gt;@ </a:t>
            </a:r>
          </a:p>
          <a:p>
            <a:r>
              <a:rPr lang="en-GB" sz="1200" dirty="0"/>
              <a:t>				</a:t>
            </a:r>
            <a:r>
              <a:rPr lang="en-GB" sz="1200" dirty="0" err="1"/>
              <a:t>InitialStep</a:t>
            </a:r>
            <a:r>
              <a:rPr lang="en-GB" sz="1200" dirty="0"/>
              <a:t> = 1e-12 </a:t>
            </a:r>
            <a:r>
              <a:rPr lang="en-GB" sz="1200" dirty="0" err="1"/>
              <a:t>MaxStep</a:t>
            </a:r>
            <a:r>
              <a:rPr lang="en-GB" sz="1200" dirty="0"/>
              <a:t> = .1e-9 </a:t>
            </a:r>
            <a:r>
              <a:rPr lang="en-GB" sz="1200" dirty="0" err="1"/>
              <a:t>MinStep</a:t>
            </a:r>
            <a:r>
              <a:rPr lang="en-GB" sz="1200" dirty="0"/>
              <a:t> = 1e-15 )	</a:t>
            </a:r>
          </a:p>
          <a:p>
            <a:r>
              <a:rPr lang="en-GB" sz="1200" dirty="0"/>
              <a:t>		{</a:t>
            </a:r>
          </a:p>
          <a:p>
            <a:r>
              <a:rPr lang="en-GB" sz="1200" dirty="0"/>
              <a:t>		  	  Coupled (Iterations = 10 ) { Poisson  Electron  Hole }</a:t>
            </a:r>
          </a:p>
          <a:p>
            <a:endParaRPr lang="en-GB" sz="1200" dirty="0"/>
          </a:p>
          <a:p>
            <a:r>
              <a:rPr lang="en-GB" sz="1200" dirty="0"/>
              <a:t>		}</a:t>
            </a:r>
          </a:p>
          <a:p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149799-8642-08C3-9A7F-33324BDC53D8}"/>
              </a:ext>
            </a:extLst>
          </p:cNvPr>
          <p:cNvSpPr txBox="1"/>
          <p:nvPr/>
        </p:nvSpPr>
        <p:spPr>
          <a:xfrm>
            <a:off x="2392680" y="6381750"/>
            <a:ext cx="7195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UK HEP Instrumentation Summer School</a:t>
            </a:r>
            <a:r>
              <a:rPr lang="en-US" sz="1800" i="1" dirty="0">
                <a:cs typeface="Times New Roman" panose="02020603050405020304" pitchFamily="18" charset="0"/>
              </a:rPr>
              <a:t>, Oxford 1-12 July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3863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112165</TotalTime>
  <Words>1373</Words>
  <Application>Microsoft Office PowerPoint</Application>
  <PresentationFormat>Widescreen</PresentationFormat>
  <Paragraphs>206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Office Theme</vt:lpstr>
      <vt:lpstr>TCAD simulation IIII E. Giulio Villani</vt:lpstr>
      <vt:lpstr>PowerPoint Presentation</vt:lpstr>
      <vt:lpstr>TCAD simulation  SDEVICE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Villani, Giulio (STFC,RAL,PPD)</cp:lastModifiedBy>
  <cp:revision>395</cp:revision>
  <cp:lastPrinted>2022-02-24T17:37:23Z</cp:lastPrinted>
  <dcterms:created xsi:type="dcterms:W3CDTF">2021-12-29T09:34:20Z</dcterms:created>
  <dcterms:modified xsi:type="dcterms:W3CDTF">2024-06-29T11:42:23Z</dcterms:modified>
</cp:coreProperties>
</file>