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379" r:id="rId3"/>
    <p:sldId id="356" r:id="rId4"/>
    <p:sldId id="357" r:id="rId5"/>
    <p:sldId id="358" r:id="rId6"/>
    <p:sldId id="359" r:id="rId7"/>
    <p:sldId id="336" r:id="rId8"/>
    <p:sldId id="360" r:id="rId9"/>
    <p:sldId id="340" r:id="rId10"/>
    <p:sldId id="326" r:id="rId11"/>
    <p:sldId id="333" r:id="rId12"/>
    <p:sldId id="339" r:id="rId13"/>
    <p:sldId id="352" r:id="rId14"/>
    <p:sldId id="335" r:id="rId15"/>
    <p:sldId id="341" r:id="rId16"/>
    <p:sldId id="342" r:id="rId17"/>
    <p:sldId id="343" r:id="rId18"/>
    <p:sldId id="344" r:id="rId19"/>
    <p:sldId id="345" r:id="rId20"/>
    <p:sldId id="346" r:id="rId21"/>
    <p:sldId id="347" r:id="rId22"/>
    <p:sldId id="348" r:id="rId23"/>
    <p:sldId id="353" r:id="rId24"/>
    <p:sldId id="378" r:id="rId25"/>
    <p:sldId id="361" r:id="rId26"/>
    <p:sldId id="350" r:id="rId27"/>
    <p:sldId id="351" r:id="rId28"/>
    <p:sldId id="364" r:id="rId29"/>
    <p:sldId id="362" r:id="rId30"/>
    <p:sldId id="368" r:id="rId31"/>
    <p:sldId id="372" r:id="rId32"/>
    <p:sldId id="375" r:id="rId33"/>
    <p:sldId id="371" r:id="rId34"/>
    <p:sldId id="374" r:id="rId35"/>
    <p:sldId id="373" r:id="rId36"/>
    <p:sldId id="376" r:id="rId37"/>
    <p:sldId id="377" r:id="rId38"/>
    <p:sldId id="369" r:id="rId39"/>
  </p:sldIdLst>
  <p:sldSz cx="12192000" cy="6858000"/>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23" d="100"/>
          <a:sy n="123" d="100"/>
        </p:scale>
        <p:origin x="114"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8B600E0-719F-4589-A9EC-3E41CC518F86}" type="datetimeFigureOut">
              <a:rPr lang="en-GB" smtClean="0"/>
              <a:t>30/06/2024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548142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8B600E0-719F-4589-A9EC-3E41CC518F86}" type="datetimeFigureOut">
              <a:rPr lang="en-GB" smtClean="0"/>
              <a:t>30/06/2024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291618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8B600E0-719F-4589-A9EC-3E41CC518F86}" type="datetimeFigureOut">
              <a:rPr lang="en-GB" smtClean="0"/>
              <a:t>30/06/2024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4462173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30/06/2024</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30/06/2024</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30/06/2024</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30/06/2024</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30/06/2024</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30/06/2024</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30/06/2024</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30/06/2024</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8B600E0-719F-4589-A9EC-3E41CC518F86}" type="datetimeFigureOut">
              <a:rPr lang="en-GB" smtClean="0"/>
              <a:t>30/06/2024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26576302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30/06/2024</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30/06/2024</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30/06/2024</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30/06/2024</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8B600E0-719F-4589-A9EC-3E41CC518F86}" type="datetimeFigureOut">
              <a:rPr lang="en-GB" smtClean="0"/>
              <a:t>30/06/2024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847810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8B600E0-719F-4589-A9EC-3E41CC518F86}" type="datetimeFigureOut">
              <a:rPr lang="en-GB" smtClean="0"/>
              <a:t>30/06/2024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408327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8B600E0-719F-4589-A9EC-3E41CC518F86}" type="datetimeFigureOut">
              <a:rPr lang="en-GB" smtClean="0"/>
              <a:t>30/06/2024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3215544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8B600E0-719F-4589-A9EC-3E41CC518F86}" type="datetimeFigureOut">
              <a:rPr lang="en-GB" smtClean="0"/>
              <a:t>30/06/2024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3727328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B600E0-719F-4589-A9EC-3E41CC518F86}" type="datetimeFigureOut">
              <a:rPr lang="en-GB" smtClean="0"/>
              <a:t>30/06/2024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4239266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B600E0-719F-4589-A9EC-3E41CC518F86}" type="datetimeFigureOut">
              <a:rPr lang="en-GB" smtClean="0"/>
              <a:t>30/06/2024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1545965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B600E0-719F-4589-A9EC-3E41CC518F86}" type="datetimeFigureOut">
              <a:rPr lang="en-GB" smtClean="0"/>
              <a:t>30/06/2024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3143659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B600E0-719F-4589-A9EC-3E41CC518F86}" type="datetimeFigureOut">
              <a:rPr lang="en-GB" smtClean="0"/>
              <a:t>30/06/2024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9227CA-6FCC-48E7-B758-A7529EAC49A8}" type="slidenum">
              <a:rPr lang="en-GB" smtClean="0"/>
              <a:t>‹#›</a:t>
            </a:fld>
            <a:endParaRPr lang="en-GB"/>
          </a:p>
        </p:txBody>
      </p:sp>
    </p:spTree>
    <p:extLst>
      <p:ext uri="{BB962C8B-B14F-4D97-AF65-F5344CB8AC3E}">
        <p14:creationId xmlns:p14="http://schemas.microsoft.com/office/powerpoint/2010/main" val="37352165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98A801-5B32-4355-AA5C-F0A41D055134}" type="datetime1">
              <a:rPr lang="en-GB" smtClean="0"/>
              <a:t>30/06/2024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9227CA-6FCC-48E7-B758-A7529EAC49A8}" type="slidenum">
              <a:rPr lang="en-GB" smtClean="0"/>
              <a:t>‹#›</a:t>
            </a:fld>
            <a:endParaRPr lang="en-GB"/>
          </a:p>
        </p:txBody>
      </p:sp>
    </p:spTree>
    <p:extLst>
      <p:ext uri="{BB962C8B-B14F-4D97-AF65-F5344CB8AC3E}">
        <p14:creationId xmlns:p14="http://schemas.microsoft.com/office/powerpoint/2010/main" val="3735216555"/>
      </p:ext>
    </p:extLst>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 id="2147483661"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1.jpe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3.xml"/><Relationship Id="rId6" Type="http://schemas.openxmlformats.org/officeDocument/2006/relationships/image" Target="../media/image1.jpeg"/><Relationship Id="rId5" Type="http://schemas.openxmlformats.org/officeDocument/2006/relationships/image" Target="../media/image110.png"/><Relationship Id="rId4" Type="http://schemas.openxmlformats.org/officeDocument/2006/relationships/image" Target="../media/image100.png"/></Relationships>
</file>

<file path=ppt/slides/_rels/slide12.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29.png"/><Relationship Id="rId1" Type="http://schemas.openxmlformats.org/officeDocument/2006/relationships/slideLayout" Target="../slideLayouts/slideLayout19.xml"/><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1.png"/><Relationship Id="rId1" Type="http://schemas.openxmlformats.org/officeDocument/2006/relationships/slideLayout" Target="../slideLayouts/slideLayout23.xml"/><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1.jpeg"/><Relationship Id="rId7" Type="http://schemas.openxmlformats.org/officeDocument/2006/relationships/image" Target="../media/image34.png"/><Relationship Id="rId12" Type="http://schemas.openxmlformats.org/officeDocument/2006/relationships/image" Target="../media/image38.png"/><Relationship Id="rId2" Type="http://schemas.openxmlformats.org/officeDocument/2006/relationships/image" Target="../media/image31.png"/><Relationship Id="rId1" Type="http://schemas.openxmlformats.org/officeDocument/2006/relationships/slideLayout" Target="../slideLayouts/slideLayout22.xml"/><Relationship Id="rId6" Type="http://schemas.openxmlformats.org/officeDocument/2006/relationships/image" Target="../media/image33.png"/><Relationship Id="rId11" Type="http://schemas.openxmlformats.org/officeDocument/2006/relationships/image" Target="../media/image37.png"/><Relationship Id="rId10" Type="http://schemas.openxmlformats.org/officeDocument/2006/relationships/image" Target="../media/image36.png"/><Relationship Id="rId9" Type="http://schemas.openxmlformats.org/officeDocument/2006/relationships/image" Target="../media/image32.png"/></Relationships>
</file>

<file path=ppt/slides/_rels/slide15.xml.rels><?xml version="1.0" encoding="UTF-8" standalone="yes"?>
<Relationships xmlns="http://schemas.openxmlformats.org/package/2006/relationships"><Relationship Id="rId8" Type="http://schemas.openxmlformats.org/officeDocument/2006/relationships/image" Target="../media/image280.png"/><Relationship Id="rId13" Type="http://schemas.openxmlformats.org/officeDocument/2006/relationships/image" Target="../media/image41.png"/><Relationship Id="rId3" Type="http://schemas.openxmlformats.org/officeDocument/2006/relationships/image" Target="../media/image230.png"/><Relationship Id="rId7" Type="http://schemas.openxmlformats.org/officeDocument/2006/relationships/image" Target="../media/image270.png"/><Relationship Id="rId12" Type="http://schemas.openxmlformats.org/officeDocument/2006/relationships/image" Target="../media/image40.png"/><Relationship Id="rId17" Type="http://schemas.openxmlformats.org/officeDocument/2006/relationships/image" Target="../media/image44.png"/><Relationship Id="rId2" Type="http://schemas.openxmlformats.org/officeDocument/2006/relationships/image" Target="../media/image220.png"/><Relationship Id="rId16" Type="http://schemas.openxmlformats.org/officeDocument/2006/relationships/image" Target="../media/image43.png"/><Relationship Id="rId1" Type="http://schemas.openxmlformats.org/officeDocument/2006/relationships/slideLayout" Target="../slideLayouts/slideLayout22.xml"/><Relationship Id="rId6" Type="http://schemas.openxmlformats.org/officeDocument/2006/relationships/image" Target="../media/image260.png"/><Relationship Id="rId11" Type="http://schemas.openxmlformats.org/officeDocument/2006/relationships/image" Target="../media/image39.png"/><Relationship Id="rId5" Type="http://schemas.openxmlformats.org/officeDocument/2006/relationships/image" Target="../media/image250.png"/><Relationship Id="rId15" Type="http://schemas.openxmlformats.org/officeDocument/2006/relationships/image" Target="../media/image1.jpeg"/><Relationship Id="rId10" Type="http://schemas.openxmlformats.org/officeDocument/2006/relationships/image" Target="../media/image300.png"/><Relationship Id="rId4" Type="http://schemas.openxmlformats.org/officeDocument/2006/relationships/image" Target="../media/image240.png"/><Relationship Id="rId9" Type="http://schemas.openxmlformats.org/officeDocument/2006/relationships/image" Target="../media/image290.png"/><Relationship Id="rId14" Type="http://schemas.openxmlformats.org/officeDocument/2006/relationships/image" Target="../media/image42.png"/></Relationships>
</file>

<file path=ppt/slides/_rels/slide16.xml.rels><?xml version="1.0" encoding="UTF-8" standalone="yes"?>
<Relationships xmlns="http://schemas.openxmlformats.org/package/2006/relationships"><Relationship Id="rId8" Type="http://schemas.openxmlformats.org/officeDocument/2006/relationships/image" Target="../media/image280.png"/><Relationship Id="rId13" Type="http://schemas.openxmlformats.org/officeDocument/2006/relationships/image" Target="../media/image1.jpeg"/><Relationship Id="rId3" Type="http://schemas.openxmlformats.org/officeDocument/2006/relationships/image" Target="../media/image230.png"/><Relationship Id="rId7" Type="http://schemas.openxmlformats.org/officeDocument/2006/relationships/image" Target="../media/image270.png"/><Relationship Id="rId12" Type="http://schemas.openxmlformats.org/officeDocument/2006/relationships/image" Target="../media/image371.png"/><Relationship Id="rId2" Type="http://schemas.openxmlformats.org/officeDocument/2006/relationships/image" Target="../media/image220.png"/><Relationship Id="rId1" Type="http://schemas.openxmlformats.org/officeDocument/2006/relationships/slideLayout" Target="../slideLayouts/slideLayout22.xml"/><Relationship Id="rId6" Type="http://schemas.openxmlformats.org/officeDocument/2006/relationships/image" Target="../media/image260.png"/><Relationship Id="rId11" Type="http://schemas.openxmlformats.org/officeDocument/2006/relationships/image" Target="../media/image350.png"/><Relationship Id="rId5" Type="http://schemas.openxmlformats.org/officeDocument/2006/relationships/image" Target="../media/image250.png"/><Relationship Id="rId10" Type="http://schemas.openxmlformats.org/officeDocument/2006/relationships/image" Target="../media/image300.png"/><Relationship Id="rId4" Type="http://schemas.openxmlformats.org/officeDocument/2006/relationships/image" Target="../media/image240.png"/><Relationship Id="rId9" Type="http://schemas.openxmlformats.org/officeDocument/2006/relationships/image" Target="../media/image290.png"/></Relationships>
</file>

<file path=ppt/slides/_rels/slide17.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45.png"/><Relationship Id="rId7" Type="http://schemas.openxmlformats.org/officeDocument/2006/relationships/image" Target="../media/image1.jpeg"/><Relationship Id="rId2" Type="http://schemas.openxmlformats.org/officeDocument/2006/relationships/image" Target="../media/image370.png"/><Relationship Id="rId1" Type="http://schemas.openxmlformats.org/officeDocument/2006/relationships/slideLayout" Target="../slideLayouts/slideLayout21.xml"/><Relationship Id="rId6" Type="http://schemas.openxmlformats.org/officeDocument/2006/relationships/image" Target="../media/image400.png"/><Relationship Id="rId11" Type="http://schemas.openxmlformats.org/officeDocument/2006/relationships/image" Target="../media/image430.png"/><Relationship Id="rId10" Type="http://schemas.openxmlformats.org/officeDocument/2006/relationships/image" Target="../media/image420.png"/><Relationship Id="rId4" Type="http://schemas.openxmlformats.org/officeDocument/2006/relationships/image" Target="../media/image46.png"/><Relationship Id="rId9" Type="http://schemas.openxmlformats.org/officeDocument/2006/relationships/image" Target="../media/image410.png"/></Relationships>
</file>

<file path=ppt/slides/_rels/slide18.xml.rels><?xml version="1.0" encoding="UTF-8" standalone="yes"?>
<Relationships xmlns="http://schemas.openxmlformats.org/package/2006/relationships"><Relationship Id="rId8" Type="http://schemas.openxmlformats.org/officeDocument/2006/relationships/image" Target="../media/image470.png"/><Relationship Id="rId13" Type="http://schemas.openxmlformats.org/officeDocument/2006/relationships/image" Target="../media/image52.png"/><Relationship Id="rId3" Type="http://schemas.openxmlformats.org/officeDocument/2006/relationships/image" Target="../media/image450.png"/><Relationship Id="rId7" Type="http://schemas.openxmlformats.org/officeDocument/2006/relationships/image" Target="../media/image460.png"/><Relationship Id="rId12" Type="http://schemas.openxmlformats.org/officeDocument/2006/relationships/image" Target="../media/image51.png"/><Relationship Id="rId17" Type="http://schemas.openxmlformats.org/officeDocument/2006/relationships/image" Target="../media/image55.png"/><Relationship Id="rId2" Type="http://schemas.openxmlformats.org/officeDocument/2006/relationships/image" Target="../media/image440.png"/><Relationship Id="rId16" Type="http://schemas.openxmlformats.org/officeDocument/2006/relationships/image" Target="../media/image1.jpeg"/><Relationship Id="rId1" Type="http://schemas.openxmlformats.org/officeDocument/2006/relationships/slideLayout" Target="../slideLayouts/slideLayout21.xml"/><Relationship Id="rId6" Type="http://schemas.openxmlformats.org/officeDocument/2006/relationships/image" Target="../media/image481.png"/><Relationship Id="rId11" Type="http://schemas.openxmlformats.org/officeDocument/2006/relationships/image" Target="../media/image50.png"/><Relationship Id="rId5" Type="http://schemas.openxmlformats.org/officeDocument/2006/relationships/image" Target="../media/image48.png"/><Relationship Id="rId15" Type="http://schemas.openxmlformats.org/officeDocument/2006/relationships/image" Target="../media/image54.png"/><Relationship Id="rId10" Type="http://schemas.openxmlformats.org/officeDocument/2006/relationships/image" Target="../media/image49.png"/><Relationship Id="rId4" Type="http://schemas.openxmlformats.org/officeDocument/2006/relationships/image" Target="../media/image47.png"/><Relationship Id="rId9" Type="http://schemas.openxmlformats.org/officeDocument/2006/relationships/image" Target="../media/image480.png"/><Relationship Id="rId14" Type="http://schemas.openxmlformats.org/officeDocument/2006/relationships/image" Target="../media/image53.png"/></Relationships>
</file>

<file path=ppt/slides/_rels/slide19.xml.rels><?xml version="1.0" encoding="UTF-8" standalone="yes"?>
<Relationships xmlns="http://schemas.openxmlformats.org/package/2006/relationships"><Relationship Id="rId8" Type="http://schemas.openxmlformats.org/officeDocument/2006/relationships/image" Target="../media/image480.png"/><Relationship Id="rId13" Type="http://schemas.openxmlformats.org/officeDocument/2006/relationships/image" Target="../media/image53.png"/><Relationship Id="rId3" Type="http://schemas.openxmlformats.org/officeDocument/2006/relationships/image" Target="../media/image550.png"/><Relationship Id="rId7" Type="http://schemas.openxmlformats.org/officeDocument/2006/relationships/image" Target="../media/image470.png"/><Relationship Id="rId12" Type="http://schemas.openxmlformats.org/officeDocument/2006/relationships/image" Target="../media/image52.png"/><Relationship Id="rId2" Type="http://schemas.openxmlformats.org/officeDocument/2006/relationships/image" Target="../media/image56.png"/><Relationship Id="rId1" Type="http://schemas.openxmlformats.org/officeDocument/2006/relationships/slideLayout" Target="../slideLayouts/slideLayout21.xml"/><Relationship Id="rId6" Type="http://schemas.openxmlformats.org/officeDocument/2006/relationships/image" Target="../media/image460.png"/><Relationship Id="rId11" Type="http://schemas.openxmlformats.org/officeDocument/2006/relationships/image" Target="../media/image51.png"/><Relationship Id="rId5" Type="http://schemas.openxmlformats.org/officeDocument/2006/relationships/image" Target="../media/image570.png"/><Relationship Id="rId15" Type="http://schemas.openxmlformats.org/officeDocument/2006/relationships/image" Target="../media/image1.jpeg"/><Relationship Id="rId10" Type="http://schemas.openxmlformats.org/officeDocument/2006/relationships/image" Target="../media/image50.png"/><Relationship Id="rId4" Type="http://schemas.openxmlformats.org/officeDocument/2006/relationships/image" Target="../media/image57.png"/><Relationship Id="rId9" Type="http://schemas.openxmlformats.org/officeDocument/2006/relationships/image" Target="../media/image49.png"/><Relationship Id="rId14" Type="http://schemas.openxmlformats.org/officeDocument/2006/relationships/image" Target="../media/image5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54.png"/><Relationship Id="rId3" Type="http://schemas.openxmlformats.org/officeDocument/2006/relationships/image" Target="../media/image59.png"/><Relationship Id="rId7" Type="http://schemas.openxmlformats.org/officeDocument/2006/relationships/image" Target="../media/image480.png"/><Relationship Id="rId12" Type="http://schemas.openxmlformats.org/officeDocument/2006/relationships/image" Target="../media/image53.png"/><Relationship Id="rId2" Type="http://schemas.openxmlformats.org/officeDocument/2006/relationships/image" Target="../media/image58.png"/><Relationship Id="rId1" Type="http://schemas.openxmlformats.org/officeDocument/2006/relationships/slideLayout" Target="../slideLayouts/slideLayout20.xml"/><Relationship Id="rId6" Type="http://schemas.openxmlformats.org/officeDocument/2006/relationships/image" Target="../media/image470.png"/><Relationship Id="rId11" Type="http://schemas.openxmlformats.org/officeDocument/2006/relationships/image" Target="../media/image52.png"/><Relationship Id="rId5" Type="http://schemas.openxmlformats.org/officeDocument/2006/relationships/image" Target="../media/image460.png"/><Relationship Id="rId10" Type="http://schemas.openxmlformats.org/officeDocument/2006/relationships/image" Target="../media/image51.png"/><Relationship Id="rId4" Type="http://schemas.openxmlformats.org/officeDocument/2006/relationships/image" Target="../media/image60.png"/><Relationship Id="rId9" Type="http://schemas.openxmlformats.org/officeDocument/2006/relationships/image" Target="../media/image50.png"/><Relationship Id="rId14" Type="http://schemas.openxmlformats.org/officeDocument/2006/relationships/image" Target="../media/image1.jpeg"/></Relationships>
</file>

<file path=ppt/slides/_rels/slide21.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54.png"/><Relationship Id="rId3" Type="http://schemas.openxmlformats.org/officeDocument/2006/relationships/image" Target="../media/image62.png"/><Relationship Id="rId7" Type="http://schemas.openxmlformats.org/officeDocument/2006/relationships/image" Target="../media/image480.png"/><Relationship Id="rId12" Type="http://schemas.openxmlformats.org/officeDocument/2006/relationships/image" Target="../media/image53.png"/><Relationship Id="rId2" Type="http://schemas.openxmlformats.org/officeDocument/2006/relationships/image" Target="../media/image61.png"/><Relationship Id="rId16" Type="http://schemas.openxmlformats.org/officeDocument/2006/relationships/image" Target="../media/image65.png"/><Relationship Id="rId1" Type="http://schemas.openxmlformats.org/officeDocument/2006/relationships/slideLayout" Target="../slideLayouts/slideLayout20.xml"/><Relationship Id="rId6" Type="http://schemas.openxmlformats.org/officeDocument/2006/relationships/image" Target="../media/image470.png"/><Relationship Id="rId11" Type="http://schemas.openxmlformats.org/officeDocument/2006/relationships/image" Target="../media/image52.png"/><Relationship Id="rId5" Type="http://schemas.openxmlformats.org/officeDocument/2006/relationships/image" Target="../media/image460.png"/><Relationship Id="rId15" Type="http://schemas.openxmlformats.org/officeDocument/2006/relationships/image" Target="../media/image1.jpeg"/><Relationship Id="rId10" Type="http://schemas.openxmlformats.org/officeDocument/2006/relationships/image" Target="../media/image51.png"/><Relationship Id="rId4" Type="http://schemas.openxmlformats.org/officeDocument/2006/relationships/image" Target="../media/image63.png"/><Relationship Id="rId9" Type="http://schemas.openxmlformats.org/officeDocument/2006/relationships/image" Target="../media/image50.png"/><Relationship Id="rId14" Type="http://schemas.openxmlformats.org/officeDocument/2006/relationships/image" Target="../media/image6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image" Target="../media/image1.jpeg"/><Relationship Id="rId1" Type="http://schemas.openxmlformats.org/officeDocument/2006/relationships/slideLayout" Target="../slideLayouts/slideLayout20.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2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1.jpeg"/><Relationship Id="rId1" Type="http://schemas.openxmlformats.org/officeDocument/2006/relationships/slideLayout" Target="../slideLayouts/slideLayout14.xml"/><Relationship Id="rId4" Type="http://schemas.openxmlformats.org/officeDocument/2006/relationships/image" Target="../media/image72.png"/></Relationships>
</file>

<file path=ppt/slides/_rels/slide2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1.jpeg"/><Relationship Id="rId1" Type="http://schemas.openxmlformats.org/officeDocument/2006/relationships/slideLayout" Target="../slideLayouts/slideLayout20.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2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1.jpeg"/><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1.jpeg"/><Relationship Id="rId1" Type="http://schemas.openxmlformats.org/officeDocument/2006/relationships/slideLayout" Target="../slideLayouts/slideLayout13.xml"/><Relationship Id="rId4" Type="http://schemas.openxmlformats.org/officeDocument/2006/relationships/image" Target="../media/image78.png"/></Relationships>
</file>

<file path=ppt/slides/_rels/slide2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1.jpe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7.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jpeg"/><Relationship Id="rId4" Type="http://schemas.openxmlformats.org/officeDocument/2006/relationships/image" Target="../media/image4.png"/><Relationship Id="rId9"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1.jpeg"/><Relationship Id="rId1" Type="http://schemas.openxmlformats.org/officeDocument/2006/relationships/slideLayout" Target="../slideLayouts/slideLayout12.xml"/><Relationship Id="rId5" Type="http://schemas.openxmlformats.org/officeDocument/2006/relationships/image" Target="../media/image75.png"/><Relationship Id="rId4" Type="http://schemas.openxmlformats.org/officeDocument/2006/relationships/image" Target="../media/image8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1.jpeg"/><Relationship Id="rId1" Type="http://schemas.openxmlformats.org/officeDocument/2006/relationships/slideLayout" Target="../slideLayouts/slideLayout12.xml"/><Relationship Id="rId5" Type="http://schemas.openxmlformats.org/officeDocument/2006/relationships/image" Target="../media/image86.png"/><Relationship Id="rId4" Type="http://schemas.openxmlformats.org/officeDocument/2006/relationships/image" Target="../media/image85.png"/></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emf"/><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Layout" Target="../slideLayouts/slideLayout15.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1.jpeg"/><Relationship Id="rId2" Type="http://schemas.openxmlformats.org/officeDocument/2006/relationships/image" Target="../media/image16.png"/><Relationship Id="rId1" Type="http://schemas.openxmlformats.org/officeDocument/2006/relationships/slideLayout" Target="../slideLayouts/slideLayout2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4338" y="1144339"/>
            <a:ext cx="9144000" cy="2387600"/>
          </a:xfrm>
        </p:spPr>
        <p:txBody>
          <a:bodyPr/>
          <a:lstStyle/>
          <a:p>
            <a:r>
              <a:rPr lang="en-GB" dirty="0"/>
              <a:t>TCAD simulation I</a:t>
            </a:r>
            <a:br>
              <a:rPr lang="en-GB" dirty="0"/>
            </a:br>
            <a:r>
              <a:rPr lang="en-GB" sz="2400" dirty="0"/>
              <a:t>E. Giulio Villani</a:t>
            </a:r>
          </a:p>
        </p:txBody>
      </p:sp>
      <p:sp>
        <p:nvSpPr>
          <p:cNvPr id="4" name="Slide Number Placeholder 3">
            <a:extLst>
              <a:ext uri="{FF2B5EF4-FFF2-40B4-BE49-F238E27FC236}">
                <a16:creationId xmlns:a16="http://schemas.microsoft.com/office/drawing/2014/main" id="{CD892229-D8E8-4E09-8185-65A71F0E124B}"/>
              </a:ext>
            </a:extLst>
          </p:cNvPr>
          <p:cNvSpPr>
            <a:spLocks noGrp="1"/>
          </p:cNvSpPr>
          <p:nvPr>
            <p:ph type="sldNum" sz="quarter" idx="12"/>
          </p:nvPr>
        </p:nvSpPr>
        <p:spPr/>
        <p:txBody>
          <a:bodyPr/>
          <a:lstStyle/>
          <a:p>
            <a:fld id="{EE9227CA-6FCC-48E7-B758-A7529EAC49A8}" type="slidenum">
              <a:rPr lang="en-GB" smtClean="0"/>
              <a:t>1</a:t>
            </a:fld>
            <a:endParaRPr lang="en-GB"/>
          </a:p>
        </p:txBody>
      </p:sp>
      <p:sp>
        <p:nvSpPr>
          <p:cNvPr id="3" name="TextBox 2">
            <a:extLst>
              <a:ext uri="{FF2B5EF4-FFF2-40B4-BE49-F238E27FC236}">
                <a16:creationId xmlns:a16="http://schemas.microsoft.com/office/drawing/2014/main" id="{A435B6AD-5E7F-861B-7A63-69096D8B35AC}"/>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4695889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AAAE94E3-A7DB-4868-B1E3-E49703488B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22" name="Rectangle 2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Rectangle 2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123821"/>
            <a:ext cx="4975066"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51570" y="2291207"/>
            <a:ext cx="5278066" cy="418627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solidFill>
                <a:schemeClr val="tx1"/>
              </a:solidFill>
              <a:effectLst/>
              <a:cs typeface="Times New Roman" panose="02020603050405020304" pitchFamily="18" charset="0"/>
            </a:endParaRPr>
          </a:p>
          <a:p>
            <a:pPr indent="-228600" fontAlgn="base">
              <a:lnSpc>
                <a:spcPct val="90000"/>
              </a:lnSpc>
              <a:spcBef>
                <a:spcPct val="0"/>
              </a:spcBef>
              <a:spcAft>
                <a:spcPts val="600"/>
              </a:spcAft>
              <a:buFont typeface="Arial" panose="020B0604020202020204" pitchFamily="34" charset="0"/>
              <a:buChar char="•"/>
            </a:pPr>
            <a:r>
              <a:rPr kumimoji="0" lang="en-US" altLang="en-US" sz="2000" b="0" i="0" u="none" strike="noStrike" cap="none" normalizeH="0" baseline="0" dirty="0">
                <a:ln>
                  <a:noFill/>
                </a:ln>
                <a:solidFill>
                  <a:schemeClr val="tx1"/>
                </a:solidFill>
                <a:effectLst/>
                <a:cs typeface="Times New Roman" panose="02020603050405020304" pitchFamily="18" charset="0"/>
              </a:rPr>
              <a:t>The meshing used in most finite elements methods (FEM) relies on Delaunay triangulations:</a:t>
            </a:r>
          </a:p>
          <a:p>
            <a:pPr lvl="0" eaLnBrk="0" fontAlgn="base" hangingPunct="0">
              <a:spcBef>
                <a:spcPct val="0"/>
              </a:spcBef>
              <a:spcAft>
                <a:spcPct val="0"/>
              </a:spcAft>
            </a:pPr>
            <a:r>
              <a:rPr lang="en-GB" sz="2000" i="1" dirty="0">
                <a:cs typeface="Times New Roman" panose="02020603050405020304" pitchFamily="18" charset="0"/>
              </a:rPr>
              <a:t>the interior of the circumsphere of each element contains no mesh vertices.</a:t>
            </a:r>
            <a:br>
              <a:rPr lang="en-GB" sz="2000" i="1" dirty="0">
                <a:cs typeface="Times New Roman" panose="02020603050405020304" pitchFamily="18" charset="0"/>
              </a:rPr>
            </a:br>
            <a:endParaRPr lang="en-GB" sz="2000" i="1" dirty="0">
              <a:cs typeface="Times New Roman" panose="02020603050405020304" pitchFamily="18" charset="0"/>
            </a:endParaRPr>
          </a:p>
          <a:p>
            <a:pPr marL="342900" indent="-342900" eaLnBrk="0" fontAlgn="base" hangingPunct="0">
              <a:spcBef>
                <a:spcPct val="0"/>
              </a:spcBef>
              <a:spcAft>
                <a:spcPct val="0"/>
              </a:spcAft>
              <a:buFont typeface="Arial" panose="020B0604020202020204" pitchFamily="34" charset="0"/>
              <a:buChar char="•"/>
            </a:pPr>
            <a:r>
              <a:rPr lang="en-GB" sz="2000" dirty="0">
                <a:cs typeface="Times New Roman" panose="02020603050405020304" pitchFamily="18" charset="0"/>
              </a:rPr>
              <a:t>The Delaunay triangulation of a discrete point set </a:t>
            </a:r>
            <a:r>
              <a:rPr lang="en-GB" sz="2000" b="1" dirty="0">
                <a:cs typeface="Times New Roman" panose="02020603050405020304" pitchFamily="18" charset="0"/>
              </a:rPr>
              <a:t>P</a:t>
            </a:r>
            <a:r>
              <a:rPr lang="en-GB" sz="2000" dirty="0">
                <a:cs typeface="Times New Roman" panose="02020603050405020304" pitchFamily="18" charset="0"/>
              </a:rPr>
              <a:t> in general corresponds to the dual graph of the Voronoi diagram for </a:t>
            </a:r>
            <a:r>
              <a:rPr lang="en-GB" sz="2000" b="1" dirty="0">
                <a:cs typeface="Times New Roman" panose="02020603050405020304" pitchFamily="18" charset="0"/>
              </a:rPr>
              <a:t>P</a:t>
            </a:r>
            <a:br>
              <a:rPr lang="en-GB" sz="2000" b="1" dirty="0">
                <a:cs typeface="Times New Roman" panose="02020603050405020304" pitchFamily="18" charset="0"/>
              </a:rPr>
            </a:br>
            <a:endParaRPr lang="en-GB" sz="2000" b="1" dirty="0">
              <a:cs typeface="Times New Roman" panose="02020603050405020304" pitchFamily="18" charset="0"/>
            </a:endParaRPr>
          </a:p>
          <a:p>
            <a:pPr eaLnBrk="0" fontAlgn="base" hangingPunct="0">
              <a:spcBef>
                <a:spcPct val="0"/>
              </a:spcBef>
              <a:spcAft>
                <a:spcPct val="0"/>
              </a:spcAft>
            </a:pPr>
            <a:r>
              <a:rPr kumimoji="0" lang="en-US" altLang="en-US" sz="2000" b="0" i="1"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the set of all locations x closest to P</a:t>
            </a:r>
            <a:r>
              <a:rPr kumimoji="0" lang="en-US" altLang="en-US" sz="2000" b="0" i="1" u="none" strike="noStrike" cap="none" normalizeH="0" baseline="-25000" dirty="0">
                <a:ln>
                  <a:noFill/>
                </a:ln>
                <a:solidFill>
                  <a:schemeClr val="tx1"/>
                </a:solidFill>
                <a:effectLst/>
                <a:latin typeface="Times New Roman" panose="02020603050405020304" pitchFamily="18" charset="0"/>
                <a:cs typeface="Times New Roman" panose="02020603050405020304" pitchFamily="18" charset="0"/>
              </a:rPr>
              <a:t>i</a:t>
            </a:r>
            <a:r>
              <a:rPr kumimoji="0" lang="en-US" altLang="en-US" sz="2000" b="0" i="1"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than to any other point of the grid</a:t>
            </a:r>
            <a:endParaRPr lang="en-GB" sz="2000" i="1" dirty="0">
              <a:cs typeface="Times New Roman" panose="02020603050405020304" pitchFamily="18" charset="0"/>
            </a:endParaRPr>
          </a:p>
          <a:p>
            <a:pPr marL="0" marR="0" lvl="0" indent="-228600" fontAlgn="base">
              <a:lnSpc>
                <a:spcPct val="90000"/>
              </a:lnSpc>
              <a:spcBef>
                <a:spcPct val="0"/>
              </a:spcBef>
              <a:spcAft>
                <a:spcPts val="600"/>
              </a:spcAft>
              <a:buClrTx/>
              <a:buSzTx/>
              <a:buFont typeface="Arial" panose="020B0604020202020204" pitchFamily="34" charset="0"/>
              <a:buChar char="•"/>
              <a:tabLst/>
            </a:pPr>
            <a:endParaRPr lang="en-US" altLang="en-US" sz="2000" dirty="0"/>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endParaRPr>
          </a:p>
        </p:txBody>
      </p:sp>
      <p:sp>
        <p:nvSpPr>
          <p:cNvPr id="27" name="Rectangle 2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7447"/>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8CB5D2D7-DF65-4E86-BFBA-FFB9B5AC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05479"/>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3E5EED05-A77D-40C3-8DE8-8C39DF5AF530}"/>
              </a:ext>
            </a:extLst>
          </p:cNvPr>
          <p:cNvPicPr>
            <a:picLocks noChangeAspect="1"/>
          </p:cNvPicPr>
          <p:nvPr/>
        </p:nvPicPr>
        <p:blipFill>
          <a:blip r:embed="rId2"/>
          <a:stretch>
            <a:fillRect/>
          </a:stretch>
        </p:blipFill>
        <p:spPr>
          <a:xfrm>
            <a:off x="9298158" y="366751"/>
            <a:ext cx="2353977" cy="2378890"/>
          </a:xfrm>
          <a:prstGeom prst="rect">
            <a:avLst/>
          </a:prstGeom>
        </p:spPr>
      </p:pic>
      <p:pic>
        <p:nvPicPr>
          <p:cNvPr id="15" name="Picture 14">
            <a:extLst>
              <a:ext uri="{FF2B5EF4-FFF2-40B4-BE49-F238E27FC236}">
                <a16:creationId xmlns:a16="http://schemas.microsoft.com/office/drawing/2014/main" id="{ED67E482-B224-47D7-A1E9-B92131E669B1}"/>
              </a:ext>
            </a:extLst>
          </p:cNvPr>
          <p:cNvPicPr>
            <a:picLocks noChangeAspect="1"/>
          </p:cNvPicPr>
          <p:nvPr/>
        </p:nvPicPr>
        <p:blipFill rotWithShape="1">
          <a:blip r:embed="rId3"/>
          <a:srcRect l="3627" t="10164"/>
          <a:stretch/>
        </p:blipFill>
        <p:spPr>
          <a:xfrm>
            <a:off x="6993071" y="2325303"/>
            <a:ext cx="3680963" cy="889912"/>
          </a:xfrm>
          <a:prstGeom prst="rect">
            <a:avLst/>
          </a:prstGeom>
        </p:spPr>
      </p:pic>
      <p:pic>
        <p:nvPicPr>
          <p:cNvPr id="16" name="Picture 5" descr="$\displaystyle {{\Omega}}_{i}= \{ \mathbf{x} \;\; \vert \;\;\, \vert\mathbf{x} -...&#10;...{x} - \mathbf{x}_j\vert \;\: \forall \;\: i \ne j, \: \mathbf{x} \in {\Omega}\}$">
            <a:extLst>
              <a:ext uri="{FF2B5EF4-FFF2-40B4-BE49-F238E27FC236}">
                <a16:creationId xmlns:a16="http://schemas.microsoft.com/office/drawing/2014/main" id="{AEFAFA93-28C2-4E8D-8C98-40D49069C8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09528" y="5872357"/>
            <a:ext cx="3448050" cy="19050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FC65DA9B-C551-4B71-B43E-8B57F6693CA7}"/>
              </a:ext>
            </a:extLst>
          </p:cNvPr>
          <p:cNvSpPr txBox="1"/>
          <p:nvPr/>
        </p:nvSpPr>
        <p:spPr>
          <a:xfrm>
            <a:off x="6993071" y="1723345"/>
            <a:ext cx="2556715" cy="461665"/>
          </a:xfrm>
          <a:prstGeom prst="rect">
            <a:avLst/>
          </a:prstGeom>
          <a:noFill/>
        </p:spPr>
        <p:txBody>
          <a:bodyPr wrap="square">
            <a:spAutoFit/>
          </a:bodyPr>
          <a:lstStyle/>
          <a:p>
            <a:r>
              <a:rPr lang="en-GB" sz="1200" i="1" dirty="0">
                <a:latin typeface="Times New Roman" panose="02020603050405020304" pitchFamily="18" charset="0"/>
                <a:cs typeface="Times New Roman" panose="02020603050405020304" pitchFamily="18" charset="0"/>
              </a:rPr>
              <a:t>The Delaunay triangulation with all the circumcircles and their centres</a:t>
            </a:r>
          </a:p>
        </p:txBody>
      </p:sp>
      <p:sp>
        <p:nvSpPr>
          <p:cNvPr id="24" name="Rectangle 23">
            <a:extLst>
              <a:ext uri="{FF2B5EF4-FFF2-40B4-BE49-F238E27FC236}">
                <a16:creationId xmlns:a16="http://schemas.microsoft.com/office/drawing/2014/main" id="{8802160E-342E-401A-89D5-DF162A07919A}"/>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Discretization and meshing</a:t>
            </a:r>
          </a:p>
        </p:txBody>
      </p:sp>
      <p:sp>
        <p:nvSpPr>
          <p:cNvPr id="26" name="Rectangle 25">
            <a:extLst>
              <a:ext uri="{FF2B5EF4-FFF2-40B4-BE49-F238E27FC236}">
                <a16:creationId xmlns:a16="http://schemas.microsoft.com/office/drawing/2014/main" id="{6FA55E2B-D075-41AE-AEC3-CCEDBC3FD2F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8" name="Picture 27" descr="ox_small_cmyk_pos_rect.jpg">
            <a:extLst>
              <a:ext uri="{FF2B5EF4-FFF2-40B4-BE49-F238E27FC236}">
                <a16:creationId xmlns:a16="http://schemas.microsoft.com/office/drawing/2014/main" id="{02F24880-CA71-4E18-907C-CBA07235B38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pic>
        <p:nvPicPr>
          <p:cNvPr id="14" name="Picture 13">
            <a:extLst>
              <a:ext uri="{FF2B5EF4-FFF2-40B4-BE49-F238E27FC236}">
                <a16:creationId xmlns:a16="http://schemas.microsoft.com/office/drawing/2014/main" id="{F3288B69-70CD-4B8D-BDCF-F444161AAAA9}"/>
              </a:ext>
            </a:extLst>
          </p:cNvPr>
          <p:cNvPicPr>
            <a:picLocks noChangeAspect="1"/>
          </p:cNvPicPr>
          <p:nvPr/>
        </p:nvPicPr>
        <p:blipFill>
          <a:blip r:embed="rId6"/>
          <a:stretch>
            <a:fillRect/>
          </a:stretch>
        </p:blipFill>
        <p:spPr>
          <a:xfrm>
            <a:off x="9469617" y="3539627"/>
            <a:ext cx="2220508" cy="2220508"/>
          </a:xfrm>
          <a:prstGeom prst="rect">
            <a:avLst/>
          </a:prstGeom>
        </p:spPr>
      </p:pic>
      <p:sp>
        <p:nvSpPr>
          <p:cNvPr id="17" name="TextBox 16">
            <a:extLst>
              <a:ext uri="{FF2B5EF4-FFF2-40B4-BE49-F238E27FC236}">
                <a16:creationId xmlns:a16="http://schemas.microsoft.com/office/drawing/2014/main" id="{EB9AB537-AECA-496C-BFBF-A6715E0591EE}"/>
              </a:ext>
            </a:extLst>
          </p:cNvPr>
          <p:cNvSpPr txBox="1"/>
          <p:nvPr/>
        </p:nvSpPr>
        <p:spPr>
          <a:xfrm>
            <a:off x="7071414" y="5270399"/>
            <a:ext cx="2879677" cy="461665"/>
          </a:xfrm>
          <a:prstGeom prst="rect">
            <a:avLst/>
          </a:prstGeom>
          <a:noFill/>
        </p:spPr>
        <p:txBody>
          <a:bodyPr wrap="square">
            <a:spAutoFit/>
          </a:bodyPr>
          <a:lstStyle/>
          <a:p>
            <a:r>
              <a:rPr lang="en-GB" sz="1200" i="1" dirty="0">
                <a:latin typeface="Times New Roman" panose="02020603050405020304" pitchFamily="18" charset="0"/>
                <a:cs typeface="Times New Roman" panose="02020603050405020304" pitchFamily="18" charset="0"/>
              </a:rPr>
              <a:t>Connecting the centres of the circumcircles produces the Voronoi diagram (in red).</a:t>
            </a:r>
          </a:p>
        </p:txBody>
      </p:sp>
      <p:sp>
        <p:nvSpPr>
          <p:cNvPr id="32" name="TextBox 31">
            <a:extLst>
              <a:ext uri="{FF2B5EF4-FFF2-40B4-BE49-F238E27FC236}">
                <a16:creationId xmlns:a16="http://schemas.microsoft.com/office/drawing/2014/main" id="{A1F93F44-5998-6EF4-0DB1-38953E21967B}"/>
              </a:ext>
            </a:extLst>
          </p:cNvPr>
          <p:cNvSpPr txBox="1"/>
          <p:nvPr/>
        </p:nvSpPr>
        <p:spPr>
          <a:xfrm>
            <a:off x="87363" y="6400425"/>
            <a:ext cx="623904" cy="369332"/>
          </a:xfrm>
          <a:prstGeom prst="rect">
            <a:avLst/>
          </a:prstGeom>
          <a:noFill/>
        </p:spPr>
        <p:txBody>
          <a:bodyPr wrap="square">
            <a:spAutoFit/>
          </a:bodyPr>
          <a:lstStyle/>
          <a:p>
            <a:r>
              <a:rPr lang="en-GB" dirty="0"/>
              <a:t>8</a:t>
            </a:r>
          </a:p>
        </p:txBody>
      </p:sp>
      <p:sp>
        <p:nvSpPr>
          <p:cNvPr id="4" name="TextBox 3">
            <a:extLst>
              <a:ext uri="{FF2B5EF4-FFF2-40B4-BE49-F238E27FC236}">
                <a16:creationId xmlns:a16="http://schemas.microsoft.com/office/drawing/2014/main" id="{657240D9-0307-7488-353C-B19BA468DC9B}"/>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9054830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330505"/>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endParaRPr lang="en-US" sz="2000" baseline="30000" dirty="0">
              <a:latin typeface="Calibri" panose="020F0502020204030204" pitchFamily="34" charset="0"/>
              <a:cs typeface="Calibri" panose="020F0502020204030204" pitchFamily="34" charset="0"/>
            </a:endParaRP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CCD960E-3DCB-4E1B-8EF1-BB94736BA569}"/>
              </a:ext>
            </a:extLst>
          </p:cNvPr>
          <p:cNvPicPr>
            <a:picLocks noChangeAspect="1"/>
          </p:cNvPicPr>
          <p:nvPr/>
        </p:nvPicPr>
        <p:blipFill>
          <a:blip r:embed="rId2"/>
          <a:stretch>
            <a:fillRect/>
          </a:stretch>
        </p:blipFill>
        <p:spPr>
          <a:xfrm>
            <a:off x="9360766" y="509570"/>
            <a:ext cx="2010854" cy="2166775"/>
          </a:xfrm>
          <a:prstGeom prst="rect">
            <a:avLst/>
          </a:prstGeom>
        </p:spPr>
      </p:pic>
      <p:pic>
        <p:nvPicPr>
          <p:cNvPr id="6" name="Picture 5">
            <a:extLst>
              <a:ext uri="{FF2B5EF4-FFF2-40B4-BE49-F238E27FC236}">
                <a16:creationId xmlns:a16="http://schemas.microsoft.com/office/drawing/2014/main" id="{DFA1268E-3619-4C44-A3D1-430E5A550AAC}"/>
              </a:ext>
            </a:extLst>
          </p:cNvPr>
          <p:cNvPicPr>
            <a:picLocks noChangeAspect="1"/>
          </p:cNvPicPr>
          <p:nvPr/>
        </p:nvPicPr>
        <p:blipFill>
          <a:blip r:embed="rId3"/>
          <a:stretch>
            <a:fillRect/>
          </a:stretch>
        </p:blipFill>
        <p:spPr>
          <a:xfrm>
            <a:off x="9168183" y="3668030"/>
            <a:ext cx="2135054" cy="2442595"/>
          </a:xfrm>
          <a:prstGeom prst="rect">
            <a:avLst/>
          </a:prstGeom>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87420E3F-05D6-443E-A2E7-343E1A1ACBA8}"/>
                  </a:ext>
                </a:extLst>
              </p:cNvPr>
              <p:cNvSpPr txBox="1"/>
              <p:nvPr/>
            </p:nvSpPr>
            <p:spPr>
              <a:xfrm>
                <a:off x="6447684" y="2240849"/>
                <a:ext cx="73500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𝑖</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𝑖</m:t>
                          </m:r>
                        </m:sub>
                      </m:sSub>
                    </m:oMath>
                  </m:oMathPara>
                </a14:m>
                <a:endParaRPr lang="en-GB" dirty="0"/>
              </a:p>
            </p:txBody>
          </p:sp>
        </mc:Choice>
        <mc:Fallback xmlns="">
          <p:sp>
            <p:nvSpPr>
              <p:cNvPr id="18" name="TextBox 17">
                <a:extLst>
                  <a:ext uri="{FF2B5EF4-FFF2-40B4-BE49-F238E27FC236}">
                    <a16:creationId xmlns:a16="http://schemas.microsoft.com/office/drawing/2014/main" id="{87420E3F-05D6-443E-A2E7-343E1A1ACBA8}"/>
                  </a:ext>
                </a:extLst>
              </p:cNvPr>
              <p:cNvSpPr txBox="1">
                <a:spLocks noRot="1" noChangeAspect="1" noMove="1" noResize="1" noEditPoints="1" noAdjustHandles="1" noChangeArrowheads="1" noChangeShapeType="1" noTextEdit="1"/>
              </p:cNvSpPr>
              <p:nvPr/>
            </p:nvSpPr>
            <p:spPr>
              <a:xfrm>
                <a:off x="6447684" y="2240849"/>
                <a:ext cx="735009" cy="276999"/>
              </a:xfrm>
              <a:prstGeom prst="rect">
                <a:avLst/>
              </a:prstGeom>
              <a:blipFill>
                <a:blip r:embed="rId4"/>
                <a:stretch>
                  <a:fillRect l="-7500" r="-3333"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6AF646B7-47F9-458A-BE76-1B371390FC7B}"/>
                  </a:ext>
                </a:extLst>
              </p:cNvPr>
              <p:cNvSpPr txBox="1"/>
              <p:nvPr/>
            </p:nvSpPr>
            <p:spPr>
              <a:xfrm>
                <a:off x="6319058" y="4443854"/>
                <a:ext cx="1742465" cy="1107996"/>
              </a:xfrm>
              <a:prstGeom prst="rect">
                <a:avLst/>
              </a:prstGeom>
              <a:noFill/>
            </p:spPr>
            <p:txBody>
              <a:bodyPr wrap="none" lIns="0" tIns="0" rIns="0" bIns="0" rtlCol="0">
                <a:spAutoFit/>
              </a:bodyPr>
              <a:lstStyle/>
              <a:p>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1</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1</m:t>
                        </m:r>
                      </m:sub>
                    </m:sSub>
                    <m:r>
                      <a:rPr lang="en-GB" b="0" i="1" smtClean="0">
                        <a:latin typeface="Cambria Math" panose="02040503050406030204" pitchFamily="18" charset="0"/>
                      </a:rPr>
                      <m:t>+</m:t>
                    </m:r>
                  </m:oMath>
                </a14:m>
                <a:r>
                  <a:rPr lang="en-GB" dirty="0"/>
                  <a:t> </a:t>
                </a:r>
                <a14:m>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𝑉</m:t>
                        </m:r>
                      </m:e>
                      <m:sub>
                        <m:r>
                          <a:rPr lang="en-GB" b="0" i="1" smtClean="0">
                            <a:latin typeface="Cambria Math" panose="02040503050406030204" pitchFamily="18" charset="0"/>
                          </a:rPr>
                          <m:t>5</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𝑉</m:t>
                        </m:r>
                      </m:e>
                      <m:sub>
                        <m:r>
                          <a:rPr lang="en-GB" b="0" i="1" smtClean="0">
                            <a:latin typeface="Cambria Math" panose="02040503050406030204" pitchFamily="18" charset="0"/>
                          </a:rPr>
                          <m:t>6</m:t>
                        </m:r>
                      </m:sub>
                    </m:sSub>
                  </m:oMath>
                </a14:m>
                <a:br>
                  <a:rPr lang="en-GB" i="1" dirty="0">
                    <a:latin typeface="Cambria Math" panose="02040503050406030204" pitchFamily="18" charset="0"/>
                  </a:rPr>
                </a:br>
                <a:br>
                  <a:rPr lang="en-GB" i="1" dirty="0">
                    <a:latin typeface="Cambria Math" panose="02040503050406030204" pitchFamily="18" charset="0"/>
                  </a:rPr>
                </a:br>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3</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3</m:t>
                        </m:r>
                      </m:sub>
                    </m:sSub>
                    <m:r>
                      <a:rPr lang="en-GB" b="0" i="1" smtClean="0">
                        <a:latin typeface="Cambria Math" panose="02040503050406030204" pitchFamily="18" charset="0"/>
                      </a:rPr>
                      <m:t>+</m:t>
                    </m:r>
                  </m:oMath>
                </a14:m>
                <a:r>
                  <a:rPr lang="en-GB" dirty="0"/>
                  <a:t> </a:t>
                </a:r>
                <a14:m>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𝑉</m:t>
                        </m:r>
                      </m:e>
                      <m:sub>
                        <m:r>
                          <a:rPr lang="en-GB" b="0" i="1" smtClean="0">
                            <a:latin typeface="Cambria Math" panose="02040503050406030204" pitchFamily="18" charset="0"/>
                          </a:rPr>
                          <m:t>5</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𝑉</m:t>
                        </m:r>
                      </m:e>
                      <m:sub>
                        <m:r>
                          <a:rPr lang="en-GB" b="0" i="1" smtClean="0">
                            <a:latin typeface="Cambria Math" panose="02040503050406030204" pitchFamily="18" charset="0"/>
                          </a:rPr>
                          <m:t>6</m:t>
                        </m:r>
                      </m:sub>
                    </m:sSub>
                  </m:oMath>
                </a14:m>
                <a:endParaRPr lang="en-GB" b="0" dirty="0"/>
              </a:p>
              <a:p>
                <a:endParaRPr lang="en-GB" dirty="0"/>
              </a:p>
            </p:txBody>
          </p:sp>
        </mc:Choice>
        <mc:Fallback xmlns="">
          <p:sp>
            <p:nvSpPr>
              <p:cNvPr id="22" name="TextBox 21">
                <a:extLst>
                  <a:ext uri="{FF2B5EF4-FFF2-40B4-BE49-F238E27FC236}">
                    <a16:creationId xmlns:a16="http://schemas.microsoft.com/office/drawing/2014/main" id="{6AF646B7-47F9-458A-BE76-1B371390FC7B}"/>
                  </a:ext>
                </a:extLst>
              </p:cNvPr>
              <p:cNvSpPr txBox="1">
                <a:spLocks noRot="1" noChangeAspect="1" noMove="1" noResize="1" noEditPoints="1" noAdjustHandles="1" noChangeArrowheads="1" noChangeShapeType="1" noTextEdit="1"/>
              </p:cNvSpPr>
              <p:nvPr/>
            </p:nvSpPr>
            <p:spPr>
              <a:xfrm>
                <a:off x="6319058" y="4443854"/>
                <a:ext cx="1742465" cy="1107996"/>
              </a:xfrm>
              <a:prstGeom prst="rect">
                <a:avLst/>
              </a:prstGeom>
              <a:blipFill>
                <a:blip r:embed="rId5"/>
                <a:stretch>
                  <a:fillRect l="-4912" r="-2456"/>
                </a:stretch>
              </a:blipFill>
            </p:spPr>
            <p:txBody>
              <a:bodyPr/>
              <a:lstStyle/>
              <a:p>
                <a:r>
                  <a:rPr lang="en-GB">
                    <a:noFill/>
                  </a:rPr>
                  <a:t> </a:t>
                </a:r>
              </a:p>
            </p:txBody>
          </p:sp>
        </mc:Fallback>
      </mc:AlternateContent>
      <p:sp>
        <p:nvSpPr>
          <p:cNvPr id="23" name="TextBox 22">
            <a:extLst>
              <a:ext uri="{FF2B5EF4-FFF2-40B4-BE49-F238E27FC236}">
                <a16:creationId xmlns:a16="http://schemas.microsoft.com/office/drawing/2014/main" id="{85D4B940-551D-429E-8901-4D7BE3BE6DDA}"/>
              </a:ext>
            </a:extLst>
          </p:cNvPr>
          <p:cNvSpPr txBox="1"/>
          <p:nvPr/>
        </p:nvSpPr>
        <p:spPr>
          <a:xfrm>
            <a:off x="6248365" y="1022990"/>
            <a:ext cx="3415504" cy="954107"/>
          </a:xfrm>
          <a:prstGeom prst="rect">
            <a:avLst/>
          </a:prstGeom>
          <a:noFill/>
        </p:spPr>
        <p:txBody>
          <a:bodyPr wrap="square">
            <a:spAutoFit/>
          </a:bodyPr>
          <a:lstStyle/>
          <a:p>
            <a:r>
              <a:rPr lang="en-GB" sz="1400" i="1" dirty="0"/>
              <a:t>Voronoi boxes do not overlap (each circumcircle does not include a point of another triangle). Each can be uniquely assigned to its corresponding grid points. </a:t>
            </a:r>
          </a:p>
        </p:txBody>
      </p:sp>
      <p:sp>
        <p:nvSpPr>
          <p:cNvPr id="24" name="TextBox 23">
            <a:extLst>
              <a:ext uri="{FF2B5EF4-FFF2-40B4-BE49-F238E27FC236}">
                <a16:creationId xmlns:a16="http://schemas.microsoft.com/office/drawing/2014/main" id="{C9F52B3B-B226-4CDF-A8EB-543EDF025C45}"/>
              </a:ext>
            </a:extLst>
          </p:cNvPr>
          <p:cNvSpPr txBox="1"/>
          <p:nvPr/>
        </p:nvSpPr>
        <p:spPr>
          <a:xfrm>
            <a:off x="6248365" y="2980812"/>
            <a:ext cx="3415504" cy="1169551"/>
          </a:xfrm>
          <a:prstGeom prst="rect">
            <a:avLst/>
          </a:prstGeom>
          <a:noFill/>
        </p:spPr>
        <p:txBody>
          <a:bodyPr wrap="square">
            <a:spAutoFit/>
          </a:bodyPr>
          <a:lstStyle/>
          <a:p>
            <a:r>
              <a:rPr lang="en-GB" sz="1400" i="1" dirty="0"/>
              <a:t>Voronoi boxes do overlap (each circumcircle does include a point of another triangle). Each cannot be uniquely assigned to its corresponding grid points. Wrong volumes calculated</a:t>
            </a:r>
          </a:p>
        </p:txBody>
      </p:sp>
      <p:sp>
        <p:nvSpPr>
          <p:cNvPr id="26" name="TextBox 25">
            <a:extLst>
              <a:ext uri="{FF2B5EF4-FFF2-40B4-BE49-F238E27FC236}">
                <a16:creationId xmlns:a16="http://schemas.microsoft.com/office/drawing/2014/main" id="{61EE761E-82B7-4753-8C55-4079A6466DF8}"/>
              </a:ext>
            </a:extLst>
          </p:cNvPr>
          <p:cNvSpPr txBox="1"/>
          <p:nvPr/>
        </p:nvSpPr>
        <p:spPr>
          <a:xfrm>
            <a:off x="496824" y="2415424"/>
            <a:ext cx="4717740" cy="3200876"/>
          </a:xfrm>
          <a:prstGeom prst="rect">
            <a:avLst/>
          </a:prstGeom>
          <a:noFill/>
        </p:spPr>
        <p:txBody>
          <a:bodyPr wrap="square">
            <a:spAutoFit/>
          </a:bodyPr>
          <a:lstStyle/>
          <a:p>
            <a:pPr marL="342900" indent="-342900" eaLnBrk="0" fontAlgn="base" hangingPunct="0">
              <a:spcBef>
                <a:spcPct val="0"/>
              </a:spcBef>
              <a:spcAft>
                <a:spcPct val="0"/>
              </a:spcAft>
              <a:buFont typeface="Arial" panose="020B0604020202020204" pitchFamily="34" charset="0"/>
              <a:buChar char="•"/>
            </a:pPr>
            <a:r>
              <a:rPr lang="en-GB" altLang="en-US" sz="2000" dirty="0">
                <a:cs typeface="Times New Roman" panose="02020603050405020304" pitchFamily="18" charset="0"/>
              </a:rPr>
              <a:t>Correct </a:t>
            </a:r>
            <a:r>
              <a:rPr lang="en-GB" sz="2000" dirty="0">
                <a:cs typeface="Times New Roman" panose="02020603050405020304" pitchFamily="18" charset="0"/>
              </a:rPr>
              <a:t>Delaunay triangulation</a:t>
            </a:r>
            <a:r>
              <a:rPr lang="en-GB" sz="2000" baseline="30000" dirty="0">
                <a:cs typeface="Times New Roman" panose="02020603050405020304" pitchFamily="18" charset="0"/>
              </a:rPr>
              <a:t>*</a:t>
            </a:r>
            <a:r>
              <a:rPr lang="en-GB" sz="2000" dirty="0">
                <a:cs typeface="Times New Roman" panose="02020603050405020304" pitchFamily="18" charset="0"/>
              </a:rPr>
              <a:t> guarantees element-volume conservation, important in many problems (diffusion, charge generation, et cetera)</a:t>
            </a:r>
          </a:p>
          <a:p>
            <a:pPr marL="342900" indent="-342900" eaLnBrk="0" fontAlgn="base" hangingPunct="0">
              <a:spcBef>
                <a:spcPct val="0"/>
              </a:spcBef>
              <a:spcAft>
                <a:spcPct val="0"/>
              </a:spcAft>
              <a:buFont typeface="Arial" panose="020B0604020202020204" pitchFamily="34" charset="0"/>
              <a:buChar char="•"/>
            </a:pPr>
            <a:endParaRPr kumimoji="0" lang="en-GB" altLang="en-US" sz="2000" b="0" i="0" u="none" strike="noStrike" cap="none" normalizeH="0" baseline="0" dirty="0">
              <a:ln>
                <a:noFill/>
              </a:ln>
              <a:solidFill>
                <a:schemeClr val="tx1"/>
              </a:solidFill>
              <a:effectLst/>
              <a:cs typeface="Times New Roman" panose="02020603050405020304" pitchFamily="18" charset="0"/>
            </a:endParaRPr>
          </a:p>
          <a:p>
            <a:pPr marL="342900" indent="-342900" eaLnBrk="0" fontAlgn="base" hangingPunct="0">
              <a:spcBef>
                <a:spcPct val="0"/>
              </a:spcBef>
              <a:spcAft>
                <a:spcPct val="0"/>
              </a:spcAft>
              <a:buFont typeface="Arial" panose="020B0604020202020204" pitchFamily="34" charset="0"/>
              <a:buChar char="•"/>
            </a:pPr>
            <a:r>
              <a:rPr lang="en-GB" sz="2000" dirty="0"/>
              <a:t>Delaunay triangulation maximizes the minimum angle of the triangle</a:t>
            </a:r>
          </a:p>
          <a:p>
            <a:pPr marL="342900" indent="-342900" eaLnBrk="0" fontAlgn="base" hangingPunct="0">
              <a:spcBef>
                <a:spcPct val="0"/>
              </a:spcBef>
              <a:spcAft>
                <a:spcPct val="0"/>
              </a:spcAft>
              <a:buFont typeface="Arial" panose="020B0604020202020204" pitchFamily="34" charset="0"/>
              <a:buChar char="•"/>
            </a:pPr>
            <a:endParaRPr kumimoji="0" lang="en-GB" altLang="en-US" sz="2000" b="0" i="0" u="none" strike="noStrike" cap="none" normalizeH="0" baseline="0" dirty="0">
              <a:ln>
                <a:noFill/>
              </a:ln>
              <a:solidFill>
                <a:schemeClr val="tx1"/>
              </a:solidFill>
              <a:effectLst/>
              <a:cs typeface="Times New Roman" panose="02020603050405020304" pitchFamily="18" charset="0"/>
            </a:endParaRPr>
          </a:p>
          <a:p>
            <a:pPr algn="l"/>
            <a:r>
              <a:rPr lang="en-GB" sz="1100" b="0" i="1" u="none" strike="noStrike" baseline="30000" dirty="0">
                <a:solidFill>
                  <a:srgbClr val="000000"/>
                </a:solidFill>
              </a:rPr>
              <a:t>*</a:t>
            </a:r>
            <a:r>
              <a:rPr lang="en-GB" sz="1100" b="0" i="1" u="none" strike="noStrike" baseline="0" dirty="0">
                <a:solidFill>
                  <a:srgbClr val="000000"/>
                </a:solidFill>
              </a:rPr>
              <a:t>A. Okabe, B. Boots, and K. Sugihara, Spatial Tessellations, John Wiley and Sons Ltd, 1992.</a:t>
            </a:r>
          </a:p>
        </p:txBody>
      </p:sp>
      <p:sp>
        <p:nvSpPr>
          <p:cNvPr id="28" name="Rectangle 27">
            <a:extLst>
              <a:ext uri="{FF2B5EF4-FFF2-40B4-BE49-F238E27FC236}">
                <a16:creationId xmlns:a16="http://schemas.microsoft.com/office/drawing/2014/main" id="{1EBFA887-590D-41FE-BF35-D07901AFECA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Discretization and meshing</a:t>
            </a:r>
          </a:p>
        </p:txBody>
      </p:sp>
      <p:sp>
        <p:nvSpPr>
          <p:cNvPr id="29" name="Rectangle 28">
            <a:extLst>
              <a:ext uri="{FF2B5EF4-FFF2-40B4-BE49-F238E27FC236}">
                <a16:creationId xmlns:a16="http://schemas.microsoft.com/office/drawing/2014/main" id="{76AFEC5C-A144-47A7-96FB-9822DF6F73BE}"/>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1" name="Picture 30" descr="ox_small_cmyk_pos_rect.jpg">
            <a:extLst>
              <a:ext uri="{FF2B5EF4-FFF2-40B4-BE49-F238E27FC236}">
                <a16:creationId xmlns:a16="http://schemas.microsoft.com/office/drawing/2014/main" id="{9D7120B1-0C77-4B8F-9D4F-FC90B7AF699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7328BF6B-6D52-0D47-749D-EAA26EDC043D}"/>
              </a:ext>
            </a:extLst>
          </p:cNvPr>
          <p:cNvSpPr txBox="1"/>
          <p:nvPr/>
        </p:nvSpPr>
        <p:spPr>
          <a:xfrm>
            <a:off x="87363" y="6400425"/>
            <a:ext cx="623904" cy="369332"/>
          </a:xfrm>
          <a:prstGeom prst="rect">
            <a:avLst/>
          </a:prstGeom>
          <a:noFill/>
        </p:spPr>
        <p:txBody>
          <a:bodyPr wrap="square">
            <a:spAutoFit/>
          </a:bodyPr>
          <a:lstStyle/>
          <a:p>
            <a:r>
              <a:rPr lang="en-GB" dirty="0"/>
              <a:t>9</a:t>
            </a:r>
          </a:p>
        </p:txBody>
      </p:sp>
      <p:sp>
        <p:nvSpPr>
          <p:cNvPr id="5" name="TextBox 4">
            <a:extLst>
              <a:ext uri="{FF2B5EF4-FFF2-40B4-BE49-F238E27FC236}">
                <a16:creationId xmlns:a16="http://schemas.microsoft.com/office/drawing/2014/main" id="{36D6648C-C23E-D42F-43A4-34BD3D49A301}"/>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869022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CBF6817-9E5E-4C7F-BEF1-55D0265C2218}"/>
              </a:ext>
            </a:extLst>
          </p:cNvPr>
          <p:cNvSpPr>
            <a:spLocks noChangeArrowheads="1"/>
          </p:cNvSpPr>
          <p:nvPr/>
        </p:nvSpPr>
        <p:spPr bwMode="auto">
          <a:xfrm>
            <a:off x="590719" y="2330505"/>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342900" indent="-342900" eaLnBrk="0" fontAlgn="base" hangingPunct="0">
              <a:spcBef>
                <a:spcPct val="0"/>
              </a:spcBef>
              <a:spcAft>
                <a:spcPct val="0"/>
              </a:spcAft>
              <a:buFont typeface="Arial" panose="020B0604020202020204" pitchFamily="34" charset="0"/>
              <a:buChar char="•"/>
            </a:pPr>
            <a:r>
              <a:rPr kumimoji="0" lang="en-GB" altLang="en-US" sz="2000" b="0" i="0" u="none" strike="noStrike" cap="none" normalizeH="0" baseline="0" dirty="0">
                <a:ln>
                  <a:noFill/>
                </a:ln>
                <a:solidFill>
                  <a:schemeClr val="tx1"/>
                </a:solidFill>
                <a:effectLst/>
                <a:cs typeface="Times New Roman" panose="02020603050405020304" pitchFamily="18" charset="0"/>
              </a:rPr>
              <a:t>Discretization of equations imposes some constraints on spatial and temporal mesh size</a:t>
            </a:r>
            <a:endParaRPr lang="en-GB" sz="2000" dirty="0">
              <a:cs typeface="Times New Roman" panose="02020603050405020304" pitchFamily="18" charset="0"/>
            </a:endParaRPr>
          </a:p>
          <a:p>
            <a:pPr marL="342900" indent="-342900" eaLnBrk="0" fontAlgn="base" hangingPunct="0">
              <a:spcBef>
                <a:spcPct val="0"/>
              </a:spcBef>
              <a:spcAft>
                <a:spcPct val="0"/>
              </a:spcAft>
              <a:buFont typeface="Arial" panose="020B0604020202020204" pitchFamily="34" charset="0"/>
              <a:buChar char="•"/>
            </a:pPr>
            <a:endParaRPr lang="en-GB" sz="2000" dirty="0">
              <a:cs typeface="Times New Roman" panose="02020603050405020304" pitchFamily="18" charset="0"/>
            </a:endParaRPr>
          </a:p>
          <a:p>
            <a:pPr marL="342900" indent="-342900" eaLnBrk="0" fontAlgn="base" hangingPunct="0">
              <a:spcBef>
                <a:spcPct val="0"/>
              </a:spcBef>
              <a:spcAft>
                <a:spcPct val="0"/>
              </a:spcAft>
              <a:buFont typeface="Arial" panose="020B0604020202020204" pitchFamily="34" charset="0"/>
              <a:buChar char="•"/>
            </a:pPr>
            <a:r>
              <a:rPr lang="en-GB" sz="2000" dirty="0">
                <a:cs typeface="Times New Roman" panose="02020603050405020304" pitchFamily="18" charset="0"/>
              </a:rPr>
              <a:t>Mesh size should be smaller than </a:t>
            </a:r>
            <a:r>
              <a:rPr lang="en-GB" sz="2000" b="1" dirty="0">
                <a:cs typeface="Times New Roman" panose="02020603050405020304" pitchFamily="18" charset="0"/>
              </a:rPr>
              <a:t>Debye length</a:t>
            </a:r>
            <a:r>
              <a:rPr lang="en-GB" sz="2000" dirty="0">
                <a:cs typeface="Times New Roman" panose="02020603050405020304" pitchFamily="18" charset="0"/>
              </a:rPr>
              <a:t> (i.e. the characteristic length for screening of field by charges) where charge variations in space have to be resolved</a:t>
            </a:r>
          </a:p>
          <a:p>
            <a:pPr eaLnBrk="0" fontAlgn="base" hangingPunct="0">
              <a:spcBef>
                <a:spcPct val="0"/>
              </a:spcBef>
              <a:spcAft>
                <a:spcPct val="0"/>
              </a:spcAft>
            </a:pPr>
            <a:endParaRPr lang="en-US" sz="2000" dirty="0">
              <a:highlight>
                <a:srgbClr val="FFFF00"/>
              </a:highlight>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baseline="30000" dirty="0">
              <a:latin typeface="Calibri" panose="020F0502020204030204" pitchFamily="34" charset="0"/>
              <a:cs typeface="Calibri" panose="020F0502020204030204" pitchFamily="34" charset="0"/>
            </a:endParaRP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pic>
        <p:nvPicPr>
          <p:cNvPr id="16" name="Picture 15">
            <a:extLst>
              <a:ext uri="{FF2B5EF4-FFF2-40B4-BE49-F238E27FC236}">
                <a16:creationId xmlns:a16="http://schemas.microsoft.com/office/drawing/2014/main" id="{67EA236F-C008-41E5-9E20-95439B21D8B4}"/>
              </a:ext>
            </a:extLst>
          </p:cNvPr>
          <p:cNvPicPr>
            <a:picLocks noChangeAspect="1"/>
          </p:cNvPicPr>
          <p:nvPr/>
        </p:nvPicPr>
        <p:blipFill>
          <a:blip r:embed="rId2"/>
          <a:stretch>
            <a:fillRect/>
          </a:stretch>
        </p:blipFill>
        <p:spPr>
          <a:xfrm>
            <a:off x="6161802" y="798446"/>
            <a:ext cx="3532568" cy="2177306"/>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9DE469DC-8606-451F-9F9C-DD523BB7E15F}"/>
                  </a:ext>
                </a:extLst>
              </p:cNvPr>
              <p:cNvSpPr txBox="1"/>
              <p:nvPr/>
            </p:nvSpPr>
            <p:spPr>
              <a:xfrm>
                <a:off x="6161802" y="3418691"/>
                <a:ext cx="3589127" cy="236007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𝐿</m:t>
                          </m:r>
                        </m:e>
                        <m:sub>
                          <m:r>
                            <a:rPr lang="en-GB" sz="1400" b="0" i="1" smtClean="0">
                              <a:latin typeface="Cambria Math" panose="02040503050406030204" pitchFamily="18" charset="0"/>
                            </a:rPr>
                            <m:t>𝐷</m:t>
                          </m:r>
                        </m:sub>
                      </m:sSub>
                      <m:r>
                        <a:rPr lang="en-GB" sz="1400" b="0" i="1" smtClean="0">
                          <a:latin typeface="Cambria Math" panose="02040503050406030204" pitchFamily="18" charset="0"/>
                        </a:rPr>
                        <m:t>=</m:t>
                      </m:r>
                      <m:rad>
                        <m:radPr>
                          <m:degHide m:val="on"/>
                          <m:ctrlPr>
                            <a:rPr lang="en-GB" sz="1400" b="0" i="1" smtClean="0">
                              <a:latin typeface="Cambria Math" panose="02040503050406030204" pitchFamily="18" charset="0"/>
                            </a:rPr>
                          </m:ctrlPr>
                        </m:radPr>
                        <m:deg/>
                        <m:e>
                          <m:f>
                            <m:fPr>
                              <m:ctrlPr>
                                <a:rPr lang="en-GB" sz="1400" i="1">
                                  <a:latin typeface="Cambria Math" panose="02040503050406030204" pitchFamily="18" charset="0"/>
                                </a:rPr>
                              </m:ctrlPr>
                            </m:fPr>
                            <m:num>
                              <m:sSub>
                                <m:sSubPr>
                                  <m:ctrlPr>
                                    <a:rPr lang="en-GB" sz="1400" i="1">
                                      <a:latin typeface="Cambria Math" panose="02040503050406030204" pitchFamily="18" charset="0"/>
                                    </a:rPr>
                                  </m:ctrlPr>
                                </m:sSubPr>
                                <m:e>
                                  <m:sSub>
                                    <m:sSubPr>
                                      <m:ctrlPr>
                                        <a:rPr lang="en-GB" sz="1400" i="1" smtClean="0">
                                          <a:latin typeface="Cambria Math" panose="02040503050406030204" pitchFamily="18" charset="0"/>
                                        </a:rPr>
                                      </m:ctrlPr>
                                    </m:sSubPr>
                                    <m:e>
                                      <m:r>
                                        <a:rPr lang="en-GB" sz="1400" i="1" smtClean="0">
                                          <a:latin typeface="Cambria Math" panose="02040503050406030204" pitchFamily="18" charset="0"/>
                                          <a:ea typeface="Cambria Math" panose="02040503050406030204" pitchFamily="18" charset="0"/>
                                        </a:rPr>
                                        <m:t>𝜀</m:t>
                                      </m:r>
                                    </m:e>
                                    <m:sub>
                                      <m:r>
                                        <a:rPr lang="en-GB" sz="1400" b="0" i="1" smtClean="0">
                                          <a:latin typeface="Cambria Math" panose="02040503050406030204" pitchFamily="18" charset="0"/>
                                        </a:rPr>
                                        <m:t>𝑠</m:t>
                                      </m:r>
                                    </m:sub>
                                  </m:sSub>
                                  <m:r>
                                    <a:rPr lang="en-GB" sz="1400" i="1">
                                      <a:latin typeface="Cambria Math" panose="02040503050406030204" pitchFamily="18" charset="0"/>
                                    </a:rPr>
                                    <m:t>𝑘</m:t>
                                  </m:r>
                                </m:e>
                                <m:sub>
                                  <m:r>
                                    <a:rPr lang="en-GB" sz="1400" i="1">
                                      <a:latin typeface="Cambria Math" panose="02040503050406030204" pitchFamily="18" charset="0"/>
                                    </a:rPr>
                                    <m:t>𝐵</m:t>
                                  </m:r>
                                </m:sub>
                              </m:sSub>
                              <m:r>
                                <a:rPr lang="en-GB" sz="1400" i="1">
                                  <a:latin typeface="Cambria Math" panose="02040503050406030204" pitchFamily="18" charset="0"/>
                                </a:rPr>
                                <m:t>𝑇</m:t>
                              </m:r>
                            </m:num>
                            <m:den>
                              <m:sSup>
                                <m:sSupPr>
                                  <m:ctrlPr>
                                    <a:rPr lang="en-GB" sz="1400" i="1" smtClean="0">
                                      <a:latin typeface="Cambria Math" panose="02040503050406030204" pitchFamily="18" charset="0"/>
                                    </a:rPr>
                                  </m:ctrlPr>
                                </m:sSupPr>
                                <m:e>
                                  <m:r>
                                    <a:rPr lang="en-GB" sz="1400" b="0" i="1" smtClean="0">
                                      <a:latin typeface="Cambria Math" panose="02040503050406030204" pitchFamily="18" charset="0"/>
                                    </a:rPr>
                                    <m:t>𝑒</m:t>
                                  </m:r>
                                </m:e>
                                <m:sup>
                                  <m:r>
                                    <a:rPr lang="en-GB" sz="1400" b="0" i="1" smtClean="0">
                                      <a:latin typeface="Cambria Math" panose="02040503050406030204" pitchFamily="18" charset="0"/>
                                    </a:rPr>
                                    <m:t>2</m:t>
                                  </m:r>
                                </m:sup>
                              </m:sSup>
                              <m:r>
                                <a:rPr lang="en-GB" sz="1400" b="0" i="1" smtClean="0">
                                  <a:latin typeface="Cambria Math" panose="02040503050406030204" pitchFamily="18" charset="0"/>
                                </a:rPr>
                                <m:t>𝑁</m:t>
                              </m:r>
                            </m:den>
                          </m:f>
                        </m:e>
                      </m:rad>
                      <m:r>
                        <a:rPr lang="en-GB" sz="1400" b="0" i="1" smtClean="0">
                          <a:latin typeface="Cambria Math" panose="02040503050406030204" pitchFamily="18" charset="0"/>
                        </a:rPr>
                        <m:t> </m:t>
                      </m:r>
                      <m:r>
                        <a:rPr lang="en-GB" sz="1400" b="0" i="1" smtClean="0">
                          <a:latin typeface="Cambria Math" panose="02040503050406030204" pitchFamily="18" charset="0"/>
                        </a:rPr>
                        <m:t>𝐷𝑒𝑏𝑦𝑒</m:t>
                      </m:r>
                      <m:r>
                        <a:rPr lang="en-GB" sz="1400" b="0" i="1" smtClean="0">
                          <a:latin typeface="Cambria Math" panose="02040503050406030204" pitchFamily="18" charset="0"/>
                        </a:rPr>
                        <m:t> </m:t>
                      </m:r>
                      <m:r>
                        <a:rPr lang="en-GB" sz="1400" b="0" i="1" smtClean="0">
                          <a:latin typeface="Cambria Math" panose="02040503050406030204" pitchFamily="18" charset="0"/>
                        </a:rPr>
                        <m:t>𝑙𝑒𝑛𝑔𝑡h</m:t>
                      </m:r>
                    </m:oMath>
                  </m:oMathPara>
                </a14:m>
                <a:endParaRPr lang="en-GB" sz="1400" b="0" dirty="0"/>
              </a:p>
              <a:p>
                <a:br>
                  <a:rPr lang="en-GB" sz="1400" b="0" dirty="0"/>
                </a:br>
                <a:endParaRPr lang="en-GB" sz="1400" b="0" dirty="0"/>
              </a:p>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𝑁</m:t>
                      </m:r>
                      <m:r>
                        <a:rPr lang="en-GB" sz="1400" b="0" i="1" smtClean="0">
                          <a:latin typeface="Cambria Math" panose="02040503050406030204" pitchFamily="18" charset="0"/>
                        </a:rPr>
                        <m:t>=</m:t>
                      </m:r>
                      <m:sSup>
                        <m:sSupPr>
                          <m:ctrlPr>
                            <a:rPr lang="en-GB" sz="1400" b="0" i="1" smtClean="0">
                              <a:latin typeface="Cambria Math" panose="02040503050406030204" pitchFamily="18" charset="0"/>
                            </a:rPr>
                          </m:ctrlPr>
                        </m:sSupPr>
                        <m:e>
                          <m:r>
                            <a:rPr lang="en-GB" sz="1400" b="0" i="1" smtClean="0">
                              <a:latin typeface="Cambria Math" panose="02040503050406030204" pitchFamily="18" charset="0"/>
                            </a:rPr>
                            <m:t>10</m:t>
                          </m:r>
                        </m:e>
                        <m:sup>
                          <m:r>
                            <a:rPr lang="en-GB" sz="1400" b="0" i="1" smtClean="0">
                              <a:latin typeface="Cambria Math" panose="02040503050406030204" pitchFamily="18" charset="0"/>
                            </a:rPr>
                            <m:t>13</m:t>
                          </m:r>
                        </m:sup>
                      </m:sSup>
                      <m:sSup>
                        <m:sSupPr>
                          <m:ctrlPr>
                            <a:rPr lang="en-GB" sz="1400" b="0" i="1" smtClean="0">
                              <a:latin typeface="Cambria Math" panose="02040503050406030204" pitchFamily="18" charset="0"/>
                            </a:rPr>
                          </m:ctrlPr>
                        </m:sSupPr>
                        <m:e>
                          <m:r>
                            <a:rPr lang="en-GB" sz="1400" b="0" i="1" smtClean="0">
                              <a:latin typeface="Cambria Math" panose="02040503050406030204" pitchFamily="18" charset="0"/>
                            </a:rPr>
                            <m:t>[</m:t>
                          </m:r>
                          <m:r>
                            <a:rPr lang="en-GB" sz="1400" b="0" i="1" smtClean="0">
                              <a:latin typeface="Cambria Math" panose="02040503050406030204" pitchFamily="18" charset="0"/>
                            </a:rPr>
                            <m:t>𝑐𝑚</m:t>
                          </m:r>
                        </m:e>
                        <m:sup>
                          <m:r>
                            <a:rPr lang="en-GB" sz="1400" b="0" i="1" smtClean="0">
                              <a:latin typeface="Cambria Math" panose="02040503050406030204" pitchFamily="18" charset="0"/>
                            </a:rPr>
                            <m:t>−3</m:t>
                          </m:r>
                        </m:sup>
                      </m:sSup>
                      <m:r>
                        <a:rPr lang="en-GB" sz="1400" b="0" i="1" smtClean="0">
                          <a:latin typeface="Cambria Math" panose="02040503050406030204" pitchFamily="18" charset="0"/>
                        </a:rPr>
                        <m:t>]:</m:t>
                      </m:r>
                      <m:sSub>
                        <m:sSubPr>
                          <m:ctrlPr>
                            <a:rPr lang="en-GB" sz="1400" i="1">
                              <a:latin typeface="Cambria Math" panose="02040503050406030204" pitchFamily="18" charset="0"/>
                            </a:rPr>
                          </m:ctrlPr>
                        </m:sSubPr>
                        <m:e>
                          <m:r>
                            <a:rPr lang="en-GB" sz="1400" i="1">
                              <a:latin typeface="Cambria Math" panose="02040503050406030204" pitchFamily="18" charset="0"/>
                            </a:rPr>
                            <m:t>𝐿</m:t>
                          </m:r>
                        </m:e>
                        <m:sub>
                          <m:r>
                            <a:rPr lang="en-GB" sz="1400" i="1">
                              <a:latin typeface="Cambria Math" panose="02040503050406030204" pitchFamily="18" charset="0"/>
                            </a:rPr>
                            <m:t>𝐷</m:t>
                          </m:r>
                        </m:sub>
                      </m:sSub>
                      <m:r>
                        <a:rPr lang="en-GB" sz="140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1.3 </m:t>
                      </m:r>
                      <m:d>
                        <m:dPr>
                          <m:begChr m:val="["/>
                          <m:endChr m:val="]"/>
                          <m:ctrlPr>
                            <a:rPr lang="en-GB" sz="1400" b="0" i="1" smtClean="0">
                              <a:latin typeface="Cambria Math" panose="02040503050406030204" pitchFamily="18" charset="0"/>
                              <a:ea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𝑢𝑚</m:t>
                          </m:r>
                        </m:e>
                      </m:d>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𝑇</m:t>
                      </m:r>
                      <m:r>
                        <a:rPr lang="en-GB" sz="1400" b="0" i="1" smtClean="0">
                          <a:latin typeface="Cambria Math" panose="02040503050406030204" pitchFamily="18" charset="0"/>
                          <a:ea typeface="Cambria Math" panose="02040503050406030204" pitchFamily="18" charset="0"/>
                        </a:rPr>
                        <m:t>=300 </m:t>
                      </m:r>
                      <m:d>
                        <m:dPr>
                          <m:begChr m:val="["/>
                          <m:endChr m:val="]"/>
                          <m:ctrlPr>
                            <a:rPr lang="en-GB" sz="1400" b="0" i="1" smtClean="0">
                              <a:latin typeface="Cambria Math" panose="02040503050406030204" pitchFamily="18" charset="0"/>
                              <a:ea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𝐾</m:t>
                          </m:r>
                        </m:e>
                      </m:d>
                    </m:oMath>
                    <m:oMath xmlns:m="http://schemas.openxmlformats.org/officeDocument/2006/math">
                      <m:r>
                        <a:rPr lang="en-GB" sz="1400" i="1">
                          <a:latin typeface="Cambria Math" panose="02040503050406030204" pitchFamily="18" charset="0"/>
                        </a:rPr>
                        <m:t>𝑁</m:t>
                      </m:r>
                      <m:r>
                        <a:rPr lang="en-GB" sz="1400" i="1">
                          <a:latin typeface="Cambria Math" panose="02040503050406030204" pitchFamily="18" charset="0"/>
                        </a:rPr>
                        <m:t>=</m:t>
                      </m:r>
                      <m:sSup>
                        <m:sSupPr>
                          <m:ctrlPr>
                            <a:rPr lang="en-GB" sz="1400" i="1">
                              <a:latin typeface="Cambria Math" panose="02040503050406030204" pitchFamily="18" charset="0"/>
                            </a:rPr>
                          </m:ctrlPr>
                        </m:sSupPr>
                        <m:e>
                          <m:r>
                            <a:rPr lang="en-GB" sz="1400" i="1">
                              <a:latin typeface="Cambria Math" panose="02040503050406030204" pitchFamily="18" charset="0"/>
                            </a:rPr>
                            <m:t>10</m:t>
                          </m:r>
                        </m:e>
                        <m:sup>
                          <m:r>
                            <a:rPr lang="en-GB" sz="1400" i="1">
                              <a:latin typeface="Cambria Math" panose="02040503050406030204" pitchFamily="18" charset="0"/>
                            </a:rPr>
                            <m:t>1</m:t>
                          </m:r>
                          <m:r>
                            <a:rPr lang="en-GB" sz="1400" b="0" i="1" smtClean="0">
                              <a:latin typeface="Cambria Math" panose="02040503050406030204" pitchFamily="18" charset="0"/>
                            </a:rPr>
                            <m:t>7</m:t>
                          </m:r>
                        </m:sup>
                      </m:sSup>
                      <m:sSup>
                        <m:sSupPr>
                          <m:ctrlPr>
                            <a:rPr lang="en-GB" sz="1400" i="1">
                              <a:latin typeface="Cambria Math" panose="02040503050406030204" pitchFamily="18" charset="0"/>
                            </a:rPr>
                          </m:ctrlPr>
                        </m:sSupPr>
                        <m:e>
                          <m:r>
                            <a:rPr lang="en-GB" sz="1400" i="1">
                              <a:latin typeface="Cambria Math" panose="02040503050406030204" pitchFamily="18" charset="0"/>
                            </a:rPr>
                            <m:t>[</m:t>
                          </m:r>
                          <m:r>
                            <a:rPr lang="en-GB" sz="1400" i="1">
                              <a:latin typeface="Cambria Math" panose="02040503050406030204" pitchFamily="18" charset="0"/>
                            </a:rPr>
                            <m:t>𝑐𝑚</m:t>
                          </m:r>
                        </m:e>
                        <m:sup>
                          <m:r>
                            <a:rPr lang="en-GB" sz="1400" i="1">
                              <a:latin typeface="Cambria Math" panose="02040503050406030204" pitchFamily="18" charset="0"/>
                            </a:rPr>
                            <m:t>−3</m:t>
                          </m:r>
                        </m:sup>
                      </m:sSup>
                      <m:r>
                        <a:rPr lang="en-GB" sz="1400" i="1">
                          <a:latin typeface="Cambria Math" panose="02040503050406030204" pitchFamily="18" charset="0"/>
                        </a:rPr>
                        <m:t>]:</m:t>
                      </m:r>
                      <m:sSub>
                        <m:sSubPr>
                          <m:ctrlPr>
                            <a:rPr lang="en-GB" sz="1400" i="1">
                              <a:latin typeface="Cambria Math" panose="02040503050406030204" pitchFamily="18" charset="0"/>
                            </a:rPr>
                          </m:ctrlPr>
                        </m:sSubPr>
                        <m:e>
                          <m:r>
                            <a:rPr lang="en-GB" sz="1400" i="1">
                              <a:latin typeface="Cambria Math" panose="02040503050406030204" pitchFamily="18" charset="0"/>
                            </a:rPr>
                            <m:t>𝐿</m:t>
                          </m:r>
                        </m:e>
                        <m:sub>
                          <m:r>
                            <a:rPr lang="en-GB" sz="1400" i="1">
                              <a:latin typeface="Cambria Math" panose="02040503050406030204" pitchFamily="18" charset="0"/>
                            </a:rPr>
                            <m:t>𝐷</m:t>
                          </m:r>
                        </m:sub>
                      </m:sSub>
                      <m:r>
                        <a:rPr lang="en-GB" sz="1400" i="1">
                          <a:latin typeface="Cambria Math" panose="02040503050406030204" pitchFamily="18" charset="0"/>
                          <a:ea typeface="Cambria Math" panose="02040503050406030204" pitchFamily="18" charset="0"/>
                        </a:rPr>
                        <m:t>≈1</m:t>
                      </m:r>
                      <m:r>
                        <a:rPr lang="en-GB" sz="1400" b="0" i="1" smtClean="0">
                          <a:latin typeface="Cambria Math" panose="02040503050406030204" pitchFamily="18" charset="0"/>
                          <a:ea typeface="Cambria Math" panose="02040503050406030204" pitchFamily="18" charset="0"/>
                        </a:rPr>
                        <m:t>3</m:t>
                      </m:r>
                      <m:r>
                        <a:rPr lang="en-GB" sz="1400" i="1">
                          <a:latin typeface="Cambria Math" panose="02040503050406030204" pitchFamily="18" charset="0"/>
                          <a:ea typeface="Cambria Math" panose="02040503050406030204" pitchFamily="18" charset="0"/>
                        </a:rPr>
                        <m:t> </m:t>
                      </m:r>
                      <m:d>
                        <m:dPr>
                          <m:begChr m:val="["/>
                          <m:endChr m:val="]"/>
                          <m:ctrlPr>
                            <a:rPr lang="en-GB" sz="1400" i="1">
                              <a:latin typeface="Cambria Math" panose="02040503050406030204" pitchFamily="18" charset="0"/>
                              <a:ea typeface="Cambria Math" panose="02040503050406030204" pitchFamily="18" charset="0"/>
                            </a:rPr>
                          </m:ctrlPr>
                        </m:dPr>
                        <m:e>
                          <m:r>
                            <a:rPr lang="en-GB" sz="1400" i="1">
                              <a:latin typeface="Cambria Math" panose="02040503050406030204" pitchFamily="18" charset="0"/>
                              <a:ea typeface="Cambria Math" panose="02040503050406030204" pitchFamily="18" charset="0"/>
                            </a:rPr>
                            <m:t>𝑛𝑚</m:t>
                          </m:r>
                        </m:e>
                      </m:d>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𝑇</m:t>
                      </m:r>
                      <m:r>
                        <a:rPr lang="en-GB" sz="1400" i="1">
                          <a:latin typeface="Cambria Math" panose="02040503050406030204" pitchFamily="18" charset="0"/>
                          <a:ea typeface="Cambria Math" panose="02040503050406030204" pitchFamily="18" charset="0"/>
                        </a:rPr>
                        <m:t>=300 </m:t>
                      </m:r>
                      <m:d>
                        <m:dPr>
                          <m:begChr m:val="["/>
                          <m:endChr m:val="]"/>
                          <m:ctrlPr>
                            <a:rPr lang="en-GB" sz="1400" i="1">
                              <a:latin typeface="Cambria Math" panose="02040503050406030204" pitchFamily="18" charset="0"/>
                              <a:ea typeface="Cambria Math" panose="02040503050406030204" pitchFamily="18" charset="0"/>
                            </a:rPr>
                          </m:ctrlPr>
                        </m:dPr>
                        <m:e>
                          <m:r>
                            <a:rPr lang="en-GB" sz="1400" i="1">
                              <a:latin typeface="Cambria Math" panose="02040503050406030204" pitchFamily="18" charset="0"/>
                              <a:ea typeface="Cambria Math" panose="02040503050406030204" pitchFamily="18" charset="0"/>
                            </a:rPr>
                            <m:t>𝐾</m:t>
                          </m:r>
                        </m:e>
                      </m:d>
                    </m:oMath>
                    <m:oMath xmlns:m="http://schemas.openxmlformats.org/officeDocument/2006/math">
                      <m:r>
                        <a:rPr lang="en-GB" sz="1400" i="1">
                          <a:latin typeface="Cambria Math" panose="02040503050406030204" pitchFamily="18" charset="0"/>
                        </a:rPr>
                        <m:t>𝑁</m:t>
                      </m:r>
                      <m:r>
                        <a:rPr lang="en-GB" sz="1400" i="1">
                          <a:latin typeface="Cambria Math" panose="02040503050406030204" pitchFamily="18" charset="0"/>
                        </a:rPr>
                        <m:t>=</m:t>
                      </m:r>
                      <m:sSup>
                        <m:sSupPr>
                          <m:ctrlPr>
                            <a:rPr lang="en-GB" sz="1400" i="1">
                              <a:latin typeface="Cambria Math" panose="02040503050406030204" pitchFamily="18" charset="0"/>
                            </a:rPr>
                          </m:ctrlPr>
                        </m:sSupPr>
                        <m:e>
                          <m:r>
                            <a:rPr lang="en-GB" sz="1400" i="1">
                              <a:latin typeface="Cambria Math" panose="02040503050406030204" pitchFamily="18" charset="0"/>
                            </a:rPr>
                            <m:t>10</m:t>
                          </m:r>
                        </m:e>
                        <m:sup>
                          <m:r>
                            <a:rPr lang="en-GB" sz="1400" i="1">
                              <a:latin typeface="Cambria Math" panose="02040503050406030204" pitchFamily="18" charset="0"/>
                            </a:rPr>
                            <m:t>1</m:t>
                          </m:r>
                          <m:r>
                            <a:rPr lang="en-GB" sz="1400" b="0" i="1" smtClean="0">
                              <a:latin typeface="Cambria Math" panose="02040503050406030204" pitchFamily="18" charset="0"/>
                            </a:rPr>
                            <m:t>9</m:t>
                          </m:r>
                        </m:sup>
                      </m:sSup>
                      <m:sSup>
                        <m:sSupPr>
                          <m:ctrlPr>
                            <a:rPr lang="en-GB" sz="1400" i="1">
                              <a:latin typeface="Cambria Math" panose="02040503050406030204" pitchFamily="18" charset="0"/>
                            </a:rPr>
                          </m:ctrlPr>
                        </m:sSupPr>
                        <m:e>
                          <m:r>
                            <a:rPr lang="en-GB" sz="1400" i="1">
                              <a:latin typeface="Cambria Math" panose="02040503050406030204" pitchFamily="18" charset="0"/>
                            </a:rPr>
                            <m:t>[</m:t>
                          </m:r>
                          <m:r>
                            <a:rPr lang="en-GB" sz="1400" i="1">
                              <a:latin typeface="Cambria Math" panose="02040503050406030204" pitchFamily="18" charset="0"/>
                            </a:rPr>
                            <m:t>𝑐𝑚</m:t>
                          </m:r>
                        </m:e>
                        <m:sup>
                          <m:r>
                            <a:rPr lang="en-GB" sz="1400" i="1">
                              <a:latin typeface="Cambria Math" panose="02040503050406030204" pitchFamily="18" charset="0"/>
                            </a:rPr>
                            <m:t>−3</m:t>
                          </m:r>
                        </m:sup>
                      </m:sSup>
                      <m:r>
                        <a:rPr lang="en-GB" sz="1400" i="1">
                          <a:latin typeface="Cambria Math" panose="02040503050406030204" pitchFamily="18" charset="0"/>
                        </a:rPr>
                        <m:t>]:</m:t>
                      </m:r>
                      <m:sSub>
                        <m:sSubPr>
                          <m:ctrlPr>
                            <a:rPr lang="en-GB" sz="1400" i="1">
                              <a:latin typeface="Cambria Math" panose="02040503050406030204" pitchFamily="18" charset="0"/>
                            </a:rPr>
                          </m:ctrlPr>
                        </m:sSubPr>
                        <m:e>
                          <m:r>
                            <a:rPr lang="en-GB" sz="1400" i="1">
                              <a:latin typeface="Cambria Math" panose="02040503050406030204" pitchFamily="18" charset="0"/>
                            </a:rPr>
                            <m:t>𝐿</m:t>
                          </m:r>
                        </m:e>
                        <m:sub>
                          <m:r>
                            <a:rPr lang="en-GB" sz="1400" i="1">
                              <a:latin typeface="Cambria Math" panose="02040503050406030204" pitchFamily="18" charset="0"/>
                            </a:rPr>
                            <m:t>𝐷</m:t>
                          </m:r>
                        </m:sub>
                      </m:sSub>
                      <m:r>
                        <a:rPr lang="en-GB" sz="1400" i="1">
                          <a:latin typeface="Cambria Math" panose="02040503050406030204" pitchFamily="18" charset="0"/>
                          <a:ea typeface="Cambria Math" panose="02040503050406030204" pitchFamily="18" charset="0"/>
                        </a:rPr>
                        <m:t>≈1</m:t>
                      </m:r>
                      <m:r>
                        <a:rPr lang="en-GB" sz="1400" b="0" i="1" smtClean="0">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3 </m:t>
                      </m:r>
                      <m:d>
                        <m:dPr>
                          <m:begChr m:val="["/>
                          <m:endChr m:val="]"/>
                          <m:ctrlPr>
                            <a:rPr lang="en-GB" sz="1400" i="1">
                              <a:latin typeface="Cambria Math" panose="02040503050406030204" pitchFamily="18" charset="0"/>
                              <a:ea typeface="Cambria Math" panose="02040503050406030204" pitchFamily="18" charset="0"/>
                            </a:rPr>
                          </m:ctrlPr>
                        </m:dPr>
                        <m:e>
                          <m:r>
                            <a:rPr lang="en-GB" sz="1400" i="1">
                              <a:latin typeface="Cambria Math" panose="02040503050406030204" pitchFamily="18" charset="0"/>
                              <a:ea typeface="Cambria Math" panose="02040503050406030204" pitchFamily="18" charset="0"/>
                            </a:rPr>
                            <m:t>𝑛𝑚</m:t>
                          </m:r>
                        </m:e>
                      </m:d>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𝑇</m:t>
                      </m:r>
                      <m:r>
                        <a:rPr lang="en-GB" sz="1400" i="1">
                          <a:latin typeface="Cambria Math" panose="02040503050406030204" pitchFamily="18" charset="0"/>
                          <a:ea typeface="Cambria Math" panose="02040503050406030204" pitchFamily="18" charset="0"/>
                        </a:rPr>
                        <m:t>=300 [</m:t>
                      </m:r>
                      <m:r>
                        <a:rPr lang="en-GB" sz="1400" i="1">
                          <a:latin typeface="Cambria Math" panose="02040503050406030204" pitchFamily="18" charset="0"/>
                          <a:ea typeface="Cambria Math" panose="02040503050406030204" pitchFamily="18" charset="0"/>
                        </a:rPr>
                        <m:t>𝐾</m:t>
                      </m:r>
                      <m:r>
                        <a:rPr lang="en-GB" sz="1400" i="1">
                          <a:latin typeface="Cambria Math" panose="02040503050406030204" pitchFamily="18" charset="0"/>
                          <a:ea typeface="Cambria Math" panose="02040503050406030204" pitchFamily="18" charset="0"/>
                        </a:rPr>
                        <m:t>]</m:t>
                      </m:r>
                    </m:oMath>
                  </m:oMathPara>
                </a14:m>
                <a:endParaRPr lang="en-GB" sz="1400" dirty="0"/>
              </a:p>
              <a:p>
                <a:endParaRPr lang="en-GB" sz="1400" dirty="0"/>
              </a:p>
              <a:p>
                <a:endParaRPr lang="en-GB" sz="1400" dirty="0"/>
              </a:p>
              <a:p>
                <a:endParaRPr lang="en-GB" sz="1400" dirty="0"/>
              </a:p>
            </p:txBody>
          </p:sp>
        </mc:Choice>
        <mc:Fallback xmlns="">
          <p:sp>
            <p:nvSpPr>
              <p:cNvPr id="17" name="TextBox 16">
                <a:extLst>
                  <a:ext uri="{FF2B5EF4-FFF2-40B4-BE49-F238E27FC236}">
                    <a16:creationId xmlns:a16="http://schemas.microsoft.com/office/drawing/2014/main" id="{9DE469DC-8606-451F-9F9C-DD523BB7E15F}"/>
                  </a:ext>
                </a:extLst>
              </p:cNvPr>
              <p:cNvSpPr txBox="1">
                <a:spLocks noRot="1" noChangeAspect="1" noMove="1" noResize="1" noEditPoints="1" noAdjustHandles="1" noChangeArrowheads="1" noChangeShapeType="1" noTextEdit="1"/>
              </p:cNvSpPr>
              <p:nvPr/>
            </p:nvSpPr>
            <p:spPr>
              <a:xfrm>
                <a:off x="6161802" y="3418691"/>
                <a:ext cx="3589127" cy="2360070"/>
              </a:xfrm>
              <a:prstGeom prst="rect">
                <a:avLst/>
              </a:prstGeom>
              <a:blipFill>
                <a:blip r:embed="rId3"/>
                <a:stretch>
                  <a:fillRect l="-340" r="-849"/>
                </a:stretch>
              </a:blipFill>
            </p:spPr>
            <p:txBody>
              <a:bodyPr/>
              <a:lstStyle/>
              <a:p>
                <a:r>
                  <a:rPr lang="en-GB">
                    <a:noFill/>
                  </a:rPr>
                  <a:t> </a:t>
                </a:r>
              </a:p>
            </p:txBody>
          </p:sp>
        </mc:Fallback>
      </mc:AlternateContent>
      <p:sp>
        <p:nvSpPr>
          <p:cNvPr id="18" name="Rectangle 17">
            <a:extLst>
              <a:ext uri="{FF2B5EF4-FFF2-40B4-BE49-F238E27FC236}">
                <a16:creationId xmlns:a16="http://schemas.microsoft.com/office/drawing/2014/main" id="{84872261-E350-46A0-9F16-34D6A36E8464}"/>
              </a:ext>
            </a:extLst>
          </p:cNvPr>
          <p:cNvSpPr/>
          <p:nvPr/>
        </p:nvSpPr>
        <p:spPr>
          <a:xfrm>
            <a:off x="7671804" y="2086075"/>
            <a:ext cx="277091" cy="23993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a:extLst>
              <a:ext uri="{FF2B5EF4-FFF2-40B4-BE49-F238E27FC236}">
                <a16:creationId xmlns:a16="http://schemas.microsoft.com/office/drawing/2014/main" id="{07A34426-74CC-453C-89E0-9E8309461D3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Discretization and meshing</a:t>
            </a:r>
          </a:p>
        </p:txBody>
      </p:sp>
      <p:sp>
        <p:nvSpPr>
          <p:cNvPr id="23" name="Rectangle 22">
            <a:extLst>
              <a:ext uri="{FF2B5EF4-FFF2-40B4-BE49-F238E27FC236}">
                <a16:creationId xmlns:a16="http://schemas.microsoft.com/office/drawing/2014/main" id="{F19CE212-E083-495C-8D3F-AD19AD77410E}"/>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4" name="Picture 23" descr="ox_small_cmyk_pos_rect.jpg">
            <a:extLst>
              <a:ext uri="{FF2B5EF4-FFF2-40B4-BE49-F238E27FC236}">
                <a16:creationId xmlns:a16="http://schemas.microsoft.com/office/drawing/2014/main" id="{72401D27-5BA1-4A86-96EA-0414E4918F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0" name="TextBox 19">
            <a:extLst>
              <a:ext uri="{FF2B5EF4-FFF2-40B4-BE49-F238E27FC236}">
                <a16:creationId xmlns:a16="http://schemas.microsoft.com/office/drawing/2014/main" id="{F5DD0222-D9E2-ABE0-635A-431A1B5F7194}"/>
              </a:ext>
            </a:extLst>
          </p:cNvPr>
          <p:cNvSpPr txBox="1"/>
          <p:nvPr/>
        </p:nvSpPr>
        <p:spPr>
          <a:xfrm>
            <a:off x="87363" y="6400425"/>
            <a:ext cx="623904" cy="369332"/>
          </a:xfrm>
          <a:prstGeom prst="rect">
            <a:avLst/>
          </a:prstGeom>
          <a:noFill/>
        </p:spPr>
        <p:txBody>
          <a:bodyPr wrap="square">
            <a:spAutoFit/>
          </a:bodyPr>
          <a:lstStyle/>
          <a:p>
            <a:r>
              <a:rPr lang="en-GB" dirty="0"/>
              <a:t>10</a:t>
            </a:r>
          </a:p>
        </p:txBody>
      </p:sp>
      <p:sp>
        <p:nvSpPr>
          <p:cNvPr id="3" name="TextBox 2">
            <a:extLst>
              <a:ext uri="{FF2B5EF4-FFF2-40B4-BE49-F238E27FC236}">
                <a16:creationId xmlns:a16="http://schemas.microsoft.com/office/drawing/2014/main" id="{A75A4CE9-5794-1B48-0E5F-911BD8AA7CF6}"/>
              </a:ext>
            </a:extLst>
          </p:cNvPr>
          <p:cNvSpPr txBox="1"/>
          <p:nvPr/>
        </p:nvSpPr>
        <p:spPr>
          <a:xfrm>
            <a:off x="8770094" y="1070858"/>
            <a:ext cx="689163" cy="369332"/>
          </a:xfrm>
          <a:prstGeom prst="rect">
            <a:avLst/>
          </a:prstGeom>
          <a:solidFill>
            <a:schemeClr val="bg1"/>
          </a:solidFill>
        </p:spPr>
        <p:txBody>
          <a:bodyPr wrap="none" rtlCol="0">
            <a:spAutoFit/>
          </a:bodyPr>
          <a:lstStyle/>
          <a:p>
            <a:r>
              <a:rPr lang="en-GB" dirty="0" err="1"/>
              <a:t>nwell</a:t>
            </a:r>
            <a:endParaRPr lang="en-GB" dirty="0"/>
          </a:p>
        </p:txBody>
      </p:sp>
      <p:sp>
        <p:nvSpPr>
          <p:cNvPr id="5" name="TextBox 4">
            <a:extLst>
              <a:ext uri="{FF2B5EF4-FFF2-40B4-BE49-F238E27FC236}">
                <a16:creationId xmlns:a16="http://schemas.microsoft.com/office/drawing/2014/main" id="{A3BC5825-42EF-72A2-857A-9E9DA2F40D16}"/>
              </a:ext>
            </a:extLst>
          </p:cNvPr>
          <p:cNvSpPr txBox="1"/>
          <p:nvPr/>
        </p:nvSpPr>
        <p:spPr>
          <a:xfrm>
            <a:off x="6240410" y="2118001"/>
            <a:ext cx="628698" cy="369332"/>
          </a:xfrm>
          <a:prstGeom prst="rect">
            <a:avLst/>
          </a:prstGeom>
          <a:solidFill>
            <a:schemeClr val="bg1"/>
          </a:solidFill>
        </p:spPr>
        <p:txBody>
          <a:bodyPr wrap="none" rtlCol="0">
            <a:spAutoFit/>
          </a:bodyPr>
          <a:lstStyle/>
          <a:p>
            <a:r>
              <a:rPr lang="en-GB" dirty="0"/>
              <a:t>HR p</a:t>
            </a:r>
          </a:p>
        </p:txBody>
      </p:sp>
      <p:sp>
        <p:nvSpPr>
          <p:cNvPr id="2" name="TextBox 1">
            <a:extLst>
              <a:ext uri="{FF2B5EF4-FFF2-40B4-BE49-F238E27FC236}">
                <a16:creationId xmlns:a16="http://schemas.microsoft.com/office/drawing/2014/main" id="{07DCE659-9EEB-3A77-A353-16860F5B0C93}"/>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637912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330505"/>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342900" indent="-342900" eaLnBrk="0" fontAlgn="base" hangingPunct="0">
              <a:spcBef>
                <a:spcPct val="0"/>
              </a:spcBef>
              <a:spcAft>
                <a:spcPct val="0"/>
              </a:spcAft>
              <a:buFont typeface="Arial" panose="020B0604020202020204" pitchFamily="34" charset="0"/>
              <a:buChar char="•"/>
            </a:pPr>
            <a:r>
              <a:rPr lang="en-GB" sz="2000" dirty="0">
                <a:cs typeface="Times New Roman" panose="02020603050405020304" pitchFamily="18" charset="0"/>
              </a:rPr>
              <a:t>Also temporal ‘mesh’ size should be smaller than the </a:t>
            </a:r>
            <a:r>
              <a:rPr lang="en-GB" sz="2000" b="1" dirty="0">
                <a:cs typeface="Times New Roman" panose="02020603050405020304" pitchFamily="18" charset="0"/>
              </a:rPr>
              <a:t>dielectric relaxation time</a:t>
            </a:r>
            <a:r>
              <a:rPr lang="en-GB" sz="2000" dirty="0">
                <a:cs typeface="Times New Roman" panose="02020603050405020304" pitchFamily="18" charset="0"/>
              </a:rPr>
              <a:t> </a:t>
            </a:r>
            <a:r>
              <a:rPr lang="en-GB" sz="2000" dirty="0" err="1">
                <a:cs typeface="Times New Roman" panose="02020603050405020304" pitchFamily="18" charset="0"/>
              </a:rPr>
              <a:t>t</a:t>
            </a:r>
            <a:r>
              <a:rPr lang="en-GB" sz="2000" baseline="-25000" dirty="0" err="1">
                <a:cs typeface="Times New Roman" panose="02020603050405020304" pitchFamily="18" charset="0"/>
              </a:rPr>
              <a:t>dr</a:t>
            </a:r>
            <a:r>
              <a:rPr lang="en-GB" sz="2000" dirty="0">
                <a:cs typeface="Times New Roman" panose="02020603050405020304" pitchFamily="18" charset="0"/>
              </a:rPr>
              <a:t> (i.e. time it takes to charge fluctuations to decay under the field they produce)</a:t>
            </a:r>
          </a:p>
          <a:p>
            <a:pPr marL="342900" indent="-342900" eaLnBrk="0" fontAlgn="base" hangingPunct="0">
              <a:spcBef>
                <a:spcPct val="0"/>
              </a:spcBef>
              <a:spcAft>
                <a:spcPct val="0"/>
              </a:spcAft>
              <a:buFont typeface="Arial" panose="020B0604020202020204" pitchFamily="34" charset="0"/>
              <a:buChar char="•"/>
            </a:pPr>
            <a:endParaRPr lang="en-GB" sz="2000" dirty="0">
              <a:cs typeface="Times New Roman" panose="02020603050405020304" pitchFamily="18" charset="0"/>
            </a:endParaRPr>
          </a:p>
          <a:p>
            <a:pPr marL="342900" indent="-342900" eaLnBrk="0" fontAlgn="base" hangingPunct="0">
              <a:spcBef>
                <a:spcPct val="0"/>
              </a:spcBef>
              <a:spcAft>
                <a:spcPct val="0"/>
              </a:spcAft>
              <a:buFont typeface="Arial" panose="020B0604020202020204" pitchFamily="34" charset="0"/>
              <a:buChar char="•"/>
            </a:pPr>
            <a:r>
              <a:rPr lang="en-GB" sz="2000" dirty="0">
                <a:cs typeface="Times New Roman" panose="02020603050405020304" pitchFamily="18" charset="0"/>
              </a:rPr>
              <a:t>Time interval smaller than </a:t>
            </a:r>
            <a:r>
              <a:rPr lang="en-GB" sz="2000" dirty="0" err="1">
                <a:cs typeface="Times New Roman" panose="02020603050405020304" pitchFamily="18" charset="0"/>
              </a:rPr>
              <a:t>t</a:t>
            </a:r>
            <a:r>
              <a:rPr lang="en-GB" sz="2000" baseline="-25000" dirty="0" err="1">
                <a:cs typeface="Times New Roman" panose="02020603050405020304" pitchFamily="18" charset="0"/>
              </a:rPr>
              <a:t>dr</a:t>
            </a:r>
            <a:r>
              <a:rPr lang="en-GB" sz="2000" dirty="0">
                <a:cs typeface="Times New Roman" panose="02020603050405020304" pitchFamily="18" charset="0"/>
              </a:rPr>
              <a:t> might give unrealistic transient results (‘oscillations’ in estimated transient currents)</a:t>
            </a:r>
            <a:endParaRPr lang="en-US" sz="2000" dirty="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baseline="30000" dirty="0">
              <a:latin typeface="Calibri" panose="020F0502020204030204" pitchFamily="34" charset="0"/>
              <a:cs typeface="Calibri" panose="020F0502020204030204" pitchFamily="34" charset="0"/>
            </a:endParaRP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960DDC96-B8B2-4424-BE3C-1FEBC5335F4A}"/>
                  </a:ext>
                </a:extLst>
              </p:cNvPr>
              <p:cNvSpPr txBox="1"/>
              <p:nvPr/>
            </p:nvSpPr>
            <p:spPr>
              <a:xfrm>
                <a:off x="5863596" y="1562859"/>
                <a:ext cx="5653793" cy="153529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400" b="0" i="1" smtClean="0">
                              <a:latin typeface="Cambria Math" panose="02040503050406030204" pitchFamily="18" charset="0"/>
                              <a:ea typeface="Cambria Math" panose="02040503050406030204" pitchFamily="18" charset="0"/>
                            </a:rPr>
                          </m:ctrlPr>
                        </m:sSubPr>
                        <m:e>
                          <m:r>
                            <a:rPr lang="en-GB" sz="1400" b="0" i="1" smtClean="0">
                              <a:latin typeface="Cambria Math" panose="02040503050406030204" pitchFamily="18" charset="0"/>
                              <a:ea typeface="Cambria Math" panose="02040503050406030204" pitchFamily="18" charset="0"/>
                            </a:rPr>
                            <m:t>𝜏</m:t>
                          </m:r>
                        </m:e>
                        <m:sub>
                          <m:r>
                            <a:rPr lang="en-GB" sz="1400" b="0" i="1" smtClean="0">
                              <a:latin typeface="Cambria Math" panose="02040503050406030204" pitchFamily="18" charset="0"/>
                              <a:ea typeface="Cambria Math" panose="02040503050406030204" pitchFamily="18" charset="0"/>
                            </a:rPr>
                            <m:t>𝑑𝑟</m:t>
                          </m:r>
                        </m:sub>
                      </m:sSub>
                      <m:r>
                        <a:rPr lang="en-GB" sz="1400" b="0" i="1" dirty="0" smtClean="0">
                          <a:latin typeface="Cambria Math" panose="02040503050406030204" pitchFamily="18" charset="0"/>
                          <a:ea typeface="Cambria Math" panose="02040503050406030204" pitchFamily="18" charset="0"/>
                        </a:rPr>
                        <m:t>~</m:t>
                      </m:r>
                      <m:f>
                        <m:fPr>
                          <m:ctrlPr>
                            <a:rPr lang="en-GB" sz="1400" i="1">
                              <a:latin typeface="Cambria Math" panose="02040503050406030204" pitchFamily="18" charset="0"/>
                            </a:rPr>
                          </m:ctrlPr>
                        </m:fPr>
                        <m:num>
                          <m:sSub>
                            <m:sSubPr>
                              <m:ctrlPr>
                                <a:rPr lang="en-GB" sz="1400" i="1" smtClean="0">
                                  <a:latin typeface="Cambria Math" panose="02040503050406030204" pitchFamily="18" charset="0"/>
                                </a:rPr>
                              </m:ctrlPr>
                            </m:sSubPr>
                            <m:e>
                              <m:r>
                                <a:rPr lang="en-GB" sz="1400" i="1" smtClean="0">
                                  <a:latin typeface="Cambria Math" panose="02040503050406030204" pitchFamily="18" charset="0"/>
                                  <a:ea typeface="Cambria Math" panose="02040503050406030204" pitchFamily="18" charset="0"/>
                                </a:rPr>
                                <m:t>𝜀</m:t>
                              </m:r>
                            </m:e>
                            <m:sub>
                              <m:r>
                                <a:rPr lang="en-GB" sz="1400" b="0" i="1" smtClean="0">
                                  <a:latin typeface="Cambria Math" panose="02040503050406030204" pitchFamily="18" charset="0"/>
                                </a:rPr>
                                <m:t>𝑠</m:t>
                              </m:r>
                            </m:sub>
                          </m:sSub>
                        </m:num>
                        <m:den>
                          <m:r>
                            <a:rPr lang="en-GB" sz="1400" i="1">
                              <a:latin typeface="Cambria Math" panose="02040503050406030204" pitchFamily="18" charset="0"/>
                            </a:rPr>
                            <m:t>𝑒𝑁</m:t>
                          </m:r>
                          <m:r>
                            <a:rPr lang="en-GB" sz="1400" i="1" smtClean="0">
                              <a:latin typeface="Cambria Math" panose="02040503050406030204" pitchFamily="18" charset="0"/>
                              <a:ea typeface="Cambria Math" panose="02040503050406030204" pitchFamily="18" charset="0"/>
                            </a:rPr>
                            <m:t>𝜇</m:t>
                          </m:r>
                        </m:den>
                      </m:f>
                      <m:r>
                        <a:rPr lang="en-GB" sz="1400" b="0" i="1" smtClean="0">
                          <a:latin typeface="Cambria Math" panose="02040503050406030204" pitchFamily="18" charset="0"/>
                        </a:rPr>
                        <m:t>𝐷𝑖𝑒𝑙𝑒𝑐𝑡𝑟𝑖𝑐</m:t>
                      </m:r>
                      <m:r>
                        <a:rPr lang="en-GB" sz="1400" b="0" i="1" smtClean="0">
                          <a:latin typeface="Cambria Math" panose="02040503050406030204" pitchFamily="18" charset="0"/>
                        </a:rPr>
                        <m:t> </m:t>
                      </m:r>
                      <m:r>
                        <a:rPr lang="en-GB" sz="1400" b="0" i="1" smtClean="0">
                          <a:latin typeface="Cambria Math" panose="02040503050406030204" pitchFamily="18" charset="0"/>
                        </a:rPr>
                        <m:t>𝑟𝑒𝑙𝑎𝑥𝑎𝑡𝑖𝑜𝑛</m:t>
                      </m:r>
                      <m:r>
                        <a:rPr lang="en-GB" sz="1400" b="0" i="1" smtClean="0">
                          <a:latin typeface="Cambria Math" panose="02040503050406030204" pitchFamily="18" charset="0"/>
                        </a:rPr>
                        <m:t> </m:t>
                      </m:r>
                      <m:r>
                        <a:rPr lang="en-GB" sz="1400" b="0" i="1" smtClean="0">
                          <a:latin typeface="Cambria Math" panose="02040503050406030204" pitchFamily="18" charset="0"/>
                        </a:rPr>
                        <m:t>𝑡𝑖𝑚𝑒</m:t>
                      </m:r>
                    </m:oMath>
                  </m:oMathPara>
                </a14:m>
                <a:endParaRPr lang="en-GB" sz="1400" b="0" dirty="0"/>
              </a:p>
              <a:p>
                <a:br>
                  <a:rPr lang="en-GB" sz="1400" b="0" dirty="0"/>
                </a:br>
                <a:endParaRPr lang="en-GB" sz="1400" b="0" dirty="0"/>
              </a:p>
              <a:p>
                <a14:m>
                  <m:oMath xmlns:m="http://schemas.openxmlformats.org/officeDocument/2006/math">
                    <m:r>
                      <a:rPr lang="en-GB" sz="1400" b="0" i="1" smtClean="0">
                        <a:latin typeface="Cambria Math" panose="02040503050406030204" pitchFamily="18" charset="0"/>
                      </a:rPr>
                      <m:t>𝑁</m:t>
                    </m:r>
                    <m:r>
                      <a:rPr lang="en-GB" sz="1400" b="0" i="1" smtClean="0">
                        <a:latin typeface="Cambria Math" panose="02040503050406030204" pitchFamily="18" charset="0"/>
                      </a:rPr>
                      <m:t>=</m:t>
                    </m:r>
                    <m:sSup>
                      <m:sSupPr>
                        <m:ctrlPr>
                          <a:rPr lang="en-GB" sz="1400" b="0" i="1" smtClean="0">
                            <a:latin typeface="Cambria Math" panose="02040503050406030204" pitchFamily="18" charset="0"/>
                          </a:rPr>
                        </m:ctrlPr>
                      </m:sSupPr>
                      <m:e>
                        <m:r>
                          <a:rPr lang="en-GB" sz="1400" b="0" i="1" smtClean="0">
                            <a:latin typeface="Cambria Math" panose="02040503050406030204" pitchFamily="18" charset="0"/>
                          </a:rPr>
                          <m:t>10</m:t>
                        </m:r>
                      </m:e>
                      <m:sup>
                        <m:r>
                          <a:rPr lang="en-GB" sz="1400" b="0" i="1" smtClean="0">
                            <a:latin typeface="Cambria Math" panose="02040503050406030204" pitchFamily="18" charset="0"/>
                          </a:rPr>
                          <m:t>13</m:t>
                        </m:r>
                      </m:sup>
                    </m:sSup>
                    <m:sSup>
                      <m:sSupPr>
                        <m:ctrlPr>
                          <a:rPr lang="en-GB" sz="1400" b="0" i="1" smtClean="0">
                            <a:latin typeface="Cambria Math" panose="02040503050406030204" pitchFamily="18" charset="0"/>
                          </a:rPr>
                        </m:ctrlPr>
                      </m:sSupPr>
                      <m:e>
                        <m:r>
                          <a:rPr lang="en-GB" sz="1400" b="0" i="1" smtClean="0">
                            <a:latin typeface="Cambria Math" panose="02040503050406030204" pitchFamily="18" charset="0"/>
                          </a:rPr>
                          <m:t>[</m:t>
                        </m:r>
                        <m:r>
                          <a:rPr lang="en-GB" sz="1400" b="0" i="1" smtClean="0">
                            <a:latin typeface="Cambria Math" panose="02040503050406030204" pitchFamily="18" charset="0"/>
                          </a:rPr>
                          <m:t>𝑐𝑚</m:t>
                        </m:r>
                      </m:e>
                      <m:sup>
                        <m:r>
                          <a:rPr lang="en-GB" sz="1400" b="0" i="1" smtClean="0">
                            <a:latin typeface="Cambria Math" panose="02040503050406030204" pitchFamily="18" charset="0"/>
                          </a:rPr>
                          <m:t>−3</m:t>
                        </m:r>
                      </m:sup>
                    </m:sSup>
                    <m:r>
                      <a:rPr lang="en-GB" sz="1400" b="0" i="1" smtClean="0">
                        <a:latin typeface="Cambria Math" panose="02040503050406030204" pitchFamily="18" charset="0"/>
                      </a:rPr>
                      <m:t>],</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ea typeface="Cambria Math" panose="02040503050406030204" pitchFamily="18" charset="0"/>
                          </a:rPr>
                          <m:t>𝜇</m:t>
                        </m:r>
                      </m:e>
                      <m:sub>
                        <m:r>
                          <a:rPr lang="en-GB" sz="1400" b="0" i="1" smtClean="0">
                            <a:latin typeface="Cambria Math" panose="02040503050406030204" pitchFamily="18" charset="0"/>
                          </a:rPr>
                          <m:t>𝑛</m:t>
                        </m:r>
                      </m:sub>
                    </m:sSub>
                    <m:r>
                      <a:rPr lang="en-GB" sz="140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1400 </m:t>
                    </m:r>
                    <m:d>
                      <m:dPr>
                        <m:begChr m:val="["/>
                        <m:endChr m:val="]"/>
                        <m:ctrlPr>
                          <a:rPr lang="en-GB" sz="1400" b="0" i="1" smtClean="0">
                            <a:latin typeface="Cambria Math" panose="02040503050406030204" pitchFamily="18" charset="0"/>
                            <a:ea typeface="Cambria Math" panose="02040503050406030204" pitchFamily="18" charset="0"/>
                          </a:rPr>
                        </m:ctrlPr>
                      </m:dPr>
                      <m:e>
                        <m:sSup>
                          <m:sSupPr>
                            <m:ctrlPr>
                              <a:rPr lang="en-GB" sz="1400" i="1">
                                <a:latin typeface="Cambria Math" panose="02040503050406030204" pitchFamily="18" charset="0"/>
                              </a:rPr>
                            </m:ctrlPr>
                          </m:sSupPr>
                          <m:e>
                            <m:r>
                              <a:rPr lang="en-GB" sz="1400" i="1">
                                <a:latin typeface="Cambria Math" panose="02040503050406030204" pitchFamily="18" charset="0"/>
                              </a:rPr>
                              <m:t>[</m:t>
                            </m:r>
                            <m:r>
                              <a:rPr lang="en-GB" sz="1400" i="1">
                                <a:latin typeface="Cambria Math" panose="02040503050406030204" pitchFamily="18" charset="0"/>
                              </a:rPr>
                              <m:t>𝑐𝑚</m:t>
                            </m:r>
                          </m:e>
                          <m:sup>
                            <m:r>
                              <a:rPr lang="en-GB" sz="1400" i="1">
                                <a:latin typeface="Cambria Math" panose="02040503050406030204" pitchFamily="18" charset="0"/>
                              </a:rPr>
                              <m:t>−3</m:t>
                            </m:r>
                          </m:sup>
                        </m:sSup>
                        <m:sSup>
                          <m:sSupPr>
                            <m:ctrlPr>
                              <a:rPr lang="en-GB" sz="1400" i="1">
                                <a:latin typeface="Cambria Math" panose="02040503050406030204" pitchFamily="18" charset="0"/>
                              </a:rPr>
                            </m:ctrlPr>
                          </m:sSupPr>
                          <m:e>
                            <m:r>
                              <a:rPr lang="en-GB" sz="1400" b="0" i="1" smtClean="0">
                                <a:latin typeface="Cambria Math" panose="02040503050406030204" pitchFamily="18" charset="0"/>
                              </a:rPr>
                              <m:t>𝑉</m:t>
                            </m:r>
                          </m:e>
                          <m:sup>
                            <m:r>
                              <a:rPr lang="en-GB" sz="1400" i="1">
                                <a:latin typeface="Cambria Math" panose="02040503050406030204" pitchFamily="18" charset="0"/>
                              </a:rPr>
                              <m:t>−</m:t>
                            </m:r>
                            <m:r>
                              <a:rPr lang="en-GB" sz="1400" b="0" i="1" smtClean="0">
                                <a:latin typeface="Cambria Math" panose="02040503050406030204" pitchFamily="18" charset="0"/>
                              </a:rPr>
                              <m:t>1</m:t>
                            </m:r>
                          </m:sup>
                        </m:sSup>
                        <m:sSup>
                          <m:sSupPr>
                            <m:ctrlPr>
                              <a:rPr lang="en-GB" sz="1400" i="1" smtClean="0">
                                <a:latin typeface="Cambria Math" panose="02040503050406030204" pitchFamily="18" charset="0"/>
                              </a:rPr>
                            </m:ctrlPr>
                          </m:sSupPr>
                          <m:e>
                            <m:r>
                              <a:rPr lang="en-GB" sz="1400" b="0" i="1" smtClean="0">
                                <a:latin typeface="Cambria Math" panose="02040503050406030204" pitchFamily="18" charset="0"/>
                              </a:rPr>
                              <m:t>𝑠</m:t>
                            </m:r>
                          </m:e>
                          <m:sup>
                            <m:r>
                              <a:rPr lang="en-GB" sz="1400" i="1">
                                <a:latin typeface="Cambria Math" panose="02040503050406030204" pitchFamily="18" charset="0"/>
                              </a:rPr>
                              <m:t>−1</m:t>
                            </m:r>
                          </m:sup>
                        </m:sSup>
                      </m:e>
                    </m:d>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𝑇</m:t>
                    </m:r>
                    <m:r>
                      <a:rPr lang="en-GB" sz="1400" b="0" i="1" smtClean="0">
                        <a:latin typeface="Cambria Math" panose="02040503050406030204" pitchFamily="18" charset="0"/>
                        <a:ea typeface="Cambria Math" panose="02040503050406030204" pitchFamily="18" charset="0"/>
                      </a:rPr>
                      <m:t>=300 </m:t>
                    </m:r>
                    <m:d>
                      <m:dPr>
                        <m:begChr m:val="["/>
                        <m:endChr m:val="]"/>
                        <m:ctrlPr>
                          <a:rPr lang="en-GB" sz="1400" b="0" i="1" smtClean="0">
                            <a:latin typeface="Cambria Math" panose="02040503050406030204" pitchFamily="18" charset="0"/>
                            <a:ea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𝐾</m:t>
                        </m:r>
                      </m:e>
                    </m:d>
                  </m:oMath>
                </a14:m>
                <a:r>
                  <a:rPr lang="en-GB" sz="1400" b="0" dirty="0">
                    <a:ea typeface="Cambria Math" panose="02040503050406030204" pitchFamily="18" charset="0"/>
                  </a:rPr>
                  <a:t>: </a:t>
                </a:r>
                <a14:m>
                  <m:oMath xmlns:m="http://schemas.openxmlformats.org/officeDocument/2006/math">
                    <m:sSub>
                      <m:sSubPr>
                        <m:ctrlPr>
                          <a:rPr lang="en-GB" sz="1400" i="1">
                            <a:latin typeface="Cambria Math" panose="02040503050406030204" pitchFamily="18" charset="0"/>
                            <a:ea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𝜏</m:t>
                        </m:r>
                      </m:e>
                      <m:sub>
                        <m:r>
                          <a:rPr lang="en-GB" sz="1400" i="1">
                            <a:latin typeface="Cambria Math" panose="02040503050406030204" pitchFamily="18" charset="0"/>
                            <a:ea typeface="Cambria Math" panose="02040503050406030204" pitchFamily="18" charset="0"/>
                          </a:rPr>
                          <m:t>𝑑𝑟</m:t>
                        </m:r>
                      </m:sub>
                    </m:sSub>
                    <m:r>
                      <a:rPr lang="en-GB" sz="1400" i="1">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400 </m:t>
                    </m:r>
                    <m:d>
                      <m:dPr>
                        <m:begChr m:val="["/>
                        <m:endChr m:val="]"/>
                        <m:ctrlPr>
                          <a:rPr lang="en-GB" sz="1400" b="0" i="1" smtClean="0">
                            <a:latin typeface="Cambria Math" panose="02040503050406030204" pitchFamily="18" charset="0"/>
                            <a:ea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𝑝𝑠</m:t>
                        </m:r>
                      </m:e>
                    </m:d>
                  </m:oMath>
                </a14:m>
                <a:br>
                  <a:rPr lang="en-GB" sz="1400" b="0" dirty="0">
                    <a:ea typeface="Cambria Math" panose="02040503050406030204" pitchFamily="18" charset="0"/>
                  </a:rPr>
                </a:br>
                <a:br>
                  <a:rPr lang="en-GB" sz="1400" b="0" dirty="0">
                    <a:ea typeface="Cambria Math" panose="02040503050406030204" pitchFamily="18" charset="0"/>
                  </a:rPr>
                </a:br>
                <a14:m>
                  <m:oMath xmlns:m="http://schemas.openxmlformats.org/officeDocument/2006/math">
                    <m:r>
                      <a:rPr lang="en-GB" sz="1400" i="1">
                        <a:latin typeface="Cambria Math" panose="02040503050406030204" pitchFamily="18" charset="0"/>
                      </a:rPr>
                      <m:t>𝑁</m:t>
                    </m:r>
                    <m:r>
                      <a:rPr lang="en-GB" sz="1400" i="1">
                        <a:latin typeface="Cambria Math" panose="02040503050406030204" pitchFamily="18" charset="0"/>
                      </a:rPr>
                      <m:t>=</m:t>
                    </m:r>
                    <m:sSup>
                      <m:sSupPr>
                        <m:ctrlPr>
                          <a:rPr lang="en-GB" sz="1400" i="1">
                            <a:latin typeface="Cambria Math" panose="02040503050406030204" pitchFamily="18" charset="0"/>
                          </a:rPr>
                        </m:ctrlPr>
                      </m:sSupPr>
                      <m:e>
                        <m:r>
                          <a:rPr lang="en-GB" sz="1400" i="1">
                            <a:latin typeface="Cambria Math" panose="02040503050406030204" pitchFamily="18" charset="0"/>
                          </a:rPr>
                          <m:t>10</m:t>
                        </m:r>
                      </m:e>
                      <m:sup>
                        <m:r>
                          <a:rPr lang="en-GB" sz="1400" i="1">
                            <a:latin typeface="Cambria Math" panose="02040503050406030204" pitchFamily="18" charset="0"/>
                          </a:rPr>
                          <m:t>1</m:t>
                        </m:r>
                        <m:r>
                          <a:rPr lang="en-GB" sz="1400" b="0" i="1" smtClean="0">
                            <a:latin typeface="Cambria Math" panose="02040503050406030204" pitchFamily="18" charset="0"/>
                          </a:rPr>
                          <m:t>5</m:t>
                        </m:r>
                      </m:sup>
                    </m:sSup>
                    <m:sSup>
                      <m:sSupPr>
                        <m:ctrlPr>
                          <a:rPr lang="en-GB" sz="1400" i="1">
                            <a:latin typeface="Cambria Math" panose="02040503050406030204" pitchFamily="18" charset="0"/>
                          </a:rPr>
                        </m:ctrlPr>
                      </m:sSupPr>
                      <m:e>
                        <m:r>
                          <a:rPr lang="en-GB" sz="1400" i="1">
                            <a:latin typeface="Cambria Math" panose="02040503050406030204" pitchFamily="18" charset="0"/>
                          </a:rPr>
                          <m:t>[</m:t>
                        </m:r>
                        <m:r>
                          <a:rPr lang="en-GB" sz="1400" i="1">
                            <a:latin typeface="Cambria Math" panose="02040503050406030204" pitchFamily="18" charset="0"/>
                          </a:rPr>
                          <m:t>𝑐𝑚</m:t>
                        </m:r>
                      </m:e>
                      <m:sup>
                        <m:r>
                          <a:rPr lang="en-GB" sz="1400" i="1">
                            <a:latin typeface="Cambria Math" panose="02040503050406030204" pitchFamily="18" charset="0"/>
                          </a:rPr>
                          <m:t>−3</m:t>
                        </m:r>
                      </m:sup>
                    </m:sSup>
                    <m:r>
                      <a:rPr lang="en-GB" sz="1400" i="1">
                        <a:latin typeface="Cambria Math" panose="02040503050406030204" pitchFamily="18" charset="0"/>
                      </a:rPr>
                      <m:t>],</m:t>
                    </m:r>
                    <m:sSub>
                      <m:sSubPr>
                        <m:ctrlPr>
                          <a:rPr lang="en-GB" sz="1400" i="1">
                            <a:latin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𝜇</m:t>
                        </m:r>
                      </m:e>
                      <m:sub>
                        <m:r>
                          <a:rPr lang="en-GB" sz="1400" i="1">
                            <a:latin typeface="Cambria Math" panose="02040503050406030204" pitchFamily="18" charset="0"/>
                          </a:rPr>
                          <m:t>𝑛</m:t>
                        </m:r>
                      </m:sub>
                    </m:sSub>
                    <m:r>
                      <a:rPr lang="en-GB" sz="1400" i="1">
                        <a:latin typeface="Cambria Math" panose="02040503050406030204" pitchFamily="18" charset="0"/>
                        <a:ea typeface="Cambria Math" panose="02040503050406030204" pitchFamily="18" charset="0"/>
                      </a:rPr>
                      <m:t>≈1</m:t>
                    </m:r>
                    <m:r>
                      <a:rPr lang="en-GB" sz="1400" b="0" i="1" smtClean="0">
                        <a:latin typeface="Cambria Math" panose="02040503050406030204" pitchFamily="18" charset="0"/>
                        <a:ea typeface="Cambria Math" panose="02040503050406030204" pitchFamily="18" charset="0"/>
                      </a:rPr>
                      <m:t>35</m:t>
                    </m:r>
                    <m:r>
                      <a:rPr lang="en-GB" sz="1400" i="1">
                        <a:latin typeface="Cambria Math" panose="02040503050406030204" pitchFamily="18" charset="0"/>
                        <a:ea typeface="Cambria Math" panose="02040503050406030204" pitchFamily="18" charset="0"/>
                      </a:rPr>
                      <m:t>0 </m:t>
                    </m:r>
                    <m:d>
                      <m:dPr>
                        <m:begChr m:val="["/>
                        <m:endChr m:val="]"/>
                        <m:ctrlPr>
                          <a:rPr lang="en-GB" sz="1400" i="1">
                            <a:latin typeface="Cambria Math" panose="02040503050406030204" pitchFamily="18" charset="0"/>
                            <a:ea typeface="Cambria Math" panose="02040503050406030204" pitchFamily="18" charset="0"/>
                          </a:rPr>
                        </m:ctrlPr>
                      </m:dPr>
                      <m:e>
                        <m:sSup>
                          <m:sSupPr>
                            <m:ctrlPr>
                              <a:rPr lang="en-GB" sz="1400" i="1">
                                <a:latin typeface="Cambria Math" panose="02040503050406030204" pitchFamily="18" charset="0"/>
                              </a:rPr>
                            </m:ctrlPr>
                          </m:sSupPr>
                          <m:e>
                            <m:r>
                              <a:rPr lang="en-GB" sz="1400" i="1">
                                <a:latin typeface="Cambria Math" panose="02040503050406030204" pitchFamily="18" charset="0"/>
                              </a:rPr>
                              <m:t>[</m:t>
                            </m:r>
                            <m:r>
                              <a:rPr lang="en-GB" sz="1400" i="1">
                                <a:latin typeface="Cambria Math" panose="02040503050406030204" pitchFamily="18" charset="0"/>
                              </a:rPr>
                              <m:t>𝑐𝑚</m:t>
                            </m:r>
                          </m:e>
                          <m:sup>
                            <m:r>
                              <a:rPr lang="en-GB" sz="1400" i="1">
                                <a:latin typeface="Cambria Math" panose="02040503050406030204" pitchFamily="18" charset="0"/>
                              </a:rPr>
                              <m:t>−3</m:t>
                            </m:r>
                          </m:sup>
                        </m:sSup>
                        <m:sSup>
                          <m:sSupPr>
                            <m:ctrlPr>
                              <a:rPr lang="en-GB" sz="1400" i="1">
                                <a:latin typeface="Cambria Math" panose="02040503050406030204" pitchFamily="18" charset="0"/>
                              </a:rPr>
                            </m:ctrlPr>
                          </m:sSupPr>
                          <m:e>
                            <m:r>
                              <a:rPr lang="en-GB" sz="1400" i="1">
                                <a:latin typeface="Cambria Math" panose="02040503050406030204" pitchFamily="18" charset="0"/>
                              </a:rPr>
                              <m:t>𝑉</m:t>
                            </m:r>
                          </m:e>
                          <m:sup>
                            <m:r>
                              <a:rPr lang="en-GB" sz="1400" i="1">
                                <a:latin typeface="Cambria Math" panose="02040503050406030204" pitchFamily="18" charset="0"/>
                              </a:rPr>
                              <m:t>−1</m:t>
                            </m:r>
                          </m:sup>
                        </m:sSup>
                        <m:sSup>
                          <m:sSupPr>
                            <m:ctrlPr>
                              <a:rPr lang="en-GB" sz="1400" i="1">
                                <a:latin typeface="Cambria Math" panose="02040503050406030204" pitchFamily="18" charset="0"/>
                              </a:rPr>
                            </m:ctrlPr>
                          </m:sSupPr>
                          <m:e>
                            <m:r>
                              <a:rPr lang="en-GB" sz="1400" i="1">
                                <a:latin typeface="Cambria Math" panose="02040503050406030204" pitchFamily="18" charset="0"/>
                              </a:rPr>
                              <m:t>𝑠</m:t>
                            </m:r>
                          </m:e>
                          <m:sup>
                            <m:r>
                              <a:rPr lang="en-GB" sz="1400" i="1">
                                <a:latin typeface="Cambria Math" panose="02040503050406030204" pitchFamily="18" charset="0"/>
                              </a:rPr>
                              <m:t>−1</m:t>
                            </m:r>
                          </m:sup>
                        </m:sSup>
                      </m:e>
                    </m:d>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𝑇</m:t>
                    </m:r>
                    <m:r>
                      <a:rPr lang="en-GB" sz="1400" i="1">
                        <a:latin typeface="Cambria Math" panose="02040503050406030204" pitchFamily="18" charset="0"/>
                        <a:ea typeface="Cambria Math" panose="02040503050406030204" pitchFamily="18" charset="0"/>
                      </a:rPr>
                      <m:t>=300 </m:t>
                    </m:r>
                    <m:d>
                      <m:dPr>
                        <m:begChr m:val="["/>
                        <m:endChr m:val="]"/>
                        <m:ctrlPr>
                          <a:rPr lang="en-GB" sz="1400" i="1">
                            <a:latin typeface="Cambria Math" panose="02040503050406030204" pitchFamily="18" charset="0"/>
                            <a:ea typeface="Cambria Math" panose="02040503050406030204" pitchFamily="18" charset="0"/>
                          </a:rPr>
                        </m:ctrlPr>
                      </m:dPr>
                      <m:e>
                        <m:r>
                          <a:rPr lang="en-GB" sz="1400" i="1">
                            <a:latin typeface="Cambria Math" panose="02040503050406030204" pitchFamily="18" charset="0"/>
                            <a:ea typeface="Cambria Math" panose="02040503050406030204" pitchFamily="18" charset="0"/>
                          </a:rPr>
                          <m:t>𝐾</m:t>
                        </m:r>
                      </m:e>
                    </m:d>
                  </m:oMath>
                </a14:m>
                <a:r>
                  <a:rPr lang="en-GB" sz="1400" dirty="0">
                    <a:ea typeface="Cambria Math" panose="02040503050406030204" pitchFamily="18" charset="0"/>
                  </a:rPr>
                  <a:t>: </a:t>
                </a:r>
                <a14:m>
                  <m:oMath xmlns:m="http://schemas.openxmlformats.org/officeDocument/2006/math">
                    <m:sSub>
                      <m:sSubPr>
                        <m:ctrlPr>
                          <a:rPr lang="en-GB" sz="1400" i="1">
                            <a:latin typeface="Cambria Math" panose="02040503050406030204" pitchFamily="18" charset="0"/>
                            <a:ea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𝜏</m:t>
                        </m:r>
                      </m:e>
                      <m:sub>
                        <m:r>
                          <a:rPr lang="en-GB" sz="1400" i="1">
                            <a:latin typeface="Cambria Math" panose="02040503050406030204" pitchFamily="18" charset="0"/>
                            <a:ea typeface="Cambria Math" panose="02040503050406030204" pitchFamily="18" charset="0"/>
                          </a:rPr>
                          <m:t>𝑑𝑟</m:t>
                        </m:r>
                      </m:sub>
                    </m:sSub>
                    <m:r>
                      <a:rPr lang="en-GB" sz="1400" i="1">
                        <a:latin typeface="Cambria Math" panose="02040503050406030204" pitchFamily="18" charset="0"/>
                        <a:ea typeface="Cambria Math" panose="02040503050406030204" pitchFamily="18" charset="0"/>
                      </a:rPr>
                      <m:t>≈4</m:t>
                    </m:r>
                    <m:r>
                      <a:rPr lang="en-GB" sz="1400" b="0" i="1" smtClean="0">
                        <a:latin typeface="Cambria Math" panose="02040503050406030204" pitchFamily="18" charset="0"/>
                        <a:ea typeface="Cambria Math" panose="02040503050406030204" pitchFamily="18" charset="0"/>
                      </a:rPr>
                      <m:t>.8</m:t>
                    </m:r>
                    <m:r>
                      <a:rPr lang="en-GB" sz="1400" i="1">
                        <a:latin typeface="Cambria Math" panose="02040503050406030204" pitchFamily="18" charset="0"/>
                        <a:ea typeface="Cambria Math" panose="02040503050406030204" pitchFamily="18" charset="0"/>
                      </a:rPr>
                      <m:t> [</m:t>
                    </m:r>
                    <m:r>
                      <a:rPr lang="en-GB" sz="1400" i="1">
                        <a:latin typeface="Cambria Math" panose="02040503050406030204" pitchFamily="18" charset="0"/>
                        <a:ea typeface="Cambria Math" panose="02040503050406030204" pitchFamily="18" charset="0"/>
                      </a:rPr>
                      <m:t>𝑝𝑠</m:t>
                    </m:r>
                    <m:r>
                      <a:rPr lang="en-GB" sz="1400" i="1">
                        <a:latin typeface="Cambria Math" panose="02040503050406030204" pitchFamily="18" charset="0"/>
                        <a:ea typeface="Cambria Math" panose="02040503050406030204" pitchFamily="18" charset="0"/>
                      </a:rPr>
                      <m:t>]</m:t>
                    </m:r>
                  </m:oMath>
                </a14:m>
                <a:endParaRPr lang="en-GB" sz="1400" dirty="0"/>
              </a:p>
            </p:txBody>
          </p:sp>
        </mc:Choice>
        <mc:Fallback xmlns="">
          <p:sp>
            <p:nvSpPr>
              <p:cNvPr id="22" name="TextBox 21">
                <a:extLst>
                  <a:ext uri="{FF2B5EF4-FFF2-40B4-BE49-F238E27FC236}">
                    <a16:creationId xmlns:a16="http://schemas.microsoft.com/office/drawing/2014/main" id="{960DDC96-B8B2-4424-BE3C-1FEBC5335F4A}"/>
                  </a:ext>
                </a:extLst>
              </p:cNvPr>
              <p:cNvSpPr txBox="1">
                <a:spLocks noRot="1" noChangeAspect="1" noMove="1" noResize="1" noEditPoints="1" noAdjustHandles="1" noChangeArrowheads="1" noChangeShapeType="1" noTextEdit="1"/>
              </p:cNvSpPr>
              <p:nvPr/>
            </p:nvSpPr>
            <p:spPr>
              <a:xfrm>
                <a:off x="5863596" y="1562859"/>
                <a:ext cx="5653793" cy="1535292"/>
              </a:xfrm>
              <a:prstGeom prst="rect">
                <a:avLst/>
              </a:prstGeom>
              <a:blipFill>
                <a:blip r:embed="rId2"/>
                <a:stretch>
                  <a:fillRect l="-1079" b="-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0147E496-65E8-4B73-80AE-1F63C76060D3}"/>
                  </a:ext>
                </a:extLst>
              </p:cNvPr>
              <p:cNvSpPr txBox="1"/>
              <p:nvPr/>
            </p:nvSpPr>
            <p:spPr>
              <a:xfrm>
                <a:off x="5854360" y="3724168"/>
                <a:ext cx="5653793" cy="110889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i="1">
                              <a:latin typeface="Cambria Math" panose="02040503050406030204" pitchFamily="18" charset="0"/>
                            </a:rPr>
                            <m:t>𝜕</m:t>
                          </m:r>
                          <m:r>
                            <m:rPr>
                              <m:sty m:val="p"/>
                            </m:rPr>
                            <a:rPr lang="el-GR" sz="1400" i="1" smtClean="0">
                              <a:latin typeface="Cambria Math" panose="02040503050406030204" pitchFamily="18" charset="0"/>
                              <a:ea typeface="Cambria Math" panose="02040503050406030204" pitchFamily="18" charset="0"/>
                            </a:rPr>
                            <m:t>Δ</m:t>
                          </m:r>
                          <m:r>
                            <a:rPr lang="en-GB" sz="1400" b="0" i="1" smtClean="0">
                              <a:latin typeface="Cambria Math" panose="02040503050406030204" pitchFamily="18" charset="0"/>
                              <a:ea typeface="Cambria Math" panose="02040503050406030204" pitchFamily="18" charset="0"/>
                            </a:rPr>
                            <m:t>𝑛</m:t>
                          </m:r>
                        </m:num>
                        <m:den>
                          <m:r>
                            <a:rPr lang="en-GB" sz="1400" i="1">
                              <a:latin typeface="Cambria Math" panose="02040503050406030204" pitchFamily="18" charset="0"/>
                            </a:rPr>
                            <m:t>𝜕</m:t>
                          </m:r>
                          <m:r>
                            <a:rPr lang="en-GB" sz="1400" b="0" i="1" smtClean="0">
                              <a:latin typeface="Cambria Math" panose="02040503050406030204" pitchFamily="18" charset="0"/>
                            </a:rPr>
                            <m:t>𝑡</m:t>
                          </m:r>
                        </m:den>
                      </m:f>
                      <m:r>
                        <a:rPr lang="en-GB" sz="1400" i="1">
                          <a:latin typeface="Cambria Math" panose="02040503050406030204" pitchFamily="18" charset="0"/>
                        </a:rPr>
                        <m:t> </m:t>
                      </m:r>
                      <m:r>
                        <a:rPr lang="en-GB" sz="1400" b="0" i="1" smtClean="0">
                          <a:latin typeface="Cambria Math" panose="02040503050406030204" pitchFamily="18" charset="0"/>
                        </a:rPr>
                        <m:t>=−</m:t>
                      </m:r>
                      <m:f>
                        <m:fPr>
                          <m:ctrlPr>
                            <a:rPr lang="en-GB" sz="1400" i="1">
                              <a:latin typeface="Cambria Math" panose="02040503050406030204" pitchFamily="18" charset="0"/>
                            </a:rPr>
                          </m:ctrlPr>
                        </m:fPr>
                        <m:num>
                          <m:r>
                            <m:rPr>
                              <m:sty m:val="p"/>
                            </m:rPr>
                            <a:rPr lang="el-GR" sz="1400" i="1">
                              <a:latin typeface="Cambria Math" panose="02040503050406030204" pitchFamily="18" charset="0"/>
                              <a:ea typeface="Cambria Math" panose="02040503050406030204" pitchFamily="18" charset="0"/>
                            </a:rPr>
                            <m:t>Δ</m:t>
                          </m:r>
                          <m:r>
                            <a:rPr lang="en-GB" sz="1400" i="1">
                              <a:latin typeface="Cambria Math" panose="02040503050406030204" pitchFamily="18" charset="0"/>
                              <a:ea typeface="Cambria Math" panose="02040503050406030204" pitchFamily="18" charset="0"/>
                            </a:rPr>
                            <m:t>𝑛</m:t>
                          </m:r>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𝑡</m:t>
                          </m:r>
                          <m:r>
                            <a:rPr lang="en-GB" sz="1400" i="1">
                              <a:latin typeface="Cambria Math" panose="02040503050406030204" pitchFamily="18" charset="0"/>
                              <a:ea typeface="Cambria Math" panose="02040503050406030204" pitchFamily="18" charset="0"/>
                            </a:rPr>
                            <m:t>=0)</m:t>
                          </m:r>
                        </m:num>
                        <m:den>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𝑡</m:t>
                              </m:r>
                            </m:e>
                            <m:sub>
                              <m:r>
                                <a:rPr lang="en-GB" sz="1400" b="0" i="1" smtClean="0">
                                  <a:latin typeface="Cambria Math" panose="02040503050406030204" pitchFamily="18" charset="0"/>
                                </a:rPr>
                                <m:t>𝑑𝑟</m:t>
                              </m:r>
                            </m:sub>
                          </m:sSub>
                        </m:den>
                      </m:f>
                    </m:oMath>
                  </m:oMathPara>
                </a14:m>
                <a:br>
                  <a:rPr lang="en-GB" sz="1400" dirty="0"/>
                </a:br>
                <a:endParaRPr lang="en-GB" sz="1400" dirty="0"/>
              </a:p>
              <a:p>
                <a:pPr/>
                <a14:m>
                  <m:oMathPara xmlns:m="http://schemas.openxmlformats.org/officeDocument/2006/math">
                    <m:oMathParaPr>
                      <m:jc m:val="centerGroup"/>
                    </m:oMathParaPr>
                    <m:oMath xmlns:m="http://schemas.openxmlformats.org/officeDocument/2006/math">
                      <m:r>
                        <m:rPr>
                          <m:sty m:val="p"/>
                        </m:rPr>
                        <a:rPr lang="el-GR" sz="1400" i="1">
                          <a:latin typeface="Cambria Math" panose="02040503050406030204" pitchFamily="18" charset="0"/>
                          <a:ea typeface="Cambria Math" panose="02040503050406030204" pitchFamily="18" charset="0"/>
                        </a:rPr>
                        <m:t>Δ</m:t>
                      </m:r>
                      <m:r>
                        <a:rPr lang="en-GB" sz="1400" i="1">
                          <a:latin typeface="Cambria Math" panose="02040503050406030204" pitchFamily="18" charset="0"/>
                          <a:ea typeface="Cambria Math" panose="02040503050406030204" pitchFamily="18" charset="0"/>
                        </a:rPr>
                        <m:t>𝑛</m:t>
                      </m:r>
                      <m:r>
                        <a:rPr lang="en-GB" sz="1400" i="1">
                          <a:latin typeface="Cambria Math" panose="02040503050406030204" pitchFamily="18" charset="0"/>
                          <a:ea typeface="Cambria Math" panose="02040503050406030204" pitchFamily="18" charset="0"/>
                        </a:rPr>
                        <m:t> </m:t>
                      </m:r>
                      <m:d>
                        <m:dPr>
                          <m:ctrlPr>
                            <a:rPr lang="en-GB" sz="1400" b="0" i="1" smtClean="0">
                              <a:latin typeface="Cambria Math" panose="02040503050406030204" pitchFamily="18" charset="0"/>
                              <a:ea typeface="Cambria Math" panose="02040503050406030204" pitchFamily="18" charset="0"/>
                            </a:rPr>
                          </m:ctrlPr>
                        </m:dPr>
                        <m:e>
                          <m:r>
                            <m:rPr>
                              <m:sty m:val="p"/>
                            </m:rPr>
                            <a:rPr lang="el-GR" sz="1400" i="1">
                              <a:latin typeface="Cambria Math" panose="02040503050406030204" pitchFamily="18" charset="0"/>
                              <a:ea typeface="Cambria Math" panose="02040503050406030204" pitchFamily="18" charset="0"/>
                            </a:rPr>
                            <m:t>Δ</m:t>
                          </m:r>
                          <m:r>
                            <a:rPr lang="en-GB" sz="1400" b="0" i="1" smtClean="0">
                              <a:latin typeface="Cambria Math" panose="02040503050406030204" pitchFamily="18" charset="0"/>
                              <a:ea typeface="Cambria Math" panose="02040503050406030204" pitchFamily="18" charset="0"/>
                            </a:rPr>
                            <m:t>𝑡</m:t>
                          </m:r>
                        </m:e>
                      </m:d>
                      <m:r>
                        <a:rPr lang="en-GB" sz="1400" b="0" i="1" smtClean="0">
                          <a:latin typeface="Cambria Math" panose="02040503050406030204" pitchFamily="18" charset="0"/>
                        </a:rPr>
                        <m:t>=</m:t>
                      </m:r>
                      <m:r>
                        <m:rPr>
                          <m:sty m:val="p"/>
                        </m:rPr>
                        <a:rPr lang="el-GR" sz="1400" i="1">
                          <a:latin typeface="Cambria Math" panose="02040503050406030204" pitchFamily="18" charset="0"/>
                          <a:ea typeface="Cambria Math" panose="02040503050406030204" pitchFamily="18" charset="0"/>
                        </a:rPr>
                        <m:t>Δ</m:t>
                      </m:r>
                      <m:r>
                        <a:rPr lang="en-GB" sz="1400" i="1">
                          <a:latin typeface="Cambria Math" panose="02040503050406030204" pitchFamily="18" charset="0"/>
                          <a:ea typeface="Cambria Math" panose="02040503050406030204" pitchFamily="18" charset="0"/>
                        </a:rPr>
                        <m:t>𝑛</m:t>
                      </m:r>
                      <m:r>
                        <a:rPr lang="en-GB" sz="1400" i="1">
                          <a:latin typeface="Cambria Math" panose="02040503050406030204" pitchFamily="18" charset="0"/>
                          <a:ea typeface="Cambria Math" panose="02040503050406030204" pitchFamily="18" charset="0"/>
                        </a:rPr>
                        <m:t> </m:t>
                      </m:r>
                      <m:d>
                        <m:dPr>
                          <m:ctrlPr>
                            <a:rPr lang="en-GB" sz="1400" i="1">
                              <a:latin typeface="Cambria Math" panose="02040503050406030204" pitchFamily="18" charset="0"/>
                              <a:ea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0</m:t>
                          </m:r>
                        </m:e>
                      </m:d>
                      <m:r>
                        <a:rPr lang="en-GB" sz="1400" b="0" i="1" smtClean="0">
                          <a:latin typeface="Cambria Math" panose="02040503050406030204" pitchFamily="18" charset="0"/>
                          <a:ea typeface="Cambria Math" panose="02040503050406030204" pitchFamily="18" charset="0"/>
                        </a:rPr>
                        <m:t>−</m:t>
                      </m:r>
                      <m:r>
                        <m:rPr>
                          <m:sty m:val="p"/>
                        </m:rPr>
                        <a:rPr lang="el-GR" sz="1400" i="1">
                          <a:latin typeface="Cambria Math" panose="02040503050406030204" pitchFamily="18" charset="0"/>
                          <a:ea typeface="Cambria Math" panose="02040503050406030204" pitchFamily="18" charset="0"/>
                        </a:rPr>
                        <m:t>Δ</m:t>
                      </m:r>
                      <m:r>
                        <a:rPr lang="en-GB" sz="1400" b="0" i="1" smtClean="0">
                          <a:latin typeface="Cambria Math" panose="02040503050406030204" pitchFamily="18" charset="0"/>
                          <a:ea typeface="Cambria Math" panose="02040503050406030204" pitchFamily="18" charset="0"/>
                        </a:rPr>
                        <m:t>𝑡</m:t>
                      </m:r>
                      <m:f>
                        <m:fPr>
                          <m:ctrlPr>
                            <a:rPr lang="en-GB" sz="1400" i="1">
                              <a:latin typeface="Cambria Math" panose="02040503050406030204" pitchFamily="18" charset="0"/>
                            </a:rPr>
                          </m:ctrlPr>
                        </m:fPr>
                        <m:num>
                          <m:r>
                            <m:rPr>
                              <m:sty m:val="p"/>
                            </m:rPr>
                            <a:rPr lang="el-GR" sz="1400" i="1">
                              <a:latin typeface="Cambria Math" panose="02040503050406030204" pitchFamily="18" charset="0"/>
                              <a:ea typeface="Cambria Math" panose="02040503050406030204" pitchFamily="18" charset="0"/>
                            </a:rPr>
                            <m:t>Δ</m:t>
                          </m:r>
                          <m:r>
                            <a:rPr lang="en-GB" sz="1400" i="1">
                              <a:latin typeface="Cambria Math" panose="02040503050406030204" pitchFamily="18" charset="0"/>
                              <a:ea typeface="Cambria Math" panose="02040503050406030204" pitchFamily="18" charset="0"/>
                            </a:rPr>
                            <m:t>𝑛</m:t>
                          </m:r>
                          <m:r>
                            <a:rPr lang="en-GB" sz="1400" i="1">
                              <a:latin typeface="Cambria Math" panose="02040503050406030204" pitchFamily="18" charset="0"/>
                              <a:ea typeface="Cambria Math" panose="02040503050406030204" pitchFamily="18" charset="0"/>
                            </a:rPr>
                            <m:t>(0)</m:t>
                          </m:r>
                        </m:num>
                        <m:den>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𝑡</m:t>
                              </m:r>
                            </m:e>
                            <m:sub>
                              <m:r>
                                <a:rPr lang="en-GB" sz="1400" b="0" i="1" smtClean="0">
                                  <a:latin typeface="Cambria Math" panose="02040503050406030204" pitchFamily="18" charset="0"/>
                                </a:rPr>
                                <m:t>𝑑𝑟</m:t>
                              </m:r>
                            </m:sub>
                          </m:sSub>
                        </m:den>
                      </m:f>
                    </m:oMath>
                  </m:oMathPara>
                </a14:m>
                <a:endParaRPr lang="en-GB" sz="1400" b="0" dirty="0"/>
              </a:p>
              <a:p>
                <a:endParaRPr lang="en-GB" sz="1400" b="0" dirty="0"/>
              </a:p>
            </p:txBody>
          </p:sp>
        </mc:Choice>
        <mc:Fallback xmlns="">
          <p:sp>
            <p:nvSpPr>
              <p:cNvPr id="24" name="TextBox 23">
                <a:extLst>
                  <a:ext uri="{FF2B5EF4-FFF2-40B4-BE49-F238E27FC236}">
                    <a16:creationId xmlns:a16="http://schemas.microsoft.com/office/drawing/2014/main" id="{0147E496-65E8-4B73-80AE-1F63C76060D3}"/>
                  </a:ext>
                </a:extLst>
              </p:cNvPr>
              <p:cNvSpPr txBox="1">
                <a:spLocks noRot="1" noChangeAspect="1" noMove="1" noResize="1" noEditPoints="1" noAdjustHandles="1" noChangeArrowheads="1" noChangeShapeType="1" noTextEdit="1"/>
              </p:cNvSpPr>
              <p:nvPr/>
            </p:nvSpPr>
            <p:spPr>
              <a:xfrm>
                <a:off x="5854360" y="3724168"/>
                <a:ext cx="5653793" cy="1108893"/>
              </a:xfrm>
              <a:prstGeom prst="rect">
                <a:avLst/>
              </a:prstGeom>
              <a:blipFill>
                <a:blip r:embed="rId3"/>
                <a:stretch>
                  <a:fillRect t="-1099"/>
                </a:stretch>
              </a:blipFill>
            </p:spPr>
            <p:txBody>
              <a:bodyPr/>
              <a:lstStyle/>
              <a:p>
                <a:r>
                  <a:rPr lang="en-GB">
                    <a:noFill/>
                  </a:rPr>
                  <a:t> </a:t>
                </a:r>
              </a:p>
            </p:txBody>
          </p:sp>
        </mc:Fallback>
      </mc:AlternateContent>
      <p:sp>
        <p:nvSpPr>
          <p:cNvPr id="26" name="Rectangle 25">
            <a:extLst>
              <a:ext uri="{FF2B5EF4-FFF2-40B4-BE49-F238E27FC236}">
                <a16:creationId xmlns:a16="http://schemas.microsoft.com/office/drawing/2014/main" id="{348C92AA-FF28-4379-BACB-AD8C1445E993}"/>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Discretization and meshing</a:t>
            </a:r>
          </a:p>
        </p:txBody>
      </p:sp>
      <p:sp>
        <p:nvSpPr>
          <p:cNvPr id="27" name="Rectangle 26">
            <a:extLst>
              <a:ext uri="{FF2B5EF4-FFF2-40B4-BE49-F238E27FC236}">
                <a16:creationId xmlns:a16="http://schemas.microsoft.com/office/drawing/2014/main" id="{0021B395-15AB-40AF-90FE-73C17CC0F766}"/>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8" name="Picture 27" descr="ox_small_cmyk_pos_rect.jpg">
            <a:extLst>
              <a:ext uri="{FF2B5EF4-FFF2-40B4-BE49-F238E27FC236}">
                <a16:creationId xmlns:a16="http://schemas.microsoft.com/office/drawing/2014/main" id="{3C27D6B7-4571-4D30-8E5B-E3ECF6FC9E8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6" name="TextBox 15">
            <a:extLst>
              <a:ext uri="{FF2B5EF4-FFF2-40B4-BE49-F238E27FC236}">
                <a16:creationId xmlns:a16="http://schemas.microsoft.com/office/drawing/2014/main" id="{BBE4376B-939C-C91E-B2C6-6AEAEE57A2DC}"/>
              </a:ext>
            </a:extLst>
          </p:cNvPr>
          <p:cNvSpPr txBox="1"/>
          <p:nvPr/>
        </p:nvSpPr>
        <p:spPr>
          <a:xfrm>
            <a:off x="87363" y="6400425"/>
            <a:ext cx="623904" cy="369332"/>
          </a:xfrm>
          <a:prstGeom prst="rect">
            <a:avLst/>
          </a:prstGeom>
          <a:noFill/>
        </p:spPr>
        <p:txBody>
          <a:bodyPr wrap="square">
            <a:spAutoFit/>
          </a:bodyPr>
          <a:lstStyle/>
          <a:p>
            <a:r>
              <a:rPr lang="en-GB" dirty="0"/>
              <a:t>11</a:t>
            </a:r>
          </a:p>
        </p:txBody>
      </p:sp>
      <p:sp>
        <p:nvSpPr>
          <p:cNvPr id="4" name="TextBox 3">
            <a:extLst>
              <a:ext uri="{FF2B5EF4-FFF2-40B4-BE49-F238E27FC236}">
                <a16:creationId xmlns:a16="http://schemas.microsoft.com/office/drawing/2014/main" id="{7511CC82-046D-C2A1-9B8A-4101419CB14D}"/>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2509746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Box integration method</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AC34D04-0D6D-4550-B54B-46708AA552AB}"/>
              </a:ext>
            </a:extLst>
          </p:cNvPr>
          <p:cNvSpPr>
            <a:spLocks noChangeArrowheads="1"/>
          </p:cNvSpPr>
          <p:nvPr/>
        </p:nvSpPr>
        <p:spPr bwMode="auto">
          <a:xfrm>
            <a:off x="590719" y="2330505"/>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Discretization of Poisson’s and continuity equations is done via Box Integration method</a:t>
            </a: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LHS of equations is transformed via Gauss’ theorem and integrated over a Voronoi box </a:t>
            </a:r>
            <a:r>
              <a:rPr lang="el-GR" sz="2000" dirty="0">
                <a:latin typeface="Calibri" panose="020F0502020204030204" pitchFamily="34" charset="0"/>
                <a:cs typeface="Calibri" panose="020F0502020204030204" pitchFamily="34" charset="0"/>
              </a:rPr>
              <a:t>Ω</a:t>
            </a:r>
            <a:r>
              <a:rPr lang="en-GB" sz="2000" baseline="-25000" dirty="0">
                <a:latin typeface="Calibri" panose="020F0502020204030204" pitchFamily="34" charset="0"/>
                <a:cs typeface="Calibri" panose="020F0502020204030204" pitchFamily="34" charset="0"/>
              </a:rPr>
              <a:t>k </a:t>
            </a:r>
            <a:r>
              <a:rPr lang="en-GB" sz="2000" dirty="0">
                <a:latin typeface="Calibri" panose="020F0502020204030204" pitchFamily="34" charset="0"/>
                <a:cs typeface="Calibri" panose="020F0502020204030204" pitchFamily="34" charset="0"/>
              </a:rPr>
              <a:t>of point P</a:t>
            </a:r>
            <a:r>
              <a:rPr lang="en-GB" sz="2000" baseline="-25000" dirty="0">
                <a:latin typeface="Calibri" panose="020F0502020204030204" pitchFamily="34" charset="0"/>
                <a:cs typeface="Calibri" panose="020F0502020204030204" pitchFamily="34" charset="0"/>
              </a:rPr>
              <a:t>k</a:t>
            </a:r>
          </a:p>
          <a:p>
            <a:pPr indent="-228600" fontAlgn="base">
              <a:lnSpc>
                <a:spcPct val="90000"/>
              </a:lnSpc>
              <a:spcBef>
                <a:spcPct val="0"/>
              </a:spcBef>
              <a:spcAft>
                <a:spcPts val="600"/>
              </a:spcAft>
              <a:buFont typeface="Arial" panose="020B0604020202020204" pitchFamily="34" charset="0"/>
              <a:buChar char="•"/>
            </a:pPr>
            <a:endParaRPr lang="en-GB" sz="2000" baseline="-25000" dirty="0">
              <a:latin typeface="Calibri" panose="020F0502020204030204" pitchFamily="34" charset="0"/>
              <a:cs typeface="Calibri" panose="020F0502020204030204" pitchFamily="34" charset="0"/>
            </a:endParaRPr>
          </a:p>
          <a:p>
            <a:pPr fontAlgn="base">
              <a:lnSpc>
                <a:spcPct val="90000"/>
              </a:lnSpc>
              <a:spcBef>
                <a:spcPct val="0"/>
              </a:spcBef>
              <a:spcAft>
                <a:spcPts val="600"/>
              </a:spcAft>
            </a:pPr>
            <a:endParaRPr lang="en-US" sz="2000" baseline="30000" dirty="0">
              <a:latin typeface="Calibri" panose="020F0502020204030204" pitchFamily="34" charset="0"/>
              <a:cs typeface="Calibri" panose="020F0502020204030204" pitchFamily="34" charset="0"/>
            </a:endParaRP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pic>
        <p:nvPicPr>
          <p:cNvPr id="15" name="Picture 14">
            <a:extLst>
              <a:ext uri="{FF2B5EF4-FFF2-40B4-BE49-F238E27FC236}">
                <a16:creationId xmlns:a16="http://schemas.microsoft.com/office/drawing/2014/main" id="{2CAA737A-3886-43B7-9386-4A6AFF652831}"/>
              </a:ext>
            </a:extLst>
          </p:cNvPr>
          <p:cNvPicPr>
            <a:picLocks noChangeAspect="1"/>
          </p:cNvPicPr>
          <p:nvPr/>
        </p:nvPicPr>
        <p:blipFill>
          <a:blip r:embed="rId2"/>
          <a:stretch>
            <a:fillRect/>
          </a:stretch>
        </p:blipFill>
        <p:spPr>
          <a:xfrm>
            <a:off x="7196058" y="916158"/>
            <a:ext cx="2557114" cy="2403686"/>
          </a:xfrm>
          <a:prstGeom prst="rect">
            <a:avLst/>
          </a:prstGeom>
        </p:spPr>
      </p:pic>
      <p:sp>
        <p:nvSpPr>
          <p:cNvPr id="17" name="Rectangle 16">
            <a:extLst>
              <a:ext uri="{FF2B5EF4-FFF2-40B4-BE49-F238E27FC236}">
                <a16:creationId xmlns:a16="http://schemas.microsoft.com/office/drawing/2014/main" id="{CB36C9FE-6E11-46BB-80CC-148E6148176F}"/>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64176A1A-9900-4FAE-9A08-5C7E5DC5AE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6ED2444B-B7A2-4127-9BB5-D62592F3B296}"/>
                  </a:ext>
                </a:extLst>
              </p:cNvPr>
              <p:cNvSpPr txBox="1"/>
              <p:nvPr/>
            </p:nvSpPr>
            <p:spPr>
              <a:xfrm>
                <a:off x="9014793" y="2236837"/>
                <a:ext cx="230438" cy="2154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𝑖</m:t>
                      </m:r>
                    </m:oMath>
                  </m:oMathPara>
                </a14:m>
                <a:endParaRPr lang="en-GB" sz="1400" dirty="0"/>
              </a:p>
            </p:txBody>
          </p:sp>
        </mc:Choice>
        <mc:Fallback xmlns="">
          <p:sp>
            <p:nvSpPr>
              <p:cNvPr id="20" name="TextBox 19">
                <a:extLst>
                  <a:ext uri="{FF2B5EF4-FFF2-40B4-BE49-F238E27FC236}">
                    <a16:creationId xmlns:a16="http://schemas.microsoft.com/office/drawing/2014/main" id="{6ED2444B-B7A2-4127-9BB5-D62592F3B296}"/>
                  </a:ext>
                </a:extLst>
              </p:cNvPr>
              <p:cNvSpPr txBox="1">
                <a:spLocks noRot="1" noChangeAspect="1" noMove="1" noResize="1" noEditPoints="1" noAdjustHandles="1" noChangeArrowheads="1" noChangeShapeType="1" noTextEdit="1"/>
              </p:cNvSpPr>
              <p:nvPr/>
            </p:nvSpPr>
            <p:spPr>
              <a:xfrm>
                <a:off x="9014793" y="2236837"/>
                <a:ext cx="230438" cy="215444"/>
              </a:xfrm>
              <a:prstGeom prst="rect">
                <a:avLst/>
              </a:prstGeom>
              <a:blipFill>
                <a:blip r:embed="rId6"/>
                <a:stretch>
                  <a:fillRect b="-5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F6802D3B-364D-4085-A72C-A2DBDAEFDD3E}"/>
                  </a:ext>
                </a:extLst>
              </p:cNvPr>
              <p:cNvSpPr txBox="1"/>
              <p:nvPr/>
            </p:nvSpPr>
            <p:spPr>
              <a:xfrm>
                <a:off x="9563985" y="1784499"/>
                <a:ext cx="230438" cy="2154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𝑗</m:t>
                      </m:r>
                    </m:oMath>
                  </m:oMathPara>
                </a14:m>
                <a:endParaRPr lang="en-GB" sz="1400" dirty="0"/>
              </a:p>
            </p:txBody>
          </p:sp>
        </mc:Choice>
        <mc:Fallback xmlns="">
          <p:sp>
            <p:nvSpPr>
              <p:cNvPr id="21" name="TextBox 20">
                <a:extLst>
                  <a:ext uri="{FF2B5EF4-FFF2-40B4-BE49-F238E27FC236}">
                    <a16:creationId xmlns:a16="http://schemas.microsoft.com/office/drawing/2014/main" id="{F6802D3B-364D-4085-A72C-A2DBDAEFDD3E}"/>
                  </a:ext>
                </a:extLst>
              </p:cNvPr>
              <p:cNvSpPr txBox="1">
                <a:spLocks noRot="1" noChangeAspect="1" noMove="1" noResize="1" noEditPoints="1" noAdjustHandles="1" noChangeArrowheads="1" noChangeShapeType="1" noTextEdit="1"/>
              </p:cNvSpPr>
              <p:nvPr/>
            </p:nvSpPr>
            <p:spPr>
              <a:xfrm>
                <a:off x="9563985" y="1784499"/>
                <a:ext cx="230438" cy="215444"/>
              </a:xfrm>
              <a:prstGeom prst="rect">
                <a:avLst/>
              </a:prstGeom>
              <a:blipFill>
                <a:blip r:embed="rId7"/>
                <a:stretch>
                  <a:fillRect l="-2632" b="-3142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FD9ECD7F-CB8C-4D65-8993-23F1F441AB76}"/>
                  </a:ext>
                </a:extLst>
              </p:cNvPr>
              <p:cNvSpPr txBox="1"/>
              <p:nvPr/>
            </p:nvSpPr>
            <p:spPr>
              <a:xfrm>
                <a:off x="8768433" y="1756944"/>
                <a:ext cx="230438" cy="2154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𝑘</m:t>
                      </m:r>
                    </m:oMath>
                  </m:oMathPara>
                </a14:m>
                <a:endParaRPr lang="en-GB" sz="1400" dirty="0"/>
              </a:p>
            </p:txBody>
          </p:sp>
        </mc:Choice>
        <mc:Fallback xmlns="">
          <p:sp>
            <p:nvSpPr>
              <p:cNvPr id="23" name="TextBox 22">
                <a:extLst>
                  <a:ext uri="{FF2B5EF4-FFF2-40B4-BE49-F238E27FC236}">
                    <a16:creationId xmlns:a16="http://schemas.microsoft.com/office/drawing/2014/main" id="{FD9ECD7F-CB8C-4D65-8993-23F1F441AB76}"/>
                  </a:ext>
                </a:extLst>
              </p:cNvPr>
              <p:cNvSpPr txBox="1">
                <a:spLocks noRot="1" noChangeAspect="1" noMove="1" noResize="1" noEditPoints="1" noAdjustHandles="1" noChangeArrowheads="1" noChangeShapeType="1" noTextEdit="1"/>
              </p:cNvSpPr>
              <p:nvPr/>
            </p:nvSpPr>
            <p:spPr>
              <a:xfrm>
                <a:off x="8768433" y="1756944"/>
                <a:ext cx="230438" cy="215444"/>
              </a:xfrm>
              <a:prstGeom prst="rect">
                <a:avLst/>
              </a:prstGeom>
              <a:blipFill>
                <a:blip r:embed="rId8"/>
                <a:stretch>
                  <a:fillRect b="-5556"/>
                </a:stretch>
              </a:blipFill>
            </p:spPr>
            <p:txBody>
              <a:bodyPr/>
              <a:lstStyle/>
              <a:p>
                <a:r>
                  <a:rPr lang="en-GB">
                    <a:noFill/>
                  </a:rPr>
                  <a:t> </a:t>
                </a:r>
              </a:p>
            </p:txBody>
          </p:sp>
        </mc:Fallback>
      </mc:AlternateContent>
      <p:sp>
        <p:nvSpPr>
          <p:cNvPr id="6" name="Freeform: Shape 5">
            <a:extLst>
              <a:ext uri="{FF2B5EF4-FFF2-40B4-BE49-F238E27FC236}">
                <a16:creationId xmlns:a16="http://schemas.microsoft.com/office/drawing/2014/main" id="{C4862FD1-F858-4759-80EC-EB7935CF5AA7}"/>
              </a:ext>
            </a:extLst>
          </p:cNvPr>
          <p:cNvSpPr/>
          <p:nvPr/>
        </p:nvSpPr>
        <p:spPr>
          <a:xfrm>
            <a:off x="8680450" y="1440180"/>
            <a:ext cx="590550" cy="590550"/>
          </a:xfrm>
          <a:custGeom>
            <a:avLst/>
            <a:gdLst>
              <a:gd name="connsiteX0" fmla="*/ 0 w 590550"/>
              <a:gd name="connsiteY0" fmla="*/ 298450 h 590550"/>
              <a:gd name="connsiteX1" fmla="*/ 0 w 590550"/>
              <a:gd name="connsiteY1" fmla="*/ 298450 h 590550"/>
              <a:gd name="connsiteX2" fmla="*/ 158750 w 590550"/>
              <a:gd name="connsiteY2" fmla="*/ 590550 h 590550"/>
              <a:gd name="connsiteX3" fmla="*/ 558800 w 590550"/>
              <a:gd name="connsiteY3" fmla="*/ 520700 h 590550"/>
              <a:gd name="connsiteX4" fmla="*/ 590550 w 590550"/>
              <a:gd name="connsiteY4" fmla="*/ 285750 h 590550"/>
              <a:gd name="connsiteX5" fmla="*/ 355600 w 590550"/>
              <a:gd name="connsiteY5" fmla="*/ 0 h 590550"/>
              <a:gd name="connsiteX6" fmla="*/ 177800 w 590550"/>
              <a:gd name="connsiteY6" fmla="*/ 0 h 590550"/>
              <a:gd name="connsiteX7" fmla="*/ 0 w 590550"/>
              <a:gd name="connsiteY7" fmla="*/ 298450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0550" h="590550">
                <a:moveTo>
                  <a:pt x="0" y="298450"/>
                </a:moveTo>
                <a:lnTo>
                  <a:pt x="0" y="298450"/>
                </a:lnTo>
                <a:lnTo>
                  <a:pt x="158750" y="590550"/>
                </a:lnTo>
                <a:lnTo>
                  <a:pt x="558800" y="520700"/>
                </a:lnTo>
                <a:lnTo>
                  <a:pt x="590550" y="285750"/>
                </a:lnTo>
                <a:lnTo>
                  <a:pt x="355600" y="0"/>
                </a:lnTo>
                <a:lnTo>
                  <a:pt x="177800" y="0"/>
                </a:lnTo>
                <a:lnTo>
                  <a:pt x="0" y="298450"/>
                </a:lnTo>
                <a:close/>
              </a:path>
            </a:pathLst>
          </a:cu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6DA1E32F-1641-4241-B2B4-79ED3BDB4C2A}"/>
                  </a:ext>
                </a:extLst>
              </p:cNvPr>
              <p:cNvSpPr txBox="1"/>
              <p:nvPr/>
            </p:nvSpPr>
            <p:spPr>
              <a:xfrm>
                <a:off x="9270719" y="3619068"/>
                <a:ext cx="1942902" cy="65742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ea typeface="Cambria Math" panose="02040503050406030204" pitchFamily="18" charset="0"/>
                        </a:rPr>
                        <m:t>≡</m:t>
                      </m:r>
                      <m:nary>
                        <m:naryPr>
                          <m:limLoc m:val="undOvr"/>
                          <m:subHide m:val="on"/>
                          <m:supHide m:val="on"/>
                          <m:ctrlPr>
                            <a:rPr lang="en-GB" sz="1400" b="0" i="1" smtClean="0">
                              <a:latin typeface="Cambria Math" panose="02040503050406030204" pitchFamily="18" charset="0"/>
                            </a:rPr>
                          </m:ctrlPr>
                        </m:naryPr>
                        <m:sub/>
                        <m:sup/>
                        <m:e>
                          <m:r>
                            <a:rPr lang="en-GB" sz="1400" b="0" i="1" smtClean="0">
                              <a:latin typeface="Cambria Math" panose="02040503050406030204" pitchFamily="18" charset="0"/>
                            </a:rPr>
                            <m:t>𝐷</m:t>
                          </m:r>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𝑑𝑆</m:t>
                          </m:r>
                          <m:r>
                            <a:rPr lang="en-GB" sz="1400" b="0" i="1" smtClean="0">
                              <a:latin typeface="Cambria Math" panose="02040503050406030204" pitchFamily="18" charset="0"/>
                              <a:ea typeface="Cambria Math" panose="02040503050406030204" pitchFamily="18" charset="0"/>
                            </a:rPr>
                            <m:t>=</m:t>
                          </m:r>
                          <m:nary>
                            <m:naryPr>
                              <m:limLoc m:val="undOvr"/>
                              <m:subHide m:val="on"/>
                              <m:supHide m:val="on"/>
                              <m:ctrlPr>
                                <a:rPr lang="en-GB" sz="1400" b="0" i="1" smtClean="0">
                                  <a:latin typeface="Cambria Math" panose="02040503050406030204" pitchFamily="18" charset="0"/>
                                  <a:ea typeface="Cambria Math" panose="02040503050406030204" pitchFamily="18" charset="0"/>
                                </a:rPr>
                              </m:ctrlPr>
                            </m:naryPr>
                            <m:sub/>
                            <m:sup/>
                            <m:e>
                              <m:r>
                                <a:rPr lang="en-GB" sz="1400" b="0" i="1" smtClean="0">
                                  <a:latin typeface="Cambria Math" panose="02040503050406030204" pitchFamily="18" charset="0"/>
                                  <a:ea typeface="Cambria Math" panose="02040503050406030204" pitchFamily="18" charset="0"/>
                                </a:rPr>
                                <m:t>𝜌</m:t>
                              </m:r>
                              <m:r>
                                <a:rPr lang="en-GB" sz="1400" b="0" i="1" smtClean="0">
                                  <a:latin typeface="Cambria Math" panose="02040503050406030204" pitchFamily="18" charset="0"/>
                                  <a:ea typeface="Cambria Math" panose="02040503050406030204" pitchFamily="18" charset="0"/>
                                </a:rPr>
                                <m:t>𝑑𝑉</m:t>
                              </m:r>
                            </m:e>
                          </m:nary>
                        </m:e>
                      </m:nary>
                    </m:oMath>
                  </m:oMathPara>
                </a14:m>
                <a:endParaRPr lang="en-GB" sz="1400" dirty="0"/>
              </a:p>
            </p:txBody>
          </p:sp>
        </mc:Choice>
        <mc:Fallback xmlns="">
          <p:sp>
            <p:nvSpPr>
              <p:cNvPr id="24" name="TextBox 23">
                <a:extLst>
                  <a:ext uri="{FF2B5EF4-FFF2-40B4-BE49-F238E27FC236}">
                    <a16:creationId xmlns:a16="http://schemas.microsoft.com/office/drawing/2014/main" id="{6DA1E32F-1641-4241-B2B4-79ED3BDB4C2A}"/>
                  </a:ext>
                </a:extLst>
              </p:cNvPr>
              <p:cNvSpPr txBox="1">
                <a:spLocks noRot="1" noChangeAspect="1" noMove="1" noResize="1" noEditPoints="1" noAdjustHandles="1" noChangeArrowheads="1" noChangeShapeType="1" noTextEdit="1"/>
              </p:cNvSpPr>
              <p:nvPr/>
            </p:nvSpPr>
            <p:spPr>
              <a:xfrm>
                <a:off x="9270719" y="3619068"/>
                <a:ext cx="1942902" cy="657424"/>
              </a:xfrm>
              <a:prstGeom prst="rect">
                <a:avLst/>
              </a:prstGeom>
              <a:blipFill>
                <a:blip r:embed="rId9"/>
                <a:stretch>
                  <a:fillRect/>
                </a:stretch>
              </a:blipFill>
            </p:spPr>
            <p:txBody>
              <a:bodyPr/>
              <a:lstStyle/>
              <a:p>
                <a:r>
                  <a:rPr lang="en-GB">
                    <a:noFill/>
                  </a:rPr>
                  <a:t> </a:t>
                </a:r>
              </a:p>
            </p:txBody>
          </p:sp>
        </mc:Fallback>
      </mc:AlternateContent>
      <p:sp>
        <p:nvSpPr>
          <p:cNvPr id="26" name="TextBox 25">
            <a:extLst>
              <a:ext uri="{FF2B5EF4-FFF2-40B4-BE49-F238E27FC236}">
                <a16:creationId xmlns:a16="http://schemas.microsoft.com/office/drawing/2014/main" id="{B502C194-0072-B070-471C-D0E9D690CF21}"/>
              </a:ext>
            </a:extLst>
          </p:cNvPr>
          <p:cNvSpPr txBox="1"/>
          <p:nvPr/>
        </p:nvSpPr>
        <p:spPr>
          <a:xfrm>
            <a:off x="87363" y="6400425"/>
            <a:ext cx="623904" cy="369332"/>
          </a:xfrm>
          <a:prstGeom prst="rect">
            <a:avLst/>
          </a:prstGeom>
          <a:noFill/>
        </p:spPr>
        <p:txBody>
          <a:bodyPr wrap="square">
            <a:spAutoFit/>
          </a:bodyPr>
          <a:lstStyle/>
          <a:p>
            <a:r>
              <a:rPr lang="en-GB" dirty="0"/>
              <a:t>12</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4E6D653C-19A6-0BA8-82D8-7ED094648DFE}"/>
                  </a:ext>
                </a:extLst>
              </p:cNvPr>
              <p:cNvSpPr txBox="1"/>
              <p:nvPr/>
            </p:nvSpPr>
            <p:spPr>
              <a:xfrm>
                <a:off x="6630489" y="3774834"/>
                <a:ext cx="2560490"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GB" sz="1400" i="1" smtClean="0">
                          <a:latin typeface="Cambria Math" panose="02040503050406030204" pitchFamily="18" charset="0"/>
                          <a:ea typeface="Cambria Math" panose="02040503050406030204" pitchFamily="18" charset="0"/>
                        </a:rPr>
                        <m:t>∇</m:t>
                      </m:r>
                      <m:r>
                        <a:rPr lang="en-GB" sz="1400" i="1" smtClean="0">
                          <a:latin typeface="Cambria Math" panose="02040503050406030204" pitchFamily="18" charset="0"/>
                          <a:ea typeface="Cambria Math" panose="02040503050406030204" pitchFamily="18" charset="0"/>
                        </a:rPr>
                        <m:t>∙</m:t>
                      </m:r>
                      <m:sSub>
                        <m:sSubPr>
                          <m:ctrlPr>
                            <a:rPr lang="en-GB" sz="1400" i="1" smtClean="0">
                              <a:latin typeface="Cambria Math" panose="02040503050406030204" pitchFamily="18" charset="0"/>
                              <a:ea typeface="Cambria Math" panose="02040503050406030204" pitchFamily="18" charset="0"/>
                            </a:rPr>
                          </m:ctrlPr>
                        </m:sSubPr>
                        <m:e>
                          <m:r>
                            <a:rPr lang="en-GB" sz="1400" i="1" smtClean="0">
                              <a:latin typeface="Cambria Math" panose="02040503050406030204" pitchFamily="18" charset="0"/>
                              <a:ea typeface="Cambria Math" panose="02040503050406030204" pitchFamily="18" charset="0"/>
                            </a:rPr>
                            <m:t>𝜀</m:t>
                          </m:r>
                        </m:e>
                        <m:sub>
                          <m:r>
                            <a:rPr lang="en-GB" sz="1400" b="0" i="1" smtClean="0">
                              <a:latin typeface="Cambria Math" panose="02040503050406030204" pitchFamily="18" charset="0"/>
                              <a:ea typeface="Cambria Math" panose="02040503050406030204" pitchFamily="18" charset="0"/>
                            </a:rPr>
                            <m:t>𝑆</m:t>
                          </m:r>
                        </m:sub>
                      </m:sSub>
                      <m:r>
                        <m:rPr>
                          <m:sty m:val="p"/>
                        </m:rP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𝜑</m:t>
                      </m:r>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𝑒</m:t>
                      </m:r>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𝑛</m:t>
                      </m:r>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𝑝</m:t>
                      </m:r>
                      <m:r>
                        <a:rPr lang="en-GB" sz="1400" i="1">
                          <a:latin typeface="Cambria Math" panose="02040503050406030204" pitchFamily="18" charset="0"/>
                          <a:ea typeface="Cambria Math" panose="02040503050406030204" pitchFamily="18" charset="0"/>
                        </a:rPr>
                        <m:t>−</m:t>
                      </m:r>
                      <m:sSub>
                        <m:sSubPr>
                          <m:ctrlPr>
                            <a:rPr lang="en-GB" sz="1400" b="0" i="1" smtClean="0">
                              <a:latin typeface="Cambria Math" panose="02040503050406030204" pitchFamily="18" charset="0"/>
                              <a:ea typeface="Cambria Math" panose="02040503050406030204" pitchFamily="18" charset="0"/>
                            </a:rPr>
                          </m:ctrlPr>
                        </m:sSubPr>
                        <m:e>
                          <m:r>
                            <a:rPr lang="en-GB" sz="1400" b="0" i="1" smtClean="0">
                              <a:latin typeface="Cambria Math" panose="02040503050406030204" pitchFamily="18" charset="0"/>
                              <a:ea typeface="Cambria Math" panose="02040503050406030204" pitchFamily="18" charset="0"/>
                            </a:rPr>
                            <m:t>𝑁</m:t>
                          </m:r>
                        </m:e>
                        <m:sub>
                          <m:r>
                            <a:rPr lang="en-GB" sz="1400" b="0" i="1" smtClean="0">
                              <a:latin typeface="Cambria Math" panose="02040503050406030204" pitchFamily="18" charset="0"/>
                              <a:ea typeface="Cambria Math" panose="02040503050406030204" pitchFamily="18" charset="0"/>
                            </a:rPr>
                            <m:t>𝐷</m:t>
                          </m:r>
                        </m:sub>
                      </m:sSub>
                      <m:r>
                        <a:rPr lang="en-GB" sz="1400" b="0" i="1" smtClean="0">
                          <a:latin typeface="Cambria Math" panose="02040503050406030204" pitchFamily="18" charset="0"/>
                          <a:ea typeface="Cambria Math" panose="02040503050406030204" pitchFamily="18" charset="0"/>
                        </a:rPr>
                        <m:t>+</m:t>
                      </m:r>
                      <m:sSub>
                        <m:sSubPr>
                          <m:ctrlPr>
                            <a:rPr lang="en-GB" sz="1400" i="1">
                              <a:latin typeface="Cambria Math" panose="02040503050406030204" pitchFamily="18" charset="0"/>
                              <a:ea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𝑁</m:t>
                          </m:r>
                        </m:e>
                        <m:sub>
                          <m:r>
                            <a:rPr lang="en-GB" sz="1400" b="0" i="1" smtClean="0">
                              <a:latin typeface="Cambria Math" panose="02040503050406030204" pitchFamily="18" charset="0"/>
                              <a:ea typeface="Cambria Math" panose="02040503050406030204" pitchFamily="18" charset="0"/>
                            </a:rPr>
                            <m:t>𝐴</m:t>
                          </m:r>
                        </m:sub>
                      </m:sSub>
                      <m:r>
                        <a:rPr lang="en-GB" sz="1400" b="0" i="1" smtClean="0">
                          <a:latin typeface="Cambria Math" panose="02040503050406030204" pitchFamily="18" charset="0"/>
                          <a:ea typeface="Cambria Math" panose="02040503050406030204" pitchFamily="18" charset="0"/>
                        </a:rPr>
                        <m:t>)</m:t>
                      </m:r>
                    </m:oMath>
                  </m:oMathPara>
                </a14:m>
                <a:endParaRPr lang="en-GB" sz="1400" dirty="0"/>
              </a:p>
            </p:txBody>
          </p:sp>
        </mc:Choice>
        <mc:Fallback xmlns="">
          <p:sp>
            <p:nvSpPr>
              <p:cNvPr id="2" name="TextBox 1">
                <a:extLst>
                  <a:ext uri="{FF2B5EF4-FFF2-40B4-BE49-F238E27FC236}">
                    <a16:creationId xmlns:a16="http://schemas.microsoft.com/office/drawing/2014/main" id="{4E6D653C-19A6-0BA8-82D8-7ED094648DFE}"/>
                  </a:ext>
                </a:extLst>
              </p:cNvPr>
              <p:cNvSpPr txBox="1">
                <a:spLocks noRot="1" noChangeAspect="1" noMove="1" noResize="1" noEditPoints="1" noAdjustHandles="1" noChangeArrowheads="1" noChangeShapeType="1" noTextEdit="1"/>
              </p:cNvSpPr>
              <p:nvPr/>
            </p:nvSpPr>
            <p:spPr>
              <a:xfrm>
                <a:off x="6630489" y="3774834"/>
                <a:ext cx="2560490" cy="307777"/>
              </a:xfrm>
              <a:prstGeom prst="rect">
                <a:avLst/>
              </a:prstGeom>
              <a:blipFill>
                <a:blip r:embed="rId10"/>
                <a:stretch>
                  <a:fillRect b="-588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C26BE2A-F153-611E-F493-E5FFC2832BE1}"/>
                  </a:ext>
                </a:extLst>
              </p:cNvPr>
              <p:cNvSpPr txBox="1"/>
              <p:nvPr/>
            </p:nvSpPr>
            <p:spPr>
              <a:xfrm>
                <a:off x="6643307" y="4359482"/>
                <a:ext cx="2560490" cy="501997"/>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m:rPr>
                          <m:sty m:val="p"/>
                        </m:rPr>
                        <a:rPr lang="en-GB" sz="1400" i="1" smtClean="0">
                          <a:latin typeface="Cambria Math" panose="02040503050406030204" pitchFamily="18" charset="0"/>
                          <a:ea typeface="Cambria Math" panose="02040503050406030204" pitchFamily="18" charset="0"/>
                        </a:rPr>
                        <m:t>∇</m:t>
                      </m:r>
                      <m:r>
                        <a:rPr lang="en-GB" sz="1400" i="1" smtClean="0">
                          <a:latin typeface="Cambria Math" panose="02040503050406030204" pitchFamily="18" charset="0"/>
                          <a:ea typeface="Cambria Math" panose="02040503050406030204" pitchFamily="18" charset="0"/>
                        </a:rPr>
                        <m:t>∙</m:t>
                      </m:r>
                      <m:sSub>
                        <m:sSubPr>
                          <m:ctrlPr>
                            <a:rPr lang="en-GB" sz="1400" i="1" smtClean="0">
                              <a:latin typeface="Cambria Math" panose="02040503050406030204" pitchFamily="18" charset="0"/>
                              <a:ea typeface="Cambria Math" panose="02040503050406030204" pitchFamily="18" charset="0"/>
                            </a:rPr>
                          </m:ctrlPr>
                        </m:sSubPr>
                        <m:e>
                          <m:r>
                            <a:rPr lang="en-GB" sz="1400" b="0" i="1" smtClean="0">
                              <a:latin typeface="Cambria Math" panose="02040503050406030204" pitchFamily="18" charset="0"/>
                              <a:ea typeface="Cambria Math" panose="02040503050406030204" pitchFamily="18" charset="0"/>
                            </a:rPr>
                            <m:t>𝐽</m:t>
                          </m:r>
                        </m:e>
                        <m:sub>
                          <m:r>
                            <a:rPr lang="en-GB" sz="1400" b="0" i="1" smtClean="0">
                              <a:latin typeface="Cambria Math" panose="02040503050406030204" pitchFamily="18" charset="0"/>
                              <a:ea typeface="Cambria Math" panose="02040503050406030204" pitchFamily="18" charset="0"/>
                            </a:rPr>
                            <m:t>𝑛</m:t>
                          </m:r>
                        </m:sub>
                      </m:sSub>
                      <m:r>
                        <a:rPr lang="en-GB" sz="1400" b="0" i="1" smtClean="0">
                          <a:latin typeface="Cambria Math" panose="02040503050406030204" pitchFamily="18" charset="0"/>
                          <a:ea typeface="Cambria Math" panose="02040503050406030204" pitchFamily="18" charset="0"/>
                        </a:rPr>
                        <m:t> −</m:t>
                      </m:r>
                      <m:r>
                        <a:rPr lang="en-GB" sz="1400" b="0" i="1" smtClean="0">
                          <a:latin typeface="Cambria Math" panose="02040503050406030204" pitchFamily="18" charset="0"/>
                          <a:ea typeface="Cambria Math" panose="02040503050406030204" pitchFamily="18" charset="0"/>
                        </a:rPr>
                        <m:t>𝑞</m:t>
                      </m:r>
                      <m:f>
                        <m:fPr>
                          <m:ctrlPr>
                            <a:rPr lang="en-GB" sz="1400" b="0" i="1" smtClean="0">
                              <a:latin typeface="Cambria Math" panose="02040503050406030204" pitchFamily="18" charset="0"/>
                              <a:ea typeface="Cambria Math" panose="02040503050406030204" pitchFamily="18" charset="0"/>
                            </a:rPr>
                          </m:ctrlPr>
                        </m:fPr>
                        <m:num>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𝑛</m:t>
                          </m:r>
                        </m:num>
                        <m:den>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𝑡</m:t>
                          </m:r>
                        </m:den>
                      </m:f>
                      <m:r>
                        <a:rPr lang="en-GB" sz="1400" i="1">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𝑞𝑅</m:t>
                      </m:r>
                    </m:oMath>
                  </m:oMathPara>
                </a14:m>
                <a:endParaRPr lang="en-GB" sz="1400" dirty="0"/>
              </a:p>
            </p:txBody>
          </p:sp>
        </mc:Choice>
        <mc:Fallback xmlns="">
          <p:sp>
            <p:nvSpPr>
              <p:cNvPr id="4" name="TextBox 3">
                <a:extLst>
                  <a:ext uri="{FF2B5EF4-FFF2-40B4-BE49-F238E27FC236}">
                    <a16:creationId xmlns:a16="http://schemas.microsoft.com/office/drawing/2014/main" id="{EC26BE2A-F153-611E-F493-E5FFC2832BE1}"/>
                  </a:ext>
                </a:extLst>
              </p:cNvPr>
              <p:cNvSpPr txBox="1">
                <a:spLocks noRot="1" noChangeAspect="1" noMove="1" noResize="1" noEditPoints="1" noAdjustHandles="1" noChangeArrowheads="1" noChangeShapeType="1" noTextEdit="1"/>
              </p:cNvSpPr>
              <p:nvPr/>
            </p:nvSpPr>
            <p:spPr>
              <a:xfrm>
                <a:off x="6643307" y="4359482"/>
                <a:ext cx="2560490" cy="501997"/>
              </a:xfrm>
              <a:prstGeom prst="rect">
                <a:avLst/>
              </a:prstGeom>
              <a:blipFill>
                <a:blip r:embed="rId11"/>
                <a:stretch>
                  <a:fillRect b="-243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35D3504-7E9A-420A-4F48-B7DE48BECB2A}"/>
                  </a:ext>
                </a:extLst>
              </p:cNvPr>
              <p:cNvSpPr txBox="1"/>
              <p:nvPr/>
            </p:nvSpPr>
            <p:spPr>
              <a:xfrm>
                <a:off x="6643307" y="4926763"/>
                <a:ext cx="2560490" cy="501997"/>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m:rPr>
                          <m:sty m:val="p"/>
                        </m:rPr>
                        <a:rPr lang="en-GB" sz="1400" i="1" smtClean="0">
                          <a:latin typeface="Cambria Math" panose="02040503050406030204" pitchFamily="18" charset="0"/>
                          <a:ea typeface="Cambria Math" panose="02040503050406030204" pitchFamily="18" charset="0"/>
                        </a:rPr>
                        <m:t>∇</m:t>
                      </m:r>
                      <m:r>
                        <a:rPr lang="en-GB" sz="1400" i="1" smtClean="0">
                          <a:latin typeface="Cambria Math" panose="02040503050406030204" pitchFamily="18" charset="0"/>
                          <a:ea typeface="Cambria Math" panose="02040503050406030204" pitchFamily="18" charset="0"/>
                        </a:rPr>
                        <m:t>∙</m:t>
                      </m:r>
                      <m:sSub>
                        <m:sSubPr>
                          <m:ctrlPr>
                            <a:rPr lang="en-GB" sz="1400" i="1" smtClean="0">
                              <a:latin typeface="Cambria Math" panose="02040503050406030204" pitchFamily="18" charset="0"/>
                              <a:ea typeface="Cambria Math" panose="02040503050406030204" pitchFamily="18" charset="0"/>
                            </a:rPr>
                          </m:ctrlPr>
                        </m:sSubPr>
                        <m:e>
                          <m:r>
                            <a:rPr lang="en-GB" sz="1400" b="0" i="1" smtClean="0">
                              <a:latin typeface="Cambria Math" panose="02040503050406030204" pitchFamily="18" charset="0"/>
                              <a:ea typeface="Cambria Math" panose="02040503050406030204" pitchFamily="18" charset="0"/>
                            </a:rPr>
                            <m:t>𝐽</m:t>
                          </m:r>
                        </m:e>
                        <m:sub>
                          <m:r>
                            <a:rPr lang="en-GB" sz="1400" b="0" i="1" smtClean="0">
                              <a:latin typeface="Cambria Math" panose="02040503050406030204" pitchFamily="18" charset="0"/>
                              <a:ea typeface="Cambria Math" panose="02040503050406030204" pitchFamily="18" charset="0"/>
                            </a:rPr>
                            <m:t>𝑝</m:t>
                          </m:r>
                        </m:sub>
                      </m:sSub>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𝑞</m:t>
                      </m:r>
                      <m:f>
                        <m:fPr>
                          <m:ctrlPr>
                            <a:rPr lang="en-GB" sz="1400" b="0" i="1" smtClean="0">
                              <a:latin typeface="Cambria Math" panose="02040503050406030204" pitchFamily="18" charset="0"/>
                              <a:ea typeface="Cambria Math" panose="02040503050406030204" pitchFamily="18" charset="0"/>
                            </a:rPr>
                          </m:ctrlPr>
                        </m:fPr>
                        <m:num>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𝑝</m:t>
                          </m:r>
                        </m:num>
                        <m:den>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𝑡</m:t>
                          </m:r>
                        </m:den>
                      </m:f>
                      <m:r>
                        <a:rPr lang="en-GB" sz="1400" i="1">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𝑞𝑅</m:t>
                      </m:r>
                    </m:oMath>
                  </m:oMathPara>
                </a14:m>
                <a:endParaRPr lang="en-GB" sz="1400" dirty="0"/>
              </a:p>
            </p:txBody>
          </p:sp>
        </mc:Choice>
        <mc:Fallback xmlns="">
          <p:sp>
            <p:nvSpPr>
              <p:cNvPr id="7" name="TextBox 6">
                <a:extLst>
                  <a:ext uri="{FF2B5EF4-FFF2-40B4-BE49-F238E27FC236}">
                    <a16:creationId xmlns:a16="http://schemas.microsoft.com/office/drawing/2014/main" id="{035D3504-7E9A-420A-4F48-B7DE48BECB2A}"/>
                  </a:ext>
                </a:extLst>
              </p:cNvPr>
              <p:cNvSpPr txBox="1">
                <a:spLocks noRot="1" noChangeAspect="1" noMove="1" noResize="1" noEditPoints="1" noAdjustHandles="1" noChangeArrowheads="1" noChangeShapeType="1" noTextEdit="1"/>
              </p:cNvSpPr>
              <p:nvPr/>
            </p:nvSpPr>
            <p:spPr>
              <a:xfrm>
                <a:off x="6643307" y="4926763"/>
                <a:ext cx="2560490" cy="501997"/>
              </a:xfrm>
              <a:prstGeom prst="rect">
                <a:avLst/>
              </a:prstGeom>
              <a:blipFill>
                <a:blip r:embed="rId12"/>
                <a:stretch>
                  <a:fillRect b="-1205"/>
                </a:stretch>
              </a:blipFill>
            </p:spPr>
            <p:txBody>
              <a:bodyPr/>
              <a:lstStyle/>
              <a:p>
                <a:r>
                  <a:rPr lang="en-GB">
                    <a:noFill/>
                  </a:rPr>
                  <a:t> </a:t>
                </a:r>
              </a:p>
            </p:txBody>
          </p:sp>
        </mc:Fallback>
      </mc:AlternateContent>
      <p:sp>
        <p:nvSpPr>
          <p:cNvPr id="3" name="TextBox 2">
            <a:extLst>
              <a:ext uri="{FF2B5EF4-FFF2-40B4-BE49-F238E27FC236}">
                <a16:creationId xmlns:a16="http://schemas.microsoft.com/office/drawing/2014/main" id="{0E70C9AA-D983-D704-F52E-C86380F29766}"/>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9171343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FD32490-B2D0-4EE5-84E5-62001269C1DE}"/>
              </a:ext>
            </a:extLst>
          </p:cNvPr>
          <p:cNvSpPr>
            <a:spLocks noChangeArrowheads="1"/>
          </p:cNvSpPr>
          <p:nvPr/>
        </p:nvSpPr>
        <p:spPr bwMode="auto">
          <a:xfrm>
            <a:off x="590719" y="2330505"/>
            <a:ext cx="5107792"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Example of </a:t>
            </a:r>
            <a:r>
              <a:rPr lang="en-GB" sz="2000" b="1" dirty="0">
                <a:latin typeface="Calibri" panose="020F0502020204030204" pitchFamily="34" charset="0"/>
                <a:cs typeface="Calibri" panose="020F0502020204030204" pitchFamily="34" charset="0"/>
              </a:rPr>
              <a:t>Poisson’s equation discretization</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Assume that the electric potential is linearly varying over each elementary domain</a:t>
            </a:r>
            <a:endParaRPr lang="en-GB"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baseline="30000" dirty="0">
              <a:latin typeface="Calibri" panose="020F0502020204030204" pitchFamily="34" charset="0"/>
              <a:cs typeface="Calibri" panose="020F0502020204030204" pitchFamily="34" charset="0"/>
            </a:endParaRP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 name="Freeform: Shape 2">
            <a:extLst>
              <a:ext uri="{FF2B5EF4-FFF2-40B4-BE49-F238E27FC236}">
                <a16:creationId xmlns:a16="http://schemas.microsoft.com/office/drawing/2014/main" id="{3F8DC35B-5D5D-4457-89CA-F57DD5B16B9E}"/>
              </a:ext>
            </a:extLst>
          </p:cNvPr>
          <p:cNvSpPr/>
          <p:nvPr/>
        </p:nvSpPr>
        <p:spPr>
          <a:xfrm>
            <a:off x="6727889" y="1255585"/>
            <a:ext cx="3152775" cy="1573340"/>
          </a:xfrm>
          <a:custGeom>
            <a:avLst/>
            <a:gdLst>
              <a:gd name="connsiteX0" fmla="*/ 3152775 w 3152775"/>
              <a:gd name="connsiteY0" fmla="*/ 1457325 h 1457325"/>
              <a:gd name="connsiteX1" fmla="*/ 0 w 3152775"/>
              <a:gd name="connsiteY1" fmla="*/ 1447800 h 1457325"/>
              <a:gd name="connsiteX2" fmla="*/ 1724025 w 3152775"/>
              <a:gd name="connsiteY2" fmla="*/ 0 h 1457325"/>
              <a:gd name="connsiteX3" fmla="*/ 3152775 w 3152775"/>
              <a:gd name="connsiteY3" fmla="*/ 1457325 h 1457325"/>
            </a:gdLst>
            <a:ahLst/>
            <a:cxnLst>
              <a:cxn ang="0">
                <a:pos x="connsiteX0" y="connsiteY0"/>
              </a:cxn>
              <a:cxn ang="0">
                <a:pos x="connsiteX1" y="connsiteY1"/>
              </a:cxn>
              <a:cxn ang="0">
                <a:pos x="connsiteX2" y="connsiteY2"/>
              </a:cxn>
              <a:cxn ang="0">
                <a:pos x="connsiteX3" y="connsiteY3"/>
              </a:cxn>
            </a:cxnLst>
            <a:rect l="l" t="t" r="r" b="b"/>
            <a:pathLst>
              <a:path w="3152775" h="1457325">
                <a:moveTo>
                  <a:pt x="3152775" y="1457325"/>
                </a:moveTo>
                <a:lnTo>
                  <a:pt x="0" y="1447800"/>
                </a:lnTo>
                <a:lnTo>
                  <a:pt x="1724025" y="0"/>
                </a:lnTo>
                <a:lnTo>
                  <a:pt x="3152775" y="1457325"/>
                </a:ln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5" name="Straight Connector 4">
            <a:extLst>
              <a:ext uri="{FF2B5EF4-FFF2-40B4-BE49-F238E27FC236}">
                <a16:creationId xmlns:a16="http://schemas.microsoft.com/office/drawing/2014/main" id="{94A6AFB7-5BBF-41DF-BF63-B9B3971AB0B3}"/>
              </a:ext>
            </a:extLst>
          </p:cNvPr>
          <p:cNvCxnSpPr>
            <a:cxnSpLocks/>
          </p:cNvCxnSpPr>
          <p:nvPr/>
        </p:nvCxnSpPr>
        <p:spPr>
          <a:xfrm>
            <a:off x="7648668" y="1984248"/>
            <a:ext cx="655607" cy="63681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4B24871-AD94-4C18-B958-614DE87887D3}"/>
              </a:ext>
            </a:extLst>
          </p:cNvPr>
          <p:cNvCxnSpPr>
            <a:cxnSpLocks/>
          </p:cNvCxnSpPr>
          <p:nvPr/>
        </p:nvCxnSpPr>
        <p:spPr>
          <a:xfrm flipV="1">
            <a:off x="8304276" y="2002186"/>
            <a:ext cx="804350" cy="61887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9493852-3C88-4C2C-9F63-F4E35283EFE1}"/>
              </a:ext>
            </a:extLst>
          </p:cNvPr>
          <p:cNvCxnSpPr>
            <a:cxnSpLocks/>
          </p:cNvCxnSpPr>
          <p:nvPr/>
        </p:nvCxnSpPr>
        <p:spPr>
          <a:xfrm flipV="1">
            <a:off x="8304275" y="2611538"/>
            <a:ext cx="0" cy="2258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CD63F771-DE1F-4CED-A679-D25826B40D96}"/>
                  </a:ext>
                </a:extLst>
              </p:cNvPr>
              <p:cNvSpPr txBox="1"/>
              <p:nvPr/>
            </p:nvSpPr>
            <p:spPr>
              <a:xfrm>
                <a:off x="7480239" y="1577665"/>
                <a:ext cx="249684"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𝑗</m:t>
                          </m:r>
                        </m:sub>
                      </m:sSub>
                    </m:oMath>
                  </m:oMathPara>
                </a14:m>
                <a:endParaRPr lang="en-GB" dirty="0"/>
              </a:p>
            </p:txBody>
          </p:sp>
        </mc:Choice>
        <mc:Fallback xmlns="">
          <p:sp>
            <p:nvSpPr>
              <p:cNvPr id="29" name="TextBox 28">
                <a:extLst>
                  <a:ext uri="{FF2B5EF4-FFF2-40B4-BE49-F238E27FC236}">
                    <a16:creationId xmlns:a16="http://schemas.microsoft.com/office/drawing/2014/main" id="{CD63F771-DE1F-4CED-A679-D25826B40D96}"/>
                  </a:ext>
                </a:extLst>
              </p:cNvPr>
              <p:cNvSpPr txBox="1">
                <a:spLocks noRot="1" noChangeAspect="1" noMove="1" noResize="1" noEditPoints="1" noAdjustHandles="1" noChangeArrowheads="1" noChangeShapeType="1" noTextEdit="1"/>
              </p:cNvSpPr>
              <p:nvPr/>
            </p:nvSpPr>
            <p:spPr>
              <a:xfrm>
                <a:off x="7480239" y="1577665"/>
                <a:ext cx="249684" cy="299313"/>
              </a:xfrm>
              <a:prstGeom prst="rect">
                <a:avLst/>
              </a:prstGeom>
              <a:blipFill>
                <a:blip r:embed="rId2"/>
                <a:stretch>
                  <a:fillRect l="-21951" r="-14634" b="-265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4F2FB4E9-D6DC-4DAA-861C-892554BFCB44}"/>
                  </a:ext>
                </a:extLst>
              </p:cNvPr>
              <p:cNvSpPr txBox="1"/>
              <p:nvPr/>
            </p:nvSpPr>
            <p:spPr>
              <a:xfrm>
                <a:off x="8174734" y="2945720"/>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𝑘</m:t>
                          </m:r>
                        </m:sub>
                      </m:sSub>
                    </m:oMath>
                  </m:oMathPara>
                </a14:m>
                <a:endParaRPr lang="en-GB" dirty="0"/>
              </a:p>
            </p:txBody>
          </p:sp>
        </mc:Choice>
        <mc:Fallback xmlns="">
          <p:sp>
            <p:nvSpPr>
              <p:cNvPr id="31" name="TextBox 30">
                <a:extLst>
                  <a:ext uri="{FF2B5EF4-FFF2-40B4-BE49-F238E27FC236}">
                    <a16:creationId xmlns:a16="http://schemas.microsoft.com/office/drawing/2014/main" id="{4F2FB4E9-D6DC-4DAA-861C-892554BFCB44}"/>
                  </a:ext>
                </a:extLst>
              </p:cNvPr>
              <p:cNvSpPr txBox="1">
                <a:spLocks noRot="1" noChangeAspect="1" noMove="1" noResize="1" noEditPoints="1" noAdjustHandles="1" noChangeArrowheads="1" noChangeShapeType="1" noTextEdit="1"/>
              </p:cNvSpPr>
              <p:nvPr/>
            </p:nvSpPr>
            <p:spPr>
              <a:xfrm>
                <a:off x="8174734" y="2945720"/>
                <a:ext cx="259081" cy="276999"/>
              </a:xfrm>
              <a:prstGeom prst="rect">
                <a:avLst/>
              </a:prstGeom>
              <a:blipFill>
                <a:blip r:embed="rId3"/>
                <a:stretch>
                  <a:fillRect l="-26190" r="-16667" b="-152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88A50D98-DCF0-4B78-BAE1-CA133ED69421}"/>
                  </a:ext>
                </a:extLst>
              </p:cNvPr>
              <p:cNvSpPr txBox="1"/>
              <p:nvPr/>
            </p:nvSpPr>
            <p:spPr>
              <a:xfrm>
                <a:off x="9251289" y="1684935"/>
                <a:ext cx="25096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𝑖</m:t>
                          </m:r>
                        </m:sub>
                      </m:sSub>
                    </m:oMath>
                  </m:oMathPara>
                </a14:m>
                <a:endParaRPr lang="en-GB" dirty="0"/>
              </a:p>
            </p:txBody>
          </p:sp>
        </mc:Choice>
        <mc:Fallback xmlns="">
          <p:sp>
            <p:nvSpPr>
              <p:cNvPr id="35" name="TextBox 34">
                <a:extLst>
                  <a:ext uri="{FF2B5EF4-FFF2-40B4-BE49-F238E27FC236}">
                    <a16:creationId xmlns:a16="http://schemas.microsoft.com/office/drawing/2014/main" id="{88A50D98-DCF0-4B78-BAE1-CA133ED69421}"/>
                  </a:ext>
                </a:extLst>
              </p:cNvPr>
              <p:cNvSpPr txBox="1">
                <a:spLocks noRot="1" noChangeAspect="1" noMove="1" noResize="1" noEditPoints="1" noAdjustHandles="1" noChangeArrowheads="1" noChangeShapeType="1" noTextEdit="1"/>
              </p:cNvSpPr>
              <p:nvPr/>
            </p:nvSpPr>
            <p:spPr>
              <a:xfrm>
                <a:off x="9251289" y="1684935"/>
                <a:ext cx="250966" cy="276999"/>
              </a:xfrm>
              <a:prstGeom prst="rect">
                <a:avLst/>
              </a:prstGeom>
              <a:blipFill>
                <a:blip r:embed="rId4"/>
                <a:stretch>
                  <a:fillRect l="-24390" r="-7317" b="-173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9028DDA5-B70E-4218-819A-6832C3E10A34}"/>
                  </a:ext>
                </a:extLst>
              </p:cNvPr>
              <p:cNvSpPr txBox="1"/>
              <p:nvPr/>
            </p:nvSpPr>
            <p:spPr>
              <a:xfrm>
                <a:off x="6615895" y="2837338"/>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𝑖</m:t>
                      </m:r>
                    </m:oMath>
                  </m:oMathPara>
                </a14:m>
                <a:endParaRPr lang="en-GB" dirty="0"/>
              </a:p>
            </p:txBody>
          </p:sp>
        </mc:Choice>
        <mc:Fallback xmlns="">
          <p:sp>
            <p:nvSpPr>
              <p:cNvPr id="37" name="TextBox 36">
                <a:extLst>
                  <a:ext uri="{FF2B5EF4-FFF2-40B4-BE49-F238E27FC236}">
                    <a16:creationId xmlns:a16="http://schemas.microsoft.com/office/drawing/2014/main" id="{9028DDA5-B70E-4218-819A-6832C3E10A34}"/>
                  </a:ext>
                </a:extLst>
              </p:cNvPr>
              <p:cNvSpPr txBox="1">
                <a:spLocks noRot="1" noChangeAspect="1" noMove="1" noResize="1" noEditPoints="1" noAdjustHandles="1" noChangeArrowheads="1" noChangeShapeType="1" noTextEdit="1"/>
              </p:cNvSpPr>
              <p:nvPr/>
            </p:nvSpPr>
            <p:spPr>
              <a:xfrm>
                <a:off x="6615895" y="2837338"/>
                <a:ext cx="259081" cy="276999"/>
              </a:xfrm>
              <a:prstGeom prst="rect">
                <a:avLst/>
              </a:prstGeom>
              <a:blipFill>
                <a:blip r:embed="rId5"/>
                <a:stretch>
                  <a:fillRect b="-65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29B2C3ED-5238-42FF-AB0D-16AC274B1D20}"/>
                  </a:ext>
                </a:extLst>
              </p:cNvPr>
              <p:cNvSpPr txBox="1"/>
              <p:nvPr/>
            </p:nvSpPr>
            <p:spPr>
              <a:xfrm>
                <a:off x="9733573" y="2837338"/>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𝑗</m:t>
                      </m:r>
                    </m:oMath>
                  </m:oMathPara>
                </a14:m>
                <a:endParaRPr lang="en-GB" dirty="0"/>
              </a:p>
            </p:txBody>
          </p:sp>
        </mc:Choice>
        <mc:Fallback xmlns="">
          <p:sp>
            <p:nvSpPr>
              <p:cNvPr id="39" name="TextBox 38">
                <a:extLst>
                  <a:ext uri="{FF2B5EF4-FFF2-40B4-BE49-F238E27FC236}">
                    <a16:creationId xmlns:a16="http://schemas.microsoft.com/office/drawing/2014/main" id="{29B2C3ED-5238-42FF-AB0D-16AC274B1D20}"/>
                  </a:ext>
                </a:extLst>
              </p:cNvPr>
              <p:cNvSpPr txBox="1">
                <a:spLocks noRot="1" noChangeAspect="1" noMove="1" noResize="1" noEditPoints="1" noAdjustHandles="1" noChangeArrowheads="1" noChangeShapeType="1" noTextEdit="1"/>
              </p:cNvSpPr>
              <p:nvPr/>
            </p:nvSpPr>
            <p:spPr>
              <a:xfrm>
                <a:off x="9733573" y="2837338"/>
                <a:ext cx="259081" cy="276999"/>
              </a:xfrm>
              <a:prstGeom prst="rect">
                <a:avLst/>
              </a:prstGeom>
              <a:blipFill>
                <a:blip r:embed="rId6"/>
                <a:stretch>
                  <a:fillRect l="-9524" t="-2174" r="-9524" b="-3260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318D3E88-4D31-40CB-A53F-0E8DCDF5FF31}"/>
                  </a:ext>
                </a:extLst>
              </p:cNvPr>
              <p:cNvSpPr txBox="1"/>
              <p:nvPr/>
            </p:nvSpPr>
            <p:spPr>
              <a:xfrm>
                <a:off x="8360927" y="1000290"/>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𝑘</m:t>
                      </m:r>
                    </m:oMath>
                  </m:oMathPara>
                </a14:m>
                <a:endParaRPr lang="en-GB" dirty="0"/>
              </a:p>
            </p:txBody>
          </p:sp>
        </mc:Choice>
        <mc:Fallback xmlns="">
          <p:sp>
            <p:nvSpPr>
              <p:cNvPr id="41" name="TextBox 40">
                <a:extLst>
                  <a:ext uri="{FF2B5EF4-FFF2-40B4-BE49-F238E27FC236}">
                    <a16:creationId xmlns:a16="http://schemas.microsoft.com/office/drawing/2014/main" id="{318D3E88-4D31-40CB-A53F-0E8DCDF5FF31}"/>
                  </a:ext>
                </a:extLst>
              </p:cNvPr>
              <p:cNvSpPr txBox="1">
                <a:spLocks noRot="1" noChangeAspect="1" noMove="1" noResize="1" noEditPoints="1" noAdjustHandles="1" noChangeArrowheads="1" noChangeShapeType="1" noTextEdit="1"/>
              </p:cNvSpPr>
              <p:nvPr/>
            </p:nvSpPr>
            <p:spPr>
              <a:xfrm>
                <a:off x="8360927" y="1000290"/>
                <a:ext cx="259081" cy="276999"/>
              </a:xfrm>
              <a:prstGeom prst="rect">
                <a:avLst/>
              </a:prstGeom>
              <a:blipFill>
                <a:blip r:embed="rId7"/>
                <a:stretch>
                  <a:fillRect l="-9524" r="-7143" b="-65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911AE884-9B80-4B40-9F79-A487739039D5}"/>
                  </a:ext>
                </a:extLst>
              </p:cNvPr>
              <p:cNvSpPr txBox="1"/>
              <p:nvPr/>
            </p:nvSpPr>
            <p:spPr>
              <a:xfrm>
                <a:off x="7677912" y="2229883"/>
                <a:ext cx="259081" cy="29931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𝑗</m:t>
                          </m:r>
                        </m:sub>
                      </m:sSub>
                    </m:oMath>
                  </m:oMathPara>
                </a14:m>
                <a:endParaRPr lang="en-GB" dirty="0"/>
              </a:p>
            </p:txBody>
          </p:sp>
        </mc:Choice>
        <mc:Fallback xmlns="">
          <p:sp>
            <p:nvSpPr>
              <p:cNvPr id="42" name="TextBox 41">
                <a:extLst>
                  <a:ext uri="{FF2B5EF4-FFF2-40B4-BE49-F238E27FC236}">
                    <a16:creationId xmlns:a16="http://schemas.microsoft.com/office/drawing/2014/main" id="{911AE884-9B80-4B40-9F79-A487739039D5}"/>
                  </a:ext>
                </a:extLst>
              </p:cNvPr>
              <p:cNvSpPr txBox="1">
                <a:spLocks noRot="1" noChangeAspect="1" noMove="1" noResize="1" noEditPoints="1" noAdjustHandles="1" noChangeArrowheads="1" noChangeShapeType="1" noTextEdit="1"/>
              </p:cNvSpPr>
              <p:nvPr/>
            </p:nvSpPr>
            <p:spPr>
              <a:xfrm>
                <a:off x="7677912" y="2229883"/>
                <a:ext cx="259081" cy="299313"/>
              </a:xfrm>
              <a:prstGeom prst="rect">
                <a:avLst/>
              </a:prstGeom>
              <a:blipFill>
                <a:blip r:embed="rId8"/>
                <a:stretch>
                  <a:fillRect l="-23810" r="-14286" b="-265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15937F32-9861-4E5E-B668-ACDD91B6690A}"/>
                  </a:ext>
                </a:extLst>
              </p:cNvPr>
              <p:cNvSpPr txBox="1"/>
              <p:nvPr/>
            </p:nvSpPr>
            <p:spPr>
              <a:xfrm>
                <a:off x="8422384" y="2532680"/>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𝑘</m:t>
                          </m:r>
                        </m:sub>
                      </m:sSub>
                    </m:oMath>
                  </m:oMathPara>
                </a14:m>
                <a:endParaRPr lang="en-GB" dirty="0"/>
              </a:p>
            </p:txBody>
          </p:sp>
        </mc:Choice>
        <mc:Fallback xmlns="">
          <p:sp>
            <p:nvSpPr>
              <p:cNvPr id="43" name="TextBox 42">
                <a:extLst>
                  <a:ext uri="{FF2B5EF4-FFF2-40B4-BE49-F238E27FC236}">
                    <a16:creationId xmlns:a16="http://schemas.microsoft.com/office/drawing/2014/main" id="{15937F32-9861-4E5E-B668-ACDD91B6690A}"/>
                  </a:ext>
                </a:extLst>
              </p:cNvPr>
              <p:cNvSpPr txBox="1">
                <a:spLocks noRot="1" noChangeAspect="1" noMove="1" noResize="1" noEditPoints="1" noAdjustHandles="1" noChangeArrowheads="1" noChangeShapeType="1" noTextEdit="1"/>
              </p:cNvSpPr>
              <p:nvPr/>
            </p:nvSpPr>
            <p:spPr>
              <a:xfrm>
                <a:off x="8422384" y="2532680"/>
                <a:ext cx="259081" cy="276999"/>
              </a:xfrm>
              <a:prstGeom prst="rect">
                <a:avLst/>
              </a:prstGeom>
              <a:blipFill>
                <a:blip r:embed="rId9"/>
                <a:stretch>
                  <a:fillRect l="-30952" r="-19048" b="-152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DE1F1FC4-D302-420D-A824-AD5BC03E3C7D}"/>
                  </a:ext>
                </a:extLst>
              </p:cNvPr>
              <p:cNvSpPr txBox="1"/>
              <p:nvPr/>
            </p:nvSpPr>
            <p:spPr>
              <a:xfrm>
                <a:off x="8768239" y="2205882"/>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𝑖</m:t>
                          </m:r>
                        </m:sub>
                      </m:sSub>
                    </m:oMath>
                  </m:oMathPara>
                </a14:m>
                <a:endParaRPr lang="en-GB" dirty="0"/>
              </a:p>
            </p:txBody>
          </p:sp>
        </mc:Choice>
        <mc:Fallback xmlns="">
          <p:sp>
            <p:nvSpPr>
              <p:cNvPr id="44" name="TextBox 43">
                <a:extLst>
                  <a:ext uri="{FF2B5EF4-FFF2-40B4-BE49-F238E27FC236}">
                    <a16:creationId xmlns:a16="http://schemas.microsoft.com/office/drawing/2014/main" id="{DE1F1FC4-D302-420D-A824-AD5BC03E3C7D}"/>
                  </a:ext>
                </a:extLst>
              </p:cNvPr>
              <p:cNvSpPr txBox="1">
                <a:spLocks noRot="1" noChangeAspect="1" noMove="1" noResize="1" noEditPoints="1" noAdjustHandles="1" noChangeArrowheads="1" noChangeShapeType="1" noTextEdit="1"/>
              </p:cNvSpPr>
              <p:nvPr/>
            </p:nvSpPr>
            <p:spPr>
              <a:xfrm>
                <a:off x="8768239" y="2205882"/>
                <a:ext cx="259081" cy="276999"/>
              </a:xfrm>
              <a:prstGeom prst="rect">
                <a:avLst/>
              </a:prstGeom>
              <a:blipFill>
                <a:blip r:embed="rId10"/>
                <a:stretch>
                  <a:fillRect l="-23256" r="-9302"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31DD867F-E145-4591-A474-2FF07F67EDE1}"/>
                  </a:ext>
                </a:extLst>
              </p:cNvPr>
              <p:cNvSpPr txBox="1"/>
              <p:nvPr/>
            </p:nvSpPr>
            <p:spPr>
              <a:xfrm>
                <a:off x="6497830" y="4020142"/>
                <a:ext cx="1817920" cy="215444"/>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r>
                        <a:rPr lang="en-GB" sz="1400" b="0" i="1" smtClean="0">
                          <a:latin typeface="Cambria Math" panose="02040503050406030204" pitchFamily="18" charset="0"/>
                        </a:rPr>
                        <m:t>𝑖</m:t>
                      </m:r>
                      <m:r>
                        <a:rPr lang="en-GB" sz="1400" b="0" i="1" smtClean="0">
                          <a:latin typeface="Cambria Math" panose="02040503050406030204" pitchFamily="18" charset="0"/>
                        </a:rPr>
                        <m:t>,</m:t>
                      </m:r>
                      <m:r>
                        <a:rPr lang="en-GB" sz="1400" b="0" i="1" smtClean="0">
                          <a:latin typeface="Cambria Math" panose="02040503050406030204" pitchFamily="18" charset="0"/>
                        </a:rPr>
                        <m:t>𝑗</m:t>
                      </m:r>
                      <m:r>
                        <a:rPr lang="en-GB" sz="1400" b="0" i="1" smtClean="0">
                          <a:latin typeface="Cambria Math" panose="02040503050406030204" pitchFamily="18" charset="0"/>
                        </a:rPr>
                        <m:t>,</m:t>
                      </m:r>
                      <m:r>
                        <a:rPr lang="en-GB" sz="1400" b="0" i="1" smtClean="0">
                          <a:latin typeface="Cambria Math" panose="02040503050406030204" pitchFamily="18" charset="0"/>
                        </a:rPr>
                        <m:t>𝑘</m:t>
                      </m:r>
                      <m:r>
                        <a:rPr lang="en-GB" sz="1400" b="0" i="1" smtClean="0">
                          <a:latin typeface="Cambria Math" panose="02040503050406030204" pitchFamily="18" charset="0"/>
                        </a:rPr>
                        <m:t>:</m:t>
                      </m:r>
                      <m:r>
                        <a:rPr lang="en-GB" sz="1400" b="0" i="1" smtClean="0">
                          <a:latin typeface="Cambria Math" panose="02040503050406030204" pitchFamily="18" charset="0"/>
                        </a:rPr>
                        <m:t>𝑛𝑜𝑑𝑎𝑙</m:t>
                      </m:r>
                      <m:r>
                        <a:rPr lang="en-GB" sz="1400" b="0" i="1" smtClean="0">
                          <a:latin typeface="Cambria Math" panose="02040503050406030204" pitchFamily="18" charset="0"/>
                        </a:rPr>
                        <m:t> </m:t>
                      </m:r>
                      <m:r>
                        <a:rPr lang="en-GB" sz="1400" b="0" i="1" smtClean="0">
                          <a:latin typeface="Cambria Math" panose="02040503050406030204" pitchFamily="18" charset="0"/>
                        </a:rPr>
                        <m:t>𝑖𝑛𝑑𝑖𝑐𝑒𝑠</m:t>
                      </m:r>
                    </m:oMath>
                  </m:oMathPara>
                </a14:m>
                <a:endParaRPr lang="en-GB" sz="1400" b="0" dirty="0"/>
              </a:p>
            </p:txBody>
          </p:sp>
        </mc:Choice>
        <mc:Fallback xmlns="">
          <p:sp>
            <p:nvSpPr>
              <p:cNvPr id="45" name="TextBox 44">
                <a:extLst>
                  <a:ext uri="{FF2B5EF4-FFF2-40B4-BE49-F238E27FC236}">
                    <a16:creationId xmlns:a16="http://schemas.microsoft.com/office/drawing/2014/main" id="{31DD867F-E145-4591-A474-2FF07F67EDE1}"/>
                  </a:ext>
                </a:extLst>
              </p:cNvPr>
              <p:cNvSpPr txBox="1">
                <a:spLocks noRot="1" noChangeAspect="1" noMove="1" noResize="1" noEditPoints="1" noAdjustHandles="1" noChangeArrowheads="1" noChangeShapeType="1" noTextEdit="1"/>
              </p:cNvSpPr>
              <p:nvPr/>
            </p:nvSpPr>
            <p:spPr>
              <a:xfrm>
                <a:off x="6497830" y="4020142"/>
                <a:ext cx="1817920" cy="215444"/>
              </a:xfrm>
              <a:prstGeom prst="rect">
                <a:avLst/>
              </a:prstGeom>
              <a:blipFill>
                <a:blip r:embed="rId11"/>
                <a:stretch>
                  <a:fillRect l="-3691" b="-30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97318F59-F188-479D-98E6-178718E6A7FD}"/>
                  </a:ext>
                </a:extLst>
              </p:cNvPr>
              <p:cNvSpPr txBox="1"/>
              <p:nvPr/>
            </p:nvSpPr>
            <p:spPr>
              <a:xfrm>
                <a:off x="6497830" y="4305554"/>
                <a:ext cx="2146728" cy="235834"/>
              </a:xfrm>
              <a:prstGeom prst="rect">
                <a:avLst/>
              </a:prstGeom>
              <a:noFill/>
            </p:spPr>
            <p:txBody>
              <a:bodyPr wrap="square" lIns="0" tIns="0" rIns="0" bIns="0" rtlCol="0">
                <a:spAutoFit/>
              </a:bodyPr>
              <a:lstStyle/>
              <a:p>
                <a14:m>
                  <m:oMath xmlns:m="http://schemas.openxmlformats.org/officeDocument/2006/math">
                    <m:sSub>
                      <m:sSubPr>
                        <m:ctrlPr>
                          <a:rPr lang="en-GB" sz="1400" b="1" i="1" smtClean="0">
                            <a:latin typeface="Cambria Math" panose="02040503050406030204" pitchFamily="18" charset="0"/>
                          </a:rPr>
                        </m:ctrlPr>
                      </m:sSubPr>
                      <m:e>
                        <m:r>
                          <a:rPr lang="en-GB" sz="1400" b="1" i="1" smtClean="0">
                            <a:latin typeface="Cambria Math" panose="02040503050406030204" pitchFamily="18" charset="0"/>
                          </a:rPr>
                          <m:t>𝑳</m:t>
                        </m:r>
                      </m:e>
                      <m:sub>
                        <m:r>
                          <a:rPr lang="en-GB" sz="1400" b="1" i="1" smtClean="0">
                            <a:latin typeface="Cambria Math" panose="02040503050406030204" pitchFamily="18" charset="0"/>
                          </a:rPr>
                          <m:t>𝒊</m:t>
                        </m:r>
                      </m:sub>
                    </m:sSub>
                    <m:r>
                      <a:rPr lang="en-GB" sz="1400" b="0" i="1" smtClean="0">
                        <a:latin typeface="Cambria Math" panose="02040503050406030204" pitchFamily="18" charset="0"/>
                      </a:rPr>
                      <m:t>,</m:t>
                    </m:r>
                    <m:sSub>
                      <m:sSubPr>
                        <m:ctrlPr>
                          <a:rPr lang="en-GB" sz="1400" b="1" i="1">
                            <a:latin typeface="Cambria Math" panose="02040503050406030204" pitchFamily="18" charset="0"/>
                          </a:rPr>
                        </m:ctrlPr>
                      </m:sSubPr>
                      <m:e>
                        <m:r>
                          <a:rPr lang="en-GB" sz="1400" b="1" i="1">
                            <a:latin typeface="Cambria Math" panose="02040503050406030204" pitchFamily="18" charset="0"/>
                          </a:rPr>
                          <m:t>𝑳</m:t>
                        </m:r>
                      </m:e>
                      <m:sub>
                        <m:r>
                          <a:rPr lang="en-GB" sz="1400" b="1" i="1" smtClean="0">
                            <a:latin typeface="Cambria Math" panose="02040503050406030204" pitchFamily="18" charset="0"/>
                          </a:rPr>
                          <m:t>𝒋</m:t>
                        </m:r>
                      </m:sub>
                    </m:sSub>
                  </m:oMath>
                </a14:m>
                <a:r>
                  <a:rPr lang="en-GB" sz="1400" dirty="0"/>
                  <a:t>, </a:t>
                </a:r>
                <a14:m>
                  <m:oMath xmlns:m="http://schemas.openxmlformats.org/officeDocument/2006/math">
                    <m:sSub>
                      <m:sSubPr>
                        <m:ctrlPr>
                          <a:rPr lang="en-GB" sz="1400" b="1" i="1">
                            <a:latin typeface="Cambria Math" panose="02040503050406030204" pitchFamily="18" charset="0"/>
                          </a:rPr>
                        </m:ctrlPr>
                      </m:sSubPr>
                      <m:e>
                        <m:r>
                          <a:rPr lang="en-GB" sz="1400" b="1" i="1">
                            <a:latin typeface="Cambria Math" panose="02040503050406030204" pitchFamily="18" charset="0"/>
                          </a:rPr>
                          <m:t>𝑳</m:t>
                        </m:r>
                      </m:e>
                      <m:sub>
                        <m:r>
                          <a:rPr lang="en-GB" sz="1400" b="1" i="1" smtClean="0">
                            <a:latin typeface="Cambria Math" panose="02040503050406030204" pitchFamily="18" charset="0"/>
                          </a:rPr>
                          <m:t>𝒌</m:t>
                        </m:r>
                      </m:sub>
                    </m:sSub>
                    <m:r>
                      <a:rPr lang="en-GB" sz="1400" b="0" i="1" smtClean="0">
                        <a:latin typeface="Cambria Math" panose="02040503050406030204" pitchFamily="18" charset="0"/>
                      </a:rPr>
                      <m:t>:</m:t>
                    </m:r>
                    <m:r>
                      <a:rPr lang="en-GB" sz="1400" b="0" i="1" smtClean="0">
                        <a:latin typeface="Cambria Math" panose="02040503050406030204" pitchFamily="18" charset="0"/>
                      </a:rPr>
                      <m:t>𝑠𝑖𝑑𝑒</m:t>
                    </m:r>
                    <m:r>
                      <a:rPr lang="en-GB" sz="1400" b="0" i="1" smtClean="0">
                        <a:latin typeface="Cambria Math" panose="02040503050406030204" pitchFamily="18" charset="0"/>
                      </a:rPr>
                      <m:t> </m:t>
                    </m:r>
                    <m:r>
                      <a:rPr lang="en-GB" sz="1400" b="0" i="1" smtClean="0">
                        <a:latin typeface="Cambria Math" panose="02040503050406030204" pitchFamily="18" charset="0"/>
                      </a:rPr>
                      <m:t>𝑣𝑒𝑐𝑡𝑜𝑟𝑠</m:t>
                    </m:r>
                  </m:oMath>
                </a14:m>
                <a:endParaRPr lang="en-GB" sz="1400" dirty="0"/>
              </a:p>
            </p:txBody>
          </p:sp>
        </mc:Choice>
        <mc:Fallback xmlns="">
          <p:sp>
            <p:nvSpPr>
              <p:cNvPr id="47" name="TextBox 46">
                <a:extLst>
                  <a:ext uri="{FF2B5EF4-FFF2-40B4-BE49-F238E27FC236}">
                    <a16:creationId xmlns:a16="http://schemas.microsoft.com/office/drawing/2014/main" id="{97318F59-F188-479D-98E6-178718E6A7FD}"/>
                  </a:ext>
                </a:extLst>
              </p:cNvPr>
              <p:cNvSpPr txBox="1">
                <a:spLocks noRot="1" noChangeAspect="1" noMove="1" noResize="1" noEditPoints="1" noAdjustHandles="1" noChangeArrowheads="1" noChangeShapeType="1" noTextEdit="1"/>
              </p:cNvSpPr>
              <p:nvPr/>
            </p:nvSpPr>
            <p:spPr>
              <a:xfrm>
                <a:off x="6497830" y="4305554"/>
                <a:ext cx="2146728" cy="235834"/>
              </a:xfrm>
              <a:prstGeom prst="rect">
                <a:avLst/>
              </a:prstGeom>
              <a:blipFill>
                <a:blip r:embed="rId12"/>
                <a:stretch>
                  <a:fillRect l="-2841" t="-20513" b="-3846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43D2331B-E37B-48A7-89AC-787754B83992}"/>
                  </a:ext>
                </a:extLst>
              </p:cNvPr>
              <p:cNvSpPr txBox="1"/>
              <p:nvPr/>
            </p:nvSpPr>
            <p:spPr>
              <a:xfrm>
                <a:off x="6420340" y="4593602"/>
                <a:ext cx="3152775" cy="325089"/>
              </a:xfrm>
              <a:prstGeom prst="rect">
                <a:avLst/>
              </a:prstGeom>
              <a:noFill/>
            </p:spPr>
            <p:txBody>
              <a:bodyPr wrap="square">
                <a:spAutoFit/>
              </a:bodyPr>
              <a:lstStyle/>
              <a:p>
                <a14:m>
                  <m:oMath xmlns:m="http://schemas.openxmlformats.org/officeDocument/2006/math">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𝐿</m:t>
                        </m:r>
                      </m:e>
                      <m:sub>
                        <m:r>
                          <a:rPr lang="en-GB" sz="1400" b="0" i="1" smtClean="0">
                            <a:latin typeface="Cambria Math" panose="02040503050406030204" pitchFamily="18" charset="0"/>
                          </a:rPr>
                          <m:t>𝑖</m:t>
                        </m:r>
                      </m:sub>
                    </m:sSub>
                    <m:r>
                      <a:rPr lang="en-GB" sz="1400" b="0" i="1" smtClean="0">
                        <a:latin typeface="Cambria Math" panose="02040503050406030204" pitchFamily="18" charset="0"/>
                      </a:rPr>
                      <m:t>,</m:t>
                    </m:r>
                    <m:sSub>
                      <m:sSubPr>
                        <m:ctrlPr>
                          <a:rPr lang="en-GB" sz="1400" i="1">
                            <a:latin typeface="Cambria Math" panose="02040503050406030204" pitchFamily="18" charset="0"/>
                          </a:rPr>
                        </m:ctrlPr>
                      </m:sSubPr>
                      <m:e>
                        <m:r>
                          <a:rPr lang="en-GB" sz="1400" b="0" i="1">
                            <a:latin typeface="Cambria Math" panose="02040503050406030204" pitchFamily="18" charset="0"/>
                          </a:rPr>
                          <m:t>𝐿</m:t>
                        </m:r>
                      </m:e>
                      <m:sub>
                        <m:r>
                          <a:rPr lang="en-GB" sz="1400" b="0" i="1" smtClean="0">
                            <a:latin typeface="Cambria Math" panose="02040503050406030204" pitchFamily="18" charset="0"/>
                          </a:rPr>
                          <m:t>𝑗</m:t>
                        </m:r>
                      </m:sub>
                    </m:sSub>
                  </m:oMath>
                </a14:m>
                <a:r>
                  <a:rPr lang="en-GB" sz="1400" dirty="0"/>
                  <a:t>, </a:t>
                </a:r>
                <a14:m>
                  <m:oMath xmlns:m="http://schemas.openxmlformats.org/officeDocument/2006/math">
                    <m:sSub>
                      <m:sSubPr>
                        <m:ctrlPr>
                          <a:rPr lang="en-GB" sz="1400" i="1">
                            <a:latin typeface="Cambria Math" panose="02040503050406030204" pitchFamily="18" charset="0"/>
                          </a:rPr>
                        </m:ctrlPr>
                      </m:sSubPr>
                      <m:e>
                        <m:r>
                          <a:rPr lang="en-GB" sz="1400" b="0" i="1">
                            <a:latin typeface="Cambria Math" panose="02040503050406030204" pitchFamily="18" charset="0"/>
                          </a:rPr>
                          <m:t>𝐿</m:t>
                        </m:r>
                      </m:e>
                      <m:sub>
                        <m:r>
                          <a:rPr lang="en-GB" sz="1400" b="0" i="1" smtClean="0">
                            <a:latin typeface="Cambria Math" panose="02040503050406030204" pitchFamily="18" charset="0"/>
                          </a:rPr>
                          <m:t>𝑘</m:t>
                        </m:r>
                      </m:sub>
                    </m:sSub>
                    <m:r>
                      <a:rPr lang="en-GB" sz="1400" b="0" i="1" smtClean="0">
                        <a:latin typeface="Cambria Math" panose="02040503050406030204" pitchFamily="18" charset="0"/>
                      </a:rPr>
                      <m:t>:</m:t>
                    </m:r>
                    <m:r>
                      <a:rPr lang="en-GB" sz="1400" b="0" i="1" smtClean="0">
                        <a:latin typeface="Cambria Math" panose="02040503050406030204" pitchFamily="18" charset="0"/>
                      </a:rPr>
                      <m:t>𝑚𝑎𝑔𝑛𝑖𝑡𝑢𝑑𝑒</m:t>
                    </m:r>
                    <m:r>
                      <a:rPr lang="en-GB" sz="1400" b="0" i="1" smtClean="0">
                        <a:latin typeface="Cambria Math" panose="02040503050406030204" pitchFamily="18" charset="0"/>
                      </a:rPr>
                      <m:t> </m:t>
                    </m:r>
                    <m:r>
                      <a:rPr lang="en-GB" sz="1400" b="0" i="1" smtClean="0">
                        <a:latin typeface="Cambria Math" panose="02040503050406030204" pitchFamily="18" charset="0"/>
                      </a:rPr>
                      <m:t>𝑠𝑖𝑑𝑒</m:t>
                    </m:r>
                    <m:r>
                      <a:rPr lang="en-GB" sz="1400" b="0" i="1" smtClean="0">
                        <a:latin typeface="Cambria Math" panose="02040503050406030204" pitchFamily="18" charset="0"/>
                      </a:rPr>
                      <m:t> </m:t>
                    </m:r>
                    <m:r>
                      <a:rPr lang="en-GB" sz="1400" b="0" i="1" smtClean="0">
                        <a:latin typeface="Cambria Math" panose="02040503050406030204" pitchFamily="18" charset="0"/>
                      </a:rPr>
                      <m:t>𝑣𝑒𝑐𝑡𝑜𝑟𝑠</m:t>
                    </m:r>
                  </m:oMath>
                </a14:m>
                <a:endParaRPr lang="en-GB" sz="1400" dirty="0"/>
              </a:p>
            </p:txBody>
          </p:sp>
        </mc:Choice>
        <mc:Fallback xmlns="">
          <p:sp>
            <p:nvSpPr>
              <p:cNvPr id="48" name="TextBox 47">
                <a:extLst>
                  <a:ext uri="{FF2B5EF4-FFF2-40B4-BE49-F238E27FC236}">
                    <a16:creationId xmlns:a16="http://schemas.microsoft.com/office/drawing/2014/main" id="{43D2331B-E37B-48A7-89AC-787754B83992}"/>
                  </a:ext>
                </a:extLst>
              </p:cNvPr>
              <p:cNvSpPr txBox="1">
                <a:spLocks noRot="1" noChangeAspect="1" noMove="1" noResize="1" noEditPoints="1" noAdjustHandles="1" noChangeArrowheads="1" noChangeShapeType="1" noTextEdit="1"/>
              </p:cNvSpPr>
              <p:nvPr/>
            </p:nvSpPr>
            <p:spPr>
              <a:xfrm>
                <a:off x="6420340" y="4593602"/>
                <a:ext cx="3152775" cy="325089"/>
              </a:xfrm>
              <a:prstGeom prst="rect">
                <a:avLst/>
              </a:prstGeom>
              <a:blipFill>
                <a:blip r:embed="rId13"/>
                <a:stretch>
                  <a:fillRect t="-1887" b="-1509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FCA96040-CF19-4DB6-991A-6E7B280F2CD6}"/>
                  </a:ext>
                </a:extLst>
              </p:cNvPr>
              <p:cNvSpPr txBox="1"/>
              <p:nvPr/>
            </p:nvSpPr>
            <p:spPr>
              <a:xfrm>
                <a:off x="6497830" y="5055669"/>
                <a:ext cx="3589127" cy="404150"/>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r>
                        <a:rPr lang="en-GB" sz="1400" b="0" i="1" smtClean="0">
                          <a:latin typeface="Cambria Math" panose="02040503050406030204" pitchFamily="18" charset="0"/>
                        </a:rPr>
                        <m:t>𝑢</m:t>
                      </m:r>
                      <m:r>
                        <a:rPr lang="en-GB" sz="1400" b="0" i="1" smtClean="0">
                          <a:latin typeface="Cambria Math" panose="02040503050406030204" pitchFamily="18" charset="0"/>
                        </a:rPr>
                        <m:t>≔</m:t>
                      </m:r>
                      <m:f>
                        <m:fPr>
                          <m:ctrlPr>
                            <a:rPr lang="en-GB" sz="1400" i="1" smtClean="0">
                              <a:latin typeface="Cambria Math" panose="02040503050406030204" pitchFamily="18" charset="0"/>
                            </a:rPr>
                          </m:ctrlPr>
                        </m:fPr>
                        <m:num>
                          <m:r>
                            <a:rPr lang="en-GB" sz="1400" b="0" i="1" smtClean="0">
                              <a:latin typeface="Cambria Math" panose="02040503050406030204" pitchFamily="18" charset="0"/>
                            </a:rPr>
                            <m:t>𝑒</m:t>
                          </m:r>
                        </m:num>
                        <m:den>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𝑘</m:t>
                              </m:r>
                            </m:e>
                            <m:sub>
                              <m:r>
                                <a:rPr lang="en-GB" sz="1400" b="0" i="1" smtClean="0">
                                  <a:latin typeface="Cambria Math" panose="02040503050406030204" pitchFamily="18" charset="0"/>
                                </a:rPr>
                                <m:t>𝐵</m:t>
                              </m:r>
                            </m:sub>
                          </m:sSub>
                          <m:r>
                            <a:rPr lang="en-GB" sz="1400" b="0" i="1" smtClean="0">
                              <a:latin typeface="Cambria Math" panose="02040503050406030204" pitchFamily="18" charset="0"/>
                            </a:rPr>
                            <m:t>𝑇</m:t>
                          </m:r>
                        </m:den>
                      </m:f>
                      <m:r>
                        <a:rPr lang="en-GB" sz="1400" b="0" i="1" smtClean="0">
                          <a:latin typeface="Cambria Math" panose="02040503050406030204" pitchFamily="18" charset="0"/>
                          <a:ea typeface="Cambria Math" panose="02040503050406030204" pitchFamily="18" charset="0"/>
                        </a:rPr>
                        <m:t>𝜑</m:t>
                      </m:r>
                      <m:r>
                        <a:rPr lang="en-GB" sz="1400" b="0" i="1" dirty="0" err="1" smtClean="0">
                          <a:latin typeface="Cambria Math" panose="02040503050406030204" pitchFamily="18" charset="0"/>
                        </a:rPr>
                        <m:t>:</m:t>
                      </m:r>
                      <m:r>
                        <a:rPr lang="en-GB" sz="1400" b="0" i="1" dirty="0" smtClean="0">
                          <a:latin typeface="Cambria Math" panose="02040503050406030204" pitchFamily="18" charset="0"/>
                        </a:rPr>
                        <m:t>𝑛𝑜𝑟𝑚𝑎𝑙𝑖𝑧𝑒𝑑</m:t>
                      </m:r>
                      <m:r>
                        <a:rPr lang="en-GB" sz="1400" b="0" i="1" dirty="0" smtClean="0">
                          <a:latin typeface="Cambria Math" panose="02040503050406030204" pitchFamily="18" charset="0"/>
                        </a:rPr>
                        <m:t> </m:t>
                      </m:r>
                      <m:r>
                        <a:rPr lang="en-GB" sz="1400" b="0" i="1" dirty="0" smtClean="0">
                          <a:latin typeface="Cambria Math" panose="02040503050406030204" pitchFamily="18" charset="0"/>
                        </a:rPr>
                        <m:t>𝑝𝑜𝑡𝑒𝑛𝑡𝑖𝑎𝑙</m:t>
                      </m:r>
                    </m:oMath>
                  </m:oMathPara>
                </a14:m>
                <a:endParaRPr lang="en-GB" sz="1400" dirty="0"/>
              </a:p>
            </p:txBody>
          </p:sp>
        </mc:Choice>
        <mc:Fallback xmlns="">
          <p:sp>
            <p:nvSpPr>
              <p:cNvPr id="49" name="TextBox 48">
                <a:extLst>
                  <a:ext uri="{FF2B5EF4-FFF2-40B4-BE49-F238E27FC236}">
                    <a16:creationId xmlns:a16="http://schemas.microsoft.com/office/drawing/2014/main" id="{FCA96040-CF19-4DB6-991A-6E7B280F2CD6}"/>
                  </a:ext>
                </a:extLst>
              </p:cNvPr>
              <p:cNvSpPr txBox="1">
                <a:spLocks noRot="1" noChangeAspect="1" noMove="1" noResize="1" noEditPoints="1" noAdjustHandles="1" noChangeArrowheads="1" noChangeShapeType="1" noTextEdit="1"/>
              </p:cNvSpPr>
              <p:nvPr/>
            </p:nvSpPr>
            <p:spPr>
              <a:xfrm>
                <a:off x="6497830" y="5055669"/>
                <a:ext cx="3589127" cy="404150"/>
              </a:xfrm>
              <a:prstGeom prst="rect">
                <a:avLst/>
              </a:prstGeom>
              <a:blipFill>
                <a:blip r:embed="rId14"/>
                <a:stretch>
                  <a:fillRect l="-1358" b="-7463"/>
                </a:stretch>
              </a:blipFill>
            </p:spPr>
            <p:txBody>
              <a:bodyPr/>
              <a:lstStyle/>
              <a:p>
                <a:r>
                  <a:rPr lang="en-GB">
                    <a:noFill/>
                  </a:rPr>
                  <a:t> </a:t>
                </a:r>
              </a:p>
            </p:txBody>
          </p:sp>
        </mc:Fallback>
      </mc:AlternateContent>
      <p:sp>
        <p:nvSpPr>
          <p:cNvPr id="50" name="Rectangle 49">
            <a:extLst>
              <a:ext uri="{FF2B5EF4-FFF2-40B4-BE49-F238E27FC236}">
                <a16:creationId xmlns:a16="http://schemas.microsoft.com/office/drawing/2014/main" id="{A0EFC020-8E90-4B62-BEC9-FCF05C9B1CC7}"/>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Box integration method</a:t>
            </a:r>
            <a:br>
              <a:rPr lang="en-US" sz="2500" dirty="0">
                <a:latin typeface="+mj-lt"/>
                <a:ea typeface="+mj-ea"/>
                <a:cs typeface="+mj-cs"/>
              </a:rPr>
            </a:br>
            <a:endParaRPr lang="en-US" sz="2500" dirty="0">
              <a:latin typeface="+mj-lt"/>
              <a:ea typeface="+mj-ea"/>
              <a:cs typeface="+mj-cs"/>
            </a:endParaRPr>
          </a:p>
        </p:txBody>
      </p:sp>
      <p:sp>
        <p:nvSpPr>
          <p:cNvPr id="51" name="Rectangle 50">
            <a:extLst>
              <a:ext uri="{FF2B5EF4-FFF2-40B4-BE49-F238E27FC236}">
                <a16:creationId xmlns:a16="http://schemas.microsoft.com/office/drawing/2014/main" id="{32A090A9-F25A-452F-81A0-0E9F81E67C27}"/>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2" name="Picture 51" descr="ox_small_cmyk_pos_rect.jpg">
            <a:extLst>
              <a:ext uri="{FF2B5EF4-FFF2-40B4-BE49-F238E27FC236}">
                <a16:creationId xmlns:a16="http://schemas.microsoft.com/office/drawing/2014/main" id="{83AA6D1A-B50A-49D1-B3C1-D4529E572258}"/>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6" name="TextBox 45">
            <a:extLst>
              <a:ext uri="{FF2B5EF4-FFF2-40B4-BE49-F238E27FC236}">
                <a16:creationId xmlns:a16="http://schemas.microsoft.com/office/drawing/2014/main" id="{6B7C4D9C-700F-4C53-AFDC-8726E29293F6}"/>
              </a:ext>
            </a:extLst>
          </p:cNvPr>
          <p:cNvSpPr txBox="1"/>
          <p:nvPr/>
        </p:nvSpPr>
        <p:spPr>
          <a:xfrm>
            <a:off x="87363" y="6400425"/>
            <a:ext cx="623904" cy="369332"/>
          </a:xfrm>
          <a:prstGeom prst="rect">
            <a:avLst/>
          </a:prstGeom>
          <a:noFill/>
        </p:spPr>
        <p:txBody>
          <a:bodyPr wrap="square">
            <a:spAutoFit/>
          </a:bodyPr>
          <a:lstStyle/>
          <a:p>
            <a:r>
              <a:rPr lang="en-GB" dirty="0"/>
              <a:t>13</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8BE390CA-7FC8-D535-8E4E-2215A64861D4}"/>
                  </a:ext>
                </a:extLst>
              </p:cNvPr>
              <p:cNvSpPr txBox="1"/>
              <p:nvPr/>
            </p:nvSpPr>
            <p:spPr>
              <a:xfrm>
                <a:off x="8759279" y="3309107"/>
                <a:ext cx="1942902" cy="65742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ea typeface="Cambria Math" panose="02040503050406030204" pitchFamily="18" charset="0"/>
                        </a:rPr>
                        <m:t>≡</m:t>
                      </m:r>
                      <m:nary>
                        <m:naryPr>
                          <m:limLoc m:val="undOvr"/>
                          <m:subHide m:val="on"/>
                          <m:supHide m:val="on"/>
                          <m:ctrlPr>
                            <a:rPr lang="en-GB" sz="1400" b="0" i="1" smtClean="0">
                              <a:latin typeface="Cambria Math" panose="02040503050406030204" pitchFamily="18" charset="0"/>
                            </a:rPr>
                          </m:ctrlPr>
                        </m:naryPr>
                        <m:sub/>
                        <m:sup/>
                        <m:e>
                          <m:r>
                            <a:rPr lang="en-GB" sz="1400" b="0" i="1" smtClean="0">
                              <a:latin typeface="Cambria Math" panose="02040503050406030204" pitchFamily="18" charset="0"/>
                            </a:rPr>
                            <m:t>𝐷</m:t>
                          </m:r>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𝑑𝑆</m:t>
                          </m:r>
                          <m:r>
                            <a:rPr lang="en-GB" sz="1400" b="0" i="1" smtClean="0">
                              <a:latin typeface="Cambria Math" panose="02040503050406030204" pitchFamily="18" charset="0"/>
                              <a:ea typeface="Cambria Math" panose="02040503050406030204" pitchFamily="18" charset="0"/>
                            </a:rPr>
                            <m:t>=</m:t>
                          </m:r>
                          <m:nary>
                            <m:naryPr>
                              <m:limLoc m:val="undOvr"/>
                              <m:subHide m:val="on"/>
                              <m:supHide m:val="on"/>
                              <m:ctrlPr>
                                <a:rPr lang="en-GB" sz="1400" b="0" i="1" smtClean="0">
                                  <a:latin typeface="Cambria Math" panose="02040503050406030204" pitchFamily="18" charset="0"/>
                                  <a:ea typeface="Cambria Math" panose="02040503050406030204" pitchFamily="18" charset="0"/>
                                </a:rPr>
                              </m:ctrlPr>
                            </m:naryPr>
                            <m:sub/>
                            <m:sup/>
                            <m:e>
                              <m:r>
                                <a:rPr lang="en-GB" sz="1400" b="0" i="1" smtClean="0">
                                  <a:latin typeface="Cambria Math" panose="02040503050406030204" pitchFamily="18" charset="0"/>
                                  <a:ea typeface="Cambria Math" panose="02040503050406030204" pitchFamily="18" charset="0"/>
                                </a:rPr>
                                <m:t>𝜌</m:t>
                              </m:r>
                              <m:r>
                                <a:rPr lang="en-GB" sz="1400" b="0" i="1" smtClean="0">
                                  <a:latin typeface="Cambria Math" panose="02040503050406030204" pitchFamily="18" charset="0"/>
                                  <a:ea typeface="Cambria Math" panose="02040503050406030204" pitchFamily="18" charset="0"/>
                                </a:rPr>
                                <m:t>𝑑𝑉</m:t>
                              </m:r>
                            </m:e>
                          </m:nary>
                        </m:e>
                      </m:nary>
                    </m:oMath>
                  </m:oMathPara>
                </a14:m>
                <a:endParaRPr lang="en-GB" sz="1400" dirty="0"/>
              </a:p>
            </p:txBody>
          </p:sp>
        </mc:Choice>
        <mc:Fallback xmlns="">
          <p:sp>
            <p:nvSpPr>
              <p:cNvPr id="4" name="TextBox 3">
                <a:extLst>
                  <a:ext uri="{FF2B5EF4-FFF2-40B4-BE49-F238E27FC236}">
                    <a16:creationId xmlns:a16="http://schemas.microsoft.com/office/drawing/2014/main" id="{8BE390CA-7FC8-D535-8E4E-2215A64861D4}"/>
                  </a:ext>
                </a:extLst>
              </p:cNvPr>
              <p:cNvSpPr txBox="1">
                <a:spLocks noRot="1" noChangeAspect="1" noMove="1" noResize="1" noEditPoints="1" noAdjustHandles="1" noChangeArrowheads="1" noChangeShapeType="1" noTextEdit="1"/>
              </p:cNvSpPr>
              <p:nvPr/>
            </p:nvSpPr>
            <p:spPr>
              <a:xfrm>
                <a:off x="8759279" y="3309107"/>
                <a:ext cx="1942902" cy="657424"/>
              </a:xfrm>
              <a:prstGeom prst="rect">
                <a:avLst/>
              </a:prstGeom>
              <a:blipFill>
                <a:blip r:embed="rId1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26E72F91-07A6-A2AA-2963-31A41F800CDE}"/>
                  </a:ext>
                </a:extLst>
              </p:cNvPr>
              <p:cNvSpPr txBox="1"/>
              <p:nvPr/>
            </p:nvSpPr>
            <p:spPr>
              <a:xfrm>
                <a:off x="6412637" y="3459914"/>
                <a:ext cx="2560490"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GB" sz="1400" i="1" smtClean="0">
                          <a:latin typeface="Cambria Math" panose="02040503050406030204" pitchFamily="18" charset="0"/>
                          <a:ea typeface="Cambria Math" panose="02040503050406030204" pitchFamily="18" charset="0"/>
                        </a:rPr>
                        <m:t>∇</m:t>
                      </m:r>
                      <m:r>
                        <a:rPr lang="en-GB" sz="1400" i="1" smtClean="0">
                          <a:latin typeface="Cambria Math" panose="02040503050406030204" pitchFamily="18" charset="0"/>
                          <a:ea typeface="Cambria Math" panose="02040503050406030204" pitchFamily="18" charset="0"/>
                        </a:rPr>
                        <m:t>∙</m:t>
                      </m:r>
                      <m:sSub>
                        <m:sSubPr>
                          <m:ctrlPr>
                            <a:rPr lang="en-GB" sz="1400" i="1" smtClean="0">
                              <a:latin typeface="Cambria Math" panose="02040503050406030204" pitchFamily="18" charset="0"/>
                              <a:ea typeface="Cambria Math" panose="02040503050406030204" pitchFamily="18" charset="0"/>
                            </a:rPr>
                          </m:ctrlPr>
                        </m:sSubPr>
                        <m:e>
                          <m:r>
                            <a:rPr lang="en-GB" sz="1400" i="1" smtClean="0">
                              <a:latin typeface="Cambria Math" panose="02040503050406030204" pitchFamily="18" charset="0"/>
                              <a:ea typeface="Cambria Math" panose="02040503050406030204" pitchFamily="18" charset="0"/>
                            </a:rPr>
                            <m:t>𝜀</m:t>
                          </m:r>
                        </m:e>
                        <m:sub>
                          <m:r>
                            <a:rPr lang="en-GB" sz="1400" b="0" i="1" smtClean="0">
                              <a:latin typeface="Cambria Math" panose="02040503050406030204" pitchFamily="18" charset="0"/>
                              <a:ea typeface="Cambria Math" panose="02040503050406030204" pitchFamily="18" charset="0"/>
                            </a:rPr>
                            <m:t>𝑆</m:t>
                          </m:r>
                        </m:sub>
                      </m:sSub>
                      <m:r>
                        <m:rPr>
                          <m:sty m:val="p"/>
                        </m:rP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𝜑</m:t>
                      </m:r>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𝑒</m:t>
                      </m:r>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𝑛</m:t>
                      </m:r>
                      <m:r>
                        <a:rPr lang="en-GB" sz="1400" i="1">
                          <a:latin typeface="Cambria Math" panose="02040503050406030204" pitchFamily="18" charset="0"/>
                          <a:ea typeface="Cambria Math" panose="02040503050406030204" pitchFamily="18" charset="0"/>
                        </a:rPr>
                        <m:t>−</m:t>
                      </m:r>
                      <m:r>
                        <a:rPr lang="en-GB" sz="1400" i="1">
                          <a:latin typeface="Cambria Math" panose="02040503050406030204" pitchFamily="18" charset="0"/>
                          <a:ea typeface="Cambria Math" panose="02040503050406030204" pitchFamily="18" charset="0"/>
                        </a:rPr>
                        <m:t>𝑝</m:t>
                      </m:r>
                      <m:r>
                        <a:rPr lang="en-GB" sz="1400" i="1">
                          <a:latin typeface="Cambria Math" panose="02040503050406030204" pitchFamily="18" charset="0"/>
                          <a:ea typeface="Cambria Math" panose="02040503050406030204" pitchFamily="18" charset="0"/>
                        </a:rPr>
                        <m:t>−</m:t>
                      </m:r>
                      <m:sSub>
                        <m:sSubPr>
                          <m:ctrlPr>
                            <a:rPr lang="en-GB" sz="1400" b="0" i="1" smtClean="0">
                              <a:latin typeface="Cambria Math" panose="02040503050406030204" pitchFamily="18" charset="0"/>
                              <a:ea typeface="Cambria Math" panose="02040503050406030204" pitchFamily="18" charset="0"/>
                            </a:rPr>
                          </m:ctrlPr>
                        </m:sSubPr>
                        <m:e>
                          <m:r>
                            <a:rPr lang="en-GB" sz="1400" b="0" i="1" smtClean="0">
                              <a:latin typeface="Cambria Math" panose="02040503050406030204" pitchFamily="18" charset="0"/>
                              <a:ea typeface="Cambria Math" panose="02040503050406030204" pitchFamily="18" charset="0"/>
                            </a:rPr>
                            <m:t>𝑁</m:t>
                          </m:r>
                        </m:e>
                        <m:sub>
                          <m:r>
                            <a:rPr lang="en-GB" sz="1400" b="0" i="1" smtClean="0">
                              <a:latin typeface="Cambria Math" panose="02040503050406030204" pitchFamily="18" charset="0"/>
                              <a:ea typeface="Cambria Math" panose="02040503050406030204" pitchFamily="18" charset="0"/>
                            </a:rPr>
                            <m:t>𝐷</m:t>
                          </m:r>
                        </m:sub>
                      </m:sSub>
                      <m:r>
                        <a:rPr lang="en-GB" sz="1400" b="0" i="1" smtClean="0">
                          <a:latin typeface="Cambria Math" panose="02040503050406030204" pitchFamily="18" charset="0"/>
                          <a:ea typeface="Cambria Math" panose="02040503050406030204" pitchFamily="18" charset="0"/>
                        </a:rPr>
                        <m:t>+</m:t>
                      </m:r>
                      <m:sSub>
                        <m:sSubPr>
                          <m:ctrlPr>
                            <a:rPr lang="en-GB" sz="1400" i="1">
                              <a:latin typeface="Cambria Math" panose="02040503050406030204" pitchFamily="18" charset="0"/>
                              <a:ea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𝑁</m:t>
                          </m:r>
                        </m:e>
                        <m:sub>
                          <m:r>
                            <a:rPr lang="en-GB" sz="1400" b="0" i="1" smtClean="0">
                              <a:latin typeface="Cambria Math" panose="02040503050406030204" pitchFamily="18" charset="0"/>
                              <a:ea typeface="Cambria Math" panose="02040503050406030204" pitchFamily="18" charset="0"/>
                            </a:rPr>
                            <m:t>𝐴</m:t>
                          </m:r>
                        </m:sub>
                      </m:sSub>
                      <m:r>
                        <a:rPr lang="en-GB" sz="1400" b="0" i="1" smtClean="0">
                          <a:latin typeface="Cambria Math" panose="02040503050406030204" pitchFamily="18" charset="0"/>
                          <a:ea typeface="Cambria Math" panose="02040503050406030204" pitchFamily="18" charset="0"/>
                        </a:rPr>
                        <m:t>)</m:t>
                      </m:r>
                    </m:oMath>
                  </m:oMathPara>
                </a14:m>
                <a:endParaRPr lang="en-GB" sz="1400" dirty="0"/>
              </a:p>
            </p:txBody>
          </p:sp>
        </mc:Choice>
        <mc:Fallback xmlns="">
          <p:sp>
            <p:nvSpPr>
              <p:cNvPr id="6" name="TextBox 5">
                <a:extLst>
                  <a:ext uri="{FF2B5EF4-FFF2-40B4-BE49-F238E27FC236}">
                    <a16:creationId xmlns:a16="http://schemas.microsoft.com/office/drawing/2014/main" id="{26E72F91-07A6-A2AA-2963-31A41F800CDE}"/>
                  </a:ext>
                </a:extLst>
              </p:cNvPr>
              <p:cNvSpPr txBox="1">
                <a:spLocks noRot="1" noChangeAspect="1" noMove="1" noResize="1" noEditPoints="1" noAdjustHandles="1" noChangeArrowheads="1" noChangeShapeType="1" noTextEdit="1"/>
              </p:cNvSpPr>
              <p:nvPr/>
            </p:nvSpPr>
            <p:spPr>
              <a:xfrm>
                <a:off x="6412637" y="3459914"/>
                <a:ext cx="2560490" cy="307777"/>
              </a:xfrm>
              <a:prstGeom prst="rect">
                <a:avLst/>
              </a:prstGeom>
              <a:blipFill>
                <a:blip r:embed="rId17"/>
                <a:stretch>
                  <a:fillRect b="-8000"/>
                </a:stretch>
              </a:blipFill>
            </p:spPr>
            <p:txBody>
              <a:bodyPr/>
              <a:lstStyle/>
              <a:p>
                <a:r>
                  <a:rPr lang="en-GB">
                    <a:noFill/>
                  </a:rPr>
                  <a:t> </a:t>
                </a:r>
              </a:p>
            </p:txBody>
          </p:sp>
        </mc:Fallback>
      </mc:AlternateContent>
      <p:sp>
        <p:nvSpPr>
          <p:cNvPr id="2" name="TextBox 1">
            <a:extLst>
              <a:ext uri="{FF2B5EF4-FFF2-40B4-BE49-F238E27FC236}">
                <a16:creationId xmlns:a16="http://schemas.microsoft.com/office/drawing/2014/main" id="{B030C6BC-A1E2-148E-4480-69486C659C2E}"/>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2186815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330505"/>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Components of D vector along sides </a:t>
            </a:r>
            <a:r>
              <a:rPr lang="en-GB" sz="2000" dirty="0" err="1">
                <a:latin typeface="Calibri" panose="020F0502020204030204" pitchFamily="34" charset="0"/>
                <a:cs typeface="Calibri" panose="020F0502020204030204" pitchFamily="34" charset="0"/>
              </a:rPr>
              <a:t>L</a:t>
            </a:r>
            <a:r>
              <a:rPr lang="en-GB" sz="2000" baseline="-25000" dirty="0" err="1">
                <a:latin typeface="Calibri" panose="020F0502020204030204" pitchFamily="34" charset="0"/>
                <a:cs typeface="Calibri" panose="020F0502020204030204" pitchFamily="34" charset="0"/>
              </a:rPr>
              <a:t>i,j,k</a:t>
            </a:r>
            <a:endParaRPr lang="en-US" altLang="en-US" sz="2000" baseline="-25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Flux of D vector associated to node k:</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Discretization of RHS is obtained by multiplying the node value of charge by the area of the portion of the Voronoi box</a:t>
            </a:r>
          </a:p>
          <a:p>
            <a:pPr indent="-228600" fontAlgn="base">
              <a:lnSpc>
                <a:spcPct val="90000"/>
              </a:lnSpc>
              <a:spcBef>
                <a:spcPct val="0"/>
              </a:spcBef>
              <a:spcAft>
                <a:spcPts val="600"/>
              </a:spcAft>
              <a:buFont typeface="Arial" panose="020B0604020202020204" pitchFamily="34" charset="0"/>
              <a:buChar char="•"/>
            </a:pPr>
            <a:endParaRPr lang="en-GB"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GB"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baseline="30000" dirty="0">
              <a:latin typeface="Calibri" panose="020F0502020204030204" pitchFamily="34" charset="0"/>
              <a:cs typeface="Calibri" panose="020F0502020204030204" pitchFamily="34" charset="0"/>
            </a:endParaRP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0F0038F6-902D-4F8B-BEA3-496534FFCE09}"/>
              </a:ext>
            </a:extLst>
          </p:cNvPr>
          <p:cNvSpPr/>
          <p:nvPr/>
        </p:nvSpPr>
        <p:spPr>
          <a:xfrm>
            <a:off x="6727889" y="1255585"/>
            <a:ext cx="3152775" cy="1573340"/>
          </a:xfrm>
          <a:custGeom>
            <a:avLst/>
            <a:gdLst>
              <a:gd name="connsiteX0" fmla="*/ 3152775 w 3152775"/>
              <a:gd name="connsiteY0" fmla="*/ 1457325 h 1457325"/>
              <a:gd name="connsiteX1" fmla="*/ 0 w 3152775"/>
              <a:gd name="connsiteY1" fmla="*/ 1447800 h 1457325"/>
              <a:gd name="connsiteX2" fmla="*/ 1724025 w 3152775"/>
              <a:gd name="connsiteY2" fmla="*/ 0 h 1457325"/>
              <a:gd name="connsiteX3" fmla="*/ 3152775 w 3152775"/>
              <a:gd name="connsiteY3" fmla="*/ 1457325 h 1457325"/>
            </a:gdLst>
            <a:ahLst/>
            <a:cxnLst>
              <a:cxn ang="0">
                <a:pos x="connsiteX0" y="connsiteY0"/>
              </a:cxn>
              <a:cxn ang="0">
                <a:pos x="connsiteX1" y="connsiteY1"/>
              </a:cxn>
              <a:cxn ang="0">
                <a:pos x="connsiteX2" y="connsiteY2"/>
              </a:cxn>
              <a:cxn ang="0">
                <a:pos x="connsiteX3" y="connsiteY3"/>
              </a:cxn>
            </a:cxnLst>
            <a:rect l="l" t="t" r="r" b="b"/>
            <a:pathLst>
              <a:path w="3152775" h="1457325">
                <a:moveTo>
                  <a:pt x="3152775" y="1457325"/>
                </a:moveTo>
                <a:lnTo>
                  <a:pt x="0" y="1447800"/>
                </a:lnTo>
                <a:lnTo>
                  <a:pt x="1724025" y="0"/>
                </a:lnTo>
                <a:lnTo>
                  <a:pt x="3152775" y="1457325"/>
                </a:ln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5" name="Straight Connector 14">
            <a:extLst>
              <a:ext uri="{FF2B5EF4-FFF2-40B4-BE49-F238E27FC236}">
                <a16:creationId xmlns:a16="http://schemas.microsoft.com/office/drawing/2014/main" id="{ADAA9B96-1C81-4368-AC7A-66B621050254}"/>
              </a:ext>
            </a:extLst>
          </p:cNvPr>
          <p:cNvCxnSpPr>
            <a:cxnSpLocks/>
          </p:cNvCxnSpPr>
          <p:nvPr/>
        </p:nvCxnSpPr>
        <p:spPr>
          <a:xfrm>
            <a:off x="7648668" y="1984248"/>
            <a:ext cx="655607" cy="63681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70C2E18-52CD-4F68-9DFF-0A162F2C1880}"/>
              </a:ext>
            </a:extLst>
          </p:cNvPr>
          <p:cNvCxnSpPr>
            <a:cxnSpLocks/>
          </p:cNvCxnSpPr>
          <p:nvPr/>
        </p:nvCxnSpPr>
        <p:spPr>
          <a:xfrm flipV="1">
            <a:off x="8304276" y="2002186"/>
            <a:ext cx="804350" cy="61887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47134EC-C6F6-4629-8326-5CB49B63CCDC}"/>
              </a:ext>
            </a:extLst>
          </p:cNvPr>
          <p:cNvCxnSpPr>
            <a:cxnSpLocks/>
          </p:cNvCxnSpPr>
          <p:nvPr/>
        </p:nvCxnSpPr>
        <p:spPr>
          <a:xfrm flipV="1">
            <a:off x="8304275" y="2611538"/>
            <a:ext cx="0" cy="2258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075914C6-8767-4A1F-B4B1-D78BCDEFC84E}"/>
                  </a:ext>
                </a:extLst>
              </p:cNvPr>
              <p:cNvSpPr txBox="1"/>
              <p:nvPr/>
            </p:nvSpPr>
            <p:spPr>
              <a:xfrm>
                <a:off x="7480239" y="1577665"/>
                <a:ext cx="249684"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𝑗</m:t>
                          </m:r>
                        </m:sub>
                      </m:sSub>
                    </m:oMath>
                  </m:oMathPara>
                </a14:m>
                <a:endParaRPr lang="en-GB" dirty="0"/>
              </a:p>
            </p:txBody>
          </p:sp>
        </mc:Choice>
        <mc:Fallback xmlns="">
          <p:sp>
            <p:nvSpPr>
              <p:cNvPr id="18" name="TextBox 17">
                <a:extLst>
                  <a:ext uri="{FF2B5EF4-FFF2-40B4-BE49-F238E27FC236}">
                    <a16:creationId xmlns:a16="http://schemas.microsoft.com/office/drawing/2014/main" id="{075914C6-8767-4A1F-B4B1-D78BCDEFC84E}"/>
                  </a:ext>
                </a:extLst>
              </p:cNvPr>
              <p:cNvSpPr txBox="1">
                <a:spLocks noRot="1" noChangeAspect="1" noMove="1" noResize="1" noEditPoints="1" noAdjustHandles="1" noChangeArrowheads="1" noChangeShapeType="1" noTextEdit="1"/>
              </p:cNvSpPr>
              <p:nvPr/>
            </p:nvSpPr>
            <p:spPr>
              <a:xfrm>
                <a:off x="7480239" y="1577665"/>
                <a:ext cx="249684" cy="299313"/>
              </a:xfrm>
              <a:prstGeom prst="rect">
                <a:avLst/>
              </a:prstGeom>
              <a:blipFill>
                <a:blip r:embed="rId2"/>
                <a:stretch>
                  <a:fillRect l="-21951" r="-14634" b="-265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76F43FBE-69AD-40B0-9E62-4C0AC5419FAE}"/>
                  </a:ext>
                </a:extLst>
              </p:cNvPr>
              <p:cNvSpPr txBox="1"/>
              <p:nvPr/>
            </p:nvSpPr>
            <p:spPr>
              <a:xfrm>
                <a:off x="8174734" y="2945720"/>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𝑘</m:t>
                          </m:r>
                        </m:sub>
                      </m:sSub>
                    </m:oMath>
                  </m:oMathPara>
                </a14:m>
                <a:endParaRPr lang="en-GB" dirty="0"/>
              </a:p>
            </p:txBody>
          </p:sp>
        </mc:Choice>
        <mc:Fallback xmlns="">
          <p:sp>
            <p:nvSpPr>
              <p:cNvPr id="22" name="TextBox 21">
                <a:extLst>
                  <a:ext uri="{FF2B5EF4-FFF2-40B4-BE49-F238E27FC236}">
                    <a16:creationId xmlns:a16="http://schemas.microsoft.com/office/drawing/2014/main" id="{76F43FBE-69AD-40B0-9E62-4C0AC5419FAE}"/>
                  </a:ext>
                </a:extLst>
              </p:cNvPr>
              <p:cNvSpPr txBox="1">
                <a:spLocks noRot="1" noChangeAspect="1" noMove="1" noResize="1" noEditPoints="1" noAdjustHandles="1" noChangeArrowheads="1" noChangeShapeType="1" noTextEdit="1"/>
              </p:cNvSpPr>
              <p:nvPr/>
            </p:nvSpPr>
            <p:spPr>
              <a:xfrm>
                <a:off x="8174734" y="2945720"/>
                <a:ext cx="259081" cy="276999"/>
              </a:xfrm>
              <a:prstGeom prst="rect">
                <a:avLst/>
              </a:prstGeom>
              <a:blipFill>
                <a:blip r:embed="rId3"/>
                <a:stretch>
                  <a:fillRect l="-26190" r="-16667" b="-152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551332DF-5BA3-4B6E-94B9-303C4D74EB77}"/>
                  </a:ext>
                </a:extLst>
              </p:cNvPr>
              <p:cNvSpPr txBox="1"/>
              <p:nvPr/>
            </p:nvSpPr>
            <p:spPr>
              <a:xfrm>
                <a:off x="9251289" y="1684935"/>
                <a:ext cx="25096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𝑖</m:t>
                          </m:r>
                        </m:sub>
                      </m:sSub>
                    </m:oMath>
                  </m:oMathPara>
                </a14:m>
                <a:endParaRPr lang="en-GB" dirty="0"/>
              </a:p>
            </p:txBody>
          </p:sp>
        </mc:Choice>
        <mc:Fallback xmlns="">
          <p:sp>
            <p:nvSpPr>
              <p:cNvPr id="23" name="TextBox 22">
                <a:extLst>
                  <a:ext uri="{FF2B5EF4-FFF2-40B4-BE49-F238E27FC236}">
                    <a16:creationId xmlns:a16="http://schemas.microsoft.com/office/drawing/2014/main" id="{551332DF-5BA3-4B6E-94B9-303C4D74EB77}"/>
                  </a:ext>
                </a:extLst>
              </p:cNvPr>
              <p:cNvSpPr txBox="1">
                <a:spLocks noRot="1" noChangeAspect="1" noMove="1" noResize="1" noEditPoints="1" noAdjustHandles="1" noChangeArrowheads="1" noChangeShapeType="1" noTextEdit="1"/>
              </p:cNvSpPr>
              <p:nvPr/>
            </p:nvSpPr>
            <p:spPr>
              <a:xfrm>
                <a:off x="9251289" y="1684935"/>
                <a:ext cx="250966" cy="276999"/>
              </a:xfrm>
              <a:prstGeom prst="rect">
                <a:avLst/>
              </a:prstGeom>
              <a:blipFill>
                <a:blip r:embed="rId4"/>
                <a:stretch>
                  <a:fillRect l="-24390" r="-7317" b="-173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3FC7BA0E-C8F2-42A3-8D61-F392F3C2C6B9}"/>
                  </a:ext>
                </a:extLst>
              </p:cNvPr>
              <p:cNvSpPr txBox="1"/>
              <p:nvPr/>
            </p:nvSpPr>
            <p:spPr>
              <a:xfrm>
                <a:off x="6615895" y="2837338"/>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𝑖</m:t>
                      </m:r>
                    </m:oMath>
                  </m:oMathPara>
                </a14:m>
                <a:endParaRPr lang="en-GB" dirty="0"/>
              </a:p>
            </p:txBody>
          </p:sp>
        </mc:Choice>
        <mc:Fallback xmlns="">
          <p:sp>
            <p:nvSpPr>
              <p:cNvPr id="24" name="TextBox 23">
                <a:extLst>
                  <a:ext uri="{FF2B5EF4-FFF2-40B4-BE49-F238E27FC236}">
                    <a16:creationId xmlns:a16="http://schemas.microsoft.com/office/drawing/2014/main" id="{3FC7BA0E-C8F2-42A3-8D61-F392F3C2C6B9}"/>
                  </a:ext>
                </a:extLst>
              </p:cNvPr>
              <p:cNvSpPr txBox="1">
                <a:spLocks noRot="1" noChangeAspect="1" noMove="1" noResize="1" noEditPoints="1" noAdjustHandles="1" noChangeArrowheads="1" noChangeShapeType="1" noTextEdit="1"/>
              </p:cNvSpPr>
              <p:nvPr/>
            </p:nvSpPr>
            <p:spPr>
              <a:xfrm>
                <a:off x="6615895" y="2837338"/>
                <a:ext cx="259081" cy="276999"/>
              </a:xfrm>
              <a:prstGeom prst="rect">
                <a:avLst/>
              </a:prstGeom>
              <a:blipFill>
                <a:blip r:embed="rId5"/>
                <a:stretch>
                  <a:fillRect b="-65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19C47082-9B6B-4117-BF6B-DDDCFA4A2400}"/>
                  </a:ext>
                </a:extLst>
              </p:cNvPr>
              <p:cNvSpPr txBox="1"/>
              <p:nvPr/>
            </p:nvSpPr>
            <p:spPr>
              <a:xfrm>
                <a:off x="9733573" y="2837338"/>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𝑗</m:t>
                      </m:r>
                    </m:oMath>
                  </m:oMathPara>
                </a14:m>
                <a:endParaRPr lang="en-GB" dirty="0"/>
              </a:p>
            </p:txBody>
          </p:sp>
        </mc:Choice>
        <mc:Fallback xmlns="">
          <p:sp>
            <p:nvSpPr>
              <p:cNvPr id="26" name="TextBox 25">
                <a:extLst>
                  <a:ext uri="{FF2B5EF4-FFF2-40B4-BE49-F238E27FC236}">
                    <a16:creationId xmlns:a16="http://schemas.microsoft.com/office/drawing/2014/main" id="{19C47082-9B6B-4117-BF6B-DDDCFA4A2400}"/>
                  </a:ext>
                </a:extLst>
              </p:cNvPr>
              <p:cNvSpPr txBox="1">
                <a:spLocks noRot="1" noChangeAspect="1" noMove="1" noResize="1" noEditPoints="1" noAdjustHandles="1" noChangeArrowheads="1" noChangeShapeType="1" noTextEdit="1"/>
              </p:cNvSpPr>
              <p:nvPr/>
            </p:nvSpPr>
            <p:spPr>
              <a:xfrm>
                <a:off x="9733573" y="2837338"/>
                <a:ext cx="259081" cy="276999"/>
              </a:xfrm>
              <a:prstGeom prst="rect">
                <a:avLst/>
              </a:prstGeom>
              <a:blipFill>
                <a:blip r:embed="rId6"/>
                <a:stretch>
                  <a:fillRect l="-9524" t="-2174" r="-9524" b="-3260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2E0A2C09-AF91-4D60-9D5D-D10E1233333B}"/>
                  </a:ext>
                </a:extLst>
              </p:cNvPr>
              <p:cNvSpPr txBox="1"/>
              <p:nvPr/>
            </p:nvSpPr>
            <p:spPr>
              <a:xfrm>
                <a:off x="8360927" y="1000290"/>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𝑘</m:t>
                      </m:r>
                    </m:oMath>
                  </m:oMathPara>
                </a14:m>
                <a:endParaRPr lang="en-GB" dirty="0"/>
              </a:p>
            </p:txBody>
          </p:sp>
        </mc:Choice>
        <mc:Fallback xmlns="">
          <p:sp>
            <p:nvSpPr>
              <p:cNvPr id="27" name="TextBox 26">
                <a:extLst>
                  <a:ext uri="{FF2B5EF4-FFF2-40B4-BE49-F238E27FC236}">
                    <a16:creationId xmlns:a16="http://schemas.microsoft.com/office/drawing/2014/main" id="{2E0A2C09-AF91-4D60-9D5D-D10E1233333B}"/>
                  </a:ext>
                </a:extLst>
              </p:cNvPr>
              <p:cNvSpPr txBox="1">
                <a:spLocks noRot="1" noChangeAspect="1" noMove="1" noResize="1" noEditPoints="1" noAdjustHandles="1" noChangeArrowheads="1" noChangeShapeType="1" noTextEdit="1"/>
              </p:cNvSpPr>
              <p:nvPr/>
            </p:nvSpPr>
            <p:spPr>
              <a:xfrm>
                <a:off x="8360927" y="1000290"/>
                <a:ext cx="259081" cy="276999"/>
              </a:xfrm>
              <a:prstGeom prst="rect">
                <a:avLst/>
              </a:prstGeom>
              <a:blipFill>
                <a:blip r:embed="rId7"/>
                <a:stretch>
                  <a:fillRect l="-9524" r="-7143" b="-65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C7C5D2A9-F693-44C8-9E71-AB36B92EECF0}"/>
                  </a:ext>
                </a:extLst>
              </p:cNvPr>
              <p:cNvSpPr txBox="1"/>
              <p:nvPr/>
            </p:nvSpPr>
            <p:spPr>
              <a:xfrm>
                <a:off x="7677912" y="2229883"/>
                <a:ext cx="259081" cy="29931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𝑗</m:t>
                          </m:r>
                        </m:sub>
                      </m:sSub>
                    </m:oMath>
                  </m:oMathPara>
                </a14:m>
                <a:endParaRPr lang="en-GB" dirty="0"/>
              </a:p>
            </p:txBody>
          </p:sp>
        </mc:Choice>
        <mc:Fallback xmlns="">
          <p:sp>
            <p:nvSpPr>
              <p:cNvPr id="28" name="TextBox 27">
                <a:extLst>
                  <a:ext uri="{FF2B5EF4-FFF2-40B4-BE49-F238E27FC236}">
                    <a16:creationId xmlns:a16="http://schemas.microsoft.com/office/drawing/2014/main" id="{C7C5D2A9-F693-44C8-9E71-AB36B92EECF0}"/>
                  </a:ext>
                </a:extLst>
              </p:cNvPr>
              <p:cNvSpPr txBox="1">
                <a:spLocks noRot="1" noChangeAspect="1" noMove="1" noResize="1" noEditPoints="1" noAdjustHandles="1" noChangeArrowheads="1" noChangeShapeType="1" noTextEdit="1"/>
              </p:cNvSpPr>
              <p:nvPr/>
            </p:nvSpPr>
            <p:spPr>
              <a:xfrm>
                <a:off x="7677912" y="2229883"/>
                <a:ext cx="259081" cy="299313"/>
              </a:xfrm>
              <a:prstGeom prst="rect">
                <a:avLst/>
              </a:prstGeom>
              <a:blipFill>
                <a:blip r:embed="rId8"/>
                <a:stretch>
                  <a:fillRect l="-23810" r="-14286" b="-265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CD865733-B86B-4B07-AF20-0604D47A83E9}"/>
                  </a:ext>
                </a:extLst>
              </p:cNvPr>
              <p:cNvSpPr txBox="1"/>
              <p:nvPr/>
            </p:nvSpPr>
            <p:spPr>
              <a:xfrm>
                <a:off x="8422384" y="2532680"/>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𝑘</m:t>
                          </m:r>
                        </m:sub>
                      </m:sSub>
                    </m:oMath>
                  </m:oMathPara>
                </a14:m>
                <a:endParaRPr lang="en-GB" dirty="0"/>
              </a:p>
            </p:txBody>
          </p:sp>
        </mc:Choice>
        <mc:Fallback xmlns="">
          <p:sp>
            <p:nvSpPr>
              <p:cNvPr id="29" name="TextBox 28">
                <a:extLst>
                  <a:ext uri="{FF2B5EF4-FFF2-40B4-BE49-F238E27FC236}">
                    <a16:creationId xmlns:a16="http://schemas.microsoft.com/office/drawing/2014/main" id="{CD865733-B86B-4B07-AF20-0604D47A83E9}"/>
                  </a:ext>
                </a:extLst>
              </p:cNvPr>
              <p:cNvSpPr txBox="1">
                <a:spLocks noRot="1" noChangeAspect="1" noMove="1" noResize="1" noEditPoints="1" noAdjustHandles="1" noChangeArrowheads="1" noChangeShapeType="1" noTextEdit="1"/>
              </p:cNvSpPr>
              <p:nvPr/>
            </p:nvSpPr>
            <p:spPr>
              <a:xfrm>
                <a:off x="8422384" y="2532680"/>
                <a:ext cx="259081" cy="276999"/>
              </a:xfrm>
              <a:prstGeom prst="rect">
                <a:avLst/>
              </a:prstGeom>
              <a:blipFill>
                <a:blip r:embed="rId9"/>
                <a:stretch>
                  <a:fillRect l="-30952" r="-19048" b="-152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0DC7A3C8-2A00-4DFA-B743-7E4016FCFE9E}"/>
                  </a:ext>
                </a:extLst>
              </p:cNvPr>
              <p:cNvSpPr txBox="1"/>
              <p:nvPr/>
            </p:nvSpPr>
            <p:spPr>
              <a:xfrm>
                <a:off x="8768239" y="2205882"/>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𝑖</m:t>
                          </m:r>
                        </m:sub>
                      </m:sSub>
                    </m:oMath>
                  </m:oMathPara>
                </a14:m>
                <a:endParaRPr lang="en-GB" dirty="0"/>
              </a:p>
            </p:txBody>
          </p:sp>
        </mc:Choice>
        <mc:Fallback xmlns="">
          <p:sp>
            <p:nvSpPr>
              <p:cNvPr id="31" name="TextBox 30">
                <a:extLst>
                  <a:ext uri="{FF2B5EF4-FFF2-40B4-BE49-F238E27FC236}">
                    <a16:creationId xmlns:a16="http://schemas.microsoft.com/office/drawing/2014/main" id="{0DC7A3C8-2A00-4DFA-B743-7E4016FCFE9E}"/>
                  </a:ext>
                </a:extLst>
              </p:cNvPr>
              <p:cNvSpPr txBox="1">
                <a:spLocks noRot="1" noChangeAspect="1" noMove="1" noResize="1" noEditPoints="1" noAdjustHandles="1" noChangeArrowheads="1" noChangeShapeType="1" noTextEdit="1"/>
              </p:cNvSpPr>
              <p:nvPr/>
            </p:nvSpPr>
            <p:spPr>
              <a:xfrm>
                <a:off x="8768239" y="2205882"/>
                <a:ext cx="259081" cy="276999"/>
              </a:xfrm>
              <a:prstGeom prst="rect">
                <a:avLst/>
              </a:prstGeom>
              <a:blipFill>
                <a:blip r:embed="rId10"/>
                <a:stretch>
                  <a:fillRect l="-23256" r="-9302"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1398B97F-95E2-43D6-AF31-B752795F7FF1}"/>
                  </a:ext>
                </a:extLst>
              </p:cNvPr>
              <p:cNvSpPr txBox="1"/>
              <p:nvPr/>
            </p:nvSpPr>
            <p:spPr>
              <a:xfrm>
                <a:off x="5988335" y="3323532"/>
                <a:ext cx="2586332" cy="136050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400" i="1" dirty="0" smtClean="0">
                              <a:latin typeface="Cambria Math" panose="02040503050406030204" pitchFamily="18" charset="0"/>
                            </a:rPr>
                          </m:ctrlPr>
                        </m:fPr>
                        <m:num>
                          <m:sSub>
                            <m:sSubPr>
                              <m:ctrlPr>
                                <a:rPr lang="en-GB" sz="1400" i="1">
                                  <a:latin typeface="Cambria Math" panose="02040503050406030204" pitchFamily="18" charset="0"/>
                                </a:rPr>
                              </m:ctrlPr>
                            </m:sSubPr>
                            <m:e>
                              <m:r>
                                <a:rPr lang="en-GB" sz="1400" i="1">
                                  <a:latin typeface="Cambria Math" panose="02040503050406030204" pitchFamily="18" charset="0"/>
                                </a:rPr>
                                <m:t>𝑘</m:t>
                              </m:r>
                            </m:e>
                            <m:sub>
                              <m:r>
                                <a:rPr lang="en-GB" sz="1400" i="1">
                                  <a:latin typeface="Cambria Math" panose="02040503050406030204" pitchFamily="18" charset="0"/>
                                </a:rPr>
                                <m:t>𝐵</m:t>
                              </m:r>
                            </m:sub>
                          </m:sSub>
                          <m:r>
                            <a:rPr lang="en-GB" sz="1400" i="1">
                              <a:latin typeface="Cambria Math" panose="02040503050406030204" pitchFamily="18" charset="0"/>
                            </a:rPr>
                            <m:t>𝑇</m:t>
                          </m:r>
                        </m:num>
                        <m:den>
                          <m:r>
                            <a:rPr lang="en-GB" sz="1400" b="0" i="1" dirty="0" smtClean="0">
                              <a:latin typeface="Cambria Math" panose="02040503050406030204" pitchFamily="18" charset="0"/>
                            </a:rPr>
                            <m:t>𝑒</m:t>
                          </m:r>
                        </m:den>
                      </m:f>
                      <m:sSub>
                        <m:sSubPr>
                          <m:ctrlPr>
                            <a:rPr lang="en-GB" sz="1400" i="1" dirty="0" smtClean="0">
                              <a:latin typeface="Cambria Math" panose="02040503050406030204" pitchFamily="18" charset="0"/>
                            </a:rPr>
                          </m:ctrlPr>
                        </m:sSubPr>
                        <m:e>
                          <m:r>
                            <a:rPr lang="en-GB" sz="1400" i="1" dirty="0" smtClean="0">
                              <a:latin typeface="Cambria Math" panose="02040503050406030204" pitchFamily="18" charset="0"/>
                              <a:ea typeface="Cambria Math" panose="02040503050406030204" pitchFamily="18" charset="0"/>
                            </a:rPr>
                            <m:t>𝜀</m:t>
                          </m:r>
                        </m:e>
                        <m:sub>
                          <m:r>
                            <a:rPr lang="en-GB" sz="1400" b="0" i="1" dirty="0" smtClean="0">
                              <a:latin typeface="Cambria Math" panose="02040503050406030204" pitchFamily="18" charset="0"/>
                            </a:rPr>
                            <m:t>𝑠</m:t>
                          </m:r>
                        </m:sub>
                      </m:sSub>
                      <m:f>
                        <m:fPr>
                          <m:ctrlPr>
                            <a:rPr lang="en-GB" sz="1400" i="1" dirty="0" smtClean="0">
                              <a:latin typeface="Cambria Math" panose="02040503050406030204" pitchFamily="18" charset="0"/>
                            </a:rPr>
                          </m:ctrlPr>
                        </m:fPr>
                        <m:num>
                          <m:r>
                            <a:rPr lang="en-GB" sz="1400" b="0" i="1" dirty="0" smtClean="0">
                              <a:latin typeface="Cambria Math" panose="02040503050406030204" pitchFamily="18" charset="0"/>
                            </a:rPr>
                            <m:t>1</m:t>
                          </m:r>
                        </m:num>
                        <m:den>
                          <m:sSub>
                            <m:sSubPr>
                              <m:ctrlPr>
                                <a:rPr lang="en-GB" sz="1400" i="1" dirty="0" smtClean="0">
                                  <a:latin typeface="Cambria Math" panose="02040503050406030204" pitchFamily="18" charset="0"/>
                                </a:rPr>
                              </m:ctrlPr>
                            </m:sSubPr>
                            <m:e>
                              <m:r>
                                <a:rPr lang="en-GB" sz="1400" b="0" i="1" dirty="0" smtClean="0">
                                  <a:latin typeface="Cambria Math" panose="02040503050406030204" pitchFamily="18" charset="0"/>
                                </a:rPr>
                                <m:t>𝐿</m:t>
                              </m:r>
                            </m:e>
                            <m:sub>
                              <m:r>
                                <a:rPr lang="en-GB" sz="1400" b="0" i="1" dirty="0" smtClean="0">
                                  <a:latin typeface="Cambria Math" panose="02040503050406030204" pitchFamily="18" charset="0"/>
                                </a:rPr>
                                <m:t>𝑖</m:t>
                              </m:r>
                            </m:sub>
                          </m:sSub>
                        </m:den>
                      </m:f>
                      <m:d>
                        <m:dPr>
                          <m:ctrlPr>
                            <a:rPr lang="en-GB" sz="1400" b="0" i="1" dirty="0" smtClean="0">
                              <a:latin typeface="Cambria Math" panose="02040503050406030204" pitchFamily="18" charset="0"/>
                            </a:rPr>
                          </m:ctrlPr>
                        </m:dPr>
                        <m:e>
                          <m:sSub>
                            <m:sSubPr>
                              <m:ctrlPr>
                                <a:rPr lang="en-GB" sz="1400" b="0" i="1" dirty="0" smtClean="0">
                                  <a:latin typeface="Cambria Math" panose="02040503050406030204" pitchFamily="18" charset="0"/>
                                </a:rPr>
                              </m:ctrlPr>
                            </m:sSubPr>
                            <m:e>
                              <m:r>
                                <a:rPr lang="en-GB" sz="1400" b="0" i="1" dirty="0" smtClean="0">
                                  <a:latin typeface="Cambria Math" panose="02040503050406030204" pitchFamily="18" charset="0"/>
                                </a:rPr>
                                <m:t>𝑢</m:t>
                              </m:r>
                            </m:e>
                            <m:sub>
                              <m:r>
                                <a:rPr lang="en-GB" sz="1400" b="0" i="1" dirty="0" smtClean="0">
                                  <a:latin typeface="Cambria Math" panose="02040503050406030204" pitchFamily="18" charset="0"/>
                                </a:rPr>
                                <m:t>𝑗</m:t>
                              </m:r>
                            </m:sub>
                          </m:sSub>
                          <m:r>
                            <a:rPr lang="en-GB" sz="1400" b="0" i="1" dirty="0" smtClean="0">
                              <a:latin typeface="Cambria Math" panose="02040503050406030204" pitchFamily="18" charset="0"/>
                            </a:rPr>
                            <m:t>−</m:t>
                          </m:r>
                          <m:sSub>
                            <m:sSubPr>
                              <m:ctrlPr>
                                <a:rPr lang="en-GB" sz="1400" i="1" dirty="0">
                                  <a:latin typeface="Cambria Math" panose="02040503050406030204" pitchFamily="18" charset="0"/>
                                </a:rPr>
                              </m:ctrlPr>
                            </m:sSubPr>
                            <m:e>
                              <m:r>
                                <a:rPr lang="en-GB" sz="1400" i="1" dirty="0">
                                  <a:latin typeface="Cambria Math" panose="02040503050406030204" pitchFamily="18" charset="0"/>
                                </a:rPr>
                                <m:t>𝑢</m:t>
                              </m:r>
                            </m:e>
                            <m:sub>
                              <m:r>
                                <a:rPr lang="en-GB" sz="1400" b="0" i="1" dirty="0" smtClean="0">
                                  <a:latin typeface="Cambria Math" panose="02040503050406030204" pitchFamily="18" charset="0"/>
                                </a:rPr>
                                <m:t>𝑘</m:t>
                              </m:r>
                            </m:sub>
                          </m:sSub>
                        </m:e>
                      </m:d>
                    </m:oMath>
                    <m:oMath xmlns:m="http://schemas.openxmlformats.org/officeDocument/2006/math">
                      <m:f>
                        <m:fPr>
                          <m:ctrlPr>
                            <a:rPr lang="en-GB" sz="1400" i="1" dirty="0">
                              <a:latin typeface="Cambria Math" panose="02040503050406030204" pitchFamily="18" charset="0"/>
                            </a:rPr>
                          </m:ctrlPr>
                        </m:fPr>
                        <m:num>
                          <m:sSub>
                            <m:sSubPr>
                              <m:ctrlPr>
                                <a:rPr lang="en-GB" sz="1400" i="1">
                                  <a:latin typeface="Cambria Math" panose="02040503050406030204" pitchFamily="18" charset="0"/>
                                </a:rPr>
                              </m:ctrlPr>
                            </m:sSubPr>
                            <m:e>
                              <m:r>
                                <a:rPr lang="en-GB" sz="1400" i="1">
                                  <a:latin typeface="Cambria Math" panose="02040503050406030204" pitchFamily="18" charset="0"/>
                                </a:rPr>
                                <m:t>𝑘</m:t>
                              </m:r>
                            </m:e>
                            <m:sub>
                              <m:r>
                                <a:rPr lang="en-GB" sz="1400" i="1">
                                  <a:latin typeface="Cambria Math" panose="02040503050406030204" pitchFamily="18" charset="0"/>
                                </a:rPr>
                                <m:t>𝐵</m:t>
                              </m:r>
                            </m:sub>
                          </m:sSub>
                          <m:r>
                            <a:rPr lang="en-GB" sz="1400" i="1">
                              <a:latin typeface="Cambria Math" panose="02040503050406030204" pitchFamily="18" charset="0"/>
                            </a:rPr>
                            <m:t>𝑇</m:t>
                          </m:r>
                        </m:num>
                        <m:den>
                          <m:r>
                            <a:rPr lang="en-GB" sz="1400" i="1" dirty="0">
                              <a:latin typeface="Cambria Math" panose="02040503050406030204" pitchFamily="18" charset="0"/>
                            </a:rPr>
                            <m:t>𝑒</m:t>
                          </m:r>
                        </m:den>
                      </m:f>
                      <m:sSub>
                        <m:sSubPr>
                          <m:ctrlPr>
                            <a:rPr lang="en-GB" sz="1400" i="1" dirty="0">
                              <a:latin typeface="Cambria Math" panose="02040503050406030204" pitchFamily="18" charset="0"/>
                            </a:rPr>
                          </m:ctrlPr>
                        </m:sSubPr>
                        <m:e>
                          <m:r>
                            <a:rPr lang="en-GB" sz="1400" i="1" dirty="0">
                              <a:latin typeface="Cambria Math" panose="02040503050406030204" pitchFamily="18" charset="0"/>
                              <a:ea typeface="Cambria Math" panose="02040503050406030204" pitchFamily="18" charset="0"/>
                            </a:rPr>
                            <m:t>𝜀</m:t>
                          </m:r>
                        </m:e>
                        <m:sub>
                          <m:r>
                            <a:rPr lang="en-GB" sz="1400" i="1" dirty="0">
                              <a:latin typeface="Cambria Math" panose="02040503050406030204" pitchFamily="18" charset="0"/>
                            </a:rPr>
                            <m:t>𝑠</m:t>
                          </m:r>
                        </m:sub>
                      </m:sSub>
                      <m:f>
                        <m:fPr>
                          <m:ctrlPr>
                            <a:rPr lang="en-GB" sz="1400" i="1" dirty="0">
                              <a:latin typeface="Cambria Math" panose="02040503050406030204" pitchFamily="18" charset="0"/>
                            </a:rPr>
                          </m:ctrlPr>
                        </m:fPr>
                        <m:num>
                          <m:r>
                            <a:rPr lang="en-GB" sz="1400" i="1" dirty="0">
                              <a:latin typeface="Cambria Math" panose="02040503050406030204" pitchFamily="18" charset="0"/>
                            </a:rPr>
                            <m:t>1</m:t>
                          </m:r>
                        </m:num>
                        <m:den>
                          <m:sSub>
                            <m:sSubPr>
                              <m:ctrlPr>
                                <a:rPr lang="en-GB" sz="1400" i="1" dirty="0">
                                  <a:latin typeface="Cambria Math" panose="02040503050406030204" pitchFamily="18" charset="0"/>
                                </a:rPr>
                              </m:ctrlPr>
                            </m:sSubPr>
                            <m:e>
                              <m:r>
                                <a:rPr lang="en-GB" sz="1400" i="1" dirty="0">
                                  <a:latin typeface="Cambria Math" panose="02040503050406030204" pitchFamily="18" charset="0"/>
                                </a:rPr>
                                <m:t>𝐿</m:t>
                              </m:r>
                            </m:e>
                            <m:sub>
                              <m:r>
                                <a:rPr lang="en-GB" sz="1400" b="0" i="1" dirty="0" smtClean="0">
                                  <a:latin typeface="Cambria Math" panose="02040503050406030204" pitchFamily="18" charset="0"/>
                                </a:rPr>
                                <m:t>𝑗</m:t>
                              </m:r>
                            </m:sub>
                          </m:sSub>
                        </m:den>
                      </m:f>
                      <m:d>
                        <m:dPr>
                          <m:ctrlPr>
                            <a:rPr lang="en-GB" sz="1400" i="1" dirty="0">
                              <a:latin typeface="Cambria Math" panose="02040503050406030204" pitchFamily="18" charset="0"/>
                            </a:rPr>
                          </m:ctrlPr>
                        </m:dPr>
                        <m:e>
                          <m:sSub>
                            <m:sSubPr>
                              <m:ctrlPr>
                                <a:rPr lang="en-GB" sz="1400" i="1" dirty="0">
                                  <a:latin typeface="Cambria Math" panose="02040503050406030204" pitchFamily="18" charset="0"/>
                                </a:rPr>
                              </m:ctrlPr>
                            </m:sSubPr>
                            <m:e>
                              <m:r>
                                <a:rPr lang="en-GB" sz="1400" i="1" dirty="0">
                                  <a:latin typeface="Cambria Math" panose="02040503050406030204" pitchFamily="18" charset="0"/>
                                </a:rPr>
                                <m:t>𝑢</m:t>
                              </m:r>
                            </m:e>
                            <m:sub>
                              <m:r>
                                <a:rPr lang="en-GB" sz="1400" b="0" i="1" dirty="0" smtClean="0">
                                  <a:latin typeface="Cambria Math" panose="02040503050406030204" pitchFamily="18" charset="0"/>
                                </a:rPr>
                                <m:t>𝑘</m:t>
                              </m:r>
                            </m:sub>
                          </m:sSub>
                          <m:r>
                            <a:rPr lang="en-GB" sz="1400" i="1" dirty="0">
                              <a:latin typeface="Cambria Math" panose="02040503050406030204" pitchFamily="18" charset="0"/>
                            </a:rPr>
                            <m:t>−</m:t>
                          </m:r>
                          <m:sSub>
                            <m:sSubPr>
                              <m:ctrlPr>
                                <a:rPr lang="en-GB" sz="1400" i="1" dirty="0">
                                  <a:latin typeface="Cambria Math" panose="02040503050406030204" pitchFamily="18" charset="0"/>
                                </a:rPr>
                              </m:ctrlPr>
                            </m:sSubPr>
                            <m:e>
                              <m:r>
                                <a:rPr lang="en-GB" sz="1400" i="1" dirty="0">
                                  <a:latin typeface="Cambria Math" panose="02040503050406030204" pitchFamily="18" charset="0"/>
                                </a:rPr>
                                <m:t>𝑢</m:t>
                              </m:r>
                            </m:e>
                            <m:sub>
                              <m:r>
                                <a:rPr lang="en-GB" sz="1400" b="0" i="1" dirty="0" smtClean="0">
                                  <a:latin typeface="Cambria Math" panose="02040503050406030204" pitchFamily="18" charset="0"/>
                                </a:rPr>
                                <m:t>𝑖</m:t>
                              </m:r>
                            </m:sub>
                          </m:sSub>
                        </m:e>
                      </m:d>
                    </m:oMath>
                    <m:oMath xmlns:m="http://schemas.openxmlformats.org/officeDocument/2006/math">
                      <m:f>
                        <m:fPr>
                          <m:ctrlPr>
                            <a:rPr lang="en-GB" sz="1400" i="1" dirty="0">
                              <a:latin typeface="Cambria Math" panose="02040503050406030204" pitchFamily="18" charset="0"/>
                            </a:rPr>
                          </m:ctrlPr>
                        </m:fPr>
                        <m:num>
                          <m:sSub>
                            <m:sSubPr>
                              <m:ctrlPr>
                                <a:rPr lang="en-GB" sz="1400" i="1">
                                  <a:latin typeface="Cambria Math" panose="02040503050406030204" pitchFamily="18" charset="0"/>
                                </a:rPr>
                              </m:ctrlPr>
                            </m:sSubPr>
                            <m:e>
                              <m:r>
                                <a:rPr lang="en-GB" sz="1400" i="1">
                                  <a:latin typeface="Cambria Math" panose="02040503050406030204" pitchFamily="18" charset="0"/>
                                </a:rPr>
                                <m:t>𝑘</m:t>
                              </m:r>
                            </m:e>
                            <m:sub>
                              <m:r>
                                <a:rPr lang="en-GB" sz="1400" i="1">
                                  <a:latin typeface="Cambria Math" panose="02040503050406030204" pitchFamily="18" charset="0"/>
                                </a:rPr>
                                <m:t>𝐵</m:t>
                              </m:r>
                            </m:sub>
                          </m:sSub>
                          <m:r>
                            <a:rPr lang="en-GB" sz="1400" i="1">
                              <a:latin typeface="Cambria Math" panose="02040503050406030204" pitchFamily="18" charset="0"/>
                            </a:rPr>
                            <m:t>𝑇</m:t>
                          </m:r>
                        </m:num>
                        <m:den>
                          <m:r>
                            <a:rPr lang="en-GB" sz="1400" i="1" dirty="0">
                              <a:latin typeface="Cambria Math" panose="02040503050406030204" pitchFamily="18" charset="0"/>
                            </a:rPr>
                            <m:t>𝑒</m:t>
                          </m:r>
                        </m:den>
                      </m:f>
                      <m:sSub>
                        <m:sSubPr>
                          <m:ctrlPr>
                            <a:rPr lang="en-GB" sz="1400" i="1" dirty="0">
                              <a:latin typeface="Cambria Math" panose="02040503050406030204" pitchFamily="18" charset="0"/>
                            </a:rPr>
                          </m:ctrlPr>
                        </m:sSubPr>
                        <m:e>
                          <m:r>
                            <a:rPr lang="en-GB" sz="1400" i="1" dirty="0">
                              <a:latin typeface="Cambria Math" panose="02040503050406030204" pitchFamily="18" charset="0"/>
                              <a:ea typeface="Cambria Math" panose="02040503050406030204" pitchFamily="18" charset="0"/>
                            </a:rPr>
                            <m:t>𝜀</m:t>
                          </m:r>
                        </m:e>
                        <m:sub>
                          <m:r>
                            <a:rPr lang="en-GB" sz="1400" i="1" dirty="0">
                              <a:latin typeface="Cambria Math" panose="02040503050406030204" pitchFamily="18" charset="0"/>
                            </a:rPr>
                            <m:t>𝑠</m:t>
                          </m:r>
                        </m:sub>
                      </m:sSub>
                      <m:f>
                        <m:fPr>
                          <m:ctrlPr>
                            <a:rPr lang="en-GB" sz="1400" i="1" dirty="0">
                              <a:latin typeface="Cambria Math" panose="02040503050406030204" pitchFamily="18" charset="0"/>
                            </a:rPr>
                          </m:ctrlPr>
                        </m:fPr>
                        <m:num>
                          <m:r>
                            <a:rPr lang="en-GB" sz="1400" i="1" dirty="0">
                              <a:latin typeface="Cambria Math" panose="02040503050406030204" pitchFamily="18" charset="0"/>
                            </a:rPr>
                            <m:t>1</m:t>
                          </m:r>
                        </m:num>
                        <m:den>
                          <m:sSub>
                            <m:sSubPr>
                              <m:ctrlPr>
                                <a:rPr lang="en-GB" sz="1400" i="1" dirty="0">
                                  <a:latin typeface="Cambria Math" panose="02040503050406030204" pitchFamily="18" charset="0"/>
                                </a:rPr>
                              </m:ctrlPr>
                            </m:sSubPr>
                            <m:e>
                              <m:r>
                                <a:rPr lang="en-GB" sz="1400" i="1" dirty="0">
                                  <a:latin typeface="Cambria Math" panose="02040503050406030204" pitchFamily="18" charset="0"/>
                                </a:rPr>
                                <m:t>𝐿</m:t>
                              </m:r>
                            </m:e>
                            <m:sub>
                              <m:r>
                                <a:rPr lang="en-GB" sz="1400" b="0" i="1" dirty="0" smtClean="0">
                                  <a:latin typeface="Cambria Math" panose="02040503050406030204" pitchFamily="18" charset="0"/>
                                </a:rPr>
                                <m:t>𝑘</m:t>
                              </m:r>
                            </m:sub>
                          </m:sSub>
                        </m:den>
                      </m:f>
                      <m:r>
                        <a:rPr lang="en-GB" sz="1400" i="1" dirty="0">
                          <a:latin typeface="Cambria Math" panose="02040503050406030204" pitchFamily="18" charset="0"/>
                        </a:rPr>
                        <m:t>(</m:t>
                      </m:r>
                      <m:sSub>
                        <m:sSubPr>
                          <m:ctrlPr>
                            <a:rPr lang="en-GB" sz="1400" i="1" dirty="0">
                              <a:latin typeface="Cambria Math" panose="02040503050406030204" pitchFamily="18" charset="0"/>
                            </a:rPr>
                          </m:ctrlPr>
                        </m:sSubPr>
                        <m:e>
                          <m:r>
                            <a:rPr lang="en-GB" sz="1400" i="1" dirty="0">
                              <a:latin typeface="Cambria Math" panose="02040503050406030204" pitchFamily="18" charset="0"/>
                            </a:rPr>
                            <m:t>𝑢</m:t>
                          </m:r>
                        </m:e>
                        <m:sub>
                          <m:r>
                            <a:rPr lang="en-GB" sz="1400" b="0" i="1" dirty="0" smtClean="0">
                              <a:latin typeface="Cambria Math" panose="02040503050406030204" pitchFamily="18" charset="0"/>
                            </a:rPr>
                            <m:t>𝑖</m:t>
                          </m:r>
                        </m:sub>
                      </m:sSub>
                      <m:r>
                        <a:rPr lang="en-GB" sz="1400" i="1" dirty="0">
                          <a:latin typeface="Cambria Math" panose="02040503050406030204" pitchFamily="18" charset="0"/>
                        </a:rPr>
                        <m:t>−</m:t>
                      </m:r>
                      <m:sSub>
                        <m:sSubPr>
                          <m:ctrlPr>
                            <a:rPr lang="en-GB" sz="1400" i="1" dirty="0">
                              <a:latin typeface="Cambria Math" panose="02040503050406030204" pitchFamily="18" charset="0"/>
                            </a:rPr>
                          </m:ctrlPr>
                        </m:sSubPr>
                        <m:e>
                          <m:r>
                            <a:rPr lang="en-GB" sz="1400" i="1" dirty="0">
                              <a:latin typeface="Cambria Math" panose="02040503050406030204" pitchFamily="18" charset="0"/>
                            </a:rPr>
                            <m:t>𝑢</m:t>
                          </m:r>
                        </m:e>
                        <m:sub>
                          <m:r>
                            <a:rPr lang="en-GB" sz="1400" b="0" i="1" dirty="0" smtClean="0">
                              <a:latin typeface="Cambria Math" panose="02040503050406030204" pitchFamily="18" charset="0"/>
                            </a:rPr>
                            <m:t>𝑗</m:t>
                          </m:r>
                        </m:sub>
                      </m:sSub>
                      <m:r>
                        <a:rPr lang="en-GB" sz="1400" i="1" dirty="0">
                          <a:latin typeface="Cambria Math" panose="02040503050406030204" pitchFamily="18" charset="0"/>
                        </a:rPr>
                        <m:t>)</m:t>
                      </m:r>
                    </m:oMath>
                  </m:oMathPara>
                </a14:m>
                <a:endParaRPr lang="en-GB" sz="1400" dirty="0"/>
              </a:p>
            </p:txBody>
          </p:sp>
        </mc:Choice>
        <mc:Fallback xmlns="">
          <p:sp>
            <p:nvSpPr>
              <p:cNvPr id="35" name="TextBox 34">
                <a:extLst>
                  <a:ext uri="{FF2B5EF4-FFF2-40B4-BE49-F238E27FC236}">
                    <a16:creationId xmlns:a16="http://schemas.microsoft.com/office/drawing/2014/main" id="{1398B97F-95E2-43D6-AF31-B752795F7FF1}"/>
                  </a:ext>
                </a:extLst>
              </p:cNvPr>
              <p:cNvSpPr txBox="1">
                <a:spLocks noRot="1" noChangeAspect="1" noMove="1" noResize="1" noEditPoints="1" noAdjustHandles="1" noChangeArrowheads="1" noChangeShapeType="1" noTextEdit="1"/>
              </p:cNvSpPr>
              <p:nvPr/>
            </p:nvSpPr>
            <p:spPr>
              <a:xfrm>
                <a:off x="5988335" y="3323532"/>
                <a:ext cx="2586332" cy="1360501"/>
              </a:xfrm>
              <a:prstGeom prst="rect">
                <a:avLst/>
              </a:prstGeom>
              <a:blipFill>
                <a:blip r:embed="rId11"/>
                <a:stretch>
                  <a:fillRect b="-224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91318CDB-D330-4D13-9A56-583D9EF10DCE}"/>
                  </a:ext>
                </a:extLst>
              </p:cNvPr>
              <p:cNvSpPr txBox="1"/>
              <p:nvPr/>
            </p:nvSpPr>
            <p:spPr>
              <a:xfrm>
                <a:off x="6532208" y="4910744"/>
                <a:ext cx="4569801" cy="428131"/>
              </a:xfrm>
              <a:prstGeom prst="rect">
                <a:avLst/>
              </a:prstGeom>
              <a:noFill/>
            </p:spPr>
            <p:txBody>
              <a:bodyPr wrap="square" lIns="0" tIns="0" rIns="0" bIns="0" rtlCol="0">
                <a:spAutoFit/>
              </a:bodyPr>
              <a:lstStyle/>
              <a:p>
                <a14:m>
                  <m:oMath xmlns:m="http://schemas.openxmlformats.org/officeDocument/2006/math">
                    <m:f>
                      <m:fPr>
                        <m:ctrlPr>
                          <a:rPr lang="en-GB" sz="1600" i="1" dirty="0" smtClean="0">
                            <a:latin typeface="Cambria Math" panose="02040503050406030204" pitchFamily="18" charset="0"/>
                          </a:rPr>
                        </m:ctrlPr>
                      </m:fPr>
                      <m:num>
                        <m:sSub>
                          <m:sSubPr>
                            <m:ctrlPr>
                              <a:rPr lang="en-GB" sz="1600" i="1">
                                <a:latin typeface="Cambria Math" panose="02040503050406030204" pitchFamily="18" charset="0"/>
                              </a:rPr>
                            </m:ctrlPr>
                          </m:sSubPr>
                          <m:e>
                            <m:r>
                              <a:rPr lang="en-GB" sz="1600" i="1">
                                <a:latin typeface="Cambria Math" panose="02040503050406030204" pitchFamily="18" charset="0"/>
                              </a:rPr>
                              <m:t>𝑘</m:t>
                            </m:r>
                          </m:e>
                          <m:sub>
                            <m:r>
                              <a:rPr lang="en-GB" sz="1600" i="1">
                                <a:latin typeface="Cambria Math" panose="02040503050406030204" pitchFamily="18" charset="0"/>
                              </a:rPr>
                              <m:t>𝐵</m:t>
                            </m:r>
                          </m:sub>
                        </m:sSub>
                        <m:r>
                          <a:rPr lang="en-GB" sz="1600" i="1">
                            <a:latin typeface="Cambria Math" panose="02040503050406030204" pitchFamily="18" charset="0"/>
                          </a:rPr>
                          <m:t>𝑇</m:t>
                        </m:r>
                      </m:num>
                      <m:den>
                        <m:r>
                          <a:rPr lang="en-GB" sz="1600" b="0" i="1" dirty="0" smtClean="0">
                            <a:latin typeface="Cambria Math" panose="02040503050406030204" pitchFamily="18" charset="0"/>
                          </a:rPr>
                          <m:t>𝑒</m:t>
                        </m:r>
                      </m:den>
                    </m:f>
                    <m:sSub>
                      <m:sSubPr>
                        <m:ctrlPr>
                          <a:rPr lang="en-GB" sz="1600" i="1" dirty="0" smtClean="0">
                            <a:latin typeface="Cambria Math" panose="02040503050406030204" pitchFamily="18" charset="0"/>
                          </a:rPr>
                        </m:ctrlPr>
                      </m:sSubPr>
                      <m:e>
                        <m:r>
                          <a:rPr lang="en-GB" sz="1600" i="1" dirty="0" smtClean="0">
                            <a:latin typeface="Cambria Math" panose="02040503050406030204" pitchFamily="18" charset="0"/>
                            <a:ea typeface="Cambria Math" panose="02040503050406030204" pitchFamily="18" charset="0"/>
                          </a:rPr>
                          <m:t>𝜀</m:t>
                        </m:r>
                      </m:e>
                      <m:sub>
                        <m:r>
                          <a:rPr lang="en-GB" sz="1600" b="0" i="1" dirty="0" smtClean="0">
                            <a:latin typeface="Cambria Math" panose="02040503050406030204" pitchFamily="18" charset="0"/>
                          </a:rPr>
                          <m:t>𝑠</m:t>
                        </m:r>
                      </m:sub>
                    </m:sSub>
                    <m:r>
                      <a:rPr lang="en-GB" sz="1600" b="0" i="1" dirty="0" smtClean="0">
                        <a:latin typeface="Cambria Math" panose="02040503050406030204" pitchFamily="18" charset="0"/>
                      </a:rPr>
                      <m:t>[</m:t>
                    </m:r>
                    <m:f>
                      <m:fPr>
                        <m:ctrlPr>
                          <a:rPr lang="en-GB" sz="1600" i="1" dirty="0" smtClean="0">
                            <a:latin typeface="Cambria Math" panose="02040503050406030204" pitchFamily="18" charset="0"/>
                          </a:rPr>
                        </m:ctrlPr>
                      </m:fPr>
                      <m:num>
                        <m:sSub>
                          <m:sSubPr>
                            <m:ctrlPr>
                              <a:rPr lang="en-GB" sz="1600" i="1" dirty="0" smtClean="0">
                                <a:latin typeface="Cambria Math" panose="02040503050406030204" pitchFamily="18" charset="0"/>
                              </a:rPr>
                            </m:ctrlPr>
                          </m:sSubPr>
                          <m:e>
                            <m:r>
                              <a:rPr lang="en-GB" sz="1600" b="0" i="1" dirty="0" smtClean="0">
                                <a:latin typeface="Cambria Math" panose="02040503050406030204" pitchFamily="18" charset="0"/>
                              </a:rPr>
                              <m:t>𝑑</m:t>
                            </m:r>
                          </m:e>
                          <m:sub>
                            <m:r>
                              <a:rPr lang="en-GB" sz="1600" b="0" i="1" dirty="0" smtClean="0">
                                <a:latin typeface="Cambria Math" panose="02040503050406030204" pitchFamily="18" charset="0"/>
                              </a:rPr>
                              <m:t>𝑖</m:t>
                            </m:r>
                          </m:sub>
                        </m:sSub>
                      </m:num>
                      <m:den>
                        <m:sSub>
                          <m:sSubPr>
                            <m:ctrlPr>
                              <a:rPr lang="en-GB" sz="1600" i="1" dirty="0" smtClean="0">
                                <a:latin typeface="Cambria Math" panose="02040503050406030204" pitchFamily="18" charset="0"/>
                              </a:rPr>
                            </m:ctrlPr>
                          </m:sSubPr>
                          <m:e>
                            <m:r>
                              <a:rPr lang="en-GB" sz="1600" b="0" i="1" dirty="0" smtClean="0">
                                <a:latin typeface="Cambria Math" panose="02040503050406030204" pitchFamily="18" charset="0"/>
                              </a:rPr>
                              <m:t>𝐿</m:t>
                            </m:r>
                          </m:e>
                          <m:sub>
                            <m:r>
                              <a:rPr lang="en-GB" sz="1600" b="0" i="1" dirty="0" smtClean="0">
                                <a:latin typeface="Cambria Math" panose="02040503050406030204" pitchFamily="18" charset="0"/>
                              </a:rPr>
                              <m:t>𝑖</m:t>
                            </m:r>
                          </m:sub>
                        </m:sSub>
                      </m:den>
                    </m:f>
                    <m:d>
                      <m:dPr>
                        <m:ctrlPr>
                          <a:rPr lang="en-GB" sz="1600" b="0" i="1" dirty="0" smtClean="0">
                            <a:latin typeface="Cambria Math" panose="02040503050406030204" pitchFamily="18" charset="0"/>
                          </a:rPr>
                        </m:ctrlPr>
                      </m:dPr>
                      <m:e>
                        <m:sSub>
                          <m:sSubPr>
                            <m:ctrlPr>
                              <a:rPr lang="en-GB" sz="1600" b="0" i="1" dirty="0" smtClean="0">
                                <a:latin typeface="Cambria Math" panose="02040503050406030204" pitchFamily="18" charset="0"/>
                              </a:rPr>
                            </m:ctrlPr>
                          </m:sSubPr>
                          <m:e>
                            <m:r>
                              <a:rPr lang="en-GB" sz="1600" b="0" i="1" dirty="0" smtClean="0">
                                <a:latin typeface="Cambria Math" panose="02040503050406030204" pitchFamily="18" charset="0"/>
                              </a:rPr>
                              <m:t>𝑢</m:t>
                            </m:r>
                          </m:e>
                          <m:sub>
                            <m:r>
                              <a:rPr lang="en-GB" sz="1600" b="0" i="1" dirty="0" smtClean="0">
                                <a:latin typeface="Cambria Math" panose="02040503050406030204" pitchFamily="18" charset="0"/>
                              </a:rPr>
                              <m:t>𝑗</m:t>
                            </m:r>
                          </m:sub>
                        </m:sSub>
                        <m:r>
                          <a:rPr lang="en-GB" sz="1600" b="0" i="1" dirty="0" smtClean="0">
                            <a:latin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b="0" i="1" dirty="0" smtClean="0">
                                <a:latin typeface="Cambria Math" panose="02040503050406030204" pitchFamily="18" charset="0"/>
                              </a:rPr>
                              <m:t>𝑘</m:t>
                            </m:r>
                          </m:sub>
                        </m:sSub>
                      </m:e>
                    </m:d>
                  </m:oMath>
                </a14:m>
                <a:r>
                  <a:rPr lang="en-GB" sz="1600" dirty="0"/>
                  <a:t>+ </a:t>
                </a:r>
                <a14:m>
                  <m:oMath xmlns:m="http://schemas.openxmlformats.org/officeDocument/2006/math">
                    <m:f>
                      <m:fPr>
                        <m:ctrlPr>
                          <a:rPr lang="en-GB" sz="1600" i="1" dirty="0">
                            <a:latin typeface="Cambria Math" panose="02040503050406030204" pitchFamily="18" charset="0"/>
                          </a:rPr>
                        </m:ctrlPr>
                      </m:fPr>
                      <m:num>
                        <m:sSub>
                          <m:sSubPr>
                            <m:ctrlPr>
                              <a:rPr lang="en-GB" sz="1600" i="1" dirty="0">
                                <a:latin typeface="Cambria Math" panose="02040503050406030204" pitchFamily="18" charset="0"/>
                              </a:rPr>
                            </m:ctrlPr>
                          </m:sSubPr>
                          <m:e>
                            <m:r>
                              <a:rPr lang="en-GB" sz="1600" i="1" dirty="0">
                                <a:latin typeface="Cambria Math" panose="02040503050406030204" pitchFamily="18" charset="0"/>
                              </a:rPr>
                              <m:t>𝑑</m:t>
                            </m:r>
                          </m:e>
                          <m:sub>
                            <m:r>
                              <a:rPr lang="en-GB" sz="1600" b="0" i="1" dirty="0" smtClean="0">
                                <a:latin typeface="Cambria Math" panose="02040503050406030204" pitchFamily="18" charset="0"/>
                              </a:rPr>
                              <m:t>𝑗</m:t>
                            </m:r>
                          </m:sub>
                        </m:sSub>
                      </m:num>
                      <m:den>
                        <m:sSub>
                          <m:sSubPr>
                            <m:ctrlPr>
                              <a:rPr lang="en-GB" sz="1600" i="1" dirty="0">
                                <a:latin typeface="Cambria Math" panose="02040503050406030204" pitchFamily="18" charset="0"/>
                              </a:rPr>
                            </m:ctrlPr>
                          </m:sSubPr>
                          <m:e>
                            <m:r>
                              <a:rPr lang="en-GB" sz="1600" i="1" dirty="0">
                                <a:latin typeface="Cambria Math" panose="02040503050406030204" pitchFamily="18" charset="0"/>
                              </a:rPr>
                              <m:t>𝐿</m:t>
                            </m:r>
                          </m:e>
                          <m:sub>
                            <m:r>
                              <a:rPr lang="en-GB" sz="1600" b="0" i="1" dirty="0" smtClean="0">
                                <a:latin typeface="Cambria Math" panose="02040503050406030204" pitchFamily="18" charset="0"/>
                              </a:rPr>
                              <m:t>𝑗</m:t>
                            </m:r>
                          </m:sub>
                        </m:sSub>
                      </m:den>
                    </m:f>
                    <m:d>
                      <m:dPr>
                        <m:ctrlPr>
                          <a:rPr lang="en-GB" sz="1600" i="1" dirty="0">
                            <a:latin typeface="Cambria Math" panose="02040503050406030204" pitchFamily="18" charset="0"/>
                          </a:rPr>
                        </m:ctrlPr>
                      </m:dPr>
                      <m:e>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b="0" i="1" dirty="0" smtClean="0">
                                <a:latin typeface="Cambria Math" panose="02040503050406030204" pitchFamily="18" charset="0"/>
                              </a:rPr>
                              <m:t>𝑖</m:t>
                            </m:r>
                          </m:sub>
                        </m:sSub>
                        <m:r>
                          <a:rPr lang="en-GB" sz="1600" i="1" dirty="0">
                            <a:latin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i="1" dirty="0">
                                <a:latin typeface="Cambria Math" panose="02040503050406030204" pitchFamily="18" charset="0"/>
                              </a:rPr>
                              <m:t>𝑘</m:t>
                            </m:r>
                          </m:sub>
                        </m:sSub>
                      </m:e>
                    </m:d>
                  </m:oMath>
                </a14:m>
                <a:r>
                  <a:rPr lang="en-GB" sz="1600" dirty="0"/>
                  <a:t>]   </a:t>
                </a:r>
                <a14:m>
                  <m:oMath xmlns:m="http://schemas.openxmlformats.org/officeDocument/2006/math">
                    <m:r>
                      <a:rPr lang="en-GB" sz="1600" i="1" dirty="0" smtClean="0">
                        <a:latin typeface="Cambria Math" panose="02040503050406030204" pitchFamily="18" charset="0"/>
                      </a:rPr>
                      <m:t>𝐹𝑙𝑢𝑥</m:t>
                    </m:r>
                    <m:r>
                      <a:rPr lang="en-GB" sz="1600" b="0" i="1" dirty="0" smtClean="0">
                        <a:latin typeface="Cambria Math" panose="02040503050406030204" pitchFamily="18" charset="0"/>
                      </a:rPr>
                      <m:t> </m:t>
                    </m:r>
                    <m:r>
                      <a:rPr lang="en-GB" sz="1600" b="0" i="1" dirty="0" smtClean="0">
                        <a:latin typeface="Cambria Math" panose="02040503050406030204" pitchFamily="18" charset="0"/>
                      </a:rPr>
                      <m:t>𝑜𝑓</m:t>
                    </m:r>
                    <m:r>
                      <a:rPr lang="en-GB" sz="1600" b="0" i="1" dirty="0" smtClean="0">
                        <a:latin typeface="Cambria Math" panose="02040503050406030204" pitchFamily="18" charset="0"/>
                      </a:rPr>
                      <m:t> </m:t>
                    </m:r>
                    <m:r>
                      <a:rPr lang="en-GB" sz="1600" b="0" i="1" dirty="0" smtClean="0">
                        <a:latin typeface="Cambria Math" panose="02040503050406030204" pitchFamily="18" charset="0"/>
                      </a:rPr>
                      <m:t>𝐷</m:t>
                    </m:r>
                    <m:r>
                      <a:rPr lang="en-GB" sz="1600" i="1" dirty="0" smtClean="0">
                        <a:latin typeface="Cambria Math" panose="02040503050406030204" pitchFamily="18" charset="0"/>
                      </a:rPr>
                      <m:t> </m:t>
                    </m:r>
                  </m:oMath>
                </a14:m>
                <a:endParaRPr lang="en-GB" sz="1600" dirty="0"/>
              </a:p>
            </p:txBody>
          </p:sp>
        </mc:Choice>
        <mc:Fallback xmlns="">
          <p:sp>
            <p:nvSpPr>
              <p:cNvPr id="37" name="TextBox 36">
                <a:extLst>
                  <a:ext uri="{FF2B5EF4-FFF2-40B4-BE49-F238E27FC236}">
                    <a16:creationId xmlns:a16="http://schemas.microsoft.com/office/drawing/2014/main" id="{91318CDB-D330-4D13-9A56-583D9EF10DCE}"/>
                  </a:ext>
                </a:extLst>
              </p:cNvPr>
              <p:cNvSpPr txBox="1">
                <a:spLocks noRot="1" noChangeAspect="1" noMove="1" noResize="1" noEditPoints="1" noAdjustHandles="1" noChangeArrowheads="1" noChangeShapeType="1" noTextEdit="1"/>
              </p:cNvSpPr>
              <p:nvPr/>
            </p:nvSpPr>
            <p:spPr>
              <a:xfrm>
                <a:off x="6532208" y="4910744"/>
                <a:ext cx="4569801" cy="428131"/>
              </a:xfrm>
              <a:prstGeom prst="rect">
                <a:avLst/>
              </a:prstGeom>
              <a:blipFill>
                <a:blip r:embed="rId12"/>
                <a:stretch>
                  <a:fillRect l="-1202" b="-11429"/>
                </a:stretch>
              </a:blipFill>
            </p:spPr>
            <p:txBody>
              <a:bodyPr/>
              <a:lstStyle/>
              <a:p>
                <a:r>
                  <a:rPr lang="en-GB">
                    <a:noFill/>
                  </a:rPr>
                  <a:t> </a:t>
                </a:r>
              </a:p>
            </p:txBody>
          </p:sp>
        </mc:Fallback>
      </mc:AlternateContent>
      <p:sp>
        <p:nvSpPr>
          <p:cNvPr id="3" name="Freeform: Shape 2">
            <a:extLst>
              <a:ext uri="{FF2B5EF4-FFF2-40B4-BE49-F238E27FC236}">
                <a16:creationId xmlns:a16="http://schemas.microsoft.com/office/drawing/2014/main" id="{59CAAA29-B5FD-496A-A8B2-FC4E3898C601}"/>
              </a:ext>
            </a:extLst>
          </p:cNvPr>
          <p:cNvSpPr/>
          <p:nvPr/>
        </p:nvSpPr>
        <p:spPr>
          <a:xfrm>
            <a:off x="7656234" y="1254950"/>
            <a:ext cx="1452392" cy="1359213"/>
          </a:xfrm>
          <a:custGeom>
            <a:avLst/>
            <a:gdLst>
              <a:gd name="connsiteX0" fmla="*/ 0 w 1438275"/>
              <a:gd name="connsiteY0" fmla="*/ 704850 h 1343025"/>
              <a:gd name="connsiteX1" fmla="*/ 781050 w 1438275"/>
              <a:gd name="connsiteY1" fmla="*/ 0 h 1343025"/>
              <a:gd name="connsiteX2" fmla="*/ 1438275 w 1438275"/>
              <a:gd name="connsiteY2" fmla="*/ 714375 h 1343025"/>
              <a:gd name="connsiteX3" fmla="*/ 647700 w 1438275"/>
              <a:gd name="connsiteY3" fmla="*/ 1343025 h 1343025"/>
              <a:gd name="connsiteX4" fmla="*/ 0 w 1438275"/>
              <a:gd name="connsiteY4" fmla="*/ 704850 h 1343025"/>
              <a:gd name="connsiteX0" fmla="*/ 0 w 1438275"/>
              <a:gd name="connsiteY0" fmla="*/ 763933 h 1402108"/>
              <a:gd name="connsiteX1" fmla="*/ 804817 w 1438275"/>
              <a:gd name="connsiteY1" fmla="*/ 0 h 1402108"/>
              <a:gd name="connsiteX2" fmla="*/ 1438275 w 1438275"/>
              <a:gd name="connsiteY2" fmla="*/ 773458 h 1402108"/>
              <a:gd name="connsiteX3" fmla="*/ 647700 w 1438275"/>
              <a:gd name="connsiteY3" fmla="*/ 1402108 h 1402108"/>
              <a:gd name="connsiteX4" fmla="*/ 0 w 1438275"/>
              <a:gd name="connsiteY4" fmla="*/ 763933 h 1402108"/>
              <a:gd name="connsiteX0" fmla="*/ 0 w 1466796"/>
              <a:gd name="connsiteY0" fmla="*/ 763933 h 1402108"/>
              <a:gd name="connsiteX1" fmla="*/ 804817 w 1466796"/>
              <a:gd name="connsiteY1" fmla="*/ 0 h 1402108"/>
              <a:gd name="connsiteX2" fmla="*/ 1466796 w 1466796"/>
              <a:gd name="connsiteY2" fmla="*/ 763611 h 1402108"/>
              <a:gd name="connsiteX3" fmla="*/ 647700 w 1466796"/>
              <a:gd name="connsiteY3" fmla="*/ 1402108 h 1402108"/>
              <a:gd name="connsiteX4" fmla="*/ 0 w 1466796"/>
              <a:gd name="connsiteY4" fmla="*/ 763933 h 14021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6796" h="1402108">
                <a:moveTo>
                  <a:pt x="0" y="763933"/>
                </a:moveTo>
                <a:lnTo>
                  <a:pt x="804817" y="0"/>
                </a:lnTo>
                <a:lnTo>
                  <a:pt x="1466796" y="763611"/>
                </a:lnTo>
                <a:lnTo>
                  <a:pt x="647700" y="1402108"/>
                </a:lnTo>
                <a:lnTo>
                  <a:pt x="0" y="763933"/>
                </a:lnTo>
                <a:close/>
              </a:path>
            </a:pathLst>
          </a:custGeom>
          <a:pattFill prst="pct20">
            <a:fgClr>
              <a:schemeClr val="tx1"/>
            </a:fgClr>
            <a:bgClr>
              <a:schemeClr val="bg1"/>
            </a:bgClr>
          </a:patt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Rectangle 38">
            <a:extLst>
              <a:ext uri="{FF2B5EF4-FFF2-40B4-BE49-F238E27FC236}">
                <a16:creationId xmlns:a16="http://schemas.microsoft.com/office/drawing/2014/main" id="{C8E1DF2B-B36F-489E-8655-663BF1B8C03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Box integration method</a:t>
            </a:r>
            <a:br>
              <a:rPr lang="en-US" sz="2500" dirty="0">
                <a:latin typeface="+mj-lt"/>
                <a:ea typeface="+mj-ea"/>
                <a:cs typeface="+mj-cs"/>
              </a:rPr>
            </a:br>
            <a:endParaRPr lang="en-US" sz="2500" dirty="0">
              <a:latin typeface="+mj-lt"/>
              <a:ea typeface="+mj-ea"/>
              <a:cs typeface="+mj-cs"/>
            </a:endParaRPr>
          </a:p>
        </p:txBody>
      </p:sp>
      <p:sp>
        <p:nvSpPr>
          <p:cNvPr id="41" name="Rectangle 40">
            <a:extLst>
              <a:ext uri="{FF2B5EF4-FFF2-40B4-BE49-F238E27FC236}">
                <a16:creationId xmlns:a16="http://schemas.microsoft.com/office/drawing/2014/main" id="{23C5D2ED-669E-41A7-B943-736C35D24A59}"/>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2" name="Picture 41" descr="ox_small_cmyk_pos_rect.jpg">
            <a:extLst>
              <a:ext uri="{FF2B5EF4-FFF2-40B4-BE49-F238E27FC236}">
                <a16:creationId xmlns:a16="http://schemas.microsoft.com/office/drawing/2014/main" id="{CE6565D6-5037-4126-9FC2-C79549B80B9D}"/>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4" name="TextBox 43">
            <a:extLst>
              <a:ext uri="{FF2B5EF4-FFF2-40B4-BE49-F238E27FC236}">
                <a16:creationId xmlns:a16="http://schemas.microsoft.com/office/drawing/2014/main" id="{ADDC5A96-9E05-0CDE-840D-B22B872025BB}"/>
              </a:ext>
            </a:extLst>
          </p:cNvPr>
          <p:cNvSpPr txBox="1"/>
          <p:nvPr/>
        </p:nvSpPr>
        <p:spPr>
          <a:xfrm>
            <a:off x="87363" y="6400425"/>
            <a:ext cx="623904" cy="369332"/>
          </a:xfrm>
          <a:prstGeom prst="rect">
            <a:avLst/>
          </a:prstGeom>
          <a:noFill/>
        </p:spPr>
        <p:txBody>
          <a:bodyPr wrap="square">
            <a:spAutoFit/>
          </a:bodyPr>
          <a:lstStyle/>
          <a:p>
            <a:r>
              <a:rPr lang="en-GB" dirty="0"/>
              <a:t>14</a:t>
            </a:r>
          </a:p>
        </p:txBody>
      </p:sp>
      <p:sp>
        <p:nvSpPr>
          <p:cNvPr id="5" name="TextBox 4">
            <a:extLst>
              <a:ext uri="{FF2B5EF4-FFF2-40B4-BE49-F238E27FC236}">
                <a16:creationId xmlns:a16="http://schemas.microsoft.com/office/drawing/2014/main" id="{082DC0FF-747A-E7BA-1F76-2D05A9A10FC6}"/>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1503509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330505"/>
            <a:ext cx="4870471"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Summing over all points P</a:t>
            </a:r>
            <a:r>
              <a:rPr lang="en-GB" sz="2000" baseline="-25000" dirty="0">
                <a:latin typeface="Calibri" panose="020F0502020204030204" pitchFamily="34" charset="0"/>
                <a:cs typeface="Calibri" panose="020F0502020204030204" pitchFamily="34" charset="0"/>
              </a:rPr>
              <a:t>k </a:t>
            </a:r>
            <a:r>
              <a:rPr lang="en-GB" sz="2000" dirty="0">
                <a:latin typeface="Calibri" panose="020F0502020204030204" pitchFamily="34" charset="0"/>
                <a:cs typeface="Calibri" panose="020F0502020204030204" pitchFamily="34" charset="0"/>
              </a:rPr>
              <a:t>of Voronoi boxes</a:t>
            </a:r>
            <a:endParaRPr lang="en-US" altLang="en-US" sz="2000" baseline="-25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Same approach to discretize the </a:t>
            </a:r>
            <a:r>
              <a:rPr lang="en-GB" sz="2000" b="1" dirty="0">
                <a:latin typeface="Calibri" panose="020F0502020204030204" pitchFamily="34" charset="0"/>
                <a:cs typeface="Calibri" panose="020F0502020204030204" pitchFamily="34" charset="0"/>
              </a:rPr>
              <a:t>continuity equations</a:t>
            </a:r>
            <a:r>
              <a:rPr lang="en-GB" sz="2000" dirty="0">
                <a:latin typeface="Calibri" panose="020F0502020204030204" pitchFamily="34" charset="0"/>
                <a:cs typeface="Calibri" panose="020F0502020204030204" pitchFamily="34" charset="0"/>
              </a:rPr>
              <a:t> for electrons and holes</a:t>
            </a: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4A7AF4C7-7E47-470F-8922-CDF502CB2484}"/>
                  </a:ext>
                </a:extLst>
              </p:cNvPr>
              <p:cNvSpPr txBox="1"/>
              <p:nvPr/>
            </p:nvSpPr>
            <p:spPr>
              <a:xfrm>
                <a:off x="6545844" y="2985111"/>
                <a:ext cx="1814471" cy="6721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supHide m:val="on"/>
                          <m:ctrlPr>
                            <a:rPr lang="en-GB" i="1" smtClean="0">
                              <a:latin typeface="Cambria Math" panose="02040503050406030204" pitchFamily="18" charset="0"/>
                            </a:rPr>
                          </m:ctrlPr>
                        </m:naryPr>
                        <m:sub>
                          <m:r>
                            <m:rPr>
                              <m:brk m:alnAt="7"/>
                            </m:rPr>
                            <a:rPr lang="en-GB" b="0" i="1" smtClean="0">
                              <a:latin typeface="Cambria Math" panose="02040503050406030204" pitchFamily="18" charset="0"/>
                            </a:rPr>
                            <m:t>𝑘</m:t>
                          </m:r>
                        </m:sub>
                        <m:sup/>
                        <m:e>
                          <m:sSub>
                            <m:sSubPr>
                              <m:ctrlPr>
                                <a:rPr lang="en-GB" i="1" smtClean="0">
                                  <a:latin typeface="Cambria Math" panose="02040503050406030204" pitchFamily="18" charset="0"/>
                                </a:rPr>
                              </m:ctrlPr>
                            </m:sSubPr>
                            <m:e>
                              <m:r>
                                <a:rPr lang="en-GB" b="0" i="1" smtClean="0">
                                  <a:latin typeface="Cambria Math" panose="02040503050406030204" pitchFamily="18" charset="0"/>
                                </a:rPr>
                                <m:t>𝐷</m:t>
                              </m:r>
                            </m:e>
                            <m:sub>
                              <m:r>
                                <a:rPr lang="en-GB" b="0" i="1" smtClean="0">
                                  <a:latin typeface="Cambria Math" panose="02040503050406030204" pitchFamily="18" charset="0"/>
                                </a:rPr>
                                <m:t>𝑖𝑘</m:t>
                              </m:r>
                            </m:sub>
                          </m:sSub>
                          <m:sSub>
                            <m:sSubPr>
                              <m:ctrlPr>
                                <a:rPr lang="en-GB" i="1">
                                  <a:latin typeface="Cambria Math" panose="02040503050406030204" pitchFamily="18" charset="0"/>
                                </a:rPr>
                              </m:ctrlPr>
                            </m:sSubPr>
                            <m:e>
                              <m:r>
                                <a:rPr lang="en-GB" b="0" i="1" smtClean="0">
                                  <a:latin typeface="Cambria Math" panose="02040503050406030204" pitchFamily="18" charset="0"/>
                                </a:rPr>
                                <m:t>𝐴</m:t>
                              </m:r>
                            </m:e>
                            <m:sub>
                              <m:r>
                                <a:rPr lang="en-GB" i="1">
                                  <a:latin typeface="Cambria Math" panose="02040503050406030204" pitchFamily="18" charset="0"/>
                                </a:rPr>
                                <m:t>𝑖𝑘</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𝜌</m:t>
                              </m:r>
                            </m:e>
                            <m:sub>
                              <m:r>
                                <a:rPr lang="en-GB" i="1">
                                  <a:latin typeface="Cambria Math" panose="02040503050406030204" pitchFamily="18" charset="0"/>
                                </a:rPr>
                                <m:t>𝑘</m:t>
                              </m:r>
                            </m:sub>
                          </m:sSub>
                          <m:sSub>
                            <m:sSubPr>
                              <m:ctrlPr>
                                <a:rPr lang="en-GB" i="1">
                                  <a:latin typeface="Cambria Math" panose="02040503050406030204" pitchFamily="18" charset="0"/>
                                </a:rPr>
                              </m:ctrlPr>
                            </m:sSubPr>
                            <m:e>
                              <m:r>
                                <a:rPr lang="en-GB" b="0" i="1" smtClean="0">
                                  <a:latin typeface="Cambria Math" panose="02040503050406030204" pitchFamily="18" charset="0"/>
                                </a:rPr>
                                <m:t>𝑉</m:t>
                              </m:r>
                            </m:e>
                            <m:sub>
                              <m:r>
                                <a:rPr lang="en-GB" i="1">
                                  <a:latin typeface="Cambria Math" panose="02040503050406030204" pitchFamily="18" charset="0"/>
                                </a:rPr>
                                <m:t>𝑘</m:t>
                              </m:r>
                            </m:sub>
                          </m:sSub>
                        </m:e>
                      </m:nary>
                    </m:oMath>
                  </m:oMathPara>
                </a14:m>
                <a:endParaRPr lang="en-GB" dirty="0"/>
              </a:p>
            </p:txBody>
          </p:sp>
        </mc:Choice>
        <mc:Fallback xmlns="">
          <p:sp>
            <p:nvSpPr>
              <p:cNvPr id="3" name="TextBox 2">
                <a:extLst>
                  <a:ext uri="{FF2B5EF4-FFF2-40B4-BE49-F238E27FC236}">
                    <a16:creationId xmlns:a16="http://schemas.microsoft.com/office/drawing/2014/main" id="{4A7AF4C7-7E47-470F-8922-CDF502CB2484}"/>
                  </a:ext>
                </a:extLst>
              </p:cNvPr>
              <p:cNvSpPr txBox="1">
                <a:spLocks noRot="1" noChangeAspect="1" noMove="1" noResize="1" noEditPoints="1" noAdjustHandles="1" noChangeArrowheads="1" noChangeShapeType="1" noTextEdit="1"/>
              </p:cNvSpPr>
              <p:nvPr/>
            </p:nvSpPr>
            <p:spPr>
              <a:xfrm>
                <a:off x="6545844" y="2985111"/>
                <a:ext cx="1814471" cy="672172"/>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C05091E-FC9F-472D-8F24-7D1DBACE0D5A}"/>
                  </a:ext>
                </a:extLst>
              </p:cNvPr>
              <p:cNvSpPr txBox="1"/>
              <p:nvPr/>
            </p:nvSpPr>
            <p:spPr>
              <a:xfrm>
                <a:off x="6545844" y="3957884"/>
                <a:ext cx="3029227" cy="6721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supHide m:val="on"/>
                          <m:ctrlPr>
                            <a:rPr lang="en-GB" i="1" smtClean="0">
                              <a:latin typeface="Cambria Math" panose="02040503050406030204" pitchFamily="18" charset="0"/>
                            </a:rPr>
                          </m:ctrlPr>
                        </m:naryPr>
                        <m:sub>
                          <m:r>
                            <m:rPr>
                              <m:brk m:alnAt="7"/>
                            </m:rPr>
                            <a:rPr lang="en-GB" b="0" i="1" smtClean="0">
                              <a:latin typeface="Cambria Math" panose="02040503050406030204" pitchFamily="18" charset="0"/>
                            </a:rPr>
                            <m:t>𝑘</m:t>
                          </m:r>
                        </m:sub>
                        <m:sup/>
                        <m:e>
                          <m:sSub>
                            <m:sSubPr>
                              <m:ctrlPr>
                                <a:rPr lang="en-GB" i="1" smtClean="0">
                                  <a:latin typeface="Cambria Math" panose="02040503050406030204" pitchFamily="18" charset="0"/>
                                </a:rPr>
                              </m:ctrlPr>
                            </m:sSubPr>
                            <m:e>
                              <m:r>
                                <a:rPr lang="en-GB" b="0" i="1" smtClean="0">
                                  <a:latin typeface="Cambria Math" panose="02040503050406030204" pitchFamily="18" charset="0"/>
                                </a:rPr>
                                <m:t>𝐽</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rPr>
                                <m:t>𝑖𝑘</m:t>
                              </m:r>
                            </m:sub>
                          </m:sSub>
                          <m:sSub>
                            <m:sSubPr>
                              <m:ctrlPr>
                                <a:rPr lang="en-GB" i="1">
                                  <a:latin typeface="Cambria Math" panose="02040503050406030204" pitchFamily="18" charset="0"/>
                                </a:rPr>
                              </m:ctrlPr>
                            </m:sSubPr>
                            <m:e>
                              <m:r>
                                <a:rPr lang="en-GB" b="0" i="1" smtClean="0">
                                  <a:latin typeface="Cambria Math" panose="02040503050406030204" pitchFamily="18" charset="0"/>
                                </a:rPr>
                                <m:t>𝐴</m:t>
                              </m:r>
                            </m:e>
                            <m:sub>
                              <m:r>
                                <a:rPr lang="en-GB" i="1">
                                  <a:latin typeface="Cambria Math" panose="02040503050406030204" pitchFamily="18" charset="0"/>
                                </a:rPr>
                                <m:t>𝑖𝑘</m:t>
                              </m:r>
                            </m:sub>
                          </m:sSub>
                          <m:r>
                            <a:rPr lang="en-GB" b="0" i="1" smtClean="0">
                              <a:latin typeface="Cambria Math" panose="02040503050406030204" pitchFamily="18" charset="0"/>
                            </a:rPr>
                            <m:t>=</m:t>
                          </m:r>
                          <m:r>
                            <a:rPr lang="en-GB" b="0" i="1" smtClean="0">
                              <a:latin typeface="Cambria Math" panose="02040503050406030204" pitchFamily="18" charset="0"/>
                            </a:rPr>
                            <m:t>𝑞</m:t>
                          </m:r>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𝑅</m:t>
                              </m:r>
                            </m:e>
                            <m:sub>
                              <m:r>
                                <a:rPr lang="en-GB" i="1">
                                  <a:latin typeface="Cambria Math" panose="02040503050406030204" pitchFamily="18" charset="0"/>
                                </a:rPr>
                                <m:t>𝑘</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𝑑</m:t>
                              </m:r>
                            </m:num>
                            <m:den>
                              <m:r>
                                <a:rPr lang="en-GB" b="0" i="1" smtClean="0">
                                  <a:latin typeface="Cambria Math" panose="02040503050406030204" pitchFamily="18" charset="0"/>
                                </a:rPr>
                                <m:t>𝑑𝑡</m:t>
                              </m:r>
                            </m:den>
                          </m:f>
                          <m:sSub>
                            <m:sSubPr>
                              <m:ctrlPr>
                                <a:rPr lang="en-GB" i="1" smtClean="0">
                                  <a:latin typeface="Cambria Math" panose="02040503050406030204" pitchFamily="18" charset="0"/>
                                </a:rPr>
                              </m:ctrlPr>
                            </m:sSubPr>
                            <m:e>
                              <m:r>
                                <a:rPr lang="en-GB" b="0" i="1" smtClean="0">
                                  <a:latin typeface="Cambria Math" panose="02040503050406030204" pitchFamily="18" charset="0"/>
                                </a:rPr>
                                <m:t>𝑛</m:t>
                              </m:r>
                            </m:e>
                            <m:sub>
                              <m:r>
                                <a:rPr lang="en-GB" i="1">
                                  <a:latin typeface="Cambria Math" panose="02040503050406030204" pitchFamily="18" charset="0"/>
                                </a:rPr>
                                <m:t>𝑘</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𝑉</m:t>
                              </m:r>
                            </m:e>
                            <m:sub>
                              <m:r>
                                <a:rPr lang="en-GB" i="1">
                                  <a:latin typeface="Cambria Math" panose="02040503050406030204" pitchFamily="18" charset="0"/>
                                </a:rPr>
                                <m:t>𝑘</m:t>
                              </m:r>
                            </m:sub>
                          </m:sSub>
                        </m:e>
                      </m:nary>
                    </m:oMath>
                  </m:oMathPara>
                </a14:m>
                <a:endParaRPr lang="en-GB" dirty="0"/>
              </a:p>
            </p:txBody>
          </p:sp>
        </mc:Choice>
        <mc:Fallback xmlns="">
          <p:sp>
            <p:nvSpPr>
              <p:cNvPr id="16" name="TextBox 15">
                <a:extLst>
                  <a:ext uri="{FF2B5EF4-FFF2-40B4-BE49-F238E27FC236}">
                    <a16:creationId xmlns:a16="http://schemas.microsoft.com/office/drawing/2014/main" id="{7C05091E-FC9F-472D-8F24-7D1DBACE0D5A}"/>
                  </a:ext>
                </a:extLst>
              </p:cNvPr>
              <p:cNvSpPr txBox="1">
                <a:spLocks noRot="1" noChangeAspect="1" noMove="1" noResize="1" noEditPoints="1" noAdjustHandles="1" noChangeArrowheads="1" noChangeShapeType="1" noTextEdit="1"/>
              </p:cNvSpPr>
              <p:nvPr/>
            </p:nvSpPr>
            <p:spPr>
              <a:xfrm>
                <a:off x="6545844" y="3957884"/>
                <a:ext cx="3029227" cy="672172"/>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ADA462F7-7EBB-4045-A39D-1CA8C27533F2}"/>
                  </a:ext>
                </a:extLst>
              </p:cNvPr>
              <p:cNvSpPr txBox="1"/>
              <p:nvPr/>
            </p:nvSpPr>
            <p:spPr>
              <a:xfrm>
                <a:off x="6562002" y="4930657"/>
                <a:ext cx="3186193" cy="6721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supHide m:val="on"/>
                          <m:ctrlPr>
                            <a:rPr lang="en-GB" i="1" smtClean="0">
                              <a:latin typeface="Cambria Math" panose="02040503050406030204" pitchFamily="18" charset="0"/>
                            </a:rPr>
                          </m:ctrlPr>
                        </m:naryPr>
                        <m:sub>
                          <m:r>
                            <m:rPr>
                              <m:brk m:alnAt="7"/>
                            </m:rPr>
                            <a:rPr lang="en-GB" b="0" i="1" smtClean="0">
                              <a:latin typeface="Cambria Math" panose="02040503050406030204" pitchFamily="18" charset="0"/>
                            </a:rPr>
                            <m:t>𝑘</m:t>
                          </m:r>
                        </m:sub>
                        <m:sup/>
                        <m:e>
                          <m:sSub>
                            <m:sSubPr>
                              <m:ctrlPr>
                                <a:rPr lang="en-GB" i="1" smtClean="0">
                                  <a:latin typeface="Cambria Math" panose="02040503050406030204" pitchFamily="18" charset="0"/>
                                </a:rPr>
                              </m:ctrlPr>
                            </m:sSubPr>
                            <m:e>
                              <m:r>
                                <a:rPr lang="en-GB" b="0" i="1" smtClean="0">
                                  <a:latin typeface="Cambria Math" panose="02040503050406030204" pitchFamily="18" charset="0"/>
                                </a:rPr>
                                <m:t>𝐽</m:t>
                              </m:r>
                            </m:e>
                            <m:sub>
                              <m:r>
                                <a:rPr lang="en-GB" b="0" i="1" smtClean="0">
                                  <a:latin typeface="Cambria Math" panose="02040503050406030204" pitchFamily="18" charset="0"/>
                                </a:rPr>
                                <m:t>𝑝</m:t>
                              </m:r>
                              <m:r>
                                <a:rPr lang="en-GB" b="0" i="1" smtClean="0">
                                  <a:latin typeface="Cambria Math" panose="02040503050406030204" pitchFamily="18" charset="0"/>
                                </a:rPr>
                                <m:t>,</m:t>
                              </m:r>
                              <m:r>
                                <a:rPr lang="en-GB" b="0" i="1" smtClean="0">
                                  <a:latin typeface="Cambria Math" panose="02040503050406030204" pitchFamily="18" charset="0"/>
                                </a:rPr>
                                <m:t>𝑖𝑘</m:t>
                              </m:r>
                            </m:sub>
                          </m:sSub>
                          <m:sSub>
                            <m:sSubPr>
                              <m:ctrlPr>
                                <a:rPr lang="en-GB" i="1">
                                  <a:latin typeface="Cambria Math" panose="02040503050406030204" pitchFamily="18" charset="0"/>
                                </a:rPr>
                              </m:ctrlPr>
                            </m:sSubPr>
                            <m:e>
                              <m:r>
                                <a:rPr lang="en-GB" b="0" i="1" smtClean="0">
                                  <a:latin typeface="Cambria Math" panose="02040503050406030204" pitchFamily="18" charset="0"/>
                                </a:rPr>
                                <m:t>𝐴</m:t>
                              </m:r>
                            </m:e>
                            <m:sub>
                              <m:r>
                                <a:rPr lang="en-GB" i="1">
                                  <a:latin typeface="Cambria Math" panose="02040503050406030204" pitchFamily="18" charset="0"/>
                                </a:rPr>
                                <m:t>𝑖𝑘</m:t>
                              </m:r>
                            </m:sub>
                          </m:sSub>
                          <m:r>
                            <a:rPr lang="en-GB" b="0" i="1" smtClean="0">
                              <a:latin typeface="Cambria Math" panose="02040503050406030204" pitchFamily="18" charset="0"/>
                            </a:rPr>
                            <m:t>=−</m:t>
                          </m:r>
                          <m:r>
                            <a:rPr lang="en-GB" b="0" i="1" smtClean="0">
                              <a:latin typeface="Cambria Math" panose="02040503050406030204" pitchFamily="18" charset="0"/>
                            </a:rPr>
                            <m:t>𝑞</m:t>
                          </m:r>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𝑅</m:t>
                              </m:r>
                            </m:e>
                            <m:sub>
                              <m:r>
                                <a:rPr lang="en-GB" i="1">
                                  <a:latin typeface="Cambria Math" panose="02040503050406030204" pitchFamily="18" charset="0"/>
                                </a:rPr>
                                <m:t>𝑘</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𝑑</m:t>
                              </m:r>
                            </m:num>
                            <m:den>
                              <m:r>
                                <a:rPr lang="en-GB" b="0" i="1" smtClean="0">
                                  <a:latin typeface="Cambria Math" panose="02040503050406030204" pitchFamily="18" charset="0"/>
                                </a:rPr>
                                <m:t>𝑑𝑡</m:t>
                              </m:r>
                            </m:den>
                          </m:f>
                          <m:sSub>
                            <m:sSubPr>
                              <m:ctrlPr>
                                <a:rPr lang="en-GB" i="1" smtClean="0">
                                  <a:latin typeface="Cambria Math" panose="02040503050406030204" pitchFamily="18" charset="0"/>
                                </a:rPr>
                              </m:ctrlPr>
                            </m:sSubPr>
                            <m:e>
                              <m:r>
                                <a:rPr lang="en-GB" b="0" i="1" smtClean="0">
                                  <a:latin typeface="Cambria Math" panose="02040503050406030204" pitchFamily="18" charset="0"/>
                                </a:rPr>
                                <m:t>𝑝</m:t>
                              </m:r>
                            </m:e>
                            <m:sub>
                              <m:r>
                                <a:rPr lang="en-GB" i="1">
                                  <a:latin typeface="Cambria Math" panose="02040503050406030204" pitchFamily="18" charset="0"/>
                                </a:rPr>
                                <m:t>𝑘</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𝑉</m:t>
                              </m:r>
                            </m:e>
                            <m:sub>
                              <m:r>
                                <a:rPr lang="en-GB" i="1">
                                  <a:latin typeface="Cambria Math" panose="02040503050406030204" pitchFamily="18" charset="0"/>
                                </a:rPr>
                                <m:t>𝑘</m:t>
                              </m:r>
                            </m:sub>
                          </m:sSub>
                        </m:e>
                      </m:nary>
                    </m:oMath>
                  </m:oMathPara>
                </a14:m>
                <a:endParaRPr lang="en-GB" dirty="0"/>
              </a:p>
            </p:txBody>
          </p:sp>
        </mc:Choice>
        <mc:Fallback xmlns="">
          <p:sp>
            <p:nvSpPr>
              <p:cNvPr id="18" name="TextBox 17">
                <a:extLst>
                  <a:ext uri="{FF2B5EF4-FFF2-40B4-BE49-F238E27FC236}">
                    <a16:creationId xmlns:a16="http://schemas.microsoft.com/office/drawing/2014/main" id="{ADA462F7-7EBB-4045-A39D-1CA8C27533F2}"/>
                  </a:ext>
                </a:extLst>
              </p:cNvPr>
              <p:cNvSpPr txBox="1">
                <a:spLocks noRot="1" noChangeAspect="1" noMove="1" noResize="1" noEditPoints="1" noAdjustHandles="1" noChangeArrowheads="1" noChangeShapeType="1" noTextEdit="1"/>
              </p:cNvSpPr>
              <p:nvPr/>
            </p:nvSpPr>
            <p:spPr>
              <a:xfrm>
                <a:off x="6562002" y="4930657"/>
                <a:ext cx="3186193" cy="672172"/>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39DA8684-D2D7-4B37-9575-C8B91F4C1A7E}"/>
                  </a:ext>
                </a:extLst>
              </p:cNvPr>
              <p:cNvSpPr txBox="1"/>
              <p:nvPr/>
            </p:nvSpPr>
            <p:spPr>
              <a:xfrm>
                <a:off x="8853451" y="3047545"/>
                <a:ext cx="2617105"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𝐴</m:t>
                          </m:r>
                        </m:e>
                        <m:sub>
                          <m:r>
                            <a:rPr lang="en-GB" sz="1400" i="1">
                              <a:latin typeface="Cambria Math" panose="02040503050406030204" pitchFamily="18" charset="0"/>
                            </a:rPr>
                            <m:t>𝑖𝑘</m:t>
                          </m:r>
                        </m:sub>
                      </m:sSub>
                      <m:r>
                        <a:rPr lang="en-GB" sz="1400" b="0" i="1" smtClean="0">
                          <a:latin typeface="Cambria Math" panose="02040503050406030204" pitchFamily="18" charset="0"/>
                        </a:rPr>
                        <m:t>:</m:t>
                      </m:r>
                      <m:r>
                        <a:rPr lang="en-GB" sz="1400" b="0" i="1" smtClean="0">
                          <a:latin typeface="Cambria Math" panose="02040503050406030204" pitchFamily="18" charset="0"/>
                        </a:rPr>
                        <m:t>𝑎𝑟𝑒𝑎</m:t>
                      </m:r>
                      <m:r>
                        <a:rPr lang="en-GB" sz="1400" b="0" i="1" smtClean="0">
                          <a:latin typeface="Cambria Math" panose="02040503050406030204" pitchFamily="18" charset="0"/>
                        </a:rPr>
                        <m:t> </m:t>
                      </m:r>
                      <m:r>
                        <a:rPr lang="en-GB" sz="1400" b="0" i="1" smtClean="0">
                          <a:latin typeface="Cambria Math" panose="02040503050406030204" pitchFamily="18" charset="0"/>
                        </a:rPr>
                        <m:t>𝑜𝑓</m:t>
                      </m:r>
                      <m:r>
                        <a:rPr lang="en-GB" sz="1400" b="0" i="1" smtClean="0">
                          <a:latin typeface="Cambria Math" panose="02040503050406030204" pitchFamily="18" charset="0"/>
                        </a:rPr>
                        <m:t> </m:t>
                      </m:r>
                      <m:r>
                        <a:rPr lang="en-GB" sz="1400" b="0" i="1" smtClean="0">
                          <a:latin typeface="Cambria Math" panose="02040503050406030204" pitchFamily="18" charset="0"/>
                        </a:rPr>
                        <m:t>𝐾</m:t>
                      </m:r>
                      <m:r>
                        <a:rPr lang="en-GB" sz="1400" b="0" i="1" smtClean="0">
                          <a:latin typeface="Cambria Math" panose="02040503050406030204" pitchFamily="18" charset="0"/>
                        </a:rPr>
                        <m:t> −</m:t>
                      </m:r>
                      <m:r>
                        <a:rPr lang="en-GB" sz="1400" b="0" i="1" smtClean="0">
                          <a:latin typeface="Cambria Math" panose="02040503050406030204" pitchFamily="18" charset="0"/>
                        </a:rPr>
                        <m:t>𝑉𝑏𝑜𝑥</m:t>
                      </m:r>
                    </m:oMath>
                    <m:oMath xmlns:m="http://schemas.openxmlformats.org/officeDocument/2006/math">
                      <m:sSub>
                        <m:sSubPr>
                          <m:ctrlPr>
                            <a:rPr lang="en-GB" sz="1400" i="1">
                              <a:latin typeface="Cambria Math" panose="02040503050406030204" pitchFamily="18" charset="0"/>
                            </a:rPr>
                          </m:ctrlPr>
                        </m:sSubPr>
                        <m:e>
                          <m:r>
                            <a:rPr lang="en-GB" sz="1400" b="0" i="1" smtClean="0">
                              <a:latin typeface="Cambria Math" panose="02040503050406030204" pitchFamily="18" charset="0"/>
                            </a:rPr>
                            <m:t>𝐷</m:t>
                          </m:r>
                        </m:e>
                        <m:sub>
                          <m:r>
                            <a:rPr lang="en-GB" sz="1400" i="1">
                              <a:latin typeface="Cambria Math" panose="02040503050406030204" pitchFamily="18" charset="0"/>
                            </a:rPr>
                            <m:t>𝑖𝑘</m:t>
                          </m:r>
                        </m:sub>
                      </m:sSub>
                      <m:r>
                        <a:rPr lang="en-GB" sz="1400" i="1">
                          <a:latin typeface="Cambria Math" panose="02040503050406030204" pitchFamily="18" charset="0"/>
                        </a:rPr>
                        <m:t>:</m:t>
                      </m:r>
                      <m:r>
                        <a:rPr lang="en-GB" sz="1400" b="0" i="1" smtClean="0">
                          <a:latin typeface="Cambria Math" panose="02040503050406030204" pitchFamily="18" charset="0"/>
                        </a:rPr>
                        <m:t>𝑝𝑟𝑜𝑗𝑒𝑐𝑡𝑖𝑜𝑛</m:t>
                      </m:r>
                      <m:r>
                        <a:rPr lang="en-GB" sz="1400" i="1">
                          <a:latin typeface="Cambria Math" panose="02040503050406030204" pitchFamily="18" charset="0"/>
                        </a:rPr>
                        <m:t> </m:t>
                      </m:r>
                      <m:r>
                        <a:rPr lang="en-GB" sz="1400" b="0" i="1" smtClean="0">
                          <a:latin typeface="Cambria Math" panose="02040503050406030204" pitchFamily="18" charset="0"/>
                        </a:rPr>
                        <m:t>𝑎𝑙𝑜𝑛𝑔</m:t>
                      </m:r>
                      <m:r>
                        <a:rPr lang="en-GB" sz="1400" b="0" i="1" smtClean="0">
                          <a:latin typeface="Cambria Math" panose="02040503050406030204" pitchFamily="18" charset="0"/>
                        </a:rPr>
                        <m:t> </m:t>
                      </m:r>
                      <m:r>
                        <a:rPr lang="en-GB" sz="1400" b="0" i="1" smtClean="0">
                          <a:latin typeface="Cambria Math" panose="02040503050406030204" pitchFamily="18" charset="0"/>
                        </a:rPr>
                        <m:t>𝑔𝑟𝑖𝑑</m:t>
                      </m:r>
                      <m:r>
                        <a:rPr lang="en-GB" sz="1400" b="0" i="1" smtClean="0">
                          <a:latin typeface="Cambria Math" panose="02040503050406030204" pitchFamily="18" charset="0"/>
                        </a:rPr>
                        <m:t> </m:t>
                      </m:r>
                      <m:r>
                        <a:rPr lang="en-GB" sz="1400" b="0" i="1" smtClean="0">
                          <a:latin typeface="Cambria Math" panose="02040503050406030204" pitchFamily="18" charset="0"/>
                        </a:rPr>
                        <m:t>𝑙𝑖𝑛𝑒</m:t>
                      </m:r>
                    </m:oMath>
                  </m:oMathPara>
                </a14:m>
                <a:endParaRPr lang="en-GB" sz="1400" dirty="0"/>
              </a:p>
            </p:txBody>
          </p:sp>
        </mc:Choice>
        <mc:Fallback xmlns="">
          <p:sp>
            <p:nvSpPr>
              <p:cNvPr id="22" name="TextBox 21">
                <a:extLst>
                  <a:ext uri="{FF2B5EF4-FFF2-40B4-BE49-F238E27FC236}">
                    <a16:creationId xmlns:a16="http://schemas.microsoft.com/office/drawing/2014/main" id="{39DA8684-D2D7-4B37-9575-C8B91F4C1A7E}"/>
                  </a:ext>
                </a:extLst>
              </p:cNvPr>
              <p:cNvSpPr txBox="1">
                <a:spLocks noRot="1" noChangeAspect="1" noMove="1" noResize="1" noEditPoints="1" noAdjustHandles="1" noChangeArrowheads="1" noChangeShapeType="1" noTextEdit="1"/>
              </p:cNvSpPr>
              <p:nvPr/>
            </p:nvSpPr>
            <p:spPr>
              <a:xfrm>
                <a:off x="8853451" y="3047545"/>
                <a:ext cx="2617105" cy="523220"/>
              </a:xfrm>
              <a:prstGeom prst="rect">
                <a:avLst/>
              </a:prstGeom>
              <a:blipFill>
                <a:blip r:embed="rId6"/>
                <a:stretch>
                  <a:fillRect b="-3488"/>
                </a:stretch>
              </a:blipFill>
            </p:spPr>
            <p:txBody>
              <a:bodyPr/>
              <a:lstStyle/>
              <a:p>
                <a:r>
                  <a:rPr lang="en-GB">
                    <a:noFill/>
                  </a:rPr>
                  <a:t> </a:t>
                </a:r>
              </a:p>
            </p:txBody>
          </p:sp>
        </mc:Fallback>
      </mc:AlternateContent>
      <p:sp>
        <p:nvSpPr>
          <p:cNvPr id="23" name="Rectangle 22">
            <a:extLst>
              <a:ext uri="{FF2B5EF4-FFF2-40B4-BE49-F238E27FC236}">
                <a16:creationId xmlns:a16="http://schemas.microsoft.com/office/drawing/2014/main" id="{F4D2F765-9B88-4A99-AE9C-BC92ED9F136F}"/>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Box integration method</a:t>
            </a:r>
            <a:br>
              <a:rPr lang="en-US" sz="2500" dirty="0">
                <a:latin typeface="+mj-lt"/>
                <a:ea typeface="+mj-ea"/>
                <a:cs typeface="+mj-cs"/>
              </a:rPr>
            </a:br>
            <a:endParaRPr lang="en-US" sz="2500" dirty="0">
              <a:latin typeface="+mj-lt"/>
              <a:ea typeface="+mj-ea"/>
              <a:cs typeface="+mj-cs"/>
            </a:endParaRPr>
          </a:p>
        </p:txBody>
      </p:sp>
      <p:sp>
        <p:nvSpPr>
          <p:cNvPr id="24" name="Rectangle 23">
            <a:extLst>
              <a:ext uri="{FF2B5EF4-FFF2-40B4-BE49-F238E27FC236}">
                <a16:creationId xmlns:a16="http://schemas.microsoft.com/office/drawing/2014/main" id="{FBDF8D75-7107-4D46-BDB7-10C84396177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6" name="Picture 25" descr="ox_small_cmyk_pos_rect.jpg">
            <a:extLst>
              <a:ext uri="{FF2B5EF4-FFF2-40B4-BE49-F238E27FC236}">
                <a16:creationId xmlns:a16="http://schemas.microsoft.com/office/drawing/2014/main" id="{151471A3-7004-4F32-B765-73669FF84BD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pic>
        <p:nvPicPr>
          <p:cNvPr id="19" name="Picture 18">
            <a:extLst>
              <a:ext uri="{FF2B5EF4-FFF2-40B4-BE49-F238E27FC236}">
                <a16:creationId xmlns:a16="http://schemas.microsoft.com/office/drawing/2014/main" id="{190573EE-3707-45BB-BA26-A2ED79958F4F}"/>
              </a:ext>
            </a:extLst>
          </p:cNvPr>
          <p:cNvPicPr>
            <a:picLocks noChangeAspect="1"/>
          </p:cNvPicPr>
          <p:nvPr/>
        </p:nvPicPr>
        <p:blipFill>
          <a:blip r:embed="rId8"/>
          <a:stretch>
            <a:fillRect/>
          </a:stretch>
        </p:blipFill>
        <p:spPr>
          <a:xfrm>
            <a:off x="7295448" y="508654"/>
            <a:ext cx="2557114" cy="2403686"/>
          </a:xfrm>
          <a:prstGeom prst="rect">
            <a:avLst/>
          </a:prstGeom>
        </p:spPr>
      </p:pic>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54C99344-A8AF-48CC-8E9A-C3128B2DED08}"/>
                  </a:ext>
                </a:extLst>
              </p:cNvPr>
              <p:cNvSpPr txBox="1"/>
              <p:nvPr/>
            </p:nvSpPr>
            <p:spPr>
              <a:xfrm>
                <a:off x="9114183" y="1829333"/>
                <a:ext cx="230438" cy="2154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𝑖</m:t>
                      </m:r>
                    </m:oMath>
                  </m:oMathPara>
                </a14:m>
                <a:endParaRPr lang="en-GB" sz="1400" dirty="0"/>
              </a:p>
            </p:txBody>
          </p:sp>
        </mc:Choice>
        <mc:Fallback xmlns="">
          <p:sp>
            <p:nvSpPr>
              <p:cNvPr id="20" name="TextBox 19">
                <a:extLst>
                  <a:ext uri="{FF2B5EF4-FFF2-40B4-BE49-F238E27FC236}">
                    <a16:creationId xmlns:a16="http://schemas.microsoft.com/office/drawing/2014/main" id="{54C99344-A8AF-48CC-8E9A-C3128B2DED08}"/>
                  </a:ext>
                </a:extLst>
              </p:cNvPr>
              <p:cNvSpPr txBox="1">
                <a:spLocks noRot="1" noChangeAspect="1" noMove="1" noResize="1" noEditPoints="1" noAdjustHandles="1" noChangeArrowheads="1" noChangeShapeType="1" noTextEdit="1"/>
              </p:cNvSpPr>
              <p:nvPr/>
            </p:nvSpPr>
            <p:spPr>
              <a:xfrm>
                <a:off x="9114183" y="1829333"/>
                <a:ext cx="230438" cy="215444"/>
              </a:xfrm>
              <a:prstGeom prst="rect">
                <a:avLst/>
              </a:prstGeom>
              <a:blipFill>
                <a:blip r:embed="rId9"/>
                <a:stretch>
                  <a:fillRect b="-85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A5868327-6EA4-4AC5-BBBE-145FDD08A9A6}"/>
                  </a:ext>
                </a:extLst>
              </p:cNvPr>
              <p:cNvSpPr txBox="1"/>
              <p:nvPr/>
            </p:nvSpPr>
            <p:spPr>
              <a:xfrm>
                <a:off x="9663375" y="1376995"/>
                <a:ext cx="230438" cy="2154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𝑗</m:t>
                      </m:r>
                    </m:oMath>
                  </m:oMathPara>
                </a14:m>
                <a:endParaRPr lang="en-GB" sz="1400" dirty="0"/>
              </a:p>
            </p:txBody>
          </p:sp>
        </mc:Choice>
        <mc:Fallback xmlns="">
          <p:sp>
            <p:nvSpPr>
              <p:cNvPr id="21" name="TextBox 20">
                <a:extLst>
                  <a:ext uri="{FF2B5EF4-FFF2-40B4-BE49-F238E27FC236}">
                    <a16:creationId xmlns:a16="http://schemas.microsoft.com/office/drawing/2014/main" id="{A5868327-6EA4-4AC5-BBBE-145FDD08A9A6}"/>
                  </a:ext>
                </a:extLst>
              </p:cNvPr>
              <p:cNvSpPr txBox="1">
                <a:spLocks noRot="1" noChangeAspect="1" noMove="1" noResize="1" noEditPoints="1" noAdjustHandles="1" noChangeArrowheads="1" noChangeShapeType="1" noTextEdit="1"/>
              </p:cNvSpPr>
              <p:nvPr/>
            </p:nvSpPr>
            <p:spPr>
              <a:xfrm>
                <a:off x="9663375" y="1376995"/>
                <a:ext cx="230438" cy="215444"/>
              </a:xfrm>
              <a:prstGeom prst="rect">
                <a:avLst/>
              </a:prstGeom>
              <a:blipFill>
                <a:blip r:embed="rId10"/>
                <a:stretch>
                  <a:fillRect b="-3142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97A3F98F-D690-4FDB-A25C-FC4FBB22478B}"/>
                  </a:ext>
                </a:extLst>
              </p:cNvPr>
              <p:cNvSpPr txBox="1"/>
              <p:nvPr/>
            </p:nvSpPr>
            <p:spPr>
              <a:xfrm>
                <a:off x="8867823" y="1349440"/>
                <a:ext cx="230438" cy="2154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𝑘</m:t>
                      </m:r>
                    </m:oMath>
                  </m:oMathPara>
                </a14:m>
                <a:endParaRPr lang="en-GB" sz="1400" dirty="0"/>
              </a:p>
            </p:txBody>
          </p:sp>
        </mc:Choice>
        <mc:Fallback xmlns="">
          <p:sp>
            <p:nvSpPr>
              <p:cNvPr id="25" name="TextBox 24">
                <a:extLst>
                  <a:ext uri="{FF2B5EF4-FFF2-40B4-BE49-F238E27FC236}">
                    <a16:creationId xmlns:a16="http://schemas.microsoft.com/office/drawing/2014/main" id="{97A3F98F-D690-4FDB-A25C-FC4FBB22478B}"/>
                  </a:ext>
                </a:extLst>
              </p:cNvPr>
              <p:cNvSpPr txBox="1">
                <a:spLocks noRot="1" noChangeAspect="1" noMove="1" noResize="1" noEditPoints="1" noAdjustHandles="1" noChangeArrowheads="1" noChangeShapeType="1" noTextEdit="1"/>
              </p:cNvSpPr>
              <p:nvPr/>
            </p:nvSpPr>
            <p:spPr>
              <a:xfrm>
                <a:off x="8867823" y="1349440"/>
                <a:ext cx="230438" cy="215444"/>
              </a:xfrm>
              <a:prstGeom prst="rect">
                <a:avLst/>
              </a:prstGeom>
              <a:blipFill>
                <a:blip r:embed="rId11"/>
                <a:stretch>
                  <a:fillRect l="-2703" b="-5556"/>
                </a:stretch>
              </a:blipFill>
            </p:spPr>
            <p:txBody>
              <a:bodyPr/>
              <a:lstStyle/>
              <a:p>
                <a:r>
                  <a:rPr lang="en-GB">
                    <a:noFill/>
                  </a:rPr>
                  <a:t> </a:t>
                </a:r>
              </a:p>
            </p:txBody>
          </p:sp>
        </mc:Fallback>
      </mc:AlternateContent>
      <p:sp>
        <p:nvSpPr>
          <p:cNvPr id="28" name="Freeform: Shape 27">
            <a:extLst>
              <a:ext uri="{FF2B5EF4-FFF2-40B4-BE49-F238E27FC236}">
                <a16:creationId xmlns:a16="http://schemas.microsoft.com/office/drawing/2014/main" id="{0B4DEFE6-406F-4FA3-BAAC-F6B901AB75F8}"/>
              </a:ext>
            </a:extLst>
          </p:cNvPr>
          <p:cNvSpPr/>
          <p:nvPr/>
        </p:nvSpPr>
        <p:spPr>
          <a:xfrm>
            <a:off x="8779840" y="1032676"/>
            <a:ext cx="590550" cy="590550"/>
          </a:xfrm>
          <a:custGeom>
            <a:avLst/>
            <a:gdLst>
              <a:gd name="connsiteX0" fmla="*/ 0 w 590550"/>
              <a:gd name="connsiteY0" fmla="*/ 298450 h 590550"/>
              <a:gd name="connsiteX1" fmla="*/ 0 w 590550"/>
              <a:gd name="connsiteY1" fmla="*/ 298450 h 590550"/>
              <a:gd name="connsiteX2" fmla="*/ 158750 w 590550"/>
              <a:gd name="connsiteY2" fmla="*/ 590550 h 590550"/>
              <a:gd name="connsiteX3" fmla="*/ 558800 w 590550"/>
              <a:gd name="connsiteY3" fmla="*/ 520700 h 590550"/>
              <a:gd name="connsiteX4" fmla="*/ 590550 w 590550"/>
              <a:gd name="connsiteY4" fmla="*/ 285750 h 590550"/>
              <a:gd name="connsiteX5" fmla="*/ 355600 w 590550"/>
              <a:gd name="connsiteY5" fmla="*/ 0 h 590550"/>
              <a:gd name="connsiteX6" fmla="*/ 177800 w 590550"/>
              <a:gd name="connsiteY6" fmla="*/ 0 h 590550"/>
              <a:gd name="connsiteX7" fmla="*/ 0 w 590550"/>
              <a:gd name="connsiteY7" fmla="*/ 298450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0550" h="590550">
                <a:moveTo>
                  <a:pt x="0" y="298450"/>
                </a:moveTo>
                <a:lnTo>
                  <a:pt x="0" y="298450"/>
                </a:lnTo>
                <a:lnTo>
                  <a:pt x="158750" y="590550"/>
                </a:lnTo>
                <a:lnTo>
                  <a:pt x="558800" y="520700"/>
                </a:lnTo>
                <a:lnTo>
                  <a:pt x="590550" y="285750"/>
                </a:lnTo>
                <a:lnTo>
                  <a:pt x="355600" y="0"/>
                </a:lnTo>
                <a:lnTo>
                  <a:pt x="177800" y="0"/>
                </a:lnTo>
                <a:lnTo>
                  <a:pt x="0" y="298450"/>
                </a:lnTo>
                <a:close/>
              </a:path>
            </a:pathLst>
          </a:cu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Freeform: Shape 3">
            <a:extLst>
              <a:ext uri="{FF2B5EF4-FFF2-40B4-BE49-F238E27FC236}">
                <a16:creationId xmlns:a16="http://schemas.microsoft.com/office/drawing/2014/main" id="{D7AE69E0-2D71-4114-A7BD-BFABA777E827}"/>
              </a:ext>
            </a:extLst>
          </p:cNvPr>
          <p:cNvSpPr/>
          <p:nvPr/>
        </p:nvSpPr>
        <p:spPr>
          <a:xfrm>
            <a:off x="8825948" y="1570383"/>
            <a:ext cx="646043" cy="616226"/>
          </a:xfrm>
          <a:custGeom>
            <a:avLst/>
            <a:gdLst>
              <a:gd name="connsiteX0" fmla="*/ 89452 w 646043"/>
              <a:gd name="connsiteY0" fmla="*/ 59634 h 616226"/>
              <a:gd name="connsiteX1" fmla="*/ 0 w 646043"/>
              <a:gd name="connsiteY1" fmla="*/ 288234 h 616226"/>
              <a:gd name="connsiteX2" fmla="*/ 49695 w 646043"/>
              <a:gd name="connsiteY2" fmla="*/ 447260 h 616226"/>
              <a:gd name="connsiteX3" fmla="*/ 417443 w 646043"/>
              <a:gd name="connsiteY3" fmla="*/ 616226 h 616226"/>
              <a:gd name="connsiteX4" fmla="*/ 646043 w 646043"/>
              <a:gd name="connsiteY4" fmla="*/ 188843 h 616226"/>
              <a:gd name="connsiteX5" fmla="*/ 516835 w 646043"/>
              <a:gd name="connsiteY5" fmla="*/ 0 h 616226"/>
              <a:gd name="connsiteX6" fmla="*/ 89452 w 646043"/>
              <a:gd name="connsiteY6" fmla="*/ 59634 h 616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6043" h="616226">
                <a:moveTo>
                  <a:pt x="89452" y="59634"/>
                </a:moveTo>
                <a:lnTo>
                  <a:pt x="0" y="288234"/>
                </a:lnTo>
                <a:lnTo>
                  <a:pt x="49695" y="447260"/>
                </a:lnTo>
                <a:lnTo>
                  <a:pt x="417443" y="616226"/>
                </a:lnTo>
                <a:lnTo>
                  <a:pt x="646043" y="188843"/>
                </a:lnTo>
                <a:lnTo>
                  <a:pt x="516835" y="0"/>
                </a:lnTo>
                <a:lnTo>
                  <a:pt x="89452" y="59634"/>
                </a:lnTo>
                <a:close/>
              </a:path>
            </a:pathLst>
          </a:custGeom>
          <a:solidFill>
            <a:srgbClr val="FFFF00">
              <a:alpha val="25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TextBox 28">
            <a:extLst>
              <a:ext uri="{FF2B5EF4-FFF2-40B4-BE49-F238E27FC236}">
                <a16:creationId xmlns:a16="http://schemas.microsoft.com/office/drawing/2014/main" id="{8B668712-B6E8-00DF-431A-FF5C67E7D34D}"/>
              </a:ext>
            </a:extLst>
          </p:cNvPr>
          <p:cNvSpPr txBox="1"/>
          <p:nvPr/>
        </p:nvSpPr>
        <p:spPr>
          <a:xfrm>
            <a:off x="87363" y="6400425"/>
            <a:ext cx="623904" cy="369332"/>
          </a:xfrm>
          <a:prstGeom prst="rect">
            <a:avLst/>
          </a:prstGeom>
          <a:noFill/>
        </p:spPr>
        <p:txBody>
          <a:bodyPr wrap="square">
            <a:spAutoFit/>
          </a:bodyPr>
          <a:lstStyle/>
          <a:p>
            <a:r>
              <a:rPr lang="en-GB" dirty="0"/>
              <a:t>15</a:t>
            </a:r>
          </a:p>
        </p:txBody>
      </p:sp>
      <p:sp>
        <p:nvSpPr>
          <p:cNvPr id="6" name="TextBox 5">
            <a:extLst>
              <a:ext uri="{FF2B5EF4-FFF2-40B4-BE49-F238E27FC236}">
                <a16:creationId xmlns:a16="http://schemas.microsoft.com/office/drawing/2014/main" id="{4718646C-9BE6-EF46-0C95-4B0368817994}"/>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27871947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err="1">
                <a:latin typeface="+mj-lt"/>
                <a:ea typeface="+mj-ea"/>
                <a:cs typeface="+mj-cs"/>
              </a:rPr>
              <a:t>Scharfetter-Gummel</a:t>
            </a:r>
            <a:r>
              <a:rPr lang="en-US" sz="2500" dirty="0">
                <a:latin typeface="+mj-lt"/>
                <a:ea typeface="+mj-ea"/>
                <a:cs typeface="+mj-cs"/>
              </a:rPr>
              <a:t> discretization</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330505"/>
            <a:ext cx="4913958"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fontScale="92500" lnSpcReduction="10000"/>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In case of no strong generation-recombination the current density varies little within each domain</a:t>
            </a:r>
            <a:endParaRPr lang="en-US" altLang="en-US"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Even so, this implies an exponential dependence of electron / hole density n/p with position along grid’s edge</a:t>
            </a:r>
          </a:p>
          <a:p>
            <a:pPr indent="-228600" fontAlgn="base">
              <a:lnSpc>
                <a:spcPct val="90000"/>
              </a:lnSpc>
              <a:spcBef>
                <a:spcPct val="0"/>
              </a:spcBef>
              <a:spcAft>
                <a:spcPts val="600"/>
              </a:spcAft>
              <a:buFont typeface="Arial" panose="020B0604020202020204" pitchFamily="34" charset="0"/>
              <a:buChar char="•"/>
            </a:pPr>
            <a:endParaRPr lang="en-GB"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Using previous discretization method would require very dense mesh: the </a:t>
            </a:r>
            <a:r>
              <a:rPr lang="en-GB" sz="2000" dirty="0" err="1">
                <a:latin typeface="Calibri" panose="020F0502020204030204" pitchFamily="34" charset="0"/>
                <a:cs typeface="Calibri" panose="020F0502020204030204" pitchFamily="34" charset="0"/>
              </a:rPr>
              <a:t>Scharfetter-Gummel</a:t>
            </a:r>
            <a:r>
              <a:rPr lang="en-GB" sz="2000" dirty="0">
                <a:latin typeface="Calibri" panose="020F0502020204030204" pitchFamily="34" charset="0"/>
                <a:cs typeface="Calibri" panose="020F0502020204030204" pitchFamily="34" charset="0"/>
              </a:rPr>
              <a:t> technique</a:t>
            </a:r>
            <a:r>
              <a:rPr lang="en-GB" sz="2000" baseline="30000" dirty="0">
                <a:latin typeface="Calibri" panose="020F0502020204030204" pitchFamily="34" charset="0"/>
                <a:cs typeface="Calibri" panose="020F0502020204030204" pitchFamily="34" charset="0"/>
              </a:rPr>
              <a:t>*</a:t>
            </a:r>
            <a:r>
              <a:rPr lang="en-GB" sz="2000" dirty="0">
                <a:latin typeface="Calibri" panose="020F0502020204030204" pitchFamily="34" charset="0"/>
                <a:cs typeface="Calibri" panose="020F0502020204030204" pitchFamily="34" charset="0"/>
              </a:rPr>
              <a:t> includes such dependence, requiring less grid points </a:t>
            </a:r>
            <a:br>
              <a:rPr lang="en-GB" sz="2000" dirty="0">
                <a:latin typeface="Calibri" panose="020F0502020204030204" pitchFamily="34" charset="0"/>
                <a:cs typeface="Calibri" panose="020F0502020204030204" pitchFamily="34" charset="0"/>
              </a:rPr>
            </a:br>
            <a:br>
              <a:rPr lang="en-GB" sz="2000" dirty="0">
                <a:latin typeface="Calibri" panose="020F0502020204030204" pitchFamily="34" charset="0"/>
                <a:cs typeface="Calibri" panose="020F0502020204030204" pitchFamily="34" charset="0"/>
              </a:rPr>
            </a:br>
            <a:r>
              <a:rPr lang="en-GB" sz="1200" baseline="30000" dirty="0">
                <a:latin typeface="Calibri" panose="020F0502020204030204" pitchFamily="34" charset="0"/>
                <a:cs typeface="Calibri" panose="020F0502020204030204" pitchFamily="34" charset="0"/>
              </a:rPr>
              <a:t>*</a:t>
            </a:r>
            <a:r>
              <a:rPr lang="en-GB" sz="1200" dirty="0"/>
              <a:t>D. L. </a:t>
            </a:r>
            <a:r>
              <a:rPr lang="en-GB" sz="1200" dirty="0" err="1"/>
              <a:t>Scharfetter</a:t>
            </a:r>
            <a:r>
              <a:rPr lang="en-GB" sz="1200" dirty="0"/>
              <a:t> and H. K. </a:t>
            </a:r>
            <a:r>
              <a:rPr lang="en-GB" sz="1200" dirty="0" err="1"/>
              <a:t>Gummel</a:t>
            </a:r>
            <a:r>
              <a:rPr lang="en-GB" sz="1200" dirty="0"/>
              <a:t>, “Large-signal analysis of a silicon read diode oscillator,” IEEE Trans. Electron Devices, vol. ED-16, pp. 64–77, Jan. 1969</a:t>
            </a: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9AAB2C1E-DF19-4E5D-B1D4-C307D83C4BCF}"/>
                  </a:ext>
                </a:extLst>
              </p:cNvPr>
              <p:cNvSpPr txBox="1"/>
              <p:nvPr/>
            </p:nvSpPr>
            <p:spPr>
              <a:xfrm>
                <a:off x="6182473" y="4103227"/>
                <a:ext cx="1767622" cy="40722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𝑢</m:t>
                      </m:r>
                      <m:r>
                        <a:rPr lang="en-GB" sz="1400" b="0" i="1" smtClean="0">
                          <a:latin typeface="Cambria Math" panose="02040503050406030204" pitchFamily="18" charset="0"/>
                        </a:rPr>
                        <m:t>≔</m:t>
                      </m:r>
                      <m:f>
                        <m:fPr>
                          <m:ctrlPr>
                            <a:rPr lang="en-GB" sz="1400" i="1" smtClean="0">
                              <a:latin typeface="Cambria Math" panose="02040503050406030204" pitchFamily="18" charset="0"/>
                            </a:rPr>
                          </m:ctrlPr>
                        </m:fPr>
                        <m:num>
                          <m:r>
                            <a:rPr lang="en-GB" sz="1400" b="0" i="1" smtClean="0">
                              <a:latin typeface="Cambria Math" panose="02040503050406030204" pitchFamily="18" charset="0"/>
                            </a:rPr>
                            <m:t>𝑒</m:t>
                          </m:r>
                        </m:num>
                        <m:den>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𝑘</m:t>
                              </m:r>
                            </m:e>
                            <m:sub>
                              <m:r>
                                <a:rPr lang="en-GB" sz="1400" b="0" i="1" smtClean="0">
                                  <a:latin typeface="Cambria Math" panose="02040503050406030204" pitchFamily="18" charset="0"/>
                                </a:rPr>
                                <m:t>𝐵</m:t>
                              </m:r>
                            </m:sub>
                          </m:sSub>
                          <m:r>
                            <a:rPr lang="en-GB" sz="1400" b="0" i="1" smtClean="0">
                              <a:latin typeface="Cambria Math" panose="02040503050406030204" pitchFamily="18" charset="0"/>
                            </a:rPr>
                            <m:t>𝑇</m:t>
                          </m:r>
                        </m:den>
                      </m:f>
                      <m:r>
                        <a:rPr lang="en-GB" sz="1400" b="0" i="1" smtClean="0">
                          <a:latin typeface="Cambria Math" panose="02040503050406030204" pitchFamily="18" charset="0"/>
                          <a:ea typeface="Cambria Math" panose="02040503050406030204" pitchFamily="18" charset="0"/>
                        </a:rPr>
                        <m:t>𝜑</m:t>
                      </m:r>
                    </m:oMath>
                  </m:oMathPara>
                </a14:m>
                <a:endParaRPr lang="en-GB" sz="1400" dirty="0"/>
              </a:p>
            </p:txBody>
          </p:sp>
        </mc:Choice>
        <mc:Fallback xmlns="">
          <p:sp>
            <p:nvSpPr>
              <p:cNvPr id="16" name="TextBox 15">
                <a:extLst>
                  <a:ext uri="{FF2B5EF4-FFF2-40B4-BE49-F238E27FC236}">
                    <a16:creationId xmlns:a16="http://schemas.microsoft.com/office/drawing/2014/main" id="{9AAB2C1E-DF19-4E5D-B1D4-C307D83C4BCF}"/>
                  </a:ext>
                </a:extLst>
              </p:cNvPr>
              <p:cNvSpPr txBox="1">
                <a:spLocks noRot="1" noChangeAspect="1" noMove="1" noResize="1" noEditPoints="1" noAdjustHandles="1" noChangeArrowheads="1" noChangeShapeType="1" noTextEdit="1"/>
              </p:cNvSpPr>
              <p:nvPr/>
            </p:nvSpPr>
            <p:spPr>
              <a:xfrm>
                <a:off x="6182473" y="4103227"/>
                <a:ext cx="1767622" cy="407227"/>
              </a:xfrm>
              <a:prstGeom prst="rect">
                <a:avLst/>
              </a:prstGeom>
              <a:blipFill>
                <a:blip r:embed="rId2"/>
                <a:stretch>
                  <a:fillRect b="-746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F096BD6-8C28-402D-982E-1480C3470106}"/>
                  </a:ext>
                </a:extLst>
              </p:cNvPr>
              <p:cNvSpPr txBox="1"/>
              <p:nvPr/>
            </p:nvSpPr>
            <p:spPr>
              <a:xfrm>
                <a:off x="8456036" y="4075204"/>
                <a:ext cx="1926859" cy="42191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400" b="0" i="1" dirty="0" smtClean="0">
                              <a:latin typeface="Cambria Math" panose="02040503050406030204" pitchFamily="18" charset="0"/>
                            </a:rPr>
                          </m:ctrlPr>
                        </m:sSubPr>
                        <m:e>
                          <m:r>
                            <a:rPr lang="en-GB" sz="1400" b="0" i="1" dirty="0" smtClean="0">
                              <a:latin typeface="Cambria Math" panose="02040503050406030204" pitchFamily="18" charset="0"/>
                            </a:rPr>
                            <m:t>𝐷</m:t>
                          </m:r>
                        </m:e>
                        <m:sub>
                          <m:r>
                            <a:rPr lang="en-GB" sz="1400" b="0" i="1" dirty="0" smtClean="0">
                              <a:latin typeface="Cambria Math" panose="02040503050406030204" pitchFamily="18" charset="0"/>
                            </a:rPr>
                            <m:t>𝑛</m:t>
                          </m:r>
                        </m:sub>
                      </m:sSub>
                      <m:r>
                        <a:rPr lang="en-GB" sz="1400" b="0" i="1" smtClean="0">
                          <a:latin typeface="Cambria Math" panose="02040503050406030204" pitchFamily="18" charset="0"/>
                        </a:rPr>
                        <m:t>≔</m:t>
                      </m:r>
                      <m:f>
                        <m:fPr>
                          <m:ctrlPr>
                            <a:rPr lang="en-GB" sz="1400" i="1" smtClean="0">
                              <a:latin typeface="Cambria Math" panose="02040503050406030204" pitchFamily="18" charset="0"/>
                            </a:rPr>
                          </m:ctrlPr>
                        </m:fPr>
                        <m:num>
                          <m:sSub>
                            <m:sSubPr>
                              <m:ctrlPr>
                                <a:rPr lang="en-GB" sz="1400" i="1">
                                  <a:latin typeface="Cambria Math" panose="02040503050406030204" pitchFamily="18" charset="0"/>
                                </a:rPr>
                              </m:ctrlPr>
                            </m:sSubPr>
                            <m:e>
                              <m:r>
                                <a:rPr lang="en-GB" sz="1400" i="1">
                                  <a:latin typeface="Cambria Math" panose="02040503050406030204" pitchFamily="18" charset="0"/>
                                </a:rPr>
                                <m:t>𝑘</m:t>
                              </m:r>
                            </m:e>
                            <m:sub>
                              <m:r>
                                <a:rPr lang="en-GB" sz="1400" i="1">
                                  <a:latin typeface="Cambria Math" panose="02040503050406030204" pitchFamily="18" charset="0"/>
                                </a:rPr>
                                <m:t>𝐵</m:t>
                              </m:r>
                            </m:sub>
                          </m:sSub>
                          <m:r>
                            <a:rPr lang="en-GB" sz="1400" i="1">
                              <a:latin typeface="Cambria Math" panose="02040503050406030204" pitchFamily="18" charset="0"/>
                            </a:rPr>
                            <m:t>𝑇</m:t>
                          </m:r>
                        </m:num>
                        <m:den>
                          <m:r>
                            <a:rPr lang="en-GB" sz="1400" b="0" i="1" smtClean="0">
                              <a:latin typeface="Cambria Math" panose="02040503050406030204" pitchFamily="18" charset="0"/>
                            </a:rPr>
                            <m:t>𝑒</m:t>
                          </m:r>
                        </m:den>
                      </m:f>
                      <m:sSub>
                        <m:sSubPr>
                          <m:ctrlPr>
                            <a:rPr lang="en-GB" sz="1400" i="1" smtClean="0">
                              <a:latin typeface="Cambria Math" panose="02040503050406030204" pitchFamily="18" charset="0"/>
                            </a:rPr>
                          </m:ctrlPr>
                        </m:sSubPr>
                        <m:e>
                          <m:r>
                            <a:rPr lang="en-GB" sz="1400" i="1" smtClean="0">
                              <a:latin typeface="Cambria Math" panose="02040503050406030204" pitchFamily="18" charset="0"/>
                              <a:ea typeface="Cambria Math" panose="02040503050406030204" pitchFamily="18" charset="0"/>
                            </a:rPr>
                            <m:t>𝜇</m:t>
                          </m:r>
                        </m:e>
                        <m:sub>
                          <m:r>
                            <a:rPr lang="en-GB" sz="1400" b="0" i="1" smtClean="0">
                              <a:latin typeface="Cambria Math" panose="02040503050406030204" pitchFamily="18" charset="0"/>
                            </a:rPr>
                            <m:t>𝑛</m:t>
                          </m:r>
                        </m:sub>
                      </m:sSub>
                    </m:oMath>
                  </m:oMathPara>
                </a14:m>
                <a:endParaRPr lang="en-GB" sz="1400" dirty="0"/>
              </a:p>
            </p:txBody>
          </p:sp>
        </mc:Choice>
        <mc:Fallback xmlns="">
          <p:sp>
            <p:nvSpPr>
              <p:cNvPr id="17" name="TextBox 16">
                <a:extLst>
                  <a:ext uri="{FF2B5EF4-FFF2-40B4-BE49-F238E27FC236}">
                    <a16:creationId xmlns:a16="http://schemas.microsoft.com/office/drawing/2014/main" id="{4F096BD6-8C28-402D-982E-1480C3470106}"/>
                  </a:ext>
                </a:extLst>
              </p:cNvPr>
              <p:cNvSpPr txBox="1">
                <a:spLocks noRot="1" noChangeAspect="1" noMove="1" noResize="1" noEditPoints="1" noAdjustHandles="1" noChangeArrowheads="1" noChangeShapeType="1" noTextEdit="1"/>
              </p:cNvSpPr>
              <p:nvPr/>
            </p:nvSpPr>
            <p:spPr>
              <a:xfrm>
                <a:off x="8456036" y="4075204"/>
                <a:ext cx="1926859" cy="421910"/>
              </a:xfrm>
              <a:prstGeom prst="rect">
                <a:avLst/>
              </a:prstGeom>
              <a:blipFill>
                <a:blip r:embed="rId3"/>
                <a:stretch>
                  <a:fillRect t="-1449" b="-57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B8EB670D-5902-4A8F-BC5B-96F42446498B}"/>
                  </a:ext>
                </a:extLst>
              </p:cNvPr>
              <p:cNvSpPr txBox="1"/>
              <p:nvPr/>
            </p:nvSpPr>
            <p:spPr>
              <a:xfrm>
                <a:off x="6344349" y="4795095"/>
                <a:ext cx="2337115"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b="0" i="1" dirty="0" smtClean="0">
                              <a:latin typeface="Cambria Math" panose="02040503050406030204" pitchFamily="18" charset="0"/>
                            </a:rPr>
                          </m:ctrlPr>
                        </m:sSubPr>
                        <m:e>
                          <m:r>
                            <a:rPr lang="en-GB" sz="1600" b="0" i="1" dirty="0" smtClean="0">
                              <a:latin typeface="Cambria Math" panose="02040503050406030204" pitchFamily="18" charset="0"/>
                            </a:rPr>
                            <m:t>𝐽</m:t>
                          </m:r>
                        </m:e>
                        <m:sub>
                          <m:r>
                            <a:rPr lang="en-GB" sz="1600" b="0" i="1" dirty="0" smtClean="0">
                              <a:latin typeface="Cambria Math" panose="02040503050406030204" pitchFamily="18" charset="0"/>
                            </a:rPr>
                            <m:t>𝑛</m:t>
                          </m:r>
                        </m:sub>
                      </m:sSub>
                      <m:r>
                        <a:rPr lang="en-GB" sz="1600" b="0" i="1" smtClean="0">
                          <a:latin typeface="Cambria Math" panose="02040503050406030204" pitchFamily="18" charset="0"/>
                        </a:rPr>
                        <m:t>≔</m:t>
                      </m:r>
                      <m:r>
                        <a:rPr lang="en-GB" sz="1600" b="0" i="1" smtClean="0">
                          <a:latin typeface="Cambria Math" panose="02040503050406030204" pitchFamily="18" charset="0"/>
                        </a:rPr>
                        <m:t>𝑞</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𝐷</m:t>
                          </m:r>
                        </m:e>
                        <m:sub>
                          <m:r>
                            <a:rPr lang="en-GB" sz="1600" i="1" dirty="0">
                              <a:latin typeface="Cambria Math" panose="02040503050406030204" pitchFamily="18" charset="0"/>
                            </a:rPr>
                            <m:t>𝑛</m:t>
                          </m:r>
                        </m:sub>
                      </m:sSub>
                      <m:r>
                        <a:rPr lang="en-GB" sz="1600" b="0" i="1" dirty="0" smtClean="0">
                          <a:latin typeface="Cambria Math" panose="02040503050406030204" pitchFamily="18" charset="0"/>
                        </a:rPr>
                        <m:t>[</m:t>
                      </m:r>
                      <m:r>
                        <m:rPr>
                          <m:sty m:val="p"/>
                        </m:rPr>
                        <a:rPr lang="en-GB" sz="1600" b="0" i="1" dirty="0" smtClean="0">
                          <a:latin typeface="Cambria Math" panose="02040503050406030204" pitchFamily="18" charset="0"/>
                          <a:ea typeface="Cambria Math" panose="02040503050406030204" pitchFamily="18" charset="0"/>
                        </a:rPr>
                        <m:t>∇</m:t>
                      </m:r>
                      <m:r>
                        <a:rPr lang="en-GB" sz="1600" b="0" i="1" dirty="0" smtClean="0">
                          <a:latin typeface="Cambria Math" panose="02040503050406030204" pitchFamily="18" charset="0"/>
                          <a:ea typeface="Cambria Math" panose="02040503050406030204" pitchFamily="18" charset="0"/>
                        </a:rPr>
                        <m:t>𝑛</m:t>
                      </m:r>
                      <m:r>
                        <a:rPr lang="en-GB" sz="1600" b="0" i="1" dirty="0" smtClean="0">
                          <a:latin typeface="Cambria Math" panose="02040503050406030204" pitchFamily="18" charset="0"/>
                          <a:ea typeface="Cambria Math" panose="02040503050406030204" pitchFamily="18" charset="0"/>
                        </a:rPr>
                        <m:t>−</m:t>
                      </m:r>
                      <m:r>
                        <a:rPr lang="en-GB" sz="1600" b="0" i="1" dirty="0" smtClean="0">
                          <a:latin typeface="Cambria Math" panose="02040503050406030204" pitchFamily="18" charset="0"/>
                          <a:ea typeface="Cambria Math" panose="02040503050406030204" pitchFamily="18" charset="0"/>
                        </a:rPr>
                        <m:t>𝑛</m:t>
                      </m:r>
                      <m:r>
                        <m:rPr>
                          <m:sty m:val="p"/>
                        </m:rPr>
                        <a:rPr lang="en-GB" sz="1600" i="1" dirty="0">
                          <a:latin typeface="Cambria Math" panose="02040503050406030204" pitchFamily="18" charset="0"/>
                          <a:ea typeface="Cambria Math" panose="02040503050406030204" pitchFamily="18" charset="0"/>
                        </a:rPr>
                        <m:t>∇</m:t>
                      </m:r>
                      <m:r>
                        <a:rPr lang="en-GB" sz="1600" b="0" i="1" dirty="0" smtClean="0">
                          <a:latin typeface="Cambria Math" panose="02040503050406030204" pitchFamily="18" charset="0"/>
                          <a:ea typeface="Cambria Math" panose="02040503050406030204" pitchFamily="18" charset="0"/>
                        </a:rPr>
                        <m:t>𝑢</m:t>
                      </m:r>
                      <m:r>
                        <a:rPr lang="en-GB" sz="1600" b="0" i="1" dirty="0" smtClean="0">
                          <a:latin typeface="Cambria Math" panose="02040503050406030204" pitchFamily="18" charset="0"/>
                          <a:ea typeface="Cambria Math" panose="02040503050406030204" pitchFamily="18" charset="0"/>
                        </a:rPr>
                        <m:t>]</m:t>
                      </m:r>
                    </m:oMath>
                  </m:oMathPara>
                </a14:m>
                <a:endParaRPr lang="en-GB" sz="1600" dirty="0"/>
              </a:p>
            </p:txBody>
          </p:sp>
        </mc:Choice>
        <mc:Fallback xmlns="">
          <p:sp>
            <p:nvSpPr>
              <p:cNvPr id="18" name="TextBox 17">
                <a:extLst>
                  <a:ext uri="{FF2B5EF4-FFF2-40B4-BE49-F238E27FC236}">
                    <a16:creationId xmlns:a16="http://schemas.microsoft.com/office/drawing/2014/main" id="{B8EB670D-5902-4A8F-BC5B-96F42446498B}"/>
                  </a:ext>
                </a:extLst>
              </p:cNvPr>
              <p:cNvSpPr txBox="1">
                <a:spLocks noRot="1" noChangeAspect="1" noMove="1" noResize="1" noEditPoints="1" noAdjustHandles="1" noChangeArrowheads="1" noChangeShapeType="1" noTextEdit="1"/>
              </p:cNvSpPr>
              <p:nvPr/>
            </p:nvSpPr>
            <p:spPr>
              <a:xfrm>
                <a:off x="6344349" y="4795095"/>
                <a:ext cx="2337115" cy="246221"/>
              </a:xfrm>
              <a:prstGeom prst="rect">
                <a:avLst/>
              </a:prstGeom>
              <a:blipFill>
                <a:blip r:embed="rId4"/>
                <a:stretch>
                  <a:fillRect b="-325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1767FF2C-1D2F-4CFF-AD43-F79BE3E90568}"/>
                  </a:ext>
                </a:extLst>
              </p:cNvPr>
              <p:cNvSpPr txBox="1"/>
              <p:nvPr/>
            </p:nvSpPr>
            <p:spPr>
              <a:xfrm>
                <a:off x="6379531" y="5450132"/>
                <a:ext cx="2337115" cy="50905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b="0" i="1" dirty="0" smtClean="0">
                              <a:latin typeface="Cambria Math" panose="02040503050406030204" pitchFamily="18" charset="0"/>
                            </a:rPr>
                          </m:ctrlPr>
                        </m:sSubPr>
                        <m:e>
                          <m:r>
                            <a:rPr lang="en-GB" sz="1600" b="0" i="1" dirty="0" smtClean="0">
                              <a:latin typeface="Cambria Math" panose="02040503050406030204" pitchFamily="18" charset="0"/>
                            </a:rPr>
                            <m:t>𝐽</m:t>
                          </m:r>
                        </m:e>
                        <m:sub>
                          <m:r>
                            <a:rPr lang="en-GB" sz="1600" b="0" i="1" dirty="0" smtClean="0">
                              <a:latin typeface="Cambria Math" panose="02040503050406030204" pitchFamily="18" charset="0"/>
                            </a:rPr>
                            <m:t>𝑛𝑘</m:t>
                          </m:r>
                        </m:sub>
                      </m:sSub>
                      <m:r>
                        <a:rPr lang="en-GB" sz="1600" b="0" i="1" smtClean="0">
                          <a:latin typeface="Cambria Math" panose="02040503050406030204" pitchFamily="18" charset="0"/>
                        </a:rPr>
                        <m:t>≔</m:t>
                      </m:r>
                      <m:r>
                        <a:rPr lang="en-GB" sz="1600" b="0" i="1" smtClean="0">
                          <a:latin typeface="Cambria Math" panose="02040503050406030204" pitchFamily="18" charset="0"/>
                        </a:rPr>
                        <m:t>𝑞</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𝐷</m:t>
                          </m:r>
                        </m:e>
                        <m:sub>
                          <m:r>
                            <a:rPr lang="en-GB" sz="1600" i="1" dirty="0">
                              <a:latin typeface="Cambria Math" panose="02040503050406030204" pitchFamily="18" charset="0"/>
                            </a:rPr>
                            <m:t>𝑛</m:t>
                          </m:r>
                        </m:sub>
                      </m:sSub>
                      <m:r>
                        <a:rPr lang="en-GB" sz="1600" b="0" i="1" dirty="0" smtClean="0">
                          <a:latin typeface="Cambria Math" panose="02040503050406030204" pitchFamily="18" charset="0"/>
                        </a:rPr>
                        <m:t>[</m:t>
                      </m:r>
                      <m:f>
                        <m:fPr>
                          <m:ctrlPr>
                            <a:rPr lang="en-GB" sz="1600" b="0" i="1" dirty="0" smtClean="0">
                              <a:latin typeface="Cambria Math" panose="02040503050406030204" pitchFamily="18" charset="0"/>
                            </a:rPr>
                          </m:ctrlPr>
                        </m:fPr>
                        <m:num>
                          <m:r>
                            <a:rPr lang="en-GB" sz="1600" b="0" i="1" dirty="0" smtClean="0">
                              <a:latin typeface="Cambria Math" panose="02040503050406030204" pitchFamily="18" charset="0"/>
                            </a:rPr>
                            <m:t>𝑑𝑛</m:t>
                          </m:r>
                        </m:num>
                        <m:den>
                          <m:r>
                            <a:rPr lang="en-GB" sz="1600" b="0" i="1" dirty="0" smtClean="0">
                              <a:latin typeface="Cambria Math" panose="02040503050406030204" pitchFamily="18" charset="0"/>
                            </a:rPr>
                            <m:t>𝑑</m:t>
                          </m:r>
                          <m:sSub>
                            <m:sSubPr>
                              <m:ctrlPr>
                                <a:rPr lang="en-GB" sz="1600" b="0" i="1" dirty="0" smtClean="0">
                                  <a:latin typeface="Cambria Math" panose="02040503050406030204" pitchFamily="18" charset="0"/>
                                </a:rPr>
                              </m:ctrlPr>
                            </m:sSubPr>
                            <m:e>
                              <m:r>
                                <a:rPr lang="en-GB" sz="1600" b="0" i="1" dirty="0" smtClean="0">
                                  <a:latin typeface="Cambria Math" panose="02040503050406030204" pitchFamily="18" charset="0"/>
                                </a:rPr>
                                <m:t>𝑙</m:t>
                              </m:r>
                            </m:e>
                            <m:sub>
                              <m:r>
                                <a:rPr lang="en-GB" sz="1600" b="0" i="1" dirty="0" smtClean="0">
                                  <a:latin typeface="Cambria Math" panose="02040503050406030204" pitchFamily="18" charset="0"/>
                                </a:rPr>
                                <m:t>𝑘</m:t>
                              </m:r>
                            </m:sub>
                          </m:sSub>
                        </m:den>
                      </m:f>
                      <m:r>
                        <a:rPr lang="en-GB" sz="1600" b="0" i="1" dirty="0" smtClean="0">
                          <a:latin typeface="Cambria Math" panose="02040503050406030204" pitchFamily="18" charset="0"/>
                          <a:ea typeface="Cambria Math" panose="02040503050406030204" pitchFamily="18" charset="0"/>
                        </a:rPr>
                        <m:t>−</m:t>
                      </m:r>
                      <m:r>
                        <a:rPr lang="en-GB" sz="1600" b="0" i="1" dirty="0" smtClean="0">
                          <a:latin typeface="Cambria Math" panose="02040503050406030204" pitchFamily="18" charset="0"/>
                          <a:ea typeface="Cambria Math" panose="02040503050406030204" pitchFamily="18" charset="0"/>
                        </a:rPr>
                        <m:t>𝑛</m:t>
                      </m:r>
                      <m:f>
                        <m:fPr>
                          <m:ctrlPr>
                            <a:rPr lang="en-GB" sz="1600" i="1" dirty="0">
                              <a:latin typeface="Cambria Math" panose="02040503050406030204" pitchFamily="18" charset="0"/>
                            </a:rPr>
                          </m:ctrlPr>
                        </m:fPr>
                        <m:num>
                          <m:r>
                            <a:rPr lang="en-GB" sz="1600" i="1" dirty="0">
                              <a:latin typeface="Cambria Math" panose="02040503050406030204" pitchFamily="18" charset="0"/>
                            </a:rPr>
                            <m:t>𝑑</m:t>
                          </m:r>
                          <m:r>
                            <a:rPr lang="en-GB" sz="1600" b="0" i="1" dirty="0" smtClean="0">
                              <a:latin typeface="Cambria Math" panose="02040503050406030204" pitchFamily="18" charset="0"/>
                            </a:rPr>
                            <m:t>𝑢</m:t>
                          </m:r>
                        </m:num>
                        <m:den>
                          <m:r>
                            <a:rPr lang="en-GB" sz="1600" i="1" dirty="0">
                              <a:latin typeface="Cambria Math" panose="02040503050406030204" pitchFamily="18" charset="0"/>
                            </a:rPr>
                            <m:t>𝑑</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𝑙</m:t>
                              </m:r>
                            </m:e>
                            <m:sub>
                              <m:r>
                                <a:rPr lang="en-GB" sz="1600" i="1" dirty="0">
                                  <a:latin typeface="Cambria Math" panose="02040503050406030204" pitchFamily="18" charset="0"/>
                                </a:rPr>
                                <m:t>𝑘</m:t>
                              </m:r>
                            </m:sub>
                          </m:sSub>
                        </m:den>
                      </m:f>
                      <m:r>
                        <a:rPr lang="en-GB" sz="1600" b="0" i="1" dirty="0" smtClean="0">
                          <a:latin typeface="Cambria Math" panose="02040503050406030204" pitchFamily="18" charset="0"/>
                          <a:ea typeface="Cambria Math" panose="02040503050406030204" pitchFamily="18" charset="0"/>
                        </a:rPr>
                        <m:t>]</m:t>
                      </m:r>
                    </m:oMath>
                  </m:oMathPara>
                </a14:m>
                <a:endParaRPr lang="en-GB" sz="1600" dirty="0"/>
              </a:p>
            </p:txBody>
          </p:sp>
        </mc:Choice>
        <mc:Fallback xmlns="">
          <p:sp>
            <p:nvSpPr>
              <p:cNvPr id="22" name="TextBox 21">
                <a:extLst>
                  <a:ext uri="{FF2B5EF4-FFF2-40B4-BE49-F238E27FC236}">
                    <a16:creationId xmlns:a16="http://schemas.microsoft.com/office/drawing/2014/main" id="{1767FF2C-1D2F-4CFF-AD43-F79BE3E90568}"/>
                  </a:ext>
                </a:extLst>
              </p:cNvPr>
              <p:cNvSpPr txBox="1">
                <a:spLocks noRot="1" noChangeAspect="1" noMove="1" noResize="1" noEditPoints="1" noAdjustHandles="1" noChangeArrowheads="1" noChangeShapeType="1" noTextEdit="1"/>
              </p:cNvSpPr>
              <p:nvPr/>
            </p:nvSpPr>
            <p:spPr>
              <a:xfrm>
                <a:off x="6379531" y="5450132"/>
                <a:ext cx="2337115" cy="509050"/>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8A3EBAB2-41FD-4EAC-A6D1-CE22935E870E}"/>
                  </a:ext>
                </a:extLst>
              </p:cNvPr>
              <p:cNvSpPr txBox="1"/>
              <p:nvPr/>
            </p:nvSpPr>
            <p:spPr>
              <a:xfrm>
                <a:off x="8897779" y="4810890"/>
                <a:ext cx="2617105" cy="1169551"/>
              </a:xfrm>
              <a:prstGeom prst="rect">
                <a:avLst/>
              </a:prstGeom>
              <a:noFill/>
            </p:spPr>
            <p:txBody>
              <a:bodyPr wrap="square">
                <a:spAutoFit/>
              </a:bodyPr>
              <a:lstStyle/>
              <a:p>
                <a:r>
                  <a:rPr lang="en-GB" sz="1400" i="1" dirty="0">
                    <a:latin typeface="Cambria Math" panose="02040503050406030204" pitchFamily="18" charset="0"/>
                  </a:rPr>
                  <a:t>from </a:t>
                </a:r>
                <a14:m>
                  <m:oMath xmlns:m="http://schemas.openxmlformats.org/officeDocument/2006/math">
                    <m:sSub>
                      <m:sSubPr>
                        <m:ctrlPr>
                          <a:rPr lang="en-GB" sz="1400" i="1" dirty="0" smtClean="0">
                            <a:latin typeface="Cambria Math" panose="02040503050406030204" pitchFamily="18" charset="0"/>
                          </a:rPr>
                        </m:ctrlPr>
                      </m:sSubPr>
                      <m:e>
                        <m:r>
                          <a:rPr lang="en-GB" sz="1400" b="0" i="1" dirty="0" smtClean="0">
                            <a:latin typeface="Cambria Math" panose="02040503050406030204" pitchFamily="18" charset="0"/>
                          </a:rPr>
                          <m:t>𝐽</m:t>
                        </m:r>
                      </m:e>
                      <m:sub>
                        <m:r>
                          <a:rPr lang="en-GB" sz="1400" b="0" i="1" dirty="0" smtClean="0">
                            <a:latin typeface="Cambria Math" panose="02040503050406030204" pitchFamily="18" charset="0"/>
                          </a:rPr>
                          <m:t>𝑛</m:t>
                        </m:r>
                      </m:sub>
                    </m:sSub>
                  </m:oMath>
                </a14:m>
                <a:endParaRPr lang="en-GB" sz="1400" i="1" dirty="0">
                  <a:latin typeface="Cambria Math" panose="02040503050406030204" pitchFamily="18" charset="0"/>
                </a:endParaRPr>
              </a:p>
              <a:p>
                <a:endParaRPr lang="en-GB" sz="1400" i="1" dirty="0">
                  <a:latin typeface="Cambria Math" panose="02040503050406030204" pitchFamily="18" charset="0"/>
                </a:endParaRPr>
              </a:p>
              <a:p>
                <a:endParaRPr lang="en-GB" sz="1400" i="1" dirty="0">
                  <a:latin typeface="Cambria Math" panose="02040503050406030204" pitchFamily="18" charset="0"/>
                </a:endParaRPr>
              </a:p>
              <a:p>
                <a:r>
                  <a:rPr lang="en-GB" sz="1400" i="1" dirty="0">
                    <a:latin typeface="Cambria Math" panose="02040503050406030204" pitchFamily="18" charset="0"/>
                  </a:rPr>
                  <a:t> </a:t>
                </a:r>
                <a14:m>
                  <m:oMath xmlns:m="http://schemas.openxmlformats.org/officeDocument/2006/math">
                    <m:r>
                      <a:rPr lang="en-GB" sz="1400" b="0" i="1" smtClean="0">
                        <a:latin typeface="Cambria Math" panose="02040503050406030204" pitchFamily="18" charset="0"/>
                      </a:rPr>
                      <m:t>𝑝𝑟𝑜𝑗𝑒𝑐𝑡𝑖𝑜𝑛</m:t>
                    </m:r>
                    <m:r>
                      <a:rPr lang="en-GB" sz="1400" i="1">
                        <a:latin typeface="Cambria Math" panose="02040503050406030204" pitchFamily="18" charset="0"/>
                      </a:rPr>
                      <m:t> </m:t>
                    </m:r>
                    <m:r>
                      <a:rPr lang="en-GB" sz="1400" b="0" i="1" smtClean="0">
                        <a:latin typeface="Cambria Math" panose="02040503050406030204" pitchFamily="18" charset="0"/>
                      </a:rPr>
                      <m:t>𝑎𝑙𝑜𝑛𝑔</m:t>
                    </m:r>
                    <m:r>
                      <a:rPr lang="en-GB" sz="1400" b="0" i="1" smtClean="0">
                        <a:latin typeface="Cambria Math" panose="02040503050406030204" pitchFamily="18" charset="0"/>
                      </a:rPr>
                      <m:t> </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𝐿</m:t>
                        </m:r>
                      </m:e>
                      <m:sub>
                        <m:r>
                          <a:rPr lang="en-GB" sz="1400" b="0" i="1" smtClean="0">
                            <a:latin typeface="Cambria Math" panose="02040503050406030204" pitchFamily="18" charset="0"/>
                          </a:rPr>
                          <m:t>𝑘</m:t>
                        </m:r>
                      </m:sub>
                    </m:sSub>
                    <m:r>
                      <a:rPr lang="en-GB" sz="1400" b="0" i="1" smtClean="0">
                        <a:latin typeface="Cambria Math" panose="02040503050406030204" pitchFamily="18" charset="0"/>
                        <a:ea typeface="Cambria Math" panose="02040503050406030204" pitchFamily="18" charset="0"/>
                      </a:rPr>
                      <m:t>~ </m:t>
                    </m:r>
                    <m:r>
                      <a:rPr lang="en-GB" sz="1400" b="0" i="1" smtClean="0">
                        <a:latin typeface="Cambria Math" panose="02040503050406030204" pitchFamily="18" charset="0"/>
                        <a:ea typeface="Cambria Math" panose="02040503050406030204" pitchFamily="18" charset="0"/>
                      </a:rPr>
                      <m:t>𝑐𝑜𝑛𝑠𝑡𝑎𝑛𝑡</m:t>
                    </m:r>
                  </m:oMath>
                </a14:m>
                <a:endParaRPr lang="en-GB" sz="1400" dirty="0"/>
              </a:p>
            </p:txBody>
          </p:sp>
        </mc:Choice>
        <mc:Fallback xmlns="">
          <p:sp>
            <p:nvSpPr>
              <p:cNvPr id="45" name="TextBox 44">
                <a:extLst>
                  <a:ext uri="{FF2B5EF4-FFF2-40B4-BE49-F238E27FC236}">
                    <a16:creationId xmlns:a16="http://schemas.microsoft.com/office/drawing/2014/main" id="{8A3EBAB2-41FD-4EAC-A6D1-CE22935E870E}"/>
                  </a:ext>
                </a:extLst>
              </p:cNvPr>
              <p:cNvSpPr txBox="1">
                <a:spLocks noRot="1" noChangeAspect="1" noMove="1" noResize="1" noEditPoints="1" noAdjustHandles="1" noChangeArrowheads="1" noChangeShapeType="1" noTextEdit="1"/>
              </p:cNvSpPr>
              <p:nvPr/>
            </p:nvSpPr>
            <p:spPr>
              <a:xfrm>
                <a:off x="8897779" y="4810890"/>
                <a:ext cx="2617105" cy="1169551"/>
              </a:xfrm>
              <a:prstGeom prst="rect">
                <a:avLst/>
              </a:prstGeom>
              <a:blipFill>
                <a:blip r:embed="rId6"/>
                <a:stretch>
                  <a:fillRect l="-699" t="-1563" b="-1042"/>
                </a:stretch>
              </a:blipFill>
            </p:spPr>
            <p:txBody>
              <a:bodyPr/>
              <a:lstStyle/>
              <a:p>
                <a:r>
                  <a:rPr lang="en-GB">
                    <a:noFill/>
                  </a:rPr>
                  <a:t> </a:t>
                </a:r>
              </a:p>
            </p:txBody>
          </p:sp>
        </mc:Fallback>
      </mc:AlternateContent>
      <p:sp>
        <p:nvSpPr>
          <p:cNvPr id="46" name="Freeform: Shape 45">
            <a:extLst>
              <a:ext uri="{FF2B5EF4-FFF2-40B4-BE49-F238E27FC236}">
                <a16:creationId xmlns:a16="http://schemas.microsoft.com/office/drawing/2014/main" id="{2B5EAF42-E152-4C42-8CE1-8378AE343CA7}"/>
              </a:ext>
            </a:extLst>
          </p:cNvPr>
          <p:cNvSpPr/>
          <p:nvPr/>
        </p:nvSpPr>
        <p:spPr>
          <a:xfrm>
            <a:off x="6727889" y="738364"/>
            <a:ext cx="3152775" cy="1573340"/>
          </a:xfrm>
          <a:custGeom>
            <a:avLst/>
            <a:gdLst>
              <a:gd name="connsiteX0" fmla="*/ 3152775 w 3152775"/>
              <a:gd name="connsiteY0" fmla="*/ 1457325 h 1457325"/>
              <a:gd name="connsiteX1" fmla="*/ 0 w 3152775"/>
              <a:gd name="connsiteY1" fmla="*/ 1447800 h 1457325"/>
              <a:gd name="connsiteX2" fmla="*/ 1724025 w 3152775"/>
              <a:gd name="connsiteY2" fmla="*/ 0 h 1457325"/>
              <a:gd name="connsiteX3" fmla="*/ 3152775 w 3152775"/>
              <a:gd name="connsiteY3" fmla="*/ 1457325 h 1457325"/>
            </a:gdLst>
            <a:ahLst/>
            <a:cxnLst>
              <a:cxn ang="0">
                <a:pos x="connsiteX0" y="connsiteY0"/>
              </a:cxn>
              <a:cxn ang="0">
                <a:pos x="connsiteX1" y="connsiteY1"/>
              </a:cxn>
              <a:cxn ang="0">
                <a:pos x="connsiteX2" y="connsiteY2"/>
              </a:cxn>
              <a:cxn ang="0">
                <a:pos x="connsiteX3" y="connsiteY3"/>
              </a:cxn>
            </a:cxnLst>
            <a:rect l="l" t="t" r="r" b="b"/>
            <a:pathLst>
              <a:path w="3152775" h="1457325">
                <a:moveTo>
                  <a:pt x="3152775" y="1457325"/>
                </a:moveTo>
                <a:lnTo>
                  <a:pt x="0" y="1447800"/>
                </a:lnTo>
                <a:lnTo>
                  <a:pt x="1724025" y="0"/>
                </a:lnTo>
                <a:lnTo>
                  <a:pt x="3152775" y="1457325"/>
                </a:ln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7" name="Straight Connector 46">
            <a:extLst>
              <a:ext uri="{FF2B5EF4-FFF2-40B4-BE49-F238E27FC236}">
                <a16:creationId xmlns:a16="http://schemas.microsoft.com/office/drawing/2014/main" id="{FA126182-16B1-4F57-8C83-D4B1E36E549F}"/>
              </a:ext>
            </a:extLst>
          </p:cNvPr>
          <p:cNvCxnSpPr>
            <a:cxnSpLocks/>
          </p:cNvCxnSpPr>
          <p:nvPr/>
        </p:nvCxnSpPr>
        <p:spPr>
          <a:xfrm>
            <a:off x="7648668" y="1467027"/>
            <a:ext cx="655607" cy="63681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64B597E0-689E-4E65-B461-8EE6552BB5F0}"/>
              </a:ext>
            </a:extLst>
          </p:cNvPr>
          <p:cNvCxnSpPr>
            <a:cxnSpLocks/>
          </p:cNvCxnSpPr>
          <p:nvPr/>
        </p:nvCxnSpPr>
        <p:spPr>
          <a:xfrm flipV="1">
            <a:off x="8304276" y="1484965"/>
            <a:ext cx="804350" cy="61887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7D08E685-41E5-4550-A2E9-4008BBB555C5}"/>
              </a:ext>
            </a:extLst>
          </p:cNvPr>
          <p:cNvCxnSpPr>
            <a:cxnSpLocks/>
          </p:cNvCxnSpPr>
          <p:nvPr/>
        </p:nvCxnSpPr>
        <p:spPr>
          <a:xfrm flipV="1">
            <a:off x="8304275" y="2094317"/>
            <a:ext cx="0" cy="2258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3BAAB6CC-5C57-416A-9FB3-9FBFE409E01E}"/>
                  </a:ext>
                </a:extLst>
              </p:cNvPr>
              <p:cNvSpPr txBox="1"/>
              <p:nvPr/>
            </p:nvSpPr>
            <p:spPr>
              <a:xfrm>
                <a:off x="7480239" y="1060444"/>
                <a:ext cx="249684"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𝑗</m:t>
                          </m:r>
                        </m:sub>
                      </m:sSub>
                    </m:oMath>
                  </m:oMathPara>
                </a14:m>
                <a:endParaRPr lang="en-GB" dirty="0"/>
              </a:p>
            </p:txBody>
          </p:sp>
        </mc:Choice>
        <mc:Fallback xmlns="">
          <p:sp>
            <p:nvSpPr>
              <p:cNvPr id="50" name="TextBox 49">
                <a:extLst>
                  <a:ext uri="{FF2B5EF4-FFF2-40B4-BE49-F238E27FC236}">
                    <a16:creationId xmlns:a16="http://schemas.microsoft.com/office/drawing/2014/main" id="{3BAAB6CC-5C57-416A-9FB3-9FBFE409E01E}"/>
                  </a:ext>
                </a:extLst>
              </p:cNvPr>
              <p:cNvSpPr txBox="1">
                <a:spLocks noRot="1" noChangeAspect="1" noMove="1" noResize="1" noEditPoints="1" noAdjustHandles="1" noChangeArrowheads="1" noChangeShapeType="1" noTextEdit="1"/>
              </p:cNvSpPr>
              <p:nvPr/>
            </p:nvSpPr>
            <p:spPr>
              <a:xfrm>
                <a:off x="7480239" y="1060444"/>
                <a:ext cx="249684" cy="299313"/>
              </a:xfrm>
              <a:prstGeom prst="rect">
                <a:avLst/>
              </a:prstGeom>
              <a:blipFill>
                <a:blip r:embed="rId7"/>
                <a:stretch>
                  <a:fillRect l="-21951" r="-14634" b="-265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EB0314D5-B6F8-4DA6-870B-DC0EA174B0BA}"/>
                  </a:ext>
                </a:extLst>
              </p:cNvPr>
              <p:cNvSpPr txBox="1"/>
              <p:nvPr/>
            </p:nvSpPr>
            <p:spPr>
              <a:xfrm>
                <a:off x="8174734" y="2428499"/>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𝑘</m:t>
                          </m:r>
                        </m:sub>
                      </m:sSub>
                    </m:oMath>
                  </m:oMathPara>
                </a14:m>
                <a:endParaRPr lang="en-GB" dirty="0"/>
              </a:p>
            </p:txBody>
          </p:sp>
        </mc:Choice>
        <mc:Fallback xmlns="">
          <p:sp>
            <p:nvSpPr>
              <p:cNvPr id="51" name="TextBox 50">
                <a:extLst>
                  <a:ext uri="{FF2B5EF4-FFF2-40B4-BE49-F238E27FC236}">
                    <a16:creationId xmlns:a16="http://schemas.microsoft.com/office/drawing/2014/main" id="{EB0314D5-B6F8-4DA6-870B-DC0EA174B0BA}"/>
                  </a:ext>
                </a:extLst>
              </p:cNvPr>
              <p:cNvSpPr txBox="1">
                <a:spLocks noRot="1" noChangeAspect="1" noMove="1" noResize="1" noEditPoints="1" noAdjustHandles="1" noChangeArrowheads="1" noChangeShapeType="1" noTextEdit="1"/>
              </p:cNvSpPr>
              <p:nvPr/>
            </p:nvSpPr>
            <p:spPr>
              <a:xfrm>
                <a:off x="8174734" y="2428499"/>
                <a:ext cx="259081" cy="276999"/>
              </a:xfrm>
              <a:prstGeom prst="rect">
                <a:avLst/>
              </a:prstGeom>
              <a:blipFill>
                <a:blip r:embed="rId8"/>
                <a:stretch>
                  <a:fillRect l="-26190" r="-16667" b="-152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1B0F0600-C3FC-4E1F-8C8F-034BC6B34009}"/>
                  </a:ext>
                </a:extLst>
              </p:cNvPr>
              <p:cNvSpPr txBox="1"/>
              <p:nvPr/>
            </p:nvSpPr>
            <p:spPr>
              <a:xfrm>
                <a:off x="9251289" y="1167714"/>
                <a:ext cx="25096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𝑖</m:t>
                          </m:r>
                        </m:sub>
                      </m:sSub>
                    </m:oMath>
                  </m:oMathPara>
                </a14:m>
                <a:endParaRPr lang="en-GB" dirty="0"/>
              </a:p>
            </p:txBody>
          </p:sp>
        </mc:Choice>
        <mc:Fallback xmlns="">
          <p:sp>
            <p:nvSpPr>
              <p:cNvPr id="52" name="TextBox 51">
                <a:extLst>
                  <a:ext uri="{FF2B5EF4-FFF2-40B4-BE49-F238E27FC236}">
                    <a16:creationId xmlns:a16="http://schemas.microsoft.com/office/drawing/2014/main" id="{1B0F0600-C3FC-4E1F-8C8F-034BC6B34009}"/>
                  </a:ext>
                </a:extLst>
              </p:cNvPr>
              <p:cNvSpPr txBox="1">
                <a:spLocks noRot="1" noChangeAspect="1" noMove="1" noResize="1" noEditPoints="1" noAdjustHandles="1" noChangeArrowheads="1" noChangeShapeType="1" noTextEdit="1"/>
              </p:cNvSpPr>
              <p:nvPr/>
            </p:nvSpPr>
            <p:spPr>
              <a:xfrm>
                <a:off x="9251289" y="1167714"/>
                <a:ext cx="250966" cy="276999"/>
              </a:xfrm>
              <a:prstGeom prst="rect">
                <a:avLst/>
              </a:prstGeom>
              <a:blipFill>
                <a:blip r:embed="rId9"/>
                <a:stretch>
                  <a:fillRect l="-24390" r="-7317"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FBC98442-74C1-4E7A-B1B8-B71726DBB4F8}"/>
                  </a:ext>
                </a:extLst>
              </p:cNvPr>
              <p:cNvSpPr txBox="1"/>
              <p:nvPr/>
            </p:nvSpPr>
            <p:spPr>
              <a:xfrm>
                <a:off x="6615895" y="2320117"/>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𝑖</m:t>
                      </m:r>
                    </m:oMath>
                  </m:oMathPara>
                </a14:m>
                <a:endParaRPr lang="en-GB" dirty="0"/>
              </a:p>
            </p:txBody>
          </p:sp>
        </mc:Choice>
        <mc:Fallback xmlns="">
          <p:sp>
            <p:nvSpPr>
              <p:cNvPr id="53" name="TextBox 52">
                <a:extLst>
                  <a:ext uri="{FF2B5EF4-FFF2-40B4-BE49-F238E27FC236}">
                    <a16:creationId xmlns:a16="http://schemas.microsoft.com/office/drawing/2014/main" id="{FBC98442-74C1-4E7A-B1B8-B71726DBB4F8}"/>
                  </a:ext>
                </a:extLst>
              </p:cNvPr>
              <p:cNvSpPr txBox="1">
                <a:spLocks noRot="1" noChangeAspect="1" noMove="1" noResize="1" noEditPoints="1" noAdjustHandles="1" noChangeArrowheads="1" noChangeShapeType="1" noTextEdit="1"/>
              </p:cNvSpPr>
              <p:nvPr/>
            </p:nvSpPr>
            <p:spPr>
              <a:xfrm>
                <a:off x="6615895" y="2320117"/>
                <a:ext cx="259081" cy="276999"/>
              </a:xfrm>
              <a:prstGeom prst="rect">
                <a:avLst/>
              </a:prstGeom>
              <a:blipFill>
                <a:blip r:embed="rId10"/>
                <a:stretch>
                  <a:fillRect b="-88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8E38BFB5-3A34-441A-8C1C-127EE664CC07}"/>
                  </a:ext>
                </a:extLst>
              </p:cNvPr>
              <p:cNvSpPr txBox="1"/>
              <p:nvPr/>
            </p:nvSpPr>
            <p:spPr>
              <a:xfrm>
                <a:off x="9733573" y="2320117"/>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𝑗</m:t>
                      </m:r>
                    </m:oMath>
                  </m:oMathPara>
                </a14:m>
                <a:endParaRPr lang="en-GB" dirty="0"/>
              </a:p>
            </p:txBody>
          </p:sp>
        </mc:Choice>
        <mc:Fallback xmlns="">
          <p:sp>
            <p:nvSpPr>
              <p:cNvPr id="54" name="TextBox 53">
                <a:extLst>
                  <a:ext uri="{FF2B5EF4-FFF2-40B4-BE49-F238E27FC236}">
                    <a16:creationId xmlns:a16="http://schemas.microsoft.com/office/drawing/2014/main" id="{8E38BFB5-3A34-441A-8C1C-127EE664CC07}"/>
                  </a:ext>
                </a:extLst>
              </p:cNvPr>
              <p:cNvSpPr txBox="1">
                <a:spLocks noRot="1" noChangeAspect="1" noMove="1" noResize="1" noEditPoints="1" noAdjustHandles="1" noChangeArrowheads="1" noChangeShapeType="1" noTextEdit="1"/>
              </p:cNvSpPr>
              <p:nvPr/>
            </p:nvSpPr>
            <p:spPr>
              <a:xfrm>
                <a:off x="9733573" y="2320117"/>
                <a:ext cx="259081" cy="276999"/>
              </a:xfrm>
              <a:prstGeom prst="rect">
                <a:avLst/>
              </a:prstGeom>
              <a:blipFill>
                <a:blip r:embed="rId11"/>
                <a:stretch>
                  <a:fillRect l="-9524" t="-4444" r="-9524" b="-3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C263A59C-037D-4AD5-8244-1BB16C4C22E7}"/>
                  </a:ext>
                </a:extLst>
              </p:cNvPr>
              <p:cNvSpPr txBox="1"/>
              <p:nvPr/>
            </p:nvSpPr>
            <p:spPr>
              <a:xfrm>
                <a:off x="8360927" y="455361"/>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𝑘</m:t>
                      </m:r>
                    </m:oMath>
                  </m:oMathPara>
                </a14:m>
                <a:endParaRPr lang="en-GB" dirty="0"/>
              </a:p>
            </p:txBody>
          </p:sp>
        </mc:Choice>
        <mc:Fallback xmlns="">
          <p:sp>
            <p:nvSpPr>
              <p:cNvPr id="55" name="TextBox 54">
                <a:extLst>
                  <a:ext uri="{FF2B5EF4-FFF2-40B4-BE49-F238E27FC236}">
                    <a16:creationId xmlns:a16="http://schemas.microsoft.com/office/drawing/2014/main" id="{C263A59C-037D-4AD5-8244-1BB16C4C22E7}"/>
                  </a:ext>
                </a:extLst>
              </p:cNvPr>
              <p:cNvSpPr txBox="1">
                <a:spLocks noRot="1" noChangeAspect="1" noMove="1" noResize="1" noEditPoints="1" noAdjustHandles="1" noChangeArrowheads="1" noChangeShapeType="1" noTextEdit="1"/>
              </p:cNvSpPr>
              <p:nvPr/>
            </p:nvSpPr>
            <p:spPr>
              <a:xfrm>
                <a:off x="8360927" y="455361"/>
                <a:ext cx="259081" cy="276999"/>
              </a:xfrm>
              <a:prstGeom prst="rect">
                <a:avLst/>
              </a:prstGeom>
              <a:blipFill>
                <a:blip r:embed="rId12"/>
                <a:stretch>
                  <a:fillRect l="-9524" r="-7143" b="-88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708FFD4C-61B7-4899-9872-E0AE2C8DFC83}"/>
                  </a:ext>
                </a:extLst>
              </p:cNvPr>
              <p:cNvSpPr txBox="1"/>
              <p:nvPr/>
            </p:nvSpPr>
            <p:spPr>
              <a:xfrm>
                <a:off x="7677912" y="1712662"/>
                <a:ext cx="259081" cy="29931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𝑗</m:t>
                          </m:r>
                        </m:sub>
                      </m:sSub>
                    </m:oMath>
                  </m:oMathPara>
                </a14:m>
                <a:endParaRPr lang="en-GB" dirty="0"/>
              </a:p>
            </p:txBody>
          </p:sp>
        </mc:Choice>
        <mc:Fallback xmlns="">
          <p:sp>
            <p:nvSpPr>
              <p:cNvPr id="56" name="TextBox 55">
                <a:extLst>
                  <a:ext uri="{FF2B5EF4-FFF2-40B4-BE49-F238E27FC236}">
                    <a16:creationId xmlns:a16="http://schemas.microsoft.com/office/drawing/2014/main" id="{708FFD4C-61B7-4899-9872-E0AE2C8DFC83}"/>
                  </a:ext>
                </a:extLst>
              </p:cNvPr>
              <p:cNvSpPr txBox="1">
                <a:spLocks noRot="1" noChangeAspect="1" noMove="1" noResize="1" noEditPoints="1" noAdjustHandles="1" noChangeArrowheads="1" noChangeShapeType="1" noTextEdit="1"/>
              </p:cNvSpPr>
              <p:nvPr/>
            </p:nvSpPr>
            <p:spPr>
              <a:xfrm>
                <a:off x="7677912" y="1712662"/>
                <a:ext cx="259081" cy="299313"/>
              </a:xfrm>
              <a:prstGeom prst="rect">
                <a:avLst/>
              </a:prstGeom>
              <a:blipFill>
                <a:blip r:embed="rId13"/>
                <a:stretch>
                  <a:fillRect l="-23810" r="-14286" b="-265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36675823-E511-4071-BEDC-3731A977B774}"/>
                  </a:ext>
                </a:extLst>
              </p:cNvPr>
              <p:cNvSpPr txBox="1"/>
              <p:nvPr/>
            </p:nvSpPr>
            <p:spPr>
              <a:xfrm>
                <a:off x="8422384" y="2015459"/>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𝑘</m:t>
                          </m:r>
                        </m:sub>
                      </m:sSub>
                    </m:oMath>
                  </m:oMathPara>
                </a14:m>
                <a:endParaRPr lang="en-GB" dirty="0"/>
              </a:p>
            </p:txBody>
          </p:sp>
        </mc:Choice>
        <mc:Fallback xmlns="">
          <p:sp>
            <p:nvSpPr>
              <p:cNvPr id="57" name="TextBox 56">
                <a:extLst>
                  <a:ext uri="{FF2B5EF4-FFF2-40B4-BE49-F238E27FC236}">
                    <a16:creationId xmlns:a16="http://schemas.microsoft.com/office/drawing/2014/main" id="{36675823-E511-4071-BEDC-3731A977B774}"/>
                  </a:ext>
                </a:extLst>
              </p:cNvPr>
              <p:cNvSpPr txBox="1">
                <a:spLocks noRot="1" noChangeAspect="1" noMove="1" noResize="1" noEditPoints="1" noAdjustHandles="1" noChangeArrowheads="1" noChangeShapeType="1" noTextEdit="1"/>
              </p:cNvSpPr>
              <p:nvPr/>
            </p:nvSpPr>
            <p:spPr>
              <a:xfrm>
                <a:off x="8422384" y="2015459"/>
                <a:ext cx="259081" cy="276999"/>
              </a:xfrm>
              <a:prstGeom prst="rect">
                <a:avLst/>
              </a:prstGeom>
              <a:blipFill>
                <a:blip r:embed="rId14"/>
                <a:stretch>
                  <a:fillRect l="-30952" r="-19048"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8110E692-EC2E-44A7-AD54-0C1F433C358E}"/>
                  </a:ext>
                </a:extLst>
              </p:cNvPr>
              <p:cNvSpPr txBox="1"/>
              <p:nvPr/>
            </p:nvSpPr>
            <p:spPr>
              <a:xfrm>
                <a:off x="8768239" y="1688661"/>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𝑖</m:t>
                          </m:r>
                        </m:sub>
                      </m:sSub>
                    </m:oMath>
                  </m:oMathPara>
                </a14:m>
                <a:endParaRPr lang="en-GB" dirty="0"/>
              </a:p>
            </p:txBody>
          </p:sp>
        </mc:Choice>
        <mc:Fallback xmlns="">
          <p:sp>
            <p:nvSpPr>
              <p:cNvPr id="58" name="TextBox 57">
                <a:extLst>
                  <a:ext uri="{FF2B5EF4-FFF2-40B4-BE49-F238E27FC236}">
                    <a16:creationId xmlns:a16="http://schemas.microsoft.com/office/drawing/2014/main" id="{8110E692-EC2E-44A7-AD54-0C1F433C358E}"/>
                  </a:ext>
                </a:extLst>
              </p:cNvPr>
              <p:cNvSpPr txBox="1">
                <a:spLocks noRot="1" noChangeAspect="1" noMove="1" noResize="1" noEditPoints="1" noAdjustHandles="1" noChangeArrowheads="1" noChangeShapeType="1" noTextEdit="1"/>
              </p:cNvSpPr>
              <p:nvPr/>
            </p:nvSpPr>
            <p:spPr>
              <a:xfrm>
                <a:off x="8768239" y="1688661"/>
                <a:ext cx="259081" cy="276999"/>
              </a:xfrm>
              <a:prstGeom prst="rect">
                <a:avLst/>
              </a:prstGeom>
              <a:blipFill>
                <a:blip r:embed="rId15"/>
                <a:stretch>
                  <a:fillRect l="-23256" r="-9302" b="-20000"/>
                </a:stretch>
              </a:blipFill>
            </p:spPr>
            <p:txBody>
              <a:bodyPr/>
              <a:lstStyle/>
              <a:p>
                <a:r>
                  <a:rPr lang="en-GB">
                    <a:noFill/>
                  </a:rPr>
                  <a:t> </a:t>
                </a:r>
              </a:p>
            </p:txBody>
          </p:sp>
        </mc:Fallback>
      </mc:AlternateContent>
      <p:sp>
        <p:nvSpPr>
          <p:cNvPr id="59" name="Freeform: Shape 58">
            <a:extLst>
              <a:ext uri="{FF2B5EF4-FFF2-40B4-BE49-F238E27FC236}">
                <a16:creationId xmlns:a16="http://schemas.microsoft.com/office/drawing/2014/main" id="{EE1183A3-7527-422A-960A-36F5D26753E9}"/>
              </a:ext>
            </a:extLst>
          </p:cNvPr>
          <p:cNvSpPr/>
          <p:nvPr/>
        </p:nvSpPr>
        <p:spPr>
          <a:xfrm>
            <a:off x="7648485" y="748464"/>
            <a:ext cx="1469574" cy="1356227"/>
          </a:xfrm>
          <a:custGeom>
            <a:avLst/>
            <a:gdLst>
              <a:gd name="connsiteX0" fmla="*/ 0 w 1438275"/>
              <a:gd name="connsiteY0" fmla="*/ 704850 h 1343025"/>
              <a:gd name="connsiteX1" fmla="*/ 781050 w 1438275"/>
              <a:gd name="connsiteY1" fmla="*/ 0 h 1343025"/>
              <a:gd name="connsiteX2" fmla="*/ 1438275 w 1438275"/>
              <a:gd name="connsiteY2" fmla="*/ 714375 h 1343025"/>
              <a:gd name="connsiteX3" fmla="*/ 647700 w 1438275"/>
              <a:gd name="connsiteY3" fmla="*/ 1343025 h 1343025"/>
              <a:gd name="connsiteX4" fmla="*/ 0 w 1438275"/>
              <a:gd name="connsiteY4" fmla="*/ 704850 h 1343025"/>
              <a:gd name="connsiteX0" fmla="*/ 0 w 1438275"/>
              <a:gd name="connsiteY0" fmla="*/ 763933 h 1402108"/>
              <a:gd name="connsiteX1" fmla="*/ 804817 w 1438275"/>
              <a:gd name="connsiteY1" fmla="*/ 0 h 1402108"/>
              <a:gd name="connsiteX2" fmla="*/ 1438275 w 1438275"/>
              <a:gd name="connsiteY2" fmla="*/ 773458 h 1402108"/>
              <a:gd name="connsiteX3" fmla="*/ 647700 w 1438275"/>
              <a:gd name="connsiteY3" fmla="*/ 1402108 h 1402108"/>
              <a:gd name="connsiteX4" fmla="*/ 0 w 1438275"/>
              <a:gd name="connsiteY4" fmla="*/ 763933 h 1402108"/>
              <a:gd name="connsiteX0" fmla="*/ 0 w 1466796"/>
              <a:gd name="connsiteY0" fmla="*/ 763933 h 1402108"/>
              <a:gd name="connsiteX1" fmla="*/ 804817 w 1466796"/>
              <a:gd name="connsiteY1" fmla="*/ 0 h 1402108"/>
              <a:gd name="connsiteX2" fmla="*/ 1466796 w 1466796"/>
              <a:gd name="connsiteY2" fmla="*/ 763611 h 1402108"/>
              <a:gd name="connsiteX3" fmla="*/ 647700 w 1466796"/>
              <a:gd name="connsiteY3" fmla="*/ 1402108 h 1402108"/>
              <a:gd name="connsiteX4" fmla="*/ 0 w 1466796"/>
              <a:gd name="connsiteY4" fmla="*/ 763933 h 14021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6796" h="1402108">
                <a:moveTo>
                  <a:pt x="0" y="763933"/>
                </a:moveTo>
                <a:lnTo>
                  <a:pt x="804817" y="0"/>
                </a:lnTo>
                <a:lnTo>
                  <a:pt x="1466796" y="763611"/>
                </a:lnTo>
                <a:lnTo>
                  <a:pt x="647700" y="1402108"/>
                </a:lnTo>
                <a:lnTo>
                  <a:pt x="0" y="763933"/>
                </a:lnTo>
                <a:close/>
              </a:path>
            </a:pathLst>
          </a:custGeom>
          <a:pattFill prst="pct20">
            <a:fgClr>
              <a:schemeClr val="tx1"/>
            </a:fgClr>
            <a:bgClr>
              <a:schemeClr val="bg1"/>
            </a:bgClr>
          </a:patt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Rectangle 59">
            <a:extLst>
              <a:ext uri="{FF2B5EF4-FFF2-40B4-BE49-F238E27FC236}">
                <a16:creationId xmlns:a16="http://schemas.microsoft.com/office/drawing/2014/main" id="{C298D92C-EA59-4C90-A840-AFC69FCF304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1" name="Picture 60" descr="ox_small_cmyk_pos_rect.jpg">
            <a:extLst>
              <a:ext uri="{FF2B5EF4-FFF2-40B4-BE49-F238E27FC236}">
                <a16:creationId xmlns:a16="http://schemas.microsoft.com/office/drawing/2014/main" id="{9AC68A59-984E-44F4-899D-4EAED4E2CCAA}"/>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pic>
        <p:nvPicPr>
          <p:cNvPr id="3" name="Picture 2">
            <a:extLst>
              <a:ext uri="{FF2B5EF4-FFF2-40B4-BE49-F238E27FC236}">
                <a16:creationId xmlns:a16="http://schemas.microsoft.com/office/drawing/2014/main" id="{20C53009-9F68-43C7-A19D-816F990FA8C9}"/>
              </a:ext>
            </a:extLst>
          </p:cNvPr>
          <p:cNvPicPr>
            <a:picLocks noChangeAspect="1"/>
          </p:cNvPicPr>
          <p:nvPr/>
        </p:nvPicPr>
        <p:blipFill>
          <a:blip r:embed="rId17"/>
          <a:stretch>
            <a:fillRect/>
          </a:stretch>
        </p:blipFill>
        <p:spPr>
          <a:xfrm>
            <a:off x="6679594" y="2847593"/>
            <a:ext cx="2255716" cy="951058"/>
          </a:xfrm>
          <a:prstGeom prst="rect">
            <a:avLst/>
          </a:prstGeom>
        </p:spPr>
      </p:pic>
      <p:sp>
        <p:nvSpPr>
          <p:cNvPr id="37" name="TextBox 36">
            <a:extLst>
              <a:ext uri="{FF2B5EF4-FFF2-40B4-BE49-F238E27FC236}">
                <a16:creationId xmlns:a16="http://schemas.microsoft.com/office/drawing/2014/main" id="{137685C8-8634-D235-6CF3-1A1A106A7E08}"/>
              </a:ext>
            </a:extLst>
          </p:cNvPr>
          <p:cNvSpPr txBox="1"/>
          <p:nvPr/>
        </p:nvSpPr>
        <p:spPr>
          <a:xfrm>
            <a:off x="87363" y="6400425"/>
            <a:ext cx="623904" cy="369332"/>
          </a:xfrm>
          <a:prstGeom prst="rect">
            <a:avLst/>
          </a:prstGeom>
          <a:noFill/>
        </p:spPr>
        <p:txBody>
          <a:bodyPr wrap="square">
            <a:spAutoFit/>
          </a:bodyPr>
          <a:lstStyle/>
          <a:p>
            <a:r>
              <a:rPr lang="en-GB" dirty="0"/>
              <a:t>16</a:t>
            </a:r>
          </a:p>
        </p:txBody>
      </p:sp>
      <p:sp>
        <p:nvSpPr>
          <p:cNvPr id="5" name="TextBox 4">
            <a:extLst>
              <a:ext uri="{FF2B5EF4-FFF2-40B4-BE49-F238E27FC236}">
                <a16:creationId xmlns:a16="http://schemas.microsoft.com/office/drawing/2014/main" id="{B2D94829-7492-3590-6CF1-C010A7CA7FA5}"/>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4094698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330505"/>
                <a:ext cx="4559425" cy="3979585"/>
              </a:xfrm>
              <a:prstGeom prst="rect">
                <a:avLst/>
              </a:prstGeom>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Assume u varies linearly along the edge and current density </a:t>
                </a:r>
                <a14:m>
                  <m:oMath xmlns:m="http://schemas.openxmlformats.org/officeDocument/2006/math">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𝐽</m:t>
                        </m:r>
                      </m:e>
                      <m:sub>
                        <m:r>
                          <a:rPr lang="en-GB" sz="2000" b="0" i="1" dirty="0" smtClean="0">
                            <a:latin typeface="Cambria Math" panose="02040503050406030204" pitchFamily="18" charset="0"/>
                          </a:rPr>
                          <m:t>𝑛</m:t>
                        </m:r>
                      </m:sub>
                    </m:sSub>
                  </m:oMath>
                </a14:m>
                <a:r>
                  <a:rPr lang="en-GB" sz="2000" dirty="0">
                    <a:latin typeface="Calibri" panose="020F0502020204030204" pitchFamily="34" charset="0"/>
                    <a:cs typeface="Calibri" panose="020F0502020204030204" pitchFamily="34" charset="0"/>
                  </a:rPr>
                  <a:t> </a:t>
                </a:r>
                <a:r>
                  <a:rPr lang="en-GB" sz="2000" dirty="0">
                    <a:latin typeface="Cambria Math" panose="02040503050406030204" pitchFamily="18" charset="0"/>
                    <a:ea typeface="Cambria Math" panose="02040503050406030204" pitchFamily="18" charset="0"/>
                    <a:cs typeface="Calibri" panose="020F0502020204030204" pitchFamily="34" charset="0"/>
                  </a:rPr>
                  <a:t>≃ </a:t>
                </a:r>
                <a:r>
                  <a:rPr lang="en-GB" sz="2000" dirty="0">
                    <a:latin typeface="Calibri" panose="020F0502020204030204" pitchFamily="34" charset="0"/>
                    <a:cs typeface="Calibri" panose="020F0502020204030204" pitchFamily="34" charset="0"/>
                  </a:rPr>
                  <a:t>constant over the domain </a:t>
                </a:r>
                <a:endParaRPr lang="en-US" altLang="en-US"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Define the reduced current </a:t>
                </a:r>
                <a14:m>
                  <m:oMath xmlns:m="http://schemas.openxmlformats.org/officeDocument/2006/math">
                    <m:sSub>
                      <m:sSubPr>
                        <m:ctrlPr>
                          <a:rPr lang="en-GB" sz="2000" i="1" dirty="0" smtClean="0">
                            <a:latin typeface="Cambria Math" panose="02040503050406030204" pitchFamily="18" charset="0"/>
                          </a:rPr>
                        </m:ctrlPr>
                      </m:sSubPr>
                      <m:e>
                        <m:r>
                          <a:rPr lang="en-GB" sz="2000" b="0" i="1" dirty="0" smtClean="0">
                            <a:latin typeface="Cambria Math" panose="02040503050406030204" pitchFamily="18" charset="0"/>
                          </a:rPr>
                          <m:t>𝑗</m:t>
                        </m:r>
                      </m:e>
                      <m:sub>
                        <m:r>
                          <a:rPr lang="en-GB" sz="2000" i="1" dirty="0">
                            <a:latin typeface="Cambria Math" panose="02040503050406030204" pitchFamily="18" charset="0"/>
                          </a:rPr>
                          <m:t>𝑛𝑘</m:t>
                        </m:r>
                      </m:sub>
                    </m:sSub>
                  </m:oMath>
                </a14:m>
                <a:r>
                  <a:rPr lang="en-GB" sz="2000" dirty="0">
                    <a:latin typeface="Calibri" panose="020F0502020204030204" pitchFamily="34" charset="0"/>
                    <a:cs typeface="Calibri" panose="020F0502020204030204" pitchFamily="34" charset="0"/>
                  </a:rPr>
                  <a:t> and assume an average diffusion </a:t>
                </a:r>
                <a14:m>
                  <m:oMath xmlns:m="http://schemas.openxmlformats.org/officeDocument/2006/math">
                    <m:sSub>
                      <m:sSubPr>
                        <m:ctrlPr>
                          <a:rPr lang="en-GB" sz="2000" i="1" dirty="0">
                            <a:latin typeface="Cambria Math" panose="02040503050406030204" pitchFamily="18" charset="0"/>
                          </a:rPr>
                        </m:ctrlPr>
                      </m:sSubPr>
                      <m:e>
                        <m:r>
                          <a:rPr lang="en-GB" sz="2000" i="1" dirty="0">
                            <a:latin typeface="Cambria Math" panose="02040503050406030204" pitchFamily="18" charset="0"/>
                          </a:rPr>
                          <m:t>𝐷</m:t>
                        </m:r>
                      </m:e>
                      <m:sub>
                        <m:r>
                          <a:rPr lang="en-GB" sz="2000" i="1" dirty="0">
                            <a:latin typeface="Cambria Math" panose="02040503050406030204" pitchFamily="18" charset="0"/>
                          </a:rPr>
                          <m:t>𝑛𝑘</m:t>
                        </m:r>
                      </m:sub>
                    </m:sSub>
                    <m:r>
                      <a:rPr lang="en-GB" sz="2000" i="1" dirty="0">
                        <a:latin typeface="Cambria Math" panose="02040503050406030204" pitchFamily="18" charset="0"/>
                      </a:rPr>
                      <m:t> </m:t>
                    </m:r>
                  </m:oMath>
                </a14:m>
                <a:r>
                  <a:rPr lang="en-GB" sz="2000" dirty="0">
                    <a:latin typeface="Calibri" panose="020F0502020204030204" pitchFamily="34" charset="0"/>
                    <a:cs typeface="Calibri" panose="020F0502020204030204" pitchFamily="34" charset="0"/>
                  </a:rPr>
                  <a:t>along the edge</a:t>
                </a:r>
              </a:p>
              <a:p>
                <a:pPr indent="-228600" fontAlgn="base">
                  <a:lnSpc>
                    <a:spcPct val="90000"/>
                  </a:lnSpc>
                  <a:spcBef>
                    <a:spcPct val="0"/>
                  </a:spcBef>
                  <a:spcAft>
                    <a:spcPts val="600"/>
                  </a:spcAft>
                  <a:buFont typeface="Arial" panose="020B0604020202020204" pitchFamily="34" charset="0"/>
                  <a:buChar char="•"/>
                </a:pPr>
                <a:endParaRPr lang="en-GB"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Obtain first order equation in n along the edge</a:t>
                </a:r>
                <a:endParaRPr lang="en-GB"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baseline="30000" dirty="0">
                  <a:latin typeface="Calibri" panose="020F0502020204030204" pitchFamily="34" charset="0"/>
                  <a:cs typeface="Calibri" panose="020F0502020204030204" pitchFamily="34" charset="0"/>
                </a:endParaRP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mc:Choice>
        <mc:Fallback xmlns="">
          <p:sp>
            <p:nvSpPr>
              <p:cNvPr id="2" name="Rectangle 1">
                <a:extLst>
                  <a:ext uri="{FF2B5EF4-FFF2-40B4-BE49-F238E27FC236}">
                    <a16:creationId xmlns:a16="http://schemas.microsoft.com/office/drawing/2014/main" id="{28CE564B-EA75-4D95-B791-48AEB6FB349C}"/>
                  </a:ext>
                </a:extLst>
              </p:cNvPr>
              <p:cNvSpPr>
                <a:spLocks noRot="1" noChangeAspect="1" noMove="1" noResize="1" noEditPoints="1" noAdjustHandles="1" noChangeArrowheads="1" noChangeShapeType="1" noTextEdit="1"/>
              </p:cNvSpPr>
              <p:nvPr/>
            </p:nvSpPr>
            <p:spPr bwMode="auto">
              <a:xfrm>
                <a:off x="590719" y="2330505"/>
                <a:ext cx="4559425" cy="3979585"/>
              </a:xfrm>
              <a:prstGeom prst="rect">
                <a:avLst/>
              </a:prstGeom>
              <a:blipFill>
                <a:blip r:embed="rId2"/>
                <a:stretch>
                  <a:fillRect l="-1471" r="-1070"/>
                </a:stretch>
              </a:blip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FBBCAFE0-5804-4A90-B58D-3848B9D26646}"/>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err="1">
                <a:latin typeface="+mj-lt"/>
                <a:ea typeface="+mj-ea"/>
                <a:cs typeface="+mj-cs"/>
              </a:rPr>
              <a:t>Scharfetter-Gummel</a:t>
            </a:r>
            <a:r>
              <a:rPr lang="en-US" sz="2500" dirty="0">
                <a:latin typeface="+mj-lt"/>
                <a:ea typeface="+mj-ea"/>
                <a:cs typeface="+mj-cs"/>
              </a:rPr>
              <a:t> discretization</a:t>
            </a:r>
            <a:br>
              <a:rPr lang="en-US" sz="2500" dirty="0">
                <a:latin typeface="+mj-lt"/>
                <a:ea typeface="+mj-ea"/>
                <a:cs typeface="+mj-cs"/>
              </a:rPr>
            </a:br>
            <a:endParaRPr lang="en-US" sz="2500" dirty="0">
              <a:latin typeface="+mj-lt"/>
              <a:ea typeface="+mj-ea"/>
              <a:cs typeface="+mj-cs"/>
            </a:endParaRPr>
          </a:p>
        </p:txBody>
      </p:sp>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1F64122D-B7D2-4E11-BD32-226E13B7B3AF}"/>
                  </a:ext>
                </a:extLst>
              </p:cNvPr>
              <p:cNvSpPr txBox="1"/>
              <p:nvPr/>
            </p:nvSpPr>
            <p:spPr>
              <a:xfrm>
                <a:off x="6388516" y="3350571"/>
                <a:ext cx="3474597" cy="47032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1600" b="0" i="1" dirty="0" smtClean="0">
                          <a:latin typeface="Cambria Math" panose="02040503050406030204" pitchFamily="18" charset="0"/>
                        </a:rPr>
                        <m:t>𝑢</m:t>
                      </m:r>
                      <m:r>
                        <a:rPr lang="en-GB" sz="1600" b="0" i="1" dirty="0" smtClean="0">
                          <a:latin typeface="Cambria Math" panose="02040503050406030204" pitchFamily="18" charset="0"/>
                        </a:rPr>
                        <m:t>=</m:t>
                      </m:r>
                      <m:f>
                        <m:fPr>
                          <m:ctrlPr>
                            <a:rPr lang="en-GB" sz="1600" b="0" i="1" dirty="0" smtClean="0">
                              <a:latin typeface="Cambria Math" panose="02040503050406030204" pitchFamily="18" charset="0"/>
                            </a:rPr>
                          </m:ctrlPr>
                        </m:fPr>
                        <m:num>
                          <m:sSub>
                            <m:sSubPr>
                              <m:ctrlPr>
                                <a:rPr lang="en-GB" sz="1600" b="0" i="1" dirty="0" smtClean="0">
                                  <a:latin typeface="Cambria Math" panose="02040503050406030204" pitchFamily="18" charset="0"/>
                                </a:rPr>
                              </m:ctrlPr>
                            </m:sSubPr>
                            <m:e>
                              <m:r>
                                <a:rPr lang="en-GB" sz="1600" b="0" i="1" dirty="0" smtClean="0">
                                  <a:latin typeface="Cambria Math" panose="02040503050406030204" pitchFamily="18" charset="0"/>
                                </a:rPr>
                                <m:t>𝑢</m:t>
                              </m:r>
                            </m:e>
                            <m:sub>
                              <m:r>
                                <a:rPr lang="en-GB" sz="1600" b="0" i="1" dirty="0" smtClean="0">
                                  <a:latin typeface="Cambria Math" panose="02040503050406030204" pitchFamily="18" charset="0"/>
                                </a:rPr>
                                <m:t>𝑗</m:t>
                              </m:r>
                            </m:sub>
                          </m:sSub>
                          <m:r>
                            <a:rPr lang="en-GB" sz="1600" b="0" i="1" dirty="0" smtClean="0">
                              <a:latin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b="0" i="1" dirty="0" smtClean="0">
                                  <a:latin typeface="Cambria Math" panose="02040503050406030204" pitchFamily="18" charset="0"/>
                                </a:rPr>
                                <m:t>𝑖</m:t>
                              </m:r>
                            </m:sub>
                          </m:sSub>
                        </m:num>
                        <m:den>
                          <m:sSub>
                            <m:sSubPr>
                              <m:ctrlPr>
                                <a:rPr lang="en-GB" sz="1600" b="0" i="1" dirty="0" smtClean="0">
                                  <a:latin typeface="Cambria Math" panose="02040503050406030204" pitchFamily="18" charset="0"/>
                                </a:rPr>
                              </m:ctrlPr>
                            </m:sSubPr>
                            <m:e>
                              <m:r>
                                <a:rPr lang="en-GB" sz="1600" b="0" i="1" dirty="0" smtClean="0">
                                  <a:latin typeface="Cambria Math" panose="02040503050406030204" pitchFamily="18" charset="0"/>
                                </a:rPr>
                                <m:t>𝐿</m:t>
                              </m:r>
                            </m:e>
                            <m:sub>
                              <m:r>
                                <a:rPr lang="en-GB" sz="1600" b="0" i="1" dirty="0" smtClean="0">
                                  <a:latin typeface="Cambria Math" panose="02040503050406030204" pitchFamily="18" charset="0"/>
                                </a:rPr>
                                <m:t>𝑘</m:t>
                              </m:r>
                            </m:sub>
                          </m:sSub>
                        </m:den>
                      </m:f>
                      <m:sSub>
                        <m:sSubPr>
                          <m:ctrlPr>
                            <a:rPr lang="en-GB" sz="1600" i="1" dirty="0">
                              <a:latin typeface="Cambria Math" panose="02040503050406030204" pitchFamily="18" charset="0"/>
                            </a:rPr>
                          </m:ctrlPr>
                        </m:sSubPr>
                        <m:e>
                          <m:r>
                            <a:rPr lang="en-GB" sz="1600" b="0" i="1" dirty="0" smtClean="0">
                              <a:latin typeface="Cambria Math" panose="02040503050406030204" pitchFamily="18" charset="0"/>
                            </a:rPr>
                            <m:t>𝑙</m:t>
                          </m:r>
                        </m:e>
                        <m:sub>
                          <m:r>
                            <a:rPr lang="en-GB" sz="1600" i="1" dirty="0">
                              <a:latin typeface="Cambria Math" panose="02040503050406030204" pitchFamily="18" charset="0"/>
                            </a:rPr>
                            <m:t>𝑘</m:t>
                          </m:r>
                        </m:sub>
                      </m:sSub>
                      <m:r>
                        <a:rPr lang="en-GB" sz="1600" b="0" i="1" dirty="0" smtClean="0">
                          <a:latin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i="1" dirty="0">
                              <a:latin typeface="Cambria Math" panose="02040503050406030204" pitchFamily="18" charset="0"/>
                            </a:rPr>
                            <m:t>𝑖</m:t>
                          </m:r>
                        </m:sub>
                      </m:sSub>
                      <m:r>
                        <a:rPr lang="en-GB" sz="1600" b="0" i="1" dirty="0" smtClean="0">
                          <a:latin typeface="Cambria Math" panose="02040503050406030204" pitchFamily="18" charset="0"/>
                        </a:rPr>
                        <m:t>=</m:t>
                      </m:r>
                      <m:sSub>
                        <m:sSubPr>
                          <m:ctrlPr>
                            <a:rPr lang="en-GB" sz="1600" i="1" dirty="0">
                              <a:latin typeface="Cambria Math" panose="02040503050406030204" pitchFamily="18" charset="0"/>
                            </a:rPr>
                          </m:ctrlPr>
                        </m:sSubPr>
                        <m:e>
                          <m:r>
                            <a:rPr lang="en-GB" sz="1600" b="0" i="1" dirty="0" smtClean="0">
                              <a:latin typeface="Cambria Math" panose="02040503050406030204" pitchFamily="18" charset="0"/>
                            </a:rPr>
                            <m:t>𝑎</m:t>
                          </m:r>
                        </m:e>
                        <m:sub>
                          <m:r>
                            <a:rPr lang="en-GB" sz="1600" i="1" dirty="0">
                              <a:latin typeface="Cambria Math" panose="02040503050406030204" pitchFamily="18" charset="0"/>
                            </a:rPr>
                            <m:t>𝑘</m:t>
                          </m:r>
                        </m:sub>
                      </m:sSub>
                      <m:sSub>
                        <m:sSubPr>
                          <m:ctrlPr>
                            <a:rPr lang="en-GB" sz="1600" i="1" dirty="0">
                              <a:latin typeface="Cambria Math" panose="02040503050406030204" pitchFamily="18" charset="0"/>
                            </a:rPr>
                          </m:ctrlPr>
                        </m:sSubPr>
                        <m:e>
                          <m:r>
                            <a:rPr lang="en-GB" sz="1600" i="1" dirty="0">
                              <a:latin typeface="Cambria Math" panose="02040503050406030204" pitchFamily="18" charset="0"/>
                            </a:rPr>
                            <m:t>𝑙</m:t>
                          </m:r>
                        </m:e>
                        <m:sub>
                          <m:r>
                            <a:rPr lang="en-GB" sz="1600" i="1" dirty="0">
                              <a:latin typeface="Cambria Math" panose="02040503050406030204" pitchFamily="18" charset="0"/>
                            </a:rPr>
                            <m:t>𝑘</m:t>
                          </m:r>
                        </m:sub>
                      </m:sSub>
                      <m:r>
                        <a:rPr lang="en-GB" sz="1600" i="1" dirty="0">
                          <a:latin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i="1" dirty="0">
                              <a:latin typeface="Cambria Math" panose="02040503050406030204" pitchFamily="18" charset="0"/>
                            </a:rPr>
                            <m:t>𝑖</m:t>
                          </m:r>
                        </m:sub>
                      </m:sSub>
                    </m:oMath>
                  </m:oMathPara>
                </a14:m>
                <a:endParaRPr lang="en-GB" sz="1600" dirty="0"/>
              </a:p>
            </p:txBody>
          </p:sp>
        </mc:Choice>
        <mc:Fallback xmlns="">
          <p:sp>
            <p:nvSpPr>
              <p:cNvPr id="39" name="TextBox 38">
                <a:extLst>
                  <a:ext uri="{FF2B5EF4-FFF2-40B4-BE49-F238E27FC236}">
                    <a16:creationId xmlns:a16="http://schemas.microsoft.com/office/drawing/2014/main" id="{1F64122D-B7D2-4E11-BD32-226E13B7B3AF}"/>
                  </a:ext>
                </a:extLst>
              </p:cNvPr>
              <p:cNvSpPr txBox="1">
                <a:spLocks noRot="1" noChangeAspect="1" noMove="1" noResize="1" noEditPoints="1" noAdjustHandles="1" noChangeArrowheads="1" noChangeShapeType="1" noTextEdit="1"/>
              </p:cNvSpPr>
              <p:nvPr/>
            </p:nvSpPr>
            <p:spPr>
              <a:xfrm>
                <a:off x="6388516" y="3350571"/>
                <a:ext cx="3474597" cy="470322"/>
              </a:xfrm>
              <a:prstGeom prst="rect">
                <a:avLst/>
              </a:prstGeom>
              <a:blipFill>
                <a:blip r:embed="rId3"/>
                <a:stretch>
                  <a:fillRect b="-90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A656E8DB-A016-4820-9637-89C537DACCFD}"/>
                  </a:ext>
                </a:extLst>
              </p:cNvPr>
              <p:cNvSpPr txBox="1"/>
              <p:nvPr/>
            </p:nvSpPr>
            <p:spPr>
              <a:xfrm>
                <a:off x="6753758" y="4045915"/>
                <a:ext cx="3474597" cy="380810"/>
              </a:xfrm>
              <a:prstGeom prst="rect">
                <a:avLst/>
              </a:prstGeom>
              <a:noFill/>
            </p:spPr>
            <p:txBody>
              <a:bodyPr wrap="square" lIns="0" tIns="0" rIns="0" bIns="0" rtlCol="0">
                <a:spAutoFit/>
              </a:bodyPr>
              <a:lstStyle/>
              <a:p>
                <a14:m>
                  <m:oMath xmlns:m="http://schemas.openxmlformats.org/officeDocument/2006/math">
                    <m:sSub>
                      <m:sSubPr>
                        <m:ctrlPr>
                          <a:rPr lang="en-GB" sz="1600" i="1" dirty="0" smtClean="0">
                            <a:latin typeface="Cambria Math" panose="02040503050406030204" pitchFamily="18" charset="0"/>
                          </a:rPr>
                        </m:ctrlPr>
                      </m:sSubPr>
                      <m:e>
                        <m:r>
                          <a:rPr lang="en-GB" sz="1600" b="0" i="1" dirty="0" smtClean="0">
                            <a:latin typeface="Cambria Math" panose="02040503050406030204" pitchFamily="18" charset="0"/>
                          </a:rPr>
                          <m:t>𝑗</m:t>
                        </m:r>
                      </m:e>
                      <m:sub>
                        <m:r>
                          <a:rPr lang="en-GB" sz="1600" i="1" dirty="0">
                            <a:latin typeface="Cambria Math" panose="02040503050406030204" pitchFamily="18" charset="0"/>
                          </a:rPr>
                          <m:t>𝑛𝑘</m:t>
                        </m:r>
                      </m:sub>
                    </m:sSub>
                    <m:r>
                      <a:rPr lang="en-GB" sz="1600" b="0" i="1" dirty="0" smtClean="0">
                        <a:latin typeface="Cambria Math" panose="02040503050406030204" pitchFamily="18" charset="0"/>
                      </a:rPr>
                      <m:t>:=</m:t>
                    </m:r>
                    <m:f>
                      <m:fPr>
                        <m:ctrlPr>
                          <a:rPr lang="en-GB" sz="1600" b="0" i="1" dirty="0" smtClean="0">
                            <a:latin typeface="Cambria Math" panose="02040503050406030204" pitchFamily="18" charset="0"/>
                          </a:rPr>
                        </m:ctrlPr>
                      </m:fPr>
                      <m:num>
                        <m:sSub>
                          <m:sSubPr>
                            <m:ctrlPr>
                              <a:rPr lang="en-GB" sz="1600" i="1" dirty="0">
                                <a:latin typeface="Cambria Math" panose="02040503050406030204" pitchFamily="18" charset="0"/>
                              </a:rPr>
                            </m:ctrlPr>
                          </m:sSubPr>
                          <m:e>
                            <m:r>
                              <a:rPr lang="en-GB" sz="1600" i="1" dirty="0">
                                <a:latin typeface="Cambria Math" panose="02040503050406030204" pitchFamily="18" charset="0"/>
                              </a:rPr>
                              <m:t>𝐽</m:t>
                            </m:r>
                          </m:e>
                          <m:sub>
                            <m:r>
                              <a:rPr lang="en-GB" sz="1600" i="1" dirty="0">
                                <a:latin typeface="Cambria Math" panose="02040503050406030204" pitchFamily="18" charset="0"/>
                              </a:rPr>
                              <m:t>𝑛𝑘</m:t>
                            </m:r>
                          </m:sub>
                        </m:sSub>
                      </m:num>
                      <m:den>
                        <m:sSub>
                          <m:sSubPr>
                            <m:ctrlPr>
                              <a:rPr lang="en-GB" sz="1600" b="0" i="1" dirty="0" smtClean="0">
                                <a:latin typeface="Cambria Math" panose="02040503050406030204" pitchFamily="18" charset="0"/>
                              </a:rPr>
                            </m:ctrlPr>
                          </m:sSubPr>
                          <m:e>
                            <m:r>
                              <a:rPr lang="en-GB" sz="1600" b="0" i="1" dirty="0" smtClean="0">
                                <a:latin typeface="Cambria Math" panose="02040503050406030204" pitchFamily="18" charset="0"/>
                              </a:rPr>
                              <m:t>𝑞𝐷</m:t>
                            </m:r>
                          </m:e>
                          <m:sub>
                            <m:r>
                              <a:rPr lang="en-GB" sz="1600" b="0" i="1" dirty="0" smtClean="0">
                                <a:latin typeface="Cambria Math" panose="02040503050406030204" pitchFamily="18" charset="0"/>
                              </a:rPr>
                              <m:t>𝑛𝑘</m:t>
                            </m:r>
                          </m:sub>
                        </m:sSub>
                      </m:den>
                    </m:f>
                    <m:r>
                      <a:rPr lang="en-GB" sz="1600" b="0" i="1" dirty="0" smtClean="0">
                        <a:latin typeface="Cambria Math" panose="02040503050406030204" pitchFamily="18" charset="0"/>
                      </a:rPr>
                      <m:t>,</m:t>
                    </m:r>
                    <m:sSub>
                      <m:sSubPr>
                        <m:ctrlPr>
                          <a:rPr lang="en-GB" sz="1600" b="0" i="1" dirty="0" smtClean="0">
                            <a:latin typeface="Cambria Math" panose="02040503050406030204" pitchFamily="18" charset="0"/>
                          </a:rPr>
                        </m:ctrlPr>
                      </m:sSubPr>
                      <m:e>
                        <m:r>
                          <a:rPr lang="en-GB" sz="1600" b="0" i="1" dirty="0" smtClean="0">
                            <a:latin typeface="Cambria Math" panose="02040503050406030204" pitchFamily="18" charset="0"/>
                          </a:rPr>
                          <m:t>             </m:t>
                        </m:r>
                        <m:r>
                          <a:rPr lang="en-GB" sz="1600" b="0" i="1" dirty="0" smtClean="0">
                            <a:latin typeface="Cambria Math" panose="02040503050406030204" pitchFamily="18" charset="0"/>
                          </a:rPr>
                          <m:t>𝐷</m:t>
                        </m:r>
                      </m:e>
                      <m:sub>
                        <m:r>
                          <a:rPr lang="en-GB" sz="1600" b="0" i="1" dirty="0" smtClean="0">
                            <a:latin typeface="Cambria Math" panose="02040503050406030204" pitchFamily="18" charset="0"/>
                          </a:rPr>
                          <m:t>𝑛𝑘</m:t>
                        </m:r>
                      </m:sub>
                    </m:sSub>
                    <m:r>
                      <a:rPr lang="en-GB" sz="1600" b="0" i="1" dirty="0" smtClean="0">
                        <a:latin typeface="Cambria Math" panose="02040503050406030204" pitchFamily="18" charset="0"/>
                      </a:rPr>
                      <m:t>≔&lt;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𝐷</m:t>
                        </m:r>
                      </m:e>
                      <m:sub>
                        <m:r>
                          <a:rPr lang="en-GB" sz="1600" i="1" dirty="0">
                            <a:latin typeface="Cambria Math" panose="02040503050406030204" pitchFamily="18" charset="0"/>
                          </a:rPr>
                          <m:t>𝑛𝑖</m:t>
                        </m:r>
                      </m:sub>
                    </m:sSub>
                    <m:r>
                      <a:rPr lang="en-GB" sz="1600" b="0" i="1" dirty="0" smtClean="0">
                        <a:latin typeface="Cambria Math" panose="02040503050406030204" pitchFamily="18" charset="0"/>
                      </a:rPr>
                      <m:t>,</m:t>
                    </m:r>
                  </m:oMath>
                </a14:m>
                <a:r>
                  <a:rPr lang="en-GB" sz="1600" dirty="0"/>
                  <a:t> </a:t>
                </a:r>
                <a14:m>
                  <m:oMath xmlns:m="http://schemas.openxmlformats.org/officeDocument/2006/math">
                    <m:sSub>
                      <m:sSubPr>
                        <m:ctrlPr>
                          <a:rPr lang="en-GB" sz="1600" i="1" dirty="0">
                            <a:latin typeface="Cambria Math" panose="02040503050406030204" pitchFamily="18" charset="0"/>
                          </a:rPr>
                        </m:ctrlPr>
                      </m:sSubPr>
                      <m:e>
                        <m:r>
                          <a:rPr lang="en-GB" sz="1600" i="1" dirty="0">
                            <a:latin typeface="Cambria Math" panose="02040503050406030204" pitchFamily="18" charset="0"/>
                          </a:rPr>
                          <m:t>𝐷</m:t>
                        </m:r>
                      </m:e>
                      <m:sub>
                        <m:r>
                          <a:rPr lang="en-GB" sz="1600" i="1" dirty="0">
                            <a:latin typeface="Cambria Math" panose="02040503050406030204" pitchFamily="18" charset="0"/>
                          </a:rPr>
                          <m:t>𝑛</m:t>
                        </m:r>
                        <m:r>
                          <a:rPr lang="en-GB" sz="1600" b="0" i="1" dirty="0" smtClean="0">
                            <a:latin typeface="Cambria Math" panose="02040503050406030204" pitchFamily="18" charset="0"/>
                          </a:rPr>
                          <m:t>𝑗</m:t>
                        </m:r>
                      </m:sub>
                    </m:sSub>
                    <m:r>
                      <a:rPr lang="en-GB" sz="1600" b="0" i="1" dirty="0" smtClean="0">
                        <a:latin typeface="Cambria Math" panose="02040503050406030204" pitchFamily="18" charset="0"/>
                      </a:rPr>
                      <m:t>&gt;</m:t>
                    </m:r>
                  </m:oMath>
                </a14:m>
                <a:endParaRPr lang="en-GB" sz="1600" dirty="0"/>
              </a:p>
            </p:txBody>
          </p:sp>
        </mc:Choice>
        <mc:Fallback xmlns="">
          <p:sp>
            <p:nvSpPr>
              <p:cNvPr id="41" name="TextBox 40">
                <a:extLst>
                  <a:ext uri="{FF2B5EF4-FFF2-40B4-BE49-F238E27FC236}">
                    <a16:creationId xmlns:a16="http://schemas.microsoft.com/office/drawing/2014/main" id="{A656E8DB-A016-4820-9637-89C537DACCFD}"/>
                  </a:ext>
                </a:extLst>
              </p:cNvPr>
              <p:cNvSpPr txBox="1">
                <a:spLocks noRot="1" noChangeAspect="1" noMove="1" noResize="1" noEditPoints="1" noAdjustHandles="1" noChangeArrowheads="1" noChangeShapeType="1" noTextEdit="1"/>
              </p:cNvSpPr>
              <p:nvPr/>
            </p:nvSpPr>
            <p:spPr>
              <a:xfrm>
                <a:off x="6753758" y="4045915"/>
                <a:ext cx="3474597" cy="380810"/>
              </a:xfrm>
              <a:prstGeom prst="rect">
                <a:avLst/>
              </a:prstGeom>
              <a:blipFill>
                <a:blip r:embed="rId4"/>
                <a:stretch>
                  <a:fillRect l="-2632" b="-1451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0C0DA8BB-2DED-4526-B564-A58E7D02D41B}"/>
                  </a:ext>
                </a:extLst>
              </p:cNvPr>
              <p:cNvSpPr txBox="1"/>
              <p:nvPr/>
            </p:nvSpPr>
            <p:spPr>
              <a:xfrm>
                <a:off x="6369336" y="4937648"/>
                <a:ext cx="2337115" cy="50905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b="0" i="1" dirty="0" smtClean="0">
                              <a:latin typeface="Cambria Math" panose="02040503050406030204" pitchFamily="18" charset="0"/>
                            </a:rPr>
                          </m:ctrlPr>
                        </m:sSubPr>
                        <m:e>
                          <m:r>
                            <a:rPr lang="en-GB" sz="1600" b="0" i="1" dirty="0" smtClean="0">
                              <a:latin typeface="Cambria Math" panose="02040503050406030204" pitchFamily="18" charset="0"/>
                            </a:rPr>
                            <m:t>𝑗</m:t>
                          </m:r>
                        </m:e>
                        <m:sub>
                          <m:r>
                            <a:rPr lang="en-GB" sz="1600" b="0" i="1" dirty="0" smtClean="0">
                              <a:latin typeface="Cambria Math" panose="02040503050406030204" pitchFamily="18" charset="0"/>
                            </a:rPr>
                            <m:t>𝑛𝑘</m:t>
                          </m:r>
                        </m:sub>
                      </m:sSub>
                      <m:r>
                        <a:rPr lang="en-GB" sz="1600" b="0" i="1" dirty="0" smtClean="0">
                          <a:latin typeface="Cambria Math" panose="02040503050406030204" pitchFamily="18" charset="0"/>
                        </a:rPr>
                        <m:t>=</m:t>
                      </m:r>
                      <m:r>
                        <a:rPr lang="en-GB" sz="1600" i="1" dirty="0" smtClean="0">
                          <a:latin typeface="Cambria Math" panose="02040503050406030204" pitchFamily="18" charset="0"/>
                        </a:rPr>
                        <m:t> </m:t>
                      </m:r>
                      <m:f>
                        <m:fPr>
                          <m:ctrlPr>
                            <a:rPr lang="en-GB" sz="1600" b="0" i="1" dirty="0" smtClean="0">
                              <a:latin typeface="Cambria Math" panose="02040503050406030204" pitchFamily="18" charset="0"/>
                            </a:rPr>
                          </m:ctrlPr>
                        </m:fPr>
                        <m:num>
                          <m:r>
                            <a:rPr lang="en-GB" sz="1600" b="0" i="1" dirty="0" smtClean="0">
                              <a:latin typeface="Cambria Math" panose="02040503050406030204" pitchFamily="18" charset="0"/>
                            </a:rPr>
                            <m:t>𝑑𝑛</m:t>
                          </m:r>
                        </m:num>
                        <m:den>
                          <m:r>
                            <a:rPr lang="en-GB" sz="1600" b="0" i="1" dirty="0" smtClean="0">
                              <a:latin typeface="Cambria Math" panose="02040503050406030204" pitchFamily="18" charset="0"/>
                            </a:rPr>
                            <m:t>𝑑</m:t>
                          </m:r>
                          <m:sSub>
                            <m:sSubPr>
                              <m:ctrlPr>
                                <a:rPr lang="en-GB" sz="1600" b="0" i="1" dirty="0" smtClean="0">
                                  <a:latin typeface="Cambria Math" panose="02040503050406030204" pitchFamily="18" charset="0"/>
                                </a:rPr>
                              </m:ctrlPr>
                            </m:sSubPr>
                            <m:e>
                              <m:r>
                                <a:rPr lang="en-GB" sz="1600" b="0" i="1" dirty="0" smtClean="0">
                                  <a:latin typeface="Cambria Math" panose="02040503050406030204" pitchFamily="18" charset="0"/>
                                </a:rPr>
                                <m:t>𝑙</m:t>
                              </m:r>
                            </m:e>
                            <m:sub>
                              <m:r>
                                <a:rPr lang="en-GB" sz="1600" b="0" i="1" dirty="0" smtClean="0">
                                  <a:latin typeface="Cambria Math" panose="02040503050406030204" pitchFamily="18" charset="0"/>
                                </a:rPr>
                                <m:t>𝑘</m:t>
                              </m:r>
                            </m:sub>
                          </m:sSub>
                        </m:den>
                      </m:f>
                      <m:r>
                        <a:rPr lang="en-GB" sz="1600" b="0" i="1" dirty="0" smtClean="0">
                          <a:latin typeface="Cambria Math" panose="02040503050406030204" pitchFamily="18" charset="0"/>
                          <a:ea typeface="Cambria Math" panose="02040503050406030204" pitchFamily="18" charset="0"/>
                        </a:rPr>
                        <m:t>−</m:t>
                      </m:r>
                      <m:r>
                        <a:rPr lang="en-GB" sz="1600" b="0" i="1" dirty="0" smtClean="0">
                          <a:latin typeface="Cambria Math" panose="02040503050406030204" pitchFamily="18" charset="0"/>
                          <a:ea typeface="Cambria Math" panose="02040503050406030204" pitchFamily="18" charset="0"/>
                        </a:rPr>
                        <m:t>𝑛</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𝑎</m:t>
                          </m:r>
                        </m:e>
                        <m:sub>
                          <m:r>
                            <a:rPr lang="en-GB" sz="1600" i="1" dirty="0">
                              <a:latin typeface="Cambria Math" panose="02040503050406030204" pitchFamily="18" charset="0"/>
                            </a:rPr>
                            <m:t>𝑘</m:t>
                          </m:r>
                        </m:sub>
                      </m:sSub>
                    </m:oMath>
                  </m:oMathPara>
                </a14:m>
                <a:endParaRPr lang="en-GB" sz="1600" dirty="0"/>
              </a:p>
            </p:txBody>
          </p:sp>
        </mc:Choice>
        <mc:Fallback xmlns="">
          <p:sp>
            <p:nvSpPr>
              <p:cNvPr id="42" name="TextBox 41">
                <a:extLst>
                  <a:ext uri="{FF2B5EF4-FFF2-40B4-BE49-F238E27FC236}">
                    <a16:creationId xmlns:a16="http://schemas.microsoft.com/office/drawing/2014/main" id="{0C0DA8BB-2DED-4526-B564-A58E7D02D41B}"/>
                  </a:ext>
                </a:extLst>
              </p:cNvPr>
              <p:cNvSpPr txBox="1">
                <a:spLocks noRot="1" noChangeAspect="1" noMove="1" noResize="1" noEditPoints="1" noAdjustHandles="1" noChangeArrowheads="1" noChangeShapeType="1" noTextEdit="1"/>
              </p:cNvSpPr>
              <p:nvPr/>
            </p:nvSpPr>
            <p:spPr>
              <a:xfrm>
                <a:off x="6369336" y="4937648"/>
                <a:ext cx="2337115" cy="509050"/>
              </a:xfrm>
              <a:prstGeom prst="rect">
                <a:avLst/>
              </a:prstGeom>
              <a:blipFill>
                <a:blip r:embed="rId5"/>
                <a:stretch>
                  <a:fillRect/>
                </a:stretch>
              </a:blipFill>
            </p:spPr>
            <p:txBody>
              <a:bodyPr/>
              <a:lstStyle/>
              <a:p>
                <a:r>
                  <a:rPr lang="en-GB">
                    <a:noFill/>
                  </a:rPr>
                  <a:t> </a:t>
                </a:r>
              </a:p>
            </p:txBody>
          </p:sp>
        </mc:Fallback>
      </mc:AlternateContent>
      <p:sp>
        <p:nvSpPr>
          <p:cNvPr id="43" name="Freeform: Shape 42">
            <a:extLst>
              <a:ext uri="{FF2B5EF4-FFF2-40B4-BE49-F238E27FC236}">
                <a16:creationId xmlns:a16="http://schemas.microsoft.com/office/drawing/2014/main" id="{DC2DF917-AB10-4128-BFCA-29CE9806F5A2}"/>
              </a:ext>
            </a:extLst>
          </p:cNvPr>
          <p:cNvSpPr/>
          <p:nvPr/>
        </p:nvSpPr>
        <p:spPr>
          <a:xfrm>
            <a:off x="6727889" y="738364"/>
            <a:ext cx="3152775" cy="1573340"/>
          </a:xfrm>
          <a:custGeom>
            <a:avLst/>
            <a:gdLst>
              <a:gd name="connsiteX0" fmla="*/ 3152775 w 3152775"/>
              <a:gd name="connsiteY0" fmla="*/ 1457325 h 1457325"/>
              <a:gd name="connsiteX1" fmla="*/ 0 w 3152775"/>
              <a:gd name="connsiteY1" fmla="*/ 1447800 h 1457325"/>
              <a:gd name="connsiteX2" fmla="*/ 1724025 w 3152775"/>
              <a:gd name="connsiteY2" fmla="*/ 0 h 1457325"/>
              <a:gd name="connsiteX3" fmla="*/ 3152775 w 3152775"/>
              <a:gd name="connsiteY3" fmla="*/ 1457325 h 1457325"/>
            </a:gdLst>
            <a:ahLst/>
            <a:cxnLst>
              <a:cxn ang="0">
                <a:pos x="connsiteX0" y="connsiteY0"/>
              </a:cxn>
              <a:cxn ang="0">
                <a:pos x="connsiteX1" y="connsiteY1"/>
              </a:cxn>
              <a:cxn ang="0">
                <a:pos x="connsiteX2" y="connsiteY2"/>
              </a:cxn>
              <a:cxn ang="0">
                <a:pos x="connsiteX3" y="connsiteY3"/>
              </a:cxn>
            </a:cxnLst>
            <a:rect l="l" t="t" r="r" b="b"/>
            <a:pathLst>
              <a:path w="3152775" h="1457325">
                <a:moveTo>
                  <a:pt x="3152775" y="1457325"/>
                </a:moveTo>
                <a:lnTo>
                  <a:pt x="0" y="1447800"/>
                </a:lnTo>
                <a:lnTo>
                  <a:pt x="1724025" y="0"/>
                </a:lnTo>
                <a:lnTo>
                  <a:pt x="3152775" y="1457325"/>
                </a:ln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4" name="Straight Connector 43">
            <a:extLst>
              <a:ext uri="{FF2B5EF4-FFF2-40B4-BE49-F238E27FC236}">
                <a16:creationId xmlns:a16="http://schemas.microsoft.com/office/drawing/2014/main" id="{8B45410B-F9CC-4F02-BBD1-B420486CE34D}"/>
              </a:ext>
            </a:extLst>
          </p:cNvPr>
          <p:cNvCxnSpPr>
            <a:cxnSpLocks/>
          </p:cNvCxnSpPr>
          <p:nvPr/>
        </p:nvCxnSpPr>
        <p:spPr>
          <a:xfrm>
            <a:off x="7648668" y="1467027"/>
            <a:ext cx="655607" cy="63681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AA6019F8-F4EE-4793-8979-8F7A58FADE94}"/>
              </a:ext>
            </a:extLst>
          </p:cNvPr>
          <p:cNvCxnSpPr>
            <a:cxnSpLocks/>
          </p:cNvCxnSpPr>
          <p:nvPr/>
        </p:nvCxnSpPr>
        <p:spPr>
          <a:xfrm flipV="1">
            <a:off x="8304276" y="1484965"/>
            <a:ext cx="804350" cy="61887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D80C0B2-D4A0-4D43-BE83-092F7C5E4A7D}"/>
              </a:ext>
            </a:extLst>
          </p:cNvPr>
          <p:cNvCxnSpPr>
            <a:cxnSpLocks/>
          </p:cNvCxnSpPr>
          <p:nvPr/>
        </p:nvCxnSpPr>
        <p:spPr>
          <a:xfrm flipV="1">
            <a:off x="8304275" y="2094317"/>
            <a:ext cx="0" cy="2258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9B5FFBA6-9A4E-4DC5-8820-0BC418E8C41A}"/>
                  </a:ext>
                </a:extLst>
              </p:cNvPr>
              <p:cNvSpPr txBox="1"/>
              <p:nvPr/>
            </p:nvSpPr>
            <p:spPr>
              <a:xfrm>
                <a:off x="7480239" y="1060444"/>
                <a:ext cx="249684"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𝑗</m:t>
                          </m:r>
                        </m:sub>
                      </m:sSub>
                    </m:oMath>
                  </m:oMathPara>
                </a14:m>
                <a:endParaRPr lang="en-GB" dirty="0"/>
              </a:p>
            </p:txBody>
          </p:sp>
        </mc:Choice>
        <mc:Fallback xmlns="">
          <p:sp>
            <p:nvSpPr>
              <p:cNvPr id="47" name="TextBox 46">
                <a:extLst>
                  <a:ext uri="{FF2B5EF4-FFF2-40B4-BE49-F238E27FC236}">
                    <a16:creationId xmlns:a16="http://schemas.microsoft.com/office/drawing/2014/main" id="{9B5FFBA6-9A4E-4DC5-8820-0BC418E8C41A}"/>
                  </a:ext>
                </a:extLst>
              </p:cNvPr>
              <p:cNvSpPr txBox="1">
                <a:spLocks noRot="1" noChangeAspect="1" noMove="1" noResize="1" noEditPoints="1" noAdjustHandles="1" noChangeArrowheads="1" noChangeShapeType="1" noTextEdit="1"/>
              </p:cNvSpPr>
              <p:nvPr/>
            </p:nvSpPr>
            <p:spPr>
              <a:xfrm>
                <a:off x="7480239" y="1060444"/>
                <a:ext cx="249684" cy="299313"/>
              </a:xfrm>
              <a:prstGeom prst="rect">
                <a:avLst/>
              </a:prstGeom>
              <a:blipFill>
                <a:blip r:embed="rId6"/>
                <a:stretch>
                  <a:fillRect l="-21951" r="-14634" b="-265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B0858477-4F9E-48A0-984D-0036F5E67F6B}"/>
                  </a:ext>
                </a:extLst>
              </p:cNvPr>
              <p:cNvSpPr txBox="1"/>
              <p:nvPr/>
            </p:nvSpPr>
            <p:spPr>
              <a:xfrm>
                <a:off x="8174734" y="2428499"/>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𝑘</m:t>
                          </m:r>
                        </m:sub>
                      </m:sSub>
                    </m:oMath>
                  </m:oMathPara>
                </a14:m>
                <a:endParaRPr lang="en-GB" dirty="0"/>
              </a:p>
            </p:txBody>
          </p:sp>
        </mc:Choice>
        <mc:Fallback xmlns="">
          <p:sp>
            <p:nvSpPr>
              <p:cNvPr id="48" name="TextBox 47">
                <a:extLst>
                  <a:ext uri="{FF2B5EF4-FFF2-40B4-BE49-F238E27FC236}">
                    <a16:creationId xmlns:a16="http://schemas.microsoft.com/office/drawing/2014/main" id="{B0858477-4F9E-48A0-984D-0036F5E67F6B}"/>
                  </a:ext>
                </a:extLst>
              </p:cNvPr>
              <p:cNvSpPr txBox="1">
                <a:spLocks noRot="1" noChangeAspect="1" noMove="1" noResize="1" noEditPoints="1" noAdjustHandles="1" noChangeArrowheads="1" noChangeShapeType="1" noTextEdit="1"/>
              </p:cNvSpPr>
              <p:nvPr/>
            </p:nvSpPr>
            <p:spPr>
              <a:xfrm>
                <a:off x="8174734" y="2428499"/>
                <a:ext cx="259081" cy="276999"/>
              </a:xfrm>
              <a:prstGeom prst="rect">
                <a:avLst/>
              </a:prstGeom>
              <a:blipFill>
                <a:blip r:embed="rId7"/>
                <a:stretch>
                  <a:fillRect l="-26190" r="-16667" b="-152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9DA66EFE-5730-4676-8D5D-AC7386508426}"/>
                  </a:ext>
                </a:extLst>
              </p:cNvPr>
              <p:cNvSpPr txBox="1"/>
              <p:nvPr/>
            </p:nvSpPr>
            <p:spPr>
              <a:xfrm>
                <a:off x="9251289" y="1167714"/>
                <a:ext cx="25096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𝑖</m:t>
                          </m:r>
                        </m:sub>
                      </m:sSub>
                    </m:oMath>
                  </m:oMathPara>
                </a14:m>
                <a:endParaRPr lang="en-GB" dirty="0"/>
              </a:p>
            </p:txBody>
          </p:sp>
        </mc:Choice>
        <mc:Fallback xmlns="">
          <p:sp>
            <p:nvSpPr>
              <p:cNvPr id="49" name="TextBox 48">
                <a:extLst>
                  <a:ext uri="{FF2B5EF4-FFF2-40B4-BE49-F238E27FC236}">
                    <a16:creationId xmlns:a16="http://schemas.microsoft.com/office/drawing/2014/main" id="{9DA66EFE-5730-4676-8D5D-AC7386508426}"/>
                  </a:ext>
                </a:extLst>
              </p:cNvPr>
              <p:cNvSpPr txBox="1">
                <a:spLocks noRot="1" noChangeAspect="1" noMove="1" noResize="1" noEditPoints="1" noAdjustHandles="1" noChangeArrowheads="1" noChangeShapeType="1" noTextEdit="1"/>
              </p:cNvSpPr>
              <p:nvPr/>
            </p:nvSpPr>
            <p:spPr>
              <a:xfrm>
                <a:off x="9251289" y="1167714"/>
                <a:ext cx="250966" cy="276999"/>
              </a:xfrm>
              <a:prstGeom prst="rect">
                <a:avLst/>
              </a:prstGeom>
              <a:blipFill>
                <a:blip r:embed="rId8"/>
                <a:stretch>
                  <a:fillRect l="-24390" r="-7317"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FE5F79B6-1DCA-4E1C-B7B2-7028666CA739}"/>
                  </a:ext>
                </a:extLst>
              </p:cNvPr>
              <p:cNvSpPr txBox="1"/>
              <p:nvPr/>
            </p:nvSpPr>
            <p:spPr>
              <a:xfrm>
                <a:off x="6615895" y="2320117"/>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𝑖</m:t>
                      </m:r>
                    </m:oMath>
                  </m:oMathPara>
                </a14:m>
                <a:endParaRPr lang="en-GB" dirty="0"/>
              </a:p>
            </p:txBody>
          </p:sp>
        </mc:Choice>
        <mc:Fallback xmlns="">
          <p:sp>
            <p:nvSpPr>
              <p:cNvPr id="50" name="TextBox 49">
                <a:extLst>
                  <a:ext uri="{FF2B5EF4-FFF2-40B4-BE49-F238E27FC236}">
                    <a16:creationId xmlns:a16="http://schemas.microsoft.com/office/drawing/2014/main" id="{FE5F79B6-1DCA-4E1C-B7B2-7028666CA739}"/>
                  </a:ext>
                </a:extLst>
              </p:cNvPr>
              <p:cNvSpPr txBox="1">
                <a:spLocks noRot="1" noChangeAspect="1" noMove="1" noResize="1" noEditPoints="1" noAdjustHandles="1" noChangeArrowheads="1" noChangeShapeType="1" noTextEdit="1"/>
              </p:cNvSpPr>
              <p:nvPr/>
            </p:nvSpPr>
            <p:spPr>
              <a:xfrm>
                <a:off x="6615895" y="2320117"/>
                <a:ext cx="259081" cy="276999"/>
              </a:xfrm>
              <a:prstGeom prst="rect">
                <a:avLst/>
              </a:prstGeom>
              <a:blipFill>
                <a:blip r:embed="rId9"/>
                <a:stretch>
                  <a:fillRect b="-88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4F7A29AB-1ACF-402E-9CC4-4127FA21E18A}"/>
                  </a:ext>
                </a:extLst>
              </p:cNvPr>
              <p:cNvSpPr txBox="1"/>
              <p:nvPr/>
            </p:nvSpPr>
            <p:spPr>
              <a:xfrm>
                <a:off x="9733573" y="2320117"/>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𝑗</m:t>
                      </m:r>
                    </m:oMath>
                  </m:oMathPara>
                </a14:m>
                <a:endParaRPr lang="en-GB" dirty="0"/>
              </a:p>
            </p:txBody>
          </p:sp>
        </mc:Choice>
        <mc:Fallback xmlns="">
          <p:sp>
            <p:nvSpPr>
              <p:cNvPr id="51" name="TextBox 50">
                <a:extLst>
                  <a:ext uri="{FF2B5EF4-FFF2-40B4-BE49-F238E27FC236}">
                    <a16:creationId xmlns:a16="http://schemas.microsoft.com/office/drawing/2014/main" id="{4F7A29AB-1ACF-402E-9CC4-4127FA21E18A}"/>
                  </a:ext>
                </a:extLst>
              </p:cNvPr>
              <p:cNvSpPr txBox="1">
                <a:spLocks noRot="1" noChangeAspect="1" noMove="1" noResize="1" noEditPoints="1" noAdjustHandles="1" noChangeArrowheads="1" noChangeShapeType="1" noTextEdit="1"/>
              </p:cNvSpPr>
              <p:nvPr/>
            </p:nvSpPr>
            <p:spPr>
              <a:xfrm>
                <a:off x="9733573" y="2320117"/>
                <a:ext cx="259081" cy="276999"/>
              </a:xfrm>
              <a:prstGeom prst="rect">
                <a:avLst/>
              </a:prstGeom>
              <a:blipFill>
                <a:blip r:embed="rId10"/>
                <a:stretch>
                  <a:fillRect l="-9524" t="-4444" r="-9524" b="-3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30FF74C6-1646-48EA-B81E-FAA959F4B6AE}"/>
                  </a:ext>
                </a:extLst>
              </p:cNvPr>
              <p:cNvSpPr txBox="1"/>
              <p:nvPr/>
            </p:nvSpPr>
            <p:spPr>
              <a:xfrm>
                <a:off x="8360927" y="455361"/>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𝑘</m:t>
                      </m:r>
                    </m:oMath>
                  </m:oMathPara>
                </a14:m>
                <a:endParaRPr lang="en-GB" dirty="0"/>
              </a:p>
            </p:txBody>
          </p:sp>
        </mc:Choice>
        <mc:Fallback xmlns="">
          <p:sp>
            <p:nvSpPr>
              <p:cNvPr id="52" name="TextBox 51">
                <a:extLst>
                  <a:ext uri="{FF2B5EF4-FFF2-40B4-BE49-F238E27FC236}">
                    <a16:creationId xmlns:a16="http://schemas.microsoft.com/office/drawing/2014/main" id="{30FF74C6-1646-48EA-B81E-FAA959F4B6AE}"/>
                  </a:ext>
                </a:extLst>
              </p:cNvPr>
              <p:cNvSpPr txBox="1">
                <a:spLocks noRot="1" noChangeAspect="1" noMove="1" noResize="1" noEditPoints="1" noAdjustHandles="1" noChangeArrowheads="1" noChangeShapeType="1" noTextEdit="1"/>
              </p:cNvSpPr>
              <p:nvPr/>
            </p:nvSpPr>
            <p:spPr>
              <a:xfrm>
                <a:off x="8360927" y="455361"/>
                <a:ext cx="259081" cy="276999"/>
              </a:xfrm>
              <a:prstGeom prst="rect">
                <a:avLst/>
              </a:prstGeom>
              <a:blipFill>
                <a:blip r:embed="rId11"/>
                <a:stretch>
                  <a:fillRect l="-9524" r="-7143" b="-88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DB168FA8-10D3-4E8B-9E4B-7E80EDA7242C}"/>
                  </a:ext>
                </a:extLst>
              </p:cNvPr>
              <p:cNvSpPr txBox="1"/>
              <p:nvPr/>
            </p:nvSpPr>
            <p:spPr>
              <a:xfrm>
                <a:off x="7677912" y="1712662"/>
                <a:ext cx="259081" cy="29931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𝑗</m:t>
                          </m:r>
                        </m:sub>
                      </m:sSub>
                    </m:oMath>
                  </m:oMathPara>
                </a14:m>
                <a:endParaRPr lang="en-GB" dirty="0"/>
              </a:p>
            </p:txBody>
          </p:sp>
        </mc:Choice>
        <mc:Fallback xmlns="">
          <p:sp>
            <p:nvSpPr>
              <p:cNvPr id="53" name="TextBox 52">
                <a:extLst>
                  <a:ext uri="{FF2B5EF4-FFF2-40B4-BE49-F238E27FC236}">
                    <a16:creationId xmlns:a16="http://schemas.microsoft.com/office/drawing/2014/main" id="{DB168FA8-10D3-4E8B-9E4B-7E80EDA7242C}"/>
                  </a:ext>
                </a:extLst>
              </p:cNvPr>
              <p:cNvSpPr txBox="1">
                <a:spLocks noRot="1" noChangeAspect="1" noMove="1" noResize="1" noEditPoints="1" noAdjustHandles="1" noChangeArrowheads="1" noChangeShapeType="1" noTextEdit="1"/>
              </p:cNvSpPr>
              <p:nvPr/>
            </p:nvSpPr>
            <p:spPr>
              <a:xfrm>
                <a:off x="7677912" y="1712662"/>
                <a:ext cx="259081" cy="299313"/>
              </a:xfrm>
              <a:prstGeom prst="rect">
                <a:avLst/>
              </a:prstGeom>
              <a:blipFill>
                <a:blip r:embed="rId12"/>
                <a:stretch>
                  <a:fillRect l="-23810" r="-14286" b="-265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576DE505-8F84-4ACB-897F-0962EA7515B9}"/>
                  </a:ext>
                </a:extLst>
              </p:cNvPr>
              <p:cNvSpPr txBox="1"/>
              <p:nvPr/>
            </p:nvSpPr>
            <p:spPr>
              <a:xfrm>
                <a:off x="8422384" y="2015459"/>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𝑘</m:t>
                          </m:r>
                        </m:sub>
                      </m:sSub>
                    </m:oMath>
                  </m:oMathPara>
                </a14:m>
                <a:endParaRPr lang="en-GB" dirty="0"/>
              </a:p>
            </p:txBody>
          </p:sp>
        </mc:Choice>
        <mc:Fallback xmlns="">
          <p:sp>
            <p:nvSpPr>
              <p:cNvPr id="54" name="TextBox 53">
                <a:extLst>
                  <a:ext uri="{FF2B5EF4-FFF2-40B4-BE49-F238E27FC236}">
                    <a16:creationId xmlns:a16="http://schemas.microsoft.com/office/drawing/2014/main" id="{576DE505-8F84-4ACB-897F-0962EA7515B9}"/>
                  </a:ext>
                </a:extLst>
              </p:cNvPr>
              <p:cNvSpPr txBox="1">
                <a:spLocks noRot="1" noChangeAspect="1" noMove="1" noResize="1" noEditPoints="1" noAdjustHandles="1" noChangeArrowheads="1" noChangeShapeType="1" noTextEdit="1"/>
              </p:cNvSpPr>
              <p:nvPr/>
            </p:nvSpPr>
            <p:spPr>
              <a:xfrm>
                <a:off x="8422384" y="2015459"/>
                <a:ext cx="259081" cy="276999"/>
              </a:xfrm>
              <a:prstGeom prst="rect">
                <a:avLst/>
              </a:prstGeom>
              <a:blipFill>
                <a:blip r:embed="rId13"/>
                <a:stretch>
                  <a:fillRect l="-30952" r="-19048"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4869C213-37DA-4B70-89CD-5DA0D260722A}"/>
                  </a:ext>
                </a:extLst>
              </p:cNvPr>
              <p:cNvSpPr txBox="1"/>
              <p:nvPr/>
            </p:nvSpPr>
            <p:spPr>
              <a:xfrm>
                <a:off x="8768239" y="1688661"/>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𝑖</m:t>
                          </m:r>
                        </m:sub>
                      </m:sSub>
                    </m:oMath>
                  </m:oMathPara>
                </a14:m>
                <a:endParaRPr lang="en-GB" dirty="0"/>
              </a:p>
            </p:txBody>
          </p:sp>
        </mc:Choice>
        <mc:Fallback xmlns="">
          <p:sp>
            <p:nvSpPr>
              <p:cNvPr id="55" name="TextBox 54">
                <a:extLst>
                  <a:ext uri="{FF2B5EF4-FFF2-40B4-BE49-F238E27FC236}">
                    <a16:creationId xmlns:a16="http://schemas.microsoft.com/office/drawing/2014/main" id="{4869C213-37DA-4B70-89CD-5DA0D260722A}"/>
                  </a:ext>
                </a:extLst>
              </p:cNvPr>
              <p:cNvSpPr txBox="1">
                <a:spLocks noRot="1" noChangeAspect="1" noMove="1" noResize="1" noEditPoints="1" noAdjustHandles="1" noChangeArrowheads="1" noChangeShapeType="1" noTextEdit="1"/>
              </p:cNvSpPr>
              <p:nvPr/>
            </p:nvSpPr>
            <p:spPr>
              <a:xfrm>
                <a:off x="8768239" y="1688661"/>
                <a:ext cx="259081" cy="276999"/>
              </a:xfrm>
              <a:prstGeom prst="rect">
                <a:avLst/>
              </a:prstGeom>
              <a:blipFill>
                <a:blip r:embed="rId14"/>
                <a:stretch>
                  <a:fillRect l="-23256" r="-9302" b="-20000"/>
                </a:stretch>
              </a:blipFill>
            </p:spPr>
            <p:txBody>
              <a:bodyPr/>
              <a:lstStyle/>
              <a:p>
                <a:r>
                  <a:rPr lang="en-GB">
                    <a:noFill/>
                  </a:rPr>
                  <a:t> </a:t>
                </a:r>
              </a:p>
            </p:txBody>
          </p:sp>
        </mc:Fallback>
      </mc:AlternateContent>
      <p:sp>
        <p:nvSpPr>
          <p:cNvPr id="56" name="Freeform: Shape 55">
            <a:extLst>
              <a:ext uri="{FF2B5EF4-FFF2-40B4-BE49-F238E27FC236}">
                <a16:creationId xmlns:a16="http://schemas.microsoft.com/office/drawing/2014/main" id="{D17CB323-7D0F-4C53-8E22-CBAFE4068B33}"/>
              </a:ext>
            </a:extLst>
          </p:cNvPr>
          <p:cNvSpPr/>
          <p:nvPr/>
        </p:nvSpPr>
        <p:spPr>
          <a:xfrm>
            <a:off x="7648485" y="748464"/>
            <a:ext cx="1469574" cy="1356227"/>
          </a:xfrm>
          <a:custGeom>
            <a:avLst/>
            <a:gdLst>
              <a:gd name="connsiteX0" fmla="*/ 0 w 1438275"/>
              <a:gd name="connsiteY0" fmla="*/ 704850 h 1343025"/>
              <a:gd name="connsiteX1" fmla="*/ 781050 w 1438275"/>
              <a:gd name="connsiteY1" fmla="*/ 0 h 1343025"/>
              <a:gd name="connsiteX2" fmla="*/ 1438275 w 1438275"/>
              <a:gd name="connsiteY2" fmla="*/ 714375 h 1343025"/>
              <a:gd name="connsiteX3" fmla="*/ 647700 w 1438275"/>
              <a:gd name="connsiteY3" fmla="*/ 1343025 h 1343025"/>
              <a:gd name="connsiteX4" fmla="*/ 0 w 1438275"/>
              <a:gd name="connsiteY4" fmla="*/ 704850 h 1343025"/>
              <a:gd name="connsiteX0" fmla="*/ 0 w 1438275"/>
              <a:gd name="connsiteY0" fmla="*/ 763933 h 1402108"/>
              <a:gd name="connsiteX1" fmla="*/ 804817 w 1438275"/>
              <a:gd name="connsiteY1" fmla="*/ 0 h 1402108"/>
              <a:gd name="connsiteX2" fmla="*/ 1438275 w 1438275"/>
              <a:gd name="connsiteY2" fmla="*/ 773458 h 1402108"/>
              <a:gd name="connsiteX3" fmla="*/ 647700 w 1438275"/>
              <a:gd name="connsiteY3" fmla="*/ 1402108 h 1402108"/>
              <a:gd name="connsiteX4" fmla="*/ 0 w 1438275"/>
              <a:gd name="connsiteY4" fmla="*/ 763933 h 1402108"/>
              <a:gd name="connsiteX0" fmla="*/ 0 w 1466796"/>
              <a:gd name="connsiteY0" fmla="*/ 763933 h 1402108"/>
              <a:gd name="connsiteX1" fmla="*/ 804817 w 1466796"/>
              <a:gd name="connsiteY1" fmla="*/ 0 h 1402108"/>
              <a:gd name="connsiteX2" fmla="*/ 1466796 w 1466796"/>
              <a:gd name="connsiteY2" fmla="*/ 763611 h 1402108"/>
              <a:gd name="connsiteX3" fmla="*/ 647700 w 1466796"/>
              <a:gd name="connsiteY3" fmla="*/ 1402108 h 1402108"/>
              <a:gd name="connsiteX4" fmla="*/ 0 w 1466796"/>
              <a:gd name="connsiteY4" fmla="*/ 763933 h 14021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6796" h="1402108">
                <a:moveTo>
                  <a:pt x="0" y="763933"/>
                </a:moveTo>
                <a:lnTo>
                  <a:pt x="804817" y="0"/>
                </a:lnTo>
                <a:lnTo>
                  <a:pt x="1466796" y="763611"/>
                </a:lnTo>
                <a:lnTo>
                  <a:pt x="647700" y="1402108"/>
                </a:lnTo>
                <a:lnTo>
                  <a:pt x="0" y="763933"/>
                </a:lnTo>
                <a:close/>
              </a:path>
            </a:pathLst>
          </a:custGeom>
          <a:pattFill prst="pct20">
            <a:fgClr>
              <a:schemeClr val="tx1"/>
            </a:fgClr>
            <a:bgClr>
              <a:schemeClr val="bg1"/>
            </a:bgClr>
          </a:patt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Rectangle 56">
            <a:extLst>
              <a:ext uri="{FF2B5EF4-FFF2-40B4-BE49-F238E27FC236}">
                <a16:creationId xmlns:a16="http://schemas.microsoft.com/office/drawing/2014/main" id="{99CE624C-4003-46CA-88B6-5F1B218BD9D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8" name="Picture 57" descr="ox_small_cmyk_pos_rect.jpg">
            <a:extLst>
              <a:ext uri="{FF2B5EF4-FFF2-40B4-BE49-F238E27FC236}">
                <a16:creationId xmlns:a16="http://schemas.microsoft.com/office/drawing/2014/main" id="{9C94C753-C467-41A0-AE21-2D2DDDE7B864}"/>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1" name="TextBox 30">
            <a:extLst>
              <a:ext uri="{FF2B5EF4-FFF2-40B4-BE49-F238E27FC236}">
                <a16:creationId xmlns:a16="http://schemas.microsoft.com/office/drawing/2014/main" id="{13A8544E-3974-A23F-4436-615CD6BC7CBE}"/>
              </a:ext>
            </a:extLst>
          </p:cNvPr>
          <p:cNvSpPr txBox="1"/>
          <p:nvPr/>
        </p:nvSpPr>
        <p:spPr>
          <a:xfrm>
            <a:off x="87363" y="6400425"/>
            <a:ext cx="623904" cy="369332"/>
          </a:xfrm>
          <a:prstGeom prst="rect">
            <a:avLst/>
          </a:prstGeom>
          <a:noFill/>
        </p:spPr>
        <p:txBody>
          <a:bodyPr wrap="square">
            <a:spAutoFit/>
          </a:bodyPr>
          <a:lstStyle/>
          <a:p>
            <a:r>
              <a:rPr lang="en-GB" dirty="0"/>
              <a:t>17</a:t>
            </a:r>
          </a:p>
        </p:txBody>
      </p:sp>
      <p:sp>
        <p:nvSpPr>
          <p:cNvPr id="4" name="TextBox 3">
            <a:extLst>
              <a:ext uri="{FF2B5EF4-FFF2-40B4-BE49-F238E27FC236}">
                <a16:creationId xmlns:a16="http://schemas.microsoft.com/office/drawing/2014/main" id="{92BA6A03-F613-D559-E1DC-F7B8E52E7AD7}"/>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2191556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37127587-0157-4D1D-9422-E6B51471D7FE}"/>
              </a:ext>
            </a:extLst>
          </p:cNvPr>
          <p:cNvSpPr/>
          <p:nvPr/>
        </p:nvSpPr>
        <p:spPr>
          <a:xfrm>
            <a:off x="1653363" y="365760"/>
            <a:ext cx="9367203" cy="118872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700" kern="1200" dirty="0">
                <a:solidFill>
                  <a:schemeClr val="tx1"/>
                </a:solidFill>
                <a:latin typeface="+mj-lt"/>
                <a:ea typeface="+mj-ea"/>
                <a:cs typeface="+mj-cs"/>
              </a:rPr>
              <a:t>Overview</a:t>
            </a:r>
            <a:br>
              <a:rPr lang="en-US" sz="3700" kern="1200" dirty="0">
                <a:solidFill>
                  <a:schemeClr val="tx1"/>
                </a:solidFill>
                <a:latin typeface="+mj-lt"/>
                <a:ea typeface="+mj-ea"/>
                <a:cs typeface="+mj-cs"/>
              </a:rPr>
            </a:br>
            <a:endParaRPr lang="en-US" sz="3700" kern="1200" dirty="0">
              <a:solidFill>
                <a:schemeClr val="tx1"/>
              </a:solidFill>
              <a:latin typeface="+mj-lt"/>
              <a:ea typeface="+mj-ea"/>
              <a:cs typeface="+mj-cs"/>
            </a:endParaRPr>
          </a:p>
        </p:txBody>
      </p:sp>
      <p:sp>
        <p:nvSpPr>
          <p:cNvPr id="45" name="Freeform: Shape 44">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7" name="Freeform: Shape 46">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 name="Freeform: Shape 48">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Rectangle 13">
            <a:extLst>
              <a:ext uri="{FF2B5EF4-FFF2-40B4-BE49-F238E27FC236}">
                <a16:creationId xmlns:a16="http://schemas.microsoft.com/office/drawing/2014/main" id="{2ED4C14B-355F-4853-AA07-E2B4C189B4F2}"/>
              </a:ext>
            </a:extLst>
          </p:cNvPr>
          <p:cNvSpPr/>
          <p:nvPr/>
        </p:nvSpPr>
        <p:spPr>
          <a:xfrm>
            <a:off x="1653363" y="2005794"/>
            <a:ext cx="9367204" cy="4041648"/>
          </a:xfrm>
          <a:prstGeom prst="rect">
            <a:avLst/>
          </a:prstGeom>
        </p:spPr>
        <p:txBody>
          <a:bodyPr vert="horz" lIns="91440" tIns="45720" rIns="91440" bIns="45720" rtlCol="0" anchor="t">
            <a:normAutofit fontScale="92500" lnSpcReduction="10000"/>
          </a:bodyPr>
          <a:lstStyle/>
          <a:p>
            <a:pPr marL="285750" indent="-228600">
              <a:lnSpc>
                <a:spcPct val="90000"/>
              </a:lnSpc>
              <a:spcAft>
                <a:spcPts val="600"/>
              </a:spcAft>
              <a:buFont typeface="Arial" panose="020B0604020202020204" pitchFamily="34" charset="0"/>
              <a:buChar char="•"/>
            </a:pPr>
            <a:r>
              <a:rPr lang="en-US" sz="2200" b="1" dirty="0"/>
              <a:t>Introduction</a:t>
            </a:r>
          </a:p>
          <a:p>
            <a:pPr marL="742950" lvl="1" indent="-228600">
              <a:lnSpc>
                <a:spcPct val="90000"/>
              </a:lnSpc>
              <a:spcAft>
                <a:spcPts val="600"/>
              </a:spcAft>
              <a:buFont typeface="Arial" panose="020B0604020202020204" pitchFamily="34" charset="0"/>
              <a:buChar char="•"/>
            </a:pPr>
            <a:r>
              <a:rPr lang="en-US" sz="2200" dirty="0"/>
              <a:t> needs for TCAD simulations</a:t>
            </a:r>
          </a:p>
          <a:p>
            <a:pPr marL="285750" indent="-228600">
              <a:lnSpc>
                <a:spcPct val="90000"/>
              </a:lnSpc>
              <a:spcAft>
                <a:spcPts val="600"/>
              </a:spcAft>
              <a:buFont typeface="Arial" panose="020B0604020202020204" pitchFamily="34" charset="0"/>
              <a:buChar char="•"/>
            </a:pPr>
            <a:endParaRPr lang="en-US" sz="2200" dirty="0"/>
          </a:p>
          <a:p>
            <a:pPr marL="742950" lvl="1" indent="-228600">
              <a:lnSpc>
                <a:spcPct val="90000"/>
              </a:lnSpc>
              <a:spcAft>
                <a:spcPts val="600"/>
              </a:spcAft>
              <a:buFont typeface="Arial" panose="020B0604020202020204" pitchFamily="34" charset="0"/>
              <a:buChar char="•"/>
            </a:pPr>
            <a:r>
              <a:rPr lang="en-US" sz="2200" dirty="0"/>
              <a:t>Transport regimes and related equations</a:t>
            </a:r>
            <a:br>
              <a:rPr lang="en-US" sz="2200" dirty="0"/>
            </a:br>
            <a:endParaRPr lang="en-US" sz="2200" dirty="0"/>
          </a:p>
          <a:p>
            <a:pPr marL="742950" lvl="1" indent="-228600">
              <a:lnSpc>
                <a:spcPct val="90000"/>
              </a:lnSpc>
              <a:spcAft>
                <a:spcPts val="600"/>
              </a:spcAft>
              <a:buFont typeface="Arial" panose="020B0604020202020204" pitchFamily="34" charset="0"/>
              <a:buChar char="•"/>
            </a:pPr>
            <a:r>
              <a:rPr lang="en-US" sz="2200" dirty="0"/>
              <a:t>Discretization techniques: meshing</a:t>
            </a:r>
            <a:br>
              <a:rPr lang="en-US" sz="2200" dirty="0"/>
            </a:br>
            <a:endParaRPr lang="en-US" sz="2200" dirty="0"/>
          </a:p>
          <a:p>
            <a:pPr marL="742950" lvl="1" indent="-228600">
              <a:lnSpc>
                <a:spcPct val="90000"/>
              </a:lnSpc>
              <a:spcAft>
                <a:spcPts val="600"/>
              </a:spcAft>
              <a:buFont typeface="Arial" panose="020B0604020202020204" pitchFamily="34" charset="0"/>
              <a:buChar char="•"/>
            </a:pPr>
            <a:r>
              <a:rPr lang="en-US" sz="2200" dirty="0"/>
              <a:t>Discretization of semiconductor equations: </a:t>
            </a:r>
            <a:r>
              <a:rPr lang="en-US" sz="2200" dirty="0" err="1"/>
              <a:t>Scharfetter-Gummel</a:t>
            </a:r>
            <a:r>
              <a:rPr lang="en-US" sz="2200" dirty="0"/>
              <a:t> technique</a:t>
            </a:r>
            <a:br>
              <a:rPr lang="en-US" sz="2200" dirty="0"/>
            </a:br>
            <a:endParaRPr lang="en-US" sz="2200" dirty="0"/>
          </a:p>
          <a:p>
            <a:pPr marL="285750" indent="-228600">
              <a:lnSpc>
                <a:spcPct val="90000"/>
              </a:lnSpc>
              <a:spcAft>
                <a:spcPts val="600"/>
              </a:spcAft>
              <a:buFont typeface="Arial" panose="020B0604020202020204" pitchFamily="34" charset="0"/>
              <a:buChar char="•"/>
            </a:pPr>
            <a:r>
              <a:rPr lang="en-US" sz="2200" b="1" dirty="0"/>
              <a:t>Synopsys TCAD intro</a:t>
            </a:r>
          </a:p>
          <a:p>
            <a:pPr marL="285750" indent="-228600">
              <a:lnSpc>
                <a:spcPct val="90000"/>
              </a:lnSpc>
              <a:spcAft>
                <a:spcPts val="600"/>
              </a:spcAft>
              <a:buFont typeface="Arial" panose="020B0604020202020204" pitchFamily="34" charset="0"/>
              <a:buChar char="•"/>
            </a:pPr>
            <a:endParaRPr lang="en-US" sz="2200" b="1" dirty="0"/>
          </a:p>
          <a:p>
            <a:pPr marL="285750" indent="-228600">
              <a:lnSpc>
                <a:spcPct val="90000"/>
              </a:lnSpc>
              <a:spcAft>
                <a:spcPts val="600"/>
              </a:spcAft>
              <a:buFont typeface="Arial" panose="020B0604020202020204" pitchFamily="34" charset="0"/>
              <a:buChar char="•"/>
            </a:pPr>
            <a:r>
              <a:rPr lang="en-US" sz="2200" b="1" dirty="0"/>
              <a:t>Synopsys TCAD simulation: Structure Editor (SDE)  </a:t>
            </a:r>
          </a:p>
          <a:p>
            <a:pPr marL="742950" lvl="1" indent="-228600">
              <a:lnSpc>
                <a:spcPct val="90000"/>
              </a:lnSpc>
              <a:spcAft>
                <a:spcPts val="600"/>
              </a:spcAft>
              <a:buFont typeface="Arial" panose="020B0604020202020204" pitchFamily="34" charset="0"/>
              <a:buChar char="•"/>
            </a:pPr>
            <a:r>
              <a:rPr lang="en-US" sz="2200" dirty="0"/>
              <a:t>2D simulation of PN junction</a:t>
            </a:r>
          </a:p>
          <a:p>
            <a:pPr marL="285750" indent="-228600">
              <a:lnSpc>
                <a:spcPct val="90000"/>
              </a:lnSpc>
              <a:spcAft>
                <a:spcPts val="600"/>
              </a:spcAft>
              <a:buFont typeface="Arial" panose="020B0604020202020204" pitchFamily="34" charset="0"/>
              <a:buChar char="•"/>
            </a:pPr>
            <a:endParaRPr lang="en-US" sz="2200" b="1" dirty="0"/>
          </a:p>
        </p:txBody>
      </p:sp>
      <p:sp>
        <p:nvSpPr>
          <p:cNvPr id="3" name="TextBox 2">
            <a:extLst>
              <a:ext uri="{FF2B5EF4-FFF2-40B4-BE49-F238E27FC236}">
                <a16:creationId xmlns:a16="http://schemas.microsoft.com/office/drawing/2014/main" id="{8A940A7A-FB0A-6A30-88DD-62050C4768D2}"/>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409812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330505"/>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Integrate from node </a:t>
            </a:r>
            <a:r>
              <a:rPr lang="en-GB" sz="2000" dirty="0" err="1">
                <a:latin typeface="Calibri" panose="020F0502020204030204" pitchFamily="34" charset="0"/>
                <a:cs typeface="Calibri" panose="020F0502020204030204" pitchFamily="34" charset="0"/>
              </a:rPr>
              <a:t>i</a:t>
            </a:r>
            <a:r>
              <a:rPr lang="en-GB" sz="2000" dirty="0">
                <a:latin typeface="Calibri" panose="020F0502020204030204" pitchFamily="34" charset="0"/>
                <a:cs typeface="Calibri" panose="020F0502020204030204" pitchFamily="34" charset="0"/>
              </a:rPr>
              <a:t> to node j, i.e. for </a:t>
            </a:r>
            <a:r>
              <a:rPr lang="en-GB" sz="2000" dirty="0" err="1">
                <a:latin typeface="Calibri" panose="020F0502020204030204" pitchFamily="34" charset="0"/>
                <a:cs typeface="Calibri" panose="020F0502020204030204" pitchFamily="34" charset="0"/>
              </a:rPr>
              <a:t>l</a:t>
            </a:r>
            <a:r>
              <a:rPr lang="en-GB" sz="2000" baseline="-25000" dirty="0" err="1">
                <a:latin typeface="Calibri" panose="020F0502020204030204" pitchFamily="34" charset="0"/>
                <a:cs typeface="Calibri" panose="020F0502020204030204" pitchFamily="34" charset="0"/>
              </a:rPr>
              <a:t>k</a:t>
            </a:r>
            <a:r>
              <a:rPr lang="en-GB" sz="2000" dirty="0">
                <a:latin typeface="Calibri" panose="020F0502020204030204" pitchFamily="34" charset="0"/>
                <a:cs typeface="Calibri" panose="020F0502020204030204" pitchFamily="34" charset="0"/>
              </a:rPr>
              <a:t>=[0, L</a:t>
            </a:r>
            <a:r>
              <a:rPr lang="en-GB" sz="2000" baseline="-25000" dirty="0">
                <a:latin typeface="Calibri" panose="020F0502020204030204" pitchFamily="34" charset="0"/>
                <a:cs typeface="Calibri" panose="020F0502020204030204" pitchFamily="34" charset="0"/>
              </a:rPr>
              <a:t>k</a:t>
            </a:r>
            <a:r>
              <a:rPr lang="en-GB" sz="2000" dirty="0">
                <a:latin typeface="Calibri" panose="020F0502020204030204" pitchFamily="34" charset="0"/>
                <a:cs typeface="Calibri" panose="020F0502020204030204" pitchFamily="34" charset="0"/>
              </a:rPr>
              <a:t>]</a:t>
            </a:r>
            <a:endParaRPr lang="en-US" alt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Obtain expression relating potential and carriers concentration</a:t>
            </a:r>
          </a:p>
          <a:p>
            <a:pPr fontAlgn="base">
              <a:lnSpc>
                <a:spcPct val="90000"/>
              </a:lnSpc>
              <a:spcBef>
                <a:spcPct val="0"/>
              </a:spcBef>
              <a:spcAft>
                <a:spcPts val="600"/>
              </a:spcAft>
            </a:pPr>
            <a:endParaRPr lang="en-US" sz="2000" baseline="30000" dirty="0">
              <a:latin typeface="Calibri" panose="020F0502020204030204" pitchFamily="34" charset="0"/>
              <a:cs typeface="Calibri" panose="020F0502020204030204" pitchFamily="34" charset="0"/>
            </a:endParaRP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1582E75-33EF-4B1A-9413-7A76B0D7D4F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err="1">
                <a:latin typeface="+mj-lt"/>
                <a:ea typeface="+mj-ea"/>
                <a:cs typeface="+mj-cs"/>
              </a:rPr>
              <a:t>Scharfetter-Gummel</a:t>
            </a:r>
            <a:r>
              <a:rPr lang="en-US" sz="2500" dirty="0">
                <a:latin typeface="+mj-lt"/>
                <a:ea typeface="+mj-ea"/>
                <a:cs typeface="+mj-cs"/>
              </a:rPr>
              <a:t> discretization</a:t>
            </a:r>
            <a:br>
              <a:rPr lang="en-US" sz="2500" dirty="0">
                <a:latin typeface="+mj-lt"/>
                <a:ea typeface="+mj-ea"/>
                <a:cs typeface="+mj-cs"/>
              </a:rPr>
            </a:br>
            <a:endParaRPr lang="en-US" sz="2500" dirty="0">
              <a:latin typeface="+mj-lt"/>
              <a:ea typeface="+mj-ea"/>
              <a:cs typeface="+mj-cs"/>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827C1436-A0E9-45E5-8C45-E50C2E51B4C9}"/>
                  </a:ext>
                </a:extLst>
              </p:cNvPr>
              <p:cNvSpPr txBox="1"/>
              <p:nvPr/>
            </p:nvSpPr>
            <p:spPr>
              <a:xfrm>
                <a:off x="6011585" y="3029664"/>
                <a:ext cx="5524633" cy="154946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nary>
                        <m:naryPr>
                          <m:limLoc m:val="undOvr"/>
                          <m:ctrlPr>
                            <a:rPr lang="en-GB" sz="1600" b="0" i="1" dirty="0" smtClean="0">
                              <a:latin typeface="Cambria Math" panose="02040503050406030204" pitchFamily="18" charset="0"/>
                            </a:rPr>
                          </m:ctrlPr>
                        </m:naryPr>
                        <m:sub>
                          <m:r>
                            <m:rPr>
                              <m:brk m:alnAt="24"/>
                            </m:rPr>
                            <a:rPr lang="en-GB" sz="1600" b="0" i="1" dirty="0" smtClean="0">
                              <a:latin typeface="Cambria Math" panose="02040503050406030204" pitchFamily="18" charset="0"/>
                            </a:rPr>
                            <m:t>0</m:t>
                          </m:r>
                        </m:sub>
                        <m:sup>
                          <m:sSub>
                            <m:sSubPr>
                              <m:ctrlPr>
                                <a:rPr lang="en-GB" sz="1600" i="1" dirty="0">
                                  <a:latin typeface="Cambria Math" panose="02040503050406030204" pitchFamily="18" charset="0"/>
                                </a:rPr>
                              </m:ctrlPr>
                            </m:sSubPr>
                            <m:e>
                              <m:r>
                                <a:rPr lang="en-GB" sz="1600" b="0" i="1" dirty="0" smtClean="0">
                                  <a:latin typeface="Cambria Math" panose="02040503050406030204" pitchFamily="18" charset="0"/>
                                </a:rPr>
                                <m:t>𝐿</m:t>
                              </m:r>
                            </m:e>
                            <m:sub>
                              <m:r>
                                <a:rPr lang="en-GB" sz="1600" i="1" dirty="0">
                                  <a:latin typeface="Cambria Math" panose="02040503050406030204" pitchFamily="18" charset="0"/>
                                </a:rPr>
                                <m:t>𝑘</m:t>
                              </m:r>
                            </m:sub>
                          </m:sSub>
                        </m:sup>
                        <m:e>
                          <m:r>
                            <m:rPr>
                              <m:sty m:val="p"/>
                            </m:rPr>
                            <a:rPr lang="en-GB" sz="1600" dirty="0">
                              <a:latin typeface="Cambria Math" panose="02040503050406030204" pitchFamily="18" charset="0"/>
                              <a:ea typeface="Cambria Math" panose="02040503050406030204" pitchFamily="18" charset="0"/>
                            </a:rPr>
                            <m:t>exp</m:t>
                          </m:r>
                          <m:r>
                            <a:rPr lang="en-GB" sz="1600" i="1" dirty="0">
                              <a:latin typeface="Cambria Math" panose="02040503050406030204" pitchFamily="18" charset="0"/>
                              <a:ea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𝑎</m:t>
                              </m:r>
                            </m:e>
                            <m:sub>
                              <m:r>
                                <a:rPr lang="en-GB" sz="1600" i="1" dirty="0">
                                  <a:latin typeface="Cambria Math" panose="02040503050406030204" pitchFamily="18" charset="0"/>
                                </a:rPr>
                                <m:t>𝑘</m:t>
                              </m:r>
                            </m:sub>
                          </m:sSub>
                          <m:sSub>
                            <m:sSubPr>
                              <m:ctrlPr>
                                <a:rPr lang="en-GB" sz="1600" i="1" dirty="0">
                                  <a:latin typeface="Cambria Math" panose="02040503050406030204" pitchFamily="18" charset="0"/>
                                </a:rPr>
                              </m:ctrlPr>
                            </m:sSubPr>
                            <m:e>
                              <m:r>
                                <a:rPr lang="en-GB" sz="1600" i="1" dirty="0">
                                  <a:latin typeface="Cambria Math" panose="02040503050406030204" pitchFamily="18" charset="0"/>
                                </a:rPr>
                                <m:t>𝑙</m:t>
                              </m:r>
                            </m:e>
                            <m:sub>
                              <m:r>
                                <a:rPr lang="en-GB" sz="1600" i="1" dirty="0">
                                  <a:latin typeface="Cambria Math" panose="02040503050406030204" pitchFamily="18" charset="0"/>
                                </a:rPr>
                                <m:t>𝑘</m:t>
                              </m:r>
                            </m:sub>
                          </m:sSub>
                          <m:r>
                            <m:rPr>
                              <m:nor/>
                            </m:rPr>
                            <a:rPr lang="en-GB" sz="1600" dirty="0"/>
                            <m:t>) </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𝑗</m:t>
                              </m:r>
                            </m:e>
                            <m:sub>
                              <m:r>
                                <a:rPr lang="en-GB" sz="1600" i="1" dirty="0">
                                  <a:latin typeface="Cambria Math" panose="02040503050406030204" pitchFamily="18" charset="0"/>
                                </a:rPr>
                                <m:t>𝑛𝑘</m:t>
                              </m:r>
                            </m:sub>
                          </m:sSub>
                        </m:e>
                      </m:nary>
                      <m:r>
                        <a:rPr lang="en-GB" sz="1600" b="0" i="1" dirty="0" smtClean="0">
                          <a:latin typeface="Cambria Math" panose="02040503050406030204" pitchFamily="18" charset="0"/>
                        </a:rPr>
                        <m:t>=</m:t>
                      </m:r>
                      <m:r>
                        <a:rPr lang="en-GB" sz="1600" i="1" dirty="0" smtClean="0">
                          <a:latin typeface="Cambria Math" panose="02040503050406030204" pitchFamily="18" charset="0"/>
                        </a:rPr>
                        <m:t> </m:t>
                      </m:r>
                      <m:nary>
                        <m:naryPr>
                          <m:ctrlPr>
                            <a:rPr lang="en-GB" sz="1600" i="1" dirty="0" smtClean="0">
                              <a:latin typeface="Cambria Math" panose="02040503050406030204" pitchFamily="18" charset="0"/>
                            </a:rPr>
                          </m:ctrlPr>
                        </m:naryPr>
                        <m:sub>
                          <m:r>
                            <m:rPr>
                              <m:brk m:alnAt="23"/>
                            </m:rPr>
                            <a:rPr lang="en-GB" sz="1600" b="0" i="1" dirty="0" smtClean="0">
                              <a:latin typeface="Cambria Math" panose="02040503050406030204" pitchFamily="18" charset="0"/>
                            </a:rPr>
                            <m:t>0</m:t>
                          </m:r>
                        </m:sub>
                        <m:sup>
                          <m:sSub>
                            <m:sSubPr>
                              <m:ctrlPr>
                                <a:rPr lang="en-GB" sz="1600" i="1" dirty="0">
                                  <a:latin typeface="Cambria Math" panose="02040503050406030204" pitchFamily="18" charset="0"/>
                                </a:rPr>
                              </m:ctrlPr>
                            </m:sSubPr>
                            <m:e>
                              <m:r>
                                <a:rPr lang="en-GB" sz="1600" b="0" i="1" dirty="0" smtClean="0">
                                  <a:latin typeface="Cambria Math" panose="02040503050406030204" pitchFamily="18" charset="0"/>
                                </a:rPr>
                                <m:t>𝐿</m:t>
                              </m:r>
                            </m:e>
                            <m:sub>
                              <m:r>
                                <a:rPr lang="en-GB" sz="1600" i="1" dirty="0">
                                  <a:latin typeface="Cambria Math" panose="02040503050406030204" pitchFamily="18" charset="0"/>
                                </a:rPr>
                                <m:t>𝑘</m:t>
                              </m:r>
                            </m:sub>
                          </m:sSub>
                        </m:sup>
                        <m:e>
                          <m:r>
                            <m:rPr>
                              <m:sty m:val="p"/>
                            </m:rPr>
                            <a:rPr lang="en-GB" sz="1600" dirty="0">
                              <a:latin typeface="Cambria Math" panose="02040503050406030204" pitchFamily="18" charset="0"/>
                              <a:ea typeface="Cambria Math" panose="02040503050406030204" pitchFamily="18" charset="0"/>
                            </a:rPr>
                            <m:t>exp</m:t>
                          </m:r>
                          <m:r>
                            <a:rPr lang="en-GB" sz="1600" i="1" dirty="0">
                              <a:latin typeface="Cambria Math" panose="02040503050406030204" pitchFamily="18" charset="0"/>
                              <a:ea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𝑎</m:t>
                              </m:r>
                            </m:e>
                            <m:sub>
                              <m:r>
                                <a:rPr lang="en-GB" sz="1600" i="1" dirty="0">
                                  <a:latin typeface="Cambria Math" panose="02040503050406030204" pitchFamily="18" charset="0"/>
                                </a:rPr>
                                <m:t>𝑘</m:t>
                              </m:r>
                            </m:sub>
                          </m:sSub>
                          <m:sSub>
                            <m:sSubPr>
                              <m:ctrlPr>
                                <a:rPr lang="en-GB" sz="1600" i="1" dirty="0">
                                  <a:latin typeface="Cambria Math" panose="02040503050406030204" pitchFamily="18" charset="0"/>
                                </a:rPr>
                              </m:ctrlPr>
                            </m:sSubPr>
                            <m:e>
                              <m:r>
                                <a:rPr lang="en-GB" sz="1600" i="1" dirty="0">
                                  <a:latin typeface="Cambria Math" panose="02040503050406030204" pitchFamily="18" charset="0"/>
                                </a:rPr>
                                <m:t>𝑙</m:t>
                              </m:r>
                            </m:e>
                            <m:sub>
                              <m:r>
                                <a:rPr lang="en-GB" sz="1600" i="1" dirty="0">
                                  <a:latin typeface="Cambria Math" panose="02040503050406030204" pitchFamily="18" charset="0"/>
                                </a:rPr>
                                <m:t>𝑘</m:t>
                              </m:r>
                            </m:sub>
                          </m:sSub>
                          <m:r>
                            <m:rPr>
                              <m:nor/>
                            </m:rPr>
                            <a:rPr lang="en-GB" sz="1600" dirty="0"/>
                            <m:t>)</m:t>
                          </m:r>
                          <m:d>
                            <m:dPr>
                              <m:ctrlPr>
                                <a:rPr lang="en-GB" sz="1600" i="1" dirty="0">
                                  <a:latin typeface="Cambria Math" panose="02040503050406030204" pitchFamily="18" charset="0"/>
                                </a:rPr>
                              </m:ctrlPr>
                            </m:dPr>
                            <m:e>
                              <m:f>
                                <m:fPr>
                                  <m:ctrlPr>
                                    <a:rPr lang="en-GB" sz="1600" i="1" dirty="0">
                                      <a:latin typeface="Cambria Math" panose="02040503050406030204" pitchFamily="18" charset="0"/>
                                    </a:rPr>
                                  </m:ctrlPr>
                                </m:fPr>
                                <m:num>
                                  <m:r>
                                    <a:rPr lang="en-GB" sz="1600" i="1" dirty="0">
                                      <a:latin typeface="Cambria Math" panose="02040503050406030204" pitchFamily="18" charset="0"/>
                                    </a:rPr>
                                    <m:t>𝑑𝑛</m:t>
                                  </m:r>
                                </m:num>
                                <m:den>
                                  <m:r>
                                    <a:rPr lang="en-GB" sz="1600" i="1" dirty="0">
                                      <a:latin typeface="Cambria Math" panose="02040503050406030204" pitchFamily="18" charset="0"/>
                                    </a:rPr>
                                    <m:t>𝑑</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𝑙</m:t>
                                      </m:r>
                                    </m:e>
                                    <m:sub>
                                      <m:r>
                                        <a:rPr lang="en-GB" sz="1600" i="1" dirty="0">
                                          <a:latin typeface="Cambria Math" panose="02040503050406030204" pitchFamily="18" charset="0"/>
                                        </a:rPr>
                                        <m:t>𝑘</m:t>
                                      </m:r>
                                    </m:sub>
                                  </m:sSub>
                                </m:den>
                              </m:f>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ea typeface="Cambria Math" panose="02040503050406030204" pitchFamily="18" charset="0"/>
                                </a:rPr>
                                <m:t>𝑛</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𝑎</m:t>
                                  </m:r>
                                </m:e>
                                <m:sub>
                                  <m:r>
                                    <a:rPr lang="en-GB" sz="1600" i="1" dirty="0">
                                      <a:latin typeface="Cambria Math" panose="02040503050406030204" pitchFamily="18" charset="0"/>
                                    </a:rPr>
                                    <m:t>𝑘</m:t>
                                  </m:r>
                                </m:sub>
                              </m:sSub>
                            </m:e>
                          </m:d>
                          <m:r>
                            <a:rPr lang="en-GB" sz="1600" b="0" i="1" dirty="0" smtClean="0">
                              <a:latin typeface="Cambria Math" panose="02040503050406030204" pitchFamily="18" charset="0"/>
                            </a:rPr>
                            <m:t>𝑑</m:t>
                          </m:r>
                        </m:e>
                      </m:nary>
                      <m:sSub>
                        <m:sSubPr>
                          <m:ctrlPr>
                            <a:rPr lang="en-GB" sz="1600" i="1" dirty="0">
                              <a:latin typeface="Cambria Math" panose="02040503050406030204" pitchFamily="18" charset="0"/>
                            </a:rPr>
                          </m:ctrlPr>
                        </m:sSubPr>
                        <m:e>
                          <m:r>
                            <a:rPr lang="en-GB" sz="1600" i="1" dirty="0">
                              <a:latin typeface="Cambria Math" panose="02040503050406030204" pitchFamily="18" charset="0"/>
                            </a:rPr>
                            <m:t>𝑙</m:t>
                          </m:r>
                        </m:e>
                        <m:sub>
                          <m:r>
                            <a:rPr lang="en-GB" sz="1600" i="1" dirty="0">
                              <a:latin typeface="Cambria Math" panose="02040503050406030204" pitchFamily="18" charset="0"/>
                            </a:rPr>
                            <m:t>𝑘</m:t>
                          </m:r>
                        </m:sub>
                      </m:sSub>
                      <m:r>
                        <a:rPr lang="en-GB" sz="1600" b="0" i="1" dirty="0" smtClean="0">
                          <a:latin typeface="Cambria Math" panose="02040503050406030204" pitchFamily="18" charset="0"/>
                        </a:rPr>
                        <m:t>=</m:t>
                      </m:r>
                      <m:nary>
                        <m:naryPr>
                          <m:ctrlPr>
                            <a:rPr lang="en-GB" sz="1600" i="1" dirty="0">
                              <a:latin typeface="Cambria Math" panose="02040503050406030204" pitchFamily="18" charset="0"/>
                            </a:rPr>
                          </m:ctrlPr>
                        </m:naryPr>
                        <m:sub>
                          <m:r>
                            <m:rPr>
                              <m:brk m:alnAt="23"/>
                            </m:rPr>
                            <a:rPr lang="en-GB" sz="1600" i="1" dirty="0">
                              <a:latin typeface="Cambria Math" panose="02040503050406030204" pitchFamily="18" charset="0"/>
                            </a:rPr>
                            <m:t>0</m:t>
                          </m:r>
                        </m:sub>
                        <m:sup>
                          <m:sSub>
                            <m:sSubPr>
                              <m:ctrlPr>
                                <a:rPr lang="en-GB" sz="1600" i="1" dirty="0">
                                  <a:latin typeface="Cambria Math" panose="02040503050406030204" pitchFamily="18" charset="0"/>
                                </a:rPr>
                              </m:ctrlPr>
                            </m:sSubPr>
                            <m:e>
                              <m:r>
                                <a:rPr lang="en-GB" sz="1600" i="1" dirty="0">
                                  <a:latin typeface="Cambria Math" panose="02040503050406030204" pitchFamily="18" charset="0"/>
                                </a:rPr>
                                <m:t>𝐿</m:t>
                              </m:r>
                            </m:e>
                            <m:sub>
                              <m:r>
                                <a:rPr lang="en-GB" sz="1600" i="1" dirty="0">
                                  <a:latin typeface="Cambria Math" panose="02040503050406030204" pitchFamily="18" charset="0"/>
                                </a:rPr>
                                <m:t>𝑘</m:t>
                              </m:r>
                            </m:sub>
                          </m:sSub>
                        </m:sup>
                        <m:e>
                          <m:f>
                            <m:fPr>
                              <m:ctrlPr>
                                <a:rPr lang="en-GB" sz="1600" i="1" dirty="0">
                                  <a:latin typeface="Cambria Math" panose="02040503050406030204" pitchFamily="18" charset="0"/>
                                </a:rPr>
                              </m:ctrlPr>
                            </m:fPr>
                            <m:num>
                              <m:r>
                                <a:rPr lang="en-GB" sz="1600" i="1" dirty="0">
                                  <a:latin typeface="Cambria Math" panose="02040503050406030204" pitchFamily="18" charset="0"/>
                                </a:rPr>
                                <m:t>𝑑</m:t>
                              </m:r>
                            </m:num>
                            <m:den>
                              <m:r>
                                <a:rPr lang="en-GB" sz="1600" i="1" dirty="0">
                                  <a:latin typeface="Cambria Math" panose="02040503050406030204" pitchFamily="18" charset="0"/>
                                </a:rPr>
                                <m:t>𝑑</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𝑙</m:t>
                                  </m:r>
                                </m:e>
                                <m:sub>
                                  <m:r>
                                    <a:rPr lang="en-GB" sz="1600" i="1" dirty="0">
                                      <a:latin typeface="Cambria Math" panose="02040503050406030204" pitchFamily="18" charset="0"/>
                                    </a:rPr>
                                    <m:t>𝑘</m:t>
                                  </m:r>
                                </m:sub>
                              </m:sSub>
                            </m:den>
                          </m:f>
                          <m:r>
                            <a:rPr lang="en-GB" sz="1600" b="0" i="0" dirty="0" smtClean="0">
                              <a:latin typeface="Cambria Math" panose="02040503050406030204" pitchFamily="18" charset="0"/>
                            </a:rPr>
                            <m:t>(</m:t>
                          </m:r>
                          <m:r>
                            <m:rPr>
                              <m:sty m:val="p"/>
                            </m:rPr>
                            <a:rPr lang="en-GB" sz="1600" dirty="0">
                              <a:latin typeface="Cambria Math" panose="02040503050406030204" pitchFamily="18" charset="0"/>
                              <a:ea typeface="Cambria Math" panose="02040503050406030204" pitchFamily="18" charset="0"/>
                            </a:rPr>
                            <m:t>exp</m:t>
                          </m:r>
                          <m:r>
                            <a:rPr lang="en-GB" sz="1600" i="1" dirty="0">
                              <a:latin typeface="Cambria Math" panose="02040503050406030204" pitchFamily="18" charset="0"/>
                              <a:ea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𝑎</m:t>
                              </m:r>
                            </m:e>
                            <m:sub>
                              <m:r>
                                <a:rPr lang="en-GB" sz="1600" i="1" dirty="0">
                                  <a:latin typeface="Cambria Math" panose="02040503050406030204" pitchFamily="18" charset="0"/>
                                </a:rPr>
                                <m:t>𝑘</m:t>
                              </m:r>
                            </m:sub>
                          </m:sSub>
                          <m:sSub>
                            <m:sSubPr>
                              <m:ctrlPr>
                                <a:rPr lang="en-GB" sz="1600" i="1" dirty="0">
                                  <a:latin typeface="Cambria Math" panose="02040503050406030204" pitchFamily="18" charset="0"/>
                                </a:rPr>
                              </m:ctrlPr>
                            </m:sSubPr>
                            <m:e>
                              <m:r>
                                <a:rPr lang="en-GB" sz="1600" i="1" dirty="0">
                                  <a:latin typeface="Cambria Math" panose="02040503050406030204" pitchFamily="18" charset="0"/>
                                </a:rPr>
                                <m:t>𝑙</m:t>
                              </m:r>
                            </m:e>
                            <m:sub>
                              <m:r>
                                <a:rPr lang="en-GB" sz="1600" i="1" dirty="0">
                                  <a:latin typeface="Cambria Math" panose="02040503050406030204" pitchFamily="18" charset="0"/>
                                </a:rPr>
                                <m:t>𝑘</m:t>
                              </m:r>
                            </m:sub>
                          </m:sSub>
                          <m:r>
                            <m:rPr>
                              <m:nor/>
                            </m:rPr>
                            <a:rPr lang="en-GB" sz="1600" dirty="0"/>
                            <m:t>)</m:t>
                          </m:r>
                          <m:r>
                            <a:rPr lang="en-GB" sz="1600" i="1" dirty="0">
                              <a:latin typeface="Cambria Math" panose="02040503050406030204" pitchFamily="18" charset="0"/>
                              <a:ea typeface="Cambria Math" panose="02040503050406030204" pitchFamily="18" charset="0"/>
                            </a:rPr>
                            <m:t>𝑛</m:t>
                          </m:r>
                          <m:r>
                            <a:rPr lang="en-GB" sz="1600" b="0" i="1" dirty="0" smtClean="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rPr>
                            <m:t>𝑑</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𝑙</m:t>
                              </m:r>
                            </m:e>
                            <m:sub>
                              <m:r>
                                <a:rPr lang="en-GB" sz="1600" i="1" dirty="0">
                                  <a:latin typeface="Cambria Math" panose="02040503050406030204" pitchFamily="18" charset="0"/>
                                </a:rPr>
                                <m:t>𝑘</m:t>
                              </m:r>
                            </m:sub>
                          </m:sSub>
                        </m:e>
                      </m:nary>
                    </m:oMath>
                  </m:oMathPara>
                </a14:m>
                <a:endParaRPr lang="en-GB" sz="1600" dirty="0"/>
              </a:p>
              <a:p>
                <a:endParaRPr lang="en-GB" sz="1600" dirty="0"/>
              </a:p>
            </p:txBody>
          </p:sp>
        </mc:Choice>
        <mc:Fallback xmlns="">
          <p:sp>
            <p:nvSpPr>
              <p:cNvPr id="15" name="TextBox 14">
                <a:extLst>
                  <a:ext uri="{FF2B5EF4-FFF2-40B4-BE49-F238E27FC236}">
                    <a16:creationId xmlns:a16="http://schemas.microsoft.com/office/drawing/2014/main" id="{827C1436-A0E9-45E5-8C45-E50C2E51B4C9}"/>
                  </a:ext>
                </a:extLst>
              </p:cNvPr>
              <p:cNvSpPr txBox="1">
                <a:spLocks noRot="1" noChangeAspect="1" noMove="1" noResize="1" noEditPoints="1" noAdjustHandles="1" noChangeArrowheads="1" noChangeShapeType="1" noTextEdit="1"/>
              </p:cNvSpPr>
              <p:nvPr/>
            </p:nvSpPr>
            <p:spPr>
              <a:xfrm>
                <a:off x="6011585" y="3029664"/>
                <a:ext cx="5524633" cy="1549463"/>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A03232DB-AF73-4E28-A580-31BB2A0380E2}"/>
                  </a:ext>
                </a:extLst>
              </p:cNvPr>
              <p:cNvSpPr txBox="1"/>
              <p:nvPr/>
            </p:nvSpPr>
            <p:spPr>
              <a:xfrm>
                <a:off x="6341012" y="4899531"/>
                <a:ext cx="4100018" cy="380169"/>
              </a:xfrm>
              <a:prstGeom prst="rect">
                <a:avLst/>
              </a:prstGeom>
              <a:noFill/>
            </p:spPr>
            <p:txBody>
              <a:bodyPr wrap="square" lIns="0" tIns="0" rIns="0" bIns="0" rtlCol="0">
                <a:spAutoFit/>
              </a:bodyPr>
              <a:lstStyle/>
              <a:p>
                <a14:m>
                  <m:oMath xmlns:m="http://schemas.openxmlformats.org/officeDocument/2006/math">
                    <m:sSub>
                      <m:sSubPr>
                        <m:ctrlPr>
                          <a:rPr lang="en-GB" sz="1600" i="1" dirty="0" smtClean="0">
                            <a:latin typeface="Cambria Math" panose="02040503050406030204" pitchFamily="18" charset="0"/>
                          </a:rPr>
                        </m:ctrlPr>
                      </m:sSubPr>
                      <m:e>
                        <m:r>
                          <a:rPr lang="en-GB" sz="1600" i="1" dirty="0">
                            <a:latin typeface="Cambria Math" panose="02040503050406030204" pitchFamily="18" charset="0"/>
                          </a:rPr>
                          <m:t>𝑗</m:t>
                        </m:r>
                      </m:e>
                      <m:sub>
                        <m:r>
                          <a:rPr lang="en-GB" sz="1600" i="1" dirty="0">
                            <a:latin typeface="Cambria Math" panose="02040503050406030204" pitchFamily="18" charset="0"/>
                          </a:rPr>
                          <m:t>𝑛𝑘</m:t>
                        </m:r>
                      </m:sub>
                    </m:sSub>
                    <m:f>
                      <m:fPr>
                        <m:ctrlPr>
                          <a:rPr lang="en-GB" sz="1600" i="1" dirty="0" smtClean="0">
                            <a:latin typeface="Cambria Math" panose="02040503050406030204" pitchFamily="18" charset="0"/>
                          </a:rPr>
                        </m:ctrlPr>
                      </m:fPr>
                      <m:num>
                        <m:r>
                          <a:rPr lang="en-GB" sz="1600" b="0" i="1" dirty="0" smtClean="0">
                            <a:latin typeface="Cambria Math" panose="02040503050406030204" pitchFamily="18" charset="0"/>
                          </a:rPr>
                          <m:t>1</m:t>
                        </m:r>
                      </m:num>
                      <m:den>
                        <m:sSub>
                          <m:sSubPr>
                            <m:ctrlPr>
                              <a:rPr lang="en-GB" sz="1600" i="1" dirty="0">
                                <a:latin typeface="Cambria Math" panose="02040503050406030204" pitchFamily="18" charset="0"/>
                              </a:rPr>
                            </m:ctrlPr>
                          </m:sSubPr>
                          <m:e>
                            <m:r>
                              <a:rPr lang="en-GB" sz="1600" i="1" dirty="0">
                                <a:latin typeface="Cambria Math" panose="02040503050406030204" pitchFamily="18" charset="0"/>
                              </a:rPr>
                              <m:t>𝑎</m:t>
                            </m:r>
                          </m:e>
                          <m:sub>
                            <m:r>
                              <a:rPr lang="en-GB" sz="1600" i="1" dirty="0">
                                <a:latin typeface="Cambria Math" panose="02040503050406030204" pitchFamily="18" charset="0"/>
                              </a:rPr>
                              <m:t>𝑘</m:t>
                            </m:r>
                          </m:sub>
                        </m:sSub>
                      </m:den>
                    </m:f>
                    <m:r>
                      <a:rPr lang="en-GB" sz="1600" b="0" i="0" dirty="0" smtClean="0">
                        <a:latin typeface="Cambria Math" panose="02040503050406030204" pitchFamily="18" charset="0"/>
                      </a:rPr>
                      <m:t>(1−</m:t>
                    </m:r>
                    <m:r>
                      <m:rPr>
                        <m:sty m:val="p"/>
                      </m:rPr>
                      <a:rPr lang="en-GB" sz="1600" b="0" i="0" dirty="0" smtClean="0">
                        <a:latin typeface="Cambria Math" panose="02040503050406030204" pitchFamily="18" charset="0"/>
                      </a:rPr>
                      <m:t>exp</m:t>
                    </m:r>
                    <m:r>
                      <a:rPr lang="en-GB" sz="1600" b="0" i="0" dirty="0" smtClean="0">
                        <a:latin typeface="Cambria Math" panose="02040503050406030204" pitchFamily="18" charset="0"/>
                      </a:rPr>
                      <m:t>(</m:t>
                    </m:r>
                    <m:r>
                      <a:rPr lang="en-GB" sz="1600" i="1" dirty="0">
                        <a:latin typeface="Cambria Math" panose="02040503050406030204" pitchFamily="18" charset="0"/>
                        <a:ea typeface="Cambria Math" panose="02040503050406030204" pitchFamily="18" charset="0"/>
                      </a:rPr>
                      <m:t>⁡−</m:t>
                    </m:r>
                    <m:sSub>
                      <m:sSubPr>
                        <m:ctrlPr>
                          <a:rPr lang="en-GB" sz="1600" i="1" dirty="0">
                            <a:latin typeface="Cambria Math" panose="02040503050406030204" pitchFamily="18" charset="0"/>
                          </a:rPr>
                        </m:ctrlPr>
                      </m:sSubPr>
                      <m:e>
                        <m:r>
                          <a:rPr lang="en-GB" sz="1600" b="0" i="1" dirty="0" smtClean="0">
                            <a:latin typeface="Cambria Math" panose="02040503050406030204" pitchFamily="18" charset="0"/>
                          </a:rPr>
                          <m:t>𝑢</m:t>
                        </m:r>
                      </m:e>
                      <m:sub>
                        <m:r>
                          <a:rPr lang="en-GB" sz="1600" b="0" i="1" dirty="0" smtClean="0">
                            <a:latin typeface="Cambria Math" panose="02040503050406030204" pitchFamily="18" charset="0"/>
                          </a:rPr>
                          <m:t>𝑗𝑖</m:t>
                        </m:r>
                      </m:sub>
                    </m:sSub>
                    <m:r>
                      <m:rPr>
                        <m:nor/>
                      </m:rPr>
                      <a:rPr lang="en-GB" sz="1600" dirty="0"/>
                      <m:t>)</m:t>
                    </m:r>
                    <m:r>
                      <a:rPr lang="en-GB" sz="1600" b="0" i="1" dirty="0" smtClean="0">
                        <a:latin typeface="Cambria Math" panose="02040503050406030204" pitchFamily="18" charset="0"/>
                      </a:rPr>
                      <m:t>=</m:t>
                    </m:r>
                  </m:oMath>
                </a14:m>
                <a:r>
                  <a:rPr lang="en-GB" sz="1600" dirty="0">
                    <a:ea typeface="Cambria Math" panose="02040503050406030204" pitchFamily="18" charset="0"/>
                  </a:rPr>
                  <a:t> </a:t>
                </a:r>
                <a14:m>
                  <m:oMath xmlns:m="http://schemas.openxmlformats.org/officeDocument/2006/math">
                    <m:r>
                      <m:rPr>
                        <m:sty m:val="p"/>
                      </m:rPr>
                      <a:rPr lang="en-GB" sz="1600" dirty="0">
                        <a:latin typeface="Cambria Math" panose="02040503050406030204" pitchFamily="18" charset="0"/>
                        <a:ea typeface="Cambria Math" panose="02040503050406030204" pitchFamily="18" charset="0"/>
                      </a:rPr>
                      <m:t>exp</m:t>
                    </m:r>
                    <m:r>
                      <a:rPr lang="en-GB" sz="1600" i="1" dirty="0">
                        <a:latin typeface="Cambria Math" panose="02040503050406030204" pitchFamily="18" charset="0"/>
                        <a:ea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i="1" dirty="0">
                            <a:latin typeface="Cambria Math" panose="02040503050406030204" pitchFamily="18" charset="0"/>
                          </a:rPr>
                          <m:t>𝑗𝑖</m:t>
                        </m:r>
                      </m:sub>
                    </m:sSub>
                    <m:r>
                      <m:rPr>
                        <m:nor/>
                      </m:rPr>
                      <a:rPr lang="en-GB" sz="1600" dirty="0"/>
                      <m:t>)</m:t>
                    </m:r>
                    <m:sSub>
                      <m:sSubPr>
                        <m:ctrlPr>
                          <a:rPr lang="en-GB" sz="1600" i="1" dirty="0">
                            <a:latin typeface="Cambria Math" panose="02040503050406030204" pitchFamily="18" charset="0"/>
                          </a:rPr>
                        </m:ctrlPr>
                      </m:sSubPr>
                      <m:e>
                        <m:r>
                          <a:rPr lang="en-GB" sz="1600" b="0" i="1" dirty="0" smtClean="0">
                            <a:latin typeface="Cambria Math" panose="02040503050406030204" pitchFamily="18" charset="0"/>
                          </a:rPr>
                          <m:t>𝑛</m:t>
                        </m:r>
                      </m:e>
                      <m:sub>
                        <m:r>
                          <a:rPr lang="en-GB" sz="1600" i="1" dirty="0">
                            <a:latin typeface="Cambria Math" panose="02040503050406030204" pitchFamily="18" charset="0"/>
                          </a:rPr>
                          <m:t>𝑗</m:t>
                        </m:r>
                      </m:sub>
                    </m:sSub>
                    <m:r>
                      <a:rPr lang="en-GB" sz="1600" b="0" i="1" dirty="0" smtClean="0">
                        <a:latin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𝑛</m:t>
                        </m:r>
                      </m:e>
                      <m:sub>
                        <m:r>
                          <a:rPr lang="en-GB" sz="1600" b="0" i="1" dirty="0" smtClean="0">
                            <a:latin typeface="Cambria Math" panose="02040503050406030204" pitchFamily="18" charset="0"/>
                          </a:rPr>
                          <m:t>𝑖</m:t>
                        </m:r>
                      </m:sub>
                    </m:sSub>
                  </m:oMath>
                </a14:m>
                <a:endParaRPr lang="en-GB" sz="1600" dirty="0"/>
              </a:p>
            </p:txBody>
          </p:sp>
        </mc:Choice>
        <mc:Fallback xmlns="">
          <p:sp>
            <p:nvSpPr>
              <p:cNvPr id="41" name="TextBox 40">
                <a:extLst>
                  <a:ext uri="{FF2B5EF4-FFF2-40B4-BE49-F238E27FC236}">
                    <a16:creationId xmlns:a16="http://schemas.microsoft.com/office/drawing/2014/main" id="{A03232DB-AF73-4E28-A580-31BB2A0380E2}"/>
                  </a:ext>
                </a:extLst>
              </p:cNvPr>
              <p:cNvSpPr txBox="1">
                <a:spLocks noRot="1" noChangeAspect="1" noMove="1" noResize="1" noEditPoints="1" noAdjustHandles="1" noChangeArrowheads="1" noChangeShapeType="1" noTextEdit="1"/>
              </p:cNvSpPr>
              <p:nvPr/>
            </p:nvSpPr>
            <p:spPr>
              <a:xfrm>
                <a:off x="6341012" y="4899531"/>
                <a:ext cx="4100018" cy="380169"/>
              </a:xfrm>
              <a:prstGeom prst="rect">
                <a:avLst/>
              </a:prstGeom>
              <a:blipFill>
                <a:blip r:embed="rId3"/>
                <a:stretch>
                  <a:fillRect l="-2229" b="-112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B8A4337E-8473-4F49-B08F-BA7096A8075B}"/>
                  </a:ext>
                </a:extLst>
              </p:cNvPr>
              <p:cNvSpPr txBox="1"/>
              <p:nvPr/>
            </p:nvSpPr>
            <p:spPr>
              <a:xfrm>
                <a:off x="5793561" y="5576616"/>
                <a:ext cx="4100018" cy="49821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i="1" dirty="0" smtClean="0">
                              <a:latin typeface="Cambria Math" panose="02040503050406030204" pitchFamily="18" charset="0"/>
                            </a:rPr>
                          </m:ctrlPr>
                        </m:sSubPr>
                        <m:e>
                          <m:r>
                            <a:rPr lang="en-GB" sz="1600" i="1" dirty="0">
                              <a:latin typeface="Cambria Math" panose="02040503050406030204" pitchFamily="18" charset="0"/>
                            </a:rPr>
                            <m:t>𝑗</m:t>
                          </m:r>
                        </m:e>
                        <m:sub>
                          <m:r>
                            <a:rPr lang="en-GB" sz="1600" i="1" dirty="0">
                              <a:latin typeface="Cambria Math" panose="02040503050406030204" pitchFamily="18" charset="0"/>
                            </a:rPr>
                            <m:t>𝑛𝑘</m:t>
                          </m:r>
                        </m:sub>
                      </m:sSub>
                      <m:r>
                        <a:rPr lang="en-GB" sz="1600" b="0" i="0" dirty="0" smtClean="0">
                          <a:latin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𝑎</m:t>
                          </m:r>
                        </m:e>
                        <m:sub>
                          <m:r>
                            <a:rPr lang="en-GB" sz="1600" i="1" dirty="0">
                              <a:latin typeface="Cambria Math" panose="02040503050406030204" pitchFamily="18" charset="0"/>
                            </a:rPr>
                            <m:t>𝑘</m:t>
                          </m:r>
                        </m:sub>
                      </m:sSub>
                      <m:r>
                        <a:rPr lang="en-GB" sz="1600" dirty="0">
                          <a:latin typeface="Cambria Math" panose="02040503050406030204" pitchFamily="18" charset="0"/>
                        </a:rPr>
                        <m:t>(</m:t>
                      </m:r>
                      <m:f>
                        <m:fPr>
                          <m:ctrlPr>
                            <a:rPr lang="en-GB" sz="1600" i="1" dirty="0" smtClean="0">
                              <a:latin typeface="Cambria Math" panose="02040503050406030204" pitchFamily="18" charset="0"/>
                            </a:rPr>
                          </m:ctrlPr>
                        </m:fPr>
                        <m:num>
                          <m:sSub>
                            <m:sSubPr>
                              <m:ctrlPr>
                                <a:rPr lang="en-GB" sz="1600" i="1" dirty="0">
                                  <a:latin typeface="Cambria Math" panose="02040503050406030204" pitchFamily="18" charset="0"/>
                                </a:rPr>
                              </m:ctrlPr>
                            </m:sSubPr>
                            <m:e>
                              <m:r>
                                <a:rPr lang="en-GB" sz="1600" i="1" dirty="0">
                                  <a:latin typeface="Cambria Math" panose="02040503050406030204" pitchFamily="18" charset="0"/>
                                </a:rPr>
                                <m:t>𝑛</m:t>
                              </m:r>
                            </m:e>
                            <m:sub>
                              <m:r>
                                <a:rPr lang="en-GB" sz="1600" i="1" dirty="0">
                                  <a:latin typeface="Cambria Math" panose="02040503050406030204" pitchFamily="18" charset="0"/>
                                </a:rPr>
                                <m:t>𝑗</m:t>
                              </m:r>
                            </m:sub>
                          </m:sSub>
                        </m:num>
                        <m:den>
                          <m:r>
                            <m:rPr>
                              <m:sty m:val="p"/>
                            </m:rPr>
                            <a:rPr lang="en-GB" sz="1600" dirty="0">
                              <a:latin typeface="Cambria Math" panose="02040503050406030204" pitchFamily="18" charset="0"/>
                              <a:ea typeface="Cambria Math" panose="02040503050406030204" pitchFamily="18" charset="0"/>
                            </a:rPr>
                            <m:t>exp</m:t>
                          </m:r>
                          <m:r>
                            <a:rPr lang="en-GB" sz="1600" i="1" dirty="0">
                              <a:latin typeface="Cambria Math" panose="02040503050406030204" pitchFamily="18" charset="0"/>
                              <a:ea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i="1" dirty="0">
                                  <a:latin typeface="Cambria Math" panose="02040503050406030204" pitchFamily="18" charset="0"/>
                                </a:rPr>
                                <m:t>𝑗𝑖</m:t>
                              </m:r>
                            </m:sub>
                          </m:sSub>
                          <m:r>
                            <m:rPr>
                              <m:nor/>
                            </m:rPr>
                            <a:rPr lang="en-GB" sz="1600" dirty="0"/>
                            <m:t>)</m:t>
                          </m:r>
                          <m:r>
                            <m:rPr>
                              <m:nor/>
                            </m:rPr>
                            <a:rPr lang="en-GB" sz="1600" b="0" i="0" dirty="0" smtClean="0"/>
                            <m:t>−1</m:t>
                          </m:r>
                        </m:den>
                      </m:f>
                      <m:r>
                        <a:rPr lang="en-GB" sz="1600" b="0" i="1" dirty="0" smtClean="0">
                          <a:latin typeface="Cambria Math" panose="02040503050406030204" pitchFamily="18" charset="0"/>
                        </a:rPr>
                        <m:t>+</m:t>
                      </m:r>
                      <m:f>
                        <m:fPr>
                          <m:ctrlPr>
                            <a:rPr lang="en-GB" sz="1600" i="1" dirty="0">
                              <a:latin typeface="Cambria Math" panose="02040503050406030204" pitchFamily="18" charset="0"/>
                            </a:rPr>
                          </m:ctrlPr>
                        </m:fPr>
                        <m:num>
                          <m:sSub>
                            <m:sSubPr>
                              <m:ctrlPr>
                                <a:rPr lang="en-GB" sz="1600" i="1" dirty="0">
                                  <a:latin typeface="Cambria Math" panose="02040503050406030204" pitchFamily="18" charset="0"/>
                                </a:rPr>
                              </m:ctrlPr>
                            </m:sSubPr>
                            <m:e>
                              <m:r>
                                <a:rPr lang="en-GB" sz="1600" i="1" dirty="0">
                                  <a:latin typeface="Cambria Math" panose="02040503050406030204" pitchFamily="18" charset="0"/>
                                </a:rPr>
                                <m:t>𝑛</m:t>
                              </m:r>
                            </m:e>
                            <m:sub>
                              <m:r>
                                <a:rPr lang="en-GB" sz="1600" b="0" i="1" dirty="0" smtClean="0">
                                  <a:latin typeface="Cambria Math" panose="02040503050406030204" pitchFamily="18" charset="0"/>
                                </a:rPr>
                                <m:t>𝑖</m:t>
                              </m:r>
                            </m:sub>
                          </m:sSub>
                        </m:num>
                        <m:den>
                          <m:r>
                            <m:rPr>
                              <m:sty m:val="p"/>
                            </m:rPr>
                            <a:rPr lang="en-GB" sz="1600" dirty="0">
                              <a:latin typeface="Cambria Math" panose="02040503050406030204" pitchFamily="18" charset="0"/>
                              <a:ea typeface="Cambria Math" panose="02040503050406030204" pitchFamily="18" charset="0"/>
                            </a:rPr>
                            <m:t>exp</m:t>
                          </m:r>
                          <m:r>
                            <a:rPr lang="en-GB" sz="1600" i="1" dirty="0">
                              <a:latin typeface="Cambria Math" panose="02040503050406030204" pitchFamily="18" charset="0"/>
                              <a:ea typeface="Cambria Math" panose="02040503050406030204" pitchFamily="18" charset="0"/>
                            </a:rPr>
                            <m:t>⁡(</m:t>
                          </m:r>
                          <m:r>
                            <a:rPr lang="en-GB" sz="1600" b="0" i="1" dirty="0" smtClean="0">
                              <a:latin typeface="Cambria Math" panose="02040503050406030204" pitchFamily="18" charset="0"/>
                              <a:ea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i="1" dirty="0">
                                  <a:latin typeface="Cambria Math" panose="02040503050406030204" pitchFamily="18" charset="0"/>
                                </a:rPr>
                                <m:t>𝑗𝑖</m:t>
                              </m:r>
                            </m:sub>
                          </m:sSub>
                          <m:r>
                            <m:rPr>
                              <m:nor/>
                            </m:rPr>
                            <a:rPr lang="en-GB" sz="1600" dirty="0"/>
                            <m:t>)−1</m:t>
                          </m:r>
                        </m:den>
                      </m:f>
                      <m:r>
                        <a:rPr lang="en-GB" sz="1600" b="0" i="1" dirty="0" smtClean="0">
                          <a:latin typeface="Cambria Math" panose="02040503050406030204" pitchFamily="18" charset="0"/>
                        </a:rPr>
                        <m:t>)</m:t>
                      </m:r>
                    </m:oMath>
                  </m:oMathPara>
                </a14:m>
                <a:endParaRPr lang="en-GB" sz="1600" dirty="0"/>
              </a:p>
            </p:txBody>
          </p:sp>
        </mc:Choice>
        <mc:Fallback xmlns="">
          <p:sp>
            <p:nvSpPr>
              <p:cNvPr id="42" name="TextBox 41">
                <a:extLst>
                  <a:ext uri="{FF2B5EF4-FFF2-40B4-BE49-F238E27FC236}">
                    <a16:creationId xmlns:a16="http://schemas.microsoft.com/office/drawing/2014/main" id="{B8A4337E-8473-4F49-B08F-BA7096A8075B}"/>
                  </a:ext>
                </a:extLst>
              </p:cNvPr>
              <p:cNvSpPr txBox="1">
                <a:spLocks noRot="1" noChangeAspect="1" noMove="1" noResize="1" noEditPoints="1" noAdjustHandles="1" noChangeArrowheads="1" noChangeShapeType="1" noTextEdit="1"/>
              </p:cNvSpPr>
              <p:nvPr/>
            </p:nvSpPr>
            <p:spPr>
              <a:xfrm>
                <a:off x="5793561" y="5576616"/>
                <a:ext cx="4100018" cy="498213"/>
              </a:xfrm>
              <a:prstGeom prst="rect">
                <a:avLst/>
              </a:prstGeom>
              <a:blipFill>
                <a:blip r:embed="rId4"/>
                <a:stretch>
                  <a:fillRect b="-12195"/>
                </a:stretch>
              </a:blipFill>
            </p:spPr>
            <p:txBody>
              <a:bodyPr/>
              <a:lstStyle/>
              <a:p>
                <a:r>
                  <a:rPr lang="en-GB">
                    <a:noFill/>
                  </a:rPr>
                  <a:t> </a:t>
                </a:r>
              </a:p>
            </p:txBody>
          </p:sp>
        </mc:Fallback>
      </mc:AlternateContent>
      <p:sp>
        <p:nvSpPr>
          <p:cNvPr id="43" name="Freeform: Shape 42">
            <a:extLst>
              <a:ext uri="{FF2B5EF4-FFF2-40B4-BE49-F238E27FC236}">
                <a16:creationId xmlns:a16="http://schemas.microsoft.com/office/drawing/2014/main" id="{D1028096-448D-4B33-A27F-B56F3C53982B}"/>
              </a:ext>
            </a:extLst>
          </p:cNvPr>
          <p:cNvSpPr/>
          <p:nvPr/>
        </p:nvSpPr>
        <p:spPr>
          <a:xfrm>
            <a:off x="6727889" y="738364"/>
            <a:ext cx="3152775" cy="1573340"/>
          </a:xfrm>
          <a:custGeom>
            <a:avLst/>
            <a:gdLst>
              <a:gd name="connsiteX0" fmla="*/ 3152775 w 3152775"/>
              <a:gd name="connsiteY0" fmla="*/ 1457325 h 1457325"/>
              <a:gd name="connsiteX1" fmla="*/ 0 w 3152775"/>
              <a:gd name="connsiteY1" fmla="*/ 1447800 h 1457325"/>
              <a:gd name="connsiteX2" fmla="*/ 1724025 w 3152775"/>
              <a:gd name="connsiteY2" fmla="*/ 0 h 1457325"/>
              <a:gd name="connsiteX3" fmla="*/ 3152775 w 3152775"/>
              <a:gd name="connsiteY3" fmla="*/ 1457325 h 1457325"/>
            </a:gdLst>
            <a:ahLst/>
            <a:cxnLst>
              <a:cxn ang="0">
                <a:pos x="connsiteX0" y="connsiteY0"/>
              </a:cxn>
              <a:cxn ang="0">
                <a:pos x="connsiteX1" y="connsiteY1"/>
              </a:cxn>
              <a:cxn ang="0">
                <a:pos x="connsiteX2" y="connsiteY2"/>
              </a:cxn>
              <a:cxn ang="0">
                <a:pos x="connsiteX3" y="connsiteY3"/>
              </a:cxn>
            </a:cxnLst>
            <a:rect l="l" t="t" r="r" b="b"/>
            <a:pathLst>
              <a:path w="3152775" h="1457325">
                <a:moveTo>
                  <a:pt x="3152775" y="1457325"/>
                </a:moveTo>
                <a:lnTo>
                  <a:pt x="0" y="1447800"/>
                </a:lnTo>
                <a:lnTo>
                  <a:pt x="1724025" y="0"/>
                </a:lnTo>
                <a:lnTo>
                  <a:pt x="3152775" y="1457325"/>
                </a:ln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4" name="Straight Connector 43">
            <a:extLst>
              <a:ext uri="{FF2B5EF4-FFF2-40B4-BE49-F238E27FC236}">
                <a16:creationId xmlns:a16="http://schemas.microsoft.com/office/drawing/2014/main" id="{C1FCF312-FC5D-4BCA-BEF7-84D44CF06D5E}"/>
              </a:ext>
            </a:extLst>
          </p:cNvPr>
          <p:cNvCxnSpPr>
            <a:cxnSpLocks/>
          </p:cNvCxnSpPr>
          <p:nvPr/>
        </p:nvCxnSpPr>
        <p:spPr>
          <a:xfrm>
            <a:off x="7648668" y="1467027"/>
            <a:ext cx="655607" cy="63681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05392ED-A988-47DD-998C-C4A9B421D311}"/>
              </a:ext>
            </a:extLst>
          </p:cNvPr>
          <p:cNvCxnSpPr>
            <a:cxnSpLocks/>
          </p:cNvCxnSpPr>
          <p:nvPr/>
        </p:nvCxnSpPr>
        <p:spPr>
          <a:xfrm flipV="1">
            <a:off x="8304276" y="1484965"/>
            <a:ext cx="804350" cy="61887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7A0EB3A-C218-4CBD-8457-44B20244E6CF}"/>
              </a:ext>
            </a:extLst>
          </p:cNvPr>
          <p:cNvCxnSpPr>
            <a:cxnSpLocks/>
          </p:cNvCxnSpPr>
          <p:nvPr/>
        </p:nvCxnSpPr>
        <p:spPr>
          <a:xfrm flipV="1">
            <a:off x="8304275" y="2094317"/>
            <a:ext cx="0" cy="2258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4CA25F8C-E255-4A89-BE6F-83D4DD959178}"/>
                  </a:ext>
                </a:extLst>
              </p:cNvPr>
              <p:cNvSpPr txBox="1"/>
              <p:nvPr/>
            </p:nvSpPr>
            <p:spPr>
              <a:xfrm>
                <a:off x="7480239" y="1060444"/>
                <a:ext cx="249684"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𝑗</m:t>
                          </m:r>
                        </m:sub>
                      </m:sSub>
                    </m:oMath>
                  </m:oMathPara>
                </a14:m>
                <a:endParaRPr lang="en-GB" dirty="0"/>
              </a:p>
            </p:txBody>
          </p:sp>
        </mc:Choice>
        <mc:Fallback xmlns="">
          <p:sp>
            <p:nvSpPr>
              <p:cNvPr id="47" name="TextBox 46">
                <a:extLst>
                  <a:ext uri="{FF2B5EF4-FFF2-40B4-BE49-F238E27FC236}">
                    <a16:creationId xmlns:a16="http://schemas.microsoft.com/office/drawing/2014/main" id="{4CA25F8C-E255-4A89-BE6F-83D4DD959178}"/>
                  </a:ext>
                </a:extLst>
              </p:cNvPr>
              <p:cNvSpPr txBox="1">
                <a:spLocks noRot="1" noChangeAspect="1" noMove="1" noResize="1" noEditPoints="1" noAdjustHandles="1" noChangeArrowheads="1" noChangeShapeType="1" noTextEdit="1"/>
              </p:cNvSpPr>
              <p:nvPr/>
            </p:nvSpPr>
            <p:spPr>
              <a:xfrm>
                <a:off x="7480239" y="1060444"/>
                <a:ext cx="249684" cy="299313"/>
              </a:xfrm>
              <a:prstGeom prst="rect">
                <a:avLst/>
              </a:prstGeom>
              <a:blipFill>
                <a:blip r:embed="rId5"/>
                <a:stretch>
                  <a:fillRect l="-21951" r="-14634" b="-265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3314A6A6-B98C-41E6-86E1-5D065DACA255}"/>
                  </a:ext>
                </a:extLst>
              </p:cNvPr>
              <p:cNvSpPr txBox="1"/>
              <p:nvPr/>
            </p:nvSpPr>
            <p:spPr>
              <a:xfrm>
                <a:off x="8174734" y="2428499"/>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𝑘</m:t>
                          </m:r>
                        </m:sub>
                      </m:sSub>
                    </m:oMath>
                  </m:oMathPara>
                </a14:m>
                <a:endParaRPr lang="en-GB" dirty="0"/>
              </a:p>
            </p:txBody>
          </p:sp>
        </mc:Choice>
        <mc:Fallback xmlns="">
          <p:sp>
            <p:nvSpPr>
              <p:cNvPr id="48" name="TextBox 47">
                <a:extLst>
                  <a:ext uri="{FF2B5EF4-FFF2-40B4-BE49-F238E27FC236}">
                    <a16:creationId xmlns:a16="http://schemas.microsoft.com/office/drawing/2014/main" id="{3314A6A6-B98C-41E6-86E1-5D065DACA255}"/>
                  </a:ext>
                </a:extLst>
              </p:cNvPr>
              <p:cNvSpPr txBox="1">
                <a:spLocks noRot="1" noChangeAspect="1" noMove="1" noResize="1" noEditPoints="1" noAdjustHandles="1" noChangeArrowheads="1" noChangeShapeType="1" noTextEdit="1"/>
              </p:cNvSpPr>
              <p:nvPr/>
            </p:nvSpPr>
            <p:spPr>
              <a:xfrm>
                <a:off x="8174734" y="2428499"/>
                <a:ext cx="259081" cy="276999"/>
              </a:xfrm>
              <a:prstGeom prst="rect">
                <a:avLst/>
              </a:prstGeom>
              <a:blipFill>
                <a:blip r:embed="rId6"/>
                <a:stretch>
                  <a:fillRect l="-26190" r="-16667" b="-152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8EE3A0DD-72B4-4222-8EA0-861F3A7F2E9A}"/>
                  </a:ext>
                </a:extLst>
              </p:cNvPr>
              <p:cNvSpPr txBox="1"/>
              <p:nvPr/>
            </p:nvSpPr>
            <p:spPr>
              <a:xfrm>
                <a:off x="9251289" y="1167714"/>
                <a:ext cx="25096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𝑖</m:t>
                          </m:r>
                        </m:sub>
                      </m:sSub>
                    </m:oMath>
                  </m:oMathPara>
                </a14:m>
                <a:endParaRPr lang="en-GB" dirty="0"/>
              </a:p>
            </p:txBody>
          </p:sp>
        </mc:Choice>
        <mc:Fallback xmlns="">
          <p:sp>
            <p:nvSpPr>
              <p:cNvPr id="49" name="TextBox 48">
                <a:extLst>
                  <a:ext uri="{FF2B5EF4-FFF2-40B4-BE49-F238E27FC236}">
                    <a16:creationId xmlns:a16="http://schemas.microsoft.com/office/drawing/2014/main" id="{8EE3A0DD-72B4-4222-8EA0-861F3A7F2E9A}"/>
                  </a:ext>
                </a:extLst>
              </p:cNvPr>
              <p:cNvSpPr txBox="1">
                <a:spLocks noRot="1" noChangeAspect="1" noMove="1" noResize="1" noEditPoints="1" noAdjustHandles="1" noChangeArrowheads="1" noChangeShapeType="1" noTextEdit="1"/>
              </p:cNvSpPr>
              <p:nvPr/>
            </p:nvSpPr>
            <p:spPr>
              <a:xfrm>
                <a:off x="9251289" y="1167714"/>
                <a:ext cx="250966" cy="276999"/>
              </a:xfrm>
              <a:prstGeom prst="rect">
                <a:avLst/>
              </a:prstGeom>
              <a:blipFill>
                <a:blip r:embed="rId7"/>
                <a:stretch>
                  <a:fillRect l="-24390" r="-7317"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BCC1002C-E43C-43E1-A48A-3E31D220951F}"/>
                  </a:ext>
                </a:extLst>
              </p:cNvPr>
              <p:cNvSpPr txBox="1"/>
              <p:nvPr/>
            </p:nvSpPr>
            <p:spPr>
              <a:xfrm>
                <a:off x="6615895" y="2320117"/>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𝑖</m:t>
                      </m:r>
                    </m:oMath>
                  </m:oMathPara>
                </a14:m>
                <a:endParaRPr lang="en-GB" dirty="0"/>
              </a:p>
            </p:txBody>
          </p:sp>
        </mc:Choice>
        <mc:Fallback xmlns="">
          <p:sp>
            <p:nvSpPr>
              <p:cNvPr id="50" name="TextBox 49">
                <a:extLst>
                  <a:ext uri="{FF2B5EF4-FFF2-40B4-BE49-F238E27FC236}">
                    <a16:creationId xmlns:a16="http://schemas.microsoft.com/office/drawing/2014/main" id="{BCC1002C-E43C-43E1-A48A-3E31D220951F}"/>
                  </a:ext>
                </a:extLst>
              </p:cNvPr>
              <p:cNvSpPr txBox="1">
                <a:spLocks noRot="1" noChangeAspect="1" noMove="1" noResize="1" noEditPoints="1" noAdjustHandles="1" noChangeArrowheads="1" noChangeShapeType="1" noTextEdit="1"/>
              </p:cNvSpPr>
              <p:nvPr/>
            </p:nvSpPr>
            <p:spPr>
              <a:xfrm>
                <a:off x="6615895" y="2320117"/>
                <a:ext cx="259081" cy="276999"/>
              </a:xfrm>
              <a:prstGeom prst="rect">
                <a:avLst/>
              </a:prstGeom>
              <a:blipFill>
                <a:blip r:embed="rId8"/>
                <a:stretch>
                  <a:fillRect b="-88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F4EFC320-DF91-46C9-802B-A11A56859FB0}"/>
                  </a:ext>
                </a:extLst>
              </p:cNvPr>
              <p:cNvSpPr txBox="1"/>
              <p:nvPr/>
            </p:nvSpPr>
            <p:spPr>
              <a:xfrm>
                <a:off x="9733573" y="2320117"/>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𝑗</m:t>
                      </m:r>
                    </m:oMath>
                  </m:oMathPara>
                </a14:m>
                <a:endParaRPr lang="en-GB" dirty="0"/>
              </a:p>
            </p:txBody>
          </p:sp>
        </mc:Choice>
        <mc:Fallback xmlns="">
          <p:sp>
            <p:nvSpPr>
              <p:cNvPr id="51" name="TextBox 50">
                <a:extLst>
                  <a:ext uri="{FF2B5EF4-FFF2-40B4-BE49-F238E27FC236}">
                    <a16:creationId xmlns:a16="http://schemas.microsoft.com/office/drawing/2014/main" id="{F4EFC320-DF91-46C9-802B-A11A56859FB0}"/>
                  </a:ext>
                </a:extLst>
              </p:cNvPr>
              <p:cNvSpPr txBox="1">
                <a:spLocks noRot="1" noChangeAspect="1" noMove="1" noResize="1" noEditPoints="1" noAdjustHandles="1" noChangeArrowheads="1" noChangeShapeType="1" noTextEdit="1"/>
              </p:cNvSpPr>
              <p:nvPr/>
            </p:nvSpPr>
            <p:spPr>
              <a:xfrm>
                <a:off x="9733573" y="2320117"/>
                <a:ext cx="259081" cy="276999"/>
              </a:xfrm>
              <a:prstGeom prst="rect">
                <a:avLst/>
              </a:prstGeom>
              <a:blipFill>
                <a:blip r:embed="rId9"/>
                <a:stretch>
                  <a:fillRect l="-9524" t="-4444" r="-9524" b="-3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CAB72E2C-C96B-481A-94B1-075AADAE2DEB}"/>
                  </a:ext>
                </a:extLst>
              </p:cNvPr>
              <p:cNvSpPr txBox="1"/>
              <p:nvPr/>
            </p:nvSpPr>
            <p:spPr>
              <a:xfrm>
                <a:off x="8360927" y="455361"/>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𝑘</m:t>
                      </m:r>
                    </m:oMath>
                  </m:oMathPara>
                </a14:m>
                <a:endParaRPr lang="en-GB" dirty="0"/>
              </a:p>
            </p:txBody>
          </p:sp>
        </mc:Choice>
        <mc:Fallback xmlns="">
          <p:sp>
            <p:nvSpPr>
              <p:cNvPr id="52" name="TextBox 51">
                <a:extLst>
                  <a:ext uri="{FF2B5EF4-FFF2-40B4-BE49-F238E27FC236}">
                    <a16:creationId xmlns:a16="http://schemas.microsoft.com/office/drawing/2014/main" id="{CAB72E2C-C96B-481A-94B1-075AADAE2DEB}"/>
                  </a:ext>
                </a:extLst>
              </p:cNvPr>
              <p:cNvSpPr txBox="1">
                <a:spLocks noRot="1" noChangeAspect="1" noMove="1" noResize="1" noEditPoints="1" noAdjustHandles="1" noChangeArrowheads="1" noChangeShapeType="1" noTextEdit="1"/>
              </p:cNvSpPr>
              <p:nvPr/>
            </p:nvSpPr>
            <p:spPr>
              <a:xfrm>
                <a:off x="8360927" y="455361"/>
                <a:ext cx="259081" cy="276999"/>
              </a:xfrm>
              <a:prstGeom prst="rect">
                <a:avLst/>
              </a:prstGeom>
              <a:blipFill>
                <a:blip r:embed="rId10"/>
                <a:stretch>
                  <a:fillRect l="-9524" r="-7143" b="-88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6D1D0D98-2965-43AE-8806-502F03B7D371}"/>
                  </a:ext>
                </a:extLst>
              </p:cNvPr>
              <p:cNvSpPr txBox="1"/>
              <p:nvPr/>
            </p:nvSpPr>
            <p:spPr>
              <a:xfrm>
                <a:off x="7677912" y="1712662"/>
                <a:ext cx="259081" cy="29931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𝑗</m:t>
                          </m:r>
                        </m:sub>
                      </m:sSub>
                    </m:oMath>
                  </m:oMathPara>
                </a14:m>
                <a:endParaRPr lang="en-GB" dirty="0"/>
              </a:p>
            </p:txBody>
          </p:sp>
        </mc:Choice>
        <mc:Fallback xmlns="">
          <p:sp>
            <p:nvSpPr>
              <p:cNvPr id="53" name="TextBox 52">
                <a:extLst>
                  <a:ext uri="{FF2B5EF4-FFF2-40B4-BE49-F238E27FC236}">
                    <a16:creationId xmlns:a16="http://schemas.microsoft.com/office/drawing/2014/main" id="{6D1D0D98-2965-43AE-8806-502F03B7D371}"/>
                  </a:ext>
                </a:extLst>
              </p:cNvPr>
              <p:cNvSpPr txBox="1">
                <a:spLocks noRot="1" noChangeAspect="1" noMove="1" noResize="1" noEditPoints="1" noAdjustHandles="1" noChangeArrowheads="1" noChangeShapeType="1" noTextEdit="1"/>
              </p:cNvSpPr>
              <p:nvPr/>
            </p:nvSpPr>
            <p:spPr>
              <a:xfrm>
                <a:off x="7677912" y="1712662"/>
                <a:ext cx="259081" cy="299313"/>
              </a:xfrm>
              <a:prstGeom prst="rect">
                <a:avLst/>
              </a:prstGeom>
              <a:blipFill>
                <a:blip r:embed="rId11"/>
                <a:stretch>
                  <a:fillRect l="-23810" r="-14286" b="-265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7BC994C0-191D-4D5E-BD38-0DCD067F6ACF}"/>
                  </a:ext>
                </a:extLst>
              </p:cNvPr>
              <p:cNvSpPr txBox="1"/>
              <p:nvPr/>
            </p:nvSpPr>
            <p:spPr>
              <a:xfrm>
                <a:off x="8422384" y="2015459"/>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𝑘</m:t>
                          </m:r>
                        </m:sub>
                      </m:sSub>
                    </m:oMath>
                  </m:oMathPara>
                </a14:m>
                <a:endParaRPr lang="en-GB" dirty="0"/>
              </a:p>
            </p:txBody>
          </p:sp>
        </mc:Choice>
        <mc:Fallback xmlns="">
          <p:sp>
            <p:nvSpPr>
              <p:cNvPr id="54" name="TextBox 53">
                <a:extLst>
                  <a:ext uri="{FF2B5EF4-FFF2-40B4-BE49-F238E27FC236}">
                    <a16:creationId xmlns:a16="http://schemas.microsoft.com/office/drawing/2014/main" id="{7BC994C0-191D-4D5E-BD38-0DCD067F6ACF}"/>
                  </a:ext>
                </a:extLst>
              </p:cNvPr>
              <p:cNvSpPr txBox="1">
                <a:spLocks noRot="1" noChangeAspect="1" noMove="1" noResize="1" noEditPoints="1" noAdjustHandles="1" noChangeArrowheads="1" noChangeShapeType="1" noTextEdit="1"/>
              </p:cNvSpPr>
              <p:nvPr/>
            </p:nvSpPr>
            <p:spPr>
              <a:xfrm>
                <a:off x="8422384" y="2015459"/>
                <a:ext cx="259081" cy="276999"/>
              </a:xfrm>
              <a:prstGeom prst="rect">
                <a:avLst/>
              </a:prstGeom>
              <a:blipFill>
                <a:blip r:embed="rId12"/>
                <a:stretch>
                  <a:fillRect l="-30952" r="-19048"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BB173723-4CB6-4B6B-8CE1-B26828A25176}"/>
                  </a:ext>
                </a:extLst>
              </p:cNvPr>
              <p:cNvSpPr txBox="1"/>
              <p:nvPr/>
            </p:nvSpPr>
            <p:spPr>
              <a:xfrm>
                <a:off x="8768239" y="1688661"/>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𝑖</m:t>
                          </m:r>
                        </m:sub>
                      </m:sSub>
                    </m:oMath>
                  </m:oMathPara>
                </a14:m>
                <a:endParaRPr lang="en-GB" dirty="0"/>
              </a:p>
            </p:txBody>
          </p:sp>
        </mc:Choice>
        <mc:Fallback xmlns="">
          <p:sp>
            <p:nvSpPr>
              <p:cNvPr id="55" name="TextBox 54">
                <a:extLst>
                  <a:ext uri="{FF2B5EF4-FFF2-40B4-BE49-F238E27FC236}">
                    <a16:creationId xmlns:a16="http://schemas.microsoft.com/office/drawing/2014/main" id="{BB173723-4CB6-4B6B-8CE1-B26828A25176}"/>
                  </a:ext>
                </a:extLst>
              </p:cNvPr>
              <p:cNvSpPr txBox="1">
                <a:spLocks noRot="1" noChangeAspect="1" noMove="1" noResize="1" noEditPoints="1" noAdjustHandles="1" noChangeArrowheads="1" noChangeShapeType="1" noTextEdit="1"/>
              </p:cNvSpPr>
              <p:nvPr/>
            </p:nvSpPr>
            <p:spPr>
              <a:xfrm>
                <a:off x="8768239" y="1688661"/>
                <a:ext cx="259081" cy="276999"/>
              </a:xfrm>
              <a:prstGeom prst="rect">
                <a:avLst/>
              </a:prstGeom>
              <a:blipFill>
                <a:blip r:embed="rId13"/>
                <a:stretch>
                  <a:fillRect l="-23256" r="-9302" b="-20000"/>
                </a:stretch>
              </a:blipFill>
            </p:spPr>
            <p:txBody>
              <a:bodyPr/>
              <a:lstStyle/>
              <a:p>
                <a:r>
                  <a:rPr lang="en-GB">
                    <a:noFill/>
                  </a:rPr>
                  <a:t> </a:t>
                </a:r>
              </a:p>
            </p:txBody>
          </p:sp>
        </mc:Fallback>
      </mc:AlternateContent>
      <p:sp>
        <p:nvSpPr>
          <p:cNvPr id="56" name="Freeform: Shape 55">
            <a:extLst>
              <a:ext uri="{FF2B5EF4-FFF2-40B4-BE49-F238E27FC236}">
                <a16:creationId xmlns:a16="http://schemas.microsoft.com/office/drawing/2014/main" id="{C52705F0-0C74-43B9-A84D-74A549503E55}"/>
              </a:ext>
            </a:extLst>
          </p:cNvPr>
          <p:cNvSpPr/>
          <p:nvPr/>
        </p:nvSpPr>
        <p:spPr>
          <a:xfrm>
            <a:off x="7648485" y="748464"/>
            <a:ext cx="1469574" cy="1356227"/>
          </a:xfrm>
          <a:custGeom>
            <a:avLst/>
            <a:gdLst>
              <a:gd name="connsiteX0" fmla="*/ 0 w 1438275"/>
              <a:gd name="connsiteY0" fmla="*/ 704850 h 1343025"/>
              <a:gd name="connsiteX1" fmla="*/ 781050 w 1438275"/>
              <a:gd name="connsiteY1" fmla="*/ 0 h 1343025"/>
              <a:gd name="connsiteX2" fmla="*/ 1438275 w 1438275"/>
              <a:gd name="connsiteY2" fmla="*/ 714375 h 1343025"/>
              <a:gd name="connsiteX3" fmla="*/ 647700 w 1438275"/>
              <a:gd name="connsiteY3" fmla="*/ 1343025 h 1343025"/>
              <a:gd name="connsiteX4" fmla="*/ 0 w 1438275"/>
              <a:gd name="connsiteY4" fmla="*/ 704850 h 1343025"/>
              <a:gd name="connsiteX0" fmla="*/ 0 w 1438275"/>
              <a:gd name="connsiteY0" fmla="*/ 763933 h 1402108"/>
              <a:gd name="connsiteX1" fmla="*/ 804817 w 1438275"/>
              <a:gd name="connsiteY1" fmla="*/ 0 h 1402108"/>
              <a:gd name="connsiteX2" fmla="*/ 1438275 w 1438275"/>
              <a:gd name="connsiteY2" fmla="*/ 773458 h 1402108"/>
              <a:gd name="connsiteX3" fmla="*/ 647700 w 1438275"/>
              <a:gd name="connsiteY3" fmla="*/ 1402108 h 1402108"/>
              <a:gd name="connsiteX4" fmla="*/ 0 w 1438275"/>
              <a:gd name="connsiteY4" fmla="*/ 763933 h 1402108"/>
              <a:gd name="connsiteX0" fmla="*/ 0 w 1466796"/>
              <a:gd name="connsiteY0" fmla="*/ 763933 h 1402108"/>
              <a:gd name="connsiteX1" fmla="*/ 804817 w 1466796"/>
              <a:gd name="connsiteY1" fmla="*/ 0 h 1402108"/>
              <a:gd name="connsiteX2" fmla="*/ 1466796 w 1466796"/>
              <a:gd name="connsiteY2" fmla="*/ 763611 h 1402108"/>
              <a:gd name="connsiteX3" fmla="*/ 647700 w 1466796"/>
              <a:gd name="connsiteY3" fmla="*/ 1402108 h 1402108"/>
              <a:gd name="connsiteX4" fmla="*/ 0 w 1466796"/>
              <a:gd name="connsiteY4" fmla="*/ 763933 h 14021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6796" h="1402108">
                <a:moveTo>
                  <a:pt x="0" y="763933"/>
                </a:moveTo>
                <a:lnTo>
                  <a:pt x="804817" y="0"/>
                </a:lnTo>
                <a:lnTo>
                  <a:pt x="1466796" y="763611"/>
                </a:lnTo>
                <a:lnTo>
                  <a:pt x="647700" y="1402108"/>
                </a:lnTo>
                <a:lnTo>
                  <a:pt x="0" y="763933"/>
                </a:lnTo>
                <a:close/>
              </a:path>
            </a:pathLst>
          </a:custGeom>
          <a:pattFill prst="pct20">
            <a:fgClr>
              <a:schemeClr val="tx1"/>
            </a:fgClr>
            <a:bgClr>
              <a:schemeClr val="bg1"/>
            </a:bgClr>
          </a:patt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Rectangle 56">
            <a:extLst>
              <a:ext uri="{FF2B5EF4-FFF2-40B4-BE49-F238E27FC236}">
                <a16:creationId xmlns:a16="http://schemas.microsoft.com/office/drawing/2014/main" id="{5AB8605F-8EFB-4FB8-9F0B-73B5F1CA02FB}"/>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8" name="Picture 57" descr="ox_small_cmyk_pos_rect.jpg">
            <a:extLst>
              <a:ext uri="{FF2B5EF4-FFF2-40B4-BE49-F238E27FC236}">
                <a16:creationId xmlns:a16="http://schemas.microsoft.com/office/drawing/2014/main" id="{AC945D22-F6DC-4BF9-8095-563AFC53D52D}"/>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1" name="TextBox 30">
            <a:extLst>
              <a:ext uri="{FF2B5EF4-FFF2-40B4-BE49-F238E27FC236}">
                <a16:creationId xmlns:a16="http://schemas.microsoft.com/office/drawing/2014/main" id="{29D226B2-C11C-531E-B639-3BB387D4C719}"/>
              </a:ext>
            </a:extLst>
          </p:cNvPr>
          <p:cNvSpPr txBox="1"/>
          <p:nvPr/>
        </p:nvSpPr>
        <p:spPr>
          <a:xfrm>
            <a:off x="87363" y="6400425"/>
            <a:ext cx="623904" cy="369332"/>
          </a:xfrm>
          <a:prstGeom prst="rect">
            <a:avLst/>
          </a:prstGeom>
          <a:noFill/>
        </p:spPr>
        <p:txBody>
          <a:bodyPr wrap="square">
            <a:spAutoFit/>
          </a:bodyPr>
          <a:lstStyle/>
          <a:p>
            <a:r>
              <a:rPr lang="en-GB" dirty="0"/>
              <a:t>18</a:t>
            </a:r>
          </a:p>
        </p:txBody>
      </p:sp>
      <p:sp>
        <p:nvSpPr>
          <p:cNvPr id="4" name="TextBox 3">
            <a:extLst>
              <a:ext uri="{FF2B5EF4-FFF2-40B4-BE49-F238E27FC236}">
                <a16:creationId xmlns:a16="http://schemas.microsoft.com/office/drawing/2014/main" id="{25A1B7EB-553B-33BE-C990-FA98C3E42C80}"/>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8497891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CC6ECA12-4466-46D3-80BF-B3D2A79B54DD}"/>
                  </a:ext>
                </a:extLst>
              </p:cNvPr>
              <p:cNvSpPr txBox="1"/>
              <p:nvPr/>
            </p:nvSpPr>
            <p:spPr>
              <a:xfrm>
                <a:off x="5739203" y="2769047"/>
                <a:ext cx="3815750" cy="53206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i="1" dirty="0" smtClean="0">
                              <a:latin typeface="Cambria Math" panose="02040503050406030204" pitchFamily="18" charset="0"/>
                            </a:rPr>
                          </m:ctrlPr>
                        </m:sSubPr>
                        <m:e>
                          <m:r>
                            <a:rPr lang="en-GB" sz="1600" i="1" dirty="0">
                              <a:latin typeface="Cambria Math" panose="02040503050406030204" pitchFamily="18" charset="0"/>
                            </a:rPr>
                            <m:t>𝑗</m:t>
                          </m:r>
                        </m:e>
                        <m:sub>
                          <m:r>
                            <a:rPr lang="en-GB" sz="1600" i="1" dirty="0">
                              <a:latin typeface="Cambria Math" panose="02040503050406030204" pitchFamily="18" charset="0"/>
                            </a:rPr>
                            <m:t>𝑛𝑘</m:t>
                          </m:r>
                        </m:sub>
                      </m:sSub>
                      <m:r>
                        <a:rPr lang="en-GB" sz="1600" b="0" i="0" dirty="0" smtClean="0">
                          <a:latin typeface="Cambria Math" panose="02040503050406030204" pitchFamily="18" charset="0"/>
                        </a:rPr>
                        <m:t>=</m:t>
                      </m:r>
                      <m:f>
                        <m:fPr>
                          <m:ctrlPr>
                            <a:rPr lang="en-GB" sz="1600" b="0" i="1" dirty="0" smtClean="0">
                              <a:latin typeface="Cambria Math" panose="02040503050406030204" pitchFamily="18" charset="0"/>
                            </a:rPr>
                          </m:ctrlPr>
                        </m:fPr>
                        <m:num>
                          <m:r>
                            <a:rPr lang="en-GB" sz="1600" b="0" i="1" dirty="0" smtClean="0">
                              <a:latin typeface="Cambria Math" panose="02040503050406030204" pitchFamily="18" charset="0"/>
                            </a:rPr>
                            <m:t>1</m:t>
                          </m:r>
                        </m:num>
                        <m:den>
                          <m:sSub>
                            <m:sSubPr>
                              <m:ctrlPr>
                                <a:rPr lang="en-GB" sz="1600" i="1" dirty="0">
                                  <a:latin typeface="Cambria Math" panose="02040503050406030204" pitchFamily="18" charset="0"/>
                                </a:rPr>
                              </m:ctrlPr>
                            </m:sSubPr>
                            <m:e>
                              <m:r>
                                <a:rPr lang="en-GB" sz="1600" b="0" i="1" dirty="0" smtClean="0">
                                  <a:latin typeface="Cambria Math" panose="02040503050406030204" pitchFamily="18" charset="0"/>
                                </a:rPr>
                                <m:t>𝐿</m:t>
                              </m:r>
                            </m:e>
                            <m:sub>
                              <m:r>
                                <a:rPr lang="en-GB" sz="1600" b="0" i="1" dirty="0" smtClean="0">
                                  <a:latin typeface="Cambria Math" panose="02040503050406030204" pitchFamily="18" charset="0"/>
                                </a:rPr>
                                <m:t>𝑘</m:t>
                              </m:r>
                            </m:sub>
                          </m:sSub>
                        </m:den>
                      </m:f>
                      <m:r>
                        <a:rPr lang="en-GB" sz="1600" dirty="0">
                          <a:latin typeface="Cambria Math" panose="02040503050406030204" pitchFamily="18" charset="0"/>
                        </a:rPr>
                        <m:t>(</m:t>
                      </m:r>
                      <m:f>
                        <m:fPr>
                          <m:ctrlPr>
                            <a:rPr lang="en-GB" sz="1600" i="1" dirty="0" smtClean="0">
                              <a:latin typeface="Cambria Math" panose="02040503050406030204" pitchFamily="18" charset="0"/>
                            </a:rPr>
                          </m:ctrlPr>
                        </m:fPr>
                        <m:num>
                          <m:sSub>
                            <m:sSubPr>
                              <m:ctrlPr>
                                <a:rPr lang="en-GB" sz="1600" i="1" dirty="0">
                                  <a:latin typeface="Cambria Math" panose="02040503050406030204" pitchFamily="18" charset="0"/>
                                </a:rPr>
                              </m:ctrlPr>
                            </m:sSubPr>
                            <m:e>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i="1" dirty="0">
                                      <a:latin typeface="Cambria Math" panose="02040503050406030204" pitchFamily="18" charset="0"/>
                                    </a:rPr>
                                    <m:t>𝑗𝑖</m:t>
                                  </m:r>
                                </m:sub>
                              </m:sSub>
                              <m:r>
                                <a:rPr lang="en-GB" sz="1600" i="1" dirty="0">
                                  <a:latin typeface="Cambria Math" panose="02040503050406030204" pitchFamily="18" charset="0"/>
                                </a:rPr>
                                <m:t>𝑛</m:t>
                              </m:r>
                            </m:e>
                            <m:sub>
                              <m:r>
                                <a:rPr lang="en-GB" sz="1600" i="1" dirty="0">
                                  <a:latin typeface="Cambria Math" panose="02040503050406030204" pitchFamily="18" charset="0"/>
                                </a:rPr>
                                <m:t>𝑗</m:t>
                              </m:r>
                            </m:sub>
                          </m:sSub>
                        </m:num>
                        <m:den>
                          <m:r>
                            <m:rPr>
                              <m:sty m:val="p"/>
                            </m:rPr>
                            <a:rPr lang="en-GB" sz="1600" dirty="0">
                              <a:latin typeface="Cambria Math" panose="02040503050406030204" pitchFamily="18" charset="0"/>
                              <a:ea typeface="Cambria Math" panose="02040503050406030204" pitchFamily="18" charset="0"/>
                            </a:rPr>
                            <m:t>exp</m:t>
                          </m:r>
                          <m:r>
                            <a:rPr lang="en-GB" sz="1600" i="1" dirty="0">
                              <a:latin typeface="Cambria Math" panose="02040503050406030204" pitchFamily="18" charset="0"/>
                              <a:ea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i="1" dirty="0">
                                  <a:latin typeface="Cambria Math" panose="02040503050406030204" pitchFamily="18" charset="0"/>
                                </a:rPr>
                                <m:t>𝑗𝑖</m:t>
                              </m:r>
                            </m:sub>
                          </m:sSub>
                          <m:r>
                            <m:rPr>
                              <m:nor/>
                            </m:rPr>
                            <a:rPr lang="en-GB" sz="1600" dirty="0"/>
                            <m:t>)</m:t>
                          </m:r>
                          <m:r>
                            <m:rPr>
                              <m:nor/>
                            </m:rPr>
                            <a:rPr lang="en-GB" sz="1600" b="0" i="0" dirty="0" smtClean="0"/>
                            <m:t>−1</m:t>
                          </m:r>
                        </m:den>
                      </m:f>
                      <m:r>
                        <a:rPr lang="en-GB" sz="1600" b="0" i="1" dirty="0" smtClean="0">
                          <a:latin typeface="Cambria Math" panose="02040503050406030204" pitchFamily="18" charset="0"/>
                        </a:rPr>
                        <m:t>−</m:t>
                      </m:r>
                      <m:f>
                        <m:fPr>
                          <m:ctrlPr>
                            <a:rPr lang="en-GB" sz="1600" i="1" dirty="0">
                              <a:latin typeface="Cambria Math" panose="02040503050406030204" pitchFamily="18" charset="0"/>
                            </a:rPr>
                          </m:ctrlPr>
                        </m:fPr>
                        <m:num>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i="1" dirty="0">
                                  <a:latin typeface="Cambria Math" panose="02040503050406030204" pitchFamily="18" charset="0"/>
                                </a:rPr>
                                <m:t>𝑖</m:t>
                              </m:r>
                              <m:r>
                                <a:rPr lang="en-GB" sz="1600" b="0" i="1" dirty="0" smtClean="0">
                                  <a:latin typeface="Cambria Math" panose="02040503050406030204" pitchFamily="18" charset="0"/>
                                </a:rPr>
                                <m:t>𝑗</m:t>
                              </m:r>
                            </m:sub>
                          </m:sSub>
                          <m:sSub>
                            <m:sSubPr>
                              <m:ctrlPr>
                                <a:rPr lang="en-GB" sz="1600" i="1" dirty="0">
                                  <a:latin typeface="Cambria Math" panose="02040503050406030204" pitchFamily="18" charset="0"/>
                                </a:rPr>
                              </m:ctrlPr>
                            </m:sSubPr>
                            <m:e>
                              <m:r>
                                <a:rPr lang="en-GB" sz="1600" i="1" dirty="0">
                                  <a:latin typeface="Cambria Math" panose="02040503050406030204" pitchFamily="18" charset="0"/>
                                </a:rPr>
                                <m:t>𝑛</m:t>
                              </m:r>
                            </m:e>
                            <m:sub>
                              <m:r>
                                <a:rPr lang="en-GB" sz="1600" b="0" i="1" dirty="0" smtClean="0">
                                  <a:latin typeface="Cambria Math" panose="02040503050406030204" pitchFamily="18" charset="0"/>
                                </a:rPr>
                                <m:t>𝑖</m:t>
                              </m:r>
                            </m:sub>
                          </m:sSub>
                        </m:num>
                        <m:den>
                          <m:r>
                            <m:rPr>
                              <m:sty m:val="p"/>
                            </m:rPr>
                            <a:rPr lang="en-GB" sz="1600" dirty="0">
                              <a:latin typeface="Cambria Math" panose="02040503050406030204" pitchFamily="18" charset="0"/>
                              <a:ea typeface="Cambria Math" panose="02040503050406030204" pitchFamily="18" charset="0"/>
                            </a:rPr>
                            <m:t>exp</m:t>
                          </m:r>
                          <m:r>
                            <a:rPr lang="en-GB" sz="1600" i="1" dirty="0">
                              <a:latin typeface="Cambria Math" panose="02040503050406030204" pitchFamily="18" charset="0"/>
                              <a:ea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i="1" dirty="0">
                                  <a:latin typeface="Cambria Math" panose="02040503050406030204" pitchFamily="18" charset="0"/>
                                </a:rPr>
                                <m:t>𝑖</m:t>
                              </m:r>
                              <m:r>
                                <a:rPr lang="en-GB" sz="1600" b="0" i="1" dirty="0" smtClean="0">
                                  <a:latin typeface="Cambria Math" panose="02040503050406030204" pitchFamily="18" charset="0"/>
                                </a:rPr>
                                <m:t>𝑗</m:t>
                              </m:r>
                            </m:sub>
                          </m:sSub>
                          <m:r>
                            <m:rPr>
                              <m:nor/>
                            </m:rPr>
                            <a:rPr lang="en-GB" sz="1600" dirty="0"/>
                            <m:t>)−1</m:t>
                          </m:r>
                        </m:den>
                      </m:f>
                      <m:r>
                        <a:rPr lang="en-GB" sz="1600" b="0" i="1" dirty="0" smtClean="0">
                          <a:latin typeface="Cambria Math" panose="02040503050406030204" pitchFamily="18" charset="0"/>
                        </a:rPr>
                        <m:t>)</m:t>
                      </m:r>
                    </m:oMath>
                  </m:oMathPara>
                </a14:m>
                <a:endParaRPr lang="en-GB" sz="1600" dirty="0"/>
              </a:p>
            </p:txBody>
          </p:sp>
        </mc:Choice>
        <mc:Fallback xmlns="">
          <p:sp>
            <p:nvSpPr>
              <p:cNvPr id="14" name="TextBox 13">
                <a:extLst>
                  <a:ext uri="{FF2B5EF4-FFF2-40B4-BE49-F238E27FC236}">
                    <a16:creationId xmlns:a16="http://schemas.microsoft.com/office/drawing/2014/main" id="{CC6ECA12-4466-46D3-80BF-B3D2A79B54DD}"/>
                  </a:ext>
                </a:extLst>
              </p:cNvPr>
              <p:cNvSpPr txBox="1">
                <a:spLocks noRot="1" noChangeAspect="1" noMove="1" noResize="1" noEditPoints="1" noAdjustHandles="1" noChangeArrowheads="1" noChangeShapeType="1" noTextEdit="1"/>
              </p:cNvSpPr>
              <p:nvPr/>
            </p:nvSpPr>
            <p:spPr>
              <a:xfrm>
                <a:off x="5739203" y="2769047"/>
                <a:ext cx="3815750" cy="532069"/>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9687E27-B837-4FB9-B00A-91187A127C13}"/>
                  </a:ext>
                </a:extLst>
              </p:cNvPr>
              <p:cNvSpPr txBox="1"/>
              <p:nvPr/>
            </p:nvSpPr>
            <p:spPr>
              <a:xfrm>
                <a:off x="6033619" y="3536651"/>
                <a:ext cx="2866830" cy="5041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i="1" dirty="0" smtClean="0">
                              <a:latin typeface="Cambria Math" panose="02040503050406030204" pitchFamily="18" charset="0"/>
                            </a:rPr>
                          </m:ctrlPr>
                        </m:sSubPr>
                        <m:e>
                          <m:r>
                            <a:rPr lang="en-GB" sz="1600" i="1" dirty="0">
                              <a:latin typeface="Cambria Math" panose="02040503050406030204" pitchFamily="18" charset="0"/>
                            </a:rPr>
                            <m:t>𝑗</m:t>
                          </m:r>
                        </m:e>
                        <m:sub>
                          <m:r>
                            <a:rPr lang="en-GB" sz="1600" i="1" dirty="0">
                              <a:latin typeface="Cambria Math" panose="02040503050406030204" pitchFamily="18" charset="0"/>
                            </a:rPr>
                            <m:t>𝑛𝑘</m:t>
                          </m:r>
                        </m:sub>
                      </m:sSub>
                      <m:r>
                        <a:rPr lang="en-GB" sz="1600" b="0" i="0" dirty="0" smtClean="0">
                          <a:latin typeface="Cambria Math" panose="02040503050406030204" pitchFamily="18" charset="0"/>
                        </a:rPr>
                        <m:t>=</m:t>
                      </m:r>
                      <m:f>
                        <m:fPr>
                          <m:ctrlPr>
                            <a:rPr lang="en-GB" sz="1600" b="0" i="1" dirty="0" smtClean="0">
                              <a:latin typeface="Cambria Math" panose="02040503050406030204" pitchFamily="18" charset="0"/>
                            </a:rPr>
                          </m:ctrlPr>
                        </m:fPr>
                        <m:num>
                          <m:r>
                            <a:rPr lang="en-GB" sz="1600" b="0" i="1" dirty="0" smtClean="0">
                              <a:latin typeface="Cambria Math" panose="02040503050406030204" pitchFamily="18" charset="0"/>
                            </a:rPr>
                            <m:t>1</m:t>
                          </m:r>
                        </m:num>
                        <m:den>
                          <m:sSub>
                            <m:sSubPr>
                              <m:ctrlPr>
                                <a:rPr lang="en-GB" sz="1600" i="1" dirty="0">
                                  <a:latin typeface="Cambria Math" panose="02040503050406030204" pitchFamily="18" charset="0"/>
                                </a:rPr>
                              </m:ctrlPr>
                            </m:sSubPr>
                            <m:e>
                              <m:r>
                                <a:rPr lang="en-GB" sz="1600" b="0" i="1" dirty="0" smtClean="0">
                                  <a:latin typeface="Cambria Math" panose="02040503050406030204" pitchFamily="18" charset="0"/>
                                </a:rPr>
                                <m:t>𝐿</m:t>
                              </m:r>
                            </m:e>
                            <m:sub>
                              <m:r>
                                <a:rPr lang="en-GB" sz="1600" b="0" i="1" dirty="0" smtClean="0">
                                  <a:latin typeface="Cambria Math" panose="02040503050406030204" pitchFamily="18" charset="0"/>
                                </a:rPr>
                                <m:t>𝑘</m:t>
                              </m:r>
                            </m:sub>
                          </m:sSub>
                        </m:den>
                      </m:f>
                      <m:r>
                        <a:rPr lang="en-GB" sz="1600" dirty="0">
                          <a:latin typeface="Cambria Math" panose="02040503050406030204" pitchFamily="18" charset="0"/>
                        </a:rPr>
                        <m:t>(</m:t>
                      </m:r>
                      <m:r>
                        <a:rPr lang="en-GB" sz="1600" i="1" dirty="0">
                          <a:latin typeface="Cambria Math" panose="02040503050406030204" pitchFamily="18" charset="0"/>
                        </a:rPr>
                        <m:t>𝐵</m:t>
                      </m:r>
                      <m:r>
                        <a:rPr lang="en-GB" sz="1600" i="1" dirty="0">
                          <a:latin typeface="Cambria Math" panose="02040503050406030204" pitchFamily="18" charset="0"/>
                        </a:rPr>
                        <m:t>(</m:t>
                      </m:r>
                      <m:sSub>
                        <m:sSubPr>
                          <m:ctrlPr>
                            <a:rPr lang="en-GB" sz="1600" i="1" dirty="0">
                              <a:latin typeface="Cambria Math" panose="02040503050406030204" pitchFamily="18" charset="0"/>
                            </a:rPr>
                          </m:ctrlPr>
                        </m:sSubPr>
                        <m:e>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i="1" dirty="0">
                                  <a:latin typeface="Cambria Math" panose="02040503050406030204" pitchFamily="18" charset="0"/>
                                </a:rPr>
                                <m:t>𝑗𝑖</m:t>
                              </m:r>
                            </m:sub>
                          </m:sSub>
                          <m:r>
                            <a:rPr lang="en-GB" sz="1600" i="1" dirty="0">
                              <a:latin typeface="Cambria Math" panose="02040503050406030204" pitchFamily="18" charset="0"/>
                            </a:rPr>
                            <m:t>)</m:t>
                          </m:r>
                          <m:r>
                            <a:rPr lang="en-GB" sz="1600" i="1" dirty="0">
                              <a:latin typeface="Cambria Math" panose="02040503050406030204" pitchFamily="18" charset="0"/>
                            </a:rPr>
                            <m:t>𝑛</m:t>
                          </m:r>
                        </m:e>
                        <m:sub>
                          <m:r>
                            <a:rPr lang="en-GB" sz="1600" i="1" dirty="0">
                              <a:latin typeface="Cambria Math" panose="02040503050406030204" pitchFamily="18" charset="0"/>
                            </a:rPr>
                            <m:t>𝑗</m:t>
                          </m:r>
                        </m:sub>
                      </m:sSub>
                      <m:r>
                        <a:rPr lang="en-GB" sz="1600" b="0" i="1" dirty="0" smtClean="0">
                          <a:latin typeface="Cambria Math" panose="02040503050406030204" pitchFamily="18" charset="0"/>
                        </a:rPr>
                        <m:t>−</m:t>
                      </m:r>
                      <m:r>
                        <a:rPr lang="en-GB" sz="1600" i="1" dirty="0">
                          <a:latin typeface="Cambria Math" panose="02040503050406030204" pitchFamily="18" charset="0"/>
                        </a:rPr>
                        <m:t>𝐵</m:t>
                      </m:r>
                      <m:r>
                        <a:rPr lang="en-GB" sz="1600" i="1" dirty="0">
                          <a:latin typeface="Cambria Math" panose="02040503050406030204" pitchFamily="18" charset="0"/>
                        </a:rPr>
                        <m:t>(</m:t>
                      </m:r>
                      <m:sSub>
                        <m:sSubPr>
                          <m:ctrlPr>
                            <a:rPr lang="en-GB" sz="1600" i="1" dirty="0">
                              <a:latin typeface="Cambria Math" panose="02040503050406030204" pitchFamily="18" charset="0"/>
                            </a:rPr>
                          </m:ctrlPr>
                        </m:sSubPr>
                        <m:e>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i="1" dirty="0">
                                  <a:latin typeface="Cambria Math" panose="02040503050406030204" pitchFamily="18" charset="0"/>
                                </a:rPr>
                                <m:t>𝑖</m:t>
                              </m:r>
                              <m:r>
                                <a:rPr lang="en-GB" sz="1600" b="0" i="1" dirty="0" smtClean="0">
                                  <a:latin typeface="Cambria Math" panose="02040503050406030204" pitchFamily="18" charset="0"/>
                                </a:rPr>
                                <m:t>𝑗</m:t>
                              </m:r>
                            </m:sub>
                          </m:sSub>
                          <m:r>
                            <a:rPr lang="en-GB" sz="1600" i="1" dirty="0">
                              <a:latin typeface="Cambria Math" panose="02040503050406030204" pitchFamily="18" charset="0"/>
                            </a:rPr>
                            <m:t>)</m:t>
                          </m:r>
                          <m:r>
                            <a:rPr lang="en-GB" sz="1600" i="1" dirty="0">
                              <a:latin typeface="Cambria Math" panose="02040503050406030204" pitchFamily="18" charset="0"/>
                            </a:rPr>
                            <m:t>𝑛</m:t>
                          </m:r>
                        </m:e>
                        <m:sub>
                          <m:r>
                            <a:rPr lang="en-GB" sz="1600" b="0" i="1" dirty="0" smtClean="0">
                              <a:latin typeface="Cambria Math" panose="02040503050406030204" pitchFamily="18" charset="0"/>
                            </a:rPr>
                            <m:t>𝑖</m:t>
                          </m:r>
                        </m:sub>
                      </m:sSub>
                      <m:r>
                        <a:rPr lang="en-GB" sz="1600" b="0" i="1" dirty="0" smtClean="0">
                          <a:latin typeface="Cambria Math" panose="02040503050406030204" pitchFamily="18" charset="0"/>
                        </a:rPr>
                        <m:t>)</m:t>
                      </m:r>
                    </m:oMath>
                  </m:oMathPara>
                </a14:m>
                <a:endParaRPr lang="en-GB" sz="1600" dirty="0"/>
              </a:p>
            </p:txBody>
          </p:sp>
        </mc:Choice>
        <mc:Fallback xmlns="">
          <p:sp>
            <p:nvSpPr>
              <p:cNvPr id="15" name="TextBox 14">
                <a:extLst>
                  <a:ext uri="{FF2B5EF4-FFF2-40B4-BE49-F238E27FC236}">
                    <a16:creationId xmlns:a16="http://schemas.microsoft.com/office/drawing/2014/main" id="{49687E27-B837-4FB9-B00A-91187A127C13}"/>
                  </a:ext>
                </a:extLst>
              </p:cNvPr>
              <p:cNvSpPr txBox="1">
                <a:spLocks noRot="1" noChangeAspect="1" noMove="1" noResize="1" noEditPoints="1" noAdjustHandles="1" noChangeArrowheads="1" noChangeShapeType="1" noTextEdit="1"/>
              </p:cNvSpPr>
              <p:nvPr/>
            </p:nvSpPr>
            <p:spPr>
              <a:xfrm>
                <a:off x="6033619" y="3536651"/>
                <a:ext cx="2866830" cy="504177"/>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544535AB-D6EC-45B8-83BB-D8E3B5B99EB0}"/>
                  </a:ext>
                </a:extLst>
              </p:cNvPr>
              <p:cNvSpPr txBox="1"/>
              <p:nvPr/>
            </p:nvSpPr>
            <p:spPr>
              <a:xfrm>
                <a:off x="8851285" y="3601152"/>
                <a:ext cx="2799383" cy="43967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200" b="0" i="1" dirty="0" smtClean="0">
                          <a:latin typeface="Cambria Math" panose="02040503050406030204" pitchFamily="18" charset="0"/>
                        </a:rPr>
                        <m:t>𝐵𝑒𝑟𝑛𝑜𝑢𝑙𝑙𝑖</m:t>
                      </m:r>
                      <m:r>
                        <a:rPr lang="en-GB" sz="1200" b="0" i="1" dirty="0" smtClean="0">
                          <a:latin typeface="Cambria Math" panose="02040503050406030204" pitchFamily="18" charset="0"/>
                        </a:rPr>
                        <m:t> </m:t>
                      </m:r>
                      <m:r>
                        <a:rPr lang="en-GB" sz="1200" b="0" i="1" dirty="0" smtClean="0">
                          <a:latin typeface="Cambria Math" panose="02040503050406030204" pitchFamily="18" charset="0"/>
                        </a:rPr>
                        <m:t>𝑓𝑢𝑛𝑐𝑡𝑖𝑜𝑛</m:t>
                      </m:r>
                      <m:r>
                        <a:rPr lang="en-GB" sz="1200" b="0" i="1" dirty="0" smtClean="0">
                          <a:latin typeface="Cambria Math" panose="02040503050406030204" pitchFamily="18" charset="0"/>
                        </a:rPr>
                        <m:t> </m:t>
                      </m:r>
                      <m:r>
                        <a:rPr lang="en-GB" sz="1200" i="1" dirty="0" smtClean="0">
                          <a:latin typeface="Cambria Math" panose="02040503050406030204" pitchFamily="18" charset="0"/>
                        </a:rPr>
                        <m:t>𝐵</m:t>
                      </m:r>
                      <m:d>
                        <m:dPr>
                          <m:ctrlPr>
                            <a:rPr lang="en-GB" sz="1200" i="1" dirty="0" smtClean="0">
                              <a:latin typeface="Cambria Math" panose="02040503050406030204" pitchFamily="18" charset="0"/>
                            </a:rPr>
                          </m:ctrlPr>
                        </m:dPr>
                        <m:e>
                          <m:r>
                            <a:rPr lang="en-GB" sz="1200" b="0" i="1" dirty="0" smtClean="0">
                              <a:latin typeface="Cambria Math" panose="02040503050406030204" pitchFamily="18" charset="0"/>
                            </a:rPr>
                            <m:t>𝑥</m:t>
                          </m:r>
                        </m:e>
                      </m:d>
                      <m:r>
                        <a:rPr lang="en-GB" sz="1200" b="0" i="1" dirty="0" smtClean="0">
                          <a:latin typeface="Cambria Math" panose="02040503050406030204" pitchFamily="18" charset="0"/>
                        </a:rPr>
                        <m:t>=</m:t>
                      </m:r>
                      <m:f>
                        <m:fPr>
                          <m:ctrlPr>
                            <a:rPr lang="en-GB" sz="1200" b="0" i="1" dirty="0" smtClean="0">
                              <a:latin typeface="Cambria Math" panose="02040503050406030204" pitchFamily="18" charset="0"/>
                            </a:rPr>
                          </m:ctrlPr>
                        </m:fPr>
                        <m:num>
                          <m:r>
                            <a:rPr lang="en-GB" sz="1200" b="0" i="1" dirty="0" smtClean="0">
                              <a:latin typeface="Cambria Math" panose="02040503050406030204" pitchFamily="18" charset="0"/>
                            </a:rPr>
                            <m:t>𝑥</m:t>
                          </m:r>
                        </m:num>
                        <m:den>
                          <m:func>
                            <m:funcPr>
                              <m:ctrlPr>
                                <a:rPr lang="en-GB" sz="1200" b="0" i="1" dirty="0" smtClean="0">
                                  <a:latin typeface="Cambria Math" panose="02040503050406030204" pitchFamily="18" charset="0"/>
                                </a:rPr>
                              </m:ctrlPr>
                            </m:funcPr>
                            <m:fName>
                              <m:r>
                                <m:rPr>
                                  <m:sty m:val="p"/>
                                </m:rPr>
                                <a:rPr lang="en-GB" sz="1200" b="0" i="0" dirty="0" smtClean="0">
                                  <a:latin typeface="Cambria Math" panose="02040503050406030204" pitchFamily="18" charset="0"/>
                                </a:rPr>
                                <m:t>exp</m:t>
                              </m:r>
                            </m:fName>
                            <m:e>
                              <m:d>
                                <m:dPr>
                                  <m:ctrlPr>
                                    <a:rPr lang="en-GB" sz="1200" b="0" i="1" dirty="0" smtClean="0">
                                      <a:latin typeface="Cambria Math" panose="02040503050406030204" pitchFamily="18" charset="0"/>
                                    </a:rPr>
                                  </m:ctrlPr>
                                </m:dPr>
                                <m:e>
                                  <m:r>
                                    <a:rPr lang="en-GB" sz="1200" b="0" i="1" dirty="0" smtClean="0">
                                      <a:latin typeface="Cambria Math" panose="02040503050406030204" pitchFamily="18" charset="0"/>
                                    </a:rPr>
                                    <m:t>𝑥</m:t>
                                  </m:r>
                                </m:e>
                              </m:d>
                            </m:e>
                          </m:func>
                          <m:r>
                            <a:rPr lang="en-GB" sz="1200" b="0" i="1" dirty="0" smtClean="0">
                              <a:latin typeface="Cambria Math" panose="02040503050406030204" pitchFamily="18" charset="0"/>
                            </a:rPr>
                            <m:t>−1</m:t>
                          </m:r>
                        </m:den>
                      </m:f>
                    </m:oMath>
                  </m:oMathPara>
                </a14:m>
                <a:endParaRPr lang="en-GB" sz="1200" dirty="0"/>
              </a:p>
            </p:txBody>
          </p:sp>
        </mc:Choice>
        <mc:Fallback xmlns="">
          <p:sp>
            <p:nvSpPr>
              <p:cNvPr id="17" name="TextBox 16">
                <a:extLst>
                  <a:ext uri="{FF2B5EF4-FFF2-40B4-BE49-F238E27FC236}">
                    <a16:creationId xmlns:a16="http://schemas.microsoft.com/office/drawing/2014/main" id="{544535AB-D6EC-45B8-83BB-D8E3B5B99EB0}"/>
                  </a:ext>
                </a:extLst>
              </p:cNvPr>
              <p:cNvSpPr txBox="1">
                <a:spLocks noRot="1" noChangeAspect="1" noMove="1" noResize="1" noEditPoints="1" noAdjustHandles="1" noChangeArrowheads="1" noChangeShapeType="1" noTextEdit="1"/>
              </p:cNvSpPr>
              <p:nvPr/>
            </p:nvSpPr>
            <p:spPr>
              <a:xfrm>
                <a:off x="8851285" y="3601152"/>
                <a:ext cx="2799383" cy="439672"/>
              </a:xfrm>
              <a:prstGeom prst="rect">
                <a:avLst/>
              </a:prstGeom>
              <a:blipFill>
                <a:blip r:embed="rId4"/>
                <a:stretch>
                  <a:fillRect/>
                </a:stretch>
              </a:blipFill>
            </p:spPr>
            <p:txBody>
              <a:bodyPr/>
              <a:lstStyle/>
              <a:p>
                <a:r>
                  <a:rPr lang="en-GB">
                    <a:noFill/>
                  </a:rPr>
                  <a:t> </a:t>
                </a:r>
              </a:p>
            </p:txBody>
          </p:sp>
        </mc:Fallback>
      </mc:AlternateContent>
      <p:sp>
        <p:nvSpPr>
          <p:cNvPr id="18" name="Rectangle 17">
            <a:extLst>
              <a:ext uri="{FF2B5EF4-FFF2-40B4-BE49-F238E27FC236}">
                <a16:creationId xmlns:a16="http://schemas.microsoft.com/office/drawing/2014/main" id="{0FE11145-31A7-49EF-9F0E-1D5E02B3C620}"/>
              </a:ext>
            </a:extLst>
          </p:cNvPr>
          <p:cNvSpPr>
            <a:spLocks noChangeArrowheads="1"/>
          </p:cNvSpPr>
          <p:nvPr/>
        </p:nvSpPr>
        <p:spPr bwMode="auto">
          <a:xfrm>
            <a:off x="590719" y="2330505"/>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Obtain the flux of current density relative to node k</a:t>
            </a:r>
            <a:endParaRPr lang="en-US" alt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err="1">
                <a:latin typeface="Calibri" panose="020F0502020204030204" pitchFamily="34" charset="0"/>
                <a:cs typeface="Calibri" panose="020F0502020204030204" pitchFamily="34" charset="0"/>
              </a:rPr>
              <a:t>Scharfetter</a:t>
            </a:r>
            <a:r>
              <a:rPr lang="en-GB" sz="2000" dirty="0">
                <a:latin typeface="Calibri" panose="020F0502020204030204" pitchFamily="34" charset="0"/>
                <a:cs typeface="Calibri" panose="020F0502020204030204" pitchFamily="34" charset="0"/>
              </a:rPr>
              <a:t> –</a:t>
            </a:r>
            <a:r>
              <a:rPr lang="en-GB" sz="2000" dirty="0" err="1">
                <a:latin typeface="Calibri" panose="020F0502020204030204" pitchFamily="34" charset="0"/>
                <a:cs typeface="Calibri" panose="020F0502020204030204" pitchFamily="34" charset="0"/>
              </a:rPr>
              <a:t>Gummel</a:t>
            </a:r>
            <a:r>
              <a:rPr lang="en-GB" sz="2000" dirty="0">
                <a:latin typeface="Calibri" panose="020F0502020204030204" pitchFamily="34" charset="0"/>
                <a:cs typeface="Calibri" panose="020F0502020204030204" pitchFamily="34" charset="0"/>
              </a:rPr>
              <a:t> discretization requires less fine mesh as the exponential dependence of carriers concentration is included in the discretization scheme</a:t>
            </a:r>
            <a:br>
              <a:rPr lang="en-GB" sz="2000" dirty="0">
                <a:latin typeface="Calibri" panose="020F0502020204030204" pitchFamily="34" charset="0"/>
                <a:cs typeface="Calibri" panose="020F0502020204030204" pitchFamily="34" charset="0"/>
              </a:rPr>
            </a:b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It also depends on boundary values, i.e. 2D and 3D cases can be reduced to local 1D cases</a:t>
            </a:r>
          </a:p>
          <a:p>
            <a:pPr fontAlgn="base">
              <a:lnSpc>
                <a:spcPct val="90000"/>
              </a:lnSpc>
              <a:spcBef>
                <a:spcPct val="0"/>
              </a:spcBef>
              <a:spcAft>
                <a:spcPts val="600"/>
              </a:spcAft>
            </a:pPr>
            <a:endParaRPr lang="en-US" sz="2000" baseline="30000" dirty="0">
              <a:latin typeface="Calibri" panose="020F0502020204030204" pitchFamily="34" charset="0"/>
              <a:cs typeface="Calibri" panose="020F0502020204030204" pitchFamily="34" charset="0"/>
            </a:endParaRP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22" name="Freeform: Shape 21">
            <a:extLst>
              <a:ext uri="{FF2B5EF4-FFF2-40B4-BE49-F238E27FC236}">
                <a16:creationId xmlns:a16="http://schemas.microsoft.com/office/drawing/2014/main" id="{B5063D39-826A-4F08-BB2A-7A56B06F9AD6}"/>
              </a:ext>
            </a:extLst>
          </p:cNvPr>
          <p:cNvSpPr/>
          <p:nvPr/>
        </p:nvSpPr>
        <p:spPr>
          <a:xfrm>
            <a:off x="6727889" y="738364"/>
            <a:ext cx="3152775" cy="1573340"/>
          </a:xfrm>
          <a:custGeom>
            <a:avLst/>
            <a:gdLst>
              <a:gd name="connsiteX0" fmla="*/ 3152775 w 3152775"/>
              <a:gd name="connsiteY0" fmla="*/ 1457325 h 1457325"/>
              <a:gd name="connsiteX1" fmla="*/ 0 w 3152775"/>
              <a:gd name="connsiteY1" fmla="*/ 1447800 h 1457325"/>
              <a:gd name="connsiteX2" fmla="*/ 1724025 w 3152775"/>
              <a:gd name="connsiteY2" fmla="*/ 0 h 1457325"/>
              <a:gd name="connsiteX3" fmla="*/ 3152775 w 3152775"/>
              <a:gd name="connsiteY3" fmla="*/ 1457325 h 1457325"/>
            </a:gdLst>
            <a:ahLst/>
            <a:cxnLst>
              <a:cxn ang="0">
                <a:pos x="connsiteX0" y="connsiteY0"/>
              </a:cxn>
              <a:cxn ang="0">
                <a:pos x="connsiteX1" y="connsiteY1"/>
              </a:cxn>
              <a:cxn ang="0">
                <a:pos x="connsiteX2" y="connsiteY2"/>
              </a:cxn>
              <a:cxn ang="0">
                <a:pos x="connsiteX3" y="connsiteY3"/>
              </a:cxn>
            </a:cxnLst>
            <a:rect l="l" t="t" r="r" b="b"/>
            <a:pathLst>
              <a:path w="3152775" h="1457325">
                <a:moveTo>
                  <a:pt x="3152775" y="1457325"/>
                </a:moveTo>
                <a:lnTo>
                  <a:pt x="0" y="1447800"/>
                </a:lnTo>
                <a:lnTo>
                  <a:pt x="1724025" y="0"/>
                </a:lnTo>
                <a:lnTo>
                  <a:pt x="3152775" y="1457325"/>
                </a:ln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3" name="Straight Connector 22">
            <a:extLst>
              <a:ext uri="{FF2B5EF4-FFF2-40B4-BE49-F238E27FC236}">
                <a16:creationId xmlns:a16="http://schemas.microsoft.com/office/drawing/2014/main" id="{9714F950-1835-429B-A1F6-127C663E6D8B}"/>
              </a:ext>
            </a:extLst>
          </p:cNvPr>
          <p:cNvCxnSpPr>
            <a:cxnSpLocks/>
          </p:cNvCxnSpPr>
          <p:nvPr/>
        </p:nvCxnSpPr>
        <p:spPr>
          <a:xfrm>
            <a:off x="7648668" y="1467027"/>
            <a:ext cx="655607" cy="63681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B5F55D8-83D9-492D-8D7D-0172D3421D71}"/>
              </a:ext>
            </a:extLst>
          </p:cNvPr>
          <p:cNvCxnSpPr>
            <a:cxnSpLocks/>
          </p:cNvCxnSpPr>
          <p:nvPr/>
        </p:nvCxnSpPr>
        <p:spPr>
          <a:xfrm flipV="1">
            <a:off x="8304276" y="1484965"/>
            <a:ext cx="804350" cy="61887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3A1F882-48EB-4987-AD8D-512FDC777E13}"/>
              </a:ext>
            </a:extLst>
          </p:cNvPr>
          <p:cNvCxnSpPr>
            <a:cxnSpLocks/>
          </p:cNvCxnSpPr>
          <p:nvPr/>
        </p:nvCxnSpPr>
        <p:spPr>
          <a:xfrm flipV="1">
            <a:off x="8304275" y="2094317"/>
            <a:ext cx="0" cy="2258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732D6FD3-FE46-4EBC-9957-2311E56B7CB1}"/>
                  </a:ext>
                </a:extLst>
              </p:cNvPr>
              <p:cNvSpPr txBox="1"/>
              <p:nvPr/>
            </p:nvSpPr>
            <p:spPr>
              <a:xfrm>
                <a:off x="7480239" y="1060444"/>
                <a:ext cx="249684"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𝑗</m:t>
                          </m:r>
                        </m:sub>
                      </m:sSub>
                    </m:oMath>
                  </m:oMathPara>
                </a14:m>
                <a:endParaRPr lang="en-GB" dirty="0"/>
              </a:p>
            </p:txBody>
          </p:sp>
        </mc:Choice>
        <mc:Fallback xmlns="">
          <p:sp>
            <p:nvSpPr>
              <p:cNvPr id="27" name="TextBox 26">
                <a:extLst>
                  <a:ext uri="{FF2B5EF4-FFF2-40B4-BE49-F238E27FC236}">
                    <a16:creationId xmlns:a16="http://schemas.microsoft.com/office/drawing/2014/main" id="{732D6FD3-FE46-4EBC-9957-2311E56B7CB1}"/>
                  </a:ext>
                </a:extLst>
              </p:cNvPr>
              <p:cNvSpPr txBox="1">
                <a:spLocks noRot="1" noChangeAspect="1" noMove="1" noResize="1" noEditPoints="1" noAdjustHandles="1" noChangeArrowheads="1" noChangeShapeType="1" noTextEdit="1"/>
              </p:cNvSpPr>
              <p:nvPr/>
            </p:nvSpPr>
            <p:spPr>
              <a:xfrm>
                <a:off x="7480239" y="1060444"/>
                <a:ext cx="249684" cy="299313"/>
              </a:xfrm>
              <a:prstGeom prst="rect">
                <a:avLst/>
              </a:prstGeom>
              <a:blipFill>
                <a:blip r:embed="rId5"/>
                <a:stretch>
                  <a:fillRect l="-21951" r="-14634" b="-265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D305EC0F-AE33-4E0C-B7C5-A3DD007D8D37}"/>
                  </a:ext>
                </a:extLst>
              </p:cNvPr>
              <p:cNvSpPr txBox="1"/>
              <p:nvPr/>
            </p:nvSpPr>
            <p:spPr>
              <a:xfrm>
                <a:off x="8174734" y="2428499"/>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𝑘</m:t>
                          </m:r>
                        </m:sub>
                      </m:sSub>
                    </m:oMath>
                  </m:oMathPara>
                </a14:m>
                <a:endParaRPr lang="en-GB" dirty="0"/>
              </a:p>
            </p:txBody>
          </p:sp>
        </mc:Choice>
        <mc:Fallback xmlns="">
          <p:sp>
            <p:nvSpPr>
              <p:cNvPr id="28" name="TextBox 27">
                <a:extLst>
                  <a:ext uri="{FF2B5EF4-FFF2-40B4-BE49-F238E27FC236}">
                    <a16:creationId xmlns:a16="http://schemas.microsoft.com/office/drawing/2014/main" id="{D305EC0F-AE33-4E0C-B7C5-A3DD007D8D37}"/>
                  </a:ext>
                </a:extLst>
              </p:cNvPr>
              <p:cNvSpPr txBox="1">
                <a:spLocks noRot="1" noChangeAspect="1" noMove="1" noResize="1" noEditPoints="1" noAdjustHandles="1" noChangeArrowheads="1" noChangeShapeType="1" noTextEdit="1"/>
              </p:cNvSpPr>
              <p:nvPr/>
            </p:nvSpPr>
            <p:spPr>
              <a:xfrm>
                <a:off x="8174734" y="2428499"/>
                <a:ext cx="259081" cy="276999"/>
              </a:xfrm>
              <a:prstGeom prst="rect">
                <a:avLst/>
              </a:prstGeom>
              <a:blipFill>
                <a:blip r:embed="rId6"/>
                <a:stretch>
                  <a:fillRect l="-26190" r="-16667" b="-152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5FD1E5E6-B97C-498F-B40C-64756F2D2281}"/>
                  </a:ext>
                </a:extLst>
              </p:cNvPr>
              <p:cNvSpPr txBox="1"/>
              <p:nvPr/>
            </p:nvSpPr>
            <p:spPr>
              <a:xfrm>
                <a:off x="9251289" y="1167714"/>
                <a:ext cx="25096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𝑖</m:t>
                          </m:r>
                        </m:sub>
                      </m:sSub>
                    </m:oMath>
                  </m:oMathPara>
                </a14:m>
                <a:endParaRPr lang="en-GB" dirty="0"/>
              </a:p>
            </p:txBody>
          </p:sp>
        </mc:Choice>
        <mc:Fallback xmlns="">
          <p:sp>
            <p:nvSpPr>
              <p:cNvPr id="29" name="TextBox 28">
                <a:extLst>
                  <a:ext uri="{FF2B5EF4-FFF2-40B4-BE49-F238E27FC236}">
                    <a16:creationId xmlns:a16="http://schemas.microsoft.com/office/drawing/2014/main" id="{5FD1E5E6-B97C-498F-B40C-64756F2D2281}"/>
                  </a:ext>
                </a:extLst>
              </p:cNvPr>
              <p:cNvSpPr txBox="1">
                <a:spLocks noRot="1" noChangeAspect="1" noMove="1" noResize="1" noEditPoints="1" noAdjustHandles="1" noChangeArrowheads="1" noChangeShapeType="1" noTextEdit="1"/>
              </p:cNvSpPr>
              <p:nvPr/>
            </p:nvSpPr>
            <p:spPr>
              <a:xfrm>
                <a:off x="9251289" y="1167714"/>
                <a:ext cx="250966" cy="276999"/>
              </a:xfrm>
              <a:prstGeom prst="rect">
                <a:avLst/>
              </a:prstGeom>
              <a:blipFill>
                <a:blip r:embed="rId7"/>
                <a:stretch>
                  <a:fillRect l="-24390" r="-7317"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3F4017DC-9AD1-4818-B207-27C7BB9077C0}"/>
                  </a:ext>
                </a:extLst>
              </p:cNvPr>
              <p:cNvSpPr txBox="1"/>
              <p:nvPr/>
            </p:nvSpPr>
            <p:spPr>
              <a:xfrm>
                <a:off x="6615895" y="2320117"/>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𝑖</m:t>
                      </m:r>
                    </m:oMath>
                  </m:oMathPara>
                </a14:m>
                <a:endParaRPr lang="en-GB" dirty="0"/>
              </a:p>
            </p:txBody>
          </p:sp>
        </mc:Choice>
        <mc:Fallback xmlns="">
          <p:sp>
            <p:nvSpPr>
              <p:cNvPr id="31" name="TextBox 30">
                <a:extLst>
                  <a:ext uri="{FF2B5EF4-FFF2-40B4-BE49-F238E27FC236}">
                    <a16:creationId xmlns:a16="http://schemas.microsoft.com/office/drawing/2014/main" id="{3F4017DC-9AD1-4818-B207-27C7BB9077C0}"/>
                  </a:ext>
                </a:extLst>
              </p:cNvPr>
              <p:cNvSpPr txBox="1">
                <a:spLocks noRot="1" noChangeAspect="1" noMove="1" noResize="1" noEditPoints="1" noAdjustHandles="1" noChangeArrowheads="1" noChangeShapeType="1" noTextEdit="1"/>
              </p:cNvSpPr>
              <p:nvPr/>
            </p:nvSpPr>
            <p:spPr>
              <a:xfrm>
                <a:off x="6615895" y="2320117"/>
                <a:ext cx="259081" cy="276999"/>
              </a:xfrm>
              <a:prstGeom prst="rect">
                <a:avLst/>
              </a:prstGeom>
              <a:blipFill>
                <a:blip r:embed="rId8"/>
                <a:stretch>
                  <a:fillRect b="-88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9FB067E7-986B-4443-81A2-D7D29CD99FA9}"/>
                  </a:ext>
                </a:extLst>
              </p:cNvPr>
              <p:cNvSpPr txBox="1"/>
              <p:nvPr/>
            </p:nvSpPr>
            <p:spPr>
              <a:xfrm>
                <a:off x="9733573" y="2320117"/>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𝑗</m:t>
                      </m:r>
                    </m:oMath>
                  </m:oMathPara>
                </a14:m>
                <a:endParaRPr lang="en-GB" dirty="0"/>
              </a:p>
            </p:txBody>
          </p:sp>
        </mc:Choice>
        <mc:Fallback xmlns="">
          <p:sp>
            <p:nvSpPr>
              <p:cNvPr id="35" name="TextBox 34">
                <a:extLst>
                  <a:ext uri="{FF2B5EF4-FFF2-40B4-BE49-F238E27FC236}">
                    <a16:creationId xmlns:a16="http://schemas.microsoft.com/office/drawing/2014/main" id="{9FB067E7-986B-4443-81A2-D7D29CD99FA9}"/>
                  </a:ext>
                </a:extLst>
              </p:cNvPr>
              <p:cNvSpPr txBox="1">
                <a:spLocks noRot="1" noChangeAspect="1" noMove="1" noResize="1" noEditPoints="1" noAdjustHandles="1" noChangeArrowheads="1" noChangeShapeType="1" noTextEdit="1"/>
              </p:cNvSpPr>
              <p:nvPr/>
            </p:nvSpPr>
            <p:spPr>
              <a:xfrm>
                <a:off x="9733573" y="2320117"/>
                <a:ext cx="259081" cy="276999"/>
              </a:xfrm>
              <a:prstGeom prst="rect">
                <a:avLst/>
              </a:prstGeom>
              <a:blipFill>
                <a:blip r:embed="rId9"/>
                <a:stretch>
                  <a:fillRect l="-9524" t="-4444" r="-9524" b="-3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FF6434CC-B6F6-406D-975E-AE08AF24AA45}"/>
                  </a:ext>
                </a:extLst>
              </p:cNvPr>
              <p:cNvSpPr txBox="1"/>
              <p:nvPr/>
            </p:nvSpPr>
            <p:spPr>
              <a:xfrm>
                <a:off x="8360927" y="455361"/>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𝑘</m:t>
                      </m:r>
                    </m:oMath>
                  </m:oMathPara>
                </a14:m>
                <a:endParaRPr lang="en-GB" dirty="0"/>
              </a:p>
            </p:txBody>
          </p:sp>
        </mc:Choice>
        <mc:Fallback xmlns="">
          <p:sp>
            <p:nvSpPr>
              <p:cNvPr id="37" name="TextBox 36">
                <a:extLst>
                  <a:ext uri="{FF2B5EF4-FFF2-40B4-BE49-F238E27FC236}">
                    <a16:creationId xmlns:a16="http://schemas.microsoft.com/office/drawing/2014/main" id="{FF6434CC-B6F6-406D-975E-AE08AF24AA45}"/>
                  </a:ext>
                </a:extLst>
              </p:cNvPr>
              <p:cNvSpPr txBox="1">
                <a:spLocks noRot="1" noChangeAspect="1" noMove="1" noResize="1" noEditPoints="1" noAdjustHandles="1" noChangeArrowheads="1" noChangeShapeType="1" noTextEdit="1"/>
              </p:cNvSpPr>
              <p:nvPr/>
            </p:nvSpPr>
            <p:spPr>
              <a:xfrm>
                <a:off x="8360927" y="455361"/>
                <a:ext cx="259081" cy="276999"/>
              </a:xfrm>
              <a:prstGeom prst="rect">
                <a:avLst/>
              </a:prstGeom>
              <a:blipFill>
                <a:blip r:embed="rId10"/>
                <a:stretch>
                  <a:fillRect l="-9524" r="-7143" b="-88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581B15E4-CD48-4D23-99D2-F9148F52D5FA}"/>
                  </a:ext>
                </a:extLst>
              </p:cNvPr>
              <p:cNvSpPr txBox="1"/>
              <p:nvPr/>
            </p:nvSpPr>
            <p:spPr>
              <a:xfrm>
                <a:off x="7677912" y="1712662"/>
                <a:ext cx="259081" cy="29931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𝑗</m:t>
                          </m:r>
                        </m:sub>
                      </m:sSub>
                    </m:oMath>
                  </m:oMathPara>
                </a14:m>
                <a:endParaRPr lang="en-GB" dirty="0"/>
              </a:p>
            </p:txBody>
          </p:sp>
        </mc:Choice>
        <mc:Fallback xmlns="">
          <p:sp>
            <p:nvSpPr>
              <p:cNvPr id="39" name="TextBox 38">
                <a:extLst>
                  <a:ext uri="{FF2B5EF4-FFF2-40B4-BE49-F238E27FC236}">
                    <a16:creationId xmlns:a16="http://schemas.microsoft.com/office/drawing/2014/main" id="{581B15E4-CD48-4D23-99D2-F9148F52D5FA}"/>
                  </a:ext>
                </a:extLst>
              </p:cNvPr>
              <p:cNvSpPr txBox="1">
                <a:spLocks noRot="1" noChangeAspect="1" noMove="1" noResize="1" noEditPoints="1" noAdjustHandles="1" noChangeArrowheads="1" noChangeShapeType="1" noTextEdit="1"/>
              </p:cNvSpPr>
              <p:nvPr/>
            </p:nvSpPr>
            <p:spPr>
              <a:xfrm>
                <a:off x="7677912" y="1712662"/>
                <a:ext cx="259081" cy="299313"/>
              </a:xfrm>
              <a:prstGeom prst="rect">
                <a:avLst/>
              </a:prstGeom>
              <a:blipFill>
                <a:blip r:embed="rId11"/>
                <a:stretch>
                  <a:fillRect l="-23810" r="-14286" b="-265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BA7877CB-AE79-44F1-A341-B675D9438607}"/>
                  </a:ext>
                </a:extLst>
              </p:cNvPr>
              <p:cNvSpPr txBox="1"/>
              <p:nvPr/>
            </p:nvSpPr>
            <p:spPr>
              <a:xfrm>
                <a:off x="8422384" y="2015459"/>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𝑘</m:t>
                          </m:r>
                        </m:sub>
                      </m:sSub>
                    </m:oMath>
                  </m:oMathPara>
                </a14:m>
                <a:endParaRPr lang="en-GB" dirty="0"/>
              </a:p>
            </p:txBody>
          </p:sp>
        </mc:Choice>
        <mc:Fallback xmlns="">
          <p:sp>
            <p:nvSpPr>
              <p:cNvPr id="41" name="TextBox 40">
                <a:extLst>
                  <a:ext uri="{FF2B5EF4-FFF2-40B4-BE49-F238E27FC236}">
                    <a16:creationId xmlns:a16="http://schemas.microsoft.com/office/drawing/2014/main" id="{BA7877CB-AE79-44F1-A341-B675D9438607}"/>
                  </a:ext>
                </a:extLst>
              </p:cNvPr>
              <p:cNvSpPr txBox="1">
                <a:spLocks noRot="1" noChangeAspect="1" noMove="1" noResize="1" noEditPoints="1" noAdjustHandles="1" noChangeArrowheads="1" noChangeShapeType="1" noTextEdit="1"/>
              </p:cNvSpPr>
              <p:nvPr/>
            </p:nvSpPr>
            <p:spPr>
              <a:xfrm>
                <a:off x="8422384" y="2015459"/>
                <a:ext cx="259081" cy="276999"/>
              </a:xfrm>
              <a:prstGeom prst="rect">
                <a:avLst/>
              </a:prstGeom>
              <a:blipFill>
                <a:blip r:embed="rId12"/>
                <a:stretch>
                  <a:fillRect l="-30952" r="-19048"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A43AD11B-CAC7-47C7-9C1D-7ED1E783FDFC}"/>
                  </a:ext>
                </a:extLst>
              </p:cNvPr>
              <p:cNvSpPr txBox="1"/>
              <p:nvPr/>
            </p:nvSpPr>
            <p:spPr>
              <a:xfrm>
                <a:off x="8768239" y="1688661"/>
                <a:ext cx="259081"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𝑑</m:t>
                          </m:r>
                        </m:e>
                        <m:sub>
                          <m:r>
                            <a:rPr lang="en-GB" b="0" i="1" smtClean="0">
                              <a:latin typeface="Cambria Math" panose="02040503050406030204" pitchFamily="18" charset="0"/>
                            </a:rPr>
                            <m:t>𝑖</m:t>
                          </m:r>
                        </m:sub>
                      </m:sSub>
                    </m:oMath>
                  </m:oMathPara>
                </a14:m>
                <a:endParaRPr lang="en-GB" dirty="0"/>
              </a:p>
            </p:txBody>
          </p:sp>
        </mc:Choice>
        <mc:Fallback xmlns="">
          <p:sp>
            <p:nvSpPr>
              <p:cNvPr id="42" name="TextBox 41">
                <a:extLst>
                  <a:ext uri="{FF2B5EF4-FFF2-40B4-BE49-F238E27FC236}">
                    <a16:creationId xmlns:a16="http://schemas.microsoft.com/office/drawing/2014/main" id="{A43AD11B-CAC7-47C7-9C1D-7ED1E783FDFC}"/>
                  </a:ext>
                </a:extLst>
              </p:cNvPr>
              <p:cNvSpPr txBox="1">
                <a:spLocks noRot="1" noChangeAspect="1" noMove="1" noResize="1" noEditPoints="1" noAdjustHandles="1" noChangeArrowheads="1" noChangeShapeType="1" noTextEdit="1"/>
              </p:cNvSpPr>
              <p:nvPr/>
            </p:nvSpPr>
            <p:spPr>
              <a:xfrm>
                <a:off x="8768239" y="1688661"/>
                <a:ext cx="259081" cy="276999"/>
              </a:xfrm>
              <a:prstGeom prst="rect">
                <a:avLst/>
              </a:prstGeom>
              <a:blipFill>
                <a:blip r:embed="rId13"/>
                <a:stretch>
                  <a:fillRect l="-23256" r="-9302" b="-20000"/>
                </a:stretch>
              </a:blipFill>
            </p:spPr>
            <p:txBody>
              <a:bodyPr/>
              <a:lstStyle/>
              <a:p>
                <a:r>
                  <a:rPr lang="en-GB">
                    <a:noFill/>
                  </a:rPr>
                  <a:t> </a:t>
                </a:r>
              </a:p>
            </p:txBody>
          </p:sp>
        </mc:Fallback>
      </mc:AlternateContent>
      <p:sp>
        <p:nvSpPr>
          <p:cNvPr id="43" name="Freeform: Shape 42">
            <a:extLst>
              <a:ext uri="{FF2B5EF4-FFF2-40B4-BE49-F238E27FC236}">
                <a16:creationId xmlns:a16="http://schemas.microsoft.com/office/drawing/2014/main" id="{DD233E36-263B-401B-8EE8-1B4473D87496}"/>
              </a:ext>
            </a:extLst>
          </p:cNvPr>
          <p:cNvSpPr/>
          <p:nvPr/>
        </p:nvSpPr>
        <p:spPr>
          <a:xfrm>
            <a:off x="7648485" y="748464"/>
            <a:ext cx="1469574" cy="1356227"/>
          </a:xfrm>
          <a:custGeom>
            <a:avLst/>
            <a:gdLst>
              <a:gd name="connsiteX0" fmla="*/ 0 w 1438275"/>
              <a:gd name="connsiteY0" fmla="*/ 704850 h 1343025"/>
              <a:gd name="connsiteX1" fmla="*/ 781050 w 1438275"/>
              <a:gd name="connsiteY1" fmla="*/ 0 h 1343025"/>
              <a:gd name="connsiteX2" fmla="*/ 1438275 w 1438275"/>
              <a:gd name="connsiteY2" fmla="*/ 714375 h 1343025"/>
              <a:gd name="connsiteX3" fmla="*/ 647700 w 1438275"/>
              <a:gd name="connsiteY3" fmla="*/ 1343025 h 1343025"/>
              <a:gd name="connsiteX4" fmla="*/ 0 w 1438275"/>
              <a:gd name="connsiteY4" fmla="*/ 704850 h 1343025"/>
              <a:gd name="connsiteX0" fmla="*/ 0 w 1438275"/>
              <a:gd name="connsiteY0" fmla="*/ 763933 h 1402108"/>
              <a:gd name="connsiteX1" fmla="*/ 804817 w 1438275"/>
              <a:gd name="connsiteY1" fmla="*/ 0 h 1402108"/>
              <a:gd name="connsiteX2" fmla="*/ 1438275 w 1438275"/>
              <a:gd name="connsiteY2" fmla="*/ 773458 h 1402108"/>
              <a:gd name="connsiteX3" fmla="*/ 647700 w 1438275"/>
              <a:gd name="connsiteY3" fmla="*/ 1402108 h 1402108"/>
              <a:gd name="connsiteX4" fmla="*/ 0 w 1438275"/>
              <a:gd name="connsiteY4" fmla="*/ 763933 h 1402108"/>
              <a:gd name="connsiteX0" fmla="*/ 0 w 1466796"/>
              <a:gd name="connsiteY0" fmla="*/ 763933 h 1402108"/>
              <a:gd name="connsiteX1" fmla="*/ 804817 w 1466796"/>
              <a:gd name="connsiteY1" fmla="*/ 0 h 1402108"/>
              <a:gd name="connsiteX2" fmla="*/ 1466796 w 1466796"/>
              <a:gd name="connsiteY2" fmla="*/ 763611 h 1402108"/>
              <a:gd name="connsiteX3" fmla="*/ 647700 w 1466796"/>
              <a:gd name="connsiteY3" fmla="*/ 1402108 h 1402108"/>
              <a:gd name="connsiteX4" fmla="*/ 0 w 1466796"/>
              <a:gd name="connsiteY4" fmla="*/ 763933 h 14021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6796" h="1402108">
                <a:moveTo>
                  <a:pt x="0" y="763933"/>
                </a:moveTo>
                <a:lnTo>
                  <a:pt x="804817" y="0"/>
                </a:lnTo>
                <a:lnTo>
                  <a:pt x="1466796" y="763611"/>
                </a:lnTo>
                <a:lnTo>
                  <a:pt x="647700" y="1402108"/>
                </a:lnTo>
                <a:lnTo>
                  <a:pt x="0" y="763933"/>
                </a:lnTo>
                <a:close/>
              </a:path>
            </a:pathLst>
          </a:custGeom>
          <a:pattFill prst="pct20">
            <a:fgClr>
              <a:schemeClr val="tx1"/>
            </a:fgClr>
            <a:bgClr>
              <a:schemeClr val="bg1"/>
            </a:bgClr>
          </a:patt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CC3905F1-7488-44F9-9F9E-0025D733BE46}"/>
                  </a:ext>
                </a:extLst>
              </p:cNvPr>
              <p:cNvSpPr txBox="1"/>
              <p:nvPr/>
            </p:nvSpPr>
            <p:spPr>
              <a:xfrm>
                <a:off x="5661689" y="5304611"/>
                <a:ext cx="6136018" cy="428131"/>
              </a:xfrm>
              <a:prstGeom prst="rect">
                <a:avLst/>
              </a:prstGeom>
              <a:noFill/>
            </p:spPr>
            <p:txBody>
              <a:bodyPr wrap="square" lIns="0" tIns="0" rIns="0" bIns="0" rtlCol="0">
                <a:spAutoFit/>
              </a:bodyPr>
              <a:lstStyle/>
              <a:p>
                <a14:m>
                  <m:oMath xmlns:m="http://schemas.openxmlformats.org/officeDocument/2006/math">
                    <m:r>
                      <m:rPr>
                        <m:sty m:val="p"/>
                      </m:rPr>
                      <a:rPr lang="en-GB" sz="1600" b="0" i="0" dirty="0" smtClean="0">
                        <a:latin typeface="Cambria Math" panose="02040503050406030204" pitchFamily="18" charset="0"/>
                      </a:rPr>
                      <m:t>q</m:t>
                    </m:r>
                    <m:sSub>
                      <m:sSubPr>
                        <m:ctrlPr>
                          <a:rPr lang="en-GB" sz="1600" i="1" dirty="0" smtClean="0">
                            <a:latin typeface="Cambria Math" panose="02040503050406030204" pitchFamily="18" charset="0"/>
                          </a:rPr>
                        </m:ctrlPr>
                      </m:sSubPr>
                      <m:e>
                        <m:r>
                          <a:rPr lang="en-GB" sz="1600" i="1" dirty="0">
                            <a:latin typeface="Cambria Math" panose="02040503050406030204" pitchFamily="18" charset="0"/>
                          </a:rPr>
                          <m:t>𝐷</m:t>
                        </m:r>
                      </m:e>
                      <m:sub>
                        <m:r>
                          <a:rPr lang="en-GB" sz="1600" i="1" dirty="0">
                            <a:latin typeface="Cambria Math" panose="02040503050406030204" pitchFamily="18" charset="0"/>
                          </a:rPr>
                          <m:t>𝑛𝑖</m:t>
                        </m:r>
                      </m:sub>
                    </m:sSub>
                    <m:f>
                      <m:fPr>
                        <m:ctrlPr>
                          <a:rPr lang="en-GB" sz="1600" b="0" i="1" dirty="0" smtClean="0">
                            <a:latin typeface="Cambria Math" panose="02040503050406030204" pitchFamily="18" charset="0"/>
                          </a:rPr>
                        </m:ctrlPr>
                      </m:fPr>
                      <m:num>
                        <m:sSub>
                          <m:sSubPr>
                            <m:ctrlPr>
                              <a:rPr lang="en-GB" sz="1600" i="1" dirty="0">
                                <a:latin typeface="Cambria Math" panose="02040503050406030204" pitchFamily="18" charset="0"/>
                              </a:rPr>
                            </m:ctrlPr>
                          </m:sSubPr>
                          <m:e>
                            <m:r>
                              <a:rPr lang="en-GB" sz="1600" b="0" i="1" dirty="0" smtClean="0">
                                <a:latin typeface="Cambria Math" panose="02040503050406030204" pitchFamily="18" charset="0"/>
                              </a:rPr>
                              <m:t>𝑑</m:t>
                            </m:r>
                          </m:e>
                          <m:sub>
                            <m:r>
                              <a:rPr lang="en-GB" sz="1600" i="1" dirty="0">
                                <a:latin typeface="Cambria Math" panose="02040503050406030204" pitchFamily="18" charset="0"/>
                              </a:rPr>
                              <m:t>𝑖</m:t>
                            </m:r>
                          </m:sub>
                        </m:sSub>
                      </m:num>
                      <m:den>
                        <m:sSub>
                          <m:sSubPr>
                            <m:ctrlPr>
                              <a:rPr lang="en-GB" sz="1600" i="1" dirty="0">
                                <a:latin typeface="Cambria Math" panose="02040503050406030204" pitchFamily="18" charset="0"/>
                              </a:rPr>
                            </m:ctrlPr>
                          </m:sSubPr>
                          <m:e>
                            <m:r>
                              <a:rPr lang="en-GB" sz="1600" b="0" i="1" dirty="0" smtClean="0">
                                <a:latin typeface="Cambria Math" panose="02040503050406030204" pitchFamily="18" charset="0"/>
                              </a:rPr>
                              <m:t>𝐿</m:t>
                            </m:r>
                          </m:e>
                          <m:sub>
                            <m:r>
                              <a:rPr lang="en-GB" sz="1600" b="0" i="1" dirty="0" smtClean="0">
                                <a:latin typeface="Cambria Math" panose="02040503050406030204" pitchFamily="18" charset="0"/>
                              </a:rPr>
                              <m:t>𝑖</m:t>
                            </m:r>
                          </m:sub>
                        </m:sSub>
                      </m:den>
                    </m:f>
                    <m:r>
                      <a:rPr lang="en-GB" sz="1600" dirty="0">
                        <a:latin typeface="Cambria Math" panose="02040503050406030204" pitchFamily="18" charset="0"/>
                      </a:rPr>
                      <m:t>(</m:t>
                    </m:r>
                    <m:r>
                      <a:rPr lang="en-GB" sz="1600" i="1" dirty="0">
                        <a:latin typeface="Cambria Math" panose="02040503050406030204" pitchFamily="18" charset="0"/>
                      </a:rPr>
                      <m:t>𝐵</m:t>
                    </m:r>
                    <m:r>
                      <a:rPr lang="en-GB" sz="1600" i="1" dirty="0">
                        <a:latin typeface="Cambria Math" panose="02040503050406030204" pitchFamily="18" charset="0"/>
                      </a:rPr>
                      <m:t>(</m:t>
                    </m:r>
                    <m:sSub>
                      <m:sSubPr>
                        <m:ctrlPr>
                          <a:rPr lang="en-GB" sz="1600" i="1" dirty="0">
                            <a:latin typeface="Cambria Math" panose="02040503050406030204" pitchFamily="18" charset="0"/>
                          </a:rPr>
                        </m:ctrlPr>
                      </m:sSubPr>
                      <m:e>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i="1" dirty="0">
                                <a:latin typeface="Cambria Math" panose="02040503050406030204" pitchFamily="18" charset="0"/>
                              </a:rPr>
                              <m:t>𝑗</m:t>
                            </m:r>
                            <m:r>
                              <a:rPr lang="en-GB" sz="1600" b="0" i="1" dirty="0" smtClean="0">
                                <a:latin typeface="Cambria Math" panose="02040503050406030204" pitchFamily="18" charset="0"/>
                              </a:rPr>
                              <m:t>𝑘</m:t>
                            </m:r>
                          </m:sub>
                        </m:sSub>
                        <m:r>
                          <a:rPr lang="en-GB" sz="1600" i="1" dirty="0">
                            <a:latin typeface="Cambria Math" panose="02040503050406030204" pitchFamily="18" charset="0"/>
                          </a:rPr>
                          <m:t>)</m:t>
                        </m:r>
                        <m:r>
                          <a:rPr lang="en-GB" sz="1600" i="1" dirty="0">
                            <a:latin typeface="Cambria Math" panose="02040503050406030204" pitchFamily="18" charset="0"/>
                          </a:rPr>
                          <m:t>𝑛</m:t>
                        </m:r>
                      </m:e>
                      <m:sub>
                        <m:r>
                          <a:rPr lang="en-GB" sz="1600" i="1" dirty="0">
                            <a:latin typeface="Cambria Math" panose="02040503050406030204" pitchFamily="18" charset="0"/>
                          </a:rPr>
                          <m:t>𝑗</m:t>
                        </m:r>
                      </m:sub>
                    </m:sSub>
                    <m:r>
                      <a:rPr lang="en-GB" sz="1600" b="0" i="1" dirty="0" smtClean="0">
                        <a:latin typeface="Cambria Math" panose="02040503050406030204" pitchFamily="18" charset="0"/>
                      </a:rPr>
                      <m:t>−</m:t>
                    </m:r>
                    <m:r>
                      <a:rPr lang="en-GB" sz="1600" i="1" dirty="0">
                        <a:latin typeface="Cambria Math" panose="02040503050406030204" pitchFamily="18" charset="0"/>
                      </a:rPr>
                      <m:t>𝐵</m:t>
                    </m:r>
                    <m:d>
                      <m:dPr>
                        <m:ctrlPr>
                          <a:rPr lang="en-GB" sz="1600" i="1" dirty="0">
                            <a:latin typeface="Cambria Math" panose="02040503050406030204" pitchFamily="18" charset="0"/>
                          </a:rPr>
                        </m:ctrlPr>
                      </m:dPr>
                      <m:e>
                        <m:sSub>
                          <m:sSubPr>
                            <m:ctrlPr>
                              <a:rPr lang="en-GB" sz="1600" i="1" dirty="0">
                                <a:latin typeface="Cambria Math" panose="02040503050406030204" pitchFamily="18" charset="0"/>
                              </a:rPr>
                            </m:ctrlPr>
                          </m:sSubPr>
                          <m:e>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b="0" i="1" dirty="0" smtClean="0">
                                    <a:latin typeface="Cambria Math" panose="02040503050406030204" pitchFamily="18" charset="0"/>
                                  </a:rPr>
                                  <m:t>𝑘𝑗</m:t>
                                </m:r>
                              </m:sub>
                            </m:sSub>
                            <m:r>
                              <a:rPr lang="en-GB" sz="1600" i="1" dirty="0">
                                <a:latin typeface="Cambria Math" panose="02040503050406030204" pitchFamily="18" charset="0"/>
                              </a:rPr>
                              <m:t>)</m:t>
                            </m:r>
                            <m:r>
                              <a:rPr lang="en-GB" sz="1600" i="1" dirty="0">
                                <a:latin typeface="Cambria Math" panose="02040503050406030204" pitchFamily="18" charset="0"/>
                              </a:rPr>
                              <m:t>𝑛</m:t>
                            </m:r>
                          </m:e>
                          <m:sub>
                            <m:r>
                              <a:rPr lang="en-GB" sz="1600" b="0" i="1" dirty="0" smtClean="0">
                                <a:latin typeface="Cambria Math" panose="02040503050406030204" pitchFamily="18" charset="0"/>
                              </a:rPr>
                              <m:t>𝑘</m:t>
                            </m:r>
                          </m:sub>
                        </m:sSub>
                      </m:e>
                    </m:d>
                    <m:r>
                      <a:rPr lang="en-GB" sz="1600" b="0" i="1" dirty="0" smtClean="0">
                        <a:latin typeface="Cambria Math" panose="02040503050406030204" pitchFamily="18" charset="0"/>
                      </a:rPr>
                      <m:t>+</m:t>
                    </m:r>
                    <m:r>
                      <m:rPr>
                        <m:sty m:val="p"/>
                      </m:rPr>
                      <a:rPr lang="en-GB" sz="1600" b="0" i="0" dirty="0" smtClean="0">
                        <a:latin typeface="Cambria Math" panose="02040503050406030204" pitchFamily="18" charset="0"/>
                      </a:rPr>
                      <m:t>q</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𝐷</m:t>
                        </m:r>
                      </m:e>
                      <m:sub>
                        <m:r>
                          <a:rPr lang="en-GB" sz="1600" i="1" dirty="0">
                            <a:latin typeface="Cambria Math" panose="02040503050406030204" pitchFamily="18" charset="0"/>
                          </a:rPr>
                          <m:t>𝑛</m:t>
                        </m:r>
                        <m:r>
                          <a:rPr lang="en-GB" sz="1600" b="0" i="1" dirty="0" smtClean="0">
                            <a:latin typeface="Cambria Math" panose="02040503050406030204" pitchFamily="18" charset="0"/>
                          </a:rPr>
                          <m:t>𝑗</m:t>
                        </m:r>
                      </m:sub>
                    </m:sSub>
                    <m:f>
                      <m:fPr>
                        <m:ctrlPr>
                          <a:rPr lang="en-GB" sz="1600" i="1" dirty="0">
                            <a:latin typeface="Cambria Math" panose="02040503050406030204" pitchFamily="18" charset="0"/>
                          </a:rPr>
                        </m:ctrlPr>
                      </m:fPr>
                      <m:num>
                        <m:sSub>
                          <m:sSubPr>
                            <m:ctrlPr>
                              <a:rPr lang="en-GB" sz="1600" i="1" dirty="0">
                                <a:latin typeface="Cambria Math" panose="02040503050406030204" pitchFamily="18" charset="0"/>
                              </a:rPr>
                            </m:ctrlPr>
                          </m:sSubPr>
                          <m:e>
                            <m:r>
                              <a:rPr lang="en-GB" sz="1600" i="1" dirty="0">
                                <a:latin typeface="Cambria Math" panose="02040503050406030204" pitchFamily="18" charset="0"/>
                              </a:rPr>
                              <m:t>𝑑</m:t>
                            </m:r>
                          </m:e>
                          <m:sub>
                            <m:r>
                              <a:rPr lang="en-GB" sz="1600" b="0" i="1" dirty="0" smtClean="0">
                                <a:latin typeface="Cambria Math" panose="02040503050406030204" pitchFamily="18" charset="0"/>
                              </a:rPr>
                              <m:t>𝑗</m:t>
                            </m:r>
                          </m:sub>
                        </m:sSub>
                      </m:num>
                      <m:den>
                        <m:sSub>
                          <m:sSubPr>
                            <m:ctrlPr>
                              <a:rPr lang="en-GB" sz="1600" i="1" dirty="0">
                                <a:latin typeface="Cambria Math" panose="02040503050406030204" pitchFamily="18" charset="0"/>
                              </a:rPr>
                            </m:ctrlPr>
                          </m:sSubPr>
                          <m:e>
                            <m:r>
                              <a:rPr lang="en-GB" sz="1600" i="1" dirty="0">
                                <a:latin typeface="Cambria Math" panose="02040503050406030204" pitchFamily="18" charset="0"/>
                              </a:rPr>
                              <m:t>𝐿</m:t>
                            </m:r>
                          </m:e>
                          <m:sub>
                            <m:r>
                              <a:rPr lang="en-GB" sz="1600" b="0" i="1" dirty="0" smtClean="0">
                                <a:latin typeface="Cambria Math" panose="02040503050406030204" pitchFamily="18" charset="0"/>
                              </a:rPr>
                              <m:t>𝑗</m:t>
                            </m:r>
                          </m:sub>
                        </m:sSub>
                      </m:den>
                    </m:f>
                    <m:r>
                      <a:rPr lang="en-GB" sz="1600" dirty="0">
                        <a:latin typeface="Cambria Math" panose="02040503050406030204" pitchFamily="18" charset="0"/>
                      </a:rPr>
                      <m:t>(</m:t>
                    </m:r>
                    <m:r>
                      <a:rPr lang="en-GB" sz="1600" i="1" dirty="0">
                        <a:latin typeface="Cambria Math" panose="02040503050406030204" pitchFamily="18" charset="0"/>
                      </a:rPr>
                      <m:t>𝐵</m:t>
                    </m:r>
                    <m:r>
                      <a:rPr lang="en-GB" sz="1600" i="1" dirty="0">
                        <a:latin typeface="Cambria Math" panose="02040503050406030204" pitchFamily="18" charset="0"/>
                      </a:rPr>
                      <m:t>(</m:t>
                    </m:r>
                    <m:sSub>
                      <m:sSubPr>
                        <m:ctrlPr>
                          <a:rPr lang="en-GB" sz="1600" i="1" dirty="0">
                            <a:latin typeface="Cambria Math" panose="02040503050406030204" pitchFamily="18" charset="0"/>
                          </a:rPr>
                        </m:ctrlPr>
                      </m:sSubPr>
                      <m:e>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b="0" i="1" dirty="0" smtClean="0">
                                <a:latin typeface="Cambria Math" panose="02040503050406030204" pitchFamily="18" charset="0"/>
                              </a:rPr>
                              <m:t>𝑖</m:t>
                            </m:r>
                            <m:r>
                              <a:rPr lang="en-GB" sz="1600" i="1" dirty="0">
                                <a:latin typeface="Cambria Math" panose="02040503050406030204" pitchFamily="18" charset="0"/>
                              </a:rPr>
                              <m:t>𝑘</m:t>
                            </m:r>
                          </m:sub>
                        </m:sSub>
                        <m:r>
                          <a:rPr lang="en-GB" sz="1600" i="1" dirty="0">
                            <a:latin typeface="Cambria Math" panose="02040503050406030204" pitchFamily="18" charset="0"/>
                          </a:rPr>
                          <m:t>)</m:t>
                        </m:r>
                        <m:r>
                          <a:rPr lang="en-GB" sz="1600" i="1" dirty="0">
                            <a:latin typeface="Cambria Math" panose="02040503050406030204" pitchFamily="18" charset="0"/>
                          </a:rPr>
                          <m:t>𝑛</m:t>
                        </m:r>
                      </m:e>
                      <m:sub>
                        <m:r>
                          <a:rPr lang="en-GB" sz="1600" b="0" i="1" dirty="0" smtClean="0">
                            <a:latin typeface="Cambria Math" panose="02040503050406030204" pitchFamily="18" charset="0"/>
                          </a:rPr>
                          <m:t>𝑖</m:t>
                        </m:r>
                      </m:sub>
                    </m:sSub>
                    <m:r>
                      <a:rPr lang="en-GB" sz="1600" i="1" dirty="0">
                        <a:latin typeface="Cambria Math" panose="02040503050406030204" pitchFamily="18" charset="0"/>
                      </a:rPr>
                      <m:t>−</m:t>
                    </m:r>
                    <m:r>
                      <a:rPr lang="en-GB" sz="1600" i="1" dirty="0">
                        <a:latin typeface="Cambria Math" panose="02040503050406030204" pitchFamily="18" charset="0"/>
                      </a:rPr>
                      <m:t>𝐵</m:t>
                    </m:r>
                    <m:r>
                      <a:rPr lang="en-GB" sz="1600" i="1" dirty="0">
                        <a:latin typeface="Cambria Math" panose="02040503050406030204" pitchFamily="18" charset="0"/>
                      </a:rPr>
                      <m:t>(</m:t>
                    </m:r>
                    <m:sSub>
                      <m:sSubPr>
                        <m:ctrlPr>
                          <a:rPr lang="en-GB" sz="1600" i="1" dirty="0">
                            <a:latin typeface="Cambria Math" panose="02040503050406030204" pitchFamily="18" charset="0"/>
                          </a:rPr>
                        </m:ctrlPr>
                      </m:sSubPr>
                      <m:e>
                        <m:sSub>
                          <m:sSubPr>
                            <m:ctrlPr>
                              <a:rPr lang="en-GB" sz="1600" i="1" dirty="0">
                                <a:latin typeface="Cambria Math" panose="02040503050406030204" pitchFamily="18" charset="0"/>
                              </a:rPr>
                            </m:ctrlPr>
                          </m:sSubPr>
                          <m:e>
                            <m:r>
                              <a:rPr lang="en-GB" sz="1600" i="1" dirty="0">
                                <a:latin typeface="Cambria Math" panose="02040503050406030204" pitchFamily="18" charset="0"/>
                              </a:rPr>
                              <m:t>𝑢</m:t>
                            </m:r>
                          </m:e>
                          <m:sub>
                            <m:r>
                              <a:rPr lang="en-GB" sz="1600" i="1" dirty="0">
                                <a:latin typeface="Cambria Math" panose="02040503050406030204" pitchFamily="18" charset="0"/>
                              </a:rPr>
                              <m:t>𝑘</m:t>
                            </m:r>
                            <m:r>
                              <a:rPr lang="en-GB" sz="1600" b="0" i="1" dirty="0" smtClean="0">
                                <a:latin typeface="Cambria Math" panose="02040503050406030204" pitchFamily="18" charset="0"/>
                              </a:rPr>
                              <m:t>𝑖</m:t>
                            </m:r>
                          </m:sub>
                        </m:sSub>
                        <m:r>
                          <a:rPr lang="en-GB" sz="1600" i="1" dirty="0">
                            <a:latin typeface="Cambria Math" panose="02040503050406030204" pitchFamily="18" charset="0"/>
                          </a:rPr>
                          <m:t>)</m:t>
                        </m:r>
                        <m:r>
                          <a:rPr lang="en-GB" sz="1600" i="1" dirty="0">
                            <a:latin typeface="Cambria Math" panose="02040503050406030204" pitchFamily="18" charset="0"/>
                          </a:rPr>
                          <m:t>𝑛</m:t>
                        </m:r>
                      </m:e>
                      <m:sub>
                        <m:r>
                          <a:rPr lang="en-GB" sz="1600" i="1" dirty="0">
                            <a:latin typeface="Cambria Math" panose="02040503050406030204" pitchFamily="18" charset="0"/>
                          </a:rPr>
                          <m:t>𝑘</m:t>
                        </m:r>
                      </m:sub>
                    </m:sSub>
                    <m:r>
                      <a:rPr lang="en-GB" sz="1600" i="1" dirty="0">
                        <a:latin typeface="Cambria Math" panose="02040503050406030204" pitchFamily="18" charset="0"/>
                      </a:rPr>
                      <m:t>)</m:t>
                    </m:r>
                  </m:oMath>
                </a14:m>
                <a:r>
                  <a:rPr lang="en-GB" sz="1600" dirty="0"/>
                  <a:t> = </a:t>
                </a:r>
                <a14:m>
                  <m:oMath xmlns:m="http://schemas.openxmlformats.org/officeDocument/2006/math">
                    <m:sSub>
                      <m:sSubPr>
                        <m:ctrlPr>
                          <a:rPr lang="en-GB" sz="1600" i="1" dirty="0">
                            <a:latin typeface="Cambria Math" panose="02040503050406030204" pitchFamily="18" charset="0"/>
                          </a:rPr>
                        </m:ctrlPr>
                      </m:sSubPr>
                      <m:e>
                        <m:r>
                          <a:rPr lang="en-GB" sz="1600" b="0" i="1" dirty="0" smtClean="0">
                            <a:latin typeface="Cambria Math" panose="02040503050406030204" pitchFamily="18" charset="0"/>
                          </a:rPr>
                          <m:t>𝑞</m:t>
                        </m:r>
                      </m:e>
                      <m:sub>
                        <m:r>
                          <a:rPr lang="en-GB" sz="1600" b="0" i="1" dirty="0" smtClean="0">
                            <a:latin typeface="Cambria Math" panose="02040503050406030204" pitchFamily="18" charset="0"/>
                          </a:rPr>
                          <m:t>𝑘</m:t>
                        </m:r>
                      </m:sub>
                    </m:sSub>
                  </m:oMath>
                </a14:m>
                <a:endParaRPr lang="en-GB" sz="1600" dirty="0"/>
              </a:p>
            </p:txBody>
          </p:sp>
        </mc:Choice>
        <mc:Fallback xmlns="">
          <p:sp>
            <p:nvSpPr>
              <p:cNvPr id="44" name="TextBox 43">
                <a:extLst>
                  <a:ext uri="{FF2B5EF4-FFF2-40B4-BE49-F238E27FC236}">
                    <a16:creationId xmlns:a16="http://schemas.microsoft.com/office/drawing/2014/main" id="{CC3905F1-7488-44F9-9F9E-0025D733BE46}"/>
                  </a:ext>
                </a:extLst>
              </p:cNvPr>
              <p:cNvSpPr txBox="1">
                <a:spLocks noRot="1" noChangeAspect="1" noMove="1" noResize="1" noEditPoints="1" noAdjustHandles="1" noChangeArrowheads="1" noChangeShapeType="1" noTextEdit="1"/>
              </p:cNvSpPr>
              <p:nvPr/>
            </p:nvSpPr>
            <p:spPr>
              <a:xfrm>
                <a:off x="5661689" y="5304611"/>
                <a:ext cx="6136018" cy="428131"/>
              </a:xfrm>
              <a:prstGeom prst="rect">
                <a:avLst/>
              </a:prstGeom>
              <a:blipFill>
                <a:blip r:embed="rId14"/>
                <a:stretch>
                  <a:fillRect l="-1193" b="-12857"/>
                </a:stretch>
              </a:blipFill>
            </p:spPr>
            <p:txBody>
              <a:bodyPr/>
              <a:lstStyle/>
              <a:p>
                <a:r>
                  <a:rPr lang="en-GB">
                    <a:noFill/>
                  </a:rPr>
                  <a:t> </a:t>
                </a:r>
              </a:p>
            </p:txBody>
          </p:sp>
        </mc:Fallback>
      </mc:AlternateContent>
      <p:sp>
        <p:nvSpPr>
          <p:cNvPr id="45" name="Rectangle 44">
            <a:extLst>
              <a:ext uri="{FF2B5EF4-FFF2-40B4-BE49-F238E27FC236}">
                <a16:creationId xmlns:a16="http://schemas.microsoft.com/office/drawing/2014/main" id="{43BD10B4-4E8B-4767-B709-FD86044BF507}"/>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6" name="Picture 45" descr="ox_small_cmyk_pos_rect.jpg">
            <a:extLst>
              <a:ext uri="{FF2B5EF4-FFF2-40B4-BE49-F238E27FC236}">
                <a16:creationId xmlns:a16="http://schemas.microsoft.com/office/drawing/2014/main" id="{69B8C541-E312-4067-80DC-97CFB40BAE44}"/>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8" name="Rectangle 47">
            <a:extLst>
              <a:ext uri="{FF2B5EF4-FFF2-40B4-BE49-F238E27FC236}">
                <a16:creationId xmlns:a16="http://schemas.microsoft.com/office/drawing/2014/main" id="{786701C1-392B-3036-46C1-70FC924B284A}"/>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err="1">
                <a:latin typeface="+mj-lt"/>
                <a:ea typeface="+mj-ea"/>
                <a:cs typeface="+mj-cs"/>
              </a:rPr>
              <a:t>Scharfetter-Gummel</a:t>
            </a:r>
            <a:r>
              <a:rPr lang="en-US" sz="2500" dirty="0">
                <a:latin typeface="+mj-lt"/>
                <a:ea typeface="+mj-ea"/>
                <a:cs typeface="+mj-cs"/>
              </a:rPr>
              <a:t> discretization</a:t>
            </a:r>
            <a:br>
              <a:rPr lang="en-US" sz="2500" dirty="0">
                <a:latin typeface="+mj-lt"/>
                <a:ea typeface="+mj-ea"/>
                <a:cs typeface="+mj-cs"/>
              </a:rPr>
            </a:br>
            <a:endParaRPr lang="en-US" sz="2500" dirty="0">
              <a:latin typeface="+mj-lt"/>
              <a:ea typeface="+mj-ea"/>
              <a:cs typeface="+mj-cs"/>
            </a:endParaRPr>
          </a:p>
        </p:txBody>
      </p:sp>
      <p:sp>
        <p:nvSpPr>
          <p:cNvPr id="49" name="TextBox 48">
            <a:extLst>
              <a:ext uri="{FF2B5EF4-FFF2-40B4-BE49-F238E27FC236}">
                <a16:creationId xmlns:a16="http://schemas.microsoft.com/office/drawing/2014/main" id="{8DB0082B-1796-CA05-82A8-D5C8E1EC130C}"/>
              </a:ext>
            </a:extLst>
          </p:cNvPr>
          <p:cNvSpPr txBox="1"/>
          <p:nvPr/>
        </p:nvSpPr>
        <p:spPr>
          <a:xfrm>
            <a:off x="87363" y="6400425"/>
            <a:ext cx="623904" cy="369332"/>
          </a:xfrm>
          <a:prstGeom prst="rect">
            <a:avLst/>
          </a:prstGeom>
          <a:noFill/>
        </p:spPr>
        <p:txBody>
          <a:bodyPr wrap="square">
            <a:spAutoFit/>
          </a:bodyPr>
          <a:lstStyle/>
          <a:p>
            <a:r>
              <a:rPr lang="en-GB" dirty="0"/>
              <a:t>19</a:t>
            </a:r>
          </a:p>
        </p:txBody>
      </p:sp>
      <p:sp>
        <p:nvSpPr>
          <p:cNvPr id="3" name="TextBox 2">
            <a:extLst>
              <a:ext uri="{FF2B5EF4-FFF2-40B4-BE49-F238E27FC236}">
                <a16:creationId xmlns:a16="http://schemas.microsoft.com/office/drawing/2014/main" id="{DC592C4D-BB7C-A881-CED9-30EE4372021D}"/>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9CE76570-89B2-C3C7-1B45-6D5BE797EFA7}"/>
                  </a:ext>
                </a:extLst>
              </p:cNvPr>
              <p:cNvSpPr txBox="1"/>
              <p:nvPr/>
            </p:nvSpPr>
            <p:spPr>
              <a:xfrm>
                <a:off x="6104202" y="4547652"/>
                <a:ext cx="377646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𝑐𝑎𝑙𝑐𝑢𝑙𝑎𝑡𝑒</m:t>
                      </m:r>
                      <m:r>
                        <a:rPr lang="en-GB" sz="1800" b="0" i="1" smtClean="0">
                          <a:latin typeface="Cambria Math" panose="02040503050406030204" pitchFamily="18" charset="0"/>
                        </a:rPr>
                        <m:t> </m:t>
                      </m:r>
                      <m:r>
                        <a:rPr lang="en-GB" sz="1800" b="0" i="1" smtClean="0">
                          <a:latin typeface="Cambria Math" panose="02040503050406030204" pitchFamily="18" charset="0"/>
                        </a:rPr>
                        <m:t>𝑡h𝑒</m:t>
                      </m:r>
                      <m:r>
                        <a:rPr lang="en-GB" sz="1800" b="0" i="1" smtClean="0">
                          <a:latin typeface="Cambria Math" panose="02040503050406030204" pitchFamily="18" charset="0"/>
                        </a:rPr>
                        <m:t> </m:t>
                      </m:r>
                      <m:r>
                        <a:rPr lang="en-GB" sz="1800" b="0" i="1" smtClean="0">
                          <a:latin typeface="Cambria Math" panose="02040503050406030204" pitchFamily="18" charset="0"/>
                        </a:rPr>
                        <m:t>𝑓𝑙𝑢𝑥</m:t>
                      </m:r>
                      <m:r>
                        <a:rPr lang="en-GB" sz="1800" b="0" i="1" smtClean="0">
                          <a:latin typeface="Cambria Math" panose="02040503050406030204" pitchFamily="18" charset="0"/>
                        </a:rPr>
                        <m:t> </m:t>
                      </m:r>
                      <m:r>
                        <a:rPr lang="en-GB" sz="1800" b="0" i="1" smtClean="0">
                          <a:latin typeface="Cambria Math" panose="02040503050406030204" pitchFamily="18" charset="0"/>
                        </a:rPr>
                        <m:t>𝑜𝑓</m:t>
                      </m:r>
                      <m:r>
                        <a:rPr lang="en-GB" sz="1800" b="0" i="1" smtClean="0">
                          <a:latin typeface="Cambria Math" panose="02040503050406030204" pitchFamily="18" charset="0"/>
                        </a:rPr>
                        <m:t> </m:t>
                      </m:r>
                      <m:sSub>
                        <m:sSubPr>
                          <m:ctrlPr>
                            <a:rPr lang="en-GB" sz="1800" b="0" i="1" smtClean="0">
                              <a:latin typeface="Cambria Math" panose="02040503050406030204" pitchFamily="18" charset="0"/>
                            </a:rPr>
                          </m:ctrlPr>
                        </m:sSubPr>
                        <m:e>
                          <m:r>
                            <a:rPr lang="en-GB" sz="1800" b="0" i="1" smtClean="0">
                              <a:latin typeface="Cambria Math" panose="02040503050406030204" pitchFamily="18" charset="0"/>
                            </a:rPr>
                            <m:t>𝑗</m:t>
                          </m:r>
                        </m:e>
                        <m:sub>
                          <m:r>
                            <a:rPr lang="en-GB" sz="1800" b="0" i="1" smtClean="0">
                              <a:latin typeface="Cambria Math" panose="02040503050406030204" pitchFamily="18" charset="0"/>
                            </a:rPr>
                            <m:t>𝑛𝑘</m:t>
                          </m:r>
                        </m:sub>
                      </m:sSub>
                      <m:r>
                        <a:rPr lang="en-GB" sz="1800" b="0" i="1" smtClean="0">
                          <a:latin typeface="Cambria Math" panose="02040503050406030204" pitchFamily="18" charset="0"/>
                        </a:rPr>
                        <m:t>𝑡𝑜</m:t>
                      </m:r>
                      <m:r>
                        <a:rPr lang="en-GB" sz="1800" b="0" i="1" smtClean="0">
                          <a:latin typeface="Cambria Math" panose="02040503050406030204" pitchFamily="18" charset="0"/>
                        </a:rPr>
                        <m:t> </m:t>
                      </m:r>
                      <m:r>
                        <a:rPr lang="en-GB" sz="1800" b="0" i="1" smtClean="0">
                          <a:latin typeface="Cambria Math" panose="02040503050406030204" pitchFamily="18" charset="0"/>
                        </a:rPr>
                        <m:t>𝑔𝑒𝑡</m:t>
                      </m:r>
                      <m:r>
                        <a:rPr lang="en-GB" sz="1800" b="0" i="1" smtClean="0">
                          <a:latin typeface="Cambria Math" panose="02040503050406030204" pitchFamily="18" charset="0"/>
                        </a:rPr>
                        <m:t> </m:t>
                      </m:r>
                      <m:r>
                        <a:rPr lang="en-GB" sz="1800" b="0" i="1" smtClean="0">
                          <a:latin typeface="Cambria Math" panose="02040503050406030204" pitchFamily="18" charset="0"/>
                        </a:rPr>
                        <m:t>𝑡h𝑒</m:t>
                      </m:r>
                      <m:r>
                        <a:rPr lang="en-GB" sz="1800" b="0" i="1" smtClean="0">
                          <a:latin typeface="Cambria Math" panose="02040503050406030204" pitchFamily="18" charset="0"/>
                        </a:rPr>
                        <m:t> </m:t>
                      </m:r>
                      <m:r>
                        <a:rPr lang="en-GB" sz="1800" b="0" i="1" smtClean="0">
                          <a:latin typeface="Cambria Math" panose="02040503050406030204" pitchFamily="18" charset="0"/>
                        </a:rPr>
                        <m:t>𝑐h𝑎𝑟𝑔𝑒</m:t>
                      </m:r>
                      <m:r>
                        <a:rPr lang="en-GB" sz="1800" b="0" i="1" smtClean="0">
                          <a:latin typeface="Cambria Math" panose="02040503050406030204" pitchFamily="18" charset="0"/>
                        </a:rPr>
                        <m:t> </m:t>
                      </m:r>
                      <m:r>
                        <a:rPr lang="en-GB" sz="1800" b="0" i="1" smtClean="0">
                          <a:latin typeface="Cambria Math" panose="02040503050406030204" pitchFamily="18" charset="0"/>
                        </a:rPr>
                        <m:t>𝑎𝑡</m:t>
                      </m:r>
                      <m:r>
                        <a:rPr lang="en-GB" sz="1800" b="0" i="1" smtClean="0">
                          <a:latin typeface="Cambria Math" panose="02040503050406030204" pitchFamily="18" charset="0"/>
                        </a:rPr>
                        <m:t> </m:t>
                      </m:r>
                      <m:r>
                        <a:rPr lang="en-GB" sz="1800" b="0" i="1" smtClean="0">
                          <a:latin typeface="Cambria Math" panose="02040503050406030204" pitchFamily="18" charset="0"/>
                        </a:rPr>
                        <m:t>𝑘</m:t>
                      </m:r>
                    </m:oMath>
                  </m:oMathPara>
                </a14:m>
                <a:endParaRPr lang="en-GB" sz="1800" dirty="0"/>
              </a:p>
            </p:txBody>
          </p:sp>
        </mc:Choice>
        <mc:Fallback xmlns="">
          <p:sp>
            <p:nvSpPr>
              <p:cNvPr id="4" name="TextBox 3">
                <a:extLst>
                  <a:ext uri="{FF2B5EF4-FFF2-40B4-BE49-F238E27FC236}">
                    <a16:creationId xmlns:a16="http://schemas.microsoft.com/office/drawing/2014/main" id="{9CE76570-89B2-C3C7-1B45-6D5BE797EFA7}"/>
                  </a:ext>
                </a:extLst>
              </p:cNvPr>
              <p:cNvSpPr txBox="1">
                <a:spLocks noRot="1" noChangeAspect="1" noMove="1" noResize="1" noEditPoints="1" noAdjustHandles="1" noChangeArrowheads="1" noChangeShapeType="1" noTextEdit="1"/>
              </p:cNvSpPr>
              <p:nvPr/>
            </p:nvSpPr>
            <p:spPr>
              <a:xfrm>
                <a:off x="6104202" y="4547652"/>
                <a:ext cx="3776462" cy="369332"/>
              </a:xfrm>
              <a:prstGeom prst="rect">
                <a:avLst/>
              </a:prstGeom>
              <a:blipFill>
                <a:blip r:embed="rId16"/>
                <a:stretch>
                  <a:fillRect r="-29677" b="-13115"/>
                </a:stretch>
              </a:blipFill>
            </p:spPr>
            <p:txBody>
              <a:bodyPr/>
              <a:lstStyle/>
              <a:p>
                <a:r>
                  <a:rPr lang="en-GB">
                    <a:noFill/>
                  </a:rPr>
                  <a:t> </a:t>
                </a:r>
              </a:p>
            </p:txBody>
          </p:sp>
        </mc:Fallback>
      </mc:AlternateContent>
    </p:spTree>
    <p:extLst>
      <p:ext uri="{BB962C8B-B14F-4D97-AF65-F5344CB8AC3E}">
        <p14:creationId xmlns:p14="http://schemas.microsoft.com/office/powerpoint/2010/main" val="10442801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4338" y="1144339"/>
            <a:ext cx="9144000" cy="2387600"/>
          </a:xfrm>
        </p:spPr>
        <p:txBody>
          <a:bodyPr/>
          <a:lstStyle/>
          <a:p>
            <a:r>
              <a:rPr lang="en-GB" dirty="0"/>
              <a:t>Synopsys TCAD</a:t>
            </a:r>
            <a:br>
              <a:rPr lang="en-GB" dirty="0"/>
            </a:br>
            <a:r>
              <a:rPr lang="en-GB" sz="2400" dirty="0"/>
              <a:t>E. Giulio Villani</a:t>
            </a:r>
          </a:p>
        </p:txBody>
      </p:sp>
      <p:sp>
        <p:nvSpPr>
          <p:cNvPr id="4" name="Slide Number Placeholder 3">
            <a:extLst>
              <a:ext uri="{FF2B5EF4-FFF2-40B4-BE49-F238E27FC236}">
                <a16:creationId xmlns:a16="http://schemas.microsoft.com/office/drawing/2014/main" id="{CD892229-D8E8-4E09-8185-65A71F0E124B}"/>
              </a:ext>
            </a:extLst>
          </p:cNvPr>
          <p:cNvSpPr>
            <a:spLocks noGrp="1"/>
          </p:cNvSpPr>
          <p:nvPr>
            <p:ph type="sldNum" sz="quarter" idx="12"/>
          </p:nvPr>
        </p:nvSpPr>
        <p:spPr/>
        <p:txBody>
          <a:bodyPr/>
          <a:lstStyle/>
          <a:p>
            <a:fld id="{EE9227CA-6FCC-48E7-B758-A7529EAC49A8}" type="slidenum">
              <a:rPr lang="en-GB" smtClean="0"/>
              <a:t>22</a:t>
            </a:fld>
            <a:endParaRPr lang="en-GB"/>
          </a:p>
        </p:txBody>
      </p:sp>
      <p:sp>
        <p:nvSpPr>
          <p:cNvPr id="3" name="TextBox 2">
            <a:extLst>
              <a:ext uri="{FF2B5EF4-FFF2-40B4-BE49-F238E27FC236}">
                <a16:creationId xmlns:a16="http://schemas.microsoft.com/office/drawing/2014/main" id="{52F8A71B-D10B-8239-DAB0-FD700D843032}"/>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2748101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41823"/>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Synopsys </a:t>
            </a:r>
            <a:r>
              <a:rPr lang="en-GB" sz="2000" dirty="0" err="1">
                <a:latin typeface="Calibri" panose="020F0502020204030204" pitchFamily="34" charset="0"/>
                <a:cs typeface="Calibri" panose="020F0502020204030204" pitchFamily="34" charset="0"/>
              </a:rPr>
              <a:t>Sentaurus</a:t>
            </a:r>
            <a:r>
              <a:rPr lang="en-GB" sz="2000" dirty="0">
                <a:latin typeface="Calibri" panose="020F0502020204030204" pitchFamily="34" charset="0"/>
                <a:cs typeface="Calibri" panose="020F0502020204030204" pitchFamily="34" charset="0"/>
              </a:rPr>
              <a:t> TCAD [*] allows the complete simulation of semiconductor devices</a:t>
            </a:r>
            <a:br>
              <a:rPr lang="en-GB" sz="2000" dirty="0">
                <a:latin typeface="Calibri" panose="020F0502020204030204" pitchFamily="34" charset="0"/>
                <a:cs typeface="Calibri" panose="020F0502020204030204" pitchFamily="34" charset="0"/>
              </a:rPr>
            </a:b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Fabrication process, including epitaxial growth, oxidation, implantation, etching, diffusion, metallisation can be simulated</a:t>
            </a:r>
            <a:br>
              <a:rPr lang="en-GB" sz="2000" dirty="0">
                <a:latin typeface="Calibri" panose="020F0502020204030204" pitchFamily="34" charset="0"/>
                <a:cs typeface="Calibri" panose="020F0502020204030204" pitchFamily="34" charset="0"/>
              </a:rPr>
            </a:b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Full electrical, thermal and optical simulations are possible, including IV/CV/noise, Charge transport and response to radiation</a:t>
            </a: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5EB2737-A8AF-4EBE-AE12-711CB2CFF521}"/>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 name="Picture 14" descr="ox_small_cmyk_pos_rect.jpg">
            <a:extLst>
              <a:ext uri="{FF2B5EF4-FFF2-40B4-BE49-F238E27FC236}">
                <a16:creationId xmlns:a16="http://schemas.microsoft.com/office/drawing/2014/main" id="{F6B584D3-2297-4B10-911B-BA5A79234F3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2" name="Rectangle 21">
            <a:extLst>
              <a:ext uri="{FF2B5EF4-FFF2-40B4-BE49-F238E27FC236}">
                <a16:creationId xmlns:a16="http://schemas.microsoft.com/office/drawing/2014/main" id="{A7848056-A461-6905-C3A7-D2DFD16E4D2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TCAD Synopsys Simulation</a:t>
            </a:r>
          </a:p>
        </p:txBody>
      </p:sp>
      <p:sp>
        <p:nvSpPr>
          <p:cNvPr id="23" name="TextBox 22">
            <a:extLst>
              <a:ext uri="{FF2B5EF4-FFF2-40B4-BE49-F238E27FC236}">
                <a16:creationId xmlns:a16="http://schemas.microsoft.com/office/drawing/2014/main" id="{F8CF5E22-9726-6999-AD39-6DC03DD66E8A}"/>
              </a:ext>
            </a:extLst>
          </p:cNvPr>
          <p:cNvSpPr txBox="1"/>
          <p:nvPr/>
        </p:nvSpPr>
        <p:spPr>
          <a:xfrm>
            <a:off x="87363" y="6400425"/>
            <a:ext cx="623904" cy="369332"/>
          </a:xfrm>
          <a:prstGeom prst="rect">
            <a:avLst/>
          </a:prstGeom>
          <a:noFill/>
        </p:spPr>
        <p:txBody>
          <a:bodyPr wrap="square">
            <a:spAutoFit/>
          </a:bodyPr>
          <a:lstStyle/>
          <a:p>
            <a:r>
              <a:rPr lang="en-GB" dirty="0"/>
              <a:t>20</a:t>
            </a:r>
          </a:p>
        </p:txBody>
      </p:sp>
      <p:sp>
        <p:nvSpPr>
          <p:cNvPr id="4" name="TextBox 3">
            <a:extLst>
              <a:ext uri="{FF2B5EF4-FFF2-40B4-BE49-F238E27FC236}">
                <a16:creationId xmlns:a16="http://schemas.microsoft.com/office/drawing/2014/main" id="{F2C3E5D9-9730-1035-5F34-CC5933E74B47}"/>
              </a:ext>
            </a:extLst>
          </p:cNvPr>
          <p:cNvSpPr txBox="1"/>
          <p:nvPr/>
        </p:nvSpPr>
        <p:spPr>
          <a:xfrm>
            <a:off x="5953286" y="5796414"/>
            <a:ext cx="4208718" cy="276999"/>
          </a:xfrm>
          <a:prstGeom prst="rect">
            <a:avLst/>
          </a:prstGeom>
          <a:noFill/>
        </p:spPr>
        <p:txBody>
          <a:bodyPr wrap="square">
            <a:spAutoFit/>
          </a:bodyPr>
          <a:lstStyle/>
          <a:p>
            <a:r>
              <a:rPr lang="en-GB" sz="1200" dirty="0"/>
              <a:t>[*] https://www.synopsys.com/manufacturing/tcad.html</a:t>
            </a:r>
          </a:p>
        </p:txBody>
      </p:sp>
      <p:pic>
        <p:nvPicPr>
          <p:cNvPr id="5" name="Picture 4">
            <a:extLst>
              <a:ext uri="{FF2B5EF4-FFF2-40B4-BE49-F238E27FC236}">
                <a16:creationId xmlns:a16="http://schemas.microsoft.com/office/drawing/2014/main" id="{0FDF88A4-D8D9-F220-3704-C87DF2FE6EEA}"/>
              </a:ext>
            </a:extLst>
          </p:cNvPr>
          <p:cNvPicPr>
            <a:picLocks noChangeAspect="1"/>
          </p:cNvPicPr>
          <p:nvPr/>
        </p:nvPicPr>
        <p:blipFill rotWithShape="1">
          <a:blip r:embed="rId3"/>
          <a:srcRect t="18588" b="17115"/>
          <a:stretch/>
        </p:blipFill>
        <p:spPr>
          <a:xfrm>
            <a:off x="6724083" y="904008"/>
            <a:ext cx="3610665" cy="1392926"/>
          </a:xfrm>
          <a:prstGeom prst="rect">
            <a:avLst/>
          </a:prstGeom>
        </p:spPr>
      </p:pic>
      <p:pic>
        <p:nvPicPr>
          <p:cNvPr id="7" name="Picture 6">
            <a:extLst>
              <a:ext uri="{FF2B5EF4-FFF2-40B4-BE49-F238E27FC236}">
                <a16:creationId xmlns:a16="http://schemas.microsoft.com/office/drawing/2014/main" id="{8F629C36-5FF9-4A1D-5FCA-5CD003AF21B1}"/>
              </a:ext>
            </a:extLst>
          </p:cNvPr>
          <p:cNvPicPr>
            <a:picLocks noChangeAspect="1"/>
          </p:cNvPicPr>
          <p:nvPr/>
        </p:nvPicPr>
        <p:blipFill>
          <a:blip r:embed="rId4"/>
          <a:stretch>
            <a:fillRect/>
          </a:stretch>
        </p:blipFill>
        <p:spPr>
          <a:xfrm>
            <a:off x="6724083" y="2454970"/>
            <a:ext cx="2261365" cy="1356818"/>
          </a:xfrm>
          <a:prstGeom prst="rect">
            <a:avLst/>
          </a:prstGeom>
        </p:spPr>
      </p:pic>
      <p:pic>
        <p:nvPicPr>
          <p:cNvPr id="8" name="Picture 7">
            <a:extLst>
              <a:ext uri="{FF2B5EF4-FFF2-40B4-BE49-F238E27FC236}">
                <a16:creationId xmlns:a16="http://schemas.microsoft.com/office/drawing/2014/main" id="{9BB51D2F-2D9B-D3C6-AEA8-878F87F8ED31}"/>
              </a:ext>
            </a:extLst>
          </p:cNvPr>
          <p:cNvPicPr>
            <a:picLocks noChangeAspect="1"/>
          </p:cNvPicPr>
          <p:nvPr/>
        </p:nvPicPr>
        <p:blipFill rotWithShape="1">
          <a:blip r:embed="rId5"/>
          <a:srcRect l="15741" r="17605"/>
          <a:stretch/>
        </p:blipFill>
        <p:spPr>
          <a:xfrm>
            <a:off x="9576053" y="2448644"/>
            <a:ext cx="1494330" cy="1345164"/>
          </a:xfrm>
          <a:prstGeom prst="rect">
            <a:avLst/>
          </a:prstGeom>
        </p:spPr>
      </p:pic>
      <p:pic>
        <p:nvPicPr>
          <p:cNvPr id="9" name="Picture 8">
            <a:extLst>
              <a:ext uri="{FF2B5EF4-FFF2-40B4-BE49-F238E27FC236}">
                <a16:creationId xmlns:a16="http://schemas.microsoft.com/office/drawing/2014/main" id="{080830F4-0366-C0AC-AAED-6BCD0F2FA48C}"/>
              </a:ext>
            </a:extLst>
          </p:cNvPr>
          <p:cNvPicPr>
            <a:picLocks noChangeAspect="1"/>
          </p:cNvPicPr>
          <p:nvPr/>
        </p:nvPicPr>
        <p:blipFill>
          <a:blip r:embed="rId6"/>
          <a:stretch>
            <a:fillRect/>
          </a:stretch>
        </p:blipFill>
        <p:spPr>
          <a:xfrm>
            <a:off x="6634881" y="4140576"/>
            <a:ext cx="2241939" cy="1345164"/>
          </a:xfrm>
          <a:prstGeom prst="rect">
            <a:avLst/>
          </a:prstGeom>
        </p:spPr>
      </p:pic>
      <p:pic>
        <p:nvPicPr>
          <p:cNvPr id="10" name="Picture 9">
            <a:extLst>
              <a:ext uri="{FF2B5EF4-FFF2-40B4-BE49-F238E27FC236}">
                <a16:creationId xmlns:a16="http://schemas.microsoft.com/office/drawing/2014/main" id="{9D64B1A1-78C8-96C7-A77A-FF11F8D988E7}"/>
              </a:ext>
            </a:extLst>
          </p:cNvPr>
          <p:cNvPicPr>
            <a:picLocks noChangeAspect="1"/>
          </p:cNvPicPr>
          <p:nvPr/>
        </p:nvPicPr>
        <p:blipFill>
          <a:blip r:embed="rId7"/>
          <a:stretch>
            <a:fillRect/>
          </a:stretch>
        </p:blipFill>
        <p:spPr>
          <a:xfrm>
            <a:off x="9237121" y="4231725"/>
            <a:ext cx="2038126" cy="1222876"/>
          </a:xfrm>
          <a:prstGeom prst="rect">
            <a:avLst/>
          </a:prstGeom>
        </p:spPr>
      </p:pic>
      <p:sp>
        <p:nvSpPr>
          <p:cNvPr id="11" name="TextBox 10">
            <a:extLst>
              <a:ext uri="{FF2B5EF4-FFF2-40B4-BE49-F238E27FC236}">
                <a16:creationId xmlns:a16="http://schemas.microsoft.com/office/drawing/2014/main" id="{374E87BE-F73A-F757-F72D-AFD3D741CEEB}"/>
              </a:ext>
            </a:extLst>
          </p:cNvPr>
          <p:cNvSpPr txBox="1"/>
          <p:nvPr/>
        </p:nvSpPr>
        <p:spPr>
          <a:xfrm>
            <a:off x="7123930" y="3876424"/>
            <a:ext cx="1439406" cy="230832"/>
          </a:xfrm>
          <a:prstGeom prst="rect">
            <a:avLst/>
          </a:prstGeom>
          <a:noFill/>
        </p:spPr>
        <p:txBody>
          <a:bodyPr wrap="square">
            <a:spAutoFit/>
          </a:bodyPr>
          <a:lstStyle/>
          <a:p>
            <a:r>
              <a:rPr lang="en-GB" sz="900" dirty="0"/>
              <a:t>Process simulation</a:t>
            </a:r>
          </a:p>
        </p:txBody>
      </p:sp>
      <p:sp>
        <p:nvSpPr>
          <p:cNvPr id="12" name="TextBox 11">
            <a:extLst>
              <a:ext uri="{FF2B5EF4-FFF2-40B4-BE49-F238E27FC236}">
                <a16:creationId xmlns:a16="http://schemas.microsoft.com/office/drawing/2014/main" id="{3BCD7B6A-1AA2-C61C-C0AF-B87B43C307D1}"/>
              </a:ext>
            </a:extLst>
          </p:cNvPr>
          <p:cNvSpPr txBox="1"/>
          <p:nvPr/>
        </p:nvSpPr>
        <p:spPr>
          <a:xfrm>
            <a:off x="9630977" y="3876424"/>
            <a:ext cx="1439406" cy="230832"/>
          </a:xfrm>
          <a:prstGeom prst="rect">
            <a:avLst/>
          </a:prstGeom>
          <a:noFill/>
        </p:spPr>
        <p:txBody>
          <a:bodyPr wrap="square">
            <a:spAutoFit/>
          </a:bodyPr>
          <a:lstStyle/>
          <a:p>
            <a:r>
              <a:rPr lang="en-GB" sz="900" dirty="0"/>
              <a:t>Device simulation</a:t>
            </a:r>
          </a:p>
        </p:txBody>
      </p:sp>
      <p:sp>
        <p:nvSpPr>
          <p:cNvPr id="13" name="TextBox 12">
            <a:extLst>
              <a:ext uri="{FF2B5EF4-FFF2-40B4-BE49-F238E27FC236}">
                <a16:creationId xmlns:a16="http://schemas.microsoft.com/office/drawing/2014/main" id="{00F7928F-D32A-0161-EB2C-E90B4BBDC232}"/>
              </a:ext>
            </a:extLst>
          </p:cNvPr>
          <p:cNvSpPr txBox="1"/>
          <p:nvPr/>
        </p:nvSpPr>
        <p:spPr>
          <a:xfrm>
            <a:off x="7036147" y="5510508"/>
            <a:ext cx="1439406" cy="369332"/>
          </a:xfrm>
          <a:prstGeom prst="rect">
            <a:avLst/>
          </a:prstGeom>
          <a:noFill/>
        </p:spPr>
        <p:txBody>
          <a:bodyPr wrap="square">
            <a:spAutoFit/>
          </a:bodyPr>
          <a:lstStyle/>
          <a:p>
            <a:r>
              <a:rPr lang="en-GB" sz="900" dirty="0"/>
              <a:t>Device interconnect simulation</a:t>
            </a:r>
          </a:p>
        </p:txBody>
      </p:sp>
      <p:sp>
        <p:nvSpPr>
          <p:cNvPr id="16" name="TextBox 15">
            <a:extLst>
              <a:ext uri="{FF2B5EF4-FFF2-40B4-BE49-F238E27FC236}">
                <a16:creationId xmlns:a16="http://schemas.microsoft.com/office/drawing/2014/main" id="{FDADB33A-1E53-D63B-2369-388869877466}"/>
              </a:ext>
            </a:extLst>
          </p:cNvPr>
          <p:cNvSpPr txBox="1"/>
          <p:nvPr/>
        </p:nvSpPr>
        <p:spPr>
          <a:xfrm>
            <a:off x="9542246" y="5510508"/>
            <a:ext cx="1872256" cy="230832"/>
          </a:xfrm>
          <a:prstGeom prst="rect">
            <a:avLst/>
          </a:prstGeom>
          <a:noFill/>
        </p:spPr>
        <p:txBody>
          <a:bodyPr wrap="square">
            <a:spAutoFit/>
          </a:bodyPr>
          <a:lstStyle/>
          <a:p>
            <a:r>
              <a:rPr lang="en-GB" sz="900" dirty="0"/>
              <a:t>SPICE parameters extraction</a:t>
            </a:r>
          </a:p>
        </p:txBody>
      </p:sp>
      <p:sp>
        <p:nvSpPr>
          <p:cNvPr id="3" name="TextBox 2">
            <a:extLst>
              <a:ext uri="{FF2B5EF4-FFF2-40B4-BE49-F238E27FC236}">
                <a16:creationId xmlns:a16="http://schemas.microsoft.com/office/drawing/2014/main" id="{3855E952-76D9-3F9C-9847-B00EE322CCCB}"/>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1454114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2064A3EA-7739-409A-9C98-2C672E66E2AC}"/>
              </a:ext>
            </a:extLst>
          </p:cNvPr>
          <p:cNvSpPr txBox="1"/>
          <p:nvPr/>
        </p:nvSpPr>
        <p:spPr>
          <a:xfrm>
            <a:off x="6314093" y="5580162"/>
            <a:ext cx="4521861" cy="276999"/>
          </a:xfrm>
          <a:prstGeom prst="rect">
            <a:avLst/>
          </a:prstGeom>
          <a:noFill/>
        </p:spPr>
        <p:txBody>
          <a:bodyPr wrap="square">
            <a:spAutoFit/>
          </a:bodyPr>
          <a:lstStyle/>
          <a:p>
            <a:r>
              <a:rPr lang="en-GB" sz="1200" i="1" dirty="0"/>
              <a:t>Cross section of simulated LGAD (top) and PIN diode (bottom)</a:t>
            </a:r>
          </a:p>
        </p:txBody>
      </p:sp>
      <p:sp>
        <p:nvSpPr>
          <p:cNvPr id="31" name="Rectangle 30">
            <a:extLst>
              <a:ext uri="{FF2B5EF4-FFF2-40B4-BE49-F238E27FC236}">
                <a16:creationId xmlns:a16="http://schemas.microsoft.com/office/drawing/2014/main" id="{322D2428-7FDD-519E-617C-EEED948B02F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5" name="Picture 34" descr="ox_small_cmyk_pos_rect.jpg">
            <a:extLst>
              <a:ext uri="{FF2B5EF4-FFF2-40B4-BE49-F238E27FC236}">
                <a16:creationId xmlns:a16="http://schemas.microsoft.com/office/drawing/2014/main" id="{5990F61C-3185-3FF6-F955-DF1FE7DA090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9" name="TextBox 38">
            <a:extLst>
              <a:ext uri="{FF2B5EF4-FFF2-40B4-BE49-F238E27FC236}">
                <a16:creationId xmlns:a16="http://schemas.microsoft.com/office/drawing/2014/main" id="{BE78DC2F-7E21-2049-1E3A-4EA9454DE75D}"/>
              </a:ext>
            </a:extLst>
          </p:cNvPr>
          <p:cNvSpPr txBox="1"/>
          <p:nvPr/>
        </p:nvSpPr>
        <p:spPr>
          <a:xfrm>
            <a:off x="87363" y="6400425"/>
            <a:ext cx="623904" cy="369332"/>
          </a:xfrm>
          <a:prstGeom prst="rect">
            <a:avLst/>
          </a:prstGeom>
          <a:noFill/>
        </p:spPr>
        <p:txBody>
          <a:bodyPr wrap="square">
            <a:spAutoFit/>
          </a:bodyPr>
          <a:lstStyle/>
          <a:p>
            <a:r>
              <a:rPr lang="en-GB" dirty="0"/>
              <a:t>21</a:t>
            </a:r>
          </a:p>
        </p:txBody>
      </p:sp>
      <p:sp>
        <p:nvSpPr>
          <p:cNvPr id="3" name="Rectangle 2">
            <a:extLst>
              <a:ext uri="{FF2B5EF4-FFF2-40B4-BE49-F238E27FC236}">
                <a16:creationId xmlns:a16="http://schemas.microsoft.com/office/drawing/2014/main" id="{313300B1-CA2A-A333-669B-AFF72D97854E}"/>
              </a:ext>
            </a:extLst>
          </p:cNvPr>
          <p:cNvSpPr>
            <a:spLocks noChangeArrowheads="1"/>
          </p:cNvSpPr>
          <p:nvPr/>
        </p:nvSpPr>
        <p:spPr bwMode="auto">
          <a:xfrm>
            <a:off x="590719" y="2330505"/>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lnSpcReduction="10000"/>
          </a:bodyPr>
          <a:lstStyle/>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description of the devices can be done either </a:t>
            </a:r>
            <a:r>
              <a:rPr lang="en-GB" sz="2000" b="1" dirty="0">
                <a:latin typeface="Calibri" panose="020F0502020204030204" pitchFamily="34" charset="0"/>
                <a:cs typeface="Calibri" panose="020F0502020204030204" pitchFamily="34" charset="0"/>
              </a:rPr>
              <a:t>graphically</a:t>
            </a:r>
            <a:r>
              <a:rPr lang="en-GB" sz="2000" dirty="0">
                <a:latin typeface="Calibri" panose="020F0502020204030204" pitchFamily="34" charset="0"/>
                <a:cs typeface="Calibri" panose="020F0502020204030204" pitchFamily="34" charset="0"/>
              </a:rPr>
              <a:t> or via </a:t>
            </a:r>
            <a:r>
              <a:rPr lang="en-GB" sz="2000" b="1" dirty="0">
                <a:latin typeface="Calibri" panose="020F0502020204030204" pitchFamily="34" charset="0"/>
                <a:cs typeface="Calibri" panose="020F0502020204030204" pitchFamily="34" charset="0"/>
              </a:rPr>
              <a:t>scripts</a:t>
            </a:r>
            <a:r>
              <a:rPr lang="en-GB" sz="2000" dirty="0">
                <a:latin typeface="Calibri" panose="020F0502020204030204" pitchFamily="34" charset="0"/>
                <a:cs typeface="Calibri" panose="020F0502020204030204" pitchFamily="34" charset="0"/>
              </a:rPr>
              <a:t>, using code compatible with Tool Command Language [TCL]</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various individual simulation tools are arranged on a Workbench (SWB) in a pipeline fashion</a:t>
            </a:r>
            <a:br>
              <a:rPr lang="en-GB" sz="2000" dirty="0">
                <a:latin typeface="Calibri" panose="020F0502020204030204" pitchFamily="34" charset="0"/>
                <a:cs typeface="Calibri" panose="020F0502020204030204" pitchFamily="34" charset="0"/>
              </a:rPr>
            </a:b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Default models and parameters for fabrication and physics of most semiconductor devices are available and can be fully customised by the user</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fontAlgn="base">
              <a:lnSpc>
                <a:spcPct val="90000"/>
              </a:lnSpc>
              <a:spcBef>
                <a:spcPct val="0"/>
              </a:spcBef>
              <a:spcAft>
                <a:spcPts val="600"/>
              </a:spcAft>
            </a:pPr>
            <a:endParaRPr lang="en-US" sz="2000" baseline="30000" dirty="0">
              <a:latin typeface="Calibri" panose="020F0502020204030204" pitchFamily="34" charset="0"/>
              <a:cs typeface="Calibri" panose="020F0502020204030204" pitchFamily="34" charset="0"/>
            </a:endParaRP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6FB54DAD-3D23-0A42-9556-C01C420F018A}"/>
              </a:ext>
            </a:extLst>
          </p:cNvPr>
          <p:cNvPicPr>
            <a:picLocks noChangeAspect="1"/>
          </p:cNvPicPr>
          <p:nvPr/>
        </p:nvPicPr>
        <p:blipFill>
          <a:blip r:embed="rId3"/>
          <a:stretch>
            <a:fillRect/>
          </a:stretch>
        </p:blipFill>
        <p:spPr>
          <a:xfrm>
            <a:off x="6173792" y="2390029"/>
            <a:ext cx="4896408" cy="2939027"/>
          </a:xfrm>
          <a:prstGeom prst="rect">
            <a:avLst/>
          </a:prstGeom>
        </p:spPr>
      </p:pic>
      <p:pic>
        <p:nvPicPr>
          <p:cNvPr id="10" name="Picture 9">
            <a:extLst>
              <a:ext uri="{FF2B5EF4-FFF2-40B4-BE49-F238E27FC236}">
                <a16:creationId xmlns:a16="http://schemas.microsoft.com/office/drawing/2014/main" id="{957633EE-8E3A-5794-F76E-57439B05BB46}"/>
              </a:ext>
            </a:extLst>
          </p:cNvPr>
          <p:cNvPicPr>
            <a:picLocks noChangeAspect="1"/>
          </p:cNvPicPr>
          <p:nvPr/>
        </p:nvPicPr>
        <p:blipFill>
          <a:blip r:embed="rId4"/>
          <a:stretch>
            <a:fillRect/>
          </a:stretch>
        </p:blipFill>
        <p:spPr>
          <a:xfrm>
            <a:off x="5846664" y="794777"/>
            <a:ext cx="5687658" cy="1108975"/>
          </a:xfrm>
          <a:prstGeom prst="rect">
            <a:avLst/>
          </a:prstGeom>
        </p:spPr>
      </p:pic>
      <p:sp>
        <p:nvSpPr>
          <p:cNvPr id="5" name="Rectangle 4">
            <a:extLst>
              <a:ext uri="{FF2B5EF4-FFF2-40B4-BE49-F238E27FC236}">
                <a16:creationId xmlns:a16="http://schemas.microsoft.com/office/drawing/2014/main" id="{E550D08B-68CA-658B-C622-71044AB76310}"/>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TCAD Synopsys Simulation</a:t>
            </a:r>
          </a:p>
        </p:txBody>
      </p:sp>
      <p:sp>
        <p:nvSpPr>
          <p:cNvPr id="2" name="TextBox 1">
            <a:extLst>
              <a:ext uri="{FF2B5EF4-FFF2-40B4-BE49-F238E27FC236}">
                <a16:creationId xmlns:a16="http://schemas.microsoft.com/office/drawing/2014/main" id="{94CD2064-9FC9-F4BA-AA5E-D87C7523CB4B}"/>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7311544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1E31C5A-715E-4415-B536-801C6A1DD5A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 name="Picture 14" descr="ox_small_cmyk_pos_rect.jpg">
            <a:extLst>
              <a:ext uri="{FF2B5EF4-FFF2-40B4-BE49-F238E27FC236}">
                <a16:creationId xmlns:a16="http://schemas.microsoft.com/office/drawing/2014/main" id="{1EFA0423-9CF0-4275-B365-3FA8BA0E054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3" name="Rectangle 12">
            <a:extLst>
              <a:ext uri="{FF2B5EF4-FFF2-40B4-BE49-F238E27FC236}">
                <a16:creationId xmlns:a16="http://schemas.microsoft.com/office/drawing/2014/main" id="{AE683E02-9809-47FD-9E43-46E405F98AE1}"/>
              </a:ext>
            </a:extLst>
          </p:cNvPr>
          <p:cNvSpPr>
            <a:spLocks noChangeArrowheads="1"/>
          </p:cNvSpPr>
          <p:nvPr/>
        </p:nvSpPr>
        <p:spPr bwMode="auto">
          <a:xfrm>
            <a:off x="590719" y="2371725"/>
            <a:ext cx="4559425" cy="350974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fontScale="85000" lnSpcReduction="20000"/>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simulation tools we’ll use are:</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lvl="1" indent="-228600" fontAlgn="base">
              <a:lnSpc>
                <a:spcPct val="90000"/>
              </a:lnSpc>
              <a:spcBef>
                <a:spcPct val="0"/>
              </a:spcBef>
              <a:spcAft>
                <a:spcPts val="600"/>
              </a:spcAft>
              <a:buFont typeface="Arial" panose="020B0604020202020204" pitchFamily="34" charset="0"/>
              <a:buChar char="•"/>
            </a:pPr>
            <a:r>
              <a:rPr lang="en-GB" sz="2000" dirty="0" err="1">
                <a:latin typeface="Calibri" panose="020F0502020204030204" pitchFamily="34" charset="0"/>
                <a:cs typeface="Calibri" panose="020F0502020204030204" pitchFamily="34" charset="0"/>
              </a:rPr>
              <a:t>Sentaurus</a:t>
            </a:r>
            <a:r>
              <a:rPr lang="en-GB" sz="2000" dirty="0">
                <a:latin typeface="Calibri" panose="020F0502020204030204" pitchFamily="34" charset="0"/>
                <a:cs typeface="Calibri" panose="020F0502020204030204" pitchFamily="34" charset="0"/>
              </a:rPr>
              <a:t> Device Editor (SDE)</a:t>
            </a:r>
          </a:p>
          <a:p>
            <a:pPr lvl="2" indent="-228600" fontAlgn="base">
              <a:lnSpc>
                <a:spcPct val="90000"/>
              </a:lnSpc>
              <a:spcBef>
                <a:spcPct val="0"/>
              </a:spcBef>
              <a:spcAft>
                <a:spcPts val="600"/>
              </a:spcAft>
              <a:buFont typeface="Arial" panose="020B0604020202020204" pitchFamily="34" charset="0"/>
              <a:buChar char="•"/>
            </a:pPr>
            <a:r>
              <a:rPr lang="en-GB" sz="1600" dirty="0">
                <a:latin typeface="Calibri" panose="020F0502020204030204" pitchFamily="34" charset="0"/>
                <a:cs typeface="Calibri" panose="020F0502020204030204" pitchFamily="34" charset="0"/>
              </a:rPr>
              <a:t>structure definition</a:t>
            </a:r>
          </a:p>
          <a:p>
            <a:pPr lvl="1"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lvl="1" indent="-228600" fontAlgn="base">
              <a:lnSpc>
                <a:spcPct val="90000"/>
              </a:lnSpc>
              <a:spcBef>
                <a:spcPct val="0"/>
              </a:spcBef>
              <a:spcAft>
                <a:spcPts val="600"/>
              </a:spcAft>
              <a:buFont typeface="Arial" panose="020B0604020202020204" pitchFamily="34" charset="0"/>
              <a:buChar char="•"/>
            </a:pPr>
            <a:r>
              <a:rPr lang="en-GB" sz="2000" dirty="0" err="1">
                <a:latin typeface="Calibri" panose="020F0502020204030204" pitchFamily="34" charset="0"/>
                <a:cs typeface="Calibri" panose="020F0502020204030204" pitchFamily="34" charset="0"/>
              </a:rPr>
              <a:t>Sentaurus</a:t>
            </a:r>
            <a:r>
              <a:rPr lang="en-GB" sz="2000" dirty="0">
                <a:latin typeface="Calibri" panose="020F0502020204030204" pitchFamily="34" charset="0"/>
                <a:cs typeface="Calibri" panose="020F0502020204030204" pitchFamily="34" charset="0"/>
              </a:rPr>
              <a:t> Device (SDEVICE)</a:t>
            </a:r>
          </a:p>
          <a:p>
            <a:pPr lvl="2" indent="-228600" fontAlgn="base">
              <a:lnSpc>
                <a:spcPct val="90000"/>
              </a:lnSpc>
              <a:spcBef>
                <a:spcPct val="0"/>
              </a:spcBef>
              <a:spcAft>
                <a:spcPts val="600"/>
              </a:spcAft>
              <a:buFont typeface="Arial" panose="020B0604020202020204" pitchFamily="34" charset="0"/>
              <a:buChar char="•"/>
            </a:pPr>
            <a:r>
              <a:rPr lang="en-GB" sz="1600" dirty="0">
                <a:latin typeface="Calibri" panose="020F0502020204030204" pitchFamily="34" charset="0"/>
                <a:cs typeface="Calibri" panose="020F0502020204030204" pitchFamily="34" charset="0"/>
              </a:rPr>
              <a:t>device electrical simulation</a:t>
            </a:r>
          </a:p>
          <a:p>
            <a:pPr lvl="1"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lvl="1" indent="-228600" fontAlgn="base">
              <a:lnSpc>
                <a:spcPct val="90000"/>
              </a:lnSpc>
              <a:spcBef>
                <a:spcPct val="0"/>
              </a:spcBef>
              <a:spcAft>
                <a:spcPts val="600"/>
              </a:spcAft>
              <a:buFont typeface="Arial" panose="020B0604020202020204" pitchFamily="34" charset="0"/>
              <a:buChar char="•"/>
            </a:pPr>
            <a:r>
              <a:rPr lang="en-GB" sz="2000" dirty="0" err="1">
                <a:latin typeface="Calibri" panose="020F0502020204030204" pitchFamily="34" charset="0"/>
                <a:cs typeface="Calibri" panose="020F0502020204030204" pitchFamily="34" charset="0"/>
              </a:rPr>
              <a:t>Sentaurus</a:t>
            </a:r>
            <a:r>
              <a:rPr lang="en-GB" sz="2000" dirty="0">
                <a:latin typeface="Calibri" panose="020F0502020204030204" pitchFamily="34" charset="0"/>
                <a:cs typeface="Calibri" panose="020F0502020204030204" pitchFamily="34" charset="0"/>
              </a:rPr>
              <a:t> Visual (SVISUAL)</a:t>
            </a:r>
          </a:p>
          <a:p>
            <a:pPr lvl="2" indent="-228600" fontAlgn="base">
              <a:lnSpc>
                <a:spcPct val="90000"/>
              </a:lnSpc>
              <a:spcBef>
                <a:spcPct val="0"/>
              </a:spcBef>
              <a:spcAft>
                <a:spcPts val="600"/>
              </a:spcAft>
              <a:buFont typeface="Arial" panose="020B0604020202020204" pitchFamily="34" charset="0"/>
              <a:buChar char="•"/>
            </a:pPr>
            <a:r>
              <a:rPr lang="en-GB" sz="1600" dirty="0">
                <a:latin typeface="Calibri" panose="020F0502020204030204" pitchFamily="34" charset="0"/>
                <a:cs typeface="Calibri" panose="020F0502020204030204" pitchFamily="34" charset="0"/>
              </a:rPr>
              <a:t>visualisation tool</a:t>
            </a:r>
          </a:p>
          <a:p>
            <a:pPr lvl="1"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lvl="1" indent="-228600" fontAlgn="base">
              <a:lnSpc>
                <a:spcPct val="90000"/>
              </a:lnSpc>
              <a:spcBef>
                <a:spcPct val="0"/>
              </a:spcBef>
              <a:spcAft>
                <a:spcPts val="600"/>
              </a:spcAft>
              <a:buFont typeface="Arial" panose="020B0604020202020204" pitchFamily="34" charset="0"/>
              <a:buChar char="•"/>
            </a:pPr>
            <a:r>
              <a:rPr lang="en-GB" sz="2000" dirty="0" err="1">
                <a:latin typeface="Calibri" panose="020F0502020204030204" pitchFamily="34" charset="0"/>
                <a:cs typeface="Calibri" panose="020F0502020204030204" pitchFamily="34" charset="0"/>
              </a:rPr>
              <a:t>Sentaurus</a:t>
            </a:r>
            <a:r>
              <a:rPr lang="en-GB" sz="2000" dirty="0">
                <a:latin typeface="Calibri" panose="020F0502020204030204" pitchFamily="34" charset="0"/>
                <a:cs typeface="Calibri" panose="020F0502020204030204" pitchFamily="34" charset="0"/>
              </a:rPr>
              <a:t> Process (SPROCESS)</a:t>
            </a:r>
          </a:p>
          <a:p>
            <a:pPr lvl="2" indent="-228600" fontAlgn="base">
              <a:lnSpc>
                <a:spcPct val="90000"/>
              </a:lnSpc>
              <a:spcBef>
                <a:spcPct val="0"/>
              </a:spcBef>
              <a:spcAft>
                <a:spcPts val="600"/>
              </a:spcAft>
              <a:buFont typeface="Arial" panose="020B0604020202020204" pitchFamily="34" charset="0"/>
              <a:buChar char="•"/>
            </a:pPr>
            <a:r>
              <a:rPr lang="en-GB" sz="1700" dirty="0">
                <a:latin typeface="Calibri" panose="020F0502020204030204" pitchFamily="34" charset="0"/>
                <a:cs typeface="Calibri" panose="020F0502020204030204" pitchFamily="34" charset="0"/>
              </a:rPr>
              <a:t>fabrication process simulation</a:t>
            </a: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A8202049-7348-4B75-CA02-90535AD8F7AF}"/>
              </a:ext>
            </a:extLst>
          </p:cNvPr>
          <p:cNvSpPr txBox="1"/>
          <p:nvPr/>
        </p:nvSpPr>
        <p:spPr>
          <a:xfrm>
            <a:off x="87363" y="6400425"/>
            <a:ext cx="623904" cy="369332"/>
          </a:xfrm>
          <a:prstGeom prst="rect">
            <a:avLst/>
          </a:prstGeom>
          <a:noFill/>
        </p:spPr>
        <p:txBody>
          <a:bodyPr wrap="square">
            <a:spAutoFit/>
          </a:bodyPr>
          <a:lstStyle/>
          <a:p>
            <a:r>
              <a:rPr lang="en-GB" dirty="0"/>
              <a:t>22</a:t>
            </a:r>
          </a:p>
        </p:txBody>
      </p:sp>
      <p:sp>
        <p:nvSpPr>
          <p:cNvPr id="2" name="Rectangle 1">
            <a:extLst>
              <a:ext uri="{FF2B5EF4-FFF2-40B4-BE49-F238E27FC236}">
                <a16:creationId xmlns:a16="http://schemas.microsoft.com/office/drawing/2014/main" id="{4814D7D7-2F71-38BF-6B66-4EE036F705BF}"/>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TCAD Synopsys Simulation</a:t>
            </a:r>
          </a:p>
        </p:txBody>
      </p:sp>
      <p:pic>
        <p:nvPicPr>
          <p:cNvPr id="3" name="Picture 2">
            <a:extLst>
              <a:ext uri="{FF2B5EF4-FFF2-40B4-BE49-F238E27FC236}">
                <a16:creationId xmlns:a16="http://schemas.microsoft.com/office/drawing/2014/main" id="{DB9B3B18-5E98-0906-4774-33961A5BB05F}"/>
              </a:ext>
            </a:extLst>
          </p:cNvPr>
          <p:cNvPicPr>
            <a:picLocks noChangeAspect="1"/>
          </p:cNvPicPr>
          <p:nvPr/>
        </p:nvPicPr>
        <p:blipFill>
          <a:blip r:embed="rId3"/>
          <a:stretch>
            <a:fillRect/>
          </a:stretch>
        </p:blipFill>
        <p:spPr>
          <a:xfrm>
            <a:off x="6139536" y="840652"/>
            <a:ext cx="1896005" cy="1832584"/>
          </a:xfrm>
          <a:prstGeom prst="rect">
            <a:avLst/>
          </a:prstGeom>
        </p:spPr>
      </p:pic>
      <p:pic>
        <p:nvPicPr>
          <p:cNvPr id="4" name="Picture 3">
            <a:extLst>
              <a:ext uri="{FF2B5EF4-FFF2-40B4-BE49-F238E27FC236}">
                <a16:creationId xmlns:a16="http://schemas.microsoft.com/office/drawing/2014/main" id="{1C0B32C0-02F6-F211-9EA8-08F2BEE20403}"/>
              </a:ext>
            </a:extLst>
          </p:cNvPr>
          <p:cNvPicPr>
            <a:picLocks noChangeAspect="1"/>
          </p:cNvPicPr>
          <p:nvPr/>
        </p:nvPicPr>
        <p:blipFill rotWithShape="1">
          <a:blip r:embed="rId4"/>
          <a:srcRect t="39558"/>
          <a:stretch/>
        </p:blipFill>
        <p:spPr>
          <a:xfrm>
            <a:off x="8822949" y="3238450"/>
            <a:ext cx="2678110" cy="2108748"/>
          </a:xfrm>
          <a:prstGeom prst="rect">
            <a:avLst/>
          </a:prstGeom>
        </p:spPr>
      </p:pic>
      <p:pic>
        <p:nvPicPr>
          <p:cNvPr id="6" name="Picture 5">
            <a:extLst>
              <a:ext uri="{FF2B5EF4-FFF2-40B4-BE49-F238E27FC236}">
                <a16:creationId xmlns:a16="http://schemas.microsoft.com/office/drawing/2014/main" id="{5E767D3A-A162-F075-DB90-9798C3B4488E}"/>
              </a:ext>
            </a:extLst>
          </p:cNvPr>
          <p:cNvPicPr>
            <a:picLocks noChangeAspect="1"/>
          </p:cNvPicPr>
          <p:nvPr/>
        </p:nvPicPr>
        <p:blipFill>
          <a:blip r:embed="rId5"/>
          <a:stretch>
            <a:fillRect/>
          </a:stretch>
        </p:blipFill>
        <p:spPr>
          <a:xfrm>
            <a:off x="9251376" y="952413"/>
            <a:ext cx="1960416" cy="1644368"/>
          </a:xfrm>
          <a:prstGeom prst="rect">
            <a:avLst/>
          </a:prstGeom>
        </p:spPr>
      </p:pic>
      <p:pic>
        <p:nvPicPr>
          <p:cNvPr id="7" name="Picture 6">
            <a:extLst>
              <a:ext uri="{FF2B5EF4-FFF2-40B4-BE49-F238E27FC236}">
                <a16:creationId xmlns:a16="http://schemas.microsoft.com/office/drawing/2014/main" id="{B1207E31-1769-D7D3-3D06-29A80CCBB663}"/>
              </a:ext>
            </a:extLst>
          </p:cNvPr>
          <p:cNvPicPr>
            <a:picLocks noChangeAspect="1"/>
          </p:cNvPicPr>
          <p:nvPr/>
        </p:nvPicPr>
        <p:blipFill>
          <a:blip r:embed="rId6"/>
          <a:stretch>
            <a:fillRect/>
          </a:stretch>
        </p:blipFill>
        <p:spPr>
          <a:xfrm>
            <a:off x="5753443" y="3660651"/>
            <a:ext cx="3001874" cy="1264345"/>
          </a:xfrm>
          <a:prstGeom prst="rect">
            <a:avLst/>
          </a:prstGeom>
        </p:spPr>
      </p:pic>
      <p:sp>
        <p:nvSpPr>
          <p:cNvPr id="11" name="TextBox 10">
            <a:extLst>
              <a:ext uri="{FF2B5EF4-FFF2-40B4-BE49-F238E27FC236}">
                <a16:creationId xmlns:a16="http://schemas.microsoft.com/office/drawing/2014/main" id="{2CA7245E-E46D-1DB1-FCB9-73D9B98BF5AF}"/>
              </a:ext>
            </a:extLst>
          </p:cNvPr>
          <p:cNvSpPr txBox="1"/>
          <p:nvPr/>
        </p:nvSpPr>
        <p:spPr>
          <a:xfrm>
            <a:off x="5968785" y="2740997"/>
            <a:ext cx="1540144" cy="216982"/>
          </a:xfrm>
          <a:prstGeom prst="rect">
            <a:avLst/>
          </a:prstGeom>
          <a:noFill/>
        </p:spPr>
        <p:txBody>
          <a:bodyPr wrap="square">
            <a:spAutoFit/>
          </a:bodyPr>
          <a:lstStyle/>
          <a:p>
            <a:pPr marL="685800" lvl="2" fontAlgn="base">
              <a:lnSpc>
                <a:spcPct val="90000"/>
              </a:lnSpc>
              <a:spcBef>
                <a:spcPct val="0"/>
              </a:spcBef>
              <a:spcAft>
                <a:spcPts val="600"/>
              </a:spcAft>
            </a:pPr>
            <a:r>
              <a:rPr lang="en-GB" sz="900" dirty="0">
                <a:latin typeface="Calibri" panose="020F0502020204030204" pitchFamily="34" charset="0"/>
                <a:cs typeface="Calibri" panose="020F0502020204030204" pitchFamily="34" charset="0"/>
              </a:rPr>
              <a:t>SDE GUI</a:t>
            </a:r>
          </a:p>
        </p:txBody>
      </p:sp>
      <p:sp>
        <p:nvSpPr>
          <p:cNvPr id="12" name="TextBox 11">
            <a:extLst>
              <a:ext uri="{FF2B5EF4-FFF2-40B4-BE49-F238E27FC236}">
                <a16:creationId xmlns:a16="http://schemas.microsoft.com/office/drawing/2014/main" id="{87F5CB51-9B19-7592-DD3D-F17BF39F0D7E}"/>
              </a:ext>
            </a:extLst>
          </p:cNvPr>
          <p:cNvSpPr txBox="1"/>
          <p:nvPr/>
        </p:nvSpPr>
        <p:spPr>
          <a:xfrm>
            <a:off x="6097967" y="4975741"/>
            <a:ext cx="1540144" cy="341632"/>
          </a:xfrm>
          <a:prstGeom prst="rect">
            <a:avLst/>
          </a:prstGeom>
          <a:noFill/>
        </p:spPr>
        <p:txBody>
          <a:bodyPr wrap="square">
            <a:spAutoFit/>
          </a:bodyPr>
          <a:lstStyle/>
          <a:p>
            <a:pPr marL="685800" lvl="2" fontAlgn="base">
              <a:lnSpc>
                <a:spcPct val="90000"/>
              </a:lnSpc>
              <a:spcBef>
                <a:spcPct val="0"/>
              </a:spcBef>
              <a:spcAft>
                <a:spcPts val="600"/>
              </a:spcAft>
            </a:pPr>
            <a:r>
              <a:rPr lang="en-GB" sz="900" dirty="0">
                <a:latin typeface="Calibri" panose="020F0502020204030204" pitchFamily="34" charset="0"/>
                <a:cs typeface="Calibri" panose="020F0502020204030204" pitchFamily="34" charset="0"/>
              </a:rPr>
              <a:t>SPROCESS device</a:t>
            </a:r>
          </a:p>
        </p:txBody>
      </p:sp>
      <p:sp>
        <p:nvSpPr>
          <p:cNvPr id="16" name="TextBox 15">
            <a:extLst>
              <a:ext uri="{FF2B5EF4-FFF2-40B4-BE49-F238E27FC236}">
                <a16:creationId xmlns:a16="http://schemas.microsoft.com/office/drawing/2014/main" id="{B1501112-9902-9A5B-D727-A23EBCC90FCE}"/>
              </a:ext>
            </a:extLst>
          </p:cNvPr>
          <p:cNvSpPr txBox="1"/>
          <p:nvPr/>
        </p:nvSpPr>
        <p:spPr>
          <a:xfrm>
            <a:off x="8689730" y="2729515"/>
            <a:ext cx="2678110" cy="341632"/>
          </a:xfrm>
          <a:prstGeom prst="rect">
            <a:avLst/>
          </a:prstGeom>
          <a:noFill/>
        </p:spPr>
        <p:txBody>
          <a:bodyPr wrap="square">
            <a:spAutoFit/>
          </a:bodyPr>
          <a:lstStyle/>
          <a:p>
            <a:pPr marL="685800" lvl="2" fontAlgn="base">
              <a:lnSpc>
                <a:spcPct val="90000"/>
              </a:lnSpc>
              <a:spcBef>
                <a:spcPct val="0"/>
              </a:spcBef>
              <a:spcAft>
                <a:spcPts val="600"/>
              </a:spcAft>
            </a:pPr>
            <a:r>
              <a:rPr lang="en-GB" sz="900" dirty="0">
                <a:latin typeface="Calibri" panose="020F0502020204030204" pitchFamily="34" charset="0"/>
                <a:cs typeface="Calibri" panose="020F0502020204030204" pitchFamily="34" charset="0"/>
              </a:rPr>
              <a:t>SDEVICE results (.</a:t>
            </a:r>
            <a:r>
              <a:rPr lang="en-GB" sz="900" dirty="0" err="1">
                <a:latin typeface="Calibri" panose="020F0502020204030204" pitchFamily="34" charset="0"/>
                <a:cs typeface="Calibri" panose="020F0502020204030204" pitchFamily="34" charset="0"/>
              </a:rPr>
              <a:t>plt</a:t>
            </a:r>
            <a:r>
              <a:rPr lang="en-GB" sz="900" dirty="0">
                <a:latin typeface="Calibri" panose="020F0502020204030204" pitchFamily="34" charset="0"/>
                <a:cs typeface="Calibri" panose="020F0502020204030204" pitchFamily="34" charset="0"/>
              </a:rPr>
              <a:t>) plotted with SVISUAL</a:t>
            </a:r>
          </a:p>
        </p:txBody>
      </p:sp>
      <p:sp>
        <p:nvSpPr>
          <p:cNvPr id="17" name="TextBox 16">
            <a:extLst>
              <a:ext uri="{FF2B5EF4-FFF2-40B4-BE49-F238E27FC236}">
                <a16:creationId xmlns:a16="http://schemas.microsoft.com/office/drawing/2014/main" id="{38294C45-DD67-FFDE-2DD9-E94AD62EAC4A}"/>
              </a:ext>
            </a:extLst>
          </p:cNvPr>
          <p:cNvSpPr txBox="1"/>
          <p:nvPr/>
        </p:nvSpPr>
        <p:spPr>
          <a:xfrm>
            <a:off x="8689730" y="5490225"/>
            <a:ext cx="2678110" cy="341632"/>
          </a:xfrm>
          <a:prstGeom prst="rect">
            <a:avLst/>
          </a:prstGeom>
          <a:noFill/>
        </p:spPr>
        <p:txBody>
          <a:bodyPr wrap="square">
            <a:spAutoFit/>
          </a:bodyPr>
          <a:lstStyle/>
          <a:p>
            <a:pPr marL="685800" lvl="2" fontAlgn="base">
              <a:lnSpc>
                <a:spcPct val="90000"/>
              </a:lnSpc>
              <a:spcBef>
                <a:spcPct val="0"/>
              </a:spcBef>
              <a:spcAft>
                <a:spcPts val="600"/>
              </a:spcAft>
            </a:pPr>
            <a:r>
              <a:rPr lang="en-GB" sz="900" dirty="0">
                <a:latin typeface="Calibri" panose="020F0502020204030204" pitchFamily="34" charset="0"/>
                <a:cs typeface="Calibri" panose="020F0502020204030204" pitchFamily="34" charset="0"/>
              </a:rPr>
              <a:t>SDEVICE results (.</a:t>
            </a:r>
            <a:r>
              <a:rPr lang="en-GB" sz="900" dirty="0" err="1">
                <a:latin typeface="Calibri" panose="020F0502020204030204" pitchFamily="34" charset="0"/>
                <a:cs typeface="Calibri" panose="020F0502020204030204" pitchFamily="34" charset="0"/>
              </a:rPr>
              <a:t>tdr</a:t>
            </a:r>
            <a:r>
              <a:rPr lang="en-GB" sz="900" dirty="0">
                <a:latin typeface="Calibri" panose="020F0502020204030204" pitchFamily="34" charset="0"/>
                <a:cs typeface="Calibri" panose="020F0502020204030204" pitchFamily="34" charset="0"/>
              </a:rPr>
              <a:t>) plotted with SVISUAL</a:t>
            </a:r>
          </a:p>
        </p:txBody>
      </p:sp>
      <p:sp>
        <p:nvSpPr>
          <p:cNvPr id="5" name="TextBox 4">
            <a:extLst>
              <a:ext uri="{FF2B5EF4-FFF2-40B4-BE49-F238E27FC236}">
                <a16:creationId xmlns:a16="http://schemas.microsoft.com/office/drawing/2014/main" id="{6D67905D-52B5-50A6-E660-C454D29FC6D5}"/>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13836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03C7481-8397-4700-ABCA-3EF857C2399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6" name="Picture 15" descr="ox_small_cmyk_pos_rect.jpg">
            <a:extLst>
              <a:ext uri="{FF2B5EF4-FFF2-40B4-BE49-F238E27FC236}">
                <a16:creationId xmlns:a16="http://schemas.microsoft.com/office/drawing/2014/main" id="{B4BDF020-17B8-4BC2-81EF-25E51711C9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2" name="TextBox 21">
            <a:extLst>
              <a:ext uri="{FF2B5EF4-FFF2-40B4-BE49-F238E27FC236}">
                <a16:creationId xmlns:a16="http://schemas.microsoft.com/office/drawing/2014/main" id="{F05FDCFA-A049-6E57-583E-E4C8C16D705C}"/>
              </a:ext>
            </a:extLst>
          </p:cNvPr>
          <p:cNvSpPr txBox="1"/>
          <p:nvPr/>
        </p:nvSpPr>
        <p:spPr>
          <a:xfrm>
            <a:off x="87363" y="6400425"/>
            <a:ext cx="623904" cy="369332"/>
          </a:xfrm>
          <a:prstGeom prst="rect">
            <a:avLst/>
          </a:prstGeom>
          <a:noFill/>
        </p:spPr>
        <p:txBody>
          <a:bodyPr wrap="square">
            <a:spAutoFit/>
          </a:bodyPr>
          <a:lstStyle/>
          <a:p>
            <a:r>
              <a:rPr lang="en-GB" dirty="0"/>
              <a:t>23</a:t>
            </a:r>
          </a:p>
        </p:txBody>
      </p:sp>
      <p:sp>
        <p:nvSpPr>
          <p:cNvPr id="6" name="TextBox 5">
            <a:extLst>
              <a:ext uri="{FF2B5EF4-FFF2-40B4-BE49-F238E27FC236}">
                <a16:creationId xmlns:a16="http://schemas.microsoft.com/office/drawing/2014/main" id="{CEA5AC5E-ED8F-555B-5A94-F7FEF4C172D1}"/>
              </a:ext>
            </a:extLst>
          </p:cNvPr>
          <p:cNvSpPr txBox="1"/>
          <p:nvPr/>
        </p:nvSpPr>
        <p:spPr>
          <a:xfrm>
            <a:off x="297140" y="2188086"/>
            <a:ext cx="5330613" cy="3693319"/>
          </a:xfrm>
          <a:prstGeom prst="rect">
            <a:avLst/>
          </a:prstGeom>
          <a:noFill/>
        </p:spPr>
        <p:txBody>
          <a:bodyPr wrap="square">
            <a:spAutoFit/>
          </a:bodyPr>
          <a:lstStyle/>
          <a:p>
            <a:pPr marL="285750" indent="-285750">
              <a:buFont typeface="Arial" panose="020B0604020202020204" pitchFamily="34" charset="0"/>
              <a:buChar char="•"/>
            </a:pPr>
            <a:r>
              <a:rPr lang="en-GB" dirty="0" err="1"/>
              <a:t>Sentaurus</a:t>
            </a:r>
            <a:r>
              <a:rPr lang="en-GB" dirty="0"/>
              <a:t> Workbench (</a:t>
            </a:r>
            <a:r>
              <a:rPr lang="en-GB" b="1" dirty="0"/>
              <a:t>SWB</a:t>
            </a:r>
            <a:r>
              <a:rPr lang="en-GB" dirty="0"/>
              <a:t>) is the graphical front end that integrates TCAD </a:t>
            </a:r>
            <a:r>
              <a:rPr lang="en-GB" dirty="0" err="1"/>
              <a:t>Sentaurus</a:t>
            </a:r>
            <a:r>
              <a:rPr lang="en-GB" dirty="0"/>
              <a:t> simulation tools into one environment. </a:t>
            </a:r>
          </a:p>
          <a:p>
            <a:pPr marL="285750" indent="-285750">
              <a:buFont typeface="Arial" panose="020B0604020202020204" pitchFamily="34" charset="0"/>
              <a:buChar char="•"/>
            </a:pPr>
            <a:r>
              <a:rPr lang="en-GB" dirty="0"/>
              <a:t>Simulations are organized comprehensively into projects. </a:t>
            </a:r>
            <a:r>
              <a:rPr lang="en-GB" b="1" dirty="0"/>
              <a:t>SWB</a:t>
            </a:r>
            <a:r>
              <a:rPr lang="en-GB" dirty="0"/>
              <a:t> automatically manages the information flow, which includes preprocessing user input files, parameterizing projects, setting up and executing tool instances, and visualizing results.</a:t>
            </a:r>
          </a:p>
          <a:p>
            <a:endParaRPr lang="en-GB" dirty="0"/>
          </a:p>
          <a:p>
            <a:pPr marL="285750" indent="-285750">
              <a:buFont typeface="Arial" panose="020B0604020202020204" pitchFamily="34" charset="0"/>
              <a:buChar char="•"/>
            </a:pPr>
            <a:r>
              <a:rPr lang="en-GB" b="1" dirty="0"/>
              <a:t>SWB</a:t>
            </a:r>
            <a:r>
              <a:rPr lang="en-GB" dirty="0"/>
              <a:t> allows you to define parameters and variables to run comprehensive parametric analyses. The resulting data can be used with statistical and spreadsheet applications.</a:t>
            </a:r>
          </a:p>
        </p:txBody>
      </p:sp>
      <p:sp>
        <p:nvSpPr>
          <p:cNvPr id="7" name="Rectangle 6">
            <a:extLst>
              <a:ext uri="{FF2B5EF4-FFF2-40B4-BE49-F238E27FC236}">
                <a16:creationId xmlns:a16="http://schemas.microsoft.com/office/drawing/2014/main" id="{73A0A2B3-E18A-A504-9902-DDC6FF8BF4BF}"/>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TCAD Synopsys Simulation</a:t>
            </a:r>
          </a:p>
        </p:txBody>
      </p:sp>
      <p:sp>
        <p:nvSpPr>
          <p:cNvPr id="9" name="TextBox 8">
            <a:extLst>
              <a:ext uri="{FF2B5EF4-FFF2-40B4-BE49-F238E27FC236}">
                <a16:creationId xmlns:a16="http://schemas.microsoft.com/office/drawing/2014/main" id="{3BD7628C-D4CF-E904-CF3E-FCD5D0CC7873}"/>
              </a:ext>
            </a:extLst>
          </p:cNvPr>
          <p:cNvSpPr txBox="1"/>
          <p:nvPr/>
        </p:nvSpPr>
        <p:spPr>
          <a:xfrm>
            <a:off x="6163419" y="4579583"/>
            <a:ext cx="2583543" cy="923330"/>
          </a:xfrm>
          <a:prstGeom prst="rect">
            <a:avLst/>
          </a:prstGeom>
          <a:noFill/>
        </p:spPr>
        <p:txBody>
          <a:bodyPr wrap="square">
            <a:spAutoFit/>
          </a:bodyPr>
          <a:lstStyle/>
          <a:p>
            <a:r>
              <a:rPr lang="en-GB" dirty="0"/>
              <a:t>To start SWB:</a:t>
            </a:r>
          </a:p>
          <a:p>
            <a:endParaRPr lang="en-GB" dirty="0"/>
          </a:p>
          <a:p>
            <a:r>
              <a:rPr lang="en-GB" b="1" dirty="0"/>
              <a:t>swb &amp;</a:t>
            </a:r>
          </a:p>
        </p:txBody>
      </p:sp>
      <p:pic>
        <p:nvPicPr>
          <p:cNvPr id="13" name="Picture 12">
            <a:extLst>
              <a:ext uri="{FF2B5EF4-FFF2-40B4-BE49-F238E27FC236}">
                <a16:creationId xmlns:a16="http://schemas.microsoft.com/office/drawing/2014/main" id="{B99F6752-F681-C097-9202-CC3B109D6B61}"/>
              </a:ext>
            </a:extLst>
          </p:cNvPr>
          <p:cNvPicPr>
            <a:picLocks noChangeAspect="1"/>
          </p:cNvPicPr>
          <p:nvPr/>
        </p:nvPicPr>
        <p:blipFill>
          <a:blip r:embed="rId3"/>
          <a:stretch>
            <a:fillRect/>
          </a:stretch>
        </p:blipFill>
        <p:spPr>
          <a:xfrm>
            <a:off x="5873189" y="1173880"/>
            <a:ext cx="5639364" cy="2956768"/>
          </a:xfrm>
          <a:prstGeom prst="rect">
            <a:avLst/>
          </a:prstGeom>
        </p:spPr>
      </p:pic>
      <p:sp>
        <p:nvSpPr>
          <p:cNvPr id="2" name="TextBox 1">
            <a:extLst>
              <a:ext uri="{FF2B5EF4-FFF2-40B4-BE49-F238E27FC236}">
                <a16:creationId xmlns:a16="http://schemas.microsoft.com/office/drawing/2014/main" id="{665F0999-8F57-63CB-FFDD-2BF71B660944}"/>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0603486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3A496090-6FFD-F37C-E4B6-79005AB11BF1}"/>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1" name="Picture 40" descr="ox_small_cmyk_pos_rect.jpg">
            <a:extLst>
              <a:ext uri="{FF2B5EF4-FFF2-40B4-BE49-F238E27FC236}">
                <a16:creationId xmlns:a16="http://schemas.microsoft.com/office/drawing/2014/main" id="{39E16761-8D33-8736-C525-5233AA90699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3" name="TextBox 42">
            <a:extLst>
              <a:ext uri="{FF2B5EF4-FFF2-40B4-BE49-F238E27FC236}">
                <a16:creationId xmlns:a16="http://schemas.microsoft.com/office/drawing/2014/main" id="{A757713C-B653-2511-7448-5077B18CEE2B}"/>
              </a:ext>
            </a:extLst>
          </p:cNvPr>
          <p:cNvSpPr txBox="1"/>
          <p:nvPr/>
        </p:nvSpPr>
        <p:spPr>
          <a:xfrm>
            <a:off x="87363" y="6400425"/>
            <a:ext cx="623904" cy="369332"/>
          </a:xfrm>
          <a:prstGeom prst="rect">
            <a:avLst/>
          </a:prstGeom>
          <a:noFill/>
        </p:spPr>
        <p:txBody>
          <a:bodyPr wrap="square">
            <a:spAutoFit/>
          </a:bodyPr>
          <a:lstStyle/>
          <a:p>
            <a:r>
              <a:rPr lang="en-GB" dirty="0"/>
              <a:t>24</a:t>
            </a:r>
          </a:p>
        </p:txBody>
      </p:sp>
      <p:sp>
        <p:nvSpPr>
          <p:cNvPr id="4" name="TextBox 3">
            <a:extLst>
              <a:ext uri="{FF2B5EF4-FFF2-40B4-BE49-F238E27FC236}">
                <a16:creationId xmlns:a16="http://schemas.microsoft.com/office/drawing/2014/main" id="{DCF10580-CE4D-E243-0C2A-0C99BBF0605E}"/>
              </a:ext>
            </a:extLst>
          </p:cNvPr>
          <p:cNvSpPr txBox="1"/>
          <p:nvPr/>
        </p:nvSpPr>
        <p:spPr>
          <a:xfrm>
            <a:off x="186871" y="2071973"/>
            <a:ext cx="5507228" cy="4524315"/>
          </a:xfrm>
          <a:prstGeom prst="rect">
            <a:avLst/>
          </a:prstGeom>
          <a:noFill/>
        </p:spPr>
        <p:txBody>
          <a:bodyPr wrap="square">
            <a:spAutoFit/>
          </a:bodyPr>
          <a:lstStyle/>
          <a:p>
            <a:pPr marL="285750" indent="-285750">
              <a:buFont typeface="Arial" panose="020B0604020202020204" pitchFamily="34" charset="0"/>
              <a:buChar char="•"/>
            </a:pPr>
            <a:r>
              <a:rPr lang="en-GB" dirty="0" err="1"/>
              <a:t>Sentaurus</a:t>
            </a:r>
            <a:r>
              <a:rPr lang="en-GB" dirty="0"/>
              <a:t> Structure Editor (</a:t>
            </a:r>
            <a:r>
              <a:rPr lang="en-GB" b="1" dirty="0"/>
              <a:t>SDE</a:t>
            </a:r>
            <a:r>
              <a:rPr lang="en-GB" dirty="0"/>
              <a:t>) is a structure editor for 2D and 3D device structures. Its operational modes are 2D structure editing and 3D structure editing.</a:t>
            </a:r>
          </a:p>
          <a:p>
            <a:endParaRPr lang="en-GB" dirty="0"/>
          </a:p>
          <a:p>
            <a:pPr marL="285750" indent="-285750">
              <a:buFont typeface="Arial" panose="020B0604020202020204" pitchFamily="34" charset="0"/>
              <a:buChar char="•"/>
            </a:pPr>
            <a:r>
              <a:rPr lang="en-GB" dirty="0"/>
              <a:t>From the user interface, 2D and 3D device models are created geometrically, using 2D or 3D primitives such as rectangles, polygons, cuboids, cylinders, and spheres. Rounded edges are generated by filleting, 3D edge blending, and chamfering. Complex shapes are generated by intersecting primitive elements.</a:t>
            </a:r>
          </a:p>
          <a:p>
            <a:endParaRPr lang="en-GB" dirty="0"/>
          </a:p>
          <a:p>
            <a:pPr marL="285750" indent="-285750">
              <a:buFont typeface="Arial" panose="020B0604020202020204" pitchFamily="34" charset="0"/>
              <a:buChar char="•"/>
            </a:pPr>
            <a:r>
              <a:rPr lang="en-GB" dirty="0"/>
              <a:t>The user interface of </a:t>
            </a:r>
            <a:r>
              <a:rPr lang="en-GB" b="1" dirty="0"/>
              <a:t>SDE</a:t>
            </a:r>
            <a:r>
              <a:rPr lang="en-GB" dirty="0"/>
              <a:t> features a command-line window, in which </a:t>
            </a:r>
            <a:r>
              <a:rPr lang="en-GB" b="1" dirty="0"/>
              <a:t>SDE</a:t>
            </a:r>
            <a:r>
              <a:rPr lang="en-GB" dirty="0"/>
              <a:t> prints script commands corresponding to the user interface operations.</a:t>
            </a:r>
          </a:p>
          <a:p>
            <a:endParaRPr lang="en-GB" dirty="0"/>
          </a:p>
        </p:txBody>
      </p:sp>
      <p:sp>
        <p:nvSpPr>
          <p:cNvPr id="5" name="Rectangle 4">
            <a:extLst>
              <a:ext uri="{FF2B5EF4-FFF2-40B4-BE49-F238E27FC236}">
                <a16:creationId xmlns:a16="http://schemas.microsoft.com/office/drawing/2014/main" id="{1FD8A90C-ED5A-B896-09E9-7306678F67DF}"/>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TCAD Synopsys Simulation</a:t>
            </a:r>
          </a:p>
        </p:txBody>
      </p:sp>
      <p:sp>
        <p:nvSpPr>
          <p:cNvPr id="6" name="TextBox 5">
            <a:extLst>
              <a:ext uri="{FF2B5EF4-FFF2-40B4-BE49-F238E27FC236}">
                <a16:creationId xmlns:a16="http://schemas.microsoft.com/office/drawing/2014/main" id="{1F329B17-3F49-4011-B59F-5CAC38822838}"/>
              </a:ext>
            </a:extLst>
          </p:cNvPr>
          <p:cNvSpPr txBox="1"/>
          <p:nvPr/>
        </p:nvSpPr>
        <p:spPr>
          <a:xfrm>
            <a:off x="6163419" y="4579583"/>
            <a:ext cx="2583543" cy="923330"/>
          </a:xfrm>
          <a:prstGeom prst="rect">
            <a:avLst/>
          </a:prstGeom>
          <a:noFill/>
        </p:spPr>
        <p:txBody>
          <a:bodyPr wrap="square">
            <a:spAutoFit/>
          </a:bodyPr>
          <a:lstStyle/>
          <a:p>
            <a:r>
              <a:rPr lang="en-GB" dirty="0"/>
              <a:t>To start SDE:</a:t>
            </a:r>
          </a:p>
          <a:p>
            <a:endParaRPr lang="en-GB" dirty="0"/>
          </a:p>
          <a:p>
            <a:r>
              <a:rPr lang="en-GB" b="1" dirty="0" err="1"/>
              <a:t>sde</a:t>
            </a:r>
            <a:r>
              <a:rPr lang="en-GB" b="1" dirty="0"/>
              <a:t> &amp;</a:t>
            </a:r>
          </a:p>
        </p:txBody>
      </p:sp>
      <p:pic>
        <p:nvPicPr>
          <p:cNvPr id="9" name="Picture 8">
            <a:extLst>
              <a:ext uri="{FF2B5EF4-FFF2-40B4-BE49-F238E27FC236}">
                <a16:creationId xmlns:a16="http://schemas.microsoft.com/office/drawing/2014/main" id="{B0D04CC0-C460-4AFF-4152-29CF671052A2}"/>
              </a:ext>
            </a:extLst>
          </p:cNvPr>
          <p:cNvPicPr>
            <a:picLocks noChangeAspect="1"/>
          </p:cNvPicPr>
          <p:nvPr/>
        </p:nvPicPr>
        <p:blipFill>
          <a:blip r:embed="rId3"/>
          <a:stretch>
            <a:fillRect/>
          </a:stretch>
        </p:blipFill>
        <p:spPr>
          <a:xfrm>
            <a:off x="6818153" y="889002"/>
            <a:ext cx="3694777" cy="3571185"/>
          </a:xfrm>
          <a:prstGeom prst="rect">
            <a:avLst/>
          </a:prstGeom>
        </p:spPr>
      </p:pic>
      <p:pic>
        <p:nvPicPr>
          <p:cNvPr id="11" name="Picture 10">
            <a:extLst>
              <a:ext uri="{FF2B5EF4-FFF2-40B4-BE49-F238E27FC236}">
                <a16:creationId xmlns:a16="http://schemas.microsoft.com/office/drawing/2014/main" id="{F3BE67F7-C908-1A94-E682-C72DC744D53E}"/>
              </a:ext>
            </a:extLst>
          </p:cNvPr>
          <p:cNvPicPr>
            <a:picLocks noChangeAspect="1"/>
          </p:cNvPicPr>
          <p:nvPr/>
        </p:nvPicPr>
        <p:blipFill>
          <a:blip r:embed="rId4"/>
          <a:stretch>
            <a:fillRect/>
          </a:stretch>
        </p:blipFill>
        <p:spPr>
          <a:xfrm>
            <a:off x="11133271" y="542219"/>
            <a:ext cx="561905" cy="409524"/>
          </a:xfrm>
          <a:prstGeom prst="rect">
            <a:avLst/>
          </a:prstGeom>
        </p:spPr>
      </p:pic>
      <p:sp>
        <p:nvSpPr>
          <p:cNvPr id="3" name="TextBox 2">
            <a:extLst>
              <a:ext uri="{FF2B5EF4-FFF2-40B4-BE49-F238E27FC236}">
                <a16:creationId xmlns:a16="http://schemas.microsoft.com/office/drawing/2014/main" id="{DD9257B1-E5C2-944C-66CA-B4017B7B2A53}"/>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19924813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404EEA9-6EA6-488B-099C-7A618E91001B}"/>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descr="ox_small_cmyk_pos_rect.jpg">
            <a:extLst>
              <a:ext uri="{FF2B5EF4-FFF2-40B4-BE49-F238E27FC236}">
                <a16:creationId xmlns:a16="http://schemas.microsoft.com/office/drawing/2014/main" id="{1756079D-0280-998D-20E6-8FC98AB9B6D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6" name="TextBox 25">
            <a:extLst>
              <a:ext uri="{FF2B5EF4-FFF2-40B4-BE49-F238E27FC236}">
                <a16:creationId xmlns:a16="http://schemas.microsoft.com/office/drawing/2014/main" id="{B2869249-357F-DDFB-7797-DA52F6FB75DC}"/>
              </a:ext>
            </a:extLst>
          </p:cNvPr>
          <p:cNvSpPr txBox="1"/>
          <p:nvPr/>
        </p:nvSpPr>
        <p:spPr>
          <a:xfrm>
            <a:off x="87363" y="6400425"/>
            <a:ext cx="623904" cy="369332"/>
          </a:xfrm>
          <a:prstGeom prst="rect">
            <a:avLst/>
          </a:prstGeom>
          <a:noFill/>
        </p:spPr>
        <p:txBody>
          <a:bodyPr wrap="square">
            <a:spAutoFit/>
          </a:bodyPr>
          <a:lstStyle/>
          <a:p>
            <a:r>
              <a:rPr lang="en-GB" dirty="0"/>
              <a:t>25</a:t>
            </a:r>
          </a:p>
        </p:txBody>
      </p:sp>
      <p:sp>
        <p:nvSpPr>
          <p:cNvPr id="2" name="Rectangle 1">
            <a:extLst>
              <a:ext uri="{FF2B5EF4-FFF2-40B4-BE49-F238E27FC236}">
                <a16:creationId xmlns:a16="http://schemas.microsoft.com/office/drawing/2014/main" id="{88EFC9FE-9867-95A9-5C6B-7554D3C2A487}"/>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TCAD Synopsys Simulation</a:t>
            </a:r>
          </a:p>
        </p:txBody>
      </p:sp>
      <p:sp>
        <p:nvSpPr>
          <p:cNvPr id="5" name="TextBox 4">
            <a:extLst>
              <a:ext uri="{FF2B5EF4-FFF2-40B4-BE49-F238E27FC236}">
                <a16:creationId xmlns:a16="http://schemas.microsoft.com/office/drawing/2014/main" id="{44DF10FB-A52A-9217-6D22-B6D75CDEE90E}"/>
              </a:ext>
            </a:extLst>
          </p:cNvPr>
          <p:cNvSpPr txBox="1"/>
          <p:nvPr/>
        </p:nvSpPr>
        <p:spPr>
          <a:xfrm>
            <a:off x="141913" y="2536489"/>
            <a:ext cx="5134758" cy="3139321"/>
          </a:xfrm>
          <a:prstGeom prst="rect">
            <a:avLst/>
          </a:prstGeom>
          <a:noFill/>
        </p:spPr>
        <p:txBody>
          <a:bodyPr wrap="square">
            <a:spAutoFit/>
          </a:bodyPr>
          <a:lstStyle/>
          <a:p>
            <a:pPr marL="285750" indent="-285750">
              <a:buFont typeface="Arial" panose="020B0604020202020204" pitchFamily="34" charset="0"/>
              <a:buChar char="•"/>
            </a:pPr>
            <a:r>
              <a:rPr lang="en-GB" b="1" dirty="0" err="1"/>
              <a:t>Sentaurus</a:t>
            </a:r>
            <a:r>
              <a:rPr lang="en-GB" dirty="0"/>
              <a:t> </a:t>
            </a:r>
            <a:r>
              <a:rPr lang="en-GB" b="1" dirty="0"/>
              <a:t>Device</a:t>
            </a:r>
            <a:r>
              <a:rPr lang="en-GB" dirty="0"/>
              <a:t> is a numeric semiconductor device simulator, capable of simulating the electrical, thermal, and optical characteristics of various semiconductor devices.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It simulates 1D, 2D, and 3D device behaviour over a wide range of operating conditions, including mixed-mode circuit simulation, combining numerically simulated devices with their compact </a:t>
            </a:r>
            <a:r>
              <a:rPr lang="en-GB" dirty="0" err="1"/>
              <a:t>modeling</a:t>
            </a:r>
            <a:r>
              <a:rPr lang="en-GB" dirty="0"/>
              <a:t>, which is performed on a SPICE-based circuit simulation level.</a:t>
            </a:r>
          </a:p>
        </p:txBody>
      </p:sp>
      <p:sp>
        <p:nvSpPr>
          <p:cNvPr id="8" name="TextBox 7">
            <a:extLst>
              <a:ext uri="{FF2B5EF4-FFF2-40B4-BE49-F238E27FC236}">
                <a16:creationId xmlns:a16="http://schemas.microsoft.com/office/drawing/2014/main" id="{5382E243-759A-D357-8442-6A6DBA6F9023}"/>
              </a:ext>
            </a:extLst>
          </p:cNvPr>
          <p:cNvSpPr txBox="1"/>
          <p:nvPr/>
        </p:nvSpPr>
        <p:spPr>
          <a:xfrm>
            <a:off x="5685809" y="4578401"/>
            <a:ext cx="5624893" cy="1477328"/>
          </a:xfrm>
          <a:prstGeom prst="rect">
            <a:avLst/>
          </a:prstGeom>
          <a:noFill/>
        </p:spPr>
        <p:txBody>
          <a:bodyPr wrap="square">
            <a:spAutoFit/>
          </a:bodyPr>
          <a:lstStyle/>
          <a:p>
            <a:r>
              <a:rPr lang="en-GB" dirty="0"/>
              <a:t>A typical command file of </a:t>
            </a:r>
            <a:r>
              <a:rPr lang="en-GB" dirty="0" err="1"/>
              <a:t>Sentaurus</a:t>
            </a:r>
            <a:r>
              <a:rPr lang="en-GB" dirty="0"/>
              <a:t> Device consists of several sections (or statement blocks), with each section executing a relatively independent function. The default extension of the command file is _des.cmd, for example, pp1_des.cmd. To start: </a:t>
            </a:r>
            <a:r>
              <a:rPr lang="en-GB" b="1" dirty="0"/>
              <a:t>sdevice</a:t>
            </a:r>
          </a:p>
        </p:txBody>
      </p:sp>
      <p:sp>
        <p:nvSpPr>
          <p:cNvPr id="11" name="TextBox 10">
            <a:extLst>
              <a:ext uri="{FF2B5EF4-FFF2-40B4-BE49-F238E27FC236}">
                <a16:creationId xmlns:a16="http://schemas.microsoft.com/office/drawing/2014/main" id="{956B3ED8-0030-C672-71BC-193E2393BCD7}"/>
              </a:ext>
            </a:extLst>
          </p:cNvPr>
          <p:cNvSpPr txBox="1"/>
          <p:nvPr/>
        </p:nvSpPr>
        <p:spPr>
          <a:xfrm>
            <a:off x="5727166" y="491741"/>
            <a:ext cx="5325700" cy="4247317"/>
          </a:xfrm>
          <a:prstGeom prst="rect">
            <a:avLst/>
          </a:prstGeom>
          <a:noFill/>
        </p:spPr>
        <p:txBody>
          <a:bodyPr wrap="square">
            <a:spAutoFit/>
          </a:bodyPr>
          <a:lstStyle/>
          <a:p>
            <a:endParaRPr lang="en-GB" dirty="0"/>
          </a:p>
          <a:p>
            <a:r>
              <a:rPr lang="en-GB" dirty="0"/>
              <a:t>1 </a:t>
            </a:r>
            <a:r>
              <a:rPr lang="en-GB" b="1" dirty="0"/>
              <a:t>File Section</a:t>
            </a:r>
            <a:r>
              <a:rPr lang="en-GB" dirty="0"/>
              <a:t>: input/output files</a:t>
            </a:r>
          </a:p>
          <a:p>
            <a:endParaRPr lang="en-GB" dirty="0"/>
          </a:p>
          <a:p>
            <a:r>
              <a:rPr lang="en-GB" dirty="0"/>
              <a:t>2 </a:t>
            </a:r>
            <a:r>
              <a:rPr lang="en-GB" b="1" dirty="0"/>
              <a:t>Electrode Section</a:t>
            </a:r>
            <a:r>
              <a:rPr lang="en-GB" dirty="0"/>
              <a:t>: electrode definition, matching those in the input grid</a:t>
            </a:r>
          </a:p>
          <a:p>
            <a:endParaRPr lang="en-GB" dirty="0"/>
          </a:p>
          <a:p>
            <a:r>
              <a:rPr lang="en-GB" dirty="0"/>
              <a:t>3 </a:t>
            </a:r>
            <a:r>
              <a:rPr lang="en-GB" b="1" dirty="0"/>
              <a:t>Physics Section</a:t>
            </a:r>
            <a:r>
              <a:rPr lang="en-GB" dirty="0"/>
              <a:t>: physics models to use in the simulation</a:t>
            </a:r>
          </a:p>
          <a:p>
            <a:endParaRPr lang="en-GB" dirty="0"/>
          </a:p>
          <a:p>
            <a:r>
              <a:rPr lang="en-GB" dirty="0"/>
              <a:t>4 </a:t>
            </a:r>
            <a:r>
              <a:rPr lang="en-GB" b="1" dirty="0"/>
              <a:t>Plot Section</a:t>
            </a:r>
            <a:r>
              <a:rPr lang="en-GB" dirty="0"/>
              <a:t>: variables to plot</a:t>
            </a:r>
          </a:p>
          <a:p>
            <a:endParaRPr lang="en-GB" dirty="0"/>
          </a:p>
          <a:p>
            <a:r>
              <a:rPr lang="en-GB" dirty="0"/>
              <a:t>5 </a:t>
            </a:r>
            <a:r>
              <a:rPr lang="en-GB" b="1" dirty="0"/>
              <a:t>Math Section</a:t>
            </a:r>
            <a:r>
              <a:rPr lang="en-GB" dirty="0"/>
              <a:t>: solvers</a:t>
            </a:r>
          </a:p>
          <a:p>
            <a:endParaRPr lang="en-GB" dirty="0"/>
          </a:p>
          <a:p>
            <a:r>
              <a:rPr lang="en-GB" dirty="0"/>
              <a:t> 6 </a:t>
            </a:r>
            <a:r>
              <a:rPr lang="en-GB" b="1" dirty="0"/>
              <a:t>Solve Section</a:t>
            </a:r>
            <a:r>
              <a:rPr lang="en-GB" dirty="0"/>
              <a:t>: what to solve (IV,CV, Charge injection)</a:t>
            </a:r>
          </a:p>
          <a:p>
            <a:endParaRPr lang="en-GB" dirty="0"/>
          </a:p>
        </p:txBody>
      </p:sp>
      <p:pic>
        <p:nvPicPr>
          <p:cNvPr id="18" name="Picture 17">
            <a:extLst>
              <a:ext uri="{FF2B5EF4-FFF2-40B4-BE49-F238E27FC236}">
                <a16:creationId xmlns:a16="http://schemas.microsoft.com/office/drawing/2014/main" id="{FED07F12-4E3D-BC6A-C49D-A9A70A0DD722}"/>
              </a:ext>
            </a:extLst>
          </p:cNvPr>
          <p:cNvPicPr>
            <a:picLocks noChangeAspect="1"/>
          </p:cNvPicPr>
          <p:nvPr/>
        </p:nvPicPr>
        <p:blipFill>
          <a:blip r:embed="rId3"/>
          <a:stretch>
            <a:fillRect/>
          </a:stretch>
        </p:blipFill>
        <p:spPr>
          <a:xfrm>
            <a:off x="10097859" y="605547"/>
            <a:ext cx="1476190" cy="476190"/>
          </a:xfrm>
          <a:prstGeom prst="rect">
            <a:avLst/>
          </a:prstGeom>
        </p:spPr>
      </p:pic>
      <p:sp>
        <p:nvSpPr>
          <p:cNvPr id="3" name="TextBox 2">
            <a:extLst>
              <a:ext uri="{FF2B5EF4-FFF2-40B4-BE49-F238E27FC236}">
                <a16:creationId xmlns:a16="http://schemas.microsoft.com/office/drawing/2014/main" id="{994373E1-8D90-CC88-1CF5-F4432EC0B18C}"/>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4080564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FB4D10BC-1CCE-EF4B-EFB6-B16B0401204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1" name="Picture 20" descr="ox_small_cmyk_pos_rect.jpg">
            <a:extLst>
              <a:ext uri="{FF2B5EF4-FFF2-40B4-BE49-F238E27FC236}">
                <a16:creationId xmlns:a16="http://schemas.microsoft.com/office/drawing/2014/main" id="{CBB1B17F-137D-3064-3CFB-655FF977EDC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3" name="TextBox 22">
            <a:extLst>
              <a:ext uri="{FF2B5EF4-FFF2-40B4-BE49-F238E27FC236}">
                <a16:creationId xmlns:a16="http://schemas.microsoft.com/office/drawing/2014/main" id="{E898B755-5FA2-6E1F-424C-863EDE6993A8}"/>
              </a:ext>
            </a:extLst>
          </p:cNvPr>
          <p:cNvSpPr txBox="1"/>
          <p:nvPr/>
        </p:nvSpPr>
        <p:spPr>
          <a:xfrm>
            <a:off x="87363" y="6400425"/>
            <a:ext cx="623904" cy="369332"/>
          </a:xfrm>
          <a:prstGeom prst="rect">
            <a:avLst/>
          </a:prstGeom>
          <a:noFill/>
        </p:spPr>
        <p:txBody>
          <a:bodyPr wrap="square">
            <a:spAutoFit/>
          </a:bodyPr>
          <a:lstStyle/>
          <a:p>
            <a:r>
              <a:rPr lang="en-GB" dirty="0"/>
              <a:t>26</a:t>
            </a:r>
          </a:p>
        </p:txBody>
      </p:sp>
      <p:sp>
        <p:nvSpPr>
          <p:cNvPr id="2" name="Rectangle 1">
            <a:extLst>
              <a:ext uri="{FF2B5EF4-FFF2-40B4-BE49-F238E27FC236}">
                <a16:creationId xmlns:a16="http://schemas.microsoft.com/office/drawing/2014/main" id="{0538A938-AEE8-F57F-3547-BAEAC573608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TCAD Synopsys Simulation</a:t>
            </a:r>
          </a:p>
        </p:txBody>
      </p:sp>
      <p:sp>
        <p:nvSpPr>
          <p:cNvPr id="4" name="TextBox 3">
            <a:extLst>
              <a:ext uri="{FF2B5EF4-FFF2-40B4-BE49-F238E27FC236}">
                <a16:creationId xmlns:a16="http://schemas.microsoft.com/office/drawing/2014/main" id="{26584AE6-AB30-1E5F-E38B-B4AFDD9BA086}"/>
              </a:ext>
            </a:extLst>
          </p:cNvPr>
          <p:cNvSpPr txBox="1"/>
          <p:nvPr/>
        </p:nvSpPr>
        <p:spPr>
          <a:xfrm>
            <a:off x="158751" y="2224322"/>
            <a:ext cx="5331203" cy="3139321"/>
          </a:xfrm>
          <a:prstGeom prst="rect">
            <a:avLst/>
          </a:prstGeom>
          <a:noFill/>
        </p:spPr>
        <p:txBody>
          <a:bodyPr wrap="square">
            <a:spAutoFit/>
          </a:bodyPr>
          <a:lstStyle/>
          <a:p>
            <a:pPr marL="285750" indent="-285750">
              <a:buFont typeface="Arial" panose="020B0604020202020204" pitchFamily="34" charset="0"/>
              <a:buChar char="•"/>
            </a:pPr>
            <a:r>
              <a:rPr lang="en-GB" dirty="0" err="1"/>
              <a:t>Sentaurus</a:t>
            </a:r>
            <a:r>
              <a:rPr lang="en-GB" dirty="0"/>
              <a:t> Process is a highly flexible multidimensional process </a:t>
            </a:r>
            <a:r>
              <a:rPr lang="en-GB" dirty="0" err="1"/>
              <a:t>modeling</a:t>
            </a:r>
            <a:r>
              <a:rPr lang="en-GB" dirty="0"/>
              <a:t> environment. It constitutes a solid base for process simulation.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Calibrated to a wide range of the latest experimental data using proven calibration methodology, </a:t>
            </a:r>
            <a:r>
              <a:rPr lang="en-GB" dirty="0" err="1"/>
              <a:t>Sentaurus</a:t>
            </a:r>
            <a:r>
              <a:rPr lang="en-GB" dirty="0"/>
              <a:t> Process offers predictive capabilities for modern silicon and </a:t>
            </a:r>
            <a:r>
              <a:rPr lang="en-GB" dirty="0" err="1"/>
              <a:t>nonsilicon</a:t>
            </a:r>
            <a:r>
              <a:rPr lang="en-GB" dirty="0"/>
              <a:t> technologies.</a:t>
            </a:r>
          </a:p>
          <a:p>
            <a:endParaRPr lang="en-GB" dirty="0"/>
          </a:p>
          <a:p>
            <a:endParaRPr lang="en-GB" dirty="0"/>
          </a:p>
        </p:txBody>
      </p:sp>
      <p:sp>
        <p:nvSpPr>
          <p:cNvPr id="7" name="TextBox 6">
            <a:extLst>
              <a:ext uri="{FF2B5EF4-FFF2-40B4-BE49-F238E27FC236}">
                <a16:creationId xmlns:a16="http://schemas.microsoft.com/office/drawing/2014/main" id="{09586845-7F4C-54F2-5B39-97D72084726D}"/>
              </a:ext>
            </a:extLst>
          </p:cNvPr>
          <p:cNvSpPr txBox="1"/>
          <p:nvPr/>
        </p:nvSpPr>
        <p:spPr>
          <a:xfrm>
            <a:off x="5795032" y="600746"/>
            <a:ext cx="6096000" cy="5355312"/>
          </a:xfrm>
          <a:prstGeom prst="rect">
            <a:avLst/>
          </a:prstGeom>
          <a:noFill/>
        </p:spPr>
        <p:txBody>
          <a:bodyPr wrap="square">
            <a:spAutoFit/>
          </a:bodyPr>
          <a:lstStyle/>
          <a:p>
            <a:endParaRPr lang="en-GB" dirty="0"/>
          </a:p>
          <a:p>
            <a:r>
              <a:rPr lang="en-GB" dirty="0"/>
              <a:t>    </a:t>
            </a:r>
            <a:r>
              <a:rPr lang="en-GB" b="1" dirty="0"/>
              <a:t>Command file (*.</a:t>
            </a:r>
            <a:r>
              <a:rPr lang="en-GB" b="1" dirty="0" err="1"/>
              <a:t>cmd</a:t>
            </a:r>
            <a:r>
              <a:rPr lang="en-GB" b="1" dirty="0"/>
              <a:t>)</a:t>
            </a:r>
          </a:p>
          <a:p>
            <a:r>
              <a:rPr lang="en-GB" dirty="0"/>
              <a:t>    This is the main input file for </a:t>
            </a:r>
            <a:r>
              <a:rPr lang="en-GB" dirty="0" err="1"/>
              <a:t>Sentaurus</a:t>
            </a:r>
            <a:r>
              <a:rPr lang="en-GB" dirty="0"/>
              <a:t> Process. It contains all the process steps and can be edited.</a:t>
            </a:r>
          </a:p>
          <a:p>
            <a:endParaRPr lang="en-GB" dirty="0"/>
          </a:p>
          <a:p>
            <a:r>
              <a:rPr lang="en-GB" dirty="0"/>
              <a:t>    </a:t>
            </a:r>
            <a:r>
              <a:rPr lang="en-GB" b="1" dirty="0"/>
              <a:t>Log file (*.log and *.out)</a:t>
            </a:r>
          </a:p>
          <a:p>
            <a:r>
              <a:rPr lang="en-GB" dirty="0"/>
              <a:t>    </a:t>
            </a:r>
            <a:r>
              <a:rPr lang="en-GB" dirty="0" err="1"/>
              <a:t>Sentaurus</a:t>
            </a:r>
            <a:r>
              <a:rPr lang="en-GB" dirty="0"/>
              <a:t> Process generates a log file when it is run. Both files contain information about each processing step.</a:t>
            </a:r>
          </a:p>
          <a:p>
            <a:endParaRPr lang="en-GB" dirty="0"/>
          </a:p>
          <a:p>
            <a:r>
              <a:rPr lang="en-GB" dirty="0"/>
              <a:t>    </a:t>
            </a:r>
            <a:r>
              <a:rPr lang="en-GB" b="1" dirty="0"/>
              <a:t>TDR boundary file (*_</a:t>
            </a:r>
            <a:r>
              <a:rPr lang="en-GB" b="1" dirty="0" err="1"/>
              <a:t>bnd.tdr</a:t>
            </a:r>
            <a:r>
              <a:rPr lang="en-GB" b="1" dirty="0"/>
              <a:t>)</a:t>
            </a:r>
          </a:p>
          <a:p>
            <a:r>
              <a:rPr lang="en-GB" dirty="0"/>
              <a:t>    This file stores the boundaries of the structure without the bulk mesh or fields. </a:t>
            </a:r>
          </a:p>
          <a:p>
            <a:r>
              <a:rPr lang="en-GB" dirty="0"/>
              <a:t>    </a:t>
            </a:r>
            <a:r>
              <a:rPr lang="en-GB" b="1" dirty="0"/>
              <a:t>TDR grid and doping file (*_</a:t>
            </a:r>
            <a:r>
              <a:rPr lang="en-GB" b="1" dirty="0" err="1"/>
              <a:t>fps.tdr</a:t>
            </a:r>
            <a:r>
              <a:rPr lang="en-GB" b="1" dirty="0"/>
              <a:t>)</a:t>
            </a:r>
          </a:p>
          <a:p>
            <a:r>
              <a:rPr lang="en-GB" dirty="0"/>
              <a:t> This file stores the boundaries of the structure with the bulk mesh or fields</a:t>
            </a:r>
          </a:p>
          <a:p>
            <a:r>
              <a:rPr lang="en-GB" b="1" dirty="0"/>
              <a:t>XGRAPH file (*.</a:t>
            </a:r>
            <a:r>
              <a:rPr lang="en-GB" b="1" dirty="0" err="1"/>
              <a:t>plx</a:t>
            </a:r>
            <a:r>
              <a:rPr lang="en-GB" b="1" dirty="0"/>
              <a:t>)</a:t>
            </a:r>
          </a:p>
          <a:p>
            <a:r>
              <a:rPr lang="en-GB" dirty="0"/>
              <a:t>    This file saves the 1D distributions of the doping concentration or other fields in a specified cross section. </a:t>
            </a:r>
          </a:p>
          <a:p>
            <a:r>
              <a:rPr lang="en-GB" dirty="0"/>
              <a:t>To start: </a:t>
            </a:r>
            <a:r>
              <a:rPr lang="en-GB" b="1" dirty="0" err="1"/>
              <a:t>sprocess</a:t>
            </a:r>
            <a:endParaRPr lang="en-GB" b="1" dirty="0"/>
          </a:p>
        </p:txBody>
      </p:sp>
      <p:pic>
        <p:nvPicPr>
          <p:cNvPr id="12" name="Picture 11">
            <a:extLst>
              <a:ext uri="{FF2B5EF4-FFF2-40B4-BE49-F238E27FC236}">
                <a16:creationId xmlns:a16="http://schemas.microsoft.com/office/drawing/2014/main" id="{E6FF0F1A-46DF-FAB1-76AB-92167FA51B34}"/>
              </a:ext>
            </a:extLst>
          </p:cNvPr>
          <p:cNvPicPr>
            <a:picLocks noChangeAspect="1"/>
          </p:cNvPicPr>
          <p:nvPr/>
        </p:nvPicPr>
        <p:blipFill>
          <a:blip r:embed="rId3"/>
          <a:stretch>
            <a:fillRect/>
          </a:stretch>
        </p:blipFill>
        <p:spPr>
          <a:xfrm>
            <a:off x="10946802" y="603571"/>
            <a:ext cx="647619" cy="476190"/>
          </a:xfrm>
          <a:prstGeom prst="rect">
            <a:avLst/>
          </a:prstGeom>
        </p:spPr>
      </p:pic>
      <p:sp>
        <p:nvSpPr>
          <p:cNvPr id="3" name="TextBox 2">
            <a:extLst>
              <a:ext uri="{FF2B5EF4-FFF2-40B4-BE49-F238E27FC236}">
                <a16:creationId xmlns:a16="http://schemas.microsoft.com/office/drawing/2014/main" id="{DDEE72CD-F278-20CB-F108-678B9C6710DA}"/>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111507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Introduction</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20FF8BC-D0E0-42B9-8224-7AA551D2467F}"/>
              </a:ext>
            </a:extLst>
          </p:cNvPr>
          <p:cNvSpPr>
            <a:spLocks noChangeArrowheads="1"/>
          </p:cNvSpPr>
          <p:nvPr/>
        </p:nvSpPr>
        <p:spPr bwMode="auto">
          <a:xfrm>
            <a:off x="590719" y="2330505"/>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US" sz="2000" dirty="0"/>
              <a:t>TCAD (Technology Computer Aided Design) divides into three groups:</a:t>
            </a:r>
          </a:p>
          <a:p>
            <a:pPr lvl="1" indent="-228600" fontAlgn="base">
              <a:lnSpc>
                <a:spcPct val="90000"/>
              </a:lnSpc>
              <a:spcBef>
                <a:spcPct val="0"/>
              </a:spcBef>
              <a:spcAft>
                <a:spcPts val="600"/>
              </a:spcAft>
              <a:buFont typeface="Arial" panose="020B0604020202020204" pitchFamily="34" charset="0"/>
              <a:buChar char="•"/>
            </a:pPr>
            <a:r>
              <a:rPr lang="en-US" sz="2000" b="1" dirty="0"/>
              <a:t>Process simulation</a:t>
            </a:r>
            <a:r>
              <a:rPr lang="en-US" sz="2000" dirty="0"/>
              <a:t>, i.e. simulation of fabrication process steps (oxidation, implantation, diffusion…)</a:t>
            </a:r>
          </a:p>
          <a:p>
            <a:pPr lvl="1" indent="-228600" fontAlgn="base">
              <a:lnSpc>
                <a:spcPct val="90000"/>
              </a:lnSpc>
              <a:spcBef>
                <a:spcPct val="0"/>
              </a:spcBef>
              <a:spcAft>
                <a:spcPts val="600"/>
              </a:spcAft>
              <a:buFont typeface="Arial" panose="020B0604020202020204" pitchFamily="34" charset="0"/>
              <a:buChar char="•"/>
            </a:pPr>
            <a:r>
              <a:rPr lang="en-US" sz="2000" b="1" dirty="0"/>
              <a:t>Device simulation</a:t>
            </a:r>
            <a:r>
              <a:rPr lang="en-US" sz="2000" dirty="0"/>
              <a:t>, i.e. simulation of the thermal/electrical/optical behavior of electronic devices,(IV,CV, frequency response…)</a:t>
            </a:r>
          </a:p>
          <a:p>
            <a:pPr lvl="1" indent="-228600" fontAlgn="base">
              <a:lnSpc>
                <a:spcPct val="90000"/>
              </a:lnSpc>
              <a:spcBef>
                <a:spcPct val="0"/>
              </a:spcBef>
              <a:spcAft>
                <a:spcPts val="600"/>
              </a:spcAft>
              <a:buFont typeface="Arial" panose="020B0604020202020204" pitchFamily="34" charset="0"/>
              <a:buChar char="•"/>
            </a:pPr>
            <a:r>
              <a:rPr lang="en-US" sz="2000" b="1" dirty="0"/>
              <a:t>Device modeling</a:t>
            </a:r>
            <a:r>
              <a:rPr lang="en-US" sz="2000" dirty="0"/>
              <a:t>, i.e. creating compact behavioral models for devices for circuit simulation (SPICE, Cadence…)</a:t>
            </a:r>
          </a:p>
        </p:txBody>
      </p:sp>
      <p:pic>
        <p:nvPicPr>
          <p:cNvPr id="4" name="Picture 3">
            <a:extLst>
              <a:ext uri="{FF2B5EF4-FFF2-40B4-BE49-F238E27FC236}">
                <a16:creationId xmlns:a16="http://schemas.microsoft.com/office/drawing/2014/main" id="{7BC39501-425D-4DD6-BEBB-35F22FCBF60B}"/>
              </a:ext>
            </a:extLst>
          </p:cNvPr>
          <p:cNvPicPr>
            <a:picLocks noChangeAspect="1"/>
          </p:cNvPicPr>
          <p:nvPr/>
        </p:nvPicPr>
        <p:blipFill>
          <a:blip r:embed="rId2"/>
          <a:stretch>
            <a:fillRect/>
          </a:stretch>
        </p:blipFill>
        <p:spPr>
          <a:xfrm>
            <a:off x="6010734" y="1202004"/>
            <a:ext cx="1359692" cy="593971"/>
          </a:xfrm>
          <a:prstGeom prst="rect">
            <a:avLst/>
          </a:prstGeom>
        </p:spPr>
      </p:pic>
      <p:pic>
        <p:nvPicPr>
          <p:cNvPr id="6" name="Picture 5">
            <a:extLst>
              <a:ext uri="{FF2B5EF4-FFF2-40B4-BE49-F238E27FC236}">
                <a16:creationId xmlns:a16="http://schemas.microsoft.com/office/drawing/2014/main" id="{38033BEB-602A-4EF5-931A-D1300E9BC397}"/>
              </a:ext>
            </a:extLst>
          </p:cNvPr>
          <p:cNvPicPr>
            <a:picLocks noChangeAspect="1"/>
          </p:cNvPicPr>
          <p:nvPr/>
        </p:nvPicPr>
        <p:blipFill>
          <a:blip r:embed="rId3"/>
          <a:stretch>
            <a:fillRect/>
          </a:stretch>
        </p:blipFill>
        <p:spPr>
          <a:xfrm>
            <a:off x="7424359" y="1202004"/>
            <a:ext cx="1338223" cy="593971"/>
          </a:xfrm>
          <a:prstGeom prst="rect">
            <a:avLst/>
          </a:prstGeom>
        </p:spPr>
      </p:pic>
      <p:pic>
        <p:nvPicPr>
          <p:cNvPr id="8" name="Picture 7">
            <a:extLst>
              <a:ext uri="{FF2B5EF4-FFF2-40B4-BE49-F238E27FC236}">
                <a16:creationId xmlns:a16="http://schemas.microsoft.com/office/drawing/2014/main" id="{E9D312DB-2981-47A4-AB11-1E9F30FAAA03}"/>
              </a:ext>
            </a:extLst>
          </p:cNvPr>
          <p:cNvPicPr>
            <a:picLocks noChangeAspect="1"/>
          </p:cNvPicPr>
          <p:nvPr/>
        </p:nvPicPr>
        <p:blipFill>
          <a:blip r:embed="rId4"/>
          <a:stretch>
            <a:fillRect/>
          </a:stretch>
        </p:blipFill>
        <p:spPr>
          <a:xfrm>
            <a:off x="8820093" y="1215475"/>
            <a:ext cx="1331067" cy="579658"/>
          </a:xfrm>
          <a:prstGeom prst="rect">
            <a:avLst/>
          </a:prstGeom>
        </p:spPr>
      </p:pic>
      <p:pic>
        <p:nvPicPr>
          <p:cNvPr id="10" name="Picture 9">
            <a:extLst>
              <a:ext uri="{FF2B5EF4-FFF2-40B4-BE49-F238E27FC236}">
                <a16:creationId xmlns:a16="http://schemas.microsoft.com/office/drawing/2014/main" id="{65BA50C7-7618-4D93-9405-2908E26B0223}"/>
              </a:ext>
            </a:extLst>
          </p:cNvPr>
          <p:cNvPicPr>
            <a:picLocks noChangeAspect="1"/>
          </p:cNvPicPr>
          <p:nvPr/>
        </p:nvPicPr>
        <p:blipFill>
          <a:blip r:embed="rId5"/>
          <a:stretch>
            <a:fillRect/>
          </a:stretch>
        </p:blipFill>
        <p:spPr>
          <a:xfrm>
            <a:off x="10228843" y="1227945"/>
            <a:ext cx="1366060" cy="542088"/>
          </a:xfrm>
          <a:prstGeom prst="rect">
            <a:avLst/>
          </a:prstGeom>
        </p:spPr>
      </p:pic>
      <p:pic>
        <p:nvPicPr>
          <p:cNvPr id="11" name="Picture 10">
            <a:extLst>
              <a:ext uri="{FF2B5EF4-FFF2-40B4-BE49-F238E27FC236}">
                <a16:creationId xmlns:a16="http://schemas.microsoft.com/office/drawing/2014/main" id="{623D6922-410A-4721-983B-BBBFC3C10897}"/>
              </a:ext>
            </a:extLst>
          </p:cNvPr>
          <p:cNvPicPr>
            <a:picLocks noChangeAspect="1"/>
          </p:cNvPicPr>
          <p:nvPr/>
        </p:nvPicPr>
        <p:blipFill>
          <a:blip r:embed="rId6"/>
          <a:stretch>
            <a:fillRect/>
          </a:stretch>
        </p:blipFill>
        <p:spPr>
          <a:xfrm>
            <a:off x="5959898" y="2515301"/>
            <a:ext cx="1753048" cy="1499044"/>
          </a:xfrm>
          <a:prstGeom prst="rect">
            <a:avLst/>
          </a:prstGeom>
        </p:spPr>
      </p:pic>
      <p:pic>
        <p:nvPicPr>
          <p:cNvPr id="12" name="Picture 11">
            <a:extLst>
              <a:ext uri="{FF2B5EF4-FFF2-40B4-BE49-F238E27FC236}">
                <a16:creationId xmlns:a16="http://schemas.microsoft.com/office/drawing/2014/main" id="{446C5880-B1CE-481C-9A7D-455187DA2180}"/>
              </a:ext>
            </a:extLst>
          </p:cNvPr>
          <p:cNvPicPr>
            <a:picLocks noChangeAspect="1"/>
          </p:cNvPicPr>
          <p:nvPr/>
        </p:nvPicPr>
        <p:blipFill>
          <a:blip r:embed="rId7"/>
          <a:stretch>
            <a:fillRect/>
          </a:stretch>
        </p:blipFill>
        <p:spPr>
          <a:xfrm>
            <a:off x="8701433" y="2509225"/>
            <a:ext cx="1893202" cy="1651743"/>
          </a:xfrm>
          <a:prstGeom prst="rect">
            <a:avLst/>
          </a:prstGeom>
        </p:spPr>
      </p:pic>
      <p:sp>
        <p:nvSpPr>
          <p:cNvPr id="27" name="TextBox 26">
            <a:extLst>
              <a:ext uri="{FF2B5EF4-FFF2-40B4-BE49-F238E27FC236}">
                <a16:creationId xmlns:a16="http://schemas.microsoft.com/office/drawing/2014/main" id="{2E497233-26A8-464F-BD15-947B86293CB9}"/>
              </a:ext>
            </a:extLst>
          </p:cNvPr>
          <p:cNvSpPr txBox="1"/>
          <p:nvPr/>
        </p:nvSpPr>
        <p:spPr>
          <a:xfrm>
            <a:off x="6169196" y="1837990"/>
            <a:ext cx="1123713" cy="276999"/>
          </a:xfrm>
          <a:prstGeom prst="rect">
            <a:avLst/>
          </a:prstGeom>
          <a:noFill/>
        </p:spPr>
        <p:txBody>
          <a:bodyPr wrap="square">
            <a:spAutoFit/>
          </a:bodyPr>
          <a:lstStyle/>
          <a:p>
            <a:r>
              <a:rPr lang="en-GB" sz="1200" i="1" dirty="0" err="1">
                <a:latin typeface="Times New Roman" panose="02020603050405020304" pitchFamily="18" charset="0"/>
                <a:cs typeface="Times New Roman" panose="02020603050405020304" pitchFamily="18" charset="0"/>
              </a:rPr>
              <a:t>Epitax</a:t>
            </a:r>
            <a:r>
              <a:rPr lang="en-GB" sz="1200" i="1" dirty="0">
                <a:latin typeface="Times New Roman" panose="02020603050405020304" pitchFamily="18" charset="0"/>
                <a:cs typeface="Times New Roman" panose="02020603050405020304" pitchFamily="18" charset="0"/>
              </a:rPr>
              <a:t> growth</a:t>
            </a:r>
          </a:p>
        </p:txBody>
      </p:sp>
      <p:sp>
        <p:nvSpPr>
          <p:cNvPr id="28" name="TextBox 27">
            <a:extLst>
              <a:ext uri="{FF2B5EF4-FFF2-40B4-BE49-F238E27FC236}">
                <a16:creationId xmlns:a16="http://schemas.microsoft.com/office/drawing/2014/main" id="{76B2418E-43E1-4CD5-86DF-18723A011A83}"/>
              </a:ext>
            </a:extLst>
          </p:cNvPr>
          <p:cNvSpPr txBox="1"/>
          <p:nvPr/>
        </p:nvSpPr>
        <p:spPr>
          <a:xfrm>
            <a:off x="8850912" y="1837990"/>
            <a:ext cx="1123713" cy="276999"/>
          </a:xfrm>
          <a:prstGeom prst="rect">
            <a:avLst/>
          </a:prstGeom>
          <a:noFill/>
        </p:spPr>
        <p:txBody>
          <a:bodyPr wrap="square">
            <a:spAutoFit/>
          </a:bodyPr>
          <a:lstStyle/>
          <a:p>
            <a:r>
              <a:rPr lang="en-GB" sz="1200" i="1" dirty="0">
                <a:latin typeface="Times New Roman" panose="02020603050405020304" pitchFamily="18" charset="0"/>
                <a:cs typeface="Times New Roman" panose="02020603050405020304" pitchFamily="18" charset="0"/>
              </a:rPr>
              <a:t>N</a:t>
            </a:r>
            <a:r>
              <a:rPr lang="en-GB" sz="1200" i="1" baseline="30000" dirty="0">
                <a:latin typeface="Times New Roman" panose="02020603050405020304" pitchFamily="18" charset="0"/>
                <a:cs typeface="Times New Roman" panose="02020603050405020304" pitchFamily="18" charset="0"/>
              </a:rPr>
              <a:t>++</a:t>
            </a:r>
            <a:r>
              <a:rPr lang="en-GB" sz="1200" i="1" dirty="0">
                <a:latin typeface="Times New Roman" panose="02020603050405020304" pitchFamily="18" charset="0"/>
                <a:cs typeface="Times New Roman" panose="02020603050405020304" pitchFamily="18" charset="0"/>
              </a:rPr>
              <a:t> implant</a:t>
            </a:r>
          </a:p>
        </p:txBody>
      </p:sp>
      <p:sp>
        <p:nvSpPr>
          <p:cNvPr id="29" name="TextBox 28">
            <a:extLst>
              <a:ext uri="{FF2B5EF4-FFF2-40B4-BE49-F238E27FC236}">
                <a16:creationId xmlns:a16="http://schemas.microsoft.com/office/drawing/2014/main" id="{8AF433F9-635C-4BB3-868B-188F4E13A646}"/>
              </a:ext>
            </a:extLst>
          </p:cNvPr>
          <p:cNvSpPr txBox="1"/>
          <p:nvPr/>
        </p:nvSpPr>
        <p:spPr>
          <a:xfrm>
            <a:off x="10371129" y="1837990"/>
            <a:ext cx="1123713" cy="276999"/>
          </a:xfrm>
          <a:prstGeom prst="rect">
            <a:avLst/>
          </a:prstGeom>
          <a:noFill/>
        </p:spPr>
        <p:txBody>
          <a:bodyPr wrap="square">
            <a:spAutoFit/>
          </a:bodyPr>
          <a:lstStyle/>
          <a:p>
            <a:r>
              <a:rPr lang="en-GB" sz="1200" i="1" dirty="0">
                <a:latin typeface="Times New Roman" panose="02020603050405020304" pitchFamily="18" charset="0"/>
                <a:cs typeface="Times New Roman" panose="02020603050405020304" pitchFamily="18" charset="0"/>
              </a:rPr>
              <a:t>P</a:t>
            </a:r>
            <a:r>
              <a:rPr lang="en-GB" sz="1200" i="1" baseline="30000" dirty="0">
                <a:latin typeface="Times New Roman" panose="02020603050405020304" pitchFamily="18" charset="0"/>
                <a:cs typeface="Times New Roman" panose="02020603050405020304" pitchFamily="18" charset="0"/>
              </a:rPr>
              <a:t>++</a:t>
            </a:r>
            <a:r>
              <a:rPr lang="en-GB" sz="1200" i="1" dirty="0">
                <a:latin typeface="Times New Roman" panose="02020603050405020304" pitchFamily="18" charset="0"/>
                <a:cs typeface="Times New Roman" panose="02020603050405020304" pitchFamily="18" charset="0"/>
              </a:rPr>
              <a:t> implant</a:t>
            </a:r>
          </a:p>
        </p:txBody>
      </p:sp>
      <p:sp>
        <p:nvSpPr>
          <p:cNvPr id="31" name="TextBox 30">
            <a:extLst>
              <a:ext uri="{FF2B5EF4-FFF2-40B4-BE49-F238E27FC236}">
                <a16:creationId xmlns:a16="http://schemas.microsoft.com/office/drawing/2014/main" id="{2B17F7E9-F376-48A2-B097-1538F3D8FACF}"/>
              </a:ext>
            </a:extLst>
          </p:cNvPr>
          <p:cNvSpPr txBox="1"/>
          <p:nvPr/>
        </p:nvSpPr>
        <p:spPr>
          <a:xfrm>
            <a:off x="7526865" y="1837990"/>
            <a:ext cx="1123713" cy="276999"/>
          </a:xfrm>
          <a:prstGeom prst="rect">
            <a:avLst/>
          </a:prstGeom>
          <a:noFill/>
        </p:spPr>
        <p:txBody>
          <a:bodyPr wrap="square">
            <a:spAutoFit/>
          </a:bodyPr>
          <a:lstStyle/>
          <a:p>
            <a:r>
              <a:rPr lang="en-GB" sz="1200" i="1" dirty="0">
                <a:latin typeface="Times New Roman" panose="02020603050405020304" pitchFamily="18" charset="0"/>
                <a:cs typeface="Times New Roman" panose="02020603050405020304" pitchFamily="18" charset="0"/>
              </a:rPr>
              <a:t>SiO</a:t>
            </a:r>
            <a:r>
              <a:rPr lang="en-GB" sz="1200" i="1" baseline="-25000" dirty="0">
                <a:latin typeface="Times New Roman" panose="02020603050405020304" pitchFamily="18" charset="0"/>
                <a:cs typeface="Times New Roman" panose="02020603050405020304" pitchFamily="18" charset="0"/>
              </a:rPr>
              <a:t>2</a:t>
            </a:r>
            <a:r>
              <a:rPr lang="en-GB" sz="1200" i="1" dirty="0">
                <a:latin typeface="Times New Roman" panose="02020603050405020304" pitchFamily="18" charset="0"/>
                <a:cs typeface="Times New Roman" panose="02020603050405020304" pitchFamily="18" charset="0"/>
              </a:rPr>
              <a:t> etch</a:t>
            </a:r>
          </a:p>
        </p:txBody>
      </p:sp>
      <p:pic>
        <p:nvPicPr>
          <p:cNvPr id="2" name="Picture 1">
            <a:extLst>
              <a:ext uri="{FF2B5EF4-FFF2-40B4-BE49-F238E27FC236}">
                <a16:creationId xmlns:a16="http://schemas.microsoft.com/office/drawing/2014/main" id="{1D63C0AA-25DB-7CF7-A451-C80E5840962D}"/>
              </a:ext>
            </a:extLst>
          </p:cNvPr>
          <p:cNvPicPr>
            <a:picLocks noChangeAspect="1"/>
          </p:cNvPicPr>
          <p:nvPr/>
        </p:nvPicPr>
        <p:blipFill>
          <a:blip r:embed="rId8"/>
          <a:stretch>
            <a:fillRect/>
          </a:stretch>
        </p:blipFill>
        <p:spPr>
          <a:xfrm>
            <a:off x="8706715" y="4372232"/>
            <a:ext cx="1756541" cy="1756541"/>
          </a:xfrm>
          <a:prstGeom prst="rect">
            <a:avLst/>
          </a:prstGeom>
        </p:spPr>
      </p:pic>
      <p:pic>
        <p:nvPicPr>
          <p:cNvPr id="3" name="Picture 2">
            <a:extLst>
              <a:ext uri="{FF2B5EF4-FFF2-40B4-BE49-F238E27FC236}">
                <a16:creationId xmlns:a16="http://schemas.microsoft.com/office/drawing/2014/main" id="{5A3965B8-BF6E-CA5B-5A14-EFD96FA3DC0E}"/>
              </a:ext>
            </a:extLst>
          </p:cNvPr>
          <p:cNvPicPr>
            <a:picLocks noChangeAspect="1"/>
          </p:cNvPicPr>
          <p:nvPr/>
        </p:nvPicPr>
        <p:blipFill rotWithShape="1">
          <a:blip r:embed="rId9"/>
          <a:srcRect l="4525" t="5439" r="48878" b="7146"/>
          <a:stretch/>
        </p:blipFill>
        <p:spPr>
          <a:xfrm>
            <a:off x="6731052" y="4631204"/>
            <a:ext cx="920515" cy="1278255"/>
          </a:xfrm>
          <a:prstGeom prst="rect">
            <a:avLst/>
          </a:prstGeom>
        </p:spPr>
      </p:pic>
      <p:sp>
        <p:nvSpPr>
          <p:cNvPr id="26" name="Rectangle 25">
            <a:extLst>
              <a:ext uri="{FF2B5EF4-FFF2-40B4-BE49-F238E27FC236}">
                <a16:creationId xmlns:a16="http://schemas.microsoft.com/office/drawing/2014/main" id="{49F5C9B4-D838-F608-77F4-81C9CDEF7036}"/>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7" name="Picture 36" descr="ox_small_cmyk_pos_rect.jpg">
            <a:extLst>
              <a:ext uri="{FF2B5EF4-FFF2-40B4-BE49-F238E27FC236}">
                <a16:creationId xmlns:a16="http://schemas.microsoft.com/office/drawing/2014/main" id="{AF68019E-EE38-90DA-F9D4-CB8C08D878EC}"/>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1" name="TextBox 40">
            <a:extLst>
              <a:ext uri="{FF2B5EF4-FFF2-40B4-BE49-F238E27FC236}">
                <a16:creationId xmlns:a16="http://schemas.microsoft.com/office/drawing/2014/main" id="{45F65933-9B53-74A8-D9B4-AAB62045A7FF}"/>
              </a:ext>
            </a:extLst>
          </p:cNvPr>
          <p:cNvSpPr txBox="1"/>
          <p:nvPr/>
        </p:nvSpPr>
        <p:spPr>
          <a:xfrm>
            <a:off x="87363" y="6400425"/>
            <a:ext cx="623904" cy="369332"/>
          </a:xfrm>
          <a:prstGeom prst="rect">
            <a:avLst/>
          </a:prstGeom>
          <a:noFill/>
        </p:spPr>
        <p:txBody>
          <a:bodyPr wrap="square">
            <a:spAutoFit/>
          </a:bodyPr>
          <a:lstStyle/>
          <a:p>
            <a:r>
              <a:rPr lang="en-GB" dirty="0"/>
              <a:t>1</a:t>
            </a:r>
          </a:p>
        </p:txBody>
      </p:sp>
      <p:sp>
        <p:nvSpPr>
          <p:cNvPr id="7" name="TextBox 6">
            <a:extLst>
              <a:ext uri="{FF2B5EF4-FFF2-40B4-BE49-F238E27FC236}">
                <a16:creationId xmlns:a16="http://schemas.microsoft.com/office/drawing/2014/main" id="{3CA39178-27E6-1478-33E0-6A35CEEC7194}"/>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10992157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F323F0AF-5365-8B12-2E11-151FB6E93D9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1" name="Picture 40" descr="ox_small_cmyk_pos_rect.jpg">
            <a:extLst>
              <a:ext uri="{FF2B5EF4-FFF2-40B4-BE49-F238E27FC236}">
                <a16:creationId xmlns:a16="http://schemas.microsoft.com/office/drawing/2014/main" id="{23F0467A-1EB7-F377-EC9B-F98FC7BED49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3" name="TextBox 42">
            <a:extLst>
              <a:ext uri="{FF2B5EF4-FFF2-40B4-BE49-F238E27FC236}">
                <a16:creationId xmlns:a16="http://schemas.microsoft.com/office/drawing/2014/main" id="{163A8B0D-3FBD-5A99-8C37-65AD641B1643}"/>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27</a:t>
            </a:r>
            <a:endParaRPr lang="en-GB" dirty="0"/>
          </a:p>
        </p:txBody>
      </p:sp>
      <p:sp>
        <p:nvSpPr>
          <p:cNvPr id="3" name="Rectangle 2">
            <a:extLst>
              <a:ext uri="{FF2B5EF4-FFF2-40B4-BE49-F238E27FC236}">
                <a16:creationId xmlns:a16="http://schemas.microsoft.com/office/drawing/2014/main" id="{6BEE006E-6778-4082-0F78-E01ABFEE945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TCAD Synopsys Simulation</a:t>
            </a:r>
          </a:p>
        </p:txBody>
      </p:sp>
      <p:sp>
        <p:nvSpPr>
          <p:cNvPr id="5" name="TextBox 4">
            <a:extLst>
              <a:ext uri="{FF2B5EF4-FFF2-40B4-BE49-F238E27FC236}">
                <a16:creationId xmlns:a16="http://schemas.microsoft.com/office/drawing/2014/main" id="{0F1A88C3-28D2-0598-0AAD-AD28319A18B5}"/>
              </a:ext>
            </a:extLst>
          </p:cNvPr>
          <p:cNvSpPr txBox="1"/>
          <p:nvPr/>
        </p:nvSpPr>
        <p:spPr>
          <a:xfrm>
            <a:off x="257268" y="2335482"/>
            <a:ext cx="5428541" cy="3416320"/>
          </a:xfrm>
          <a:prstGeom prst="rect">
            <a:avLst/>
          </a:prstGeom>
          <a:noFill/>
        </p:spPr>
        <p:txBody>
          <a:bodyPr wrap="square">
            <a:spAutoFit/>
          </a:bodyPr>
          <a:lstStyle/>
          <a:p>
            <a:pPr marL="285750" indent="-285750">
              <a:buFont typeface="Arial" panose="020B0604020202020204" pitchFamily="34" charset="0"/>
              <a:buChar char="•"/>
            </a:pPr>
            <a:r>
              <a:rPr lang="en-GB" dirty="0" err="1"/>
              <a:t>Sentaurus</a:t>
            </a:r>
            <a:r>
              <a:rPr lang="en-GB" dirty="0"/>
              <a:t> Visual is advanced visualization software developed by Synopsys based on the Visualization Toolkit.</a:t>
            </a:r>
          </a:p>
          <a:p>
            <a:endParaRPr lang="en-GB" dirty="0"/>
          </a:p>
          <a:p>
            <a:pPr marL="285750" indent="-285750">
              <a:buFont typeface="Arial" panose="020B0604020202020204" pitchFamily="34" charset="0"/>
              <a:buChar char="•"/>
            </a:pPr>
            <a:r>
              <a:rPr lang="en-GB" dirty="0" err="1"/>
              <a:t>Sentaurus</a:t>
            </a:r>
            <a:r>
              <a:rPr lang="en-GB" dirty="0"/>
              <a:t> Visual is used to visualize results created by TCAD simulation tools in one, two, and three dimensions.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err="1"/>
              <a:t>Sentaurus</a:t>
            </a:r>
            <a:r>
              <a:rPr lang="en-GB" dirty="0"/>
              <a:t> Visual provides tools to probe data fields, to make cutlines and </a:t>
            </a:r>
            <a:r>
              <a:rPr lang="en-GB" dirty="0" err="1"/>
              <a:t>cutplanes</a:t>
            </a:r>
            <a:r>
              <a:rPr lang="en-GB" dirty="0"/>
              <a:t>, to perform analysis on data fields, and to export data in ASCII format for further analysis by third-party software. </a:t>
            </a:r>
          </a:p>
        </p:txBody>
      </p:sp>
      <p:sp>
        <p:nvSpPr>
          <p:cNvPr id="7" name="TextBox 6">
            <a:extLst>
              <a:ext uri="{FF2B5EF4-FFF2-40B4-BE49-F238E27FC236}">
                <a16:creationId xmlns:a16="http://schemas.microsoft.com/office/drawing/2014/main" id="{62363DF8-B302-D5B3-F4C0-6CC12F542BB8}"/>
              </a:ext>
            </a:extLst>
          </p:cNvPr>
          <p:cNvSpPr txBox="1"/>
          <p:nvPr/>
        </p:nvSpPr>
        <p:spPr>
          <a:xfrm>
            <a:off x="5847588" y="4009746"/>
            <a:ext cx="5753693" cy="2031325"/>
          </a:xfrm>
          <a:prstGeom prst="rect">
            <a:avLst/>
          </a:prstGeom>
          <a:noFill/>
        </p:spPr>
        <p:txBody>
          <a:bodyPr wrap="square">
            <a:spAutoFit/>
          </a:bodyPr>
          <a:lstStyle/>
          <a:p>
            <a:r>
              <a:rPr lang="en-GB" dirty="0"/>
              <a:t>Two file types  can be loaded into </a:t>
            </a:r>
            <a:r>
              <a:rPr lang="en-GB" dirty="0" err="1"/>
              <a:t>Sentaurus</a:t>
            </a:r>
            <a:r>
              <a:rPr lang="en-GB" dirty="0"/>
              <a:t> Visual:</a:t>
            </a:r>
          </a:p>
          <a:p>
            <a:endParaRPr lang="en-GB" dirty="0"/>
          </a:p>
          <a:p>
            <a:pPr marL="285750" indent="-285750">
              <a:buFont typeface="Arial" panose="020B0604020202020204" pitchFamily="34" charset="0"/>
              <a:buChar char="•"/>
            </a:pPr>
            <a:r>
              <a:rPr lang="en-GB" dirty="0"/>
              <a:t>    Files with the *.</a:t>
            </a:r>
            <a:r>
              <a:rPr lang="en-GB" dirty="0" err="1"/>
              <a:t>tdr</a:t>
            </a:r>
            <a:r>
              <a:rPr lang="en-GB" dirty="0"/>
              <a:t> extension describe a device structure, its mesh, and data fields stored on the mesh.</a:t>
            </a:r>
          </a:p>
          <a:p>
            <a:pPr marL="285750" indent="-285750">
              <a:buFont typeface="Arial" panose="020B0604020202020204" pitchFamily="34" charset="0"/>
              <a:buChar char="•"/>
            </a:pPr>
            <a:r>
              <a:rPr lang="en-GB" dirty="0"/>
              <a:t>    Files with the *.</a:t>
            </a:r>
            <a:r>
              <a:rPr lang="en-GB" dirty="0" err="1"/>
              <a:t>plt</a:t>
            </a:r>
            <a:r>
              <a:rPr lang="en-GB" dirty="0"/>
              <a:t> extension store terminal characteristics produced by the device simulator and are used to create I–V curve plots. To start: </a:t>
            </a:r>
            <a:r>
              <a:rPr lang="en-GB" b="1" dirty="0" err="1"/>
              <a:t>svisual</a:t>
            </a:r>
            <a:r>
              <a:rPr lang="en-GB" dirty="0"/>
              <a:t> </a:t>
            </a:r>
          </a:p>
        </p:txBody>
      </p:sp>
      <p:pic>
        <p:nvPicPr>
          <p:cNvPr id="9" name="Picture 8">
            <a:extLst>
              <a:ext uri="{FF2B5EF4-FFF2-40B4-BE49-F238E27FC236}">
                <a16:creationId xmlns:a16="http://schemas.microsoft.com/office/drawing/2014/main" id="{396A9245-2509-BA61-BB7C-6EC19EBF2A10}"/>
              </a:ext>
            </a:extLst>
          </p:cNvPr>
          <p:cNvPicPr>
            <a:picLocks noChangeAspect="1"/>
          </p:cNvPicPr>
          <p:nvPr/>
        </p:nvPicPr>
        <p:blipFill>
          <a:blip r:embed="rId3"/>
          <a:stretch>
            <a:fillRect/>
          </a:stretch>
        </p:blipFill>
        <p:spPr>
          <a:xfrm>
            <a:off x="11065205" y="607827"/>
            <a:ext cx="514286" cy="457143"/>
          </a:xfrm>
          <a:prstGeom prst="rect">
            <a:avLst/>
          </a:prstGeom>
        </p:spPr>
      </p:pic>
      <p:pic>
        <p:nvPicPr>
          <p:cNvPr id="8" name="Picture 7">
            <a:extLst>
              <a:ext uri="{FF2B5EF4-FFF2-40B4-BE49-F238E27FC236}">
                <a16:creationId xmlns:a16="http://schemas.microsoft.com/office/drawing/2014/main" id="{0A8FEFE8-4763-3855-061B-B0D582AD45C9}"/>
              </a:ext>
            </a:extLst>
          </p:cNvPr>
          <p:cNvPicPr>
            <a:picLocks noChangeAspect="1"/>
          </p:cNvPicPr>
          <p:nvPr/>
        </p:nvPicPr>
        <p:blipFill>
          <a:blip r:embed="rId4"/>
          <a:stretch>
            <a:fillRect/>
          </a:stretch>
        </p:blipFill>
        <p:spPr>
          <a:xfrm>
            <a:off x="6144358" y="1420214"/>
            <a:ext cx="2661181" cy="2184213"/>
          </a:xfrm>
          <a:prstGeom prst="rect">
            <a:avLst/>
          </a:prstGeom>
        </p:spPr>
      </p:pic>
      <p:pic>
        <p:nvPicPr>
          <p:cNvPr id="10" name="Picture 9">
            <a:extLst>
              <a:ext uri="{FF2B5EF4-FFF2-40B4-BE49-F238E27FC236}">
                <a16:creationId xmlns:a16="http://schemas.microsoft.com/office/drawing/2014/main" id="{9FFE6B3C-2062-28B3-260B-37032C2597C0}"/>
              </a:ext>
            </a:extLst>
          </p:cNvPr>
          <p:cNvPicPr>
            <a:picLocks noChangeAspect="1"/>
          </p:cNvPicPr>
          <p:nvPr/>
        </p:nvPicPr>
        <p:blipFill>
          <a:blip r:embed="rId5"/>
          <a:stretch>
            <a:fillRect/>
          </a:stretch>
        </p:blipFill>
        <p:spPr>
          <a:xfrm>
            <a:off x="8995366" y="1470289"/>
            <a:ext cx="2372104" cy="1989685"/>
          </a:xfrm>
          <a:prstGeom prst="rect">
            <a:avLst/>
          </a:prstGeom>
        </p:spPr>
      </p:pic>
      <p:sp>
        <p:nvSpPr>
          <p:cNvPr id="4" name="TextBox 3">
            <a:extLst>
              <a:ext uri="{FF2B5EF4-FFF2-40B4-BE49-F238E27FC236}">
                <a16:creationId xmlns:a16="http://schemas.microsoft.com/office/drawing/2014/main" id="{CF9A5144-BE6B-A926-3785-260BDEA90378}"/>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26887563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4338" y="1144339"/>
            <a:ext cx="9144000" cy="2387600"/>
          </a:xfrm>
        </p:spPr>
        <p:txBody>
          <a:bodyPr>
            <a:normAutofit fontScale="90000"/>
          </a:bodyPr>
          <a:lstStyle/>
          <a:p>
            <a:r>
              <a:rPr lang="en-GB" dirty="0"/>
              <a:t>TCAD simulation </a:t>
            </a:r>
            <a:br>
              <a:rPr lang="en-GB" dirty="0"/>
            </a:br>
            <a:br>
              <a:rPr lang="en-GB" dirty="0"/>
            </a:br>
            <a:r>
              <a:rPr lang="en-GB" dirty="0"/>
              <a:t>Structure Editor (SDE)</a:t>
            </a:r>
            <a:br>
              <a:rPr lang="en-GB" dirty="0"/>
            </a:br>
            <a:endParaRPr lang="en-GB" sz="2400" dirty="0"/>
          </a:p>
        </p:txBody>
      </p:sp>
      <p:sp>
        <p:nvSpPr>
          <p:cNvPr id="4" name="Slide Number Placeholder 3">
            <a:extLst>
              <a:ext uri="{FF2B5EF4-FFF2-40B4-BE49-F238E27FC236}">
                <a16:creationId xmlns:a16="http://schemas.microsoft.com/office/drawing/2014/main" id="{CD892229-D8E8-4E09-8185-65A71F0E124B}"/>
              </a:ext>
            </a:extLst>
          </p:cNvPr>
          <p:cNvSpPr>
            <a:spLocks noGrp="1"/>
          </p:cNvSpPr>
          <p:nvPr>
            <p:ph type="sldNum" sz="quarter" idx="12"/>
          </p:nvPr>
        </p:nvSpPr>
        <p:spPr/>
        <p:txBody>
          <a:bodyPr/>
          <a:lstStyle/>
          <a:p>
            <a:fld id="{EE9227CA-6FCC-48E7-B758-A7529EAC49A8}" type="slidenum">
              <a:rPr lang="en-GB" smtClean="0"/>
              <a:t>31</a:t>
            </a:fld>
            <a:endParaRPr lang="en-GB"/>
          </a:p>
        </p:txBody>
      </p:sp>
      <p:sp>
        <p:nvSpPr>
          <p:cNvPr id="3" name="TextBox 2">
            <a:extLst>
              <a:ext uri="{FF2B5EF4-FFF2-40B4-BE49-F238E27FC236}">
                <a16:creationId xmlns:a16="http://schemas.microsoft.com/office/drawing/2014/main" id="{788A68BC-A66F-9CF2-9D30-067A652134D2}"/>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4278714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F323F0AF-5365-8B12-2E11-151FB6E93D9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1" name="Picture 40" descr="ox_small_cmyk_pos_rect.jpg">
            <a:extLst>
              <a:ext uri="{FF2B5EF4-FFF2-40B4-BE49-F238E27FC236}">
                <a16:creationId xmlns:a16="http://schemas.microsoft.com/office/drawing/2014/main" id="{23F0467A-1EB7-F377-EC9B-F98FC7BED49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3" name="TextBox 42">
            <a:extLst>
              <a:ext uri="{FF2B5EF4-FFF2-40B4-BE49-F238E27FC236}">
                <a16:creationId xmlns:a16="http://schemas.microsoft.com/office/drawing/2014/main" id="{163A8B0D-3FBD-5A99-8C37-65AD641B1643}"/>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28</a:t>
            </a:r>
            <a:endParaRPr lang="en-GB" dirty="0"/>
          </a:p>
        </p:txBody>
      </p:sp>
      <p:sp>
        <p:nvSpPr>
          <p:cNvPr id="3" name="Rectangle 2">
            <a:extLst>
              <a:ext uri="{FF2B5EF4-FFF2-40B4-BE49-F238E27FC236}">
                <a16:creationId xmlns:a16="http://schemas.microsoft.com/office/drawing/2014/main" id="{6BEE006E-6778-4082-0F78-E01ABFEE945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TCAD Synopsys Simulation</a:t>
            </a:r>
          </a:p>
        </p:txBody>
      </p:sp>
      <p:sp>
        <p:nvSpPr>
          <p:cNvPr id="11" name="TextBox 10">
            <a:extLst>
              <a:ext uri="{FF2B5EF4-FFF2-40B4-BE49-F238E27FC236}">
                <a16:creationId xmlns:a16="http://schemas.microsoft.com/office/drawing/2014/main" id="{B612B1B6-BFF8-1FDA-04CE-E1923CEBF9CB}"/>
              </a:ext>
            </a:extLst>
          </p:cNvPr>
          <p:cNvSpPr txBox="1"/>
          <p:nvPr/>
        </p:nvSpPr>
        <p:spPr>
          <a:xfrm>
            <a:off x="128635" y="2345831"/>
            <a:ext cx="5428541" cy="3416320"/>
          </a:xfrm>
          <a:prstGeom prst="rect">
            <a:avLst/>
          </a:prstGeom>
          <a:noFill/>
        </p:spPr>
        <p:txBody>
          <a:bodyPr wrap="square">
            <a:spAutoFit/>
          </a:bodyPr>
          <a:lstStyle/>
          <a:p>
            <a:pPr marL="285750" indent="-285750">
              <a:buFont typeface="Arial" panose="020B0604020202020204" pitchFamily="34" charset="0"/>
              <a:buChar char="•"/>
            </a:pPr>
            <a:r>
              <a:rPr lang="en-GB" dirty="0"/>
              <a:t>First example: 2D </a:t>
            </a:r>
            <a:r>
              <a:rPr lang="en-GB" dirty="0" err="1"/>
              <a:t>pn</a:t>
            </a:r>
            <a:r>
              <a:rPr lang="en-GB" dirty="0"/>
              <a:t> junction using </a:t>
            </a:r>
            <a:r>
              <a:rPr lang="en-GB" b="1" dirty="0"/>
              <a:t>SDE: 2D_PNjnct_SDE</a:t>
            </a:r>
          </a:p>
          <a:p>
            <a:pPr marL="285750" indent="-285750">
              <a:buFont typeface="Arial" panose="020B0604020202020204" pitchFamily="34" charset="0"/>
              <a:buChar char="•"/>
            </a:pPr>
            <a:endParaRPr lang="en-GB" b="1" dirty="0"/>
          </a:p>
          <a:p>
            <a:pPr marL="742950" lvl="1" indent="-285750">
              <a:buFont typeface="Arial" panose="020B0604020202020204" pitchFamily="34" charset="0"/>
              <a:buChar char="•"/>
            </a:pPr>
            <a:r>
              <a:rPr lang="en-GB" b="1" dirty="0"/>
              <a:t>INTERACTIVE using the GUI</a:t>
            </a:r>
          </a:p>
          <a:p>
            <a:pPr marL="742950" lvl="1" indent="-285750">
              <a:buFont typeface="Arial" panose="020B0604020202020204" pitchFamily="34" charset="0"/>
              <a:buChar char="•"/>
            </a:pPr>
            <a:r>
              <a:rPr lang="en-GB" b="1" dirty="0"/>
              <a:t>BATCH using the script mode: </a:t>
            </a:r>
            <a:r>
              <a:rPr lang="en-GB" dirty="0"/>
              <a:t>the scripting language of SDE is based on Scheme, a LISP-like programming language that differs significantly from most widely used programming languages. A working knowledge of Scheme is needed to create SDE scripts for parameterized devices.</a:t>
            </a:r>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r>
              <a:rPr lang="en-GB" dirty="0"/>
              <a:t>https://docs.scheme.org/</a:t>
            </a:r>
          </a:p>
        </p:txBody>
      </p:sp>
      <p:pic>
        <p:nvPicPr>
          <p:cNvPr id="12" name="Picture 11">
            <a:extLst>
              <a:ext uri="{FF2B5EF4-FFF2-40B4-BE49-F238E27FC236}">
                <a16:creationId xmlns:a16="http://schemas.microsoft.com/office/drawing/2014/main" id="{283A2216-4B50-BAE0-7E4E-802FE324A300}"/>
              </a:ext>
            </a:extLst>
          </p:cNvPr>
          <p:cNvPicPr>
            <a:picLocks noChangeAspect="1"/>
          </p:cNvPicPr>
          <p:nvPr/>
        </p:nvPicPr>
        <p:blipFill>
          <a:blip r:embed="rId3"/>
          <a:stretch>
            <a:fillRect/>
          </a:stretch>
        </p:blipFill>
        <p:spPr>
          <a:xfrm>
            <a:off x="6221475" y="1673273"/>
            <a:ext cx="4872814" cy="2983794"/>
          </a:xfrm>
          <a:prstGeom prst="rect">
            <a:avLst/>
          </a:prstGeom>
        </p:spPr>
      </p:pic>
      <p:sp>
        <p:nvSpPr>
          <p:cNvPr id="13" name="TextBox 12">
            <a:extLst>
              <a:ext uri="{FF2B5EF4-FFF2-40B4-BE49-F238E27FC236}">
                <a16:creationId xmlns:a16="http://schemas.microsoft.com/office/drawing/2014/main" id="{008D15E7-10A0-BA98-867D-D8373E039A3F}"/>
              </a:ext>
            </a:extLst>
          </p:cNvPr>
          <p:cNvSpPr txBox="1"/>
          <p:nvPr/>
        </p:nvSpPr>
        <p:spPr>
          <a:xfrm>
            <a:off x="8194837" y="1212314"/>
            <a:ext cx="990892" cy="369332"/>
          </a:xfrm>
          <a:prstGeom prst="rect">
            <a:avLst/>
          </a:prstGeom>
          <a:noFill/>
        </p:spPr>
        <p:txBody>
          <a:bodyPr wrap="square">
            <a:spAutoFit/>
          </a:bodyPr>
          <a:lstStyle/>
          <a:p>
            <a:r>
              <a:rPr lang="en-US" sz="1800" dirty="0">
                <a:cs typeface="Times New Roman" panose="02020603050405020304" pitchFamily="18" charset="0"/>
              </a:rPr>
              <a:t>100 um</a:t>
            </a:r>
            <a:endParaRPr lang="en-GB" dirty="0"/>
          </a:p>
        </p:txBody>
      </p:sp>
      <p:sp>
        <p:nvSpPr>
          <p:cNvPr id="14" name="TextBox 13">
            <a:extLst>
              <a:ext uri="{FF2B5EF4-FFF2-40B4-BE49-F238E27FC236}">
                <a16:creationId xmlns:a16="http://schemas.microsoft.com/office/drawing/2014/main" id="{5F936AB0-733D-CE24-7D3B-9FB3B7D175F5}"/>
              </a:ext>
            </a:extLst>
          </p:cNvPr>
          <p:cNvSpPr txBox="1"/>
          <p:nvPr/>
        </p:nvSpPr>
        <p:spPr>
          <a:xfrm>
            <a:off x="9722824" y="2530251"/>
            <a:ext cx="990892" cy="369332"/>
          </a:xfrm>
          <a:prstGeom prst="rect">
            <a:avLst/>
          </a:prstGeom>
          <a:noFill/>
        </p:spPr>
        <p:txBody>
          <a:bodyPr wrap="square">
            <a:spAutoFit/>
          </a:bodyPr>
          <a:lstStyle/>
          <a:p>
            <a:r>
              <a:rPr lang="en-GB" dirty="0"/>
              <a:t>P - HR</a:t>
            </a:r>
          </a:p>
        </p:txBody>
      </p:sp>
      <p:sp>
        <p:nvSpPr>
          <p:cNvPr id="15" name="TextBox 14">
            <a:extLst>
              <a:ext uri="{FF2B5EF4-FFF2-40B4-BE49-F238E27FC236}">
                <a16:creationId xmlns:a16="http://schemas.microsoft.com/office/drawing/2014/main" id="{EF89AD66-94FD-DAD6-A5FA-7EAB11215165}"/>
              </a:ext>
            </a:extLst>
          </p:cNvPr>
          <p:cNvSpPr txBox="1"/>
          <p:nvPr/>
        </p:nvSpPr>
        <p:spPr>
          <a:xfrm>
            <a:off x="9725751" y="4203770"/>
            <a:ext cx="990892" cy="369332"/>
          </a:xfrm>
          <a:prstGeom prst="rect">
            <a:avLst/>
          </a:prstGeom>
          <a:noFill/>
        </p:spPr>
        <p:txBody>
          <a:bodyPr wrap="square">
            <a:spAutoFit/>
          </a:bodyPr>
          <a:lstStyle/>
          <a:p>
            <a:r>
              <a:rPr lang="en-GB" dirty="0"/>
              <a:t>P++</a:t>
            </a:r>
          </a:p>
        </p:txBody>
      </p:sp>
      <p:sp>
        <p:nvSpPr>
          <p:cNvPr id="16" name="TextBox 15">
            <a:extLst>
              <a:ext uri="{FF2B5EF4-FFF2-40B4-BE49-F238E27FC236}">
                <a16:creationId xmlns:a16="http://schemas.microsoft.com/office/drawing/2014/main" id="{082FC849-FC75-3197-F4DA-6D6576680D5F}"/>
              </a:ext>
            </a:extLst>
          </p:cNvPr>
          <p:cNvSpPr txBox="1"/>
          <p:nvPr/>
        </p:nvSpPr>
        <p:spPr>
          <a:xfrm>
            <a:off x="9185729" y="1027648"/>
            <a:ext cx="2011128" cy="369332"/>
          </a:xfrm>
          <a:prstGeom prst="rect">
            <a:avLst/>
          </a:prstGeom>
          <a:noFill/>
        </p:spPr>
        <p:txBody>
          <a:bodyPr wrap="square">
            <a:spAutoFit/>
          </a:bodyPr>
          <a:lstStyle/>
          <a:p>
            <a:r>
              <a:rPr lang="en-GB" dirty="0"/>
              <a:t>N-well  cathode</a:t>
            </a:r>
          </a:p>
        </p:txBody>
      </p:sp>
      <p:sp>
        <p:nvSpPr>
          <p:cNvPr id="17" name="TextBox 16">
            <a:extLst>
              <a:ext uri="{FF2B5EF4-FFF2-40B4-BE49-F238E27FC236}">
                <a16:creationId xmlns:a16="http://schemas.microsoft.com/office/drawing/2014/main" id="{4D1C7E95-4762-91DF-486E-41A93DA0F000}"/>
              </a:ext>
            </a:extLst>
          </p:cNvPr>
          <p:cNvSpPr txBox="1"/>
          <p:nvPr/>
        </p:nvSpPr>
        <p:spPr>
          <a:xfrm>
            <a:off x="8335338" y="2161165"/>
            <a:ext cx="1527987" cy="369332"/>
          </a:xfrm>
          <a:prstGeom prst="rect">
            <a:avLst/>
          </a:prstGeom>
          <a:noFill/>
        </p:spPr>
        <p:txBody>
          <a:bodyPr wrap="square">
            <a:spAutoFit/>
          </a:bodyPr>
          <a:lstStyle/>
          <a:p>
            <a:r>
              <a:rPr lang="en-GB" dirty="0"/>
              <a:t>10 um</a:t>
            </a:r>
            <a:endParaRPr lang="en-GB" baseline="-25000" dirty="0"/>
          </a:p>
        </p:txBody>
      </p:sp>
      <p:cxnSp>
        <p:nvCxnSpPr>
          <p:cNvPr id="18" name="Straight Arrow Connector 17">
            <a:extLst>
              <a:ext uri="{FF2B5EF4-FFF2-40B4-BE49-F238E27FC236}">
                <a16:creationId xmlns:a16="http://schemas.microsoft.com/office/drawing/2014/main" id="{5D9CD55F-88E4-797D-7848-212985B53AE4}"/>
              </a:ext>
            </a:extLst>
          </p:cNvPr>
          <p:cNvCxnSpPr>
            <a:cxnSpLocks/>
          </p:cNvCxnSpPr>
          <p:nvPr/>
        </p:nvCxnSpPr>
        <p:spPr>
          <a:xfrm flipV="1">
            <a:off x="8368141" y="1629128"/>
            <a:ext cx="0" cy="450242"/>
          </a:xfrm>
          <a:prstGeom prst="straightConnector1">
            <a:avLst/>
          </a:prstGeom>
          <a:ln>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7EA75863-8E2A-F30D-B6B3-E185BB3D75C5}"/>
              </a:ext>
            </a:extLst>
          </p:cNvPr>
          <p:cNvCxnSpPr>
            <a:cxnSpLocks/>
          </p:cNvCxnSpPr>
          <p:nvPr/>
        </p:nvCxnSpPr>
        <p:spPr>
          <a:xfrm flipV="1">
            <a:off x="8913791" y="1629128"/>
            <a:ext cx="0" cy="450242"/>
          </a:xfrm>
          <a:prstGeom prst="straightConnector1">
            <a:avLst/>
          </a:prstGeom>
          <a:ln>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5B5019F-269B-782A-1BB6-14E310E1DCB1}"/>
              </a:ext>
            </a:extLst>
          </p:cNvPr>
          <p:cNvCxnSpPr>
            <a:cxnSpLocks/>
          </p:cNvCxnSpPr>
          <p:nvPr/>
        </p:nvCxnSpPr>
        <p:spPr>
          <a:xfrm>
            <a:off x="6221475" y="1626114"/>
            <a:ext cx="4814169"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27DFB419-24FD-E89E-4B66-6F93245A41B9}"/>
              </a:ext>
            </a:extLst>
          </p:cNvPr>
          <p:cNvCxnSpPr>
            <a:cxnSpLocks/>
            <a:endCxn id="16" idx="2"/>
          </p:cNvCxnSpPr>
          <p:nvPr/>
        </p:nvCxnSpPr>
        <p:spPr>
          <a:xfrm flipV="1">
            <a:off x="8727959" y="1396980"/>
            <a:ext cx="1463334" cy="242847"/>
          </a:xfrm>
          <a:prstGeom prst="straightConnector1">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DB3610B-C77D-D82E-DA83-1295301F69BC}"/>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7965983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F323F0AF-5365-8B12-2E11-151FB6E93D9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1" name="Picture 40" descr="ox_small_cmyk_pos_rect.jpg">
            <a:extLst>
              <a:ext uri="{FF2B5EF4-FFF2-40B4-BE49-F238E27FC236}">
                <a16:creationId xmlns:a16="http://schemas.microsoft.com/office/drawing/2014/main" id="{23F0467A-1EB7-F377-EC9B-F98FC7BED49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3" name="TextBox 42">
            <a:extLst>
              <a:ext uri="{FF2B5EF4-FFF2-40B4-BE49-F238E27FC236}">
                <a16:creationId xmlns:a16="http://schemas.microsoft.com/office/drawing/2014/main" id="{163A8B0D-3FBD-5A99-8C37-65AD641B1643}"/>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29</a:t>
            </a:r>
            <a:endParaRPr lang="en-GB" dirty="0"/>
          </a:p>
        </p:txBody>
      </p:sp>
      <p:sp>
        <p:nvSpPr>
          <p:cNvPr id="3" name="Rectangle 2">
            <a:extLst>
              <a:ext uri="{FF2B5EF4-FFF2-40B4-BE49-F238E27FC236}">
                <a16:creationId xmlns:a16="http://schemas.microsoft.com/office/drawing/2014/main" id="{6BEE006E-6778-4082-0F78-E01ABFEE945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TCAD Synopsys Simulation</a:t>
            </a:r>
          </a:p>
        </p:txBody>
      </p:sp>
      <p:sp>
        <p:nvSpPr>
          <p:cNvPr id="6" name="TextBox 5">
            <a:extLst>
              <a:ext uri="{FF2B5EF4-FFF2-40B4-BE49-F238E27FC236}">
                <a16:creationId xmlns:a16="http://schemas.microsoft.com/office/drawing/2014/main" id="{276D985E-3586-59FB-7FEA-8D749964C5C3}"/>
              </a:ext>
            </a:extLst>
          </p:cNvPr>
          <p:cNvSpPr txBox="1"/>
          <p:nvPr/>
        </p:nvSpPr>
        <p:spPr>
          <a:xfrm>
            <a:off x="257268" y="2335482"/>
            <a:ext cx="5428541" cy="1200329"/>
          </a:xfrm>
          <a:prstGeom prst="rect">
            <a:avLst/>
          </a:prstGeom>
          <a:noFill/>
        </p:spPr>
        <p:txBody>
          <a:bodyPr wrap="square">
            <a:spAutoFit/>
          </a:bodyPr>
          <a:lstStyle/>
          <a:p>
            <a:pPr marL="285750" indent="-285750">
              <a:buFont typeface="Arial" panose="020B0604020202020204" pitchFamily="34" charset="0"/>
              <a:buChar char="•"/>
            </a:pPr>
            <a:r>
              <a:rPr lang="en-GB" dirty="0"/>
              <a:t>First example: 2D </a:t>
            </a:r>
            <a:r>
              <a:rPr lang="en-GB" dirty="0" err="1"/>
              <a:t>pn</a:t>
            </a:r>
            <a:r>
              <a:rPr lang="en-GB" dirty="0"/>
              <a:t> junction using </a:t>
            </a:r>
            <a:r>
              <a:rPr lang="en-GB" b="1" dirty="0"/>
              <a:t>SDE: 2D_PNjnct_SDE</a:t>
            </a:r>
          </a:p>
          <a:p>
            <a:pPr marL="285750" indent="-285750">
              <a:buFont typeface="Arial" panose="020B0604020202020204" pitchFamily="34" charset="0"/>
              <a:buChar char="•"/>
            </a:pPr>
            <a:endParaRPr lang="en-GB" b="1" dirty="0"/>
          </a:p>
          <a:p>
            <a:pPr marL="742950" lvl="1" indent="-285750">
              <a:buFont typeface="Arial" panose="020B0604020202020204" pitchFamily="34" charset="0"/>
              <a:buChar char="•"/>
            </a:pPr>
            <a:endParaRPr lang="en-GB" b="1" dirty="0"/>
          </a:p>
        </p:txBody>
      </p:sp>
      <p:sp>
        <p:nvSpPr>
          <p:cNvPr id="15" name="TextBox 14">
            <a:extLst>
              <a:ext uri="{FF2B5EF4-FFF2-40B4-BE49-F238E27FC236}">
                <a16:creationId xmlns:a16="http://schemas.microsoft.com/office/drawing/2014/main" id="{56821DB7-7CB6-E94E-BA93-B0312498EFE5}"/>
              </a:ext>
            </a:extLst>
          </p:cNvPr>
          <p:cNvSpPr txBox="1"/>
          <p:nvPr/>
        </p:nvSpPr>
        <p:spPr>
          <a:xfrm>
            <a:off x="5850502" y="464410"/>
            <a:ext cx="5899065" cy="5909310"/>
          </a:xfrm>
          <a:prstGeom prst="rect">
            <a:avLst/>
          </a:prstGeom>
          <a:noFill/>
        </p:spPr>
        <p:txBody>
          <a:bodyPr wrap="square">
            <a:spAutoFit/>
          </a:bodyPr>
          <a:lstStyle/>
          <a:p>
            <a:r>
              <a:rPr lang="en-GB" sz="1400" dirty="0"/>
              <a:t>(</a:t>
            </a:r>
            <a:r>
              <a:rPr lang="en-GB" sz="1400" dirty="0" err="1"/>
              <a:t>sde:clear</a:t>
            </a:r>
            <a:r>
              <a:rPr lang="en-GB" sz="1400" dirty="0"/>
              <a:t>)</a:t>
            </a:r>
          </a:p>
          <a:p>
            <a:endParaRPr lang="en-GB" sz="1400" dirty="0"/>
          </a:p>
          <a:p>
            <a:r>
              <a:rPr lang="en-GB" sz="1400" b="1" dirty="0"/>
              <a:t>;DEFINES THE GEOMETRY OF THE DEVICE</a:t>
            </a:r>
          </a:p>
          <a:p>
            <a:r>
              <a:rPr lang="en-GB" sz="1400" dirty="0"/>
              <a:t>(</a:t>
            </a:r>
            <a:r>
              <a:rPr lang="en-GB" sz="1400" dirty="0" err="1"/>
              <a:t>sdegeo:create-rectangle</a:t>
            </a:r>
            <a:r>
              <a:rPr lang="en-GB" sz="1400" dirty="0"/>
              <a:t> (position 0 -50 0)  (position 60 50 0) "Silicon" "bulk")</a:t>
            </a:r>
          </a:p>
          <a:p>
            <a:r>
              <a:rPr lang="en-GB" sz="1400" dirty="0"/>
              <a:t>(</a:t>
            </a:r>
            <a:r>
              <a:rPr lang="en-GB" sz="1400" dirty="0" err="1"/>
              <a:t>sdedr:define-refeval-window</a:t>
            </a:r>
            <a:r>
              <a:rPr lang="en-GB" sz="1400" dirty="0"/>
              <a:t> "substrate" "Rectangle"  (position 50 -50 0) (position 60 50 0))</a:t>
            </a:r>
          </a:p>
          <a:p>
            <a:endParaRPr lang="en-GB" sz="1400" dirty="0"/>
          </a:p>
          <a:p>
            <a:r>
              <a:rPr lang="en-GB" sz="1400" dirty="0"/>
              <a:t>(</a:t>
            </a:r>
            <a:r>
              <a:rPr lang="en-GB" sz="1400" dirty="0" err="1"/>
              <a:t>sdedr:define-refeval-window</a:t>
            </a:r>
            <a:r>
              <a:rPr lang="en-GB" sz="1400" dirty="0"/>
              <a:t> "</a:t>
            </a:r>
            <a:r>
              <a:rPr lang="en-GB" sz="1400" dirty="0" err="1"/>
              <a:t>nwell_central</a:t>
            </a:r>
            <a:r>
              <a:rPr lang="en-GB" sz="1400" dirty="0"/>
              <a:t>" "Rectangle"  (position 0 -5 0) (position 1 5 0))</a:t>
            </a:r>
          </a:p>
          <a:p>
            <a:endParaRPr lang="en-GB" sz="1400" dirty="0"/>
          </a:p>
          <a:p>
            <a:r>
              <a:rPr lang="en-GB" sz="1400" b="1" dirty="0"/>
              <a:t>;DEFINES THE DOPING PROFILES</a:t>
            </a:r>
          </a:p>
          <a:p>
            <a:r>
              <a:rPr lang="en-GB" sz="1400" dirty="0"/>
              <a:t>(</a:t>
            </a:r>
            <a:r>
              <a:rPr lang="en-GB" sz="1400" dirty="0" err="1"/>
              <a:t>sdedr:define-constant-profile</a:t>
            </a:r>
            <a:r>
              <a:rPr lang="en-GB" sz="1400" dirty="0"/>
              <a:t> "</a:t>
            </a:r>
            <a:r>
              <a:rPr lang="en-GB" sz="1400" dirty="0" err="1"/>
              <a:t>ConstantProfileDefinition_subs</a:t>
            </a:r>
            <a:r>
              <a:rPr lang="en-GB" sz="1400" dirty="0"/>
              <a:t>" "</a:t>
            </a:r>
            <a:r>
              <a:rPr lang="en-GB" sz="1400" dirty="0" err="1"/>
              <a:t>BoronActiveConcentration</a:t>
            </a:r>
            <a:r>
              <a:rPr lang="en-GB" sz="1400" dirty="0"/>
              <a:t>" 5e18)</a:t>
            </a:r>
          </a:p>
          <a:p>
            <a:r>
              <a:rPr lang="en-GB" sz="1400" dirty="0"/>
              <a:t>(</a:t>
            </a:r>
            <a:r>
              <a:rPr lang="en-GB" sz="1400" dirty="0" err="1"/>
              <a:t>sdedr:define-constant-profile-placement</a:t>
            </a:r>
            <a:r>
              <a:rPr lang="en-GB" sz="1400" dirty="0"/>
              <a:t> "</a:t>
            </a:r>
            <a:r>
              <a:rPr lang="en-GB" sz="1400" dirty="0" err="1"/>
              <a:t>ConstantProfilePlacement_subs</a:t>
            </a:r>
            <a:r>
              <a:rPr lang="en-GB" sz="1400" dirty="0"/>
              <a:t>" "</a:t>
            </a:r>
            <a:r>
              <a:rPr lang="en-GB" sz="1400" dirty="0" err="1"/>
              <a:t>ConstantProfileDefinition_subs</a:t>
            </a:r>
            <a:r>
              <a:rPr lang="en-GB" sz="1400" dirty="0"/>
              <a:t>" "substrate")</a:t>
            </a:r>
          </a:p>
          <a:p>
            <a:r>
              <a:rPr lang="en-GB" sz="1400" dirty="0"/>
              <a:t>(</a:t>
            </a:r>
            <a:r>
              <a:rPr lang="en-GB" sz="1400" dirty="0" err="1"/>
              <a:t>sdedr:define-constant-profile</a:t>
            </a:r>
            <a:r>
              <a:rPr lang="en-GB" sz="1400" dirty="0"/>
              <a:t> "</a:t>
            </a:r>
            <a:r>
              <a:rPr lang="en-GB" sz="1400" dirty="0" err="1"/>
              <a:t>ConstantProfileDefinition_bulk</a:t>
            </a:r>
            <a:r>
              <a:rPr lang="en-GB" sz="1400" dirty="0"/>
              <a:t>" "</a:t>
            </a:r>
            <a:r>
              <a:rPr lang="en-GB" sz="1400" dirty="0" err="1"/>
              <a:t>BoronActiveConcentration</a:t>
            </a:r>
            <a:r>
              <a:rPr lang="en-GB" sz="1400" dirty="0"/>
              <a:t>" 1e+13)</a:t>
            </a:r>
          </a:p>
          <a:p>
            <a:r>
              <a:rPr lang="en-GB" sz="1400" dirty="0"/>
              <a:t>(</a:t>
            </a:r>
            <a:r>
              <a:rPr lang="en-GB" sz="1400" dirty="0" err="1"/>
              <a:t>sdedr:define-constant-profile-region</a:t>
            </a:r>
            <a:r>
              <a:rPr lang="en-GB" sz="1400" dirty="0"/>
              <a:t> "</a:t>
            </a:r>
            <a:r>
              <a:rPr lang="en-GB" sz="1400" dirty="0" err="1"/>
              <a:t>ConstantProfilePlacement_bulk</a:t>
            </a:r>
            <a:r>
              <a:rPr lang="en-GB" sz="1400" dirty="0"/>
              <a:t>" "</a:t>
            </a:r>
            <a:r>
              <a:rPr lang="en-GB" sz="1400" dirty="0" err="1"/>
              <a:t>ConstantProfileDefinition_bulk</a:t>
            </a:r>
            <a:r>
              <a:rPr lang="en-GB" sz="1400" dirty="0"/>
              <a:t>" "bulk")</a:t>
            </a:r>
          </a:p>
          <a:p>
            <a:endParaRPr lang="en-GB" sz="1400" dirty="0"/>
          </a:p>
          <a:p>
            <a:endParaRPr lang="en-GB" sz="1400" dirty="0"/>
          </a:p>
          <a:p>
            <a:r>
              <a:rPr lang="en-GB" sz="1400" dirty="0"/>
              <a:t>(</a:t>
            </a:r>
            <a:r>
              <a:rPr lang="en-GB" sz="1400" dirty="0" err="1"/>
              <a:t>sdedr:define-analytical-profile-placement</a:t>
            </a:r>
            <a:r>
              <a:rPr lang="en-GB" sz="1400" dirty="0"/>
              <a:t> "</a:t>
            </a:r>
            <a:r>
              <a:rPr lang="en-GB" sz="1400" dirty="0" err="1"/>
              <a:t>AnalyticalProfilePlacement_Cath</a:t>
            </a:r>
            <a:r>
              <a:rPr lang="en-GB" sz="1400" dirty="0"/>
              <a:t>" "</a:t>
            </a:r>
            <a:r>
              <a:rPr lang="en-GB" sz="1400" dirty="0" err="1"/>
              <a:t>AnalyticalProfileDefinition_nwell</a:t>
            </a:r>
            <a:r>
              <a:rPr lang="en-GB" sz="1400" dirty="0"/>
              <a:t>" "</a:t>
            </a:r>
            <a:r>
              <a:rPr lang="en-GB" sz="1400" dirty="0" err="1"/>
              <a:t>nwell_central</a:t>
            </a:r>
            <a:r>
              <a:rPr lang="en-GB" sz="1400" dirty="0"/>
              <a:t>" "Positive" "</a:t>
            </a:r>
            <a:r>
              <a:rPr lang="en-GB" sz="1400" dirty="0" err="1"/>
              <a:t>NoReplace</a:t>
            </a:r>
            <a:r>
              <a:rPr lang="en-GB" sz="1400" dirty="0"/>
              <a:t>" "Eval")</a:t>
            </a:r>
          </a:p>
          <a:p>
            <a:r>
              <a:rPr lang="en-GB" sz="1400" dirty="0"/>
              <a:t>(</a:t>
            </a:r>
            <a:r>
              <a:rPr lang="en-GB" sz="1400" dirty="0" err="1"/>
              <a:t>sdedr:define-gaussian-profile</a:t>
            </a:r>
            <a:r>
              <a:rPr lang="en-GB" sz="1400" dirty="0"/>
              <a:t> "</a:t>
            </a:r>
            <a:r>
              <a:rPr lang="en-GB" sz="1400" dirty="0" err="1"/>
              <a:t>AnalyticalProfileDefinition_nwell</a:t>
            </a:r>
            <a:r>
              <a:rPr lang="en-GB" sz="1400" dirty="0"/>
              <a:t>" "</a:t>
            </a:r>
            <a:r>
              <a:rPr lang="en-GB" sz="1400" dirty="0" err="1"/>
              <a:t>PhosphorusActiveConcentration</a:t>
            </a:r>
            <a:r>
              <a:rPr lang="en-GB" sz="1400" dirty="0"/>
              <a:t>" "</a:t>
            </a:r>
            <a:r>
              <a:rPr lang="en-GB" sz="1400" dirty="0" err="1"/>
              <a:t>PeakPos</a:t>
            </a:r>
            <a:r>
              <a:rPr lang="en-GB" sz="1400" dirty="0"/>
              <a:t>" 0  "</a:t>
            </a:r>
            <a:r>
              <a:rPr lang="en-GB" sz="1400" dirty="0" err="1"/>
              <a:t>PeakVal</a:t>
            </a:r>
            <a:r>
              <a:rPr lang="en-GB" sz="1400" dirty="0"/>
              <a:t>" 1e17 "Length" 1 "Gauss"  "Factor" 0.8)</a:t>
            </a:r>
          </a:p>
        </p:txBody>
      </p:sp>
      <p:sp>
        <p:nvSpPr>
          <p:cNvPr id="4" name="TextBox 3">
            <a:extLst>
              <a:ext uri="{FF2B5EF4-FFF2-40B4-BE49-F238E27FC236}">
                <a16:creationId xmlns:a16="http://schemas.microsoft.com/office/drawing/2014/main" id="{B0AD2CD4-08CC-99CA-065D-911BEC9C5FF0}"/>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8436868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F323F0AF-5365-8B12-2E11-151FB6E93D9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1" name="Picture 40" descr="ox_small_cmyk_pos_rect.jpg">
            <a:extLst>
              <a:ext uri="{FF2B5EF4-FFF2-40B4-BE49-F238E27FC236}">
                <a16:creationId xmlns:a16="http://schemas.microsoft.com/office/drawing/2014/main" id="{23F0467A-1EB7-F377-EC9B-F98FC7BED49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3" name="TextBox 42">
            <a:extLst>
              <a:ext uri="{FF2B5EF4-FFF2-40B4-BE49-F238E27FC236}">
                <a16:creationId xmlns:a16="http://schemas.microsoft.com/office/drawing/2014/main" id="{163A8B0D-3FBD-5A99-8C37-65AD641B1643}"/>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30</a:t>
            </a:r>
            <a:endParaRPr lang="en-GB" dirty="0"/>
          </a:p>
        </p:txBody>
      </p:sp>
      <p:sp>
        <p:nvSpPr>
          <p:cNvPr id="3" name="Rectangle 2">
            <a:extLst>
              <a:ext uri="{FF2B5EF4-FFF2-40B4-BE49-F238E27FC236}">
                <a16:creationId xmlns:a16="http://schemas.microsoft.com/office/drawing/2014/main" id="{6BEE006E-6778-4082-0F78-E01ABFEE945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TCAD Synopsys Simulation</a:t>
            </a:r>
          </a:p>
        </p:txBody>
      </p:sp>
      <p:sp>
        <p:nvSpPr>
          <p:cNvPr id="7" name="TextBox 6">
            <a:extLst>
              <a:ext uri="{FF2B5EF4-FFF2-40B4-BE49-F238E27FC236}">
                <a16:creationId xmlns:a16="http://schemas.microsoft.com/office/drawing/2014/main" id="{CBF74B34-BE10-DD45-C286-655B19282409}"/>
              </a:ext>
            </a:extLst>
          </p:cNvPr>
          <p:cNvSpPr txBox="1"/>
          <p:nvPr/>
        </p:nvSpPr>
        <p:spPr>
          <a:xfrm>
            <a:off x="5649245" y="480542"/>
            <a:ext cx="6430121" cy="6124754"/>
          </a:xfrm>
          <a:prstGeom prst="rect">
            <a:avLst/>
          </a:prstGeom>
          <a:noFill/>
        </p:spPr>
        <p:txBody>
          <a:bodyPr wrap="square">
            <a:spAutoFit/>
          </a:bodyPr>
          <a:lstStyle/>
          <a:p>
            <a:endParaRPr lang="en-GB" sz="1400" dirty="0"/>
          </a:p>
          <a:p>
            <a:r>
              <a:rPr lang="en-GB" sz="1400" b="1" dirty="0"/>
              <a:t>;DEFINES THE REFINEMENTS FOR EACH REGION</a:t>
            </a:r>
          </a:p>
          <a:p>
            <a:r>
              <a:rPr lang="en-GB" sz="1400" dirty="0"/>
              <a:t>(</a:t>
            </a:r>
            <a:r>
              <a:rPr lang="en-GB" sz="1400" dirty="0" err="1"/>
              <a:t>sdedr:define-refinement-size</a:t>
            </a:r>
            <a:r>
              <a:rPr lang="en-GB" sz="1400" dirty="0"/>
              <a:t> "RefinementDefinition_1" 1 1 1 0.1 0.1 0.1 )</a:t>
            </a:r>
          </a:p>
          <a:p>
            <a:r>
              <a:rPr lang="en-GB" sz="1400" dirty="0"/>
              <a:t>(</a:t>
            </a:r>
            <a:r>
              <a:rPr lang="en-GB" sz="1400" dirty="0" err="1"/>
              <a:t>sdedr:define-refinement-placement</a:t>
            </a:r>
            <a:r>
              <a:rPr lang="en-GB" sz="1400" dirty="0"/>
              <a:t> "</a:t>
            </a:r>
            <a:r>
              <a:rPr lang="en-GB" sz="1400" dirty="0" err="1"/>
              <a:t>RefinementPlacement_bulk</a:t>
            </a:r>
            <a:r>
              <a:rPr lang="en-GB" sz="1400" dirty="0"/>
              <a:t>" "RefinementDefinition_1" (list "region" "bulk" ) )</a:t>
            </a:r>
          </a:p>
          <a:p>
            <a:r>
              <a:rPr lang="en-GB" sz="1400" dirty="0"/>
              <a:t>(</a:t>
            </a:r>
            <a:r>
              <a:rPr lang="en-GB" sz="1400" dirty="0" err="1"/>
              <a:t>sdedr:define-refinement-function</a:t>
            </a:r>
            <a:r>
              <a:rPr lang="en-GB" sz="1400" dirty="0"/>
              <a:t> "RefinementDefinition_1" "</a:t>
            </a:r>
            <a:r>
              <a:rPr lang="en-GB" sz="1400" dirty="0" err="1"/>
              <a:t>DopingConcentration</a:t>
            </a:r>
            <a:r>
              <a:rPr lang="en-GB" sz="1400" dirty="0"/>
              <a:t>" "</a:t>
            </a:r>
            <a:r>
              <a:rPr lang="en-GB" sz="1400" dirty="0" err="1"/>
              <a:t>MaxTransDiff</a:t>
            </a:r>
            <a:r>
              <a:rPr lang="en-GB" sz="1400" dirty="0"/>
              <a:t>" 1)</a:t>
            </a:r>
          </a:p>
          <a:p>
            <a:endParaRPr lang="en-GB" sz="1400" dirty="0"/>
          </a:p>
          <a:p>
            <a:r>
              <a:rPr lang="en-GB" sz="1400" dirty="0"/>
              <a:t>(</a:t>
            </a:r>
            <a:r>
              <a:rPr lang="en-GB" sz="1400" dirty="0" err="1"/>
              <a:t>sdedr:define-refinement-size</a:t>
            </a:r>
            <a:r>
              <a:rPr lang="en-GB" sz="1400" dirty="0"/>
              <a:t> "RefinementDefinition_1" 1 1 1 0.1 0.1 0.1 )</a:t>
            </a:r>
          </a:p>
          <a:p>
            <a:endParaRPr lang="en-GB" sz="1400" dirty="0"/>
          </a:p>
          <a:p>
            <a:r>
              <a:rPr lang="en-GB" sz="1400" dirty="0"/>
              <a:t>(</a:t>
            </a:r>
            <a:r>
              <a:rPr lang="en-GB" sz="1400" dirty="0" err="1"/>
              <a:t>sdedr:define-refinement-placement</a:t>
            </a:r>
            <a:r>
              <a:rPr lang="en-GB" sz="1400" dirty="0"/>
              <a:t> "</a:t>
            </a:r>
            <a:r>
              <a:rPr lang="en-GB" sz="1400" dirty="0" err="1"/>
              <a:t>RefinementPlacement_bulk</a:t>
            </a:r>
            <a:r>
              <a:rPr lang="en-GB" sz="1400" dirty="0"/>
              <a:t>" "RefinementDefinition_1" (list "region" "bulk" ) )</a:t>
            </a:r>
          </a:p>
          <a:p>
            <a:r>
              <a:rPr lang="en-GB" sz="1400" dirty="0"/>
              <a:t>(</a:t>
            </a:r>
            <a:r>
              <a:rPr lang="en-GB" sz="1400" dirty="0" err="1"/>
              <a:t>sdedr:define-refinement-function</a:t>
            </a:r>
            <a:r>
              <a:rPr lang="en-GB" sz="1400" dirty="0"/>
              <a:t> "RefinementDefinition_1" "</a:t>
            </a:r>
            <a:r>
              <a:rPr lang="en-GB" sz="1400" dirty="0" err="1"/>
              <a:t>DopingConcentration</a:t>
            </a:r>
            <a:r>
              <a:rPr lang="en-GB" sz="1400" dirty="0"/>
              <a:t>" "</a:t>
            </a:r>
            <a:r>
              <a:rPr lang="en-GB" sz="1400" dirty="0" err="1"/>
              <a:t>MaxTransDiff</a:t>
            </a:r>
            <a:r>
              <a:rPr lang="en-GB" sz="1400" dirty="0"/>
              <a:t>" 1)</a:t>
            </a:r>
          </a:p>
          <a:p>
            <a:endParaRPr lang="en-GB" sz="1400" dirty="0"/>
          </a:p>
          <a:p>
            <a:endParaRPr lang="en-GB" sz="1400" dirty="0"/>
          </a:p>
          <a:p>
            <a:r>
              <a:rPr lang="en-GB" sz="1400" b="1" dirty="0"/>
              <a:t>;DEFINES THE CONTACTS</a:t>
            </a:r>
          </a:p>
          <a:p>
            <a:r>
              <a:rPr lang="en-GB" sz="1400" dirty="0"/>
              <a:t>(</a:t>
            </a:r>
            <a:r>
              <a:rPr lang="en-GB" sz="1400" dirty="0" err="1"/>
              <a:t>sdegeo:define-contact-set</a:t>
            </a:r>
            <a:r>
              <a:rPr lang="en-GB" sz="1400" dirty="0"/>
              <a:t> "cathode" 4  (</a:t>
            </a:r>
            <a:r>
              <a:rPr lang="en-GB" sz="1400" dirty="0" err="1"/>
              <a:t>color:rgb</a:t>
            </a:r>
            <a:r>
              <a:rPr lang="en-GB" sz="1400" dirty="0"/>
              <a:t> 1 0 0 ) "##")</a:t>
            </a:r>
          </a:p>
          <a:p>
            <a:endParaRPr lang="en-GB" sz="1400" dirty="0"/>
          </a:p>
          <a:p>
            <a:r>
              <a:rPr lang="en-GB" sz="1400" dirty="0"/>
              <a:t>(</a:t>
            </a:r>
            <a:r>
              <a:rPr lang="en-GB" sz="1400" dirty="0" err="1"/>
              <a:t>sdegeo:define-contact-set</a:t>
            </a:r>
            <a:r>
              <a:rPr lang="en-GB" sz="1400" dirty="0"/>
              <a:t> "substrate" 4  (</a:t>
            </a:r>
            <a:r>
              <a:rPr lang="en-GB" sz="1400" dirty="0" err="1"/>
              <a:t>color:rgb</a:t>
            </a:r>
            <a:r>
              <a:rPr lang="en-GB" sz="1400" dirty="0"/>
              <a:t> 1 0 0 ) "##")</a:t>
            </a:r>
          </a:p>
          <a:p>
            <a:endParaRPr lang="en-GB" sz="1400" dirty="0"/>
          </a:p>
          <a:p>
            <a:r>
              <a:rPr lang="en-GB" sz="1400" dirty="0"/>
              <a:t>(</a:t>
            </a:r>
            <a:r>
              <a:rPr lang="en-GB" sz="1400" dirty="0" err="1"/>
              <a:t>sdegeo:set-contact</a:t>
            </a:r>
            <a:r>
              <a:rPr lang="en-GB" sz="1400" dirty="0"/>
              <a:t> (list (car (find-edge-id (position 60 -50 0)))) "substrate")</a:t>
            </a:r>
          </a:p>
          <a:p>
            <a:endParaRPr lang="en-GB" sz="1400" dirty="0"/>
          </a:p>
          <a:p>
            <a:r>
              <a:rPr lang="en-GB" sz="1400" dirty="0"/>
              <a:t>(</a:t>
            </a:r>
            <a:r>
              <a:rPr lang="en-GB" sz="1400" dirty="0" err="1"/>
              <a:t>sdegeo:insert-vertex</a:t>
            </a:r>
            <a:r>
              <a:rPr lang="en-GB" sz="1400" dirty="0"/>
              <a:t> (position 0 -0.25  0))</a:t>
            </a:r>
          </a:p>
          <a:p>
            <a:endParaRPr lang="en-GB" sz="1400" dirty="0"/>
          </a:p>
          <a:p>
            <a:r>
              <a:rPr lang="en-GB" sz="1400" dirty="0"/>
              <a:t>(</a:t>
            </a:r>
            <a:r>
              <a:rPr lang="en-GB" sz="1400" dirty="0" err="1"/>
              <a:t>sdegeo:insert-vertex</a:t>
            </a:r>
            <a:r>
              <a:rPr lang="en-GB" sz="1400" dirty="0"/>
              <a:t> (position 0 0.25  0))</a:t>
            </a:r>
          </a:p>
          <a:p>
            <a:endParaRPr lang="en-GB" sz="1400" dirty="0"/>
          </a:p>
          <a:p>
            <a:r>
              <a:rPr lang="en-GB" sz="1400" dirty="0"/>
              <a:t>(</a:t>
            </a:r>
            <a:r>
              <a:rPr lang="en-GB" sz="1400" dirty="0" err="1"/>
              <a:t>sdegeo:set-contact</a:t>
            </a:r>
            <a:r>
              <a:rPr lang="en-GB" sz="1400" dirty="0"/>
              <a:t> (list (car (find-edge-id (position 0.0 0 0)))) "cathode")</a:t>
            </a:r>
          </a:p>
        </p:txBody>
      </p:sp>
      <p:sp>
        <p:nvSpPr>
          <p:cNvPr id="8" name="TextBox 7">
            <a:extLst>
              <a:ext uri="{FF2B5EF4-FFF2-40B4-BE49-F238E27FC236}">
                <a16:creationId xmlns:a16="http://schemas.microsoft.com/office/drawing/2014/main" id="{D461B845-CAAA-91E1-6A8A-F46D2E4280E5}"/>
              </a:ext>
            </a:extLst>
          </p:cNvPr>
          <p:cNvSpPr txBox="1"/>
          <p:nvPr/>
        </p:nvSpPr>
        <p:spPr>
          <a:xfrm>
            <a:off x="257268" y="2335482"/>
            <a:ext cx="5428541" cy="1200329"/>
          </a:xfrm>
          <a:prstGeom prst="rect">
            <a:avLst/>
          </a:prstGeom>
          <a:noFill/>
        </p:spPr>
        <p:txBody>
          <a:bodyPr wrap="square">
            <a:spAutoFit/>
          </a:bodyPr>
          <a:lstStyle/>
          <a:p>
            <a:pPr marL="285750" indent="-285750">
              <a:buFont typeface="Arial" panose="020B0604020202020204" pitchFamily="34" charset="0"/>
              <a:buChar char="•"/>
            </a:pPr>
            <a:r>
              <a:rPr lang="en-GB" dirty="0"/>
              <a:t>First example: 2D </a:t>
            </a:r>
            <a:r>
              <a:rPr lang="en-GB" dirty="0" err="1"/>
              <a:t>pn</a:t>
            </a:r>
            <a:r>
              <a:rPr lang="en-GB" dirty="0"/>
              <a:t> junction using </a:t>
            </a:r>
            <a:r>
              <a:rPr lang="en-GB" b="1" dirty="0"/>
              <a:t>SDE: 2D_PNjnct_SDE</a:t>
            </a:r>
          </a:p>
          <a:p>
            <a:pPr marL="285750" indent="-285750">
              <a:buFont typeface="Arial" panose="020B0604020202020204" pitchFamily="34" charset="0"/>
              <a:buChar char="•"/>
            </a:pPr>
            <a:endParaRPr lang="en-GB" b="1" dirty="0"/>
          </a:p>
          <a:p>
            <a:pPr marL="742950" lvl="1" indent="-285750">
              <a:buFont typeface="Arial" panose="020B0604020202020204" pitchFamily="34" charset="0"/>
              <a:buChar char="•"/>
            </a:pPr>
            <a:endParaRPr lang="en-GB" b="1" dirty="0"/>
          </a:p>
        </p:txBody>
      </p:sp>
      <p:sp>
        <p:nvSpPr>
          <p:cNvPr id="4" name="TextBox 3">
            <a:extLst>
              <a:ext uri="{FF2B5EF4-FFF2-40B4-BE49-F238E27FC236}">
                <a16:creationId xmlns:a16="http://schemas.microsoft.com/office/drawing/2014/main" id="{EF699218-67E5-0918-97E2-CB16080E0746}"/>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42771514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F323F0AF-5365-8B12-2E11-151FB6E93D9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1" name="Picture 40" descr="ox_small_cmyk_pos_rect.jpg">
            <a:extLst>
              <a:ext uri="{FF2B5EF4-FFF2-40B4-BE49-F238E27FC236}">
                <a16:creationId xmlns:a16="http://schemas.microsoft.com/office/drawing/2014/main" id="{23F0467A-1EB7-F377-EC9B-F98FC7BED49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3" name="TextBox 42">
            <a:extLst>
              <a:ext uri="{FF2B5EF4-FFF2-40B4-BE49-F238E27FC236}">
                <a16:creationId xmlns:a16="http://schemas.microsoft.com/office/drawing/2014/main" id="{163A8B0D-3FBD-5A99-8C37-65AD641B1643}"/>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31</a:t>
            </a:r>
            <a:endParaRPr lang="en-GB" dirty="0"/>
          </a:p>
        </p:txBody>
      </p:sp>
      <p:sp>
        <p:nvSpPr>
          <p:cNvPr id="3" name="Rectangle 2">
            <a:extLst>
              <a:ext uri="{FF2B5EF4-FFF2-40B4-BE49-F238E27FC236}">
                <a16:creationId xmlns:a16="http://schemas.microsoft.com/office/drawing/2014/main" id="{6BEE006E-6778-4082-0F78-E01ABFEE945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TCAD Synopsys Simulation</a:t>
            </a:r>
          </a:p>
        </p:txBody>
      </p:sp>
      <p:sp>
        <p:nvSpPr>
          <p:cNvPr id="5" name="TextBox 4">
            <a:extLst>
              <a:ext uri="{FF2B5EF4-FFF2-40B4-BE49-F238E27FC236}">
                <a16:creationId xmlns:a16="http://schemas.microsoft.com/office/drawing/2014/main" id="{920007CC-BED6-BAB2-EA01-07F0AD0B3C23}"/>
              </a:ext>
            </a:extLst>
          </p:cNvPr>
          <p:cNvSpPr txBox="1"/>
          <p:nvPr/>
        </p:nvSpPr>
        <p:spPr>
          <a:xfrm>
            <a:off x="5773173" y="642011"/>
            <a:ext cx="6096000" cy="4031873"/>
          </a:xfrm>
          <a:prstGeom prst="rect">
            <a:avLst/>
          </a:prstGeom>
          <a:noFill/>
        </p:spPr>
        <p:txBody>
          <a:bodyPr wrap="square">
            <a:spAutoFit/>
          </a:bodyPr>
          <a:lstStyle/>
          <a:p>
            <a:endParaRPr lang="en-GB" dirty="0"/>
          </a:p>
          <a:p>
            <a:r>
              <a:rPr lang="en-GB" sz="1400" b="1" dirty="0"/>
              <a:t>;SAVES THE MODEL</a:t>
            </a:r>
          </a:p>
          <a:p>
            <a:r>
              <a:rPr lang="en-GB" sz="1400" dirty="0"/>
              <a:t>(</a:t>
            </a:r>
            <a:r>
              <a:rPr lang="en-GB" sz="1400" dirty="0" err="1"/>
              <a:t>sde:save-model</a:t>
            </a:r>
            <a:r>
              <a:rPr lang="en-GB" sz="1400" dirty="0"/>
              <a:t> "/opt/</a:t>
            </a:r>
            <a:r>
              <a:rPr lang="en-GB" sz="1400" dirty="0" err="1"/>
              <a:t>ppd</a:t>
            </a:r>
            <a:r>
              <a:rPr lang="en-GB" sz="1400" dirty="0"/>
              <a:t>/</a:t>
            </a:r>
            <a:r>
              <a:rPr lang="en-GB" sz="1400" dirty="0" err="1"/>
              <a:t>fullcad</a:t>
            </a:r>
            <a:r>
              <a:rPr lang="en-GB" sz="1400" dirty="0"/>
              <a:t>/egv73/heplnm093/STDB/Lectures/2D_PNjnct_SDE/2D_PNjnct")</a:t>
            </a:r>
          </a:p>
          <a:p>
            <a:r>
              <a:rPr lang="en-GB" sz="1400" dirty="0"/>
              <a:t>(</a:t>
            </a:r>
            <a:r>
              <a:rPr lang="en-GB" sz="1400" dirty="0" err="1"/>
              <a:t>sde:set-project-name</a:t>
            </a:r>
            <a:r>
              <a:rPr lang="en-GB" sz="1400" dirty="0"/>
              <a:t> "/opt/</a:t>
            </a:r>
            <a:r>
              <a:rPr lang="en-GB" sz="1400" dirty="0" err="1"/>
              <a:t>ppd</a:t>
            </a:r>
            <a:r>
              <a:rPr lang="en-GB" sz="1400" dirty="0"/>
              <a:t>/</a:t>
            </a:r>
            <a:r>
              <a:rPr lang="en-GB" sz="1400" dirty="0" err="1"/>
              <a:t>fullcad</a:t>
            </a:r>
            <a:r>
              <a:rPr lang="en-GB" sz="1400" dirty="0"/>
              <a:t>/egv73/heplnm093/STDB/Lectures/2D_PNjnct_SDE/2D_PNjnct")</a:t>
            </a:r>
          </a:p>
          <a:p>
            <a:endParaRPr lang="en-GB" sz="1400" dirty="0"/>
          </a:p>
          <a:p>
            <a:r>
              <a:rPr lang="en-GB" sz="1400" dirty="0"/>
              <a:t>(</a:t>
            </a:r>
            <a:r>
              <a:rPr lang="en-GB" sz="1400" dirty="0" err="1"/>
              <a:t>sdesnmesh:iocontrols</a:t>
            </a:r>
            <a:r>
              <a:rPr lang="en-GB" sz="1400" dirty="0"/>
              <a:t> "</a:t>
            </a:r>
            <a:r>
              <a:rPr lang="en-GB" sz="1400" dirty="0" err="1"/>
              <a:t>outputFile</a:t>
            </a:r>
            <a:r>
              <a:rPr lang="en-GB" sz="1400" dirty="0"/>
              <a:t>" "/opt/</a:t>
            </a:r>
            <a:r>
              <a:rPr lang="en-GB" sz="1400" dirty="0" err="1"/>
              <a:t>ppd</a:t>
            </a:r>
            <a:r>
              <a:rPr lang="en-GB" sz="1400" dirty="0"/>
              <a:t>/</a:t>
            </a:r>
            <a:r>
              <a:rPr lang="en-GB" sz="1400" dirty="0" err="1"/>
              <a:t>fullcad</a:t>
            </a:r>
            <a:r>
              <a:rPr lang="en-GB" sz="1400" dirty="0"/>
              <a:t>/egv73/heplnm093/STDB/Lectures/2D_PNjnct_SDE/2D_PNjnct")</a:t>
            </a:r>
          </a:p>
          <a:p>
            <a:endParaRPr lang="en-GB" sz="1400" dirty="0"/>
          </a:p>
          <a:p>
            <a:endParaRPr lang="en-GB" sz="1400" dirty="0"/>
          </a:p>
          <a:p>
            <a:r>
              <a:rPr lang="en-GB" sz="1400" b="1" dirty="0"/>
              <a:t>; MAKES THE MESH </a:t>
            </a:r>
          </a:p>
          <a:p>
            <a:r>
              <a:rPr lang="en-GB" sz="1400" dirty="0"/>
              <a:t>(</a:t>
            </a:r>
            <a:r>
              <a:rPr lang="en-GB" sz="1400" dirty="0" err="1"/>
              <a:t>sde:build-mesh</a:t>
            </a:r>
            <a:r>
              <a:rPr lang="en-GB" sz="1400" dirty="0"/>
              <a:t> "" "/opt/</a:t>
            </a:r>
            <a:r>
              <a:rPr lang="en-GB" sz="1400" dirty="0" err="1"/>
              <a:t>ppd</a:t>
            </a:r>
            <a:r>
              <a:rPr lang="en-GB" sz="1400" dirty="0"/>
              <a:t>/</a:t>
            </a:r>
            <a:r>
              <a:rPr lang="en-GB" sz="1400" dirty="0" err="1"/>
              <a:t>fullcad</a:t>
            </a:r>
            <a:r>
              <a:rPr lang="en-GB" sz="1400" dirty="0"/>
              <a:t>/egv73/heplnm093/STDB/Lectures/2D_PNjnct_SDE/2D_PNjnct")</a:t>
            </a:r>
          </a:p>
        </p:txBody>
      </p:sp>
      <p:sp>
        <p:nvSpPr>
          <p:cNvPr id="6" name="TextBox 5">
            <a:extLst>
              <a:ext uri="{FF2B5EF4-FFF2-40B4-BE49-F238E27FC236}">
                <a16:creationId xmlns:a16="http://schemas.microsoft.com/office/drawing/2014/main" id="{B1FC639B-5B17-7286-C3CF-34C73D061351}"/>
              </a:ext>
            </a:extLst>
          </p:cNvPr>
          <p:cNvSpPr txBox="1"/>
          <p:nvPr/>
        </p:nvSpPr>
        <p:spPr>
          <a:xfrm>
            <a:off x="257268" y="2335482"/>
            <a:ext cx="5428541" cy="1754326"/>
          </a:xfrm>
          <a:prstGeom prst="rect">
            <a:avLst/>
          </a:prstGeom>
          <a:noFill/>
        </p:spPr>
        <p:txBody>
          <a:bodyPr wrap="square">
            <a:spAutoFit/>
          </a:bodyPr>
          <a:lstStyle/>
          <a:p>
            <a:pPr marL="285750" indent="-285750">
              <a:buFont typeface="Arial" panose="020B0604020202020204" pitchFamily="34" charset="0"/>
              <a:buChar char="•"/>
            </a:pPr>
            <a:r>
              <a:rPr lang="en-GB" dirty="0"/>
              <a:t>First example: 2D </a:t>
            </a:r>
            <a:r>
              <a:rPr lang="en-GB" dirty="0" err="1"/>
              <a:t>pn</a:t>
            </a:r>
            <a:r>
              <a:rPr lang="en-GB" dirty="0"/>
              <a:t> junction using </a:t>
            </a:r>
            <a:r>
              <a:rPr lang="en-GB" b="1" dirty="0"/>
              <a:t>SDE: 2D_PNjnct_SDE</a:t>
            </a:r>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endParaRPr lang="en-GB" b="1" dirty="0"/>
          </a:p>
          <a:p>
            <a:pPr marL="742950" lvl="1" indent="-285750">
              <a:buFont typeface="Arial" panose="020B0604020202020204" pitchFamily="34" charset="0"/>
              <a:buChar char="•"/>
            </a:pPr>
            <a:endParaRPr lang="en-GB" b="1" dirty="0"/>
          </a:p>
        </p:txBody>
      </p:sp>
      <p:sp>
        <p:nvSpPr>
          <p:cNvPr id="4" name="TextBox 3">
            <a:extLst>
              <a:ext uri="{FF2B5EF4-FFF2-40B4-BE49-F238E27FC236}">
                <a16:creationId xmlns:a16="http://schemas.microsoft.com/office/drawing/2014/main" id="{FE9BB095-1AA6-D053-CA88-899AA6DF0C78}"/>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17537176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F323F0AF-5365-8B12-2E11-151FB6E93D9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1" name="Picture 40" descr="ox_small_cmyk_pos_rect.jpg">
            <a:extLst>
              <a:ext uri="{FF2B5EF4-FFF2-40B4-BE49-F238E27FC236}">
                <a16:creationId xmlns:a16="http://schemas.microsoft.com/office/drawing/2014/main" id="{23F0467A-1EB7-F377-EC9B-F98FC7BED49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3" name="TextBox 42">
            <a:extLst>
              <a:ext uri="{FF2B5EF4-FFF2-40B4-BE49-F238E27FC236}">
                <a16:creationId xmlns:a16="http://schemas.microsoft.com/office/drawing/2014/main" id="{163A8B0D-3FBD-5A99-8C37-65AD641B1643}"/>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32</a:t>
            </a:r>
            <a:endParaRPr lang="en-GB" dirty="0"/>
          </a:p>
        </p:txBody>
      </p:sp>
      <p:sp>
        <p:nvSpPr>
          <p:cNvPr id="3" name="Rectangle 2">
            <a:extLst>
              <a:ext uri="{FF2B5EF4-FFF2-40B4-BE49-F238E27FC236}">
                <a16:creationId xmlns:a16="http://schemas.microsoft.com/office/drawing/2014/main" id="{6BEE006E-6778-4082-0F78-E01ABFEE945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TCAD Synopsys Simulation</a:t>
            </a:r>
          </a:p>
        </p:txBody>
      </p:sp>
      <p:sp>
        <p:nvSpPr>
          <p:cNvPr id="6" name="TextBox 5">
            <a:extLst>
              <a:ext uri="{FF2B5EF4-FFF2-40B4-BE49-F238E27FC236}">
                <a16:creationId xmlns:a16="http://schemas.microsoft.com/office/drawing/2014/main" id="{B1FC639B-5B17-7286-C3CF-34C73D061351}"/>
              </a:ext>
            </a:extLst>
          </p:cNvPr>
          <p:cNvSpPr txBox="1"/>
          <p:nvPr/>
        </p:nvSpPr>
        <p:spPr>
          <a:xfrm>
            <a:off x="257268" y="2335482"/>
            <a:ext cx="5428541" cy="2308324"/>
          </a:xfrm>
          <a:prstGeom prst="rect">
            <a:avLst/>
          </a:prstGeom>
          <a:noFill/>
        </p:spPr>
        <p:txBody>
          <a:bodyPr wrap="square">
            <a:spAutoFit/>
          </a:bodyPr>
          <a:lstStyle/>
          <a:p>
            <a:pPr marL="285750" indent="-285750">
              <a:buFont typeface="Arial" panose="020B0604020202020204" pitchFamily="34" charset="0"/>
              <a:buChar char="•"/>
            </a:pPr>
            <a:r>
              <a:rPr lang="en-GB" dirty="0"/>
              <a:t>Visualize the resulting mesh using</a:t>
            </a:r>
            <a:r>
              <a:rPr lang="en-GB" b="1" dirty="0"/>
              <a:t> SVISUAL</a:t>
            </a:r>
          </a:p>
          <a:p>
            <a:pPr marL="285750" indent="-285750">
              <a:buFont typeface="Arial" panose="020B0604020202020204" pitchFamily="34" charset="0"/>
              <a:buChar char="•"/>
            </a:pPr>
            <a:endParaRPr lang="en-GB" b="1" dirty="0"/>
          </a:p>
          <a:p>
            <a:pPr marL="742950" lvl="1" indent="-285750">
              <a:buFont typeface="Arial" panose="020B0604020202020204" pitchFamily="34" charset="0"/>
              <a:buChar char="•"/>
            </a:pPr>
            <a:r>
              <a:rPr lang="en-GB" b="1" dirty="0"/>
              <a:t>Re-mesh the structure changing the p – doping</a:t>
            </a:r>
          </a:p>
          <a:p>
            <a:pPr marL="742950" lvl="1" indent="-285750">
              <a:buFont typeface="Arial" panose="020B0604020202020204" pitchFamily="34" charset="0"/>
              <a:buChar char="•"/>
            </a:pPr>
            <a:r>
              <a:rPr lang="en-GB" b="1" dirty="0"/>
              <a:t>Visualise the meshing</a:t>
            </a:r>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endParaRPr lang="en-GB" b="1" dirty="0"/>
          </a:p>
          <a:p>
            <a:pPr marL="742950" lvl="1" indent="-285750">
              <a:buFont typeface="Arial" panose="020B0604020202020204" pitchFamily="34" charset="0"/>
              <a:buChar char="•"/>
            </a:pPr>
            <a:endParaRPr lang="en-GB" b="1" dirty="0"/>
          </a:p>
        </p:txBody>
      </p:sp>
      <p:pic>
        <p:nvPicPr>
          <p:cNvPr id="11" name="Picture 10">
            <a:extLst>
              <a:ext uri="{FF2B5EF4-FFF2-40B4-BE49-F238E27FC236}">
                <a16:creationId xmlns:a16="http://schemas.microsoft.com/office/drawing/2014/main" id="{42143F63-FEF7-EA8F-615B-3BA6EB8C11D2}"/>
              </a:ext>
            </a:extLst>
          </p:cNvPr>
          <p:cNvPicPr>
            <a:picLocks noChangeAspect="1"/>
          </p:cNvPicPr>
          <p:nvPr/>
        </p:nvPicPr>
        <p:blipFill>
          <a:blip r:embed="rId3"/>
          <a:stretch>
            <a:fillRect/>
          </a:stretch>
        </p:blipFill>
        <p:spPr>
          <a:xfrm>
            <a:off x="6409638" y="2836060"/>
            <a:ext cx="4561709" cy="3199306"/>
          </a:xfrm>
          <a:prstGeom prst="rect">
            <a:avLst/>
          </a:prstGeom>
        </p:spPr>
      </p:pic>
      <p:pic>
        <p:nvPicPr>
          <p:cNvPr id="13" name="Picture 12">
            <a:extLst>
              <a:ext uri="{FF2B5EF4-FFF2-40B4-BE49-F238E27FC236}">
                <a16:creationId xmlns:a16="http://schemas.microsoft.com/office/drawing/2014/main" id="{F7517DCC-462C-A148-DAE8-E7405350AE58}"/>
              </a:ext>
            </a:extLst>
          </p:cNvPr>
          <p:cNvPicPr>
            <a:picLocks noChangeAspect="1"/>
          </p:cNvPicPr>
          <p:nvPr/>
        </p:nvPicPr>
        <p:blipFill>
          <a:blip r:embed="rId4"/>
          <a:stretch>
            <a:fillRect/>
          </a:stretch>
        </p:blipFill>
        <p:spPr>
          <a:xfrm>
            <a:off x="6487914" y="935093"/>
            <a:ext cx="2482838" cy="1487195"/>
          </a:xfrm>
          <a:prstGeom prst="rect">
            <a:avLst/>
          </a:prstGeom>
        </p:spPr>
      </p:pic>
      <p:pic>
        <p:nvPicPr>
          <p:cNvPr id="15" name="Picture 14">
            <a:extLst>
              <a:ext uri="{FF2B5EF4-FFF2-40B4-BE49-F238E27FC236}">
                <a16:creationId xmlns:a16="http://schemas.microsoft.com/office/drawing/2014/main" id="{CA40092A-65B9-6C37-9A5B-C32A820320BB}"/>
              </a:ext>
            </a:extLst>
          </p:cNvPr>
          <p:cNvPicPr>
            <a:picLocks noChangeAspect="1"/>
          </p:cNvPicPr>
          <p:nvPr/>
        </p:nvPicPr>
        <p:blipFill>
          <a:blip r:embed="rId5"/>
          <a:stretch>
            <a:fillRect/>
          </a:stretch>
        </p:blipFill>
        <p:spPr>
          <a:xfrm>
            <a:off x="9152145" y="941815"/>
            <a:ext cx="2487855" cy="1549892"/>
          </a:xfrm>
          <a:prstGeom prst="rect">
            <a:avLst/>
          </a:prstGeom>
        </p:spPr>
      </p:pic>
    </p:spTree>
    <p:extLst>
      <p:ext uri="{BB962C8B-B14F-4D97-AF65-F5344CB8AC3E}">
        <p14:creationId xmlns:p14="http://schemas.microsoft.com/office/powerpoint/2010/main" val="40032895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FF2A791-32EB-4ACF-B72A-AB98F25F1F05}"/>
              </a:ext>
            </a:extLst>
          </p:cNvPr>
          <p:cNvSpPr txBox="1"/>
          <p:nvPr/>
        </p:nvSpPr>
        <p:spPr>
          <a:xfrm>
            <a:off x="5773173" y="1317704"/>
            <a:ext cx="5753742" cy="2893100"/>
          </a:xfrm>
          <a:prstGeom prst="rect">
            <a:avLst/>
          </a:prstGeom>
          <a:noFill/>
          <a:ln>
            <a:solidFill>
              <a:schemeClr val="tx1"/>
            </a:solidFill>
          </a:ln>
        </p:spPr>
        <p:txBody>
          <a:bodyPr wrap="square">
            <a:spAutoFit/>
          </a:bodyPr>
          <a:lstStyle/>
          <a:p>
            <a:pPr marL="285750" indent="-285750">
              <a:buFont typeface="Arial" panose="020B0604020202020204" pitchFamily="34" charset="0"/>
              <a:buChar char="•"/>
            </a:pPr>
            <a:r>
              <a:rPr lang="en-US" sz="2600" dirty="0">
                <a:cs typeface="Times New Roman" panose="02020603050405020304" pitchFamily="18" charset="0"/>
              </a:rPr>
              <a:t>Introduction to simulation</a:t>
            </a:r>
          </a:p>
          <a:p>
            <a:pPr marL="285750" indent="-285750">
              <a:buFont typeface="Arial" panose="020B0604020202020204" pitchFamily="34" charset="0"/>
              <a:buChar char="•"/>
            </a:pPr>
            <a:r>
              <a:rPr lang="en-US" sz="2600" dirty="0">
                <a:cs typeface="Times New Roman" panose="02020603050405020304" pitchFamily="18" charset="0"/>
              </a:rPr>
              <a:t>Needs and transport regimes</a:t>
            </a:r>
          </a:p>
          <a:p>
            <a:pPr marL="285750" indent="-285750">
              <a:buFont typeface="Arial" panose="020B0604020202020204" pitchFamily="34" charset="0"/>
              <a:buChar char="•"/>
            </a:pPr>
            <a:r>
              <a:rPr lang="en-US" sz="2600" dirty="0">
                <a:cs typeface="Times New Roman" panose="02020603050405020304" pitchFamily="18" charset="0"/>
              </a:rPr>
              <a:t>Meshing and discretization. Intro to DD model discretization. SG method</a:t>
            </a:r>
          </a:p>
          <a:p>
            <a:pPr marL="285750" indent="-285750">
              <a:buFont typeface="Arial" panose="020B0604020202020204" pitchFamily="34" charset="0"/>
              <a:buChar char="•"/>
            </a:pPr>
            <a:r>
              <a:rPr lang="en-US" sz="2600" dirty="0">
                <a:cs typeface="Times New Roman" panose="02020603050405020304" pitchFamily="18" charset="0"/>
              </a:rPr>
              <a:t>example of TCAD simulations: SDE in interactive and batch mode, 2D PN junction</a:t>
            </a:r>
          </a:p>
        </p:txBody>
      </p:sp>
      <p:sp>
        <p:nvSpPr>
          <p:cNvPr id="11" name="Rectangle 10">
            <a:extLst>
              <a:ext uri="{FF2B5EF4-FFF2-40B4-BE49-F238E27FC236}">
                <a16:creationId xmlns:a16="http://schemas.microsoft.com/office/drawing/2014/main" id="{8EE47FBF-D076-4306-A6A3-DF275C34D966}"/>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3" name="Picture 12" descr="ox_small_cmyk_pos_rect.jpg">
            <a:extLst>
              <a:ext uri="{FF2B5EF4-FFF2-40B4-BE49-F238E27FC236}">
                <a16:creationId xmlns:a16="http://schemas.microsoft.com/office/drawing/2014/main" id="{938C359B-C2AD-488D-99D4-C7DA533FA7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7" name="TextBox 16">
            <a:extLst>
              <a:ext uri="{FF2B5EF4-FFF2-40B4-BE49-F238E27FC236}">
                <a16:creationId xmlns:a16="http://schemas.microsoft.com/office/drawing/2014/main" id="{D87DFB81-8FE1-414B-BB42-EBF887A44494}"/>
              </a:ext>
            </a:extLst>
          </p:cNvPr>
          <p:cNvSpPr txBox="1"/>
          <p:nvPr/>
        </p:nvSpPr>
        <p:spPr>
          <a:xfrm>
            <a:off x="87363" y="6400425"/>
            <a:ext cx="623904" cy="369332"/>
          </a:xfrm>
          <a:prstGeom prst="rect">
            <a:avLst/>
          </a:prstGeom>
          <a:noFill/>
        </p:spPr>
        <p:txBody>
          <a:bodyPr wrap="square">
            <a:spAutoFit/>
          </a:bodyPr>
          <a:lstStyle/>
          <a:p>
            <a:r>
              <a:rPr lang="en-GB" dirty="0"/>
              <a:t>33</a:t>
            </a:r>
          </a:p>
        </p:txBody>
      </p:sp>
      <p:sp>
        <p:nvSpPr>
          <p:cNvPr id="18" name="TextBox 17">
            <a:extLst>
              <a:ext uri="{FF2B5EF4-FFF2-40B4-BE49-F238E27FC236}">
                <a16:creationId xmlns:a16="http://schemas.microsoft.com/office/drawing/2014/main" id="{A76C7D0A-855C-425E-9A07-2415996E0823}"/>
              </a:ext>
            </a:extLst>
          </p:cNvPr>
          <p:cNvSpPr txBox="1"/>
          <p:nvPr/>
        </p:nvSpPr>
        <p:spPr>
          <a:xfrm>
            <a:off x="355196" y="2906606"/>
            <a:ext cx="4710987" cy="1661993"/>
          </a:xfrm>
          <a:prstGeom prst="rect">
            <a:avLst/>
          </a:prstGeom>
          <a:noFill/>
        </p:spPr>
        <p:txBody>
          <a:bodyPr wrap="square">
            <a:spAutoFit/>
          </a:bodyPr>
          <a:lstStyle/>
          <a:p>
            <a:pPr lvl="2"/>
            <a:r>
              <a:rPr lang="en-US" sz="4400" b="1" dirty="0">
                <a:cs typeface="Times New Roman" panose="02020603050405020304" pitchFamily="18" charset="0"/>
              </a:rPr>
              <a:t>Thank you</a:t>
            </a:r>
          </a:p>
          <a:p>
            <a:pPr lvl="2"/>
            <a:endParaRPr lang="en-US" sz="3600" dirty="0">
              <a:cs typeface="Times New Roman" panose="02020603050405020304" pitchFamily="18" charset="0"/>
            </a:endParaRPr>
          </a:p>
          <a:p>
            <a:pPr lvl="2"/>
            <a:r>
              <a:rPr lang="en-US" sz="2200" dirty="0">
                <a:cs typeface="Times New Roman" panose="02020603050405020304" pitchFamily="18" charset="0"/>
              </a:rPr>
              <a:t>giulio.villani@stfc.ac.uk</a:t>
            </a:r>
          </a:p>
        </p:txBody>
      </p:sp>
      <p:sp>
        <p:nvSpPr>
          <p:cNvPr id="19" name="Rectangle 18">
            <a:extLst>
              <a:ext uri="{FF2B5EF4-FFF2-40B4-BE49-F238E27FC236}">
                <a16:creationId xmlns:a16="http://schemas.microsoft.com/office/drawing/2014/main" id="{60A91CE0-C83B-4ABC-94D5-7BDF907CFC7A}"/>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TCAD and simulation I</a:t>
            </a:r>
            <a:br>
              <a:rPr lang="en-US" sz="2500" dirty="0">
                <a:latin typeface="+mj-lt"/>
                <a:ea typeface="+mj-ea"/>
                <a:cs typeface="+mj-cs"/>
              </a:rPr>
            </a:br>
            <a:endParaRPr lang="en-US" sz="2500" dirty="0">
              <a:latin typeface="+mj-lt"/>
              <a:ea typeface="+mj-ea"/>
              <a:cs typeface="+mj-cs"/>
            </a:endParaRPr>
          </a:p>
        </p:txBody>
      </p:sp>
      <p:sp>
        <p:nvSpPr>
          <p:cNvPr id="4" name="TextBox 3">
            <a:extLst>
              <a:ext uri="{FF2B5EF4-FFF2-40B4-BE49-F238E27FC236}">
                <a16:creationId xmlns:a16="http://schemas.microsoft.com/office/drawing/2014/main" id="{46C80DB1-2F4E-0E1F-F7C3-9492A9AC8E55}"/>
              </a:ext>
            </a:extLst>
          </p:cNvPr>
          <p:cNvSpPr txBox="1"/>
          <p:nvPr/>
        </p:nvSpPr>
        <p:spPr>
          <a:xfrm>
            <a:off x="2392680" y="6350754"/>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4235938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Introduction</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79C349D-662C-4CDD-8520-C0538C01E5EC}"/>
              </a:ext>
            </a:extLst>
          </p:cNvPr>
          <p:cNvSpPr>
            <a:spLocks noChangeArrowheads="1"/>
          </p:cNvSpPr>
          <p:nvPr/>
        </p:nvSpPr>
        <p:spPr bwMode="auto">
          <a:xfrm>
            <a:off x="590719" y="2330505"/>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lvl="1" indent="-228600" fontAlgn="base">
              <a:lnSpc>
                <a:spcPct val="90000"/>
              </a:lnSpc>
              <a:spcBef>
                <a:spcPct val="0"/>
              </a:spcBef>
              <a:spcAft>
                <a:spcPts val="600"/>
              </a:spcAft>
              <a:buFont typeface="Arial" panose="020B0604020202020204" pitchFamily="34" charset="0"/>
              <a:buChar char="•"/>
            </a:pPr>
            <a:r>
              <a:rPr lang="en-US" sz="2000" dirty="0"/>
              <a:t>Reasons why TCAD simulations are needed:</a:t>
            </a:r>
          </a:p>
          <a:p>
            <a:pPr lvl="2" indent="-228600" fontAlgn="base">
              <a:lnSpc>
                <a:spcPct val="90000"/>
              </a:lnSpc>
              <a:spcBef>
                <a:spcPct val="0"/>
              </a:spcBef>
              <a:spcAft>
                <a:spcPts val="600"/>
              </a:spcAft>
              <a:buFont typeface="Arial" panose="020B0604020202020204" pitchFamily="34" charset="0"/>
              <a:buChar char="•"/>
            </a:pPr>
            <a:r>
              <a:rPr lang="en-US" sz="2000" dirty="0"/>
              <a:t>Market demands cycle of design to production of 18 months or less. Typically 2-3 months required for wafer tape out implies short time for development</a:t>
            </a:r>
          </a:p>
          <a:p>
            <a:pPr lvl="2" indent="-228600" fontAlgn="base">
              <a:lnSpc>
                <a:spcPct val="90000"/>
              </a:lnSpc>
              <a:spcBef>
                <a:spcPct val="0"/>
              </a:spcBef>
              <a:spcAft>
                <a:spcPts val="600"/>
              </a:spcAft>
              <a:buFont typeface="Arial" panose="020B0604020202020204" pitchFamily="34" charset="0"/>
              <a:buChar char="•"/>
            </a:pPr>
            <a:r>
              <a:rPr lang="en-US" sz="2000" dirty="0"/>
              <a:t>Reduce cost to run experiments on new devices and circuits</a:t>
            </a:r>
          </a:p>
        </p:txBody>
      </p:sp>
      <p:pic>
        <p:nvPicPr>
          <p:cNvPr id="6" name="Picture 5">
            <a:extLst>
              <a:ext uri="{FF2B5EF4-FFF2-40B4-BE49-F238E27FC236}">
                <a16:creationId xmlns:a16="http://schemas.microsoft.com/office/drawing/2014/main" id="{0BA3BEA0-C7F0-4536-A09C-2CF60128A30E}"/>
              </a:ext>
            </a:extLst>
          </p:cNvPr>
          <p:cNvPicPr>
            <a:picLocks noChangeAspect="1"/>
          </p:cNvPicPr>
          <p:nvPr/>
        </p:nvPicPr>
        <p:blipFill rotWithShape="1">
          <a:blip r:embed="rId2"/>
          <a:srcRect l="2815" r="1"/>
          <a:stretch/>
        </p:blipFill>
        <p:spPr>
          <a:xfrm>
            <a:off x="6405771" y="1845065"/>
            <a:ext cx="4569443" cy="2501739"/>
          </a:xfrm>
          <a:prstGeom prst="rect">
            <a:avLst/>
          </a:prstGeom>
        </p:spPr>
      </p:pic>
      <p:sp>
        <p:nvSpPr>
          <p:cNvPr id="22" name="TextBox 21">
            <a:extLst>
              <a:ext uri="{FF2B5EF4-FFF2-40B4-BE49-F238E27FC236}">
                <a16:creationId xmlns:a16="http://schemas.microsoft.com/office/drawing/2014/main" id="{8ABDB85E-E0AF-4610-AA35-81AE5F92FAD1}"/>
              </a:ext>
            </a:extLst>
          </p:cNvPr>
          <p:cNvSpPr txBox="1"/>
          <p:nvPr/>
        </p:nvSpPr>
        <p:spPr>
          <a:xfrm>
            <a:off x="6722260" y="4397666"/>
            <a:ext cx="4569442" cy="738664"/>
          </a:xfrm>
          <a:prstGeom prst="rect">
            <a:avLst/>
          </a:prstGeom>
          <a:noFill/>
        </p:spPr>
        <p:txBody>
          <a:bodyPr wrap="square">
            <a:spAutoFit/>
          </a:bodyPr>
          <a:lstStyle/>
          <a:p>
            <a:r>
              <a:rPr lang="en-GB" sz="1200" i="1" dirty="0">
                <a:latin typeface="Times New Roman" panose="02020603050405020304" pitchFamily="18" charset="0"/>
                <a:cs typeface="Times New Roman" panose="02020603050405020304" pitchFamily="18" charset="0"/>
              </a:rPr>
              <a:t>Shrinking product life cycles in semiconductor industry over time</a:t>
            </a:r>
          </a:p>
          <a:p>
            <a:endParaRPr lang="en-GB" sz="1200" i="1" dirty="0">
              <a:latin typeface="Times New Roman" panose="02020603050405020304" pitchFamily="18" charset="0"/>
              <a:cs typeface="Times New Roman" panose="02020603050405020304" pitchFamily="18" charset="0"/>
            </a:endParaRPr>
          </a:p>
          <a:p>
            <a:r>
              <a:rPr lang="en-GB" sz="900" i="1" dirty="0">
                <a:latin typeface="Times New Roman" panose="02020603050405020304" pitchFamily="18" charset="0"/>
                <a:cs typeface="Times New Roman" panose="02020603050405020304" pitchFamily="18" charset="0"/>
              </a:rPr>
              <a:t>Hochbaum, </a:t>
            </a:r>
            <a:r>
              <a:rPr lang="en-GB" sz="900" i="1" dirty="0" err="1">
                <a:latin typeface="Times New Roman" panose="02020603050405020304" pitchFamily="18" charset="0"/>
                <a:cs typeface="Times New Roman" panose="02020603050405020304" pitchFamily="18" charset="0"/>
              </a:rPr>
              <a:t>Dorit</a:t>
            </a:r>
            <a:r>
              <a:rPr lang="en-GB" sz="900" i="1" dirty="0">
                <a:latin typeface="Times New Roman" panose="02020603050405020304" pitchFamily="18" charset="0"/>
                <a:cs typeface="Times New Roman" panose="02020603050405020304" pitchFamily="18" charset="0"/>
              </a:rPr>
              <a:t> S. et al., Rating Customers According to Their Promptness to Adopt</a:t>
            </a:r>
          </a:p>
          <a:p>
            <a:r>
              <a:rPr lang="en-GB" sz="900" i="1" dirty="0">
                <a:latin typeface="Times New Roman" panose="02020603050405020304" pitchFamily="18" charset="0"/>
                <a:cs typeface="Times New Roman" panose="02020603050405020304" pitchFamily="18" charset="0"/>
              </a:rPr>
              <a:t>New Products., Operations Research, vol. 59, no. 5, p. 1171–83, 2011.</a:t>
            </a:r>
          </a:p>
        </p:txBody>
      </p:sp>
      <p:sp>
        <p:nvSpPr>
          <p:cNvPr id="13" name="Rectangle 12">
            <a:extLst>
              <a:ext uri="{FF2B5EF4-FFF2-40B4-BE49-F238E27FC236}">
                <a16:creationId xmlns:a16="http://schemas.microsoft.com/office/drawing/2014/main" id="{FDE7F18B-C15D-18E2-0A07-040311599700}"/>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 name="Picture 14" descr="ox_small_cmyk_pos_rect.jpg">
            <a:extLst>
              <a:ext uri="{FF2B5EF4-FFF2-40B4-BE49-F238E27FC236}">
                <a16:creationId xmlns:a16="http://schemas.microsoft.com/office/drawing/2014/main" id="{0BAE757B-EA51-0BFD-5ED1-562FD91047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7" name="TextBox 16">
            <a:extLst>
              <a:ext uri="{FF2B5EF4-FFF2-40B4-BE49-F238E27FC236}">
                <a16:creationId xmlns:a16="http://schemas.microsoft.com/office/drawing/2014/main" id="{C3E66563-2B08-5221-6FEB-542B07F8BA6B}"/>
              </a:ext>
            </a:extLst>
          </p:cNvPr>
          <p:cNvSpPr txBox="1"/>
          <p:nvPr/>
        </p:nvSpPr>
        <p:spPr>
          <a:xfrm>
            <a:off x="87363" y="6400425"/>
            <a:ext cx="623904" cy="369332"/>
          </a:xfrm>
          <a:prstGeom prst="rect">
            <a:avLst/>
          </a:prstGeom>
          <a:noFill/>
        </p:spPr>
        <p:txBody>
          <a:bodyPr wrap="square">
            <a:spAutoFit/>
          </a:bodyPr>
          <a:lstStyle/>
          <a:p>
            <a:r>
              <a:rPr lang="en-GB" dirty="0"/>
              <a:t>2</a:t>
            </a:r>
          </a:p>
        </p:txBody>
      </p:sp>
      <p:sp>
        <p:nvSpPr>
          <p:cNvPr id="3" name="TextBox 2">
            <a:extLst>
              <a:ext uri="{FF2B5EF4-FFF2-40B4-BE49-F238E27FC236}">
                <a16:creationId xmlns:a16="http://schemas.microsoft.com/office/drawing/2014/main" id="{20106F0C-313A-BDC7-226C-0321E9B1224D}"/>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16613829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Introduction</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13E83087-C7FD-45E1-9C4D-C87F2B6907A0}"/>
              </a:ext>
            </a:extLst>
          </p:cNvPr>
          <p:cNvSpPr>
            <a:spLocks noChangeArrowheads="1"/>
          </p:cNvSpPr>
          <p:nvPr/>
        </p:nvSpPr>
        <p:spPr bwMode="auto">
          <a:xfrm>
            <a:off x="590719" y="2330505"/>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lvl="1" indent="-228600" fontAlgn="base">
              <a:lnSpc>
                <a:spcPct val="90000"/>
              </a:lnSpc>
              <a:spcBef>
                <a:spcPct val="0"/>
              </a:spcBef>
              <a:spcAft>
                <a:spcPts val="600"/>
              </a:spcAft>
              <a:buFont typeface="Arial" panose="020B0604020202020204" pitchFamily="34" charset="0"/>
              <a:buChar char="•"/>
            </a:pPr>
            <a:r>
              <a:rPr lang="en-US" sz="2000" dirty="0"/>
              <a:t>Main components of semiconductor device simulation include fabrication process, description of electronic structure, driving forces and transport phenomena</a:t>
            </a:r>
            <a:br>
              <a:rPr lang="en-US" sz="2000" dirty="0"/>
            </a:br>
            <a:endParaRPr lang="en-US" sz="2000" dirty="0"/>
          </a:p>
          <a:p>
            <a:pPr lvl="1" indent="-228600" fontAlgn="base">
              <a:lnSpc>
                <a:spcPct val="90000"/>
              </a:lnSpc>
              <a:spcBef>
                <a:spcPct val="0"/>
              </a:spcBef>
              <a:spcAft>
                <a:spcPts val="600"/>
              </a:spcAft>
              <a:buFont typeface="Arial" panose="020B0604020202020204" pitchFamily="34" charset="0"/>
              <a:buChar char="•"/>
            </a:pPr>
            <a:r>
              <a:rPr lang="en-US" sz="2000" dirty="0"/>
              <a:t>The two kernels of semiconductor transport equations and fields that drive charge flow are coupled to each other and needs solving self-consistently</a:t>
            </a:r>
            <a:endParaRPr lang="en-US" sz="2000" dirty="0">
              <a:highlight>
                <a:srgbClr val="FFFF00"/>
              </a:highlight>
            </a:endParaRPr>
          </a:p>
        </p:txBody>
      </p:sp>
      <p:sp>
        <p:nvSpPr>
          <p:cNvPr id="20" name="Rectangle 19">
            <a:extLst>
              <a:ext uri="{FF2B5EF4-FFF2-40B4-BE49-F238E27FC236}">
                <a16:creationId xmlns:a16="http://schemas.microsoft.com/office/drawing/2014/main" id="{2C110145-DF95-577D-F6A4-66F9CE4D32CF}"/>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1" name="Picture 20" descr="ox_small_cmyk_pos_rect.jpg">
            <a:extLst>
              <a:ext uri="{FF2B5EF4-FFF2-40B4-BE49-F238E27FC236}">
                <a16:creationId xmlns:a16="http://schemas.microsoft.com/office/drawing/2014/main" id="{BA75C3CD-625B-7B60-D869-BA24F9026CC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8" name="TextBox 27">
            <a:extLst>
              <a:ext uri="{FF2B5EF4-FFF2-40B4-BE49-F238E27FC236}">
                <a16:creationId xmlns:a16="http://schemas.microsoft.com/office/drawing/2014/main" id="{43FC52B8-1447-D39B-D2C1-5D7FE3DB21F6}"/>
              </a:ext>
            </a:extLst>
          </p:cNvPr>
          <p:cNvSpPr txBox="1"/>
          <p:nvPr/>
        </p:nvSpPr>
        <p:spPr>
          <a:xfrm>
            <a:off x="87363" y="6400425"/>
            <a:ext cx="623904" cy="369332"/>
          </a:xfrm>
          <a:prstGeom prst="rect">
            <a:avLst/>
          </a:prstGeom>
          <a:noFill/>
        </p:spPr>
        <p:txBody>
          <a:bodyPr wrap="square">
            <a:spAutoFit/>
          </a:bodyPr>
          <a:lstStyle/>
          <a:p>
            <a:r>
              <a:rPr lang="en-GB" dirty="0"/>
              <a:t>3</a:t>
            </a:r>
          </a:p>
        </p:txBody>
      </p:sp>
      <p:pic>
        <p:nvPicPr>
          <p:cNvPr id="13" name="Picture 12">
            <a:extLst>
              <a:ext uri="{FF2B5EF4-FFF2-40B4-BE49-F238E27FC236}">
                <a16:creationId xmlns:a16="http://schemas.microsoft.com/office/drawing/2014/main" id="{FCE5E958-2083-5526-66E6-963601938DA8}"/>
              </a:ext>
            </a:extLst>
          </p:cNvPr>
          <p:cNvPicPr>
            <a:picLocks noChangeAspect="1"/>
          </p:cNvPicPr>
          <p:nvPr/>
        </p:nvPicPr>
        <p:blipFill>
          <a:blip r:embed="rId3"/>
          <a:stretch>
            <a:fillRect/>
          </a:stretch>
        </p:blipFill>
        <p:spPr>
          <a:xfrm>
            <a:off x="6311900" y="1083484"/>
            <a:ext cx="4124360" cy="4155844"/>
          </a:xfrm>
          <a:prstGeom prst="rect">
            <a:avLst/>
          </a:prstGeom>
        </p:spPr>
      </p:pic>
      <p:sp>
        <p:nvSpPr>
          <p:cNvPr id="2" name="TextBox 1">
            <a:extLst>
              <a:ext uri="{FF2B5EF4-FFF2-40B4-BE49-F238E27FC236}">
                <a16:creationId xmlns:a16="http://schemas.microsoft.com/office/drawing/2014/main" id="{551266BF-167F-AFB9-34BF-600084AB1A10}"/>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2117561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Transport regimes</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416053D7-DB8F-4D32-BF54-D80E2575FC21}"/>
              </a:ext>
            </a:extLst>
          </p:cNvPr>
          <p:cNvPicPr>
            <a:picLocks noChangeAspect="1"/>
          </p:cNvPicPr>
          <p:nvPr/>
        </p:nvPicPr>
        <p:blipFill>
          <a:blip r:embed="rId2"/>
          <a:stretch>
            <a:fillRect/>
          </a:stretch>
        </p:blipFill>
        <p:spPr>
          <a:xfrm>
            <a:off x="6167260" y="1244181"/>
            <a:ext cx="5341183" cy="2953589"/>
          </a:xfrm>
          <a:prstGeom prst="rect">
            <a:avLst/>
          </a:prstGeom>
        </p:spPr>
      </p:pic>
      <p:sp>
        <p:nvSpPr>
          <p:cNvPr id="15" name="TextBox 14">
            <a:extLst>
              <a:ext uri="{FF2B5EF4-FFF2-40B4-BE49-F238E27FC236}">
                <a16:creationId xmlns:a16="http://schemas.microsoft.com/office/drawing/2014/main" id="{F76B680E-700A-464B-B615-B3059B3AE932}"/>
              </a:ext>
            </a:extLst>
          </p:cNvPr>
          <p:cNvSpPr txBox="1"/>
          <p:nvPr/>
        </p:nvSpPr>
        <p:spPr>
          <a:xfrm>
            <a:off x="5896001" y="4570094"/>
            <a:ext cx="5799176" cy="1508105"/>
          </a:xfrm>
          <a:prstGeom prst="rect">
            <a:avLst/>
          </a:prstGeom>
          <a:noFill/>
        </p:spPr>
        <p:txBody>
          <a:bodyPr wrap="square">
            <a:spAutoFit/>
          </a:bodyPr>
          <a:lstStyle/>
          <a:p>
            <a:r>
              <a:rPr lang="en-US" sz="1400" i="1" dirty="0">
                <a:latin typeface="Times New Roman" panose="02020603050405020304" pitchFamily="18" charset="0"/>
                <a:cs typeface="Times New Roman" panose="02020603050405020304" pitchFamily="18" charset="0"/>
              </a:rPr>
              <a:t>L: device length</a:t>
            </a:r>
          </a:p>
          <a:p>
            <a:r>
              <a:rPr lang="en-US" sz="1400" i="1" dirty="0">
                <a:latin typeface="Times New Roman" panose="02020603050405020304" pitchFamily="18" charset="0"/>
                <a:cs typeface="Times New Roman" panose="02020603050405020304" pitchFamily="18" charset="0"/>
              </a:rPr>
              <a:t>l</a:t>
            </a:r>
            <a:r>
              <a:rPr lang="en-US" sz="1400" i="1" baseline="-25000" dirty="0">
                <a:latin typeface="Times New Roman" panose="02020603050405020304" pitchFamily="18" charset="0"/>
                <a:cs typeface="Times New Roman" panose="02020603050405020304" pitchFamily="18" charset="0"/>
              </a:rPr>
              <a:t>e-e</a:t>
            </a:r>
            <a:r>
              <a:rPr lang="en-US" sz="1400" i="1" dirty="0">
                <a:latin typeface="Times New Roman" panose="02020603050405020304" pitchFamily="18" charset="0"/>
                <a:cs typeface="Times New Roman" panose="02020603050405020304" pitchFamily="18" charset="0"/>
              </a:rPr>
              <a:t>: electron-electron scattering length</a:t>
            </a:r>
            <a:br>
              <a:rPr lang="en-US" sz="1400" i="1" dirty="0">
                <a:latin typeface="Times New Roman" panose="02020603050405020304" pitchFamily="18" charset="0"/>
                <a:cs typeface="Times New Roman" panose="02020603050405020304" pitchFamily="18" charset="0"/>
              </a:rPr>
            </a:br>
            <a:r>
              <a:rPr lang="en-US" sz="1400" i="1" dirty="0">
                <a:latin typeface="Times New Roman" panose="02020603050405020304" pitchFamily="18" charset="0"/>
                <a:cs typeface="Times New Roman" panose="02020603050405020304" pitchFamily="18" charset="0"/>
              </a:rPr>
              <a:t>l</a:t>
            </a:r>
            <a:r>
              <a:rPr lang="en-US" sz="1400" i="1" baseline="-25000" dirty="0">
                <a:latin typeface="Times New Roman" panose="02020603050405020304" pitchFamily="18" charset="0"/>
                <a:cs typeface="Times New Roman" panose="02020603050405020304" pitchFamily="18" charset="0"/>
              </a:rPr>
              <a:t>e-</a:t>
            </a:r>
            <a:r>
              <a:rPr lang="en-US" sz="1400" i="1" baseline="-25000" dirty="0" err="1">
                <a:latin typeface="Times New Roman" panose="02020603050405020304" pitchFamily="18" charset="0"/>
                <a:cs typeface="Times New Roman" panose="02020603050405020304" pitchFamily="18" charset="0"/>
              </a:rPr>
              <a:t>ph</a:t>
            </a:r>
            <a:r>
              <a:rPr lang="en-US" sz="1400" i="1" dirty="0">
                <a:latin typeface="Times New Roman" panose="02020603050405020304" pitchFamily="18" charset="0"/>
                <a:cs typeface="Times New Roman" panose="02020603050405020304" pitchFamily="18" charset="0"/>
              </a:rPr>
              <a:t>: electron-phonon scattering length</a:t>
            </a:r>
            <a:br>
              <a:rPr lang="en-US" sz="1400" i="1" dirty="0">
                <a:latin typeface="Times New Roman" panose="02020603050405020304" pitchFamily="18" charset="0"/>
                <a:cs typeface="Times New Roman" panose="02020603050405020304" pitchFamily="18" charset="0"/>
              </a:rPr>
            </a:br>
            <a:r>
              <a:rPr lang="en-US" sz="1400" i="1" dirty="0">
                <a:latin typeface="Times New Roman" panose="02020603050405020304" pitchFamily="18" charset="0"/>
                <a:cs typeface="Times New Roman" panose="02020603050405020304" pitchFamily="18" charset="0"/>
                <a:sym typeface="Symbol" panose="05050102010706020507" pitchFamily="18" charset="2"/>
              </a:rPr>
              <a:t></a:t>
            </a:r>
            <a:r>
              <a:rPr lang="en-US" sz="1400" i="1" dirty="0">
                <a:latin typeface="Times New Roman" panose="02020603050405020304" pitchFamily="18" charset="0"/>
                <a:cs typeface="Times New Roman" panose="02020603050405020304" pitchFamily="18" charset="0"/>
              </a:rPr>
              <a:t>: electron wavelength</a:t>
            </a:r>
            <a:br>
              <a:rPr lang="en-US" sz="1400" i="1" dirty="0">
                <a:latin typeface="Times New Roman" panose="02020603050405020304" pitchFamily="18" charset="0"/>
                <a:cs typeface="Times New Roman" panose="02020603050405020304" pitchFamily="18" charset="0"/>
              </a:rPr>
            </a:br>
            <a:endParaRPr lang="en-US" sz="1400" i="1" dirty="0">
              <a:latin typeface="Times New Roman" panose="02020603050405020304" pitchFamily="18" charset="0"/>
              <a:cs typeface="Times New Roman" panose="02020603050405020304" pitchFamily="18" charset="0"/>
            </a:endParaRPr>
          </a:p>
          <a:p>
            <a:pPr algn="l"/>
            <a:r>
              <a:rPr lang="en-GB" sz="1100" b="0" i="1" u="none" strike="noStrike" baseline="0" dirty="0">
                <a:solidFill>
                  <a:srgbClr val="000000"/>
                </a:solidFill>
              </a:rPr>
              <a:t>D. </a:t>
            </a:r>
            <a:r>
              <a:rPr lang="en-GB" sz="1100" b="0" i="1" u="none" strike="noStrike" baseline="0" dirty="0" err="1">
                <a:solidFill>
                  <a:srgbClr val="000000"/>
                </a:solidFill>
              </a:rPr>
              <a:t>Vasileska</a:t>
            </a:r>
            <a:r>
              <a:rPr lang="en-GB" sz="1100" b="0" i="1" u="none" strike="noStrike" baseline="0" dirty="0">
                <a:solidFill>
                  <a:srgbClr val="000000"/>
                </a:solidFill>
              </a:rPr>
              <a:t>, et al., Computational Electronics: Semiclassical and Quantum Device Modelling and Simulation, RC press, 2010,ISBN-13: 978-1-4200-6484-1. </a:t>
            </a:r>
            <a:endParaRPr lang="en-US" sz="1100" i="1" dirty="0"/>
          </a:p>
        </p:txBody>
      </p:sp>
      <p:sp>
        <p:nvSpPr>
          <p:cNvPr id="16" name="Rectangle 15">
            <a:extLst>
              <a:ext uri="{FF2B5EF4-FFF2-40B4-BE49-F238E27FC236}">
                <a16:creationId xmlns:a16="http://schemas.microsoft.com/office/drawing/2014/main" id="{111E892D-DA0B-47B9-B2E9-3C42A6927B49}"/>
              </a:ext>
            </a:extLst>
          </p:cNvPr>
          <p:cNvSpPr>
            <a:spLocks noChangeArrowheads="1"/>
          </p:cNvSpPr>
          <p:nvPr/>
        </p:nvSpPr>
        <p:spPr bwMode="auto">
          <a:xfrm>
            <a:off x="590719" y="226896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342900" indent="-342900" algn="l">
              <a:buFont typeface="Arial" panose="020B0604020202020204" pitchFamily="34" charset="0"/>
              <a:buChar char="•"/>
            </a:pPr>
            <a:r>
              <a:rPr lang="en-GB" sz="2000" b="0" i="0" u="none" strike="noStrike" baseline="0" dirty="0"/>
              <a:t>Usually only the quasi-static electric fields  from the solution of Poisson’s equation are necessary</a:t>
            </a:r>
            <a:br>
              <a:rPr lang="en-GB" sz="2000" b="0" i="0" u="none" strike="noStrike" baseline="0" dirty="0"/>
            </a:br>
            <a:endParaRPr lang="en-GB" sz="2000" b="0" i="0" u="none" strike="noStrike" baseline="0" dirty="0"/>
          </a:p>
          <a:p>
            <a:pPr marL="342900" indent="-342900" algn="l">
              <a:buFont typeface="Arial" panose="020B0604020202020204" pitchFamily="34" charset="0"/>
              <a:buChar char="•"/>
            </a:pPr>
            <a:r>
              <a:rPr lang="en-US" sz="2000" dirty="0"/>
              <a:t>Transport regime in semiconductors depends on length scale</a:t>
            </a:r>
          </a:p>
          <a:p>
            <a:pPr indent="-228600" fontAlgn="base">
              <a:lnSpc>
                <a:spcPct val="90000"/>
              </a:lnSpc>
              <a:spcBef>
                <a:spcPct val="0"/>
              </a:spcBef>
              <a:spcAft>
                <a:spcPts val="600"/>
              </a:spcAft>
              <a:buFont typeface="Arial" panose="020B0604020202020204" pitchFamily="34" charset="0"/>
              <a:buChar char="•"/>
            </a:pPr>
            <a:endParaRPr lang="en-US" sz="2000" dirty="0"/>
          </a:p>
          <a:p>
            <a:pPr algn="l"/>
            <a:r>
              <a:rPr lang="en-US" sz="2000" dirty="0"/>
              <a:t>Modern Silicon technology already requires tools to describe transport in quantum regime [</a:t>
            </a:r>
            <a:r>
              <a:rPr lang="en-US" sz="1200" b="0" i="0" u="none" strike="noStrike" baseline="0" dirty="0">
                <a:latin typeface="AdvOTe94fe8f8"/>
              </a:rPr>
              <a:t>D. K. Ferry and S. M. </a:t>
            </a:r>
            <a:r>
              <a:rPr lang="en-US" sz="1200" b="0" i="0" u="none" strike="noStrike" baseline="0" dirty="0" err="1">
                <a:latin typeface="AdvOTe94fe8f8"/>
              </a:rPr>
              <a:t>Goodnick</a:t>
            </a:r>
            <a:r>
              <a:rPr lang="en-US" sz="1200" b="0" i="0" u="none" strike="noStrike" baseline="0" dirty="0">
                <a:latin typeface="AdvOTe94fe8f8"/>
              </a:rPr>
              <a:t>, </a:t>
            </a:r>
            <a:r>
              <a:rPr lang="en-US" sz="1200" b="0" i="0" u="none" strike="noStrike" baseline="0" dirty="0">
                <a:latin typeface="AdvOTd4dc5a45.I"/>
              </a:rPr>
              <a:t>Transport in Nanostructures,</a:t>
            </a:r>
            <a:r>
              <a:rPr lang="en-GB" sz="1200" b="0" i="0" u="none" strike="noStrike" baseline="0" dirty="0">
                <a:latin typeface="AdvOTe94fe8f8"/>
              </a:rPr>
              <a:t> 1997]</a:t>
            </a:r>
            <a:endParaRPr lang="en-US" sz="2000" dirty="0"/>
          </a:p>
        </p:txBody>
      </p:sp>
      <p:sp>
        <p:nvSpPr>
          <p:cNvPr id="17" name="Rectangle 16">
            <a:extLst>
              <a:ext uri="{FF2B5EF4-FFF2-40B4-BE49-F238E27FC236}">
                <a16:creationId xmlns:a16="http://schemas.microsoft.com/office/drawing/2014/main" id="{264DB9F3-121D-4556-9340-4B806AAC18C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EE380BEE-9E29-476A-A8CC-DE59E29BA1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1231E666-5009-D968-2925-71707CFF8533}"/>
              </a:ext>
            </a:extLst>
          </p:cNvPr>
          <p:cNvSpPr txBox="1"/>
          <p:nvPr/>
        </p:nvSpPr>
        <p:spPr>
          <a:xfrm>
            <a:off x="87363" y="6400425"/>
            <a:ext cx="623904" cy="369332"/>
          </a:xfrm>
          <a:prstGeom prst="rect">
            <a:avLst/>
          </a:prstGeom>
          <a:noFill/>
        </p:spPr>
        <p:txBody>
          <a:bodyPr wrap="square">
            <a:spAutoFit/>
          </a:bodyPr>
          <a:lstStyle/>
          <a:p>
            <a:r>
              <a:rPr lang="en-GB" dirty="0"/>
              <a:t>4</a:t>
            </a:r>
          </a:p>
        </p:txBody>
      </p:sp>
      <p:sp>
        <p:nvSpPr>
          <p:cNvPr id="3" name="TextBox 2">
            <a:extLst>
              <a:ext uri="{FF2B5EF4-FFF2-40B4-BE49-F238E27FC236}">
                <a16:creationId xmlns:a16="http://schemas.microsoft.com/office/drawing/2014/main" id="{AD08336D-AC12-12B2-68BD-3CD6BD59CE1A}"/>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699424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Transport regimes</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330505"/>
            <a:ext cx="4796290"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Charge carrier dynamics in Si detectors usually does not require QM</a:t>
            </a:r>
            <a:endParaRPr lang="en-US" altLang="en-US"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Semiclassical laws of motions apply</a:t>
            </a:r>
          </a:p>
          <a:p>
            <a:pPr indent="-228600" fontAlgn="base">
              <a:lnSpc>
                <a:spcPct val="90000"/>
              </a:lnSpc>
              <a:spcBef>
                <a:spcPct val="0"/>
              </a:spcBef>
              <a:spcAft>
                <a:spcPts val="600"/>
              </a:spcAft>
              <a:buFont typeface="Arial" panose="020B0604020202020204" pitchFamily="34" charset="0"/>
              <a:buChar char="•"/>
            </a:pPr>
            <a:endParaRPr lang="en-GB"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Drift-diffusion (DD) equations are often valid, i.e. provided the electron gas is in thermal equilibrium with lattice temperature (T</a:t>
            </a:r>
            <a:r>
              <a:rPr lang="en-GB" sz="2000" baseline="-25000" dirty="0">
                <a:latin typeface="Calibri" panose="020F0502020204030204" pitchFamily="34" charset="0"/>
                <a:cs typeface="Calibri" panose="020F0502020204030204" pitchFamily="34" charset="0"/>
              </a:rPr>
              <a:t>n</a:t>
            </a:r>
            <a:r>
              <a:rPr lang="en-GB" sz="2000" dirty="0">
                <a:latin typeface="Calibri" panose="020F0502020204030204" pitchFamily="34" charset="0"/>
                <a:cs typeface="Calibri" panose="020F0502020204030204" pitchFamily="34" charset="0"/>
              </a:rPr>
              <a:t> = T</a:t>
            </a:r>
            <a:r>
              <a:rPr lang="en-GB" sz="2000" baseline="-25000" dirty="0">
                <a:latin typeface="Calibri" panose="020F0502020204030204" pitchFamily="34" charset="0"/>
                <a:cs typeface="Calibri" panose="020F0502020204030204" pitchFamily="34" charset="0"/>
              </a:rPr>
              <a:t>L</a:t>
            </a:r>
            <a:r>
              <a:rPr lang="en-GB" sz="2000" dirty="0">
                <a:latin typeface="Calibri" panose="020F0502020204030204" pitchFamily="34" charset="0"/>
                <a:cs typeface="Calibri" panose="020F0502020204030204" pitchFamily="34" charset="0"/>
              </a:rPr>
              <a:t>)</a:t>
            </a: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7E51FE13-BFE6-440C-9068-23B3F8E32364}"/>
                  </a:ext>
                </a:extLst>
              </p:cNvPr>
              <p:cNvSpPr txBox="1"/>
              <p:nvPr/>
            </p:nvSpPr>
            <p:spPr>
              <a:xfrm>
                <a:off x="5849705" y="3343854"/>
                <a:ext cx="5751576" cy="257795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𝑅</m:t>
                      </m:r>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h</m:t>
                      </m:r>
                      <m:f>
                        <m:fPr>
                          <m:ctrlPr>
                            <a:rPr lang="en-GB" sz="1400" i="1">
                              <a:latin typeface="Cambria Math" panose="02040503050406030204" pitchFamily="18" charset="0"/>
                            </a:rPr>
                          </m:ctrlPr>
                        </m:fPr>
                        <m:num>
                          <m:r>
                            <a:rPr lang="en-GB" sz="1400" i="1" smtClean="0">
                              <a:latin typeface="Cambria Math" panose="02040503050406030204" pitchFamily="18" charset="0"/>
                              <a:ea typeface="Cambria Math" panose="02040503050406030204" pitchFamily="18" charset="0"/>
                            </a:rPr>
                            <m:t>𝛾</m:t>
                          </m:r>
                          <m:r>
                            <a:rPr lang="en-GB" sz="1400" b="0" i="1" smtClean="0">
                              <a:latin typeface="Cambria Math" panose="02040503050406030204" pitchFamily="18" charset="0"/>
                              <a:ea typeface="Cambria Math" panose="02040503050406030204" pitchFamily="18" charset="0"/>
                            </a:rPr>
                            <m:t>𝑣</m:t>
                          </m:r>
                        </m:num>
                        <m:den>
                          <m:r>
                            <a:rPr lang="en-GB" sz="1400" b="0" i="1" smtClean="0">
                              <a:latin typeface="Cambria Math" panose="02040503050406030204" pitchFamily="18" charset="0"/>
                            </a:rPr>
                            <m:t>&lt;</m:t>
                          </m:r>
                          <m:r>
                            <a:rPr lang="en-GB" sz="1400" b="0" i="1" smtClean="0">
                              <a:latin typeface="Cambria Math" panose="02040503050406030204" pitchFamily="18" charset="0"/>
                            </a:rPr>
                            <m:t>𝐼</m:t>
                          </m:r>
                          <m:r>
                            <a:rPr lang="en-GB" sz="1400" b="0" i="1" smtClean="0">
                              <a:latin typeface="Cambria Math" panose="02040503050406030204" pitchFamily="18" charset="0"/>
                            </a:rPr>
                            <m:t>&gt;</m:t>
                          </m:r>
                        </m:den>
                      </m:f>
                      <m:r>
                        <a:rPr lang="en-GB" sz="1400" i="1" dirty="0">
                          <a:latin typeface="Cambria Math" panose="02040503050406030204" pitchFamily="18" charset="0"/>
                          <a:ea typeface="Cambria Math" panose="02040503050406030204" pitchFamily="18" charset="0"/>
                        </a:rPr>
                        <m:t>~</m:t>
                      </m:r>
                      <m:sSup>
                        <m:sSupPr>
                          <m:ctrlPr>
                            <a:rPr lang="en-GB" sz="1400" b="0" i="1" smtClean="0">
                              <a:highlight>
                                <a:srgbClr val="FFFF00"/>
                              </a:highlight>
                              <a:latin typeface="Cambria Math" panose="02040503050406030204" pitchFamily="18" charset="0"/>
                              <a:ea typeface="Cambria Math" panose="02040503050406030204" pitchFamily="18" charset="0"/>
                            </a:rPr>
                          </m:ctrlPr>
                        </m:sSupPr>
                        <m:e>
                          <m:r>
                            <a:rPr lang="en-GB" sz="1400" b="0" i="1" smtClean="0">
                              <a:highlight>
                                <a:srgbClr val="FFFF00"/>
                              </a:highlight>
                              <a:latin typeface="Cambria Math" panose="02040503050406030204" pitchFamily="18" charset="0"/>
                              <a:ea typeface="Cambria Math" panose="02040503050406030204" pitchFamily="18" charset="0"/>
                            </a:rPr>
                            <m:t>10</m:t>
                          </m:r>
                        </m:e>
                        <m:sup>
                          <m:r>
                            <a:rPr lang="en-GB" sz="1400" b="0" i="1" smtClean="0">
                              <a:highlight>
                                <a:srgbClr val="FFFF00"/>
                              </a:highlight>
                              <a:latin typeface="Cambria Math" panose="02040503050406030204" pitchFamily="18" charset="0"/>
                              <a:ea typeface="Cambria Math" panose="02040503050406030204" pitchFamily="18" charset="0"/>
                            </a:rPr>
                            <m:t>′</m:t>
                          </m:r>
                        </m:sup>
                      </m:sSup>
                      <m:r>
                        <a:rPr lang="en-GB" sz="1400" b="0" i="1" smtClean="0">
                          <a:highlight>
                            <a:srgbClr val="FFFF00"/>
                          </a:highlight>
                          <a:latin typeface="Cambria Math" panose="02040503050406030204" pitchFamily="18" charset="0"/>
                          <a:ea typeface="Cambria Math" panose="02040503050406030204" pitchFamily="18" charset="0"/>
                        </a:rPr>
                        <m:t>𝑠</m:t>
                      </m:r>
                      <m:r>
                        <a:rPr lang="en-GB" sz="1400" b="0" i="1" smtClean="0">
                          <a:latin typeface="Cambria Math" panose="02040503050406030204" pitchFamily="18" charset="0"/>
                          <a:ea typeface="Cambria Math" panose="02040503050406030204" pitchFamily="18" charset="0"/>
                        </a:rPr>
                        <m:t> </m:t>
                      </m:r>
                      <m:d>
                        <m:dPr>
                          <m:begChr m:val="["/>
                          <m:endChr m:val="]"/>
                          <m:ctrlPr>
                            <a:rPr lang="en-GB" sz="1400" b="0" i="1" smtClean="0">
                              <a:latin typeface="Cambria Math" panose="02040503050406030204" pitchFamily="18" charset="0"/>
                              <a:ea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𝑛𝑚</m:t>
                          </m:r>
                        </m:e>
                      </m:d>
                      <m:r>
                        <a:rPr lang="en-GB" sz="1400" b="0" i="1" smtClean="0">
                          <a:latin typeface="Cambria Math" panose="02040503050406030204" pitchFamily="18" charset="0"/>
                          <a:ea typeface="Cambria Math" panose="02040503050406030204" pitchFamily="18" charset="0"/>
                        </a:rPr>
                        <m:t> </m:t>
                      </m:r>
                      <m:r>
                        <a:rPr lang="en-GB" sz="1400" b="0" i="1" smtClean="0">
                          <a:latin typeface="Cambria Math" panose="02040503050406030204" pitchFamily="18" charset="0"/>
                          <a:ea typeface="Cambria Math" panose="02040503050406030204" pitchFamily="18" charset="0"/>
                        </a:rPr>
                        <m:t>𝐼𝑜𝑛𝑖𝑧𝑎𝑡𝑖𝑜𝑛</m:t>
                      </m:r>
                      <m:r>
                        <a:rPr lang="en-GB" sz="1400" b="0" i="1" smtClean="0">
                          <a:latin typeface="Cambria Math" panose="02040503050406030204" pitchFamily="18" charset="0"/>
                          <a:ea typeface="Cambria Math" panose="02040503050406030204" pitchFamily="18" charset="0"/>
                        </a:rPr>
                        <m:t> </m:t>
                      </m:r>
                      <m:r>
                        <a:rPr lang="en-GB" sz="1400" b="0" i="1" smtClean="0">
                          <a:latin typeface="Cambria Math" panose="02040503050406030204" pitchFamily="18" charset="0"/>
                          <a:ea typeface="Cambria Math" panose="02040503050406030204" pitchFamily="18" charset="0"/>
                        </a:rPr>
                        <m:t>𝑟𝑎𝑑𝑖𝑢𝑠</m:t>
                      </m:r>
                      <m:r>
                        <a:rPr lang="en-GB" sz="1400" b="0" i="1" smtClean="0">
                          <a:latin typeface="Cambria Math" panose="02040503050406030204" pitchFamily="18" charset="0"/>
                          <a:ea typeface="Cambria Math" panose="02040503050406030204" pitchFamily="18" charset="0"/>
                        </a:rPr>
                        <m:t> </m:t>
                      </m:r>
                      <m:r>
                        <a:rPr lang="en-GB" sz="1400" b="0" i="1" smtClean="0">
                          <a:latin typeface="Cambria Math" panose="02040503050406030204" pitchFamily="18" charset="0"/>
                          <a:ea typeface="Cambria Math" panose="02040503050406030204" pitchFamily="18" charset="0"/>
                        </a:rPr>
                        <m:t>𝑓𝑜𝑟</m:t>
                      </m:r>
                      <m:r>
                        <a:rPr lang="en-GB" sz="1400" b="0" i="1" smtClean="0">
                          <a:latin typeface="Cambria Math" panose="02040503050406030204" pitchFamily="18" charset="0"/>
                          <a:ea typeface="Cambria Math" panose="02040503050406030204" pitchFamily="18" charset="0"/>
                        </a:rPr>
                        <m:t> </m:t>
                      </m:r>
                      <m:r>
                        <a:rPr lang="en-GB" sz="1400" b="0" i="1" smtClean="0">
                          <a:latin typeface="Cambria Math" panose="02040503050406030204" pitchFamily="18" charset="0"/>
                          <a:ea typeface="Cambria Math" panose="02040503050406030204" pitchFamily="18" charset="0"/>
                        </a:rPr>
                        <m:t>𝑀𝐼𝑃</m:t>
                      </m:r>
                      <m:r>
                        <a:rPr lang="en-GB" sz="1400" b="0" i="1" smtClean="0">
                          <a:latin typeface="Cambria Math" panose="02040503050406030204" pitchFamily="18" charset="0"/>
                          <a:ea typeface="Cambria Math" panose="02040503050406030204" pitchFamily="18" charset="0"/>
                        </a:rPr>
                        <m:t> </m:t>
                      </m:r>
                      <m:r>
                        <a:rPr lang="en-GB" sz="1400" b="0" i="1" smtClean="0">
                          <a:latin typeface="Cambria Math" panose="02040503050406030204" pitchFamily="18" charset="0"/>
                          <a:ea typeface="Cambria Math" panose="02040503050406030204" pitchFamily="18" charset="0"/>
                        </a:rPr>
                        <m:t>𝑖𝑛</m:t>
                      </m:r>
                      <m:r>
                        <a:rPr lang="en-GB" sz="1400" b="0" i="1" smtClean="0">
                          <a:latin typeface="Cambria Math" panose="02040503050406030204" pitchFamily="18" charset="0"/>
                          <a:ea typeface="Cambria Math" panose="02040503050406030204" pitchFamily="18" charset="0"/>
                        </a:rPr>
                        <m:t> </m:t>
                      </m:r>
                      <m:r>
                        <a:rPr lang="en-GB" sz="1400" b="0" i="1" smtClean="0">
                          <a:latin typeface="Cambria Math" panose="02040503050406030204" pitchFamily="18" charset="0"/>
                          <a:ea typeface="Cambria Math" panose="02040503050406030204" pitchFamily="18" charset="0"/>
                        </a:rPr>
                        <m:t>𝑆𝑖</m:t>
                      </m:r>
                      <m:r>
                        <a:rPr lang="en-GB" sz="1400" b="0" i="1" smtClean="0">
                          <a:latin typeface="Cambria Math" panose="02040503050406030204" pitchFamily="18" charset="0"/>
                          <a:ea typeface="Cambria Math" panose="02040503050406030204" pitchFamily="18" charset="0"/>
                        </a:rPr>
                        <m:t> ∗</m:t>
                      </m:r>
                    </m:oMath>
                  </m:oMathPara>
                </a14:m>
                <a:endParaRPr lang="en-GB" sz="1400" b="0" baseline="30000" dirty="0"/>
              </a:p>
              <a:p>
                <a:endParaRPr lang="en-GB" sz="1400" b="0" dirty="0"/>
              </a:p>
              <a:p>
                <a:pPr/>
                <a14:m>
                  <m:oMathPara xmlns:m="http://schemas.openxmlformats.org/officeDocument/2006/math">
                    <m:oMathParaPr>
                      <m:jc m:val="centerGroup"/>
                    </m:oMathParaPr>
                    <m:oMath xmlns:m="http://schemas.openxmlformats.org/officeDocument/2006/math">
                      <m:r>
                        <a:rPr lang="en-GB" sz="1200" b="0" i="1" smtClean="0">
                          <a:latin typeface="Cambria Math" panose="02040503050406030204" pitchFamily="18" charset="0"/>
                          <a:ea typeface="Cambria Math" panose="02040503050406030204" pitchFamily="18" charset="0"/>
                        </a:rPr>
                        <m:t>𝑛</m:t>
                      </m:r>
                      <m:r>
                        <a:rPr lang="en-GB" sz="1200" b="0" i="1" smtClean="0">
                          <a:latin typeface="Cambria Math" panose="02040503050406030204" pitchFamily="18" charset="0"/>
                          <a:ea typeface="Cambria Math" panose="02040503050406030204" pitchFamily="18" charset="0"/>
                        </a:rPr>
                        <m:t>=</m:t>
                      </m:r>
                      <m:f>
                        <m:fPr>
                          <m:ctrlPr>
                            <a:rPr lang="en-GB" sz="1200" b="0" i="1" smtClean="0">
                              <a:latin typeface="Cambria Math" panose="02040503050406030204" pitchFamily="18" charset="0"/>
                              <a:ea typeface="Cambria Math" panose="02040503050406030204" pitchFamily="18" charset="0"/>
                            </a:rPr>
                          </m:ctrlPr>
                        </m:fPr>
                        <m:num>
                          <m:r>
                            <a:rPr lang="en-GB" sz="1200" b="0" i="1" smtClean="0">
                              <a:latin typeface="Cambria Math" panose="02040503050406030204" pitchFamily="18" charset="0"/>
                              <a:ea typeface="Cambria Math" panose="02040503050406030204" pitchFamily="18" charset="0"/>
                            </a:rPr>
                            <m:t>𝑑𝐸</m:t>
                          </m:r>
                        </m:num>
                        <m:den>
                          <m:r>
                            <a:rPr lang="en-GB" sz="1200" b="0" i="1" smtClean="0">
                              <a:latin typeface="Cambria Math" panose="02040503050406030204" pitchFamily="18" charset="0"/>
                              <a:ea typeface="Cambria Math" panose="02040503050406030204" pitchFamily="18" charset="0"/>
                            </a:rPr>
                            <m:t>𝑑𝑥</m:t>
                          </m:r>
                        </m:den>
                      </m:f>
                      <m:r>
                        <a:rPr lang="en-GB" sz="1200" i="1" smtClean="0">
                          <a:latin typeface="Cambria Math" panose="02040503050406030204" pitchFamily="18" charset="0"/>
                          <a:ea typeface="Cambria Math" panose="02040503050406030204" pitchFamily="18" charset="0"/>
                        </a:rPr>
                        <m:t>𝜌</m:t>
                      </m:r>
                      <m:f>
                        <m:fPr>
                          <m:ctrlPr>
                            <a:rPr lang="en-GB" sz="1200" i="1">
                              <a:latin typeface="Cambria Math" panose="02040503050406030204" pitchFamily="18" charset="0"/>
                              <a:ea typeface="Cambria Math" panose="02040503050406030204" pitchFamily="18" charset="0"/>
                            </a:rPr>
                          </m:ctrlPr>
                        </m:fPr>
                        <m:num>
                          <m:r>
                            <a:rPr lang="en-GB" sz="1200" b="0" i="1" smtClean="0">
                              <a:latin typeface="Cambria Math" panose="02040503050406030204" pitchFamily="18" charset="0"/>
                              <a:ea typeface="Cambria Math" panose="02040503050406030204" pitchFamily="18" charset="0"/>
                            </a:rPr>
                            <m:t>𝐿</m:t>
                          </m:r>
                        </m:num>
                        <m:den>
                          <m:sSub>
                            <m:sSubPr>
                              <m:ctrlPr>
                                <a:rPr lang="en-GB" sz="1200" i="1" smtClean="0">
                                  <a:latin typeface="Cambria Math" panose="02040503050406030204" pitchFamily="18" charset="0"/>
                                  <a:ea typeface="Cambria Math" panose="02040503050406030204" pitchFamily="18" charset="0"/>
                                </a:rPr>
                              </m:ctrlPr>
                            </m:sSubPr>
                            <m:e>
                              <m:r>
                                <a:rPr lang="en-GB" sz="1200" b="0" i="1" smtClean="0">
                                  <a:latin typeface="Cambria Math" panose="02040503050406030204" pitchFamily="18" charset="0"/>
                                  <a:ea typeface="Cambria Math" panose="02040503050406030204" pitchFamily="18" charset="0"/>
                                </a:rPr>
                                <m:t>𝐸</m:t>
                              </m:r>
                            </m:e>
                            <m:sub>
                              <m:r>
                                <a:rPr lang="en-GB" sz="1200" b="0" i="1" smtClean="0">
                                  <a:latin typeface="Cambria Math" panose="02040503050406030204" pitchFamily="18" charset="0"/>
                                  <a:ea typeface="Cambria Math" panose="02040503050406030204" pitchFamily="18" charset="0"/>
                                </a:rPr>
                                <m:t>𝑡h</m:t>
                              </m:r>
                            </m:sub>
                          </m:sSub>
                        </m:den>
                      </m:f>
                      <m:f>
                        <m:fPr>
                          <m:ctrlPr>
                            <a:rPr lang="en-GB" sz="1200" i="1">
                              <a:latin typeface="Cambria Math" panose="02040503050406030204" pitchFamily="18" charset="0"/>
                              <a:ea typeface="Cambria Math" panose="02040503050406030204" pitchFamily="18" charset="0"/>
                            </a:rPr>
                          </m:ctrlPr>
                        </m:fPr>
                        <m:num>
                          <m:r>
                            <a:rPr lang="en-GB" sz="1200" b="0" i="1" smtClean="0">
                              <a:latin typeface="Cambria Math" panose="02040503050406030204" pitchFamily="18" charset="0"/>
                              <a:ea typeface="Cambria Math" panose="02040503050406030204" pitchFamily="18" charset="0"/>
                            </a:rPr>
                            <m:t>1</m:t>
                          </m:r>
                        </m:num>
                        <m:den>
                          <m:r>
                            <a:rPr lang="en-GB" sz="1200" i="1" smtClean="0">
                              <a:latin typeface="Cambria Math" panose="02040503050406030204" pitchFamily="18" charset="0"/>
                              <a:ea typeface="Cambria Math" panose="02040503050406030204" pitchFamily="18" charset="0"/>
                            </a:rPr>
                            <m:t>𝜋</m:t>
                          </m:r>
                          <m:sSup>
                            <m:sSupPr>
                              <m:ctrlPr>
                                <a:rPr lang="en-GB" sz="1200" i="1" smtClean="0">
                                  <a:latin typeface="Cambria Math" panose="02040503050406030204" pitchFamily="18" charset="0"/>
                                  <a:ea typeface="Cambria Math" panose="02040503050406030204" pitchFamily="18" charset="0"/>
                                </a:rPr>
                              </m:ctrlPr>
                            </m:sSupPr>
                            <m:e>
                              <m:r>
                                <a:rPr lang="en-GB" sz="1200" b="0" i="1" smtClean="0">
                                  <a:latin typeface="Cambria Math" panose="02040503050406030204" pitchFamily="18" charset="0"/>
                                  <a:ea typeface="Cambria Math" panose="02040503050406030204" pitchFamily="18" charset="0"/>
                                </a:rPr>
                                <m:t>𝑅</m:t>
                              </m:r>
                            </m:e>
                            <m:sup>
                              <m:r>
                                <a:rPr lang="en-GB" sz="1200" b="0" i="1" smtClean="0">
                                  <a:latin typeface="Cambria Math" panose="02040503050406030204" pitchFamily="18" charset="0"/>
                                  <a:ea typeface="Cambria Math" panose="02040503050406030204" pitchFamily="18" charset="0"/>
                                </a:rPr>
                                <m:t>2</m:t>
                              </m:r>
                            </m:sup>
                          </m:sSup>
                          <m:r>
                            <a:rPr lang="en-GB" sz="1200" b="0" i="1" smtClean="0">
                              <a:latin typeface="Cambria Math" panose="02040503050406030204" pitchFamily="18" charset="0"/>
                              <a:ea typeface="Cambria Math" panose="02040503050406030204" pitchFamily="18" charset="0"/>
                            </a:rPr>
                            <m:t>𝐿</m:t>
                          </m:r>
                        </m:den>
                      </m:f>
                      <m:r>
                        <a:rPr lang="en-GB" sz="1200" i="1" dirty="0">
                          <a:latin typeface="Cambria Math" panose="02040503050406030204" pitchFamily="18" charset="0"/>
                          <a:ea typeface="Cambria Math" panose="02040503050406030204" pitchFamily="18" charset="0"/>
                        </a:rPr>
                        <m:t>~</m:t>
                      </m:r>
                      <m:r>
                        <a:rPr lang="en-GB" sz="1200" b="0" i="1" dirty="0" smtClean="0">
                          <a:latin typeface="Cambria Math" panose="02040503050406030204" pitchFamily="18" charset="0"/>
                          <a:ea typeface="Cambria Math" panose="02040503050406030204" pitchFamily="18" charset="0"/>
                        </a:rPr>
                        <m:t> </m:t>
                      </m:r>
                      <m:r>
                        <a:rPr lang="en-GB" sz="1200" b="0" i="1" dirty="0" smtClean="0">
                          <a:latin typeface="Cambria Math" panose="02040503050406030204" pitchFamily="18" charset="0"/>
                          <a:ea typeface="Cambria Math" panose="02040503050406030204" pitchFamily="18" charset="0"/>
                        </a:rPr>
                        <m:t>𝑢𝑝</m:t>
                      </m:r>
                      <m:r>
                        <a:rPr lang="en-GB" sz="1200" b="0" i="1" dirty="0" smtClean="0">
                          <a:latin typeface="Cambria Math" panose="02040503050406030204" pitchFamily="18" charset="0"/>
                          <a:ea typeface="Cambria Math" panose="02040503050406030204" pitchFamily="18" charset="0"/>
                        </a:rPr>
                        <m:t> </m:t>
                      </m:r>
                      <m:r>
                        <a:rPr lang="en-GB" sz="1200" b="0" i="1" dirty="0" smtClean="0">
                          <a:latin typeface="Cambria Math" panose="02040503050406030204" pitchFamily="18" charset="0"/>
                          <a:ea typeface="Cambria Math" panose="02040503050406030204" pitchFamily="18" charset="0"/>
                        </a:rPr>
                        <m:t>𝑡𝑜</m:t>
                      </m:r>
                      <m:r>
                        <a:rPr lang="en-GB" sz="1200" b="0" i="1" dirty="0" smtClean="0">
                          <a:latin typeface="Cambria Math" panose="02040503050406030204" pitchFamily="18" charset="0"/>
                          <a:ea typeface="Cambria Math" panose="02040503050406030204" pitchFamily="18" charset="0"/>
                        </a:rPr>
                        <m:t> </m:t>
                      </m:r>
                      <m:sSup>
                        <m:sSupPr>
                          <m:ctrlPr>
                            <a:rPr lang="en-GB" sz="1200" b="0" i="1" dirty="0" smtClean="0">
                              <a:latin typeface="Cambria Math" panose="02040503050406030204" pitchFamily="18" charset="0"/>
                              <a:ea typeface="Cambria Math" panose="02040503050406030204" pitchFamily="18" charset="0"/>
                            </a:rPr>
                          </m:ctrlPr>
                        </m:sSupPr>
                        <m:e>
                          <m:r>
                            <a:rPr lang="en-GB" sz="1200" b="0" i="1" dirty="0" smtClean="0">
                              <a:latin typeface="Cambria Math" panose="02040503050406030204" pitchFamily="18" charset="0"/>
                              <a:ea typeface="Cambria Math" panose="02040503050406030204" pitchFamily="18" charset="0"/>
                            </a:rPr>
                            <m:t>10</m:t>
                          </m:r>
                        </m:e>
                        <m:sup>
                          <m:r>
                            <a:rPr lang="en-GB" sz="1200" b="0" i="1" dirty="0" smtClean="0">
                              <a:latin typeface="Cambria Math" panose="02040503050406030204" pitchFamily="18" charset="0"/>
                              <a:ea typeface="Cambria Math" panose="02040503050406030204" pitchFamily="18" charset="0"/>
                            </a:rPr>
                            <m:t>1</m:t>
                          </m:r>
                          <m:r>
                            <a:rPr lang="en-GB" sz="1200" b="0" i="1" dirty="0" smtClean="0">
                              <a:latin typeface="Cambria Math" panose="02040503050406030204" pitchFamily="18" charset="0"/>
                              <a:ea typeface="Cambria Math" panose="02040503050406030204" pitchFamily="18" charset="0"/>
                            </a:rPr>
                            <m:t>8</m:t>
                          </m:r>
                        </m:sup>
                      </m:sSup>
                      <m:r>
                        <a:rPr lang="en-GB" sz="1200" b="0" i="1" smtClean="0">
                          <a:latin typeface="Cambria Math" panose="02040503050406030204" pitchFamily="18" charset="0"/>
                          <a:ea typeface="Cambria Math" panose="02040503050406030204" pitchFamily="18" charset="0"/>
                        </a:rPr>
                        <m:t> </m:t>
                      </m:r>
                      <m:r>
                        <a:rPr lang="en-GB" sz="1200" b="0" i="1" smtClean="0">
                          <a:latin typeface="Cambria Math" panose="02040503050406030204" pitchFamily="18" charset="0"/>
                          <a:ea typeface="Cambria Math" panose="02040503050406030204" pitchFamily="18" charset="0"/>
                        </a:rPr>
                        <m:t>𝑀𝐼𝑃</m:t>
                      </m:r>
                      <m:r>
                        <a:rPr lang="en-GB" sz="1200" b="0" i="1" smtClean="0">
                          <a:latin typeface="Cambria Math" panose="02040503050406030204" pitchFamily="18" charset="0"/>
                          <a:ea typeface="Cambria Math" panose="02040503050406030204" pitchFamily="18" charset="0"/>
                        </a:rPr>
                        <m:t> </m:t>
                      </m:r>
                      <m:r>
                        <a:rPr lang="en-GB" sz="1200" b="0" i="1" smtClean="0">
                          <a:latin typeface="Cambria Math" panose="02040503050406030204" pitchFamily="18" charset="0"/>
                          <a:ea typeface="Cambria Math" panose="02040503050406030204" pitchFamily="18" charset="0"/>
                        </a:rPr>
                        <m:t>𝑐h𝑎𝑟𝑔𝑒</m:t>
                      </m:r>
                      <m:r>
                        <a:rPr lang="en-GB" sz="1200" b="0" i="1" smtClean="0">
                          <a:latin typeface="Cambria Math" panose="02040503050406030204" pitchFamily="18" charset="0"/>
                          <a:ea typeface="Cambria Math" panose="02040503050406030204" pitchFamily="18" charset="0"/>
                        </a:rPr>
                        <m:t> </m:t>
                      </m:r>
                      <m:r>
                        <a:rPr lang="en-GB" sz="1200" b="0" i="1" smtClean="0">
                          <a:latin typeface="Cambria Math" panose="02040503050406030204" pitchFamily="18" charset="0"/>
                          <a:ea typeface="Cambria Math" panose="02040503050406030204" pitchFamily="18" charset="0"/>
                        </a:rPr>
                        <m:t>𝑑𝑒𝑛𝑠𝑖𝑡𝑦</m:t>
                      </m:r>
                      <m:r>
                        <a:rPr lang="en-GB" sz="1200" b="0" i="1" smtClean="0">
                          <a:latin typeface="Cambria Math" panose="02040503050406030204" pitchFamily="18" charset="0"/>
                          <a:ea typeface="Cambria Math" panose="02040503050406030204" pitchFamily="18" charset="0"/>
                        </a:rPr>
                        <m:t> </m:t>
                      </m:r>
                      <m:r>
                        <a:rPr lang="en-GB" sz="1200" b="0" i="1" smtClean="0">
                          <a:latin typeface="Cambria Math" panose="02040503050406030204" pitchFamily="18" charset="0"/>
                          <a:ea typeface="Cambria Math" panose="02040503050406030204" pitchFamily="18" charset="0"/>
                        </a:rPr>
                        <m:t>𝑤𝑖𝑡h𝑖𝑛</m:t>
                      </m:r>
                      <m:r>
                        <a:rPr lang="en-GB" sz="1200" b="0" i="1" smtClean="0">
                          <a:latin typeface="Cambria Math" panose="02040503050406030204" pitchFamily="18" charset="0"/>
                          <a:ea typeface="Cambria Math" panose="02040503050406030204" pitchFamily="18" charset="0"/>
                        </a:rPr>
                        <m:t> </m:t>
                      </m:r>
                      <m:r>
                        <a:rPr lang="en-GB" sz="1200" b="0" i="1" smtClean="0">
                          <a:latin typeface="Cambria Math" panose="02040503050406030204" pitchFamily="18" charset="0"/>
                          <a:ea typeface="Cambria Math" panose="02040503050406030204" pitchFamily="18" charset="0"/>
                        </a:rPr>
                        <m:t>𝐼𝑜𝑛𝑖𝑧𝑎𝑡𝑖𝑜𝑛</m:t>
                      </m:r>
                      <m:r>
                        <a:rPr lang="en-GB" sz="1200" b="0" i="1" smtClean="0">
                          <a:latin typeface="Cambria Math" panose="02040503050406030204" pitchFamily="18" charset="0"/>
                          <a:ea typeface="Cambria Math" panose="02040503050406030204" pitchFamily="18" charset="0"/>
                        </a:rPr>
                        <m:t> </m:t>
                      </m:r>
                      <m:r>
                        <a:rPr lang="en-GB" sz="1200" b="0" i="1" smtClean="0">
                          <a:latin typeface="Cambria Math" panose="02040503050406030204" pitchFamily="18" charset="0"/>
                          <a:ea typeface="Cambria Math" panose="02040503050406030204" pitchFamily="18" charset="0"/>
                        </a:rPr>
                        <m:t>𝑟𝑎𝑑𝑖𝑢𝑠</m:t>
                      </m:r>
                    </m:oMath>
                  </m:oMathPara>
                </a14:m>
                <a:br>
                  <a:rPr lang="en-GB" sz="1200" b="0" dirty="0">
                    <a:ea typeface="Cambria Math" panose="02040503050406030204" pitchFamily="18" charset="0"/>
                  </a:rPr>
                </a:br>
                <a:endParaRPr lang="en-GB" sz="120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p>
                        <m:sSupPr>
                          <m:ctrlPr>
                            <a:rPr lang="en-GB" sz="1200" i="1" smtClean="0">
                              <a:latin typeface="Cambria Math" panose="02040503050406030204" pitchFamily="18" charset="0"/>
                              <a:ea typeface="Cambria Math" panose="02040503050406030204" pitchFamily="18" charset="0"/>
                            </a:rPr>
                          </m:ctrlPr>
                        </m:sSupPr>
                        <m:e>
                          <m:r>
                            <a:rPr lang="en-GB" sz="1200" b="0" i="1" smtClean="0">
                              <a:latin typeface="Cambria Math" panose="02040503050406030204" pitchFamily="18" charset="0"/>
                              <a:ea typeface="Cambria Math" panose="02040503050406030204" pitchFamily="18" charset="0"/>
                            </a:rPr>
                            <m:t>𝑛</m:t>
                          </m:r>
                        </m:e>
                        <m:sup>
                          <m:r>
                            <a:rPr lang="en-GB" sz="1200" b="0" i="1" smtClean="0">
                              <a:latin typeface="Cambria Math" panose="02040503050406030204" pitchFamily="18" charset="0"/>
                              <a:ea typeface="Cambria Math" panose="02040503050406030204" pitchFamily="18" charset="0"/>
                            </a:rPr>
                            <m:t>−1/3</m:t>
                          </m:r>
                        </m:sup>
                      </m:sSup>
                      <m:r>
                        <a:rPr lang="en-GB" sz="1200" i="1" dirty="0" smtClean="0">
                          <a:latin typeface="Cambria Math" panose="02040503050406030204" pitchFamily="18" charset="0"/>
                          <a:ea typeface="Cambria Math" panose="02040503050406030204" pitchFamily="18" charset="0"/>
                        </a:rPr>
                        <m:t>~</m:t>
                      </m:r>
                      <m:r>
                        <a:rPr lang="en-GB" sz="1200" b="0" i="0" dirty="0" smtClean="0">
                          <a:latin typeface="Cambria Math" panose="02040503050406030204" pitchFamily="18" charset="0"/>
                          <a:ea typeface="Cambria Math" panose="02040503050406030204" pitchFamily="18" charset="0"/>
                        </a:rPr>
                        <m:t>10</m:t>
                      </m:r>
                      <m:d>
                        <m:dPr>
                          <m:begChr m:val="["/>
                          <m:endChr m:val="]"/>
                          <m:ctrlPr>
                            <a:rPr lang="en-GB" sz="1200" i="1">
                              <a:latin typeface="Cambria Math" panose="02040503050406030204" pitchFamily="18" charset="0"/>
                              <a:ea typeface="Cambria Math" panose="02040503050406030204" pitchFamily="18" charset="0"/>
                            </a:rPr>
                          </m:ctrlPr>
                        </m:dPr>
                        <m:e>
                          <m:r>
                            <a:rPr lang="en-GB" sz="1200" i="1">
                              <a:latin typeface="Cambria Math" panose="02040503050406030204" pitchFamily="18" charset="0"/>
                              <a:ea typeface="Cambria Math" panose="02040503050406030204" pitchFamily="18" charset="0"/>
                            </a:rPr>
                            <m:t>𝑛𝑚</m:t>
                          </m:r>
                        </m:e>
                      </m:d>
                    </m:oMath>
                  </m:oMathPara>
                </a14:m>
                <a:endParaRPr lang="en-GB" sz="1200" b="0" dirty="0">
                  <a:ea typeface="Cambria Math" panose="02040503050406030204" pitchFamily="18" charset="0"/>
                </a:endParaRPr>
              </a:p>
              <a:p>
                <a:endParaRPr lang="en-GB" sz="1400" dirty="0"/>
              </a:p>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ea typeface="Cambria Math" panose="02040503050406030204" pitchFamily="18" charset="0"/>
                        </a:rPr>
                        <m:t>𝜆</m:t>
                      </m:r>
                      <m:r>
                        <a:rPr lang="en-GB" sz="1400" b="0" i="1" smtClean="0">
                          <a:latin typeface="Cambria Math" panose="02040503050406030204" pitchFamily="18" charset="0"/>
                          <a:ea typeface="Cambria Math" panose="02040503050406030204" pitchFamily="18" charset="0"/>
                        </a:rPr>
                        <m:t>≤</m:t>
                      </m:r>
                      <m:f>
                        <m:fPr>
                          <m:ctrlPr>
                            <a:rPr lang="en-GB" sz="1400" i="1">
                              <a:latin typeface="Cambria Math" panose="02040503050406030204" pitchFamily="18" charset="0"/>
                            </a:rPr>
                          </m:ctrlPr>
                        </m:fPr>
                        <m:num>
                          <m:r>
                            <a:rPr lang="en-GB" sz="1400" i="1">
                              <a:latin typeface="Cambria Math" panose="02040503050406030204" pitchFamily="18" charset="0"/>
                            </a:rPr>
                            <m:t>h</m:t>
                          </m:r>
                        </m:num>
                        <m:den>
                          <m:rad>
                            <m:radPr>
                              <m:degHide m:val="on"/>
                              <m:ctrlPr>
                                <a:rPr lang="en-GB" sz="1400" i="1" smtClean="0">
                                  <a:latin typeface="Cambria Math" panose="02040503050406030204" pitchFamily="18" charset="0"/>
                                </a:rPr>
                              </m:ctrlPr>
                            </m:radPr>
                            <m:deg/>
                            <m:e>
                              <m:r>
                                <a:rPr lang="en-GB" sz="1400" b="0" i="1" smtClean="0">
                                  <a:latin typeface="Cambria Math" panose="02040503050406030204" pitchFamily="18" charset="0"/>
                                </a:rPr>
                                <m:t>2</m:t>
                              </m:r>
                              <m:r>
                                <a:rPr lang="en-GB" sz="1400" b="0" i="1" smtClean="0">
                                  <a:latin typeface="Cambria Math" panose="02040503050406030204" pitchFamily="18" charset="0"/>
                                </a:rPr>
                                <m:t>𝑚𝑒</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𝑉</m:t>
                                  </m:r>
                                </m:e>
                                <m:sub>
                                  <m:r>
                                    <a:rPr lang="en-GB" sz="1400" b="0" i="1" smtClean="0">
                                      <a:latin typeface="Cambria Math" panose="02040503050406030204" pitchFamily="18" charset="0"/>
                                    </a:rPr>
                                    <m:t>𝑏</m:t>
                                  </m:r>
                                </m:sub>
                              </m:sSub>
                            </m:e>
                          </m:rad>
                        </m:den>
                      </m:f>
                      <m:r>
                        <a:rPr lang="en-GB" sz="1400" i="1" dirty="0">
                          <a:latin typeface="Cambria Math" panose="02040503050406030204" pitchFamily="18" charset="0"/>
                          <a:ea typeface="Cambria Math" panose="02040503050406030204" pitchFamily="18" charset="0"/>
                        </a:rPr>
                        <m:t>~</m:t>
                      </m:r>
                      <m:r>
                        <a:rPr lang="en-GB" sz="1400" b="0" i="1" dirty="0" smtClean="0">
                          <a:latin typeface="Cambria Math" panose="02040503050406030204" pitchFamily="18" charset="0"/>
                          <a:ea typeface="Cambria Math" panose="02040503050406030204" pitchFamily="18" charset="0"/>
                        </a:rPr>
                        <m:t>   </m:t>
                      </m:r>
                      <m:d>
                        <m:dPr>
                          <m:begChr m:val="{"/>
                          <m:endChr m:val=""/>
                          <m:ctrlPr>
                            <a:rPr lang="en-GB" sz="1400" b="0" i="1" dirty="0" smtClean="0">
                              <a:latin typeface="Cambria Math" panose="02040503050406030204" pitchFamily="18" charset="0"/>
                              <a:ea typeface="Cambria Math" panose="02040503050406030204" pitchFamily="18" charset="0"/>
                            </a:rPr>
                          </m:ctrlPr>
                        </m:dPr>
                        <m:e>
                          <m:eqArr>
                            <m:eqArrPr>
                              <m:ctrlPr>
                                <a:rPr lang="en-GB" sz="1400" b="0" i="1" dirty="0" smtClean="0">
                                  <a:latin typeface="Cambria Math" panose="02040503050406030204" pitchFamily="18" charset="0"/>
                                  <a:ea typeface="Cambria Math" panose="02040503050406030204" pitchFamily="18" charset="0"/>
                                </a:rPr>
                              </m:ctrlPr>
                            </m:eqArrPr>
                            <m:e>
                              <m:r>
                                <a:rPr lang="en-GB" sz="1400" b="0" i="1" dirty="0" smtClean="0">
                                  <a:latin typeface="Cambria Math" panose="02040503050406030204" pitchFamily="18" charset="0"/>
                                  <a:ea typeface="Cambria Math" panose="02040503050406030204" pitchFamily="18" charset="0"/>
                                </a:rPr>
                                <m:t>0.38 </m:t>
                              </m:r>
                              <m:d>
                                <m:dPr>
                                  <m:begChr m:val="["/>
                                  <m:endChr m:val="]"/>
                                  <m:ctrlPr>
                                    <a:rPr lang="en-GB" sz="1400" b="0" i="1" dirty="0" smtClean="0">
                                      <a:latin typeface="Cambria Math" panose="02040503050406030204" pitchFamily="18" charset="0"/>
                                      <a:ea typeface="Cambria Math" panose="02040503050406030204" pitchFamily="18" charset="0"/>
                                    </a:rPr>
                                  </m:ctrlPr>
                                </m:dPr>
                                <m:e>
                                  <m:r>
                                    <a:rPr lang="en-GB" sz="1400" b="0" i="1" dirty="0" smtClean="0">
                                      <a:latin typeface="Cambria Math" panose="02040503050406030204" pitchFamily="18" charset="0"/>
                                      <a:ea typeface="Cambria Math" panose="02040503050406030204" pitchFamily="18" charset="0"/>
                                    </a:rPr>
                                    <m:t>𝑛𝑚</m:t>
                                  </m:r>
                                </m:e>
                              </m:d>
                              <m:r>
                                <a:rPr lang="en-GB" sz="1400" b="0" i="1" dirty="0" smtClean="0">
                                  <a:latin typeface="Cambria Math" panose="02040503050406030204" pitchFamily="18" charset="0"/>
                                  <a:ea typeface="Cambria Math" panose="02040503050406030204" pitchFamily="18" charset="0"/>
                                </a:rPr>
                                <m:t>@10 </m:t>
                              </m:r>
                              <m:r>
                                <a:rPr lang="en-GB" sz="1400" b="0" i="1" dirty="0" smtClean="0">
                                  <a:latin typeface="Cambria Math" panose="02040503050406030204" pitchFamily="18" charset="0"/>
                                  <a:ea typeface="Cambria Math" panose="02040503050406030204" pitchFamily="18" charset="0"/>
                                </a:rPr>
                                <m:t>𝑉</m:t>
                              </m:r>
                            </m:e>
                            <m:e>
                              <m:r>
                                <a:rPr lang="en-GB" sz="1400" i="1" dirty="0">
                                  <a:latin typeface="Cambria Math" panose="02040503050406030204" pitchFamily="18" charset="0"/>
                                  <a:ea typeface="Cambria Math" panose="02040503050406030204" pitchFamily="18" charset="0"/>
                                </a:rPr>
                                <m:t>0.</m:t>
                              </m:r>
                              <m:r>
                                <a:rPr lang="en-GB" sz="1400" b="0" i="1" dirty="0" smtClean="0">
                                  <a:latin typeface="Cambria Math" panose="02040503050406030204" pitchFamily="18" charset="0"/>
                                  <a:ea typeface="Cambria Math" panose="02040503050406030204" pitchFamily="18" charset="0"/>
                                </a:rPr>
                                <m:t>12</m:t>
                              </m:r>
                              <m:r>
                                <a:rPr lang="en-GB" sz="1400" i="1" dirty="0">
                                  <a:latin typeface="Cambria Math" panose="02040503050406030204" pitchFamily="18" charset="0"/>
                                  <a:ea typeface="Cambria Math" panose="02040503050406030204" pitchFamily="18" charset="0"/>
                                </a:rPr>
                                <m:t> </m:t>
                              </m:r>
                              <m:d>
                                <m:dPr>
                                  <m:begChr m:val="["/>
                                  <m:endChr m:val="]"/>
                                  <m:ctrlPr>
                                    <a:rPr lang="en-GB" sz="1400" i="1" dirty="0">
                                      <a:latin typeface="Cambria Math" panose="02040503050406030204" pitchFamily="18" charset="0"/>
                                      <a:ea typeface="Cambria Math" panose="02040503050406030204" pitchFamily="18" charset="0"/>
                                    </a:rPr>
                                  </m:ctrlPr>
                                </m:dPr>
                                <m:e>
                                  <m:r>
                                    <a:rPr lang="en-GB" sz="1400" i="1" dirty="0">
                                      <a:latin typeface="Cambria Math" panose="02040503050406030204" pitchFamily="18" charset="0"/>
                                      <a:ea typeface="Cambria Math" panose="02040503050406030204" pitchFamily="18" charset="0"/>
                                    </a:rPr>
                                    <m:t>𝑛𝑚</m:t>
                                  </m:r>
                                </m:e>
                              </m:d>
                              <m:r>
                                <a:rPr lang="en-GB" sz="1400" i="1" dirty="0">
                                  <a:latin typeface="Cambria Math" panose="02040503050406030204" pitchFamily="18" charset="0"/>
                                  <a:ea typeface="Cambria Math" panose="02040503050406030204" pitchFamily="18" charset="0"/>
                                </a:rPr>
                                <m:t>@1</m:t>
                              </m:r>
                              <m:r>
                                <a:rPr lang="en-GB" sz="1400" b="0" i="1" dirty="0" smtClean="0">
                                  <a:latin typeface="Cambria Math" panose="02040503050406030204" pitchFamily="18" charset="0"/>
                                  <a:ea typeface="Cambria Math" panose="02040503050406030204" pitchFamily="18" charset="0"/>
                                </a:rPr>
                                <m:t>0</m:t>
                              </m:r>
                              <m:r>
                                <a:rPr lang="en-GB" sz="1400" i="1" dirty="0">
                                  <a:latin typeface="Cambria Math" panose="02040503050406030204" pitchFamily="18" charset="0"/>
                                  <a:ea typeface="Cambria Math" panose="02040503050406030204" pitchFamily="18" charset="0"/>
                                </a:rPr>
                                <m:t>0 </m:t>
                              </m:r>
                              <m:r>
                                <a:rPr lang="en-GB" sz="1400" i="1" dirty="0">
                                  <a:latin typeface="Cambria Math" panose="02040503050406030204" pitchFamily="18" charset="0"/>
                                  <a:ea typeface="Cambria Math" panose="02040503050406030204" pitchFamily="18" charset="0"/>
                                </a:rPr>
                                <m:t>𝑉</m:t>
                              </m:r>
                            </m:e>
                          </m:eqArr>
                        </m:e>
                      </m:d>
                      <m:r>
                        <a:rPr lang="en-GB" sz="1400" b="0" i="1" smtClean="0">
                          <a:latin typeface="Cambria Math" panose="02040503050406030204" pitchFamily="18" charset="0"/>
                          <a:ea typeface="Cambria Math" panose="02040503050406030204" pitchFamily="18" charset="0"/>
                        </a:rPr>
                        <m:t>𝐷𝑒</m:t>
                      </m:r>
                      <m:r>
                        <a:rPr lang="en-GB" sz="1400" b="0" i="1" smtClean="0">
                          <a:latin typeface="Cambria Math" panose="02040503050406030204" pitchFamily="18" charset="0"/>
                          <a:ea typeface="Cambria Math" panose="02040503050406030204" pitchFamily="18" charset="0"/>
                        </a:rPr>
                        <m:t> </m:t>
                      </m:r>
                      <m:r>
                        <a:rPr lang="en-GB" sz="1400" b="0" i="1" smtClean="0">
                          <a:latin typeface="Cambria Math" panose="02040503050406030204" pitchFamily="18" charset="0"/>
                          <a:ea typeface="Cambria Math" panose="02040503050406030204" pitchFamily="18" charset="0"/>
                        </a:rPr>
                        <m:t>𝐵𝑟𝑜𝑔𝑙𝑖𝑒</m:t>
                      </m:r>
                      <m:r>
                        <a:rPr lang="en-GB" sz="1400" b="0" i="1" smtClean="0">
                          <a:latin typeface="Cambria Math" panose="02040503050406030204" pitchFamily="18" charset="0"/>
                          <a:ea typeface="Cambria Math" panose="02040503050406030204" pitchFamily="18" charset="0"/>
                        </a:rPr>
                        <m:t> </m:t>
                      </m:r>
                      <m:r>
                        <a:rPr lang="en-GB" sz="1400" b="0" i="1" smtClean="0">
                          <a:latin typeface="Cambria Math" panose="02040503050406030204" pitchFamily="18" charset="0"/>
                          <a:ea typeface="Cambria Math" panose="02040503050406030204" pitchFamily="18" charset="0"/>
                        </a:rPr>
                        <m:t>𝑤𝑎𝑣𝑒𝑙𝑒𝑛𝑔𝑡h</m:t>
                      </m:r>
                      <m:r>
                        <a:rPr lang="en-GB" sz="1400" b="0" i="1" smtClean="0">
                          <a:latin typeface="Cambria Math" panose="02040503050406030204" pitchFamily="18" charset="0"/>
                          <a:ea typeface="Cambria Math" panose="02040503050406030204" pitchFamily="18" charset="0"/>
                        </a:rPr>
                        <m:t> </m:t>
                      </m:r>
                      <m:r>
                        <a:rPr lang="en-GB" sz="1400" b="0" i="1" smtClean="0">
                          <a:latin typeface="Cambria Math" panose="02040503050406030204" pitchFamily="18" charset="0"/>
                          <a:ea typeface="Cambria Math" panose="02040503050406030204" pitchFamily="18" charset="0"/>
                        </a:rPr>
                        <m:t>𝑜𝑓</m:t>
                      </m:r>
                      <m:r>
                        <a:rPr lang="en-GB" sz="1400" b="0" i="1" smtClean="0">
                          <a:latin typeface="Cambria Math" panose="02040503050406030204" pitchFamily="18" charset="0"/>
                          <a:ea typeface="Cambria Math" panose="02040503050406030204" pitchFamily="18" charset="0"/>
                        </a:rPr>
                        <m:t> </m:t>
                      </m:r>
                      <m:r>
                        <a:rPr lang="en-GB" sz="1400" b="0" i="1" smtClean="0">
                          <a:latin typeface="Cambria Math" panose="02040503050406030204" pitchFamily="18" charset="0"/>
                          <a:ea typeface="Cambria Math" panose="02040503050406030204" pitchFamily="18" charset="0"/>
                        </a:rPr>
                        <m:t>𝑐𝑎𝑟𝑟𝑖𝑒𝑟𝑠</m:t>
                      </m:r>
                    </m:oMath>
                  </m:oMathPara>
                </a14:m>
                <a:br>
                  <a:rPr lang="en-GB" sz="1400" b="0" i="1" dirty="0">
                    <a:latin typeface="Cambria Math" panose="02040503050406030204" pitchFamily="18" charset="0"/>
                    <a:ea typeface="Cambria Math" panose="02040503050406030204" pitchFamily="18" charset="0"/>
                  </a:rPr>
                </a:br>
                <a:r>
                  <a:rPr lang="en-GB" sz="1400" b="0" i="1" dirty="0">
                    <a:latin typeface="Cambria Math" panose="02040503050406030204" pitchFamily="18" charset="0"/>
                    <a:ea typeface="Cambria Math" panose="02040503050406030204" pitchFamily="18" charset="0"/>
                  </a:rPr>
                  <a:t>			</a:t>
                </a:r>
                <a14:m>
                  <m:oMath xmlns:m="http://schemas.openxmlformats.org/officeDocument/2006/math">
                    <m:r>
                      <a:rPr lang="en-GB" sz="1400" b="0" i="1" smtClean="0">
                        <a:latin typeface="Cambria Math" panose="02040503050406030204" pitchFamily="18" charset="0"/>
                        <a:ea typeface="Cambria Math" panose="02040503050406030204" pitchFamily="18" charset="0"/>
                      </a:rPr>
                      <m:t> @ </m:t>
                    </m:r>
                    <m:r>
                      <a:rPr lang="en-GB" sz="1400" b="0" i="1" smtClean="0">
                        <a:latin typeface="Cambria Math" panose="02040503050406030204" pitchFamily="18" charset="0"/>
                        <a:ea typeface="Cambria Math" panose="02040503050406030204" pitchFamily="18" charset="0"/>
                      </a:rPr>
                      <m:t>𝑓𝑢𝑙𝑙</m:t>
                    </m:r>
                    <m:r>
                      <a:rPr lang="en-GB" sz="1400" b="0" i="1" smtClean="0">
                        <a:latin typeface="Cambria Math" panose="02040503050406030204" pitchFamily="18" charset="0"/>
                        <a:ea typeface="Cambria Math" panose="02040503050406030204" pitchFamily="18" charset="0"/>
                      </a:rPr>
                      <m:t> </m:t>
                    </m:r>
                    <m:r>
                      <a:rPr lang="en-GB" sz="1400" b="0" i="1" smtClean="0">
                        <a:latin typeface="Cambria Math" panose="02040503050406030204" pitchFamily="18" charset="0"/>
                        <a:ea typeface="Cambria Math" panose="02040503050406030204" pitchFamily="18" charset="0"/>
                      </a:rPr>
                      <m:t>𝑑𝑒𝑝𝑙𝑒𝑡𝑖𝑜𝑛</m:t>
                    </m:r>
                  </m:oMath>
                </a14:m>
                <a:endParaRPr lang="en-GB" sz="1400" b="0" dirty="0"/>
              </a:p>
              <a:p>
                <a:br>
                  <a:rPr lang="en-GB" sz="1400" b="0" dirty="0"/>
                </a:br>
                <a:endParaRPr lang="en-GB" sz="1400" dirty="0"/>
              </a:p>
            </p:txBody>
          </p:sp>
        </mc:Choice>
        <mc:Fallback>
          <p:sp>
            <p:nvSpPr>
              <p:cNvPr id="14" name="TextBox 13">
                <a:extLst>
                  <a:ext uri="{FF2B5EF4-FFF2-40B4-BE49-F238E27FC236}">
                    <a16:creationId xmlns:a16="http://schemas.microsoft.com/office/drawing/2014/main" id="{7E51FE13-BFE6-440C-9068-23B3F8E32364}"/>
                  </a:ext>
                </a:extLst>
              </p:cNvPr>
              <p:cNvSpPr txBox="1">
                <a:spLocks noRot="1" noChangeAspect="1" noMove="1" noResize="1" noEditPoints="1" noAdjustHandles="1" noChangeArrowheads="1" noChangeShapeType="1" noTextEdit="1"/>
              </p:cNvSpPr>
              <p:nvPr/>
            </p:nvSpPr>
            <p:spPr>
              <a:xfrm>
                <a:off x="5849705" y="3343854"/>
                <a:ext cx="5751576" cy="2577950"/>
              </a:xfrm>
              <a:prstGeom prst="rect">
                <a:avLst/>
              </a:prstGeom>
              <a:blipFill>
                <a:blip r:embed="rId2"/>
                <a:stretch>
                  <a:fillRect t="-474" b="-32227"/>
                </a:stretch>
              </a:blipFill>
            </p:spPr>
            <p:txBody>
              <a:bodyPr/>
              <a:lstStyle/>
              <a:p>
                <a:r>
                  <a:rPr lang="en-GB">
                    <a:noFill/>
                  </a:rPr>
                  <a:t> </a:t>
                </a:r>
              </a:p>
            </p:txBody>
          </p:sp>
        </mc:Fallback>
      </mc:AlternateContent>
      <p:sp>
        <p:nvSpPr>
          <p:cNvPr id="12" name="Rectangle 11">
            <a:extLst>
              <a:ext uri="{FF2B5EF4-FFF2-40B4-BE49-F238E27FC236}">
                <a16:creationId xmlns:a16="http://schemas.microsoft.com/office/drawing/2014/main" id="{CE9708D7-A2FC-A5A2-880A-8B48A69C6988}"/>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3" name="Picture 12" descr="ox_small_cmyk_pos_rect.jpg">
            <a:extLst>
              <a:ext uri="{FF2B5EF4-FFF2-40B4-BE49-F238E27FC236}">
                <a16:creationId xmlns:a16="http://schemas.microsoft.com/office/drawing/2014/main" id="{D534BBE4-0CD4-827C-A829-8756914BB32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6" name="TextBox 15">
            <a:extLst>
              <a:ext uri="{FF2B5EF4-FFF2-40B4-BE49-F238E27FC236}">
                <a16:creationId xmlns:a16="http://schemas.microsoft.com/office/drawing/2014/main" id="{584A5D3A-E1E4-0728-DFFF-539BC637C480}"/>
              </a:ext>
            </a:extLst>
          </p:cNvPr>
          <p:cNvSpPr txBox="1"/>
          <p:nvPr/>
        </p:nvSpPr>
        <p:spPr>
          <a:xfrm>
            <a:off x="87363" y="6400425"/>
            <a:ext cx="623904" cy="369332"/>
          </a:xfrm>
          <a:prstGeom prst="rect">
            <a:avLst/>
          </a:prstGeom>
          <a:noFill/>
        </p:spPr>
        <p:txBody>
          <a:bodyPr wrap="square">
            <a:spAutoFit/>
          </a:bodyPr>
          <a:lstStyle/>
          <a:p>
            <a:r>
              <a:rPr lang="en-GB" dirty="0"/>
              <a:t>5</a:t>
            </a:r>
          </a:p>
        </p:txBody>
      </p:sp>
      <p:pic>
        <p:nvPicPr>
          <p:cNvPr id="6" name="Picture 5">
            <a:extLst>
              <a:ext uri="{FF2B5EF4-FFF2-40B4-BE49-F238E27FC236}">
                <a16:creationId xmlns:a16="http://schemas.microsoft.com/office/drawing/2014/main" id="{39B243A9-E19E-A4A0-4E41-3A31039855B6}"/>
              </a:ext>
            </a:extLst>
          </p:cNvPr>
          <p:cNvPicPr>
            <a:picLocks noChangeAspect="1"/>
          </p:cNvPicPr>
          <p:nvPr/>
        </p:nvPicPr>
        <p:blipFill>
          <a:blip r:embed="rId4"/>
          <a:stretch>
            <a:fillRect/>
          </a:stretch>
        </p:blipFill>
        <p:spPr>
          <a:xfrm>
            <a:off x="5785218" y="599891"/>
            <a:ext cx="3053503" cy="1902826"/>
          </a:xfrm>
          <a:prstGeom prst="rect">
            <a:avLst/>
          </a:prstGeom>
        </p:spPr>
      </p:pic>
      <p:pic>
        <p:nvPicPr>
          <p:cNvPr id="8" name="Picture 7">
            <a:extLst>
              <a:ext uri="{FF2B5EF4-FFF2-40B4-BE49-F238E27FC236}">
                <a16:creationId xmlns:a16="http://schemas.microsoft.com/office/drawing/2014/main" id="{44016FDD-51EE-55E3-DF8E-C6ABCBF29636}"/>
              </a:ext>
            </a:extLst>
          </p:cNvPr>
          <p:cNvPicPr>
            <a:picLocks noChangeAspect="1"/>
          </p:cNvPicPr>
          <p:nvPr/>
        </p:nvPicPr>
        <p:blipFill>
          <a:blip r:embed="rId5"/>
          <a:stretch>
            <a:fillRect/>
          </a:stretch>
        </p:blipFill>
        <p:spPr>
          <a:xfrm>
            <a:off x="8766289" y="517630"/>
            <a:ext cx="2791430" cy="1915286"/>
          </a:xfrm>
          <a:prstGeom prst="rect">
            <a:avLst/>
          </a:prstGeom>
        </p:spPr>
      </p:pic>
      <p:sp>
        <p:nvSpPr>
          <p:cNvPr id="9" name="TextBox 8">
            <a:extLst>
              <a:ext uri="{FF2B5EF4-FFF2-40B4-BE49-F238E27FC236}">
                <a16:creationId xmlns:a16="http://schemas.microsoft.com/office/drawing/2014/main" id="{97D62767-7697-360A-A465-92D5E52925B7}"/>
              </a:ext>
            </a:extLst>
          </p:cNvPr>
          <p:cNvSpPr txBox="1"/>
          <p:nvPr/>
        </p:nvSpPr>
        <p:spPr>
          <a:xfrm>
            <a:off x="9142602" y="2502717"/>
            <a:ext cx="2300853" cy="369332"/>
          </a:xfrm>
          <a:prstGeom prst="rect">
            <a:avLst/>
          </a:prstGeom>
          <a:noFill/>
        </p:spPr>
        <p:txBody>
          <a:bodyPr wrap="square">
            <a:spAutoFit/>
          </a:bodyPr>
          <a:lstStyle/>
          <a:p>
            <a:pPr algn="just"/>
            <a:r>
              <a:rPr lang="en-GB" sz="900" i="1" u="none" strike="noStrike" dirty="0">
                <a:solidFill>
                  <a:srgbClr val="000000"/>
                </a:solidFill>
                <a:latin typeface="Arial" panose="020B0604020202020204" pitchFamily="34" charset="0"/>
              </a:rPr>
              <a:t>Mass stopping power at minimum ionization for the chemical elements.</a:t>
            </a:r>
          </a:p>
        </p:txBody>
      </p:sp>
      <p:sp>
        <p:nvSpPr>
          <p:cNvPr id="11" name="TextBox 10">
            <a:extLst>
              <a:ext uri="{FF2B5EF4-FFF2-40B4-BE49-F238E27FC236}">
                <a16:creationId xmlns:a16="http://schemas.microsoft.com/office/drawing/2014/main" id="{62F39126-FAEE-297B-222C-2F24B1077EEE}"/>
              </a:ext>
            </a:extLst>
          </p:cNvPr>
          <p:cNvSpPr txBox="1"/>
          <p:nvPr/>
        </p:nvSpPr>
        <p:spPr>
          <a:xfrm>
            <a:off x="5922675" y="2490934"/>
            <a:ext cx="3229460" cy="369332"/>
          </a:xfrm>
          <a:prstGeom prst="rect">
            <a:avLst/>
          </a:prstGeom>
          <a:noFill/>
        </p:spPr>
        <p:txBody>
          <a:bodyPr wrap="square">
            <a:spAutoFit/>
          </a:bodyPr>
          <a:lstStyle/>
          <a:p>
            <a:r>
              <a:rPr lang="en-GB" sz="900" i="1" dirty="0">
                <a:latin typeface="Arial" panose="020B0604020202020204" pitchFamily="34" charset="0"/>
                <a:cs typeface="Arial" panose="020B0604020202020204" pitchFamily="34" charset="0"/>
              </a:rPr>
              <a:t>Mass stopping power (= −</a:t>
            </a:r>
            <a:r>
              <a:rPr lang="en-GB" sz="900" i="1" dirty="0" err="1">
                <a:latin typeface="Arial" panose="020B0604020202020204" pitchFamily="34" charset="0"/>
                <a:cs typeface="Arial" panose="020B0604020202020204" pitchFamily="34" charset="0"/>
              </a:rPr>
              <a:t>dE</a:t>
            </a:r>
            <a:r>
              <a:rPr lang="en-GB" sz="900" i="1" dirty="0">
                <a:latin typeface="Arial" panose="020B0604020202020204" pitchFamily="34" charset="0"/>
                <a:cs typeface="Arial" panose="020B0604020202020204" pitchFamily="34" charset="0"/>
              </a:rPr>
              <a:t>/dx) for positive muons in copper as a function of βγ = p/Mc</a:t>
            </a:r>
          </a:p>
        </p:txBody>
      </p:sp>
      <p:sp>
        <p:nvSpPr>
          <p:cNvPr id="3" name="TextBox 2">
            <a:extLst>
              <a:ext uri="{FF2B5EF4-FFF2-40B4-BE49-F238E27FC236}">
                <a16:creationId xmlns:a16="http://schemas.microsoft.com/office/drawing/2014/main" id="{5F8E0E44-BE22-692F-7FFD-5052513A5465}"/>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5" name="TextBox 4">
            <a:extLst>
              <a:ext uri="{FF2B5EF4-FFF2-40B4-BE49-F238E27FC236}">
                <a16:creationId xmlns:a16="http://schemas.microsoft.com/office/drawing/2014/main" id="{939FB970-E4C9-AC8C-0D92-E82040D3F590}"/>
              </a:ext>
            </a:extLst>
          </p:cNvPr>
          <p:cNvSpPr txBox="1"/>
          <p:nvPr/>
        </p:nvSpPr>
        <p:spPr>
          <a:xfrm>
            <a:off x="5997213" y="5912220"/>
            <a:ext cx="5097910" cy="261610"/>
          </a:xfrm>
          <a:prstGeom prst="rect">
            <a:avLst/>
          </a:prstGeom>
          <a:noFill/>
        </p:spPr>
        <p:txBody>
          <a:bodyPr wrap="square">
            <a:spAutoFit/>
          </a:bodyPr>
          <a:lstStyle/>
          <a:p>
            <a:r>
              <a:rPr lang="en-GB" sz="1100" b="1" dirty="0"/>
              <a:t>* Nuclei And Particles, Emilio Segre </a:t>
            </a:r>
            <a:r>
              <a:rPr lang="en-GB" sz="1100" dirty="0"/>
              <a:t>Published by W.A. Benjamin, Inc, New York, 1965 </a:t>
            </a:r>
          </a:p>
        </p:txBody>
      </p:sp>
    </p:spTree>
    <p:extLst>
      <p:ext uri="{BB962C8B-B14F-4D97-AF65-F5344CB8AC3E}">
        <p14:creationId xmlns:p14="http://schemas.microsoft.com/office/powerpoint/2010/main" val="1897737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Drift diffusion model </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41664"/>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fontScale="92500" lnSpcReduction="10000"/>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semiconductor equations derived from 1</a:t>
            </a:r>
            <a:r>
              <a:rPr lang="en-GB" sz="2000" baseline="30000" dirty="0">
                <a:latin typeface="Calibri" panose="020F0502020204030204" pitchFamily="34" charset="0"/>
                <a:cs typeface="Calibri" panose="020F0502020204030204" pitchFamily="34" charset="0"/>
              </a:rPr>
              <a:t>st</a:t>
            </a:r>
            <a:r>
              <a:rPr lang="en-GB" sz="2000" dirty="0">
                <a:latin typeface="Calibri" panose="020F0502020204030204" pitchFamily="34" charset="0"/>
                <a:cs typeface="Calibri" panose="020F0502020204030204" pitchFamily="34" charset="0"/>
              </a:rPr>
              <a:t> moment of Boltzmann Transport Equation (BTE) are referred to as </a:t>
            </a:r>
            <a:r>
              <a:rPr lang="en-GB" sz="2000" b="1" dirty="0">
                <a:latin typeface="Calibri" panose="020F0502020204030204" pitchFamily="34" charset="0"/>
                <a:cs typeface="Calibri" panose="020F0502020204030204" pitchFamily="34" charset="0"/>
              </a:rPr>
              <a:t>D</a:t>
            </a:r>
            <a:r>
              <a:rPr lang="en-GB" sz="2000" dirty="0">
                <a:latin typeface="Calibri" panose="020F0502020204030204" pitchFamily="34" charset="0"/>
                <a:cs typeface="Calibri" panose="020F0502020204030204" pitchFamily="34" charset="0"/>
              </a:rPr>
              <a:t>rift </a:t>
            </a:r>
            <a:r>
              <a:rPr lang="en-GB" sz="2000" b="1" dirty="0">
                <a:latin typeface="Calibri" panose="020F0502020204030204" pitchFamily="34" charset="0"/>
                <a:cs typeface="Calibri" panose="020F0502020204030204" pitchFamily="34" charset="0"/>
              </a:rPr>
              <a:t>D</a:t>
            </a:r>
            <a:r>
              <a:rPr lang="en-GB" sz="2000" dirty="0">
                <a:latin typeface="Calibri" panose="020F0502020204030204" pitchFamily="34" charset="0"/>
                <a:cs typeface="Calibri" panose="020F0502020204030204" pitchFamily="34" charset="0"/>
              </a:rPr>
              <a:t>iffusion (DD) model (see the notes)</a:t>
            </a: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model consists of Poisson's equation and PDE: continuity and current density equations for electrons and holes</a:t>
            </a:r>
          </a:p>
          <a:p>
            <a:pPr indent="-228600" fontAlgn="base">
              <a:lnSpc>
                <a:spcPct val="90000"/>
              </a:lnSpc>
              <a:spcBef>
                <a:spcPct val="0"/>
              </a:spcBef>
              <a:spcAft>
                <a:spcPts val="600"/>
              </a:spcAft>
              <a:buFont typeface="Arial" panose="020B0604020202020204" pitchFamily="34" charset="0"/>
              <a:buChar char="•"/>
            </a:pPr>
            <a:endParaRPr lang="en-GB"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They express charge and momentum conservation</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Their self-consistent solutions are obtained via discretization, using finite element methods FEM </a:t>
            </a: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4E4A7B07-AA25-466D-A9B7-D139DD564E8F}"/>
              </a:ext>
            </a:extLst>
          </p:cNvPr>
          <p:cNvPicPr>
            <a:picLocks noChangeAspect="1"/>
          </p:cNvPicPr>
          <p:nvPr/>
        </p:nvPicPr>
        <p:blipFill>
          <a:blip r:embed="rId2"/>
          <a:stretch>
            <a:fillRect/>
          </a:stretch>
        </p:blipFill>
        <p:spPr>
          <a:xfrm>
            <a:off x="7024687" y="2606730"/>
            <a:ext cx="2600325" cy="161925"/>
          </a:xfrm>
          <a:prstGeom prst="rect">
            <a:avLst/>
          </a:prstGeom>
        </p:spPr>
      </p:pic>
      <p:pic>
        <p:nvPicPr>
          <p:cNvPr id="7" name="Picture 6">
            <a:extLst>
              <a:ext uri="{FF2B5EF4-FFF2-40B4-BE49-F238E27FC236}">
                <a16:creationId xmlns:a16="http://schemas.microsoft.com/office/drawing/2014/main" id="{75E2CD6B-D693-4C7D-AD5A-558CD7B534D2}"/>
              </a:ext>
            </a:extLst>
          </p:cNvPr>
          <p:cNvPicPr>
            <a:picLocks noChangeAspect="1"/>
          </p:cNvPicPr>
          <p:nvPr/>
        </p:nvPicPr>
        <p:blipFill>
          <a:blip r:embed="rId3"/>
          <a:stretch>
            <a:fillRect/>
          </a:stretch>
        </p:blipFill>
        <p:spPr>
          <a:xfrm>
            <a:off x="7024687" y="3048000"/>
            <a:ext cx="1476375" cy="323850"/>
          </a:xfrm>
          <a:prstGeom prst="rect">
            <a:avLst/>
          </a:prstGeom>
        </p:spPr>
      </p:pic>
      <p:pic>
        <p:nvPicPr>
          <p:cNvPr id="9" name="Picture 8">
            <a:extLst>
              <a:ext uri="{FF2B5EF4-FFF2-40B4-BE49-F238E27FC236}">
                <a16:creationId xmlns:a16="http://schemas.microsoft.com/office/drawing/2014/main" id="{3DEA8190-F6DA-45A4-BC3C-F88396850CF2}"/>
              </a:ext>
            </a:extLst>
          </p:cNvPr>
          <p:cNvPicPr>
            <a:picLocks noChangeAspect="1"/>
          </p:cNvPicPr>
          <p:nvPr/>
        </p:nvPicPr>
        <p:blipFill>
          <a:blip r:embed="rId4"/>
          <a:stretch>
            <a:fillRect/>
          </a:stretch>
        </p:blipFill>
        <p:spPr>
          <a:xfrm>
            <a:off x="7024687" y="3651195"/>
            <a:ext cx="1571625" cy="323850"/>
          </a:xfrm>
          <a:prstGeom prst="rect">
            <a:avLst/>
          </a:prstGeom>
        </p:spPr>
      </p:pic>
      <p:pic>
        <p:nvPicPr>
          <p:cNvPr id="11" name="Picture 10">
            <a:extLst>
              <a:ext uri="{FF2B5EF4-FFF2-40B4-BE49-F238E27FC236}">
                <a16:creationId xmlns:a16="http://schemas.microsoft.com/office/drawing/2014/main" id="{952E22F2-25A0-440A-9DD5-774D16662091}"/>
              </a:ext>
            </a:extLst>
          </p:cNvPr>
          <p:cNvPicPr>
            <a:picLocks noChangeAspect="1"/>
          </p:cNvPicPr>
          <p:nvPr/>
        </p:nvPicPr>
        <p:blipFill>
          <a:blip r:embed="rId5"/>
          <a:stretch>
            <a:fillRect/>
          </a:stretch>
        </p:blipFill>
        <p:spPr>
          <a:xfrm>
            <a:off x="7054504" y="4417460"/>
            <a:ext cx="2228850" cy="142875"/>
          </a:xfrm>
          <a:prstGeom prst="rect">
            <a:avLst/>
          </a:prstGeom>
        </p:spPr>
      </p:pic>
      <p:pic>
        <p:nvPicPr>
          <p:cNvPr id="13" name="Picture 12">
            <a:extLst>
              <a:ext uri="{FF2B5EF4-FFF2-40B4-BE49-F238E27FC236}">
                <a16:creationId xmlns:a16="http://schemas.microsoft.com/office/drawing/2014/main" id="{B8F6314A-06CD-4EC2-928C-38561642B556}"/>
              </a:ext>
            </a:extLst>
          </p:cNvPr>
          <p:cNvPicPr>
            <a:picLocks noChangeAspect="1"/>
          </p:cNvPicPr>
          <p:nvPr/>
        </p:nvPicPr>
        <p:blipFill>
          <a:blip r:embed="rId6"/>
          <a:stretch>
            <a:fillRect/>
          </a:stretch>
        </p:blipFill>
        <p:spPr>
          <a:xfrm>
            <a:off x="7035061" y="5205412"/>
            <a:ext cx="2171700" cy="161925"/>
          </a:xfrm>
          <a:prstGeom prst="rect">
            <a:avLst/>
          </a:prstGeom>
        </p:spPr>
      </p:pic>
      <p:sp>
        <p:nvSpPr>
          <p:cNvPr id="26" name="Rectangle 25">
            <a:extLst>
              <a:ext uri="{FF2B5EF4-FFF2-40B4-BE49-F238E27FC236}">
                <a16:creationId xmlns:a16="http://schemas.microsoft.com/office/drawing/2014/main" id="{2511BCBA-3583-4C80-9CBC-383393B5088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7" name="Picture 26" descr="ox_small_cmyk_pos_rect.jpg">
            <a:extLst>
              <a:ext uri="{FF2B5EF4-FFF2-40B4-BE49-F238E27FC236}">
                <a16:creationId xmlns:a16="http://schemas.microsoft.com/office/drawing/2014/main" id="{435691A2-1297-417C-81D8-91A681C5771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pic>
        <p:nvPicPr>
          <p:cNvPr id="4" name="Picture 3">
            <a:extLst>
              <a:ext uri="{FF2B5EF4-FFF2-40B4-BE49-F238E27FC236}">
                <a16:creationId xmlns:a16="http://schemas.microsoft.com/office/drawing/2014/main" id="{0A54E475-3E1F-4F2B-B116-4641AB534B6C}"/>
              </a:ext>
            </a:extLst>
          </p:cNvPr>
          <p:cNvPicPr>
            <a:picLocks noChangeAspect="1"/>
          </p:cNvPicPr>
          <p:nvPr/>
        </p:nvPicPr>
        <p:blipFill>
          <a:blip r:embed="rId8"/>
          <a:stretch>
            <a:fillRect/>
          </a:stretch>
        </p:blipFill>
        <p:spPr>
          <a:xfrm>
            <a:off x="6867481" y="1606655"/>
            <a:ext cx="2548349" cy="511346"/>
          </a:xfrm>
          <a:prstGeom prst="rect">
            <a:avLst/>
          </a:prstGeom>
        </p:spPr>
      </p:pic>
      <p:sp>
        <p:nvSpPr>
          <p:cNvPr id="20" name="TextBox 19">
            <a:extLst>
              <a:ext uri="{FF2B5EF4-FFF2-40B4-BE49-F238E27FC236}">
                <a16:creationId xmlns:a16="http://schemas.microsoft.com/office/drawing/2014/main" id="{B587AA88-2940-ED34-25E1-E13A25583F29}"/>
              </a:ext>
            </a:extLst>
          </p:cNvPr>
          <p:cNvSpPr txBox="1"/>
          <p:nvPr/>
        </p:nvSpPr>
        <p:spPr>
          <a:xfrm>
            <a:off x="87363" y="6400425"/>
            <a:ext cx="623904" cy="369332"/>
          </a:xfrm>
          <a:prstGeom prst="rect">
            <a:avLst/>
          </a:prstGeom>
          <a:noFill/>
        </p:spPr>
        <p:txBody>
          <a:bodyPr wrap="square">
            <a:spAutoFit/>
          </a:bodyPr>
          <a:lstStyle/>
          <a:p>
            <a:r>
              <a:rPr lang="en-GB" dirty="0"/>
              <a:t>6</a:t>
            </a:r>
          </a:p>
        </p:txBody>
      </p:sp>
      <p:sp>
        <p:nvSpPr>
          <p:cNvPr id="6" name="TextBox 5">
            <a:extLst>
              <a:ext uri="{FF2B5EF4-FFF2-40B4-BE49-F238E27FC236}">
                <a16:creationId xmlns:a16="http://schemas.microsoft.com/office/drawing/2014/main" id="{8C492C09-6300-5468-B64D-1EA6E0FD401F}"/>
              </a:ext>
            </a:extLst>
          </p:cNvPr>
          <p:cNvSpPr txBox="1"/>
          <p:nvPr/>
        </p:nvSpPr>
        <p:spPr>
          <a:xfrm>
            <a:off x="9704690" y="1677662"/>
            <a:ext cx="1567596" cy="369332"/>
          </a:xfrm>
          <a:prstGeom prst="rect">
            <a:avLst/>
          </a:prstGeom>
          <a:noFill/>
        </p:spPr>
        <p:txBody>
          <a:bodyPr wrap="square">
            <a:spAutoFit/>
          </a:bodyPr>
          <a:lstStyle/>
          <a:p>
            <a:r>
              <a:rPr lang="en-GB" i="1" dirty="0">
                <a:latin typeface="Times New Roman" panose="02020603050405020304" pitchFamily="18" charset="0"/>
                <a:cs typeface="Times New Roman" panose="02020603050405020304" pitchFamily="18" charset="0"/>
              </a:rPr>
              <a:t>BTE</a:t>
            </a:r>
            <a:endParaRPr lang="en-GB" sz="1800" i="1"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E8C5560B-B801-00DA-1DC0-E7EA8D496AFB}"/>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1976555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17">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Discretization and meshing</a:t>
            </a:r>
          </a:p>
        </p:txBody>
      </p:sp>
      <p:grpSp>
        <p:nvGrpSpPr>
          <p:cNvPr id="25" name="Group 19">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21" name="Rectangle 20">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Rectangle 23">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330505"/>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kumimoji="0" lang="en-US" altLang="en-US" sz="2000" b="0" i="0" u="none" strike="noStrike" cap="none" normalizeH="0" baseline="0" dirty="0">
                <a:ln>
                  <a:noFill/>
                </a:ln>
                <a:effectLst/>
              </a:rPr>
              <a:t>The device simulations process consists of two steps:</a:t>
            </a:r>
            <a:br>
              <a:rPr kumimoji="0" lang="en-US" altLang="en-US" sz="2000" b="0" i="0" u="none" strike="noStrike" cap="none" normalizeH="0" baseline="0" dirty="0">
                <a:ln>
                  <a:noFill/>
                </a:ln>
                <a:effectLst/>
              </a:rPr>
            </a:br>
            <a:endParaRPr kumimoji="0" lang="en-US" altLang="en-US" sz="2000" b="0" i="0" u="none" strike="noStrike" cap="none" normalizeH="0" baseline="0" dirty="0">
              <a:ln>
                <a:noFill/>
              </a:ln>
              <a:effectLst/>
            </a:endParaRPr>
          </a:p>
          <a:p>
            <a:pPr marL="228600" indent="-457200" fontAlgn="base">
              <a:lnSpc>
                <a:spcPct val="90000"/>
              </a:lnSpc>
              <a:spcBef>
                <a:spcPct val="0"/>
              </a:spcBef>
              <a:spcAft>
                <a:spcPts val="600"/>
              </a:spcAft>
              <a:buFont typeface="+mj-lt"/>
              <a:buAutoNum type="arabicPeriod"/>
            </a:pPr>
            <a:r>
              <a:rPr lang="en-US" altLang="en-US" sz="2000" dirty="0"/>
              <a:t> The test volume is obtained through grid generation  (‘mesh generation’ )</a:t>
            </a:r>
            <a:br>
              <a:rPr lang="en-US" altLang="en-US" sz="2000" dirty="0"/>
            </a:br>
            <a:endParaRPr lang="en-US" altLang="en-US" sz="2000" dirty="0"/>
          </a:p>
          <a:p>
            <a:pPr marL="228600" indent="-457200" fontAlgn="base">
              <a:lnSpc>
                <a:spcPct val="90000"/>
              </a:lnSpc>
              <a:spcBef>
                <a:spcPct val="0"/>
              </a:spcBef>
              <a:spcAft>
                <a:spcPts val="600"/>
              </a:spcAft>
              <a:buFont typeface="+mj-lt"/>
              <a:buAutoNum type="arabicPeriod"/>
            </a:pPr>
            <a:r>
              <a:rPr kumimoji="0" lang="en-US" altLang="en-US" sz="2000" b="0" i="0" u="none" strike="noStrike" cap="none" normalizeH="0" baseline="0" dirty="0">
                <a:ln>
                  <a:noFill/>
                </a:ln>
                <a:effectLst/>
              </a:rPr>
              <a:t>Solving the discretized differential equations using Finite-Boxes method (box integration method) .</a:t>
            </a:r>
            <a:r>
              <a:rPr lang="en-US" altLang="en-US" sz="2000" dirty="0"/>
              <a:t> This method integrates PDEs over a test volume</a:t>
            </a: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endParaRPr>
          </a:p>
        </p:txBody>
      </p:sp>
      <p:sp>
        <p:nvSpPr>
          <p:cNvPr id="26" name="Rectangle 25">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CA7A4944-81F3-47B4-99A6-440AD93B80A0}"/>
              </a:ext>
            </a:extLst>
          </p:cNvPr>
          <p:cNvPicPr>
            <a:picLocks noChangeAspect="1"/>
          </p:cNvPicPr>
          <p:nvPr/>
        </p:nvPicPr>
        <p:blipFill rotWithShape="1">
          <a:blip r:embed="rId2"/>
          <a:srcRect r="1742" b="1"/>
          <a:stretch/>
        </p:blipFill>
        <p:spPr>
          <a:xfrm>
            <a:off x="5977788" y="799352"/>
            <a:ext cx="5425410" cy="5259296"/>
          </a:xfrm>
          <a:prstGeom prst="rect">
            <a:avLst/>
          </a:prstGeom>
        </p:spPr>
      </p:pic>
      <p:sp>
        <p:nvSpPr>
          <p:cNvPr id="12" name="Rectangle 11">
            <a:extLst>
              <a:ext uri="{FF2B5EF4-FFF2-40B4-BE49-F238E27FC236}">
                <a16:creationId xmlns:a16="http://schemas.microsoft.com/office/drawing/2014/main" id="{B6E20853-84AC-49FD-B4D0-28D4D2012326}"/>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descr="ox_small_cmyk_pos_rect.jpg">
            <a:extLst>
              <a:ext uri="{FF2B5EF4-FFF2-40B4-BE49-F238E27FC236}">
                <a16:creationId xmlns:a16="http://schemas.microsoft.com/office/drawing/2014/main" id="{3CBB6D48-A761-44F4-AD3A-2D04809DB29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6" name="TextBox 15">
            <a:extLst>
              <a:ext uri="{FF2B5EF4-FFF2-40B4-BE49-F238E27FC236}">
                <a16:creationId xmlns:a16="http://schemas.microsoft.com/office/drawing/2014/main" id="{B3000A41-D3B5-2415-CB93-A49D1C987468}"/>
              </a:ext>
            </a:extLst>
          </p:cNvPr>
          <p:cNvSpPr txBox="1"/>
          <p:nvPr/>
        </p:nvSpPr>
        <p:spPr>
          <a:xfrm>
            <a:off x="87363" y="6400425"/>
            <a:ext cx="623904" cy="369332"/>
          </a:xfrm>
          <a:prstGeom prst="rect">
            <a:avLst/>
          </a:prstGeom>
          <a:noFill/>
        </p:spPr>
        <p:txBody>
          <a:bodyPr wrap="square">
            <a:spAutoFit/>
          </a:bodyPr>
          <a:lstStyle/>
          <a:p>
            <a:r>
              <a:rPr lang="en-GB" dirty="0"/>
              <a:t>7</a:t>
            </a:r>
          </a:p>
        </p:txBody>
      </p:sp>
      <p:sp>
        <p:nvSpPr>
          <p:cNvPr id="4" name="TextBox 3">
            <a:extLst>
              <a:ext uri="{FF2B5EF4-FFF2-40B4-BE49-F238E27FC236}">
                <a16:creationId xmlns:a16="http://schemas.microsoft.com/office/drawing/2014/main" id="{F3EF82CF-42A7-5333-4ABB-46D2E86907AB}"/>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385689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112315</TotalTime>
  <Words>3948</Words>
  <Application>Microsoft Office PowerPoint</Application>
  <PresentationFormat>Widescreen</PresentationFormat>
  <Paragraphs>502</Paragraphs>
  <Slides>37</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37</vt:i4>
      </vt:variant>
    </vt:vector>
  </HeadingPairs>
  <TitlesOfParts>
    <vt:vector size="46" baseType="lpstr">
      <vt:lpstr>AdvOTd4dc5a45.I</vt:lpstr>
      <vt:lpstr>AdvOTe94fe8f8</vt:lpstr>
      <vt:lpstr>Arial</vt:lpstr>
      <vt:lpstr>Calibri</vt:lpstr>
      <vt:lpstr>Calibri Light</vt:lpstr>
      <vt:lpstr>Cambria Math</vt:lpstr>
      <vt:lpstr>Times New Roman</vt:lpstr>
      <vt:lpstr>Office Theme</vt:lpstr>
      <vt:lpstr>Office Theme</vt:lpstr>
      <vt:lpstr>TCAD simulation I E. Giulio Villani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Synopsys TCAD E. Giulio Villani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TCAD simulation   Structure Editor (SDE) </vt:lpstr>
      <vt:lpstr>PowerPoint Presentation</vt:lpstr>
      <vt:lpstr>PowerPoint Presentation</vt:lpstr>
      <vt:lpstr>PowerPoint Presentation</vt:lpstr>
      <vt:lpstr>PowerPoint Presentation</vt:lpstr>
      <vt:lpstr>PowerPoint Presentation</vt:lpstr>
      <vt:lpstr>PowerPoint Presentation</vt:lpstr>
    </vt:vector>
  </TitlesOfParts>
  <Company>HEPWIN2012-27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fabrication</dc:title>
  <dc:creator>Villani, Giulio (STFC,RAL,PPD)</dc:creator>
  <cp:lastModifiedBy>Villani, Giulio (STFC,RAL,PPD)</cp:lastModifiedBy>
  <cp:revision>374</cp:revision>
  <cp:lastPrinted>2022-02-24T17:37:23Z</cp:lastPrinted>
  <dcterms:created xsi:type="dcterms:W3CDTF">2021-12-29T09:34:20Z</dcterms:created>
  <dcterms:modified xsi:type="dcterms:W3CDTF">2024-06-30T21:35:07Z</dcterms:modified>
</cp:coreProperties>
</file>