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2"/>
  </p:notesMasterIdLst>
  <p:sldIdLst>
    <p:sldId id="293" r:id="rId2"/>
    <p:sldId id="294" r:id="rId3"/>
    <p:sldId id="295" r:id="rId4"/>
    <p:sldId id="310" r:id="rId5"/>
    <p:sldId id="296" r:id="rId6"/>
    <p:sldId id="297" r:id="rId7"/>
    <p:sldId id="298" r:id="rId8"/>
    <p:sldId id="267" r:id="rId9"/>
    <p:sldId id="280" r:id="rId10"/>
    <p:sldId id="300" r:id="rId11"/>
    <p:sldId id="299" r:id="rId12"/>
    <p:sldId id="301" r:id="rId13"/>
    <p:sldId id="302" r:id="rId14"/>
    <p:sldId id="303" r:id="rId15"/>
    <p:sldId id="309" r:id="rId16"/>
    <p:sldId id="311" r:id="rId17"/>
    <p:sldId id="304" r:id="rId18"/>
    <p:sldId id="308" r:id="rId19"/>
    <p:sldId id="312" r:id="rId20"/>
    <p:sldId id="305" r:id="rId21"/>
    <p:sldId id="313" r:id="rId22"/>
    <p:sldId id="314" r:id="rId23"/>
    <p:sldId id="278" r:id="rId24"/>
    <p:sldId id="261" r:id="rId25"/>
    <p:sldId id="263" r:id="rId26"/>
    <p:sldId id="268" r:id="rId27"/>
    <p:sldId id="318" r:id="rId28"/>
    <p:sldId id="274" r:id="rId29"/>
    <p:sldId id="319" r:id="rId30"/>
    <p:sldId id="317"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714" autoAdjust="0"/>
    <p:restoredTop sz="94766" autoAdjust="0"/>
  </p:normalViewPr>
  <p:slideViewPr>
    <p:cSldViewPr>
      <p:cViewPr varScale="1">
        <p:scale>
          <a:sx n="95" d="100"/>
          <a:sy n="95" d="100"/>
        </p:scale>
        <p:origin x="792"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9DBEAB-0A46-43DD-981F-2865F45B0588}" type="datetimeFigureOut">
              <a:rPr lang="en-GB" smtClean="0"/>
              <a:t>10/07/2024</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1B4DCD-7AEE-492F-B83F-7EC419E97AE4}" type="slidenum">
              <a:rPr lang="en-GB" smtClean="0"/>
              <a:t>‹#›</a:t>
            </a:fld>
            <a:endParaRPr lang="en-GB" dirty="0"/>
          </a:p>
        </p:txBody>
      </p:sp>
    </p:spTree>
    <p:extLst>
      <p:ext uri="{BB962C8B-B14F-4D97-AF65-F5344CB8AC3E}">
        <p14:creationId xmlns:p14="http://schemas.microsoft.com/office/powerpoint/2010/main" val="5320551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PlaceHolder 1"/>
          <p:cNvSpPr>
            <a:spLocks noGrp="1" noRot="1" noChangeAspect="1"/>
          </p:cNvSpPr>
          <p:nvPr>
            <p:ph type="sldImg"/>
          </p:nvPr>
        </p:nvSpPr>
        <p:spPr>
          <a:xfrm>
            <a:off x="1143000" y="685800"/>
            <a:ext cx="4572000" cy="3429000"/>
          </a:xfrm>
          <a:prstGeom prst="rect">
            <a:avLst/>
          </a:prstGeom>
          <a:ln w="0">
            <a:noFill/>
          </a:ln>
        </p:spPr>
      </p:sp>
      <p:sp>
        <p:nvSpPr>
          <p:cNvPr id="197" name="PlaceHolder 2"/>
          <p:cNvSpPr>
            <a:spLocks noGrp="1"/>
          </p:cNvSpPr>
          <p:nvPr>
            <p:ph type="body"/>
          </p:nvPr>
        </p:nvSpPr>
        <p:spPr>
          <a:xfrm>
            <a:off x="685800" y="4343400"/>
            <a:ext cx="5486040" cy="4114440"/>
          </a:xfrm>
          <a:prstGeom prst="rect">
            <a:avLst/>
          </a:prstGeom>
          <a:noFill/>
          <a:ln w="0">
            <a:noFill/>
          </a:ln>
        </p:spPr>
        <p:txBody>
          <a:bodyPr anchor="t">
            <a:noAutofit/>
          </a:bodyPr>
          <a:lstStyle/>
          <a:p>
            <a:pPr marL="216000" indent="-216000">
              <a:lnSpc>
                <a:spcPct val="100000"/>
              </a:lnSpc>
              <a:buNone/>
            </a:pPr>
            <a:r>
              <a:rPr lang="en-GB" sz="2000" b="0" strike="noStrike" spc="-1">
                <a:latin typeface="Arial"/>
              </a:rPr>
              <a:t>PSF: </a:t>
            </a:r>
            <a:r>
              <a:rPr lang="en-US" sz="2000" b="0" strike="noStrike" spc="-1">
                <a:solidFill>
                  <a:srgbClr val="202122"/>
                </a:solidFill>
                <a:highlight>
                  <a:srgbClr val="FFFFFF"/>
                </a:highlight>
                <a:latin typeface="Arial"/>
              </a:rPr>
              <a:t> the image of a point source</a:t>
            </a:r>
            <a:endParaRPr lang="en-GB" sz="2000" b="0" strike="noStrike" spc="-1">
              <a:latin typeface="Arial"/>
            </a:endParaRPr>
          </a:p>
        </p:txBody>
      </p:sp>
      <p:sp>
        <p:nvSpPr>
          <p:cNvPr id="198" name="PlaceHolder 3"/>
          <p:cNvSpPr>
            <a:spLocks noGrp="1"/>
          </p:cNvSpPr>
          <p:nvPr>
            <p:ph type="sldNum" idx="15"/>
          </p:nvPr>
        </p:nvSpPr>
        <p:spPr>
          <a:xfrm>
            <a:off x="3884760" y="8685360"/>
            <a:ext cx="2971440" cy="456840"/>
          </a:xfrm>
          <a:prstGeom prst="rect">
            <a:avLst/>
          </a:prstGeom>
          <a:noFill/>
          <a:ln w="0">
            <a:noFill/>
          </a:ln>
        </p:spPr>
        <p:txBody>
          <a:bodyPr anchor="b">
            <a:noAutofit/>
          </a:bodyPr>
          <a:lstStyle>
            <a:lvl1pPr algn="r">
              <a:lnSpc>
                <a:spcPct val="100000"/>
              </a:lnSpc>
              <a:buNone/>
              <a:defRPr lang="en-GB" sz="1200" b="0" strike="noStrike" spc="-1">
                <a:latin typeface="Times New Roman"/>
              </a:defRPr>
            </a:lvl1pPr>
          </a:lstStyle>
          <a:p>
            <a:pPr algn="r">
              <a:lnSpc>
                <a:spcPct val="100000"/>
              </a:lnSpc>
              <a:buNone/>
            </a:pPr>
            <a:fld id="{61933722-1CA4-4A64-96FC-D27644C2DEFA}" type="slidenum">
              <a:rPr lang="en-GB" sz="1200" b="0" strike="noStrike" spc="-1">
                <a:latin typeface="Times New Roman"/>
              </a:rPr>
              <a:t>23</a:t>
            </a:fld>
            <a:endParaRPr lang="en-GB" sz="1200" b="0" strike="noStrike" spc="-1">
              <a:latin typeface="Times New Roman"/>
            </a:endParaRPr>
          </a:p>
        </p:txBody>
      </p:sp>
    </p:spTree>
    <p:extLst>
      <p:ext uri="{BB962C8B-B14F-4D97-AF65-F5344CB8AC3E}">
        <p14:creationId xmlns:p14="http://schemas.microsoft.com/office/powerpoint/2010/main" val="1257624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PlaceHolder 1"/>
          <p:cNvSpPr>
            <a:spLocks noGrp="1" noRot="1" noChangeAspect="1"/>
          </p:cNvSpPr>
          <p:nvPr>
            <p:ph type="sldImg"/>
          </p:nvPr>
        </p:nvSpPr>
        <p:spPr>
          <a:xfrm>
            <a:off x="1143000" y="685800"/>
            <a:ext cx="4572000" cy="3429000"/>
          </a:xfrm>
          <a:prstGeom prst="rect">
            <a:avLst/>
          </a:prstGeom>
          <a:ln w="0">
            <a:noFill/>
          </a:ln>
        </p:spPr>
      </p:sp>
      <p:sp>
        <p:nvSpPr>
          <p:cNvPr id="194" name="PlaceHolder 2"/>
          <p:cNvSpPr>
            <a:spLocks noGrp="1"/>
          </p:cNvSpPr>
          <p:nvPr>
            <p:ph type="body"/>
          </p:nvPr>
        </p:nvSpPr>
        <p:spPr>
          <a:xfrm>
            <a:off x="685800" y="4343400"/>
            <a:ext cx="5486040" cy="4114440"/>
          </a:xfrm>
          <a:prstGeom prst="rect">
            <a:avLst/>
          </a:prstGeom>
          <a:noFill/>
          <a:ln w="0">
            <a:noFill/>
          </a:ln>
        </p:spPr>
        <p:txBody>
          <a:bodyPr anchor="t">
            <a:noAutofit/>
          </a:bodyPr>
          <a:lstStyle/>
          <a:p>
            <a:pPr marL="216000" indent="-216000">
              <a:lnSpc>
                <a:spcPct val="100000"/>
              </a:lnSpc>
              <a:buNone/>
            </a:pPr>
            <a:r>
              <a:rPr lang="en-GB" sz="2000" b="0" strike="noStrike" spc="-1">
                <a:latin typeface="Arial"/>
              </a:rPr>
              <a:t>PSF: </a:t>
            </a:r>
            <a:r>
              <a:rPr lang="en-US" sz="2000" b="0" strike="noStrike" spc="-1">
                <a:solidFill>
                  <a:srgbClr val="202122"/>
                </a:solidFill>
                <a:highlight>
                  <a:srgbClr val="FFFFFF"/>
                </a:highlight>
                <a:latin typeface="Arial"/>
              </a:rPr>
              <a:t> the image of a point source</a:t>
            </a:r>
            <a:endParaRPr lang="en-GB" sz="2000" b="0" strike="noStrike" spc="-1">
              <a:latin typeface="Arial"/>
            </a:endParaRPr>
          </a:p>
        </p:txBody>
      </p:sp>
      <p:sp>
        <p:nvSpPr>
          <p:cNvPr id="195" name="PlaceHolder 3"/>
          <p:cNvSpPr>
            <a:spLocks noGrp="1"/>
          </p:cNvSpPr>
          <p:nvPr>
            <p:ph type="sldNum" idx="14"/>
          </p:nvPr>
        </p:nvSpPr>
        <p:spPr>
          <a:xfrm>
            <a:off x="3884760" y="8685360"/>
            <a:ext cx="2971440" cy="456840"/>
          </a:xfrm>
          <a:prstGeom prst="rect">
            <a:avLst/>
          </a:prstGeom>
          <a:noFill/>
          <a:ln w="0">
            <a:noFill/>
          </a:ln>
        </p:spPr>
        <p:txBody>
          <a:bodyPr anchor="b">
            <a:noAutofit/>
          </a:bodyPr>
          <a:lstStyle>
            <a:lvl1pPr algn="r">
              <a:lnSpc>
                <a:spcPct val="100000"/>
              </a:lnSpc>
              <a:buNone/>
              <a:defRPr lang="en-GB" sz="1200" b="0" strike="noStrike" spc="-1">
                <a:latin typeface="Times New Roman"/>
              </a:defRPr>
            </a:lvl1pPr>
          </a:lstStyle>
          <a:p>
            <a:pPr algn="r">
              <a:lnSpc>
                <a:spcPct val="100000"/>
              </a:lnSpc>
              <a:buNone/>
            </a:pPr>
            <a:fld id="{63D10A99-9335-4F3A-9E0B-75E75ADECA78}" type="slidenum">
              <a:rPr lang="en-GB" sz="1200" b="0" strike="noStrike" spc="-1">
                <a:latin typeface="Times New Roman"/>
              </a:rPr>
              <a:t>24</a:t>
            </a:fld>
            <a:endParaRPr lang="en-GB" sz="1200" b="0" strike="noStrike" spc="-1">
              <a:latin typeface="Times New Roman"/>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PlaceHolder 1"/>
          <p:cNvSpPr>
            <a:spLocks noGrp="1" noRot="1" noChangeAspect="1"/>
          </p:cNvSpPr>
          <p:nvPr>
            <p:ph type="sldImg"/>
          </p:nvPr>
        </p:nvSpPr>
        <p:spPr>
          <a:xfrm>
            <a:off x="1143000" y="685800"/>
            <a:ext cx="4572000" cy="3429000"/>
          </a:xfrm>
          <a:prstGeom prst="rect">
            <a:avLst/>
          </a:prstGeom>
          <a:ln w="0">
            <a:noFill/>
          </a:ln>
        </p:spPr>
      </p:sp>
      <p:sp>
        <p:nvSpPr>
          <p:cNvPr id="200" name="PlaceHolder 2"/>
          <p:cNvSpPr>
            <a:spLocks noGrp="1"/>
          </p:cNvSpPr>
          <p:nvPr>
            <p:ph type="body"/>
          </p:nvPr>
        </p:nvSpPr>
        <p:spPr>
          <a:xfrm>
            <a:off x="685800" y="4343400"/>
            <a:ext cx="5486040" cy="4114440"/>
          </a:xfrm>
          <a:prstGeom prst="rect">
            <a:avLst/>
          </a:prstGeom>
          <a:noFill/>
          <a:ln w="0">
            <a:noFill/>
          </a:ln>
        </p:spPr>
        <p:txBody>
          <a:bodyPr anchor="t">
            <a:noAutofit/>
          </a:bodyPr>
          <a:lstStyle/>
          <a:p>
            <a:pPr marL="216000" indent="-216000">
              <a:lnSpc>
                <a:spcPct val="100000"/>
              </a:lnSpc>
              <a:buNone/>
            </a:pPr>
            <a:r>
              <a:rPr lang="en-GB" sz="2000" b="0" strike="noStrike" spc="-1">
                <a:latin typeface="Arial"/>
              </a:rPr>
              <a:t>PSF: </a:t>
            </a:r>
            <a:r>
              <a:rPr lang="en-US" sz="2000" b="0" strike="noStrike" spc="-1">
                <a:solidFill>
                  <a:srgbClr val="202122"/>
                </a:solidFill>
                <a:highlight>
                  <a:srgbClr val="FFFFFF"/>
                </a:highlight>
                <a:latin typeface="Arial"/>
              </a:rPr>
              <a:t> the image of a point source</a:t>
            </a:r>
            <a:endParaRPr lang="en-GB" sz="2000" b="0" strike="noStrike" spc="-1">
              <a:latin typeface="Arial"/>
            </a:endParaRPr>
          </a:p>
        </p:txBody>
      </p:sp>
      <p:sp>
        <p:nvSpPr>
          <p:cNvPr id="201" name="PlaceHolder 3"/>
          <p:cNvSpPr>
            <a:spLocks noGrp="1"/>
          </p:cNvSpPr>
          <p:nvPr>
            <p:ph type="sldNum" idx="16"/>
          </p:nvPr>
        </p:nvSpPr>
        <p:spPr>
          <a:xfrm>
            <a:off x="3884760" y="8685360"/>
            <a:ext cx="2971440" cy="456840"/>
          </a:xfrm>
          <a:prstGeom prst="rect">
            <a:avLst/>
          </a:prstGeom>
          <a:noFill/>
          <a:ln w="0">
            <a:noFill/>
          </a:ln>
        </p:spPr>
        <p:txBody>
          <a:bodyPr anchor="b">
            <a:noAutofit/>
          </a:bodyPr>
          <a:lstStyle>
            <a:lvl1pPr algn="r">
              <a:lnSpc>
                <a:spcPct val="100000"/>
              </a:lnSpc>
              <a:buNone/>
              <a:defRPr lang="en-GB" sz="1200" b="0" strike="noStrike" spc="-1">
                <a:latin typeface="Times New Roman"/>
              </a:defRPr>
            </a:lvl1pPr>
          </a:lstStyle>
          <a:p>
            <a:pPr algn="r">
              <a:lnSpc>
                <a:spcPct val="100000"/>
              </a:lnSpc>
              <a:buNone/>
            </a:pPr>
            <a:fld id="{379708E7-655C-4F9F-901D-B20574BD95AA}" type="slidenum">
              <a:rPr lang="en-GB" sz="1200" b="0" strike="noStrike" spc="-1">
                <a:latin typeface="Times New Roman"/>
              </a:rPr>
              <a:t>25</a:t>
            </a:fld>
            <a:endParaRPr lang="en-GB" sz="1200" b="0" strike="noStrike" spc="-1">
              <a:latin typeface="Times New Roman"/>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 name="PlaceHolder 1"/>
          <p:cNvSpPr>
            <a:spLocks noGrp="1" noRot="1" noChangeAspect="1"/>
          </p:cNvSpPr>
          <p:nvPr>
            <p:ph type="sldImg"/>
          </p:nvPr>
        </p:nvSpPr>
        <p:spPr>
          <a:xfrm>
            <a:off x="1143000" y="685800"/>
            <a:ext cx="4572000" cy="3429000"/>
          </a:xfrm>
          <a:prstGeom prst="rect">
            <a:avLst/>
          </a:prstGeom>
          <a:ln w="0">
            <a:noFill/>
          </a:ln>
        </p:spPr>
      </p:sp>
      <p:sp>
        <p:nvSpPr>
          <p:cNvPr id="215" name="PlaceHolder 2"/>
          <p:cNvSpPr>
            <a:spLocks noGrp="1"/>
          </p:cNvSpPr>
          <p:nvPr>
            <p:ph type="body"/>
          </p:nvPr>
        </p:nvSpPr>
        <p:spPr>
          <a:xfrm>
            <a:off x="685800" y="4343400"/>
            <a:ext cx="5486040" cy="4114440"/>
          </a:xfrm>
          <a:prstGeom prst="rect">
            <a:avLst/>
          </a:prstGeom>
          <a:noFill/>
          <a:ln w="0">
            <a:noFill/>
          </a:ln>
        </p:spPr>
        <p:txBody>
          <a:bodyPr anchor="t">
            <a:noAutofit/>
          </a:bodyPr>
          <a:lstStyle/>
          <a:p>
            <a:pPr marL="216000" indent="-216000">
              <a:lnSpc>
                <a:spcPct val="100000"/>
              </a:lnSpc>
              <a:buNone/>
            </a:pPr>
            <a:r>
              <a:rPr lang="en-GB" sz="2000" b="0" strike="noStrike" spc="-1">
                <a:latin typeface="Arial"/>
              </a:rPr>
              <a:t>PSF: </a:t>
            </a:r>
            <a:r>
              <a:rPr lang="en-US" sz="2000" b="0" strike="noStrike" spc="-1">
                <a:solidFill>
                  <a:srgbClr val="202122"/>
                </a:solidFill>
                <a:highlight>
                  <a:srgbClr val="FFFFFF"/>
                </a:highlight>
                <a:latin typeface="Arial"/>
              </a:rPr>
              <a:t> the image of a point source</a:t>
            </a:r>
            <a:endParaRPr lang="en-GB" sz="2000" b="0" strike="noStrike" spc="-1">
              <a:latin typeface="Arial"/>
            </a:endParaRPr>
          </a:p>
        </p:txBody>
      </p:sp>
      <p:sp>
        <p:nvSpPr>
          <p:cNvPr id="216" name="PlaceHolder 3"/>
          <p:cNvSpPr>
            <a:spLocks noGrp="1"/>
          </p:cNvSpPr>
          <p:nvPr>
            <p:ph type="sldNum" idx="21"/>
          </p:nvPr>
        </p:nvSpPr>
        <p:spPr>
          <a:xfrm>
            <a:off x="3884760" y="8685360"/>
            <a:ext cx="2971440" cy="456840"/>
          </a:xfrm>
          <a:prstGeom prst="rect">
            <a:avLst/>
          </a:prstGeom>
          <a:noFill/>
          <a:ln w="0">
            <a:noFill/>
          </a:ln>
        </p:spPr>
        <p:txBody>
          <a:bodyPr anchor="b">
            <a:noAutofit/>
          </a:bodyPr>
          <a:lstStyle>
            <a:lvl1pPr algn="r">
              <a:lnSpc>
                <a:spcPct val="100000"/>
              </a:lnSpc>
              <a:buNone/>
              <a:defRPr lang="en-GB" sz="1200" b="0" strike="noStrike" spc="-1">
                <a:latin typeface="Times New Roman"/>
              </a:defRPr>
            </a:lvl1pPr>
          </a:lstStyle>
          <a:p>
            <a:pPr algn="r">
              <a:lnSpc>
                <a:spcPct val="100000"/>
              </a:lnSpc>
              <a:buNone/>
            </a:pPr>
            <a:fld id="{47845EEB-0F84-46C7-9702-D4D1DC1A1A18}" type="slidenum">
              <a:rPr lang="en-GB" sz="1200" b="0" strike="noStrike" spc="-1">
                <a:latin typeface="Times New Roman"/>
              </a:rPr>
              <a:t>26</a:t>
            </a:fld>
            <a:endParaRPr lang="en-GB" sz="1200" b="0" strike="noStrike" spc="-1">
              <a:latin typeface="Times New Roman"/>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PlaceHolder 1"/>
          <p:cNvSpPr>
            <a:spLocks noGrp="1" noRot="1" noChangeAspect="1"/>
          </p:cNvSpPr>
          <p:nvPr>
            <p:ph type="sldImg"/>
          </p:nvPr>
        </p:nvSpPr>
        <p:spPr>
          <a:xfrm>
            <a:off x="1143000" y="685800"/>
            <a:ext cx="4572000" cy="3429000"/>
          </a:xfrm>
          <a:prstGeom prst="rect">
            <a:avLst/>
          </a:prstGeom>
          <a:ln w="0">
            <a:noFill/>
          </a:ln>
        </p:spPr>
      </p:sp>
      <p:sp>
        <p:nvSpPr>
          <p:cNvPr id="212" name="PlaceHolder 2"/>
          <p:cNvSpPr>
            <a:spLocks noGrp="1"/>
          </p:cNvSpPr>
          <p:nvPr>
            <p:ph type="body"/>
          </p:nvPr>
        </p:nvSpPr>
        <p:spPr>
          <a:xfrm>
            <a:off x="685800" y="4343400"/>
            <a:ext cx="5486040" cy="4114440"/>
          </a:xfrm>
          <a:prstGeom prst="rect">
            <a:avLst/>
          </a:prstGeom>
          <a:noFill/>
          <a:ln w="0">
            <a:noFill/>
          </a:ln>
        </p:spPr>
        <p:txBody>
          <a:bodyPr anchor="t">
            <a:noAutofit/>
          </a:bodyPr>
          <a:lstStyle/>
          <a:p>
            <a:pPr marL="216000" indent="-216000">
              <a:lnSpc>
                <a:spcPct val="100000"/>
              </a:lnSpc>
              <a:buNone/>
            </a:pPr>
            <a:r>
              <a:rPr lang="en-GB" sz="2000" b="0" strike="noStrike" spc="-1">
                <a:latin typeface="Arial"/>
              </a:rPr>
              <a:t>PSF: </a:t>
            </a:r>
            <a:r>
              <a:rPr lang="en-US" sz="2000" b="0" strike="noStrike" spc="-1">
                <a:solidFill>
                  <a:srgbClr val="202122"/>
                </a:solidFill>
                <a:highlight>
                  <a:srgbClr val="FFFFFF"/>
                </a:highlight>
                <a:latin typeface="Arial"/>
              </a:rPr>
              <a:t> the image of a point source</a:t>
            </a:r>
            <a:endParaRPr lang="en-GB" sz="2000" b="0" strike="noStrike" spc="-1">
              <a:latin typeface="Arial"/>
            </a:endParaRPr>
          </a:p>
        </p:txBody>
      </p:sp>
      <p:sp>
        <p:nvSpPr>
          <p:cNvPr id="213" name="PlaceHolder 3"/>
          <p:cNvSpPr>
            <a:spLocks noGrp="1"/>
          </p:cNvSpPr>
          <p:nvPr>
            <p:ph type="sldNum" idx="20"/>
          </p:nvPr>
        </p:nvSpPr>
        <p:spPr>
          <a:xfrm>
            <a:off x="3884760" y="8685360"/>
            <a:ext cx="2971440" cy="456840"/>
          </a:xfrm>
          <a:prstGeom prst="rect">
            <a:avLst/>
          </a:prstGeom>
          <a:noFill/>
          <a:ln w="0">
            <a:noFill/>
          </a:ln>
        </p:spPr>
        <p:txBody>
          <a:bodyPr anchor="b">
            <a:noAutofit/>
          </a:bodyPr>
          <a:lstStyle>
            <a:lvl1pPr algn="r">
              <a:lnSpc>
                <a:spcPct val="100000"/>
              </a:lnSpc>
              <a:buNone/>
              <a:defRPr lang="en-GB" sz="1200" b="0" strike="noStrike" spc="-1">
                <a:latin typeface="Times New Roman"/>
              </a:defRPr>
            </a:lvl1pPr>
          </a:lstStyle>
          <a:p>
            <a:pPr algn="r">
              <a:lnSpc>
                <a:spcPct val="100000"/>
              </a:lnSpc>
              <a:buNone/>
            </a:pPr>
            <a:fld id="{AF491F34-D3BC-40F6-B019-98975FE4F23B}" type="slidenum">
              <a:rPr lang="en-GB" sz="1200" b="0" strike="noStrike" spc="-1">
                <a:latin typeface="Times New Roman"/>
              </a:rPr>
              <a:t>27</a:t>
            </a:fld>
            <a:endParaRPr lang="en-GB" sz="1200" b="0" strike="noStrike" spc="-1">
              <a:latin typeface="Times New Roman"/>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 name="PlaceHolder 1"/>
          <p:cNvSpPr>
            <a:spLocks noGrp="1" noRot="1" noChangeAspect="1"/>
          </p:cNvSpPr>
          <p:nvPr>
            <p:ph type="sldImg"/>
          </p:nvPr>
        </p:nvSpPr>
        <p:spPr>
          <a:xfrm>
            <a:off x="1143000" y="685800"/>
            <a:ext cx="4572000" cy="3429000"/>
          </a:xfrm>
          <a:prstGeom prst="rect">
            <a:avLst/>
          </a:prstGeom>
          <a:ln w="0">
            <a:noFill/>
          </a:ln>
        </p:spPr>
      </p:sp>
      <p:sp>
        <p:nvSpPr>
          <p:cNvPr id="215" name="PlaceHolder 2"/>
          <p:cNvSpPr>
            <a:spLocks noGrp="1"/>
          </p:cNvSpPr>
          <p:nvPr>
            <p:ph type="body"/>
          </p:nvPr>
        </p:nvSpPr>
        <p:spPr>
          <a:xfrm>
            <a:off x="685800" y="4343400"/>
            <a:ext cx="5486040" cy="4114440"/>
          </a:xfrm>
          <a:prstGeom prst="rect">
            <a:avLst/>
          </a:prstGeom>
          <a:noFill/>
          <a:ln w="0">
            <a:noFill/>
          </a:ln>
        </p:spPr>
        <p:txBody>
          <a:bodyPr anchor="t">
            <a:noAutofit/>
          </a:bodyPr>
          <a:lstStyle/>
          <a:p>
            <a:pPr marL="216000" indent="-216000">
              <a:lnSpc>
                <a:spcPct val="100000"/>
              </a:lnSpc>
              <a:buNone/>
            </a:pPr>
            <a:r>
              <a:rPr lang="en-GB" sz="2000" b="0" strike="noStrike" spc="-1">
                <a:latin typeface="Arial"/>
              </a:rPr>
              <a:t>PSF: </a:t>
            </a:r>
            <a:r>
              <a:rPr lang="en-US" sz="2000" b="0" strike="noStrike" spc="-1">
                <a:solidFill>
                  <a:srgbClr val="202122"/>
                </a:solidFill>
                <a:highlight>
                  <a:srgbClr val="FFFFFF"/>
                </a:highlight>
                <a:latin typeface="Arial"/>
              </a:rPr>
              <a:t> the image of a point source</a:t>
            </a:r>
            <a:endParaRPr lang="en-GB" sz="2000" b="0" strike="noStrike" spc="-1">
              <a:latin typeface="Arial"/>
            </a:endParaRPr>
          </a:p>
        </p:txBody>
      </p:sp>
      <p:sp>
        <p:nvSpPr>
          <p:cNvPr id="216" name="PlaceHolder 3"/>
          <p:cNvSpPr>
            <a:spLocks noGrp="1"/>
          </p:cNvSpPr>
          <p:nvPr>
            <p:ph type="sldNum" idx="21"/>
          </p:nvPr>
        </p:nvSpPr>
        <p:spPr>
          <a:xfrm>
            <a:off x="3884760" y="8685360"/>
            <a:ext cx="2971440" cy="456840"/>
          </a:xfrm>
          <a:prstGeom prst="rect">
            <a:avLst/>
          </a:prstGeom>
          <a:noFill/>
          <a:ln w="0">
            <a:noFill/>
          </a:ln>
        </p:spPr>
        <p:txBody>
          <a:bodyPr anchor="b">
            <a:noAutofit/>
          </a:bodyPr>
          <a:lstStyle>
            <a:lvl1pPr algn="r">
              <a:lnSpc>
                <a:spcPct val="100000"/>
              </a:lnSpc>
              <a:buNone/>
              <a:defRPr lang="en-GB" sz="1200" b="0" strike="noStrike" spc="-1">
                <a:latin typeface="Times New Roman"/>
              </a:defRPr>
            </a:lvl1pPr>
          </a:lstStyle>
          <a:p>
            <a:pPr algn="r">
              <a:lnSpc>
                <a:spcPct val="100000"/>
              </a:lnSpc>
              <a:buNone/>
            </a:pPr>
            <a:fld id="{47845EEB-0F84-46C7-9702-D4D1DC1A1A18}" type="slidenum">
              <a:rPr lang="en-GB" sz="1200" b="0" strike="noStrike" spc="-1">
                <a:latin typeface="Times New Roman"/>
              </a:rPr>
              <a:t>28</a:t>
            </a:fld>
            <a:endParaRPr lang="en-GB" sz="1200" b="0" strike="noStrike" spc="-1">
              <a:latin typeface="Times New Roman"/>
            </a:endParaRPr>
          </a:p>
        </p:txBody>
      </p:sp>
    </p:spTree>
    <p:extLst>
      <p:ext uri="{BB962C8B-B14F-4D97-AF65-F5344CB8AC3E}">
        <p14:creationId xmlns:p14="http://schemas.microsoft.com/office/powerpoint/2010/main" val="1381110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 name="PlaceHolder 1"/>
          <p:cNvSpPr>
            <a:spLocks noGrp="1" noRot="1" noChangeAspect="1"/>
          </p:cNvSpPr>
          <p:nvPr>
            <p:ph type="sldImg"/>
          </p:nvPr>
        </p:nvSpPr>
        <p:spPr>
          <a:xfrm>
            <a:off x="1143000" y="685800"/>
            <a:ext cx="4572000" cy="3429000"/>
          </a:xfrm>
          <a:prstGeom prst="rect">
            <a:avLst/>
          </a:prstGeom>
          <a:ln w="0">
            <a:noFill/>
          </a:ln>
        </p:spPr>
      </p:sp>
      <p:sp>
        <p:nvSpPr>
          <p:cNvPr id="215" name="PlaceHolder 2"/>
          <p:cNvSpPr>
            <a:spLocks noGrp="1"/>
          </p:cNvSpPr>
          <p:nvPr>
            <p:ph type="body"/>
          </p:nvPr>
        </p:nvSpPr>
        <p:spPr>
          <a:xfrm>
            <a:off x="685800" y="4343400"/>
            <a:ext cx="5486040" cy="4114440"/>
          </a:xfrm>
          <a:prstGeom prst="rect">
            <a:avLst/>
          </a:prstGeom>
          <a:noFill/>
          <a:ln w="0">
            <a:noFill/>
          </a:ln>
        </p:spPr>
        <p:txBody>
          <a:bodyPr anchor="t">
            <a:noAutofit/>
          </a:bodyPr>
          <a:lstStyle/>
          <a:p>
            <a:pPr marL="216000" indent="-216000">
              <a:lnSpc>
                <a:spcPct val="100000"/>
              </a:lnSpc>
              <a:buNone/>
            </a:pPr>
            <a:r>
              <a:rPr lang="en-GB" sz="2000" b="0" strike="noStrike" spc="-1">
                <a:latin typeface="Arial"/>
              </a:rPr>
              <a:t>PSF: </a:t>
            </a:r>
            <a:r>
              <a:rPr lang="en-US" sz="2000" b="0" strike="noStrike" spc="-1">
                <a:solidFill>
                  <a:srgbClr val="202122"/>
                </a:solidFill>
                <a:highlight>
                  <a:srgbClr val="FFFFFF"/>
                </a:highlight>
                <a:latin typeface="Arial"/>
              </a:rPr>
              <a:t> the image of a point source</a:t>
            </a:r>
            <a:endParaRPr lang="en-GB" sz="2000" b="0" strike="noStrike" spc="-1">
              <a:latin typeface="Arial"/>
            </a:endParaRPr>
          </a:p>
        </p:txBody>
      </p:sp>
      <p:sp>
        <p:nvSpPr>
          <p:cNvPr id="216" name="PlaceHolder 3"/>
          <p:cNvSpPr>
            <a:spLocks noGrp="1"/>
          </p:cNvSpPr>
          <p:nvPr>
            <p:ph type="sldNum" idx="21"/>
          </p:nvPr>
        </p:nvSpPr>
        <p:spPr>
          <a:xfrm>
            <a:off x="3884760" y="8685360"/>
            <a:ext cx="2971440" cy="456840"/>
          </a:xfrm>
          <a:prstGeom prst="rect">
            <a:avLst/>
          </a:prstGeom>
          <a:noFill/>
          <a:ln w="0">
            <a:noFill/>
          </a:ln>
        </p:spPr>
        <p:txBody>
          <a:bodyPr anchor="b">
            <a:noAutofit/>
          </a:bodyPr>
          <a:lstStyle>
            <a:lvl1pPr algn="r">
              <a:lnSpc>
                <a:spcPct val="100000"/>
              </a:lnSpc>
              <a:buNone/>
              <a:defRPr lang="en-GB" sz="1200" b="0" strike="noStrike" spc="-1">
                <a:latin typeface="Times New Roman"/>
              </a:defRPr>
            </a:lvl1pPr>
          </a:lstStyle>
          <a:p>
            <a:pPr algn="r">
              <a:lnSpc>
                <a:spcPct val="100000"/>
              </a:lnSpc>
              <a:buNone/>
            </a:pPr>
            <a:fld id="{47845EEB-0F84-46C7-9702-D4D1DC1A1A18}" type="slidenum">
              <a:rPr lang="en-GB" sz="1200" b="0" strike="noStrike" spc="-1">
                <a:latin typeface="Times New Roman"/>
              </a:rPr>
              <a:t>29</a:t>
            </a:fld>
            <a:endParaRPr lang="en-GB" sz="1200" b="0" strike="noStrike" spc="-1">
              <a:latin typeface="Times New Roman"/>
            </a:endParaRPr>
          </a:p>
        </p:txBody>
      </p:sp>
    </p:spTree>
    <p:extLst>
      <p:ext uri="{BB962C8B-B14F-4D97-AF65-F5344CB8AC3E}">
        <p14:creationId xmlns:p14="http://schemas.microsoft.com/office/powerpoint/2010/main" val="41746218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noFill/>
          <a:ln>
            <a:noFill/>
          </a:ln>
        </p:spPr>
        <p:txBody>
          <a:bodyPr/>
          <a:lstStyle>
            <a:lvl1pPr>
              <a:defRPr b="1" i="0">
                <a:solidFill>
                  <a:srgbClr val="0F1C35"/>
                </a:solidFill>
                <a:latin typeface="Times New Roman"/>
                <a:cs typeface="Times New Roman"/>
              </a:defRPr>
            </a:lvl1pPr>
          </a:lstStyle>
          <a:p>
            <a:r>
              <a:rPr lang="en-GB" dirty="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latin typeface="Times New Roman"/>
                <a:cs typeface="Times New Roman"/>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377E3D0F-A7D3-4490-80F1-DB7A71EE559C}" type="datetime4">
              <a:rPr lang="en-GB" smtClean="0"/>
              <a:t>10 July 2024</a:t>
            </a:fld>
            <a:endParaRPr lang="en-US" dirty="0"/>
          </a:p>
        </p:txBody>
      </p:sp>
      <p:sp>
        <p:nvSpPr>
          <p:cNvPr id="5" name="Footer Placeholder 4"/>
          <p:cNvSpPr>
            <a:spLocks noGrp="1"/>
          </p:cNvSpPr>
          <p:nvPr>
            <p:ph type="ftr" sz="quarter" idx="11"/>
          </p:nvPr>
        </p:nvSpPr>
        <p:spPr/>
        <p:txBody>
          <a:bodyPr/>
          <a:lstStyle/>
          <a:p>
            <a:r>
              <a:rPr lang="en-US" dirty="0"/>
              <a:t>Oxford Physics Microstructure Detector Laboratory</a:t>
            </a:r>
          </a:p>
        </p:txBody>
      </p:sp>
      <p:sp>
        <p:nvSpPr>
          <p:cNvPr id="6" name="Slide Number Placeholder 5"/>
          <p:cNvSpPr>
            <a:spLocks noGrp="1"/>
          </p:cNvSpPr>
          <p:nvPr>
            <p:ph type="sldNum" sz="quarter" idx="12"/>
          </p:nvPr>
        </p:nvSpPr>
        <p:spPr/>
        <p:txBody>
          <a:bodyPr/>
          <a:lstStyle/>
          <a:p>
            <a:fld id="{1CDEF5AA-240F-4249-81A8-51C314C36DE1}" type="slidenum">
              <a:rPr lang="en-US" smtClean="0"/>
              <a:t>‹#›</a:t>
            </a:fld>
            <a:endParaRPr lang="en-US" dirty="0"/>
          </a:p>
        </p:txBody>
      </p:sp>
    </p:spTree>
    <p:extLst>
      <p:ext uri="{BB962C8B-B14F-4D97-AF65-F5344CB8AC3E}">
        <p14:creationId xmlns:p14="http://schemas.microsoft.com/office/powerpoint/2010/main" val="20823349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82D55E45-75A4-4007-9A3D-E1FB10C28EC8}" type="datetime4">
              <a:rPr lang="en-GB" smtClean="0"/>
              <a:t>10 July 2024</a:t>
            </a:fld>
            <a:endParaRPr lang="en-US" dirty="0"/>
          </a:p>
        </p:txBody>
      </p:sp>
      <p:sp>
        <p:nvSpPr>
          <p:cNvPr id="5" name="Footer Placeholder 4"/>
          <p:cNvSpPr>
            <a:spLocks noGrp="1"/>
          </p:cNvSpPr>
          <p:nvPr>
            <p:ph type="ftr" sz="quarter" idx="11"/>
          </p:nvPr>
        </p:nvSpPr>
        <p:spPr/>
        <p:txBody>
          <a:bodyPr/>
          <a:lstStyle/>
          <a:p>
            <a:r>
              <a:rPr lang="en-US" dirty="0"/>
              <a:t>Oxford Physics Microstructure Detector Laboratory</a:t>
            </a:r>
          </a:p>
        </p:txBody>
      </p:sp>
      <p:sp>
        <p:nvSpPr>
          <p:cNvPr id="6" name="Slide Number Placeholder 5"/>
          <p:cNvSpPr>
            <a:spLocks noGrp="1"/>
          </p:cNvSpPr>
          <p:nvPr>
            <p:ph type="sldNum" sz="quarter" idx="12"/>
          </p:nvPr>
        </p:nvSpPr>
        <p:spPr/>
        <p:txBody>
          <a:bodyPr/>
          <a:lstStyle/>
          <a:p>
            <a:fld id="{1CDEF5AA-240F-4249-81A8-51C314C36DE1}" type="slidenum">
              <a:rPr lang="en-US" smtClean="0"/>
              <a:t>‹#›</a:t>
            </a:fld>
            <a:endParaRPr lang="en-US" dirty="0"/>
          </a:p>
        </p:txBody>
      </p:sp>
    </p:spTree>
    <p:extLst>
      <p:ext uri="{BB962C8B-B14F-4D97-AF65-F5344CB8AC3E}">
        <p14:creationId xmlns:p14="http://schemas.microsoft.com/office/powerpoint/2010/main" val="24066897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9D3CD30-9577-4841-97A8-1CAC4AE378D5}" type="datetime4">
              <a:rPr lang="en-GB" smtClean="0"/>
              <a:t>10 July 2024</a:t>
            </a:fld>
            <a:endParaRPr lang="en-US" dirty="0"/>
          </a:p>
        </p:txBody>
      </p:sp>
      <p:sp>
        <p:nvSpPr>
          <p:cNvPr id="5" name="Footer Placeholder 4"/>
          <p:cNvSpPr>
            <a:spLocks noGrp="1"/>
          </p:cNvSpPr>
          <p:nvPr>
            <p:ph type="ftr" sz="quarter" idx="11"/>
          </p:nvPr>
        </p:nvSpPr>
        <p:spPr/>
        <p:txBody>
          <a:bodyPr/>
          <a:lstStyle/>
          <a:p>
            <a:r>
              <a:rPr lang="en-US" dirty="0"/>
              <a:t>Oxford Physics Microstructure Detector Laboratory</a:t>
            </a:r>
          </a:p>
        </p:txBody>
      </p:sp>
      <p:sp>
        <p:nvSpPr>
          <p:cNvPr id="6" name="Slide Number Placeholder 5"/>
          <p:cNvSpPr>
            <a:spLocks noGrp="1"/>
          </p:cNvSpPr>
          <p:nvPr>
            <p:ph type="sldNum" sz="quarter" idx="12"/>
          </p:nvPr>
        </p:nvSpPr>
        <p:spPr/>
        <p:txBody>
          <a:bodyPr/>
          <a:lstStyle/>
          <a:p>
            <a:fld id="{1CDEF5AA-240F-4249-81A8-51C314C36DE1}" type="slidenum">
              <a:rPr lang="en-US" smtClean="0"/>
              <a:t>‹#›</a:t>
            </a:fld>
            <a:endParaRPr lang="en-US" dirty="0"/>
          </a:p>
        </p:txBody>
      </p:sp>
    </p:spTree>
    <p:extLst>
      <p:ext uri="{BB962C8B-B14F-4D97-AF65-F5344CB8AC3E}">
        <p14:creationId xmlns:p14="http://schemas.microsoft.com/office/powerpoint/2010/main" val="3918780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90222"/>
          </a:xfrm>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Date Placeholder 6"/>
          <p:cNvSpPr>
            <a:spLocks noGrp="1"/>
          </p:cNvSpPr>
          <p:nvPr>
            <p:ph type="dt" sz="half" idx="10"/>
          </p:nvPr>
        </p:nvSpPr>
        <p:spPr/>
        <p:txBody>
          <a:bodyPr/>
          <a:lstStyle/>
          <a:p>
            <a:fld id="{6DFB5948-235E-4BFD-AB60-F44D3680B54D}" type="datetime4">
              <a:rPr lang="en-GB" smtClean="0"/>
              <a:t>10 July 2024</a:t>
            </a:fld>
            <a:endParaRPr lang="en-US" dirty="0"/>
          </a:p>
        </p:txBody>
      </p:sp>
      <p:sp>
        <p:nvSpPr>
          <p:cNvPr id="8" name="Slide Number Placeholder 7"/>
          <p:cNvSpPr>
            <a:spLocks noGrp="1"/>
          </p:cNvSpPr>
          <p:nvPr>
            <p:ph type="sldNum" sz="quarter" idx="11"/>
          </p:nvPr>
        </p:nvSpPr>
        <p:spPr/>
        <p:txBody>
          <a:bodyPr/>
          <a:lstStyle/>
          <a:p>
            <a:fld id="{1CDEF5AA-240F-4249-81A8-51C314C36DE1}" type="slidenum">
              <a:rPr lang="en-US" smtClean="0"/>
              <a:pPr/>
              <a:t>‹#›</a:t>
            </a:fld>
            <a:endParaRPr lang="en-US" dirty="0"/>
          </a:p>
        </p:txBody>
      </p:sp>
      <p:sp>
        <p:nvSpPr>
          <p:cNvPr id="9" name="Footer Placeholder 8"/>
          <p:cNvSpPr>
            <a:spLocks noGrp="1"/>
          </p:cNvSpPr>
          <p:nvPr>
            <p:ph type="ftr" sz="quarter" idx="12"/>
          </p:nvPr>
        </p:nvSpPr>
        <p:spPr/>
        <p:txBody>
          <a:bodyPr/>
          <a:lstStyle/>
          <a:p>
            <a:r>
              <a:rPr lang="en-US" dirty="0"/>
              <a:t>Oxford Physics Microstructure Detector Laboratory</a:t>
            </a:r>
          </a:p>
        </p:txBody>
      </p:sp>
    </p:spTree>
    <p:extLst>
      <p:ext uri="{BB962C8B-B14F-4D97-AF65-F5344CB8AC3E}">
        <p14:creationId xmlns:p14="http://schemas.microsoft.com/office/powerpoint/2010/main" val="32322034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4A4605C-65C0-4E96-829D-70EDDA2EA8C7}" type="datetime4">
              <a:rPr lang="en-GB" smtClean="0"/>
              <a:t>10 July 2024</a:t>
            </a:fld>
            <a:endParaRPr lang="en-US" dirty="0"/>
          </a:p>
        </p:txBody>
      </p:sp>
      <p:sp>
        <p:nvSpPr>
          <p:cNvPr id="5" name="Footer Placeholder 4"/>
          <p:cNvSpPr>
            <a:spLocks noGrp="1"/>
          </p:cNvSpPr>
          <p:nvPr>
            <p:ph type="ftr" sz="quarter" idx="11"/>
          </p:nvPr>
        </p:nvSpPr>
        <p:spPr/>
        <p:txBody>
          <a:bodyPr/>
          <a:lstStyle/>
          <a:p>
            <a:r>
              <a:rPr lang="en-US" dirty="0"/>
              <a:t>Oxford Physics Microstructure Detector Laboratory</a:t>
            </a:r>
          </a:p>
        </p:txBody>
      </p:sp>
      <p:sp>
        <p:nvSpPr>
          <p:cNvPr id="6" name="Slide Number Placeholder 5"/>
          <p:cNvSpPr>
            <a:spLocks noGrp="1"/>
          </p:cNvSpPr>
          <p:nvPr>
            <p:ph type="sldNum" sz="quarter" idx="12"/>
          </p:nvPr>
        </p:nvSpPr>
        <p:spPr/>
        <p:txBody>
          <a:bodyPr/>
          <a:lstStyle/>
          <a:p>
            <a:fld id="{1CDEF5AA-240F-4249-81A8-51C314C36DE1}" type="slidenum">
              <a:rPr lang="en-US" smtClean="0"/>
              <a:t>‹#›</a:t>
            </a:fld>
            <a:endParaRPr lang="en-US" dirty="0"/>
          </a:p>
        </p:txBody>
      </p:sp>
    </p:spTree>
    <p:extLst>
      <p:ext uri="{BB962C8B-B14F-4D97-AF65-F5344CB8AC3E}">
        <p14:creationId xmlns:p14="http://schemas.microsoft.com/office/powerpoint/2010/main" val="3887989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9F45CE7D-CAB6-4507-8F2A-D7CAC5FC49EE}" type="datetime4">
              <a:rPr lang="en-GB" smtClean="0"/>
              <a:t>10 July 2024</a:t>
            </a:fld>
            <a:endParaRPr lang="en-US" dirty="0"/>
          </a:p>
        </p:txBody>
      </p:sp>
      <p:sp>
        <p:nvSpPr>
          <p:cNvPr id="6" name="Footer Placeholder 5"/>
          <p:cNvSpPr>
            <a:spLocks noGrp="1"/>
          </p:cNvSpPr>
          <p:nvPr>
            <p:ph type="ftr" sz="quarter" idx="11"/>
          </p:nvPr>
        </p:nvSpPr>
        <p:spPr/>
        <p:txBody>
          <a:bodyPr/>
          <a:lstStyle/>
          <a:p>
            <a:r>
              <a:rPr lang="en-US" dirty="0"/>
              <a:t>Oxford Physics Microstructure Detector Laboratory</a:t>
            </a:r>
          </a:p>
        </p:txBody>
      </p:sp>
      <p:sp>
        <p:nvSpPr>
          <p:cNvPr id="7" name="Slide Number Placeholder 6"/>
          <p:cNvSpPr>
            <a:spLocks noGrp="1"/>
          </p:cNvSpPr>
          <p:nvPr>
            <p:ph type="sldNum" sz="quarter" idx="12"/>
          </p:nvPr>
        </p:nvSpPr>
        <p:spPr/>
        <p:txBody>
          <a:bodyPr/>
          <a:lstStyle/>
          <a:p>
            <a:fld id="{1CDEF5AA-240F-4249-81A8-51C314C36DE1}" type="slidenum">
              <a:rPr lang="en-US" smtClean="0"/>
              <a:t>‹#›</a:t>
            </a:fld>
            <a:endParaRPr lang="en-US" dirty="0"/>
          </a:p>
        </p:txBody>
      </p:sp>
    </p:spTree>
    <p:extLst>
      <p:ext uri="{BB962C8B-B14F-4D97-AF65-F5344CB8AC3E}">
        <p14:creationId xmlns:p14="http://schemas.microsoft.com/office/powerpoint/2010/main" val="27148761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67C3B93E-EA63-4426-8658-B2910DBF176C}" type="datetime4">
              <a:rPr lang="en-GB" smtClean="0"/>
              <a:t>10 July 2024</a:t>
            </a:fld>
            <a:endParaRPr lang="en-US" dirty="0"/>
          </a:p>
        </p:txBody>
      </p:sp>
      <p:sp>
        <p:nvSpPr>
          <p:cNvPr id="8" name="Footer Placeholder 7"/>
          <p:cNvSpPr>
            <a:spLocks noGrp="1"/>
          </p:cNvSpPr>
          <p:nvPr>
            <p:ph type="ftr" sz="quarter" idx="11"/>
          </p:nvPr>
        </p:nvSpPr>
        <p:spPr/>
        <p:txBody>
          <a:bodyPr/>
          <a:lstStyle/>
          <a:p>
            <a:r>
              <a:rPr lang="en-US" dirty="0"/>
              <a:t>Oxford Physics Microstructure Detector Laboratory</a:t>
            </a:r>
          </a:p>
        </p:txBody>
      </p:sp>
      <p:sp>
        <p:nvSpPr>
          <p:cNvPr id="9" name="Slide Number Placeholder 8"/>
          <p:cNvSpPr>
            <a:spLocks noGrp="1"/>
          </p:cNvSpPr>
          <p:nvPr>
            <p:ph type="sldNum" sz="quarter" idx="12"/>
          </p:nvPr>
        </p:nvSpPr>
        <p:spPr/>
        <p:txBody>
          <a:bodyPr/>
          <a:lstStyle/>
          <a:p>
            <a:fld id="{1CDEF5AA-240F-4249-81A8-51C314C36DE1}" type="slidenum">
              <a:rPr lang="en-US" smtClean="0"/>
              <a:t>‹#›</a:t>
            </a:fld>
            <a:endParaRPr lang="en-US" dirty="0"/>
          </a:p>
        </p:txBody>
      </p:sp>
    </p:spTree>
    <p:extLst>
      <p:ext uri="{BB962C8B-B14F-4D97-AF65-F5344CB8AC3E}">
        <p14:creationId xmlns:p14="http://schemas.microsoft.com/office/powerpoint/2010/main" val="2692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0C648F-7E50-4828-97AE-405F166D4F1C}" type="datetime4">
              <a:rPr lang="en-GB" smtClean="0"/>
              <a:t>10 July 2024</a:t>
            </a:fld>
            <a:endParaRPr lang="en-US" dirty="0"/>
          </a:p>
        </p:txBody>
      </p:sp>
      <p:sp>
        <p:nvSpPr>
          <p:cNvPr id="4" name="Footer Placeholder 3"/>
          <p:cNvSpPr>
            <a:spLocks noGrp="1"/>
          </p:cNvSpPr>
          <p:nvPr>
            <p:ph type="ftr" sz="quarter" idx="11"/>
          </p:nvPr>
        </p:nvSpPr>
        <p:spPr/>
        <p:txBody>
          <a:bodyPr/>
          <a:lstStyle/>
          <a:p>
            <a:r>
              <a:rPr lang="en-US" dirty="0"/>
              <a:t>Oxford Physics Microstructure Detector Laboratory</a:t>
            </a:r>
          </a:p>
        </p:txBody>
      </p:sp>
      <p:sp>
        <p:nvSpPr>
          <p:cNvPr id="5" name="Slide Number Placeholder 4"/>
          <p:cNvSpPr>
            <a:spLocks noGrp="1"/>
          </p:cNvSpPr>
          <p:nvPr>
            <p:ph type="sldNum" sz="quarter" idx="12"/>
          </p:nvPr>
        </p:nvSpPr>
        <p:spPr/>
        <p:txBody>
          <a:bodyPr/>
          <a:lstStyle/>
          <a:p>
            <a:fld id="{1CDEF5AA-240F-4249-81A8-51C314C36DE1}" type="slidenum">
              <a:rPr lang="en-US" smtClean="0"/>
              <a:t>‹#›</a:t>
            </a:fld>
            <a:endParaRPr lang="en-US" dirty="0"/>
          </a:p>
        </p:txBody>
      </p:sp>
    </p:spTree>
    <p:extLst>
      <p:ext uri="{BB962C8B-B14F-4D97-AF65-F5344CB8AC3E}">
        <p14:creationId xmlns:p14="http://schemas.microsoft.com/office/powerpoint/2010/main" val="835552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0E7CDA-9D15-46CE-9B5B-DA317F4453EF}" type="datetime4">
              <a:rPr lang="en-GB" smtClean="0"/>
              <a:t>10 July 2024</a:t>
            </a:fld>
            <a:endParaRPr lang="en-US" dirty="0"/>
          </a:p>
        </p:txBody>
      </p:sp>
      <p:sp>
        <p:nvSpPr>
          <p:cNvPr id="3" name="Footer Placeholder 2"/>
          <p:cNvSpPr>
            <a:spLocks noGrp="1"/>
          </p:cNvSpPr>
          <p:nvPr>
            <p:ph type="ftr" sz="quarter" idx="11"/>
          </p:nvPr>
        </p:nvSpPr>
        <p:spPr/>
        <p:txBody>
          <a:bodyPr/>
          <a:lstStyle/>
          <a:p>
            <a:r>
              <a:rPr lang="en-US" dirty="0"/>
              <a:t>Oxford Physics Microstructure Detector Laboratory</a:t>
            </a:r>
          </a:p>
        </p:txBody>
      </p:sp>
      <p:sp>
        <p:nvSpPr>
          <p:cNvPr id="4" name="Slide Number Placeholder 3"/>
          <p:cNvSpPr>
            <a:spLocks noGrp="1"/>
          </p:cNvSpPr>
          <p:nvPr>
            <p:ph type="sldNum" sz="quarter" idx="12"/>
          </p:nvPr>
        </p:nvSpPr>
        <p:spPr/>
        <p:txBody>
          <a:bodyPr/>
          <a:lstStyle/>
          <a:p>
            <a:fld id="{1CDEF5AA-240F-4249-81A8-51C314C36DE1}" type="slidenum">
              <a:rPr lang="en-US" smtClean="0"/>
              <a:t>‹#›</a:t>
            </a:fld>
            <a:endParaRPr lang="en-US" dirty="0"/>
          </a:p>
        </p:txBody>
      </p:sp>
    </p:spTree>
    <p:extLst>
      <p:ext uri="{BB962C8B-B14F-4D97-AF65-F5344CB8AC3E}">
        <p14:creationId xmlns:p14="http://schemas.microsoft.com/office/powerpoint/2010/main" val="4778009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E2D75BB7-868B-474B-AB82-0A9FED607061}" type="datetime4">
              <a:rPr lang="en-GB" smtClean="0"/>
              <a:t>10 July 2024</a:t>
            </a:fld>
            <a:endParaRPr lang="en-US" dirty="0"/>
          </a:p>
        </p:txBody>
      </p:sp>
      <p:sp>
        <p:nvSpPr>
          <p:cNvPr id="6" name="Footer Placeholder 5"/>
          <p:cNvSpPr>
            <a:spLocks noGrp="1"/>
          </p:cNvSpPr>
          <p:nvPr>
            <p:ph type="ftr" sz="quarter" idx="11"/>
          </p:nvPr>
        </p:nvSpPr>
        <p:spPr/>
        <p:txBody>
          <a:bodyPr/>
          <a:lstStyle/>
          <a:p>
            <a:r>
              <a:rPr lang="en-US" dirty="0"/>
              <a:t>Oxford Physics Microstructure Detector Laboratory</a:t>
            </a:r>
          </a:p>
        </p:txBody>
      </p:sp>
      <p:sp>
        <p:nvSpPr>
          <p:cNvPr id="7" name="Slide Number Placeholder 6"/>
          <p:cNvSpPr>
            <a:spLocks noGrp="1"/>
          </p:cNvSpPr>
          <p:nvPr>
            <p:ph type="sldNum" sz="quarter" idx="12"/>
          </p:nvPr>
        </p:nvSpPr>
        <p:spPr/>
        <p:txBody>
          <a:bodyPr/>
          <a:lstStyle/>
          <a:p>
            <a:fld id="{1CDEF5AA-240F-4249-81A8-51C314C36DE1}" type="slidenum">
              <a:rPr lang="en-US" smtClean="0"/>
              <a:t>‹#›</a:t>
            </a:fld>
            <a:endParaRPr lang="en-US" dirty="0"/>
          </a:p>
        </p:txBody>
      </p:sp>
    </p:spTree>
    <p:extLst>
      <p:ext uri="{BB962C8B-B14F-4D97-AF65-F5344CB8AC3E}">
        <p14:creationId xmlns:p14="http://schemas.microsoft.com/office/powerpoint/2010/main" val="3477276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CB6BB062-7E49-473E-97A3-E92127325933}" type="datetime4">
              <a:rPr lang="en-GB" smtClean="0"/>
              <a:t>10 July 2024</a:t>
            </a:fld>
            <a:endParaRPr lang="en-US" dirty="0"/>
          </a:p>
        </p:txBody>
      </p:sp>
      <p:sp>
        <p:nvSpPr>
          <p:cNvPr id="6" name="Footer Placeholder 5"/>
          <p:cNvSpPr>
            <a:spLocks noGrp="1"/>
          </p:cNvSpPr>
          <p:nvPr>
            <p:ph type="ftr" sz="quarter" idx="11"/>
          </p:nvPr>
        </p:nvSpPr>
        <p:spPr/>
        <p:txBody>
          <a:bodyPr/>
          <a:lstStyle/>
          <a:p>
            <a:r>
              <a:rPr lang="en-US" dirty="0"/>
              <a:t>Oxford Physics Microstructure Detector Laboratory</a:t>
            </a:r>
          </a:p>
        </p:txBody>
      </p:sp>
      <p:sp>
        <p:nvSpPr>
          <p:cNvPr id="7" name="Slide Number Placeholder 6"/>
          <p:cNvSpPr>
            <a:spLocks noGrp="1"/>
          </p:cNvSpPr>
          <p:nvPr>
            <p:ph type="sldNum" sz="quarter" idx="12"/>
          </p:nvPr>
        </p:nvSpPr>
        <p:spPr/>
        <p:txBody>
          <a:bodyPr/>
          <a:lstStyle/>
          <a:p>
            <a:fld id="{1CDEF5AA-240F-4249-81A8-51C314C36DE1}" type="slidenum">
              <a:rPr lang="en-US" smtClean="0"/>
              <a:t>‹#›</a:t>
            </a:fld>
            <a:endParaRPr lang="en-US" dirty="0"/>
          </a:p>
        </p:txBody>
      </p:sp>
    </p:spTree>
    <p:extLst>
      <p:ext uri="{BB962C8B-B14F-4D97-AF65-F5344CB8AC3E}">
        <p14:creationId xmlns:p14="http://schemas.microsoft.com/office/powerpoint/2010/main" val="22053519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Rectangle 10"/>
          <p:cNvSpPr/>
          <p:nvPr userDrawn="1"/>
        </p:nvSpPr>
        <p:spPr>
          <a:xfrm flipV="1">
            <a:off x="1" y="1480"/>
            <a:ext cx="9144000" cy="778107"/>
          </a:xfrm>
          <a:prstGeom prst="rect">
            <a:avLst/>
          </a:prstGeom>
          <a:solidFill>
            <a:srgbClr val="082044"/>
          </a:solidFill>
          <a:ln>
            <a:solidFill>
              <a:srgbClr val="0F1C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p:cNvSpPr/>
          <p:nvPr userDrawn="1"/>
        </p:nvSpPr>
        <p:spPr>
          <a:xfrm flipV="1">
            <a:off x="-20725" y="6521364"/>
            <a:ext cx="9164725" cy="335989"/>
          </a:xfrm>
          <a:prstGeom prst="rect">
            <a:avLst/>
          </a:prstGeom>
          <a:solidFill>
            <a:srgbClr val="082044"/>
          </a:solidFill>
          <a:ln>
            <a:solidFill>
              <a:srgbClr val="0F1C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p:nvPicPr>
        <p:blipFill>
          <a:blip r:embed="rId13" cstate="screen">
            <a:alphaModFix amt="16000"/>
            <a:extLst>
              <a:ext uri="{28A0092B-C50C-407E-A947-70E740481C1C}">
                <a14:useLocalDpi xmlns:a14="http://schemas.microsoft.com/office/drawing/2010/main"/>
              </a:ext>
            </a:extLst>
          </a:blip>
          <a:srcRect/>
          <a:stretch>
            <a:fillRect/>
          </a:stretch>
        </p:blipFill>
        <p:spPr>
          <a:xfrm>
            <a:off x="0" y="3218927"/>
            <a:ext cx="3559111" cy="3693718"/>
          </a:xfrm>
          <a:prstGeom prst="rect">
            <a:avLst/>
          </a:prstGeom>
        </p:spPr>
      </p:pic>
      <p:sp>
        <p:nvSpPr>
          <p:cNvPr id="2" name="Title Placeholder 1"/>
          <p:cNvSpPr>
            <a:spLocks noGrp="1"/>
          </p:cNvSpPr>
          <p:nvPr>
            <p:ph type="title"/>
          </p:nvPr>
        </p:nvSpPr>
        <p:spPr>
          <a:xfrm>
            <a:off x="0" y="0"/>
            <a:ext cx="7972779" cy="790222"/>
          </a:xfrm>
          <a:prstGeom prst="rect">
            <a:avLst/>
          </a:prstGeom>
          <a:noFill/>
          <a:ln>
            <a:noFill/>
          </a:ln>
        </p:spPr>
        <p:txBody>
          <a:bodyPr vert="horz" lIns="91440" tIns="45720" rIns="91440" bIns="45720" rtlCol="0" anchor="ctr">
            <a:normAutofit/>
          </a:bodyPr>
          <a:lstStyle/>
          <a:p>
            <a:r>
              <a:rPr lang="en-GB" dirty="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2"/>
          </p:nvPr>
        </p:nvSpPr>
        <p:spPr>
          <a:xfrm>
            <a:off x="-20725" y="6492900"/>
            <a:ext cx="2133600" cy="365125"/>
          </a:xfrm>
          <a:prstGeom prst="rect">
            <a:avLst/>
          </a:prstGeom>
        </p:spPr>
        <p:txBody>
          <a:bodyPr vert="horz" lIns="91440" tIns="45720" rIns="91440" bIns="45720" rtlCol="0" anchor="ctr"/>
          <a:lstStyle>
            <a:lvl1pPr algn="l">
              <a:defRPr sz="1200">
                <a:solidFill>
                  <a:srgbClr val="FFFFFF"/>
                </a:solidFill>
              </a:defRPr>
            </a:lvl1pPr>
          </a:lstStyle>
          <a:p>
            <a:fld id="{007244D3-42BF-4405-928A-4443B07B4F9E}" type="datetime4">
              <a:rPr lang="en-GB" smtClean="0"/>
              <a:t>10 July 2024</a:t>
            </a:fld>
            <a:endParaRPr lang="en-US" dirty="0"/>
          </a:p>
        </p:txBody>
      </p:sp>
      <p:sp>
        <p:nvSpPr>
          <p:cNvPr id="5" name="Footer Placeholder 4"/>
          <p:cNvSpPr>
            <a:spLocks noGrp="1"/>
          </p:cNvSpPr>
          <p:nvPr>
            <p:ph type="ftr" sz="quarter" idx="3"/>
          </p:nvPr>
        </p:nvSpPr>
        <p:spPr>
          <a:xfrm>
            <a:off x="2567215" y="6547520"/>
            <a:ext cx="3782547" cy="365125"/>
          </a:xfrm>
          <a:prstGeom prst="rect">
            <a:avLst/>
          </a:prstGeom>
        </p:spPr>
        <p:txBody>
          <a:bodyPr vert="horz" lIns="91440" tIns="45720" rIns="91440" bIns="45720" rtlCol="0" anchor="ctr"/>
          <a:lstStyle>
            <a:lvl1pPr algn="ctr">
              <a:defRPr sz="1200">
                <a:solidFill>
                  <a:srgbClr val="FFFFFF"/>
                </a:solidFill>
              </a:defRPr>
            </a:lvl1pPr>
          </a:lstStyle>
          <a:p>
            <a:r>
              <a:rPr lang="en-US" dirty="0"/>
              <a:t>Oxford Physics Microstructure Detector Laboratory</a:t>
            </a:r>
          </a:p>
        </p:txBody>
      </p:sp>
      <p:sp>
        <p:nvSpPr>
          <p:cNvPr id="6" name="Slide Number Placeholder 5"/>
          <p:cNvSpPr>
            <a:spLocks noGrp="1"/>
          </p:cNvSpPr>
          <p:nvPr>
            <p:ph type="sldNum" sz="quarter" idx="4"/>
          </p:nvPr>
        </p:nvSpPr>
        <p:spPr>
          <a:xfrm>
            <a:off x="7017470" y="6465590"/>
            <a:ext cx="2133600" cy="365125"/>
          </a:xfrm>
          <a:prstGeom prst="rect">
            <a:avLst/>
          </a:prstGeom>
        </p:spPr>
        <p:txBody>
          <a:bodyPr vert="horz" lIns="91440" tIns="45720" rIns="91440" bIns="45720" rtlCol="0" anchor="ctr"/>
          <a:lstStyle>
            <a:lvl1pPr algn="r">
              <a:defRPr sz="1200">
                <a:solidFill>
                  <a:srgbClr val="FFFFFF"/>
                </a:solidFill>
              </a:defRPr>
            </a:lvl1pPr>
          </a:lstStyle>
          <a:p>
            <a:fld id="{1CDEF5AA-240F-4249-81A8-51C314C36DE1}" type="slidenum">
              <a:rPr lang="en-US" smtClean="0"/>
              <a:pPr/>
              <a:t>‹#›</a:t>
            </a:fld>
            <a:endParaRPr lang="en-US" dirty="0"/>
          </a:p>
        </p:txBody>
      </p:sp>
      <p:pic>
        <p:nvPicPr>
          <p:cNvPr id="7" name="Picture 6"/>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7951514" y="0"/>
            <a:ext cx="1199442" cy="1199442"/>
          </a:xfrm>
          <a:prstGeom prst="rect">
            <a:avLst/>
          </a:prstGeom>
        </p:spPr>
      </p:pic>
    </p:spTree>
    <p:extLst>
      <p:ext uri="{BB962C8B-B14F-4D97-AF65-F5344CB8AC3E}">
        <p14:creationId xmlns:p14="http://schemas.microsoft.com/office/powerpoint/2010/main" val="19188383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ctr" defTabSz="457200" rtl="0" eaLnBrk="1" latinLnBrk="0" hangingPunct="1">
        <a:spcBef>
          <a:spcPct val="0"/>
        </a:spcBef>
        <a:buNone/>
        <a:defRPr sz="4400" b="0" kern="1200">
          <a:solidFill>
            <a:schemeClr val="bg1"/>
          </a:solidFill>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tif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6.xml"/><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gif"/><Relationship Id="rId1" Type="http://schemas.openxmlformats.org/officeDocument/2006/relationships/slideLayout" Target="../slideLayouts/slideLayout6.xml"/><Relationship Id="rId4" Type="http://schemas.openxmlformats.org/officeDocument/2006/relationships/hyperlink" Target="https://pubs.acs.org/doi/10.1021/jasms.2c00223"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6.xml"/><Relationship Id="rId5" Type="http://schemas.openxmlformats.org/officeDocument/2006/relationships/image" Target="../media/image35.png"/><Relationship Id="rId4" Type="http://schemas.openxmlformats.org/officeDocument/2006/relationships/image" Target="../media/image34.jpeg"/></Relationships>
</file>

<file path=ppt/slides/_rels/slide18.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9.tiff"/><Relationship Id="rId2" Type="http://schemas.openxmlformats.org/officeDocument/2006/relationships/image" Target="../media/image38.tiff"/><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40.jpeg"/><Relationship Id="rId7" Type="http://schemas.openxmlformats.org/officeDocument/2006/relationships/image" Target="../media/image44.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3.jpeg"/><Relationship Id="rId5" Type="http://schemas.openxmlformats.org/officeDocument/2006/relationships/image" Target="../media/image42.png"/><Relationship Id="rId4" Type="http://schemas.openxmlformats.org/officeDocument/2006/relationships/image" Target="../media/image41.jpeg"/></Relationships>
</file>

<file path=ppt/slides/_rels/slide24.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5.png"/><Relationship Id="rId7" Type="http://schemas.openxmlformats.org/officeDocument/2006/relationships/image" Target="../media/image47.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46.png"/><Relationship Id="rId5" Type="http://schemas.openxmlformats.org/officeDocument/2006/relationships/image" Target="../media/image130.png"/></Relationships>
</file>

<file path=ppt/slides/_rels/slide25.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hyperlink" Target="https://www.sciencedirect.com/science/article/pii/S0304399121000851" TargetMode="External"/><Relationship Id="rId7" Type="http://schemas.openxmlformats.org/officeDocument/2006/relationships/image" Target="../media/image51.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50.jpeg"/><Relationship Id="rId5" Type="http://schemas.openxmlformats.org/officeDocument/2006/relationships/image" Target="../media/image49.png"/><Relationship Id="rId4" Type="http://schemas.openxmlformats.org/officeDocument/2006/relationships/hyperlink" Target="https://pubmed.ncbi.nlm.nih.gov/21524337/"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50.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53.png"/><Relationship Id="rId4" Type="http://schemas.openxmlformats.org/officeDocument/2006/relationships/image" Target="../media/image52.png"/></Relationships>
</file>

<file path=ppt/slides/_rels/slide2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2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62.png"/></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s://www.arch.ox.ac.uk/research-lab-archaeology-and-history-art/" TargetMode="External"/><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CA3204-76BB-1745-AFB2-6D6BEC2DB369}"/>
              </a:ext>
            </a:extLst>
          </p:cNvPr>
          <p:cNvSpPr>
            <a:spLocks noGrp="1"/>
          </p:cNvSpPr>
          <p:nvPr>
            <p:ph type="ctrTitle"/>
          </p:nvPr>
        </p:nvSpPr>
        <p:spPr>
          <a:xfrm>
            <a:off x="685800" y="1340768"/>
            <a:ext cx="7772400" cy="1470025"/>
          </a:xfrm>
        </p:spPr>
        <p:txBody>
          <a:bodyPr>
            <a:normAutofit/>
          </a:bodyPr>
          <a:lstStyle/>
          <a:p>
            <a:r>
              <a:rPr lang="en-US" dirty="0"/>
              <a:t>From Archeology To Axions</a:t>
            </a:r>
          </a:p>
        </p:txBody>
      </p:sp>
      <p:sp>
        <p:nvSpPr>
          <p:cNvPr id="3" name="Subtitle 2">
            <a:extLst>
              <a:ext uri="{FF2B5EF4-FFF2-40B4-BE49-F238E27FC236}">
                <a16:creationId xmlns:a16="http://schemas.microsoft.com/office/drawing/2014/main" id="{7EF6B308-3B5D-444D-9C24-C46B3B82761F}"/>
              </a:ext>
            </a:extLst>
          </p:cNvPr>
          <p:cNvSpPr>
            <a:spLocks noGrp="1"/>
          </p:cNvSpPr>
          <p:nvPr>
            <p:ph type="subTitle" idx="1"/>
          </p:nvPr>
        </p:nvSpPr>
        <p:spPr>
          <a:xfrm>
            <a:off x="2051720" y="2810793"/>
            <a:ext cx="4588532" cy="1752600"/>
          </a:xfrm>
        </p:spPr>
        <p:txBody>
          <a:bodyPr>
            <a:normAutofit/>
          </a:bodyPr>
          <a:lstStyle/>
          <a:p>
            <a:r>
              <a:rPr lang="en-US" sz="2400" dirty="0"/>
              <a:t>Timepix3 and Timepix4 activities at The University of Oxford</a:t>
            </a:r>
          </a:p>
        </p:txBody>
      </p:sp>
    </p:spTree>
    <p:extLst>
      <p:ext uri="{BB962C8B-B14F-4D97-AF65-F5344CB8AC3E}">
        <p14:creationId xmlns:p14="http://schemas.microsoft.com/office/powerpoint/2010/main" val="20415601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F0B8CF-7DF3-43F3-BF11-6F39C20B1665}"/>
              </a:ext>
            </a:extLst>
          </p:cNvPr>
          <p:cNvSpPr>
            <a:spLocks noGrp="1"/>
          </p:cNvSpPr>
          <p:nvPr>
            <p:ph type="title"/>
          </p:nvPr>
        </p:nvSpPr>
        <p:spPr>
          <a:xfrm>
            <a:off x="0" y="0"/>
            <a:ext cx="9144000" cy="790222"/>
          </a:xfrm>
        </p:spPr>
        <p:txBody>
          <a:bodyPr>
            <a:noAutofit/>
          </a:bodyPr>
          <a:lstStyle/>
          <a:p>
            <a:r>
              <a:rPr lang="en-GB" sz="3200" dirty="0"/>
              <a:t>Chemistry: Time of Flight Mass Spectrometry</a:t>
            </a:r>
          </a:p>
        </p:txBody>
      </p:sp>
      <p:sp>
        <p:nvSpPr>
          <p:cNvPr id="3" name="Date Placeholder 2">
            <a:extLst>
              <a:ext uri="{FF2B5EF4-FFF2-40B4-BE49-F238E27FC236}">
                <a16:creationId xmlns:a16="http://schemas.microsoft.com/office/drawing/2014/main" id="{C20F89AF-8F16-4C5B-ADD1-2DFFB8327BAC}"/>
              </a:ext>
            </a:extLst>
          </p:cNvPr>
          <p:cNvSpPr>
            <a:spLocks noGrp="1"/>
          </p:cNvSpPr>
          <p:nvPr>
            <p:ph type="dt" sz="half" idx="10"/>
          </p:nvPr>
        </p:nvSpPr>
        <p:spPr/>
        <p:txBody>
          <a:bodyPr/>
          <a:lstStyle/>
          <a:p>
            <a:fld id="{8B0C648F-7E50-4828-97AE-405F166D4F1C}" type="datetime4">
              <a:rPr lang="en-GB" smtClean="0"/>
              <a:t>10 July 2024</a:t>
            </a:fld>
            <a:endParaRPr lang="en-US" dirty="0"/>
          </a:p>
        </p:txBody>
      </p:sp>
      <p:sp>
        <p:nvSpPr>
          <p:cNvPr id="4" name="Footer Placeholder 3">
            <a:extLst>
              <a:ext uri="{FF2B5EF4-FFF2-40B4-BE49-F238E27FC236}">
                <a16:creationId xmlns:a16="http://schemas.microsoft.com/office/drawing/2014/main" id="{11A47EFB-ECD0-4DC6-83F5-F737144D45E2}"/>
              </a:ext>
            </a:extLst>
          </p:cNvPr>
          <p:cNvSpPr>
            <a:spLocks noGrp="1"/>
          </p:cNvSpPr>
          <p:nvPr>
            <p:ph type="ftr" sz="quarter" idx="11"/>
          </p:nvPr>
        </p:nvSpPr>
        <p:spPr/>
        <p:txBody>
          <a:bodyPr/>
          <a:lstStyle/>
          <a:p>
            <a:r>
              <a:rPr lang="en-US" dirty="0"/>
              <a:t>Oxford Physics Microstructure Detector Laboratory</a:t>
            </a:r>
          </a:p>
        </p:txBody>
      </p:sp>
      <p:sp>
        <p:nvSpPr>
          <p:cNvPr id="5" name="Slide Number Placeholder 4">
            <a:extLst>
              <a:ext uri="{FF2B5EF4-FFF2-40B4-BE49-F238E27FC236}">
                <a16:creationId xmlns:a16="http://schemas.microsoft.com/office/drawing/2014/main" id="{30B0F4EB-AB01-4E79-A197-A04C43B007F4}"/>
              </a:ext>
            </a:extLst>
          </p:cNvPr>
          <p:cNvSpPr>
            <a:spLocks noGrp="1"/>
          </p:cNvSpPr>
          <p:nvPr>
            <p:ph type="sldNum" sz="quarter" idx="12"/>
          </p:nvPr>
        </p:nvSpPr>
        <p:spPr/>
        <p:txBody>
          <a:bodyPr/>
          <a:lstStyle/>
          <a:p>
            <a:fld id="{1CDEF5AA-240F-4249-81A8-51C314C36DE1}" type="slidenum">
              <a:rPr lang="en-US" smtClean="0"/>
              <a:t>10</a:t>
            </a:fld>
            <a:endParaRPr lang="en-US" dirty="0"/>
          </a:p>
        </p:txBody>
      </p:sp>
      <p:sp>
        <p:nvSpPr>
          <p:cNvPr id="6" name="Content Placeholder 2">
            <a:extLst>
              <a:ext uri="{FF2B5EF4-FFF2-40B4-BE49-F238E27FC236}">
                <a16:creationId xmlns:a16="http://schemas.microsoft.com/office/drawing/2014/main" id="{948FE300-4F00-454F-8189-2A14BFB0170B}"/>
              </a:ext>
            </a:extLst>
          </p:cNvPr>
          <p:cNvSpPr txBox="1">
            <a:spLocks/>
          </p:cNvSpPr>
          <p:nvPr/>
        </p:nvSpPr>
        <p:spPr>
          <a:xfrm>
            <a:off x="240848" y="1196752"/>
            <a:ext cx="8435280" cy="2050961"/>
          </a:xfrm>
          <a:prstGeom prst="rect">
            <a:avLst/>
          </a:prstGeom>
          <a:solidFill>
            <a:schemeClr val="bg1"/>
          </a:solidFill>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dirty="0"/>
              <a:t>Several Medipix institutes are working on ToFMS.</a:t>
            </a:r>
          </a:p>
          <a:p>
            <a:r>
              <a:rPr lang="en-GB" sz="1800" dirty="0"/>
              <a:t>Use Time of Flight of electrostatically accelerated ions to determine their mass and so original chemical identity</a:t>
            </a:r>
          </a:p>
          <a:p>
            <a:r>
              <a:rPr lang="en-GB" sz="1800" dirty="0"/>
              <a:t>Timepix allows us to perform imaging TofMS and to record the full event in a single shot.</a:t>
            </a:r>
          </a:p>
          <a:p>
            <a:pPr marL="0" indent="0">
              <a:buFont typeface="Arial"/>
              <a:buNone/>
            </a:pPr>
            <a:endParaRPr lang="en-GB" sz="1800" dirty="0"/>
          </a:p>
          <a:p>
            <a:pPr marL="0" indent="0">
              <a:buFont typeface="Arial"/>
              <a:buNone/>
            </a:pPr>
            <a:endParaRPr lang="en-GB" sz="1800" dirty="0"/>
          </a:p>
        </p:txBody>
      </p:sp>
      <p:pic>
        <p:nvPicPr>
          <p:cNvPr id="7" name="Picture 6">
            <a:extLst>
              <a:ext uri="{FF2B5EF4-FFF2-40B4-BE49-F238E27FC236}">
                <a16:creationId xmlns:a16="http://schemas.microsoft.com/office/drawing/2014/main" id="{9D2BDF4F-EA80-CC47-BBBD-51B385EEC7FB}"/>
              </a:ext>
            </a:extLst>
          </p:cNvPr>
          <p:cNvPicPr>
            <a:picLocks noChangeAspect="1"/>
          </p:cNvPicPr>
          <p:nvPr/>
        </p:nvPicPr>
        <p:blipFill>
          <a:blip r:embed="rId2"/>
          <a:stretch>
            <a:fillRect/>
          </a:stretch>
        </p:blipFill>
        <p:spPr>
          <a:xfrm>
            <a:off x="5118824" y="2491985"/>
            <a:ext cx="3797291" cy="3075806"/>
          </a:xfrm>
          <a:prstGeom prst="rect">
            <a:avLst/>
          </a:prstGeom>
        </p:spPr>
      </p:pic>
      <p:sp>
        <p:nvSpPr>
          <p:cNvPr id="8" name="Rectangle 7">
            <a:extLst>
              <a:ext uri="{FF2B5EF4-FFF2-40B4-BE49-F238E27FC236}">
                <a16:creationId xmlns:a16="http://schemas.microsoft.com/office/drawing/2014/main" id="{6A8D843D-17C2-A245-981A-6BEEEB48C620}"/>
              </a:ext>
            </a:extLst>
          </p:cNvPr>
          <p:cNvSpPr/>
          <p:nvPr/>
        </p:nvSpPr>
        <p:spPr>
          <a:xfrm>
            <a:off x="251520" y="2780928"/>
            <a:ext cx="4837609" cy="3693319"/>
          </a:xfrm>
          <a:prstGeom prst="rect">
            <a:avLst/>
          </a:prstGeom>
          <a:solidFill>
            <a:schemeClr val="bg1"/>
          </a:solidFill>
        </p:spPr>
        <p:txBody>
          <a:bodyPr wrap="square">
            <a:spAutoFit/>
          </a:bodyPr>
          <a:lstStyle/>
          <a:p>
            <a:pPr marL="285750" indent="-285750">
              <a:buFont typeface="Arial" panose="020B0604020202020204" pitchFamily="34" charset="0"/>
              <a:buChar char="•"/>
            </a:pPr>
            <a:r>
              <a:rPr lang="en-GB" dirty="0"/>
              <a:t>This can either be used to raster scan across a heterogeneous sample (eg tissue sample) or have many samples are prepared in a  matrix for high throughput testing.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Oxford Chemistry (CRL) is investigating both of these but initial work has been targeting the high throughput operations.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Chemistry Department previously worked with STFC-RAL to develop the PImMS detector. Recent measurements show that Timepix3 has surpassed this in an operational setting.</a:t>
            </a:r>
          </a:p>
        </p:txBody>
      </p:sp>
      <p:sp>
        <p:nvSpPr>
          <p:cNvPr id="9" name="Rectangle 8">
            <a:extLst>
              <a:ext uri="{FF2B5EF4-FFF2-40B4-BE49-F238E27FC236}">
                <a16:creationId xmlns:a16="http://schemas.microsoft.com/office/drawing/2014/main" id="{78C71A71-F4D9-E245-BE8F-83ED30662842}"/>
              </a:ext>
            </a:extLst>
          </p:cNvPr>
          <p:cNvSpPr/>
          <p:nvPr/>
        </p:nvSpPr>
        <p:spPr>
          <a:xfrm>
            <a:off x="5433293" y="5567791"/>
            <a:ext cx="3168352" cy="769441"/>
          </a:xfrm>
          <a:prstGeom prst="rect">
            <a:avLst/>
          </a:prstGeom>
        </p:spPr>
        <p:txBody>
          <a:bodyPr wrap="square">
            <a:spAutoFit/>
          </a:bodyPr>
          <a:lstStyle/>
          <a:p>
            <a:r>
              <a:rPr lang="en-GB" sz="1100" dirty="0">
                <a:solidFill>
                  <a:srgbClr val="444444"/>
                </a:solidFill>
                <a:latin typeface="Cabin"/>
              </a:rPr>
              <a:t>Example of spatial imaging mass spectrum in which a spatial map of the ion (top row), as originally positioned at source, is obtained for each mass peak </a:t>
            </a:r>
            <a:endParaRPr lang="en-US" sz="1100" dirty="0"/>
          </a:p>
        </p:txBody>
      </p:sp>
    </p:spTree>
    <p:extLst>
      <p:ext uri="{BB962C8B-B14F-4D97-AF65-F5344CB8AC3E}">
        <p14:creationId xmlns:p14="http://schemas.microsoft.com/office/powerpoint/2010/main" val="5638935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C41AFB-8325-4F0B-A9C3-8379872B7284}"/>
              </a:ext>
            </a:extLst>
          </p:cNvPr>
          <p:cNvSpPr>
            <a:spLocks noGrp="1"/>
          </p:cNvSpPr>
          <p:nvPr>
            <p:ph type="title"/>
          </p:nvPr>
        </p:nvSpPr>
        <p:spPr>
          <a:xfrm>
            <a:off x="0" y="0"/>
            <a:ext cx="9144000" cy="790222"/>
          </a:xfrm>
        </p:spPr>
        <p:txBody>
          <a:bodyPr>
            <a:noAutofit/>
          </a:bodyPr>
          <a:lstStyle/>
          <a:p>
            <a:r>
              <a:rPr lang="en-GB" sz="4000" dirty="0"/>
              <a:t>ToFMS: How Does it Work</a:t>
            </a:r>
          </a:p>
        </p:txBody>
      </p:sp>
      <p:sp>
        <p:nvSpPr>
          <p:cNvPr id="3" name="Date Placeholder 2">
            <a:extLst>
              <a:ext uri="{FF2B5EF4-FFF2-40B4-BE49-F238E27FC236}">
                <a16:creationId xmlns:a16="http://schemas.microsoft.com/office/drawing/2014/main" id="{8D5520B0-865A-4599-8218-5467296D4BBF}"/>
              </a:ext>
            </a:extLst>
          </p:cNvPr>
          <p:cNvSpPr>
            <a:spLocks noGrp="1"/>
          </p:cNvSpPr>
          <p:nvPr>
            <p:ph type="dt" sz="half" idx="10"/>
          </p:nvPr>
        </p:nvSpPr>
        <p:spPr/>
        <p:txBody>
          <a:bodyPr/>
          <a:lstStyle/>
          <a:p>
            <a:fld id="{8B0C648F-7E50-4828-97AE-405F166D4F1C}" type="datetime4">
              <a:rPr lang="en-GB" smtClean="0"/>
              <a:t>10 July 2024</a:t>
            </a:fld>
            <a:endParaRPr lang="en-US" dirty="0"/>
          </a:p>
        </p:txBody>
      </p:sp>
      <p:sp>
        <p:nvSpPr>
          <p:cNvPr id="4" name="Footer Placeholder 3">
            <a:extLst>
              <a:ext uri="{FF2B5EF4-FFF2-40B4-BE49-F238E27FC236}">
                <a16:creationId xmlns:a16="http://schemas.microsoft.com/office/drawing/2014/main" id="{76C7B2AD-BDE2-44E0-918E-BCDCDCF402C1}"/>
              </a:ext>
            </a:extLst>
          </p:cNvPr>
          <p:cNvSpPr>
            <a:spLocks noGrp="1"/>
          </p:cNvSpPr>
          <p:nvPr>
            <p:ph type="ftr" sz="quarter" idx="11"/>
          </p:nvPr>
        </p:nvSpPr>
        <p:spPr/>
        <p:txBody>
          <a:bodyPr/>
          <a:lstStyle/>
          <a:p>
            <a:r>
              <a:rPr lang="en-US" dirty="0"/>
              <a:t>Oxford Physics Microstructure Detector Laboratory</a:t>
            </a:r>
          </a:p>
        </p:txBody>
      </p:sp>
      <p:sp>
        <p:nvSpPr>
          <p:cNvPr id="5" name="Slide Number Placeholder 4">
            <a:extLst>
              <a:ext uri="{FF2B5EF4-FFF2-40B4-BE49-F238E27FC236}">
                <a16:creationId xmlns:a16="http://schemas.microsoft.com/office/drawing/2014/main" id="{4E7736A7-C5E0-4C14-BA5C-1320BBA6877B}"/>
              </a:ext>
            </a:extLst>
          </p:cNvPr>
          <p:cNvSpPr>
            <a:spLocks noGrp="1"/>
          </p:cNvSpPr>
          <p:nvPr>
            <p:ph type="sldNum" sz="quarter" idx="12"/>
          </p:nvPr>
        </p:nvSpPr>
        <p:spPr/>
        <p:txBody>
          <a:bodyPr/>
          <a:lstStyle/>
          <a:p>
            <a:fld id="{1CDEF5AA-240F-4249-81A8-51C314C36DE1}" type="slidenum">
              <a:rPr lang="en-US" smtClean="0"/>
              <a:t>11</a:t>
            </a:fld>
            <a:endParaRPr lang="en-US" dirty="0"/>
          </a:p>
        </p:txBody>
      </p:sp>
      <p:pic>
        <p:nvPicPr>
          <p:cNvPr id="6" name="Picture 5">
            <a:extLst>
              <a:ext uri="{FF2B5EF4-FFF2-40B4-BE49-F238E27FC236}">
                <a16:creationId xmlns:a16="http://schemas.microsoft.com/office/drawing/2014/main" id="{F969E529-06A3-4B1D-8BDC-C8A967582449}"/>
              </a:ext>
            </a:extLst>
          </p:cNvPr>
          <p:cNvPicPr>
            <a:picLocks noChangeAspect="1"/>
          </p:cNvPicPr>
          <p:nvPr/>
        </p:nvPicPr>
        <p:blipFill rotWithShape="1">
          <a:blip r:embed="rId2"/>
          <a:srcRect l="3125" t="13500" r="13438" b="48167"/>
          <a:stretch/>
        </p:blipFill>
        <p:spPr>
          <a:xfrm>
            <a:off x="169619" y="1327522"/>
            <a:ext cx="8957241" cy="2728099"/>
          </a:xfrm>
          <a:prstGeom prst="rect">
            <a:avLst/>
          </a:prstGeom>
        </p:spPr>
      </p:pic>
      <p:sp>
        <p:nvSpPr>
          <p:cNvPr id="7" name="TextBox 6">
            <a:extLst>
              <a:ext uri="{FF2B5EF4-FFF2-40B4-BE49-F238E27FC236}">
                <a16:creationId xmlns:a16="http://schemas.microsoft.com/office/drawing/2014/main" id="{4439AD65-2395-4E29-82FD-210120C316BC}"/>
              </a:ext>
            </a:extLst>
          </p:cNvPr>
          <p:cNvSpPr txBox="1"/>
          <p:nvPr/>
        </p:nvSpPr>
        <p:spPr>
          <a:xfrm>
            <a:off x="5796136" y="4487831"/>
            <a:ext cx="3525197" cy="1323439"/>
          </a:xfrm>
          <a:prstGeom prst="rect">
            <a:avLst/>
          </a:prstGeom>
          <a:noFill/>
        </p:spPr>
        <p:txBody>
          <a:bodyPr wrap="square" rtlCol="0">
            <a:spAutoFit/>
          </a:bodyPr>
          <a:lstStyle/>
          <a:p>
            <a:r>
              <a:rPr lang="en-GB" sz="2000" dirty="0"/>
              <a:t>Reflectron reduces KE dispersion by decelerating ions in initial direction of momentum.  </a:t>
            </a:r>
          </a:p>
        </p:txBody>
      </p:sp>
      <p:cxnSp>
        <p:nvCxnSpPr>
          <p:cNvPr id="8" name="Straight Arrow Connector 7">
            <a:extLst>
              <a:ext uri="{FF2B5EF4-FFF2-40B4-BE49-F238E27FC236}">
                <a16:creationId xmlns:a16="http://schemas.microsoft.com/office/drawing/2014/main" id="{E8D43AD7-A31B-4DEC-8205-CD6B96B47CA0}"/>
              </a:ext>
            </a:extLst>
          </p:cNvPr>
          <p:cNvCxnSpPr>
            <a:cxnSpLocks/>
          </p:cNvCxnSpPr>
          <p:nvPr/>
        </p:nvCxnSpPr>
        <p:spPr>
          <a:xfrm flipV="1">
            <a:off x="6702927" y="3075368"/>
            <a:ext cx="191068" cy="1266637"/>
          </a:xfrm>
          <a:prstGeom prst="straightConnector1">
            <a:avLst/>
          </a:prstGeom>
          <a:ln w="25400">
            <a:solidFill>
              <a:schemeClr val="tx1"/>
            </a:solidFill>
            <a:tailEnd type="triangle"/>
          </a:ln>
        </p:spPr>
        <p:style>
          <a:lnRef idx="3">
            <a:schemeClr val="dk1"/>
          </a:lnRef>
          <a:fillRef idx="0">
            <a:schemeClr val="dk1"/>
          </a:fillRef>
          <a:effectRef idx="2">
            <a:schemeClr val="dk1"/>
          </a:effectRef>
          <a:fontRef idx="minor">
            <a:schemeClr val="tx1"/>
          </a:fontRef>
        </p:style>
      </p:cxnSp>
      <p:cxnSp>
        <p:nvCxnSpPr>
          <p:cNvPr id="9" name="Straight Arrow Connector 8">
            <a:extLst>
              <a:ext uri="{FF2B5EF4-FFF2-40B4-BE49-F238E27FC236}">
                <a16:creationId xmlns:a16="http://schemas.microsoft.com/office/drawing/2014/main" id="{63A06C78-25CE-4D8C-9823-195D8BDDB40F}"/>
              </a:ext>
            </a:extLst>
          </p:cNvPr>
          <p:cNvCxnSpPr>
            <a:cxnSpLocks/>
            <a:stCxn id="10" idx="0"/>
          </p:cNvCxnSpPr>
          <p:nvPr/>
        </p:nvCxnSpPr>
        <p:spPr>
          <a:xfrm flipV="1">
            <a:off x="4325121" y="3518881"/>
            <a:ext cx="517990" cy="1272990"/>
          </a:xfrm>
          <a:prstGeom prst="straightConnector1">
            <a:avLst/>
          </a:prstGeom>
          <a:ln w="25400">
            <a:solidFill>
              <a:schemeClr val="tx1"/>
            </a:solidFill>
            <a:tailEnd type="triangle"/>
          </a:ln>
        </p:spPr>
        <p:style>
          <a:lnRef idx="3">
            <a:schemeClr val="dk1"/>
          </a:lnRef>
          <a:fillRef idx="0">
            <a:schemeClr val="dk1"/>
          </a:fillRef>
          <a:effectRef idx="2">
            <a:schemeClr val="dk1"/>
          </a:effectRef>
          <a:fontRef idx="minor">
            <a:schemeClr val="tx1"/>
          </a:fontRef>
        </p:style>
      </p:cxnSp>
      <p:sp>
        <p:nvSpPr>
          <p:cNvPr id="10" name="TextBox 9">
            <a:extLst>
              <a:ext uri="{FF2B5EF4-FFF2-40B4-BE49-F238E27FC236}">
                <a16:creationId xmlns:a16="http://schemas.microsoft.com/office/drawing/2014/main" id="{2AC2C253-EEDC-4420-9C96-B12DD741F3C7}"/>
              </a:ext>
            </a:extLst>
          </p:cNvPr>
          <p:cNvSpPr txBox="1"/>
          <p:nvPr/>
        </p:nvSpPr>
        <p:spPr>
          <a:xfrm>
            <a:off x="3070129" y="4791871"/>
            <a:ext cx="2509983" cy="1323439"/>
          </a:xfrm>
          <a:prstGeom prst="rect">
            <a:avLst/>
          </a:prstGeom>
          <a:solidFill>
            <a:schemeClr val="bg1"/>
          </a:solidFill>
        </p:spPr>
        <p:txBody>
          <a:bodyPr wrap="square" rtlCol="0">
            <a:spAutoFit/>
          </a:bodyPr>
          <a:lstStyle/>
          <a:p>
            <a:r>
              <a:rPr lang="en-GB" sz="2000" dirty="0"/>
              <a:t>Micro channel plate and custom photo-luminescent screen, rise time ~4ns</a:t>
            </a:r>
          </a:p>
        </p:txBody>
      </p:sp>
    </p:spTree>
    <p:extLst>
      <p:ext uri="{BB962C8B-B14F-4D97-AF65-F5344CB8AC3E}">
        <p14:creationId xmlns:p14="http://schemas.microsoft.com/office/powerpoint/2010/main" val="39016656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41A37-B7E6-4F8D-922B-F20E227E5BCD}"/>
              </a:ext>
            </a:extLst>
          </p:cNvPr>
          <p:cNvSpPr>
            <a:spLocks noGrp="1"/>
          </p:cNvSpPr>
          <p:nvPr>
            <p:ph type="title"/>
          </p:nvPr>
        </p:nvSpPr>
        <p:spPr>
          <a:xfrm>
            <a:off x="0" y="0"/>
            <a:ext cx="9144000" cy="790222"/>
          </a:xfrm>
        </p:spPr>
        <p:txBody>
          <a:bodyPr/>
          <a:lstStyle/>
          <a:p>
            <a:r>
              <a:rPr lang="en-GB" dirty="0"/>
              <a:t>Optical Time Synchronisation</a:t>
            </a:r>
          </a:p>
        </p:txBody>
      </p:sp>
      <p:sp>
        <p:nvSpPr>
          <p:cNvPr id="3" name="Date Placeholder 2">
            <a:extLst>
              <a:ext uri="{FF2B5EF4-FFF2-40B4-BE49-F238E27FC236}">
                <a16:creationId xmlns:a16="http://schemas.microsoft.com/office/drawing/2014/main" id="{B2FC2B43-FEB7-43D1-A586-13475D81264D}"/>
              </a:ext>
            </a:extLst>
          </p:cNvPr>
          <p:cNvSpPr>
            <a:spLocks noGrp="1"/>
          </p:cNvSpPr>
          <p:nvPr>
            <p:ph type="dt" sz="half" idx="10"/>
          </p:nvPr>
        </p:nvSpPr>
        <p:spPr/>
        <p:txBody>
          <a:bodyPr/>
          <a:lstStyle/>
          <a:p>
            <a:fld id="{8B0C648F-7E50-4828-97AE-405F166D4F1C}" type="datetime4">
              <a:rPr lang="en-GB" smtClean="0"/>
              <a:t>10 July 2024</a:t>
            </a:fld>
            <a:endParaRPr lang="en-US" dirty="0"/>
          </a:p>
        </p:txBody>
      </p:sp>
      <p:sp>
        <p:nvSpPr>
          <p:cNvPr id="4" name="Footer Placeholder 3">
            <a:extLst>
              <a:ext uri="{FF2B5EF4-FFF2-40B4-BE49-F238E27FC236}">
                <a16:creationId xmlns:a16="http://schemas.microsoft.com/office/drawing/2014/main" id="{0BBA7DAF-8E94-4A74-931D-C46428299476}"/>
              </a:ext>
            </a:extLst>
          </p:cNvPr>
          <p:cNvSpPr>
            <a:spLocks noGrp="1"/>
          </p:cNvSpPr>
          <p:nvPr>
            <p:ph type="ftr" sz="quarter" idx="11"/>
          </p:nvPr>
        </p:nvSpPr>
        <p:spPr/>
        <p:txBody>
          <a:bodyPr/>
          <a:lstStyle/>
          <a:p>
            <a:r>
              <a:rPr lang="en-US" dirty="0"/>
              <a:t>Oxford Physics Microstructure Detector Laboratory</a:t>
            </a:r>
          </a:p>
        </p:txBody>
      </p:sp>
      <p:sp>
        <p:nvSpPr>
          <p:cNvPr id="5" name="Slide Number Placeholder 4">
            <a:extLst>
              <a:ext uri="{FF2B5EF4-FFF2-40B4-BE49-F238E27FC236}">
                <a16:creationId xmlns:a16="http://schemas.microsoft.com/office/drawing/2014/main" id="{9D953AEB-DF92-4F7D-8B52-DFDE252BC7B1}"/>
              </a:ext>
            </a:extLst>
          </p:cNvPr>
          <p:cNvSpPr>
            <a:spLocks noGrp="1"/>
          </p:cNvSpPr>
          <p:nvPr>
            <p:ph type="sldNum" sz="quarter" idx="12"/>
          </p:nvPr>
        </p:nvSpPr>
        <p:spPr/>
        <p:txBody>
          <a:bodyPr/>
          <a:lstStyle/>
          <a:p>
            <a:fld id="{1CDEF5AA-240F-4249-81A8-51C314C36DE1}" type="slidenum">
              <a:rPr lang="en-US" smtClean="0"/>
              <a:t>12</a:t>
            </a:fld>
            <a:endParaRPr lang="en-US" dirty="0"/>
          </a:p>
        </p:txBody>
      </p:sp>
      <p:sp>
        <p:nvSpPr>
          <p:cNvPr id="6" name="Subtitle 2">
            <a:extLst>
              <a:ext uri="{FF2B5EF4-FFF2-40B4-BE49-F238E27FC236}">
                <a16:creationId xmlns:a16="http://schemas.microsoft.com/office/drawing/2014/main" id="{2E5BB4FC-0B92-416C-8BF3-6229A984F12F}"/>
              </a:ext>
            </a:extLst>
          </p:cNvPr>
          <p:cNvSpPr txBox="1">
            <a:spLocks/>
          </p:cNvSpPr>
          <p:nvPr/>
        </p:nvSpPr>
        <p:spPr>
          <a:xfrm>
            <a:off x="155261" y="2215531"/>
            <a:ext cx="4168375" cy="4248472"/>
          </a:xfrm>
          <a:prstGeom prst="rect">
            <a:avLst/>
          </a:prstGeom>
          <a:solidFill>
            <a:schemeClr val="bg1"/>
          </a:solid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85750" indent="-285750" algn="l">
              <a:buFont typeface="Arial" panose="020B0604020202020204" pitchFamily="34" charset="0"/>
              <a:buChar char="•"/>
            </a:pPr>
            <a:r>
              <a:rPr lang="en-GB" sz="1600" dirty="0"/>
              <a:t>The beam enters a beam-splitter, a portion is transmitted along an optical fibre and reflected back from the screen onto the sensor corner for use as an ‘optical trigger’.</a:t>
            </a:r>
          </a:p>
          <a:p>
            <a:pPr marL="342900" indent="-342900" algn="l">
              <a:buFont typeface="Arial" panose="020B0604020202020204" pitchFamily="34" charset="0"/>
              <a:buChar char="•"/>
            </a:pPr>
            <a:r>
              <a:rPr lang="en-GB" sz="1600" dirty="0"/>
              <a:t>300um sensor with thinned entrance window for visible wavelength sensitivity. (produced by FBK and sold as </a:t>
            </a:r>
            <a:r>
              <a:rPr lang="en-GB" sz="1600" dirty="0" err="1"/>
              <a:t>TimepixCam</a:t>
            </a:r>
            <a:r>
              <a:rPr lang="en-GB" sz="1600" dirty="0"/>
              <a:t>)</a:t>
            </a:r>
          </a:p>
          <a:p>
            <a:pPr marL="342900" indent="-342900" algn="l">
              <a:buFont typeface="Arial" panose="020B0604020202020204" pitchFamily="34" charset="0"/>
              <a:buChar char="•"/>
            </a:pPr>
            <a:r>
              <a:rPr lang="en-GB" sz="1600" dirty="0"/>
              <a:t>Advacam AdvaDAQ for readout, now moving to a SPIDR3</a:t>
            </a:r>
          </a:p>
          <a:p>
            <a:pPr marL="342900" indent="-342900" algn="l">
              <a:buFont typeface="Arial" panose="020B0604020202020204" pitchFamily="34" charset="0"/>
              <a:buChar char="•"/>
            </a:pPr>
            <a:r>
              <a:rPr lang="en-GB" sz="1600" dirty="0"/>
              <a:t>Custom mount for a 18-55mm F-mount lens for focusing light spots onto sensor.</a:t>
            </a:r>
          </a:p>
          <a:p>
            <a:pPr marL="342900" indent="-342900" algn="l">
              <a:buFont typeface="Arial" panose="020B0604020202020204" pitchFamily="34" charset="0"/>
              <a:buChar char="•"/>
            </a:pPr>
            <a:endParaRPr lang="en-GB" sz="1600" dirty="0"/>
          </a:p>
          <a:p>
            <a:pPr marL="342900" indent="-342900" algn="l">
              <a:buFont typeface="Arial" panose="020B0604020202020204" pitchFamily="34" charset="0"/>
              <a:buChar char="•"/>
            </a:pPr>
            <a:r>
              <a:rPr lang="en-GB" sz="1600" dirty="0"/>
              <a:t>Fast PMT for comparison and retrospective time alignment.</a:t>
            </a:r>
          </a:p>
          <a:p>
            <a:pPr marL="342900" indent="-342900" algn="l">
              <a:buFont typeface="Arial" panose="020B0604020202020204" pitchFamily="34" charset="0"/>
              <a:buChar char="•"/>
            </a:pPr>
            <a:endParaRPr lang="en-GB" sz="800" dirty="0"/>
          </a:p>
        </p:txBody>
      </p:sp>
      <p:pic>
        <p:nvPicPr>
          <p:cNvPr id="7" name="Picture 6">
            <a:extLst>
              <a:ext uri="{FF2B5EF4-FFF2-40B4-BE49-F238E27FC236}">
                <a16:creationId xmlns:a16="http://schemas.microsoft.com/office/drawing/2014/main" id="{8CE6F24E-2FA7-4C80-8B46-1FAFF174AD0E}"/>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4347888" y="1839739"/>
            <a:ext cx="4551694" cy="3202485"/>
          </a:xfrm>
          <a:prstGeom prst="rect">
            <a:avLst/>
          </a:prstGeom>
        </p:spPr>
      </p:pic>
      <p:sp>
        <p:nvSpPr>
          <p:cNvPr id="8" name="TextBox 7">
            <a:extLst>
              <a:ext uri="{FF2B5EF4-FFF2-40B4-BE49-F238E27FC236}">
                <a16:creationId xmlns:a16="http://schemas.microsoft.com/office/drawing/2014/main" id="{9395BDBD-7996-F844-A350-C2FED62E494D}"/>
              </a:ext>
            </a:extLst>
          </p:cNvPr>
          <p:cNvSpPr txBox="1"/>
          <p:nvPr/>
        </p:nvSpPr>
        <p:spPr>
          <a:xfrm>
            <a:off x="395536" y="965649"/>
            <a:ext cx="7416824" cy="923330"/>
          </a:xfrm>
          <a:prstGeom prst="rect">
            <a:avLst/>
          </a:prstGeom>
          <a:noFill/>
        </p:spPr>
        <p:txBody>
          <a:bodyPr wrap="square" rtlCol="0">
            <a:spAutoFit/>
          </a:bodyPr>
          <a:lstStyle/>
          <a:p>
            <a:r>
              <a:rPr lang="en-US" dirty="0"/>
              <a:t>Nanosecond precision time synchronization with external equipment is always challenging – a work around used there is to project a secondary laser spot on the sensor to have t=0 point in the matrix data</a:t>
            </a:r>
          </a:p>
        </p:txBody>
      </p:sp>
    </p:spTree>
    <p:extLst>
      <p:ext uri="{BB962C8B-B14F-4D97-AF65-F5344CB8AC3E}">
        <p14:creationId xmlns:p14="http://schemas.microsoft.com/office/powerpoint/2010/main" val="38465994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FD583D-71AB-45E3-B0AA-65C9B4AECD23}"/>
              </a:ext>
            </a:extLst>
          </p:cNvPr>
          <p:cNvSpPr>
            <a:spLocks noGrp="1"/>
          </p:cNvSpPr>
          <p:nvPr>
            <p:ph type="title"/>
          </p:nvPr>
        </p:nvSpPr>
        <p:spPr>
          <a:xfrm>
            <a:off x="0" y="0"/>
            <a:ext cx="9144000" cy="790222"/>
          </a:xfrm>
        </p:spPr>
        <p:txBody>
          <a:bodyPr/>
          <a:lstStyle/>
          <a:p>
            <a:r>
              <a:rPr lang="en-GB" dirty="0"/>
              <a:t>Iodine Sample</a:t>
            </a:r>
          </a:p>
        </p:txBody>
      </p:sp>
      <p:sp>
        <p:nvSpPr>
          <p:cNvPr id="3" name="Date Placeholder 2">
            <a:extLst>
              <a:ext uri="{FF2B5EF4-FFF2-40B4-BE49-F238E27FC236}">
                <a16:creationId xmlns:a16="http://schemas.microsoft.com/office/drawing/2014/main" id="{351A8DB0-3578-463C-AB01-D3F27DAAEE36}"/>
              </a:ext>
            </a:extLst>
          </p:cNvPr>
          <p:cNvSpPr>
            <a:spLocks noGrp="1"/>
          </p:cNvSpPr>
          <p:nvPr>
            <p:ph type="dt" sz="half" idx="10"/>
          </p:nvPr>
        </p:nvSpPr>
        <p:spPr/>
        <p:txBody>
          <a:bodyPr/>
          <a:lstStyle/>
          <a:p>
            <a:fld id="{8B0C648F-7E50-4828-97AE-405F166D4F1C}" type="datetime4">
              <a:rPr lang="en-GB" smtClean="0"/>
              <a:t>10 July 2024</a:t>
            </a:fld>
            <a:endParaRPr lang="en-US" dirty="0"/>
          </a:p>
        </p:txBody>
      </p:sp>
      <p:sp>
        <p:nvSpPr>
          <p:cNvPr id="4" name="Footer Placeholder 3">
            <a:extLst>
              <a:ext uri="{FF2B5EF4-FFF2-40B4-BE49-F238E27FC236}">
                <a16:creationId xmlns:a16="http://schemas.microsoft.com/office/drawing/2014/main" id="{74DE60E4-7374-4870-93DD-AF13994D48FE}"/>
              </a:ext>
            </a:extLst>
          </p:cNvPr>
          <p:cNvSpPr>
            <a:spLocks noGrp="1"/>
          </p:cNvSpPr>
          <p:nvPr>
            <p:ph type="ftr" sz="quarter" idx="11"/>
          </p:nvPr>
        </p:nvSpPr>
        <p:spPr/>
        <p:txBody>
          <a:bodyPr/>
          <a:lstStyle/>
          <a:p>
            <a:r>
              <a:rPr lang="en-US" dirty="0"/>
              <a:t>Oxford Physics Microstructure Detector Laboratory</a:t>
            </a:r>
          </a:p>
        </p:txBody>
      </p:sp>
      <p:sp>
        <p:nvSpPr>
          <p:cNvPr id="5" name="Slide Number Placeholder 4">
            <a:extLst>
              <a:ext uri="{FF2B5EF4-FFF2-40B4-BE49-F238E27FC236}">
                <a16:creationId xmlns:a16="http://schemas.microsoft.com/office/drawing/2014/main" id="{2930A8D8-1BBF-4283-A380-C9A989008C12}"/>
              </a:ext>
            </a:extLst>
          </p:cNvPr>
          <p:cNvSpPr>
            <a:spLocks noGrp="1"/>
          </p:cNvSpPr>
          <p:nvPr>
            <p:ph type="sldNum" sz="quarter" idx="12"/>
          </p:nvPr>
        </p:nvSpPr>
        <p:spPr/>
        <p:txBody>
          <a:bodyPr/>
          <a:lstStyle/>
          <a:p>
            <a:fld id="{1CDEF5AA-240F-4249-81A8-51C314C36DE1}" type="slidenum">
              <a:rPr lang="en-US" smtClean="0"/>
              <a:t>13</a:t>
            </a:fld>
            <a:endParaRPr lang="en-US" dirty="0"/>
          </a:p>
        </p:txBody>
      </p:sp>
      <p:pic>
        <p:nvPicPr>
          <p:cNvPr id="6" name="Picture 5">
            <a:extLst>
              <a:ext uri="{FF2B5EF4-FFF2-40B4-BE49-F238E27FC236}">
                <a16:creationId xmlns:a16="http://schemas.microsoft.com/office/drawing/2014/main" id="{486367B6-55BE-4E41-963D-8AA9828F58C9}"/>
              </a:ext>
            </a:extLst>
          </p:cNvPr>
          <p:cNvPicPr>
            <a:picLocks noChangeAspect="1"/>
          </p:cNvPicPr>
          <p:nvPr/>
        </p:nvPicPr>
        <p:blipFill>
          <a:blip r:embed="rId2"/>
          <a:stretch>
            <a:fillRect/>
          </a:stretch>
        </p:blipFill>
        <p:spPr>
          <a:xfrm>
            <a:off x="4259152" y="4697118"/>
            <a:ext cx="1800200" cy="1759696"/>
          </a:xfrm>
          <a:prstGeom prst="rect">
            <a:avLst/>
          </a:prstGeom>
        </p:spPr>
      </p:pic>
      <p:pic>
        <p:nvPicPr>
          <p:cNvPr id="7" name="Picture 6">
            <a:extLst>
              <a:ext uri="{FF2B5EF4-FFF2-40B4-BE49-F238E27FC236}">
                <a16:creationId xmlns:a16="http://schemas.microsoft.com/office/drawing/2014/main" id="{6E506A1F-FD10-4686-A726-EA983634F149}"/>
              </a:ext>
            </a:extLst>
          </p:cNvPr>
          <p:cNvPicPr>
            <a:picLocks noChangeAspect="1"/>
          </p:cNvPicPr>
          <p:nvPr/>
        </p:nvPicPr>
        <p:blipFill>
          <a:blip r:embed="rId3"/>
          <a:stretch>
            <a:fillRect/>
          </a:stretch>
        </p:blipFill>
        <p:spPr>
          <a:xfrm>
            <a:off x="6059352" y="4687285"/>
            <a:ext cx="1916236" cy="1779362"/>
          </a:xfrm>
          <a:prstGeom prst="rect">
            <a:avLst/>
          </a:prstGeom>
        </p:spPr>
      </p:pic>
      <p:pic>
        <p:nvPicPr>
          <p:cNvPr id="8" name="Picture 7">
            <a:extLst>
              <a:ext uri="{FF2B5EF4-FFF2-40B4-BE49-F238E27FC236}">
                <a16:creationId xmlns:a16="http://schemas.microsoft.com/office/drawing/2014/main" id="{8A2FC7F8-7137-4A93-81E4-D79906C8CB7E}"/>
              </a:ext>
            </a:extLst>
          </p:cNvPr>
          <p:cNvPicPr>
            <a:picLocks noChangeAspect="1"/>
          </p:cNvPicPr>
          <p:nvPr/>
        </p:nvPicPr>
        <p:blipFill>
          <a:blip r:embed="rId4"/>
          <a:stretch>
            <a:fillRect/>
          </a:stretch>
        </p:blipFill>
        <p:spPr>
          <a:xfrm>
            <a:off x="323528" y="787752"/>
            <a:ext cx="7440952" cy="3900590"/>
          </a:xfrm>
          <a:prstGeom prst="rect">
            <a:avLst/>
          </a:prstGeom>
        </p:spPr>
      </p:pic>
      <p:sp>
        <p:nvSpPr>
          <p:cNvPr id="9" name="TextBox 8">
            <a:extLst>
              <a:ext uri="{FF2B5EF4-FFF2-40B4-BE49-F238E27FC236}">
                <a16:creationId xmlns:a16="http://schemas.microsoft.com/office/drawing/2014/main" id="{8738E210-E28E-0B4F-A5BD-608567B4A196}"/>
              </a:ext>
            </a:extLst>
          </p:cNvPr>
          <p:cNvSpPr txBox="1"/>
          <p:nvPr/>
        </p:nvSpPr>
        <p:spPr>
          <a:xfrm>
            <a:off x="528699" y="4639981"/>
            <a:ext cx="3168352" cy="923330"/>
          </a:xfrm>
          <a:prstGeom prst="rect">
            <a:avLst/>
          </a:prstGeom>
          <a:solidFill>
            <a:schemeClr val="bg1"/>
          </a:solidFill>
        </p:spPr>
        <p:txBody>
          <a:bodyPr wrap="square" rtlCol="0">
            <a:spAutoFit/>
          </a:bodyPr>
          <a:lstStyle/>
          <a:p>
            <a:r>
              <a:rPr lang="en-US" dirty="0"/>
              <a:t>Here we see the recorded spectra form an iodine ‘standard candle’ sample</a:t>
            </a:r>
          </a:p>
        </p:txBody>
      </p:sp>
    </p:spTree>
    <p:extLst>
      <p:ext uri="{BB962C8B-B14F-4D97-AF65-F5344CB8AC3E}">
        <p14:creationId xmlns:p14="http://schemas.microsoft.com/office/powerpoint/2010/main" val="18721007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9D06BA-6067-4964-BC5C-417D9921EB25}"/>
              </a:ext>
            </a:extLst>
          </p:cNvPr>
          <p:cNvSpPr>
            <a:spLocks noGrp="1"/>
          </p:cNvSpPr>
          <p:nvPr>
            <p:ph type="title"/>
          </p:nvPr>
        </p:nvSpPr>
        <p:spPr>
          <a:xfrm>
            <a:off x="0" y="0"/>
            <a:ext cx="9144000" cy="790222"/>
          </a:xfrm>
        </p:spPr>
        <p:txBody>
          <a:bodyPr>
            <a:normAutofit/>
          </a:bodyPr>
          <a:lstStyle/>
          <a:p>
            <a:r>
              <a:rPr lang="en-GB" sz="3600" dirty="0"/>
              <a:t>Improvement in System Resolution</a:t>
            </a:r>
          </a:p>
        </p:txBody>
      </p:sp>
      <p:sp>
        <p:nvSpPr>
          <p:cNvPr id="3" name="Date Placeholder 2">
            <a:extLst>
              <a:ext uri="{FF2B5EF4-FFF2-40B4-BE49-F238E27FC236}">
                <a16:creationId xmlns:a16="http://schemas.microsoft.com/office/drawing/2014/main" id="{904AF041-B181-4D87-AF4D-7FF90E3EE6FC}"/>
              </a:ext>
            </a:extLst>
          </p:cNvPr>
          <p:cNvSpPr>
            <a:spLocks noGrp="1"/>
          </p:cNvSpPr>
          <p:nvPr>
            <p:ph type="dt" sz="half" idx="10"/>
          </p:nvPr>
        </p:nvSpPr>
        <p:spPr/>
        <p:txBody>
          <a:bodyPr/>
          <a:lstStyle/>
          <a:p>
            <a:fld id="{8B0C648F-7E50-4828-97AE-405F166D4F1C}" type="datetime4">
              <a:rPr lang="en-GB" smtClean="0"/>
              <a:t>10 July 2024</a:t>
            </a:fld>
            <a:endParaRPr lang="en-US" dirty="0"/>
          </a:p>
        </p:txBody>
      </p:sp>
      <p:sp>
        <p:nvSpPr>
          <p:cNvPr id="4" name="Footer Placeholder 3">
            <a:extLst>
              <a:ext uri="{FF2B5EF4-FFF2-40B4-BE49-F238E27FC236}">
                <a16:creationId xmlns:a16="http://schemas.microsoft.com/office/drawing/2014/main" id="{32FD4E2E-505C-4A63-9B84-FAC7AD37316A}"/>
              </a:ext>
            </a:extLst>
          </p:cNvPr>
          <p:cNvSpPr>
            <a:spLocks noGrp="1"/>
          </p:cNvSpPr>
          <p:nvPr>
            <p:ph type="ftr" sz="quarter" idx="11"/>
          </p:nvPr>
        </p:nvSpPr>
        <p:spPr/>
        <p:txBody>
          <a:bodyPr/>
          <a:lstStyle/>
          <a:p>
            <a:r>
              <a:rPr lang="en-US" dirty="0"/>
              <a:t>Oxford Physics Microstructure Detector Laboratory</a:t>
            </a:r>
          </a:p>
        </p:txBody>
      </p:sp>
      <p:sp>
        <p:nvSpPr>
          <p:cNvPr id="5" name="Slide Number Placeholder 4">
            <a:extLst>
              <a:ext uri="{FF2B5EF4-FFF2-40B4-BE49-F238E27FC236}">
                <a16:creationId xmlns:a16="http://schemas.microsoft.com/office/drawing/2014/main" id="{7BCB9636-D072-4BAC-9459-2389F4DF7B70}"/>
              </a:ext>
            </a:extLst>
          </p:cNvPr>
          <p:cNvSpPr>
            <a:spLocks noGrp="1"/>
          </p:cNvSpPr>
          <p:nvPr>
            <p:ph type="sldNum" sz="quarter" idx="12"/>
          </p:nvPr>
        </p:nvSpPr>
        <p:spPr/>
        <p:txBody>
          <a:bodyPr/>
          <a:lstStyle/>
          <a:p>
            <a:fld id="{1CDEF5AA-240F-4249-81A8-51C314C36DE1}" type="slidenum">
              <a:rPr lang="en-US" smtClean="0"/>
              <a:t>14</a:t>
            </a:fld>
            <a:endParaRPr lang="en-US" dirty="0"/>
          </a:p>
        </p:txBody>
      </p:sp>
      <p:pic>
        <p:nvPicPr>
          <p:cNvPr id="6" name="Picture 5">
            <a:extLst>
              <a:ext uri="{FF2B5EF4-FFF2-40B4-BE49-F238E27FC236}">
                <a16:creationId xmlns:a16="http://schemas.microsoft.com/office/drawing/2014/main" id="{09E0FC9C-B25B-4A8E-96CA-3579AE0E3A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602" y="1694816"/>
            <a:ext cx="3331855" cy="3140094"/>
          </a:xfrm>
          <a:prstGeom prst="rect">
            <a:avLst/>
          </a:prstGeom>
        </p:spPr>
      </p:pic>
      <p:pic>
        <p:nvPicPr>
          <p:cNvPr id="7" name="Picture 6">
            <a:extLst>
              <a:ext uri="{FF2B5EF4-FFF2-40B4-BE49-F238E27FC236}">
                <a16:creationId xmlns:a16="http://schemas.microsoft.com/office/drawing/2014/main" id="{5C3A81F9-2692-4495-9618-F7EA3CC86B88}"/>
              </a:ext>
            </a:extLst>
          </p:cNvPr>
          <p:cNvPicPr>
            <a:picLocks noChangeAspect="1"/>
          </p:cNvPicPr>
          <p:nvPr/>
        </p:nvPicPr>
        <p:blipFill>
          <a:blip r:embed="rId3"/>
          <a:stretch>
            <a:fillRect/>
          </a:stretch>
        </p:blipFill>
        <p:spPr>
          <a:xfrm>
            <a:off x="3455457" y="1611971"/>
            <a:ext cx="5615868" cy="3353625"/>
          </a:xfrm>
          <a:prstGeom prst="rect">
            <a:avLst/>
          </a:prstGeom>
        </p:spPr>
      </p:pic>
      <p:sp>
        <p:nvSpPr>
          <p:cNvPr id="8" name="TextBox 7">
            <a:extLst>
              <a:ext uri="{FF2B5EF4-FFF2-40B4-BE49-F238E27FC236}">
                <a16:creationId xmlns:a16="http://schemas.microsoft.com/office/drawing/2014/main" id="{01B47532-038C-42E6-9D25-8B80EF395E3A}"/>
              </a:ext>
            </a:extLst>
          </p:cNvPr>
          <p:cNvSpPr txBox="1"/>
          <p:nvPr/>
        </p:nvSpPr>
        <p:spPr>
          <a:xfrm>
            <a:off x="683568" y="1037391"/>
            <a:ext cx="3150524" cy="646331"/>
          </a:xfrm>
          <a:prstGeom prst="rect">
            <a:avLst/>
          </a:prstGeom>
          <a:noFill/>
        </p:spPr>
        <p:txBody>
          <a:bodyPr wrap="square" rtlCol="0">
            <a:spAutoFit/>
          </a:bodyPr>
          <a:lstStyle/>
          <a:p>
            <a:r>
              <a:rPr lang="en-GB" dirty="0"/>
              <a:t>Animation of 5 ns slices through a newton sphere</a:t>
            </a:r>
          </a:p>
        </p:txBody>
      </p:sp>
      <p:sp>
        <p:nvSpPr>
          <p:cNvPr id="9" name="TextBox 8">
            <a:extLst>
              <a:ext uri="{FF2B5EF4-FFF2-40B4-BE49-F238E27FC236}">
                <a16:creationId xmlns:a16="http://schemas.microsoft.com/office/drawing/2014/main" id="{49A49782-7CF7-4C61-9EE3-D746D64D08BE}"/>
              </a:ext>
            </a:extLst>
          </p:cNvPr>
          <p:cNvSpPr txBox="1"/>
          <p:nvPr/>
        </p:nvSpPr>
        <p:spPr>
          <a:xfrm>
            <a:off x="4139952" y="1220452"/>
            <a:ext cx="3707476" cy="369332"/>
          </a:xfrm>
          <a:prstGeom prst="rect">
            <a:avLst/>
          </a:prstGeom>
          <a:noFill/>
        </p:spPr>
        <p:txBody>
          <a:bodyPr wrap="square" rtlCol="0">
            <a:spAutoFit/>
          </a:bodyPr>
          <a:lstStyle/>
          <a:p>
            <a:r>
              <a:rPr lang="en-GB" dirty="0"/>
              <a:t>Timepix3 vs PImMS2 ToF spectrum</a:t>
            </a:r>
          </a:p>
        </p:txBody>
      </p:sp>
      <p:sp>
        <p:nvSpPr>
          <p:cNvPr id="10" name="Content Placeholder 2">
            <a:extLst>
              <a:ext uri="{FF2B5EF4-FFF2-40B4-BE49-F238E27FC236}">
                <a16:creationId xmlns:a16="http://schemas.microsoft.com/office/drawing/2014/main" id="{3A551BC0-1837-4168-91C2-F2A1B9DA5D81}"/>
              </a:ext>
            </a:extLst>
          </p:cNvPr>
          <p:cNvSpPr txBox="1">
            <a:spLocks/>
          </p:cNvSpPr>
          <p:nvPr/>
        </p:nvSpPr>
        <p:spPr>
          <a:xfrm>
            <a:off x="354360" y="4987783"/>
            <a:ext cx="8435280" cy="1179374"/>
          </a:xfrm>
          <a:prstGeom prst="rect">
            <a:avLst/>
          </a:prstGeom>
          <a:solidFill>
            <a:schemeClr val="bg1"/>
          </a:solidFill>
        </p:spPr>
        <p:txBody>
          <a:bodyPr>
            <a:normAutofit fontScale="925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2000" dirty="0">
                <a:hlinkClick r:id="rId4"/>
              </a:rPr>
              <a:t>https://pubs.acs.org/doi/10.1021/jasms.2c00223</a:t>
            </a:r>
            <a:r>
              <a:rPr lang="en-GB" sz="2000" dirty="0"/>
              <a:t>. (Paper)</a:t>
            </a:r>
          </a:p>
          <a:p>
            <a:pPr marL="0" indent="0">
              <a:buNone/>
            </a:pPr>
            <a:r>
              <a:rPr lang="en-GB" sz="2000" dirty="0"/>
              <a:t>We plan to remove the current phosphor limitation by putting Timepix4 in the system vacuum and collect charge cloud directly from the MCP without a sensor.</a:t>
            </a:r>
          </a:p>
          <a:p>
            <a:pPr marL="0" indent="0">
              <a:buFont typeface="Arial"/>
              <a:buNone/>
            </a:pPr>
            <a:endParaRPr lang="en-GB" sz="2000" dirty="0"/>
          </a:p>
          <a:p>
            <a:pPr marL="0" indent="0">
              <a:buFont typeface="Arial"/>
              <a:buNone/>
            </a:pPr>
            <a:endParaRPr lang="en-GB" sz="2000" dirty="0"/>
          </a:p>
        </p:txBody>
      </p:sp>
    </p:spTree>
    <p:extLst>
      <p:ext uri="{BB962C8B-B14F-4D97-AF65-F5344CB8AC3E}">
        <p14:creationId xmlns:p14="http://schemas.microsoft.com/office/powerpoint/2010/main" val="621533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A0097-C6EF-449F-B3FB-23E7A5F58B6E}"/>
              </a:ext>
            </a:extLst>
          </p:cNvPr>
          <p:cNvSpPr>
            <a:spLocks noGrp="1"/>
          </p:cNvSpPr>
          <p:nvPr>
            <p:ph type="title"/>
          </p:nvPr>
        </p:nvSpPr>
        <p:spPr>
          <a:xfrm>
            <a:off x="0" y="0"/>
            <a:ext cx="8532440" cy="790222"/>
          </a:xfrm>
        </p:spPr>
        <p:txBody>
          <a:bodyPr>
            <a:normAutofit/>
          </a:bodyPr>
          <a:lstStyle/>
          <a:p>
            <a:r>
              <a:rPr lang="en-GB" sz="4000" dirty="0"/>
              <a:t>Physics: Beam Monitor for HL-LHC</a:t>
            </a:r>
          </a:p>
        </p:txBody>
      </p:sp>
      <p:sp>
        <p:nvSpPr>
          <p:cNvPr id="3" name="Date Placeholder 2">
            <a:extLst>
              <a:ext uri="{FF2B5EF4-FFF2-40B4-BE49-F238E27FC236}">
                <a16:creationId xmlns:a16="http://schemas.microsoft.com/office/drawing/2014/main" id="{9836F70F-0DA3-433D-9F8B-E9A98A332975}"/>
              </a:ext>
            </a:extLst>
          </p:cNvPr>
          <p:cNvSpPr>
            <a:spLocks noGrp="1"/>
          </p:cNvSpPr>
          <p:nvPr>
            <p:ph type="dt" sz="half" idx="10"/>
          </p:nvPr>
        </p:nvSpPr>
        <p:spPr/>
        <p:txBody>
          <a:bodyPr/>
          <a:lstStyle/>
          <a:p>
            <a:fld id="{8B0C648F-7E50-4828-97AE-405F166D4F1C}" type="datetime4">
              <a:rPr lang="en-GB" smtClean="0"/>
              <a:t>10 July 2024</a:t>
            </a:fld>
            <a:endParaRPr lang="en-US" dirty="0"/>
          </a:p>
        </p:txBody>
      </p:sp>
      <p:sp>
        <p:nvSpPr>
          <p:cNvPr id="4" name="Footer Placeholder 3">
            <a:extLst>
              <a:ext uri="{FF2B5EF4-FFF2-40B4-BE49-F238E27FC236}">
                <a16:creationId xmlns:a16="http://schemas.microsoft.com/office/drawing/2014/main" id="{5D97E340-9853-4BE6-B691-7888A14B0AD7}"/>
              </a:ext>
            </a:extLst>
          </p:cNvPr>
          <p:cNvSpPr>
            <a:spLocks noGrp="1"/>
          </p:cNvSpPr>
          <p:nvPr>
            <p:ph type="ftr" sz="quarter" idx="11"/>
          </p:nvPr>
        </p:nvSpPr>
        <p:spPr/>
        <p:txBody>
          <a:bodyPr/>
          <a:lstStyle/>
          <a:p>
            <a:r>
              <a:rPr lang="en-US" dirty="0"/>
              <a:t>Oxford Physics Microstructure Detector Laboratory</a:t>
            </a:r>
          </a:p>
        </p:txBody>
      </p:sp>
      <p:sp>
        <p:nvSpPr>
          <p:cNvPr id="5" name="Slide Number Placeholder 4">
            <a:extLst>
              <a:ext uri="{FF2B5EF4-FFF2-40B4-BE49-F238E27FC236}">
                <a16:creationId xmlns:a16="http://schemas.microsoft.com/office/drawing/2014/main" id="{37671352-475F-4828-A17B-C838A2591CE0}"/>
              </a:ext>
            </a:extLst>
          </p:cNvPr>
          <p:cNvSpPr>
            <a:spLocks noGrp="1"/>
          </p:cNvSpPr>
          <p:nvPr>
            <p:ph type="sldNum" sz="quarter" idx="12"/>
          </p:nvPr>
        </p:nvSpPr>
        <p:spPr/>
        <p:txBody>
          <a:bodyPr/>
          <a:lstStyle/>
          <a:p>
            <a:fld id="{1CDEF5AA-240F-4249-81A8-51C314C36DE1}" type="slidenum">
              <a:rPr lang="en-US" smtClean="0"/>
              <a:t>15</a:t>
            </a:fld>
            <a:endParaRPr lang="en-US" dirty="0"/>
          </a:p>
        </p:txBody>
      </p:sp>
      <p:sp>
        <p:nvSpPr>
          <p:cNvPr id="6" name="Content Placeholder 2">
            <a:extLst>
              <a:ext uri="{FF2B5EF4-FFF2-40B4-BE49-F238E27FC236}">
                <a16:creationId xmlns:a16="http://schemas.microsoft.com/office/drawing/2014/main" id="{FE09B968-4A9E-477A-AE92-B6AAF43364EC}"/>
              </a:ext>
            </a:extLst>
          </p:cNvPr>
          <p:cNvSpPr txBox="1">
            <a:spLocks/>
          </p:cNvSpPr>
          <p:nvPr/>
        </p:nvSpPr>
        <p:spPr>
          <a:xfrm>
            <a:off x="251520" y="1323960"/>
            <a:ext cx="8435280" cy="4481304"/>
          </a:xfrm>
          <a:prstGeom prst="rect">
            <a:avLst/>
          </a:prstGeom>
          <a:solidFill>
            <a:schemeClr val="bg1"/>
          </a:solidFill>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600" dirty="0"/>
              <a:t>The CERN Beam Instrumentation group is developing tools to locate and profile the HL LHC beam.</a:t>
            </a:r>
          </a:p>
          <a:p>
            <a:r>
              <a:rPr lang="en-GB" sz="1600" dirty="0"/>
              <a:t>This is challenging due to the power of the beam – any direct detector physically strong enough to survive disturbs the beam too much.</a:t>
            </a:r>
          </a:p>
          <a:p>
            <a:endParaRPr lang="en-GB" sz="1600" dirty="0"/>
          </a:p>
          <a:p>
            <a:r>
              <a:rPr lang="en-GB" sz="1600" dirty="0"/>
              <a:t>Investigating two approaches based on the beam interaction withy a gaseous target – Beam Gas Ionisation and Beam Gas Vertexing</a:t>
            </a:r>
          </a:p>
          <a:p>
            <a:r>
              <a:rPr lang="en-GB" sz="1600" dirty="0"/>
              <a:t>BGI looks for the track of ionisation with an off axis Timepix and a large magnet system giving a 2D profile.</a:t>
            </a:r>
          </a:p>
          <a:p>
            <a:r>
              <a:rPr lang="en-GB" sz="1600" dirty="0"/>
              <a:t>BGV reconstructs ‘forward scattered’ interactions like a Particle Physics vertex tracker and gives a 3D profile.  Oxford was part of a proposal to build this tracker out of ~200 Timepix4s based on our experience with Timepix, LHCb VELO, and ATLAS Outer Endcap construction.</a:t>
            </a:r>
          </a:p>
          <a:p>
            <a:pPr marL="0" indent="0">
              <a:buFont typeface="Arial"/>
              <a:buNone/>
            </a:pPr>
            <a:endParaRPr lang="en-GB" sz="1600" dirty="0"/>
          </a:p>
          <a:p>
            <a:pPr marL="0" indent="0">
              <a:buFont typeface="Arial"/>
              <a:buNone/>
            </a:pPr>
            <a:endParaRPr lang="en-GB" sz="1600" dirty="0"/>
          </a:p>
        </p:txBody>
      </p:sp>
      <p:pic>
        <p:nvPicPr>
          <p:cNvPr id="7" name="Content Placeholder 7">
            <a:extLst>
              <a:ext uri="{FF2B5EF4-FFF2-40B4-BE49-F238E27FC236}">
                <a16:creationId xmlns:a16="http://schemas.microsoft.com/office/drawing/2014/main" id="{F6ACAA8F-8713-5A4E-BAF1-3CB6D249B684}"/>
              </a:ext>
            </a:extLst>
          </p:cNvPr>
          <p:cNvPicPr>
            <a:picLocks noChangeAspect="1"/>
          </p:cNvPicPr>
          <p:nvPr/>
        </p:nvPicPr>
        <p:blipFill rotWithShape="1">
          <a:blip r:embed="rId2" cstate="screen">
            <a:clrChange>
              <a:clrFrom>
                <a:srgbClr val="DAD8D4"/>
              </a:clrFrom>
              <a:clrTo>
                <a:srgbClr val="DAD8D4">
                  <a:alpha val="0"/>
                </a:srgbClr>
              </a:clrTo>
            </a:clrChange>
            <a:extLst>
              <a:ext uri="{28A0092B-C50C-407E-A947-70E740481C1C}">
                <a14:useLocalDpi xmlns:a14="http://schemas.microsoft.com/office/drawing/2010/main" val="0"/>
              </a:ext>
            </a:extLst>
          </a:blip>
          <a:srcRect/>
          <a:stretch/>
        </p:blipFill>
        <p:spPr>
          <a:xfrm>
            <a:off x="1751788" y="4497834"/>
            <a:ext cx="5626769" cy="2232248"/>
          </a:xfrm>
          <a:prstGeom prst="rect">
            <a:avLst/>
          </a:prstGeom>
        </p:spPr>
      </p:pic>
    </p:spTree>
    <p:extLst>
      <p:ext uri="{BB962C8B-B14F-4D97-AF65-F5344CB8AC3E}">
        <p14:creationId xmlns:p14="http://schemas.microsoft.com/office/powerpoint/2010/main" val="11983355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2E41F5-44EC-46B6-9909-EA192086AC61}"/>
              </a:ext>
            </a:extLst>
          </p:cNvPr>
          <p:cNvSpPr>
            <a:spLocks noGrp="1"/>
          </p:cNvSpPr>
          <p:nvPr>
            <p:ph type="title"/>
          </p:nvPr>
        </p:nvSpPr>
        <p:spPr/>
        <p:txBody>
          <a:bodyPr/>
          <a:lstStyle/>
          <a:p>
            <a:r>
              <a:rPr lang="en-GB" dirty="0"/>
              <a:t>BGV Operational Concept</a:t>
            </a:r>
          </a:p>
        </p:txBody>
      </p:sp>
      <p:sp>
        <p:nvSpPr>
          <p:cNvPr id="3" name="Date Placeholder 2">
            <a:extLst>
              <a:ext uri="{FF2B5EF4-FFF2-40B4-BE49-F238E27FC236}">
                <a16:creationId xmlns:a16="http://schemas.microsoft.com/office/drawing/2014/main" id="{7FD0F7FD-0870-41F4-9F70-98888CE6FEA6}"/>
              </a:ext>
            </a:extLst>
          </p:cNvPr>
          <p:cNvSpPr>
            <a:spLocks noGrp="1"/>
          </p:cNvSpPr>
          <p:nvPr>
            <p:ph type="dt" sz="half" idx="10"/>
          </p:nvPr>
        </p:nvSpPr>
        <p:spPr/>
        <p:txBody>
          <a:bodyPr/>
          <a:lstStyle/>
          <a:p>
            <a:fld id="{8B0C648F-7E50-4828-97AE-405F166D4F1C}" type="datetime4">
              <a:rPr lang="en-GB" smtClean="0"/>
              <a:t>10 July 2024</a:t>
            </a:fld>
            <a:endParaRPr lang="en-US" dirty="0"/>
          </a:p>
        </p:txBody>
      </p:sp>
      <p:sp>
        <p:nvSpPr>
          <p:cNvPr id="4" name="Footer Placeholder 3">
            <a:extLst>
              <a:ext uri="{FF2B5EF4-FFF2-40B4-BE49-F238E27FC236}">
                <a16:creationId xmlns:a16="http://schemas.microsoft.com/office/drawing/2014/main" id="{9318CC10-6592-4D0C-995B-F9E84ED379CE}"/>
              </a:ext>
            </a:extLst>
          </p:cNvPr>
          <p:cNvSpPr>
            <a:spLocks noGrp="1"/>
          </p:cNvSpPr>
          <p:nvPr>
            <p:ph type="ftr" sz="quarter" idx="11"/>
          </p:nvPr>
        </p:nvSpPr>
        <p:spPr/>
        <p:txBody>
          <a:bodyPr/>
          <a:lstStyle/>
          <a:p>
            <a:r>
              <a:rPr lang="en-US" dirty="0"/>
              <a:t>Oxford Physics Microstructure Detector Laboratory</a:t>
            </a:r>
          </a:p>
        </p:txBody>
      </p:sp>
      <p:sp>
        <p:nvSpPr>
          <p:cNvPr id="5" name="Slide Number Placeholder 4">
            <a:extLst>
              <a:ext uri="{FF2B5EF4-FFF2-40B4-BE49-F238E27FC236}">
                <a16:creationId xmlns:a16="http://schemas.microsoft.com/office/drawing/2014/main" id="{CAEDF763-6ED6-42C7-9BE6-6A867DAE2FDE}"/>
              </a:ext>
            </a:extLst>
          </p:cNvPr>
          <p:cNvSpPr>
            <a:spLocks noGrp="1"/>
          </p:cNvSpPr>
          <p:nvPr>
            <p:ph type="sldNum" sz="quarter" idx="12"/>
          </p:nvPr>
        </p:nvSpPr>
        <p:spPr/>
        <p:txBody>
          <a:bodyPr/>
          <a:lstStyle/>
          <a:p>
            <a:fld id="{1CDEF5AA-240F-4249-81A8-51C314C36DE1}" type="slidenum">
              <a:rPr lang="en-US" smtClean="0"/>
              <a:t>16</a:t>
            </a:fld>
            <a:endParaRPr lang="en-US" dirty="0"/>
          </a:p>
        </p:txBody>
      </p:sp>
      <p:pic>
        <p:nvPicPr>
          <p:cNvPr id="6" name="Content Placeholder 2039790535">
            <a:extLst>
              <a:ext uri="{FF2B5EF4-FFF2-40B4-BE49-F238E27FC236}">
                <a16:creationId xmlns:a16="http://schemas.microsoft.com/office/drawing/2014/main" id="{6310383B-7A57-4021-B4EF-F38E504D780D}"/>
              </a:ext>
            </a:extLst>
          </p:cNvPr>
          <p:cNvPicPr>
            <a:picLocks noChangeAspect="1"/>
          </p:cNvPicPr>
          <p:nvPr/>
        </p:nvPicPr>
        <p:blipFill>
          <a:blip r:embed="rId2"/>
          <a:stretch/>
        </p:blipFill>
        <p:spPr bwMode="auto">
          <a:xfrm>
            <a:off x="683568" y="2336789"/>
            <a:ext cx="7007143" cy="2184421"/>
          </a:xfrm>
          <a:prstGeom prst="rect">
            <a:avLst/>
          </a:prstGeom>
        </p:spPr>
      </p:pic>
      <p:sp>
        <p:nvSpPr>
          <p:cNvPr id="7" name="TextBox 6">
            <a:extLst>
              <a:ext uri="{FF2B5EF4-FFF2-40B4-BE49-F238E27FC236}">
                <a16:creationId xmlns:a16="http://schemas.microsoft.com/office/drawing/2014/main" id="{40406E1B-C7A5-40FE-8236-930602AA6DBA}"/>
              </a:ext>
            </a:extLst>
          </p:cNvPr>
          <p:cNvSpPr txBox="1"/>
          <p:nvPr/>
        </p:nvSpPr>
        <p:spPr bwMode="auto">
          <a:xfrm>
            <a:off x="518706" y="1324269"/>
            <a:ext cx="7732053" cy="927135"/>
          </a:xfrm>
          <a:prstGeom prst="rect">
            <a:avLst/>
          </a:prstGeom>
          <a:noFill/>
        </p:spPr>
        <p:txBody>
          <a:bodyPr vertOverflow="overflow" horzOverflow="clip" vert="horz" wrap="square" lIns="91440" tIns="45720" rIns="91440" bIns="45720" numCol="1" spcCol="0" rtlCol="0" fromWordArt="0" anchor="t" anchorCtr="0" forceAA="0" compatLnSpc="0">
            <a:spAutoFit/>
          </a:bodyPr>
          <a:lstStyle/>
          <a:p>
            <a:pPr marL="228805" marR="0" indent="-228805" algn="l" defTabSz="457200">
              <a:lnSpc>
                <a:spcPct val="100000"/>
              </a:lnSpc>
              <a:spcBef>
                <a:spcPts val="339"/>
              </a:spcBef>
              <a:spcAft>
                <a:spcPts val="0"/>
              </a:spcAft>
              <a:buClr>
                <a:schemeClr val="accent6"/>
              </a:buClr>
              <a:buFont typeface="Wingdings"/>
              <a:buChar char="w"/>
              <a:defRPr/>
            </a:pPr>
            <a:r>
              <a:rPr lang="fr-FR" sz="1300" b="1" i="0" u="none" strike="noStrike" cap="none" spc="0" dirty="0">
                <a:latin typeface="Liberation Sans"/>
                <a:ea typeface="Liberation Sans"/>
                <a:cs typeface="Liberation Sans"/>
              </a:rPr>
              <a:t>Non invasive transverse beam profile monitor</a:t>
            </a:r>
            <a:r>
              <a:rPr lang="fr-FR" sz="1300" b="0" i="0" u="none" strike="noStrike" cap="none" spc="0" dirty="0">
                <a:latin typeface="Liberation Sans"/>
                <a:ea typeface="Liberation Sans"/>
                <a:cs typeface="Liberation Sans"/>
              </a:rPr>
              <a:t> based on the reconstruction of vertices of inelastic hadronic beam-gas interactions - </a:t>
            </a:r>
            <a:r>
              <a:rPr lang="fr-FR" sz="1300" b="1" i="0" u="none" strike="noStrike" cap="none" spc="0" dirty="0">
                <a:latin typeface="Liberation Sans"/>
                <a:ea typeface="Liberation Sans"/>
                <a:cs typeface="Liberation Sans"/>
              </a:rPr>
              <a:t>BGV (Beam Gas Vertex)</a:t>
            </a:r>
            <a:r>
              <a:rPr lang="fr-FR" sz="1300" b="0" i="0" u="none" strike="noStrike" cap="none" spc="0" dirty="0">
                <a:latin typeface="Liberation Sans"/>
                <a:ea typeface="Liberation Sans"/>
                <a:cs typeface="Liberation Sans"/>
              </a:rPr>
              <a:t> monitor.</a:t>
            </a:r>
            <a:endParaRPr sz="1300" b="0" i="0" u="none" strike="noStrike" cap="none" spc="0" dirty="0">
              <a:latin typeface="Liberation Sans"/>
              <a:ea typeface="Liberation Sans"/>
              <a:cs typeface="Liberation Sans"/>
            </a:endParaRPr>
          </a:p>
          <a:p>
            <a:pPr marL="228805" marR="0" indent="-228805" algn="l" defTabSz="457200">
              <a:lnSpc>
                <a:spcPct val="100000"/>
              </a:lnSpc>
              <a:spcBef>
                <a:spcPts val="339"/>
              </a:spcBef>
              <a:spcAft>
                <a:spcPts val="0"/>
              </a:spcAft>
              <a:buClr>
                <a:schemeClr val="accent6"/>
              </a:buClr>
              <a:buFont typeface="Wingdings"/>
              <a:buChar char="w"/>
              <a:defRPr/>
            </a:pPr>
            <a:r>
              <a:rPr lang="fr-FR" sz="1300" b="0" i="0" u="none" strike="noStrike" cap="none" spc="0" dirty="0">
                <a:latin typeface="Liberation Sans"/>
                <a:ea typeface="Liberation Sans"/>
                <a:cs typeface="Liberation Sans"/>
              </a:rPr>
              <a:t>Provide </a:t>
            </a:r>
            <a:r>
              <a:rPr lang="fr-FR" sz="1300" b="1" i="0" u="none" strike="noStrike" cap="none" spc="0" dirty="0">
                <a:latin typeface="Liberation Sans"/>
                <a:ea typeface="Liberation Sans"/>
                <a:cs typeface="Liberation Sans"/>
              </a:rPr>
              <a:t>continuous emittance and beam profile measurement</a:t>
            </a:r>
            <a:r>
              <a:rPr lang="fr-FR" sz="1300" b="0" i="0" u="none" strike="noStrike" cap="none" spc="0" dirty="0">
                <a:latin typeface="Liberation Sans"/>
                <a:ea typeface="Liberation Sans"/>
                <a:cs typeface="Liberation Sans"/>
              </a:rPr>
              <a:t> throughout the LHC accelerator cycle (450 GeV to 7 TeV). </a:t>
            </a:r>
            <a:endParaRPr sz="1800" dirty="0">
              <a:latin typeface="Liberation Sans"/>
              <a:ea typeface="Liberation Sans"/>
              <a:cs typeface="Liberation Sans"/>
            </a:endParaRPr>
          </a:p>
        </p:txBody>
      </p:sp>
      <p:sp>
        <p:nvSpPr>
          <p:cNvPr id="8" name="TextBox 7">
            <a:extLst>
              <a:ext uri="{FF2B5EF4-FFF2-40B4-BE49-F238E27FC236}">
                <a16:creationId xmlns:a16="http://schemas.microsoft.com/office/drawing/2014/main" id="{BEA6CEF0-D62C-4D10-B916-077A81C74811}"/>
              </a:ext>
            </a:extLst>
          </p:cNvPr>
          <p:cNvSpPr txBox="1"/>
          <p:nvPr/>
        </p:nvSpPr>
        <p:spPr bwMode="auto">
          <a:xfrm>
            <a:off x="496434" y="4680585"/>
            <a:ext cx="7733709" cy="457234"/>
          </a:xfrm>
          <a:prstGeom prst="rect">
            <a:avLst/>
          </a:prstGeom>
          <a:solidFill>
            <a:schemeClr val="bg1"/>
          </a:solidFill>
        </p:spPr>
        <p:txBody>
          <a:bodyPr vertOverflow="overflow" horzOverflow="clip" vert="horz" wrap="square" lIns="91440" tIns="45720" rIns="91440" bIns="45720" numCol="1" spcCol="0" rtlCol="0" fromWordArt="0" anchor="t" anchorCtr="0" forceAA="0" compatLnSpc="0">
            <a:spAutoFit/>
          </a:bodyPr>
          <a:lstStyle/>
          <a:p>
            <a:pPr marL="217792" marR="0" indent="-217792" algn="l" defTabSz="457200">
              <a:lnSpc>
                <a:spcPct val="100000"/>
              </a:lnSpc>
              <a:spcBef>
                <a:spcPts val="339"/>
              </a:spcBef>
              <a:spcAft>
                <a:spcPts val="0"/>
              </a:spcAft>
              <a:buClr>
                <a:schemeClr val="accent6"/>
              </a:buClr>
              <a:buFont typeface="Wingdings"/>
              <a:buChar char="w"/>
              <a:defRPr/>
            </a:pPr>
            <a:r>
              <a:rPr lang="fr-FR" sz="1200" b="0" i="0" u="none" strike="noStrike" cap="none" spc="0" dirty="0">
                <a:latin typeface="Liberation Sans"/>
                <a:ea typeface="Liberation Sans"/>
                <a:cs typeface="Liberation Sans"/>
              </a:rPr>
              <a:t>Consists of: a Neon gas target, a forward tracking detector and computing resources dedicated to event reconstruction</a:t>
            </a:r>
            <a:r>
              <a:rPr lang="fr-FR" sz="1200" b="0" i="0" u="none" strike="noStrike" cap="none" spc="0" dirty="0">
                <a:solidFill>
                  <a:schemeClr val="accent5"/>
                </a:solidFill>
                <a:latin typeface="Liberation Sans"/>
                <a:ea typeface="Liberation Sans"/>
                <a:cs typeface="Liberation Sans"/>
              </a:rPr>
              <a:t>.</a:t>
            </a:r>
            <a:endParaRPr sz="1200" b="0" i="0" u="none" strike="noStrike" cap="none" spc="0" dirty="0">
              <a:solidFill>
                <a:schemeClr val="accent5"/>
              </a:solidFill>
              <a:latin typeface="Liberation Sans"/>
              <a:ea typeface="Liberation Sans"/>
              <a:cs typeface="Liberation Sans"/>
            </a:endParaRPr>
          </a:p>
        </p:txBody>
      </p:sp>
      <p:graphicFrame>
        <p:nvGraphicFramePr>
          <p:cNvPr id="9" name="Table 8">
            <a:extLst>
              <a:ext uri="{FF2B5EF4-FFF2-40B4-BE49-F238E27FC236}">
                <a16:creationId xmlns:a16="http://schemas.microsoft.com/office/drawing/2014/main" id="{7A7E4D73-0174-4D5B-B078-D75C87994CC9}"/>
              </a:ext>
            </a:extLst>
          </p:cNvPr>
          <p:cNvGraphicFramePr>
            <a:graphicFrameLocks/>
          </p:cNvGraphicFramePr>
          <p:nvPr>
            <p:extLst>
              <p:ext uri="{D42A27DB-BD31-4B8C-83A1-F6EECF244321}">
                <p14:modId xmlns:p14="http://schemas.microsoft.com/office/powerpoint/2010/main" val="3023444206"/>
              </p:ext>
            </p:extLst>
          </p:nvPr>
        </p:nvGraphicFramePr>
        <p:xfrm>
          <a:off x="689441" y="5787066"/>
          <a:ext cx="7538094" cy="574087"/>
        </p:xfrm>
        <a:graphic>
          <a:graphicData uri="http://schemas.openxmlformats.org/drawingml/2006/table">
            <a:tbl>
              <a:tblPr firstRow="1" bandRow="1"/>
              <a:tblGrid>
                <a:gridCol w="1256349">
                  <a:extLst>
                    <a:ext uri="{9D8B030D-6E8A-4147-A177-3AD203B41FA5}">
                      <a16:colId xmlns:a16="http://schemas.microsoft.com/office/drawing/2014/main" val="20000"/>
                    </a:ext>
                  </a:extLst>
                </a:gridCol>
                <a:gridCol w="1256349">
                  <a:extLst>
                    <a:ext uri="{9D8B030D-6E8A-4147-A177-3AD203B41FA5}">
                      <a16:colId xmlns:a16="http://schemas.microsoft.com/office/drawing/2014/main" val="20001"/>
                    </a:ext>
                  </a:extLst>
                </a:gridCol>
                <a:gridCol w="1256349">
                  <a:extLst>
                    <a:ext uri="{9D8B030D-6E8A-4147-A177-3AD203B41FA5}">
                      <a16:colId xmlns:a16="http://schemas.microsoft.com/office/drawing/2014/main" val="20002"/>
                    </a:ext>
                  </a:extLst>
                </a:gridCol>
                <a:gridCol w="1256349">
                  <a:extLst>
                    <a:ext uri="{9D8B030D-6E8A-4147-A177-3AD203B41FA5}">
                      <a16:colId xmlns:a16="http://schemas.microsoft.com/office/drawing/2014/main" val="20003"/>
                    </a:ext>
                  </a:extLst>
                </a:gridCol>
                <a:gridCol w="1256349">
                  <a:extLst>
                    <a:ext uri="{9D8B030D-6E8A-4147-A177-3AD203B41FA5}">
                      <a16:colId xmlns:a16="http://schemas.microsoft.com/office/drawing/2014/main" val="20004"/>
                    </a:ext>
                  </a:extLst>
                </a:gridCol>
                <a:gridCol w="1256349">
                  <a:extLst>
                    <a:ext uri="{9D8B030D-6E8A-4147-A177-3AD203B41FA5}">
                      <a16:colId xmlns:a16="http://schemas.microsoft.com/office/drawing/2014/main" val="20005"/>
                    </a:ext>
                  </a:extLst>
                </a:gridCol>
              </a:tblGrid>
              <a:tr h="291235">
                <a:tc>
                  <a:txBody>
                    <a:bodyPr/>
                    <a:lstStyle/>
                    <a:p>
                      <a:pPr>
                        <a:defRPr/>
                      </a:pPr>
                      <a:r>
                        <a:rPr sz="900" b="1" dirty="0">
                          <a:solidFill>
                            <a:schemeClr val="tx1"/>
                          </a:solidFill>
                        </a:rPr>
                        <a:t>Dist. gas-1st layer</a:t>
                      </a:r>
                    </a:p>
                  </a:txBody>
                  <a:tcPr marL="54000" marR="54000" marT="36000" marB="36000">
                    <a:solidFill>
                      <a:schemeClr val="bg1"/>
                    </a:solidFill>
                  </a:tcPr>
                </a:tc>
                <a:tc>
                  <a:txBody>
                    <a:bodyPr/>
                    <a:lstStyle/>
                    <a:p>
                      <a:pPr>
                        <a:defRPr/>
                      </a:pPr>
                      <a:r>
                        <a:rPr sz="900" b="1" dirty="0">
                          <a:solidFill>
                            <a:schemeClr val="tx1"/>
                          </a:solidFill>
                        </a:rPr>
                        <a:t>1st layer [r</a:t>
                      </a:r>
                      <a:r>
                        <a:rPr sz="900" b="1" baseline="-25000" dirty="0">
                          <a:solidFill>
                            <a:schemeClr val="tx1"/>
                          </a:solidFill>
                        </a:rPr>
                        <a:t>inner</a:t>
                      </a:r>
                      <a:r>
                        <a:rPr sz="900" b="1" dirty="0">
                          <a:solidFill>
                            <a:schemeClr val="tx1"/>
                          </a:solidFill>
                        </a:rPr>
                        <a:t>, r</a:t>
                      </a:r>
                      <a:r>
                        <a:rPr sz="900" b="1" baseline="-25000" dirty="0">
                          <a:solidFill>
                            <a:schemeClr val="tx1"/>
                          </a:solidFill>
                        </a:rPr>
                        <a:t>outer</a:t>
                      </a:r>
                      <a:r>
                        <a:rPr sz="900" b="1" dirty="0">
                          <a:solidFill>
                            <a:schemeClr val="tx1"/>
                          </a:solidFill>
                        </a:rPr>
                        <a:t>]</a:t>
                      </a:r>
                    </a:p>
                  </a:txBody>
                  <a:tcPr marL="54000" marR="54000" marT="36000" marB="36000">
                    <a:solidFill>
                      <a:schemeClr val="bg1"/>
                    </a:solidFill>
                  </a:tcPr>
                </a:tc>
                <a:tc>
                  <a:txBody>
                    <a:bodyPr/>
                    <a:lstStyle/>
                    <a:p>
                      <a:pPr>
                        <a:defRPr/>
                      </a:pPr>
                      <a:r>
                        <a:rPr sz="900" b="1" dirty="0">
                          <a:solidFill>
                            <a:schemeClr val="tx1"/>
                          </a:solidFill>
                        </a:rPr>
                        <a:t>Distance btw. layers</a:t>
                      </a:r>
                    </a:p>
                  </a:txBody>
                  <a:tcPr marL="54000" marR="54000" marT="36000" marB="36000">
                    <a:solidFill>
                      <a:schemeClr val="bg1"/>
                    </a:solidFill>
                  </a:tcPr>
                </a:tc>
                <a:tc>
                  <a:txBody>
                    <a:bodyPr/>
                    <a:lstStyle/>
                    <a:p>
                      <a:pPr>
                        <a:defRPr/>
                      </a:pPr>
                      <a:r>
                        <a:rPr sz="900" b="1" dirty="0">
                          <a:solidFill>
                            <a:schemeClr val="tx1"/>
                          </a:solidFill>
                        </a:rPr>
                        <a:t>3rd layer</a:t>
                      </a:r>
                      <a:r>
                        <a:rPr lang="en-GB" sz="900" b="1" i="0" u="none" strike="noStrike" cap="none" spc="0" dirty="0">
                          <a:solidFill>
                            <a:schemeClr val="tx1"/>
                          </a:solidFill>
                          <a:latin typeface="+mn-lt"/>
                          <a:ea typeface="+mn-ea"/>
                          <a:cs typeface="+mn-cs"/>
                        </a:rPr>
                        <a:t> [r</a:t>
                      </a:r>
                      <a:r>
                        <a:rPr lang="en-GB" sz="900" b="1" i="0" u="none" strike="noStrike" cap="none" spc="0" baseline="-25000" dirty="0">
                          <a:solidFill>
                            <a:schemeClr val="tx1"/>
                          </a:solidFill>
                          <a:latin typeface="+mn-lt"/>
                          <a:ea typeface="+mn-ea"/>
                          <a:cs typeface="+mn-cs"/>
                        </a:rPr>
                        <a:t>inner</a:t>
                      </a:r>
                      <a:r>
                        <a:rPr lang="en-GB" sz="900" b="1" i="0" u="none" strike="noStrike" cap="none" spc="0" dirty="0">
                          <a:solidFill>
                            <a:schemeClr val="tx1"/>
                          </a:solidFill>
                          <a:latin typeface="+mn-lt"/>
                          <a:ea typeface="+mn-ea"/>
                          <a:cs typeface="+mn-cs"/>
                        </a:rPr>
                        <a:t>, r</a:t>
                      </a:r>
                      <a:r>
                        <a:rPr lang="en-GB" sz="900" b="1" i="0" u="none" strike="noStrike" cap="none" spc="0" baseline="-25000" dirty="0">
                          <a:solidFill>
                            <a:schemeClr val="tx1"/>
                          </a:solidFill>
                          <a:latin typeface="+mn-lt"/>
                          <a:ea typeface="+mn-ea"/>
                          <a:cs typeface="+mn-cs"/>
                        </a:rPr>
                        <a:t>outer</a:t>
                      </a:r>
                      <a:r>
                        <a:rPr lang="en-GB" sz="900" b="1" i="0" u="none" strike="noStrike" cap="none" spc="0" dirty="0">
                          <a:solidFill>
                            <a:schemeClr val="tx1"/>
                          </a:solidFill>
                          <a:latin typeface="+mn-lt"/>
                          <a:ea typeface="+mn-ea"/>
                          <a:cs typeface="+mn-cs"/>
                        </a:rPr>
                        <a:t>]</a:t>
                      </a:r>
                      <a:endParaRPr sz="900" b="1" dirty="0">
                        <a:solidFill>
                          <a:schemeClr val="tx1"/>
                        </a:solidFill>
                      </a:endParaRPr>
                    </a:p>
                  </a:txBody>
                  <a:tcPr marL="54000" marR="54000" marT="36000" marB="36000">
                    <a:solidFill>
                      <a:schemeClr val="bg1"/>
                    </a:solidFill>
                  </a:tcPr>
                </a:tc>
                <a:tc>
                  <a:txBody>
                    <a:bodyPr/>
                    <a:lstStyle/>
                    <a:p>
                      <a:pPr>
                        <a:defRPr/>
                      </a:pPr>
                      <a:r>
                        <a:rPr sz="900" b="1" dirty="0">
                          <a:solidFill>
                            <a:schemeClr val="tx1"/>
                          </a:solidFill>
                        </a:rPr>
                        <a:t>Spatial resolution</a:t>
                      </a:r>
                    </a:p>
                  </a:txBody>
                  <a:tcPr marL="54000" marR="54000" marT="36000" marB="36000">
                    <a:solidFill>
                      <a:schemeClr val="bg1"/>
                    </a:solidFill>
                  </a:tcPr>
                </a:tc>
                <a:tc>
                  <a:txBody>
                    <a:bodyPr/>
                    <a:lstStyle/>
                    <a:p>
                      <a:pPr>
                        <a:defRPr/>
                      </a:pPr>
                      <a:r>
                        <a:rPr sz="900" b="1" dirty="0">
                          <a:solidFill>
                            <a:schemeClr val="tx1"/>
                          </a:solidFill>
                        </a:rPr>
                        <a:t>x/X</a:t>
                      </a:r>
                      <a:r>
                        <a:rPr sz="900" b="1" baseline="-25000" dirty="0">
                          <a:solidFill>
                            <a:schemeClr val="tx1"/>
                          </a:solidFill>
                        </a:rPr>
                        <a:t>0</a:t>
                      </a:r>
                      <a:r>
                        <a:rPr sz="900" b="1" dirty="0">
                          <a:solidFill>
                            <a:schemeClr val="tx1"/>
                          </a:solidFill>
                        </a:rPr>
                        <a:t> per layer</a:t>
                      </a:r>
                    </a:p>
                  </a:txBody>
                  <a:tcPr marL="54000" marR="54000" marT="36000" marB="36000">
                    <a:solidFill>
                      <a:schemeClr val="bg1"/>
                    </a:solidFill>
                  </a:tcPr>
                </a:tc>
                <a:extLst>
                  <a:ext uri="{0D108BD9-81ED-4DB2-BD59-A6C34878D82A}">
                    <a16:rowId xmlns:a16="http://schemas.microsoft.com/office/drawing/2014/main" val="10000"/>
                  </a:ext>
                </a:extLst>
              </a:tr>
              <a:tr h="282852">
                <a:tc>
                  <a:txBody>
                    <a:bodyPr/>
                    <a:lstStyle/>
                    <a:p>
                      <a:pPr>
                        <a:defRPr/>
                      </a:pPr>
                      <a:r>
                        <a:rPr sz="900" dirty="0">
                          <a:solidFill>
                            <a:schemeClr val="tx1"/>
                          </a:solidFill>
                        </a:rPr>
                        <a:t>~550 mm</a:t>
                      </a:r>
                    </a:p>
                  </a:txBody>
                  <a:tcPr marL="54000" marR="54000" marT="36000" marB="36000">
                    <a:solidFill>
                      <a:schemeClr val="bg1"/>
                    </a:solidFill>
                  </a:tcPr>
                </a:tc>
                <a:tc>
                  <a:txBody>
                    <a:bodyPr/>
                    <a:lstStyle/>
                    <a:p>
                      <a:pPr>
                        <a:defRPr/>
                      </a:pPr>
                      <a:r>
                        <a:rPr sz="900" dirty="0">
                          <a:solidFill>
                            <a:schemeClr val="tx1"/>
                          </a:solidFill>
                        </a:rPr>
                        <a:t> ~[24, 65] mm</a:t>
                      </a:r>
                    </a:p>
                  </a:txBody>
                  <a:tcPr marL="54000" marR="54000" marT="36000" marB="36000">
                    <a:solidFill>
                      <a:schemeClr val="bg1"/>
                    </a:solidFill>
                  </a:tcPr>
                </a:tc>
                <a:tc>
                  <a:txBody>
                    <a:bodyPr/>
                    <a:lstStyle/>
                    <a:p>
                      <a:pPr>
                        <a:defRPr/>
                      </a:pPr>
                      <a:r>
                        <a:rPr sz="900" dirty="0">
                          <a:solidFill>
                            <a:schemeClr val="tx1"/>
                          </a:solidFill>
                        </a:rPr>
                        <a:t>250 mm</a:t>
                      </a:r>
                    </a:p>
                  </a:txBody>
                  <a:tcPr marT="36000">
                    <a:solidFill>
                      <a:schemeClr val="bg1"/>
                    </a:solidFill>
                  </a:tcPr>
                </a:tc>
                <a:tc>
                  <a:txBody>
                    <a:bodyPr/>
                    <a:lstStyle/>
                    <a:p>
                      <a:pPr>
                        <a:defRPr/>
                      </a:pPr>
                      <a:r>
                        <a:rPr sz="900" dirty="0">
                          <a:solidFill>
                            <a:schemeClr val="tx1"/>
                          </a:solidFill>
                        </a:rPr>
                        <a:t>~[45, 125] mm</a:t>
                      </a:r>
                    </a:p>
                  </a:txBody>
                  <a:tcPr marL="54000" marR="54000" marT="36000" marB="36000">
                    <a:solidFill>
                      <a:schemeClr val="bg1"/>
                    </a:solidFill>
                  </a:tcPr>
                </a:tc>
                <a:tc>
                  <a:txBody>
                    <a:bodyPr/>
                    <a:lstStyle/>
                    <a:p>
                      <a:pPr>
                        <a:defRPr/>
                      </a:pPr>
                      <a:r>
                        <a:rPr sz="900" dirty="0">
                          <a:solidFill>
                            <a:schemeClr val="tx1"/>
                          </a:solidFill>
                          <a:latin typeface="Liberation Sans"/>
                          <a:ea typeface="Liberation Sans"/>
                          <a:cs typeface="Liberation Sans"/>
                        </a:rPr>
                        <a:t>≲</a:t>
                      </a:r>
                      <a:r>
                        <a:rPr sz="900" dirty="0">
                          <a:solidFill>
                            <a:schemeClr val="tx1"/>
                          </a:solidFill>
                        </a:rPr>
                        <a:t>16 µm</a:t>
                      </a:r>
                    </a:p>
                  </a:txBody>
                  <a:tcPr marL="54000" marR="54000" marT="36000" marB="36000">
                    <a:solidFill>
                      <a:schemeClr val="bg1"/>
                    </a:solidFill>
                  </a:tcPr>
                </a:tc>
                <a:tc>
                  <a:txBody>
                    <a:bodyPr/>
                    <a:lstStyle/>
                    <a:p>
                      <a:pPr>
                        <a:defRPr/>
                      </a:pPr>
                      <a:r>
                        <a:rPr sz="900" dirty="0">
                          <a:solidFill>
                            <a:schemeClr val="tx1"/>
                          </a:solidFill>
                          <a:latin typeface="Liberation Sans"/>
                          <a:ea typeface="Liberation Sans"/>
                          <a:cs typeface="Liberation Sans"/>
                        </a:rPr>
                        <a:t>≲ </a:t>
                      </a:r>
                      <a:r>
                        <a:rPr sz="900" dirty="0">
                          <a:solidFill>
                            <a:schemeClr val="tx1"/>
                          </a:solidFill>
                        </a:rPr>
                        <a:t>2 %</a:t>
                      </a:r>
                    </a:p>
                  </a:txBody>
                  <a:tcPr marL="54000" marR="54000" marT="36000" marB="36000">
                    <a:solidFill>
                      <a:schemeClr val="bg1"/>
                    </a:solidFill>
                  </a:tcPr>
                </a:tc>
                <a:extLst>
                  <a:ext uri="{0D108BD9-81ED-4DB2-BD59-A6C34878D82A}">
                    <a16:rowId xmlns:a16="http://schemas.microsoft.com/office/drawing/2014/main" val="10001"/>
                  </a:ext>
                </a:extLst>
              </a:tr>
            </a:tbl>
          </a:graphicData>
        </a:graphic>
      </p:graphicFrame>
      <p:sp>
        <p:nvSpPr>
          <p:cNvPr id="10" name="TextBox 9">
            <a:extLst>
              <a:ext uri="{FF2B5EF4-FFF2-40B4-BE49-F238E27FC236}">
                <a16:creationId xmlns:a16="http://schemas.microsoft.com/office/drawing/2014/main" id="{65F88489-0E1B-4613-A1FF-340187669164}"/>
              </a:ext>
            </a:extLst>
          </p:cNvPr>
          <p:cNvSpPr txBox="1"/>
          <p:nvPr/>
        </p:nvSpPr>
        <p:spPr bwMode="auto">
          <a:xfrm>
            <a:off x="1547664" y="5167523"/>
            <a:ext cx="5516169" cy="493725"/>
          </a:xfrm>
          <a:prstGeom prst="rect">
            <a:avLst/>
          </a:prstGeom>
          <a:gradFill>
            <a:gsLst>
              <a:gs pos="0">
                <a:schemeClr val="accent6">
                  <a:alpha val="81000"/>
                </a:schemeClr>
              </a:gs>
              <a:gs pos="100000">
                <a:schemeClr val="accent6">
                  <a:lumMod val="40000"/>
                  <a:lumOff val="60000"/>
                  <a:alpha val="81000"/>
                </a:schemeClr>
              </a:gs>
            </a:gsLst>
            <a:lin ang="5400000" scaled="1"/>
          </a:gradFill>
        </p:spPr>
        <p:txBody>
          <a:bodyPr vertOverflow="overflow" horzOverflow="clip" vert="horz" wrap="square" lIns="91440" tIns="45720" rIns="91440" bIns="45720" numCol="1" spcCol="0" rtlCol="0" fromWordArt="0" anchor="t" anchorCtr="0" forceAA="0" compatLnSpc="0">
            <a:spAutoFit/>
          </a:bodyPr>
          <a:lstStyle/>
          <a:p>
            <a:pPr lvl="0" algn="l">
              <a:spcBef>
                <a:spcPts val="564"/>
              </a:spcBef>
              <a:buClr>
                <a:schemeClr val="accent6"/>
              </a:buClr>
              <a:buFont typeface="Wingdings"/>
              <a:buChar char="w"/>
              <a:defRPr/>
            </a:pPr>
            <a:r>
              <a:rPr lang="en-GB" sz="1100" b="1" i="0" u="none" strike="noStrike" cap="none" spc="0" dirty="0">
                <a:latin typeface="Liberation Sans"/>
                <a:ea typeface="Liberation Sans"/>
                <a:cs typeface="Liberation Sans"/>
              </a:rPr>
              <a:t>Vertex resolution of 164 µm and measurement of vertex response.</a:t>
            </a:r>
            <a:endParaRPr sz="1100" b="1" i="0" u="none" strike="noStrike" cap="none" spc="0" dirty="0">
              <a:latin typeface="Liberation Sans"/>
              <a:ea typeface="Liberation Sans"/>
              <a:cs typeface="Liberation Sans"/>
            </a:endParaRPr>
          </a:p>
          <a:p>
            <a:pPr lvl="0" algn="l">
              <a:spcBef>
                <a:spcPts val="564"/>
              </a:spcBef>
              <a:buClr>
                <a:schemeClr val="accent6"/>
              </a:buClr>
              <a:buFont typeface="Wingdings"/>
              <a:buChar char="w"/>
              <a:defRPr/>
            </a:pPr>
            <a:r>
              <a:rPr lang="en-GB" sz="1100" b="1" i="0" u="none" strike="noStrike" cap="none" spc="0" dirty="0">
                <a:latin typeface="Liberation Sans"/>
                <a:ea typeface="Liberation Sans"/>
                <a:cs typeface="Liberation Sans"/>
              </a:rPr>
              <a:t>Enough statistics in 1 min for bunch width measurement with +/-1% precision</a:t>
            </a:r>
            <a:r>
              <a:rPr lang="en-GB" sz="1100" b="1" i="0" u="none" strike="noStrike" cap="none" spc="0" dirty="0">
                <a:solidFill>
                  <a:schemeClr val="accent5"/>
                </a:solidFill>
                <a:latin typeface="Liberation Sans"/>
                <a:ea typeface="Liberation Sans"/>
                <a:cs typeface="Liberation Sans"/>
              </a:rPr>
              <a:t>. </a:t>
            </a:r>
            <a:endParaRPr lang="en-GB" sz="1600" b="0" i="0" u="none" strike="noStrike" cap="none" spc="0" dirty="0">
              <a:solidFill>
                <a:schemeClr val="accent5"/>
              </a:solidFill>
              <a:latin typeface="Liberation Sans"/>
              <a:ea typeface="Liberation Sans"/>
              <a:cs typeface="Liberation Sans"/>
            </a:endParaRPr>
          </a:p>
        </p:txBody>
      </p:sp>
    </p:spTree>
    <p:extLst>
      <p:ext uri="{BB962C8B-B14F-4D97-AF65-F5344CB8AC3E}">
        <p14:creationId xmlns:p14="http://schemas.microsoft.com/office/powerpoint/2010/main" val="30807339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0E8B9-A9D9-4AFE-8D72-A7404ABEFB53}"/>
              </a:ext>
            </a:extLst>
          </p:cNvPr>
          <p:cNvSpPr>
            <a:spLocks noGrp="1"/>
          </p:cNvSpPr>
          <p:nvPr>
            <p:ph type="title"/>
          </p:nvPr>
        </p:nvSpPr>
        <p:spPr>
          <a:xfrm>
            <a:off x="0" y="0"/>
            <a:ext cx="9151070" cy="790222"/>
          </a:xfrm>
        </p:spPr>
        <p:txBody>
          <a:bodyPr/>
          <a:lstStyle/>
          <a:p>
            <a:r>
              <a:rPr lang="en-GB" dirty="0"/>
              <a:t>Beam Gas Vertex Monitor</a:t>
            </a:r>
          </a:p>
        </p:txBody>
      </p:sp>
      <p:sp>
        <p:nvSpPr>
          <p:cNvPr id="3" name="Date Placeholder 2">
            <a:extLst>
              <a:ext uri="{FF2B5EF4-FFF2-40B4-BE49-F238E27FC236}">
                <a16:creationId xmlns:a16="http://schemas.microsoft.com/office/drawing/2014/main" id="{898D52B2-0FC1-4828-AE76-6AAACC224A2B}"/>
              </a:ext>
            </a:extLst>
          </p:cNvPr>
          <p:cNvSpPr>
            <a:spLocks noGrp="1"/>
          </p:cNvSpPr>
          <p:nvPr>
            <p:ph type="dt" sz="half" idx="10"/>
          </p:nvPr>
        </p:nvSpPr>
        <p:spPr/>
        <p:txBody>
          <a:bodyPr/>
          <a:lstStyle/>
          <a:p>
            <a:fld id="{8B0C648F-7E50-4828-97AE-405F166D4F1C}" type="datetime4">
              <a:rPr lang="en-GB" smtClean="0"/>
              <a:t>10 July 2024</a:t>
            </a:fld>
            <a:endParaRPr lang="en-US" dirty="0"/>
          </a:p>
        </p:txBody>
      </p:sp>
      <p:sp>
        <p:nvSpPr>
          <p:cNvPr id="4" name="Footer Placeholder 3">
            <a:extLst>
              <a:ext uri="{FF2B5EF4-FFF2-40B4-BE49-F238E27FC236}">
                <a16:creationId xmlns:a16="http://schemas.microsoft.com/office/drawing/2014/main" id="{048027AF-786B-4D39-B510-AEBFE27DE1FD}"/>
              </a:ext>
            </a:extLst>
          </p:cNvPr>
          <p:cNvSpPr>
            <a:spLocks noGrp="1"/>
          </p:cNvSpPr>
          <p:nvPr>
            <p:ph type="ftr" sz="quarter" idx="11"/>
          </p:nvPr>
        </p:nvSpPr>
        <p:spPr/>
        <p:txBody>
          <a:bodyPr/>
          <a:lstStyle/>
          <a:p>
            <a:r>
              <a:rPr lang="en-US" dirty="0"/>
              <a:t>Oxford Physics Microstructure Detector Laboratory</a:t>
            </a:r>
          </a:p>
        </p:txBody>
      </p:sp>
      <p:sp>
        <p:nvSpPr>
          <p:cNvPr id="5" name="Slide Number Placeholder 4">
            <a:extLst>
              <a:ext uri="{FF2B5EF4-FFF2-40B4-BE49-F238E27FC236}">
                <a16:creationId xmlns:a16="http://schemas.microsoft.com/office/drawing/2014/main" id="{6CEC0130-632C-4C74-BCEB-4404E50A0BCB}"/>
              </a:ext>
            </a:extLst>
          </p:cNvPr>
          <p:cNvSpPr>
            <a:spLocks noGrp="1"/>
          </p:cNvSpPr>
          <p:nvPr>
            <p:ph type="sldNum" sz="quarter" idx="12"/>
          </p:nvPr>
        </p:nvSpPr>
        <p:spPr/>
        <p:txBody>
          <a:bodyPr/>
          <a:lstStyle/>
          <a:p>
            <a:fld id="{1CDEF5AA-240F-4249-81A8-51C314C36DE1}" type="slidenum">
              <a:rPr lang="en-US" smtClean="0"/>
              <a:t>17</a:t>
            </a:fld>
            <a:endParaRPr lang="en-US" dirty="0"/>
          </a:p>
        </p:txBody>
      </p:sp>
      <p:sp>
        <p:nvSpPr>
          <p:cNvPr id="7" name="Content Placeholder 2">
            <a:extLst>
              <a:ext uri="{FF2B5EF4-FFF2-40B4-BE49-F238E27FC236}">
                <a16:creationId xmlns:a16="http://schemas.microsoft.com/office/drawing/2014/main" id="{DCDB3AB7-597B-4F37-BE42-17465B8724FE}"/>
              </a:ext>
            </a:extLst>
          </p:cNvPr>
          <p:cNvSpPr txBox="1">
            <a:spLocks/>
          </p:cNvSpPr>
          <p:nvPr/>
        </p:nvSpPr>
        <p:spPr>
          <a:xfrm>
            <a:off x="159239" y="976813"/>
            <a:ext cx="2972600" cy="2763932"/>
          </a:xfrm>
          <a:prstGeom prst="rect">
            <a:avLst/>
          </a:prstGeom>
          <a:solidFill>
            <a:schemeClr val="bg1"/>
          </a:solidFill>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GB" sz="1400" dirty="0"/>
              <a:t>An instrument to monitor the profile and intensity of the HL-LHC beam</a:t>
            </a:r>
          </a:p>
          <a:p>
            <a:pPr marL="0" indent="0">
              <a:buFont typeface="Arial"/>
              <a:buNone/>
            </a:pPr>
            <a:endParaRPr lang="en-GB" sz="1400" dirty="0"/>
          </a:p>
          <a:p>
            <a:pPr marL="0" indent="0">
              <a:buFont typeface="Arial"/>
              <a:buNone/>
            </a:pPr>
            <a:r>
              <a:rPr lang="en-GB" sz="1400" dirty="0"/>
              <a:t>Low mass forward tracker design reuses many elements from ATLAS ITK endcap robotic production to save time and money.  A proven technique</a:t>
            </a:r>
          </a:p>
          <a:p>
            <a:pPr marL="0" indent="0">
              <a:buFont typeface="Arial"/>
              <a:buNone/>
            </a:pPr>
            <a:endParaRPr lang="en-GB" sz="1400" dirty="0"/>
          </a:p>
          <a:p>
            <a:pPr marL="0" indent="0">
              <a:buFont typeface="Arial"/>
              <a:buNone/>
            </a:pPr>
            <a:r>
              <a:rPr lang="en-GB" sz="1400" dirty="0"/>
              <a:t>A full construction &amp; testing plan and costing was developed for the project</a:t>
            </a:r>
          </a:p>
          <a:p>
            <a:pPr marL="0" indent="0">
              <a:buFont typeface="Arial"/>
              <a:buNone/>
            </a:pPr>
            <a:endParaRPr lang="en-GB" sz="1400" dirty="0"/>
          </a:p>
          <a:p>
            <a:pPr marL="0" indent="0">
              <a:buFont typeface="Arial"/>
              <a:buNone/>
            </a:pPr>
            <a:endParaRPr lang="en-GB" sz="1400" dirty="0"/>
          </a:p>
          <a:p>
            <a:pPr marL="0" indent="0">
              <a:buFont typeface="Arial"/>
              <a:buNone/>
            </a:pPr>
            <a:endParaRPr lang="en-GB" sz="1400" dirty="0"/>
          </a:p>
          <a:p>
            <a:pPr marL="0" indent="0">
              <a:buFont typeface="Arial"/>
              <a:buNone/>
            </a:pPr>
            <a:endParaRPr lang="en-GB" sz="1400" dirty="0"/>
          </a:p>
          <a:p>
            <a:endParaRPr lang="en-GB" sz="1400" dirty="0"/>
          </a:p>
        </p:txBody>
      </p:sp>
      <p:pic>
        <p:nvPicPr>
          <p:cNvPr id="8" name="Picture 7">
            <a:extLst>
              <a:ext uri="{FF2B5EF4-FFF2-40B4-BE49-F238E27FC236}">
                <a16:creationId xmlns:a16="http://schemas.microsoft.com/office/drawing/2014/main" id="{D8DB6E76-98CC-4120-9F25-EB8DFFB0FCD1}"/>
              </a:ext>
            </a:extLst>
          </p:cNvPr>
          <p:cNvPicPr>
            <a:picLocks noChangeAspect="1"/>
          </p:cNvPicPr>
          <p:nvPr/>
        </p:nvPicPr>
        <p:blipFill rotWithShape="1">
          <a:blip r:embed="rId2" cstate="screen">
            <a:extLst>
              <a:ext uri="{28A0092B-C50C-407E-A947-70E740481C1C}">
                <a14:useLocalDpi xmlns:a14="http://schemas.microsoft.com/office/drawing/2010/main" val="0"/>
              </a:ext>
            </a:extLst>
          </a:blip>
          <a:srcRect/>
          <a:stretch/>
        </p:blipFill>
        <p:spPr>
          <a:xfrm>
            <a:off x="373883" y="3890156"/>
            <a:ext cx="5341465" cy="2250495"/>
          </a:xfrm>
          <a:prstGeom prst="rect">
            <a:avLst/>
          </a:prstGeom>
        </p:spPr>
      </p:pic>
      <p:pic>
        <p:nvPicPr>
          <p:cNvPr id="9" name="Content Placeholder 6">
            <a:extLst>
              <a:ext uri="{FF2B5EF4-FFF2-40B4-BE49-F238E27FC236}">
                <a16:creationId xmlns:a16="http://schemas.microsoft.com/office/drawing/2014/main" id="{6978AF28-D597-4103-802C-39048413698B}"/>
              </a:ext>
            </a:extLst>
          </p:cNvPr>
          <p:cNvPicPr>
            <a:picLocks noChangeAspect="1"/>
          </p:cNvPicPr>
          <p:nvPr/>
        </p:nvPicPr>
        <p:blipFill rotWithShape="1">
          <a:blip r:embed="rId3"/>
          <a:srcRect l="20798" t="16542" r="34753" b="10273"/>
          <a:stretch/>
        </p:blipFill>
        <p:spPr>
          <a:xfrm>
            <a:off x="6516216" y="3645024"/>
            <a:ext cx="1881565" cy="2554183"/>
          </a:xfrm>
          <a:prstGeom prst="rect">
            <a:avLst/>
          </a:prstGeom>
        </p:spPr>
      </p:pic>
      <p:pic>
        <p:nvPicPr>
          <p:cNvPr id="10" name="EC045878-15B5-47F6-B65A-A0BB31C0D0A0" descr="e2620a32-e82e-4daf-bb35-7350d86db366.JPG">
            <a:extLst>
              <a:ext uri="{FF2B5EF4-FFF2-40B4-BE49-F238E27FC236}">
                <a16:creationId xmlns:a16="http://schemas.microsoft.com/office/drawing/2014/main" id="{2772D787-0A0E-495F-B4D2-271E7C2BE566}"/>
              </a:ext>
            </a:extLst>
          </p:cNvPr>
          <p:cNvPicPr>
            <a:picLocks noChangeAspect="1" noChangeArrowheads="1"/>
          </p:cNvPicPr>
          <p:nvPr/>
        </p:nvPicPr>
        <p:blipFill rotWithShape="1">
          <a:blip r:embed="rId4" cstate="screen">
            <a:extLst>
              <a:ext uri="{28A0092B-C50C-407E-A947-70E740481C1C}">
                <a14:useLocalDpi xmlns:a14="http://schemas.microsoft.com/office/drawing/2010/main" val="0"/>
              </a:ext>
            </a:extLst>
          </a:blip>
          <a:srcRect/>
          <a:stretch/>
        </p:blipFill>
        <p:spPr bwMode="auto">
          <a:xfrm rot="16200000">
            <a:off x="6750399" y="701297"/>
            <a:ext cx="1803101" cy="2847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a:extLst>
              <a:ext uri="{FF2B5EF4-FFF2-40B4-BE49-F238E27FC236}">
                <a16:creationId xmlns:a16="http://schemas.microsoft.com/office/drawing/2014/main" id="{AC55C407-4D96-47D4-87C3-A688E6300140}"/>
              </a:ext>
            </a:extLst>
          </p:cNvPr>
          <p:cNvSpPr txBox="1"/>
          <p:nvPr/>
        </p:nvSpPr>
        <p:spPr>
          <a:xfrm>
            <a:off x="6516216" y="3060352"/>
            <a:ext cx="2160240" cy="338554"/>
          </a:xfrm>
          <a:prstGeom prst="rect">
            <a:avLst/>
          </a:prstGeom>
          <a:solidFill>
            <a:schemeClr val="bg1"/>
          </a:solidFill>
        </p:spPr>
        <p:txBody>
          <a:bodyPr wrap="square" rtlCol="0">
            <a:spAutoFit/>
          </a:bodyPr>
          <a:lstStyle/>
          <a:p>
            <a:r>
              <a:rPr lang="en-GB" sz="1600" dirty="0"/>
              <a:t>ATLAS Inner half ring</a:t>
            </a:r>
          </a:p>
        </p:txBody>
      </p:sp>
      <p:sp>
        <p:nvSpPr>
          <p:cNvPr id="12" name="TextBox 11">
            <a:extLst>
              <a:ext uri="{FF2B5EF4-FFF2-40B4-BE49-F238E27FC236}">
                <a16:creationId xmlns:a16="http://schemas.microsoft.com/office/drawing/2014/main" id="{8B7D1E03-4C7E-46E8-AF36-5D98AB5B0A5F}"/>
              </a:ext>
            </a:extLst>
          </p:cNvPr>
          <p:cNvSpPr txBox="1"/>
          <p:nvPr/>
        </p:nvSpPr>
        <p:spPr>
          <a:xfrm>
            <a:off x="6228184" y="6093296"/>
            <a:ext cx="2451541" cy="338554"/>
          </a:xfrm>
          <a:prstGeom prst="rect">
            <a:avLst/>
          </a:prstGeom>
          <a:solidFill>
            <a:schemeClr val="bg1"/>
          </a:solidFill>
        </p:spPr>
        <p:txBody>
          <a:bodyPr wrap="square" rtlCol="0">
            <a:spAutoFit/>
          </a:bodyPr>
          <a:lstStyle/>
          <a:p>
            <a:pPr algn="ctr"/>
            <a:r>
              <a:rPr lang="en-GB" sz="1600" dirty="0"/>
              <a:t>Potential BGV ring layout</a:t>
            </a:r>
          </a:p>
        </p:txBody>
      </p:sp>
      <p:pic>
        <p:nvPicPr>
          <p:cNvPr id="13" name="Content Placeholder 7">
            <a:extLst>
              <a:ext uri="{FF2B5EF4-FFF2-40B4-BE49-F238E27FC236}">
                <a16:creationId xmlns:a16="http://schemas.microsoft.com/office/drawing/2014/main" id="{457FEC30-5862-4C48-B040-113232ABEC2F}"/>
              </a:ext>
            </a:extLst>
          </p:cNvPr>
          <p:cNvPicPr>
            <a:picLocks noChangeAspect="1"/>
          </p:cNvPicPr>
          <p:nvPr/>
        </p:nvPicPr>
        <p:blipFill rotWithShape="1">
          <a:blip r:embed="rId5" cstate="screen">
            <a:extLst>
              <a:ext uri="{28A0092B-C50C-407E-A947-70E740481C1C}">
                <a14:useLocalDpi xmlns:a14="http://schemas.microsoft.com/office/drawing/2010/main" val="0"/>
              </a:ext>
            </a:extLst>
          </a:blip>
          <a:srcRect/>
          <a:stretch/>
        </p:blipFill>
        <p:spPr>
          <a:xfrm>
            <a:off x="3419872" y="1251543"/>
            <a:ext cx="2611192" cy="1634752"/>
          </a:xfrm>
          <a:prstGeom prst="rect">
            <a:avLst/>
          </a:prstGeom>
        </p:spPr>
      </p:pic>
      <p:sp>
        <p:nvSpPr>
          <p:cNvPr id="14" name="TextBox 13">
            <a:extLst>
              <a:ext uri="{FF2B5EF4-FFF2-40B4-BE49-F238E27FC236}">
                <a16:creationId xmlns:a16="http://schemas.microsoft.com/office/drawing/2014/main" id="{A6A443A5-4542-AC41-B677-28BEBC3C5115}"/>
              </a:ext>
            </a:extLst>
          </p:cNvPr>
          <p:cNvSpPr txBox="1"/>
          <p:nvPr/>
        </p:nvSpPr>
        <p:spPr>
          <a:xfrm>
            <a:off x="3328960" y="2899990"/>
            <a:ext cx="2540504" cy="584775"/>
          </a:xfrm>
          <a:prstGeom prst="rect">
            <a:avLst/>
          </a:prstGeom>
          <a:solidFill>
            <a:schemeClr val="bg1"/>
          </a:solidFill>
        </p:spPr>
        <p:txBody>
          <a:bodyPr wrap="square" rtlCol="0">
            <a:spAutoFit/>
          </a:bodyPr>
          <a:lstStyle/>
          <a:p>
            <a:r>
              <a:rPr lang="en-GB" sz="1600" dirty="0"/>
              <a:t>Timepix4 module with flex and CF attachment points</a:t>
            </a:r>
          </a:p>
        </p:txBody>
      </p:sp>
    </p:spTree>
    <p:extLst>
      <p:ext uri="{BB962C8B-B14F-4D97-AF65-F5344CB8AC3E}">
        <p14:creationId xmlns:p14="http://schemas.microsoft.com/office/powerpoint/2010/main" val="17220378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41D5EB-9590-4D04-A9C9-3995DCBF9873}"/>
              </a:ext>
            </a:extLst>
          </p:cNvPr>
          <p:cNvSpPr>
            <a:spLocks noGrp="1"/>
          </p:cNvSpPr>
          <p:nvPr>
            <p:ph type="title"/>
          </p:nvPr>
        </p:nvSpPr>
        <p:spPr>
          <a:xfrm>
            <a:off x="0" y="0"/>
            <a:ext cx="9144000" cy="790222"/>
          </a:xfrm>
        </p:spPr>
        <p:txBody>
          <a:bodyPr/>
          <a:lstStyle/>
          <a:p>
            <a:r>
              <a:rPr lang="en-GB" dirty="0"/>
              <a:t>Robotic Construction at OPMD</a:t>
            </a:r>
          </a:p>
        </p:txBody>
      </p:sp>
      <p:sp>
        <p:nvSpPr>
          <p:cNvPr id="3" name="Date Placeholder 2">
            <a:extLst>
              <a:ext uri="{FF2B5EF4-FFF2-40B4-BE49-F238E27FC236}">
                <a16:creationId xmlns:a16="http://schemas.microsoft.com/office/drawing/2014/main" id="{80ECECF3-3695-4513-9CF0-A7E172727362}"/>
              </a:ext>
            </a:extLst>
          </p:cNvPr>
          <p:cNvSpPr>
            <a:spLocks noGrp="1"/>
          </p:cNvSpPr>
          <p:nvPr>
            <p:ph type="dt" sz="half" idx="10"/>
          </p:nvPr>
        </p:nvSpPr>
        <p:spPr/>
        <p:txBody>
          <a:bodyPr/>
          <a:lstStyle/>
          <a:p>
            <a:fld id="{8B0C648F-7E50-4828-97AE-405F166D4F1C}" type="datetime4">
              <a:rPr lang="en-GB" smtClean="0"/>
              <a:t>10 July 2024</a:t>
            </a:fld>
            <a:endParaRPr lang="en-US" dirty="0"/>
          </a:p>
        </p:txBody>
      </p:sp>
      <p:sp>
        <p:nvSpPr>
          <p:cNvPr id="4" name="Footer Placeholder 3">
            <a:extLst>
              <a:ext uri="{FF2B5EF4-FFF2-40B4-BE49-F238E27FC236}">
                <a16:creationId xmlns:a16="http://schemas.microsoft.com/office/drawing/2014/main" id="{20888C51-F143-4A8F-A22C-3F3B7FF13308}"/>
              </a:ext>
            </a:extLst>
          </p:cNvPr>
          <p:cNvSpPr>
            <a:spLocks noGrp="1"/>
          </p:cNvSpPr>
          <p:nvPr>
            <p:ph type="ftr" sz="quarter" idx="11"/>
          </p:nvPr>
        </p:nvSpPr>
        <p:spPr/>
        <p:txBody>
          <a:bodyPr/>
          <a:lstStyle/>
          <a:p>
            <a:r>
              <a:rPr lang="en-US" dirty="0"/>
              <a:t>Oxford Physics Microstructure Detector Laboratory</a:t>
            </a:r>
          </a:p>
        </p:txBody>
      </p:sp>
      <p:sp>
        <p:nvSpPr>
          <p:cNvPr id="5" name="Slide Number Placeholder 4">
            <a:extLst>
              <a:ext uri="{FF2B5EF4-FFF2-40B4-BE49-F238E27FC236}">
                <a16:creationId xmlns:a16="http://schemas.microsoft.com/office/drawing/2014/main" id="{777E7CAA-61FF-4CFD-B342-F27622B78C01}"/>
              </a:ext>
            </a:extLst>
          </p:cNvPr>
          <p:cNvSpPr>
            <a:spLocks noGrp="1"/>
          </p:cNvSpPr>
          <p:nvPr>
            <p:ph type="sldNum" sz="quarter" idx="12"/>
          </p:nvPr>
        </p:nvSpPr>
        <p:spPr/>
        <p:txBody>
          <a:bodyPr/>
          <a:lstStyle/>
          <a:p>
            <a:fld id="{1CDEF5AA-240F-4249-81A8-51C314C36DE1}" type="slidenum">
              <a:rPr lang="en-US" smtClean="0"/>
              <a:t>18</a:t>
            </a:fld>
            <a:endParaRPr lang="en-US" dirty="0"/>
          </a:p>
        </p:txBody>
      </p:sp>
      <p:grpSp>
        <p:nvGrpSpPr>
          <p:cNvPr id="6" name="Group 5">
            <a:extLst>
              <a:ext uri="{FF2B5EF4-FFF2-40B4-BE49-F238E27FC236}">
                <a16:creationId xmlns:a16="http://schemas.microsoft.com/office/drawing/2014/main" id="{C3A95450-8CA5-4B09-B1AE-B81991EBE254}"/>
              </a:ext>
            </a:extLst>
          </p:cNvPr>
          <p:cNvGrpSpPr/>
          <p:nvPr/>
        </p:nvGrpSpPr>
        <p:grpSpPr>
          <a:xfrm>
            <a:off x="101864" y="1052736"/>
            <a:ext cx="8583161" cy="4729999"/>
            <a:chOff x="158258" y="1363297"/>
            <a:chExt cx="8583161" cy="4729999"/>
          </a:xfrm>
        </p:grpSpPr>
        <p:pic>
          <p:nvPicPr>
            <p:cNvPr id="7" name="Picture 2" descr="D:\Dropbox\Photos\Oxford gantry pixel module assembly\IMG_20170315_154957778.jpg">
              <a:extLst>
                <a:ext uri="{FF2B5EF4-FFF2-40B4-BE49-F238E27FC236}">
                  <a16:creationId xmlns:a16="http://schemas.microsoft.com/office/drawing/2014/main" id="{D4B5E6C8-2344-41B3-BDC9-DD7A23D4A178}"/>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332440" y="2043296"/>
              <a:ext cx="7200000" cy="4050000"/>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a:extLst>
                <a:ext uri="{FF2B5EF4-FFF2-40B4-BE49-F238E27FC236}">
                  <a16:creationId xmlns:a16="http://schemas.microsoft.com/office/drawing/2014/main" id="{0CB024FF-247C-4880-BFBC-109502A2DB6E}"/>
                </a:ext>
              </a:extLst>
            </p:cNvPr>
            <p:cNvGrpSpPr/>
            <p:nvPr/>
          </p:nvGrpSpPr>
          <p:grpSpPr>
            <a:xfrm>
              <a:off x="158258" y="1363297"/>
              <a:ext cx="8583161" cy="4711491"/>
              <a:chOff x="-292735" y="1360598"/>
              <a:chExt cx="9472954" cy="5199919"/>
            </a:xfrm>
          </p:grpSpPr>
          <p:grpSp>
            <p:nvGrpSpPr>
              <p:cNvPr id="9" name="Group 8">
                <a:extLst>
                  <a:ext uri="{FF2B5EF4-FFF2-40B4-BE49-F238E27FC236}">
                    <a16:creationId xmlns:a16="http://schemas.microsoft.com/office/drawing/2014/main" id="{0AA448D7-2565-44EB-8AA9-95FB904DA981}"/>
                  </a:ext>
                </a:extLst>
              </p:cNvPr>
              <p:cNvGrpSpPr>
                <a:grpSpLocks noChangeAspect="1"/>
              </p:cNvGrpSpPr>
              <p:nvPr/>
            </p:nvGrpSpPr>
            <p:grpSpPr>
              <a:xfrm>
                <a:off x="-292735" y="1360598"/>
                <a:ext cx="9472954" cy="5199919"/>
                <a:chOff x="-1042291" y="1056983"/>
                <a:chExt cx="10703173" cy="5875215"/>
              </a:xfrm>
            </p:grpSpPr>
            <p:cxnSp>
              <p:nvCxnSpPr>
                <p:cNvPr id="13" name="Straight Arrow Connector 12">
                  <a:extLst>
                    <a:ext uri="{FF2B5EF4-FFF2-40B4-BE49-F238E27FC236}">
                      <a16:creationId xmlns:a16="http://schemas.microsoft.com/office/drawing/2014/main" id="{79BA9A8E-6C32-4B99-A149-CDBC8A3C5A74}"/>
                    </a:ext>
                  </a:extLst>
                </p:cNvPr>
                <p:cNvCxnSpPr>
                  <a:stCxn id="16" idx="2"/>
                </p:cNvCxnSpPr>
                <p:nvPr/>
              </p:nvCxnSpPr>
              <p:spPr>
                <a:xfrm flipH="1">
                  <a:off x="3384106" y="1834501"/>
                  <a:ext cx="820509" cy="1317495"/>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4592AE96-D84E-4C8F-B99D-9267CD2C14AA}"/>
                    </a:ext>
                  </a:extLst>
                </p:cNvPr>
                <p:cNvCxnSpPr>
                  <a:cxnSpLocks/>
                </p:cNvCxnSpPr>
                <p:nvPr/>
              </p:nvCxnSpPr>
              <p:spPr>
                <a:xfrm flipH="1">
                  <a:off x="4725808" y="1786818"/>
                  <a:ext cx="1825719" cy="2549893"/>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ED7AFD5D-4AFE-45A7-AAC1-11A618597945}"/>
                    </a:ext>
                  </a:extLst>
                </p:cNvPr>
                <p:cNvCxnSpPr>
                  <a:cxnSpLocks/>
                  <a:stCxn id="18" idx="2"/>
                </p:cNvCxnSpPr>
                <p:nvPr/>
              </p:nvCxnSpPr>
              <p:spPr>
                <a:xfrm>
                  <a:off x="504696" y="1797367"/>
                  <a:ext cx="2842276" cy="2539345"/>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1F0256EB-6856-49E0-BB53-469C1BBEA813}"/>
                    </a:ext>
                  </a:extLst>
                </p:cNvPr>
                <p:cNvSpPr txBox="1"/>
                <p:nvPr/>
              </p:nvSpPr>
              <p:spPr>
                <a:xfrm>
                  <a:off x="2912269" y="1173783"/>
                  <a:ext cx="2584693" cy="660718"/>
                </a:xfrm>
                <a:prstGeom prst="rect">
                  <a:avLst/>
                </a:prstGeom>
                <a:solidFill>
                  <a:schemeClr val="bg1">
                    <a:alpha val="79000"/>
                  </a:schemeClr>
                </a:solidFill>
              </p:spPr>
              <p:txBody>
                <a:bodyPr wrap="square" rtlCol="0">
                  <a:noAutofit/>
                </a:bodyPr>
                <a:lstStyle/>
                <a:p>
                  <a:pPr algn="ctr">
                    <a:defRPr/>
                  </a:pPr>
                  <a:r>
                    <a:rPr lang="en-GB" sz="1400" dirty="0">
                      <a:solidFill>
                        <a:prstClr val="black"/>
                      </a:solidFill>
                    </a:rPr>
                    <a:t>Camera w/ microscope lens and lighting</a:t>
                  </a:r>
                </a:p>
              </p:txBody>
            </p:sp>
            <p:sp>
              <p:nvSpPr>
                <p:cNvPr id="17" name="TextBox 16">
                  <a:extLst>
                    <a:ext uri="{FF2B5EF4-FFF2-40B4-BE49-F238E27FC236}">
                      <a16:creationId xmlns:a16="http://schemas.microsoft.com/office/drawing/2014/main" id="{C3409E5B-2797-4A65-87CB-A7142790BCB9}"/>
                    </a:ext>
                  </a:extLst>
                </p:cNvPr>
                <p:cNvSpPr txBox="1"/>
                <p:nvPr/>
              </p:nvSpPr>
              <p:spPr>
                <a:xfrm>
                  <a:off x="5536999" y="1056983"/>
                  <a:ext cx="2378162" cy="660718"/>
                </a:xfrm>
                <a:prstGeom prst="rect">
                  <a:avLst/>
                </a:prstGeom>
                <a:solidFill>
                  <a:schemeClr val="bg1">
                    <a:alpha val="79000"/>
                  </a:schemeClr>
                </a:solidFill>
              </p:spPr>
              <p:txBody>
                <a:bodyPr wrap="square" rtlCol="0">
                  <a:noAutofit/>
                </a:bodyPr>
                <a:lstStyle/>
                <a:p>
                  <a:pPr>
                    <a:defRPr/>
                  </a:pPr>
                  <a:r>
                    <a:rPr lang="en-GB" sz="1400" dirty="0">
                      <a:solidFill>
                        <a:prstClr val="black"/>
                      </a:solidFill>
                    </a:rPr>
                    <a:t>Vacuum spreader tool in tool rack</a:t>
                  </a:r>
                </a:p>
              </p:txBody>
            </p:sp>
            <p:sp>
              <p:nvSpPr>
                <p:cNvPr id="18" name="TextBox 17">
                  <a:extLst>
                    <a:ext uri="{FF2B5EF4-FFF2-40B4-BE49-F238E27FC236}">
                      <a16:creationId xmlns:a16="http://schemas.microsoft.com/office/drawing/2014/main" id="{AEE89773-DB8A-4303-9E3A-8C38315102E7}"/>
                    </a:ext>
                  </a:extLst>
                </p:cNvPr>
                <p:cNvSpPr txBox="1"/>
                <p:nvPr/>
              </p:nvSpPr>
              <p:spPr>
                <a:xfrm>
                  <a:off x="-1042291" y="1136649"/>
                  <a:ext cx="3093972" cy="660718"/>
                </a:xfrm>
                <a:prstGeom prst="rect">
                  <a:avLst/>
                </a:prstGeom>
                <a:solidFill>
                  <a:schemeClr val="bg1">
                    <a:alpha val="79000"/>
                  </a:schemeClr>
                </a:solidFill>
              </p:spPr>
              <p:txBody>
                <a:bodyPr wrap="square" rtlCol="0">
                  <a:normAutofit/>
                </a:bodyPr>
                <a:lstStyle/>
                <a:p>
                  <a:pPr algn="ctr">
                    <a:defRPr/>
                  </a:pPr>
                  <a:r>
                    <a:rPr lang="en-GB" sz="1400" dirty="0">
                      <a:solidFill>
                        <a:prstClr val="black"/>
                      </a:solidFill>
                    </a:rPr>
                    <a:t>Vacuum pick-up ‘Bridge tool’ in docking station</a:t>
                  </a:r>
                </a:p>
              </p:txBody>
            </p:sp>
            <p:sp>
              <p:nvSpPr>
                <p:cNvPr id="19" name="TextBox 18">
                  <a:extLst>
                    <a:ext uri="{FF2B5EF4-FFF2-40B4-BE49-F238E27FC236}">
                      <a16:creationId xmlns:a16="http://schemas.microsoft.com/office/drawing/2014/main" id="{11CCAF4C-8ACD-4419-BA41-E82650393E78}"/>
                    </a:ext>
                  </a:extLst>
                </p:cNvPr>
                <p:cNvSpPr txBox="1"/>
                <p:nvPr/>
              </p:nvSpPr>
              <p:spPr>
                <a:xfrm>
                  <a:off x="-656612" y="5638462"/>
                  <a:ext cx="2405660" cy="938916"/>
                </a:xfrm>
                <a:prstGeom prst="rect">
                  <a:avLst/>
                </a:prstGeom>
                <a:solidFill>
                  <a:schemeClr val="bg1">
                    <a:alpha val="79000"/>
                  </a:schemeClr>
                </a:solidFill>
              </p:spPr>
              <p:txBody>
                <a:bodyPr wrap="square" rtlCol="0">
                  <a:noAutofit/>
                </a:bodyPr>
                <a:lstStyle/>
                <a:p>
                  <a:pPr algn="ctr">
                    <a:defRPr/>
                  </a:pPr>
                  <a:r>
                    <a:rPr lang="en-GB" sz="1400" dirty="0">
                      <a:solidFill>
                        <a:prstClr val="black"/>
                      </a:solidFill>
                    </a:rPr>
                    <a:t>Flex and bare module vacuum chucks</a:t>
                  </a:r>
                </a:p>
                <a:p>
                  <a:pPr algn="ctr">
                    <a:defRPr/>
                  </a:pPr>
                  <a:r>
                    <a:rPr lang="en-GB" sz="1400" dirty="0">
                      <a:solidFill>
                        <a:prstClr val="black"/>
                      </a:solidFill>
                    </a:rPr>
                    <a:t>on vacuum baseplate</a:t>
                  </a:r>
                </a:p>
              </p:txBody>
            </p:sp>
            <p:cxnSp>
              <p:nvCxnSpPr>
                <p:cNvPr id="20" name="Straight Arrow Connector 19">
                  <a:extLst>
                    <a:ext uri="{FF2B5EF4-FFF2-40B4-BE49-F238E27FC236}">
                      <a16:creationId xmlns:a16="http://schemas.microsoft.com/office/drawing/2014/main" id="{A3F6F11E-81C4-4358-A952-0B71A7C16712}"/>
                    </a:ext>
                  </a:extLst>
                </p:cNvPr>
                <p:cNvCxnSpPr>
                  <a:cxnSpLocks/>
                </p:cNvCxnSpPr>
                <p:nvPr/>
              </p:nvCxnSpPr>
              <p:spPr>
                <a:xfrm flipH="1">
                  <a:off x="5283137" y="1943448"/>
                  <a:ext cx="3276075" cy="2428655"/>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0EDFE9A2-B8C9-4119-BF08-96CC3ABF53D5}"/>
                    </a:ext>
                  </a:extLst>
                </p:cNvPr>
                <p:cNvSpPr txBox="1"/>
                <p:nvPr/>
              </p:nvSpPr>
              <p:spPr>
                <a:xfrm>
                  <a:off x="7807951" y="1247510"/>
                  <a:ext cx="1852931" cy="660718"/>
                </a:xfrm>
                <a:prstGeom prst="rect">
                  <a:avLst/>
                </a:prstGeom>
                <a:solidFill>
                  <a:schemeClr val="bg1">
                    <a:alpha val="79000"/>
                  </a:schemeClr>
                </a:solidFill>
              </p:spPr>
              <p:txBody>
                <a:bodyPr wrap="square" rtlCol="0">
                  <a:noAutofit/>
                </a:bodyPr>
                <a:lstStyle/>
                <a:p>
                  <a:pPr>
                    <a:defRPr/>
                  </a:pPr>
                  <a:r>
                    <a:rPr lang="en-GB" sz="1400" dirty="0">
                      <a:solidFill>
                        <a:prstClr val="black"/>
                      </a:solidFill>
                    </a:rPr>
                    <a:t>Glue stamp tool in tool rack</a:t>
                  </a:r>
                </a:p>
              </p:txBody>
            </p:sp>
            <p:sp>
              <p:nvSpPr>
                <p:cNvPr id="22" name="TextBox 21">
                  <a:extLst>
                    <a:ext uri="{FF2B5EF4-FFF2-40B4-BE49-F238E27FC236}">
                      <a16:creationId xmlns:a16="http://schemas.microsoft.com/office/drawing/2014/main" id="{EE334375-C879-4F4D-92D5-3E000039C161}"/>
                    </a:ext>
                  </a:extLst>
                </p:cNvPr>
                <p:cNvSpPr txBox="1"/>
                <p:nvPr/>
              </p:nvSpPr>
              <p:spPr>
                <a:xfrm>
                  <a:off x="1887752" y="6271480"/>
                  <a:ext cx="2049035" cy="660718"/>
                </a:xfrm>
                <a:prstGeom prst="rect">
                  <a:avLst/>
                </a:prstGeom>
                <a:solidFill>
                  <a:schemeClr val="bg1">
                    <a:alpha val="79000"/>
                  </a:schemeClr>
                </a:solidFill>
              </p:spPr>
              <p:txBody>
                <a:bodyPr wrap="square" rtlCol="0">
                  <a:noAutofit/>
                </a:bodyPr>
                <a:lstStyle/>
                <a:p>
                  <a:pPr algn="ctr">
                    <a:defRPr/>
                  </a:pPr>
                  <a:r>
                    <a:rPr lang="en-GB" sz="1400" dirty="0">
                      <a:solidFill>
                        <a:prstClr val="black"/>
                      </a:solidFill>
                    </a:rPr>
                    <a:t>Glue reservoir on vacuum baseplate</a:t>
                  </a:r>
                </a:p>
              </p:txBody>
            </p:sp>
            <p:cxnSp>
              <p:nvCxnSpPr>
                <p:cNvPr id="23" name="Straight Arrow Connector 22">
                  <a:extLst>
                    <a:ext uri="{FF2B5EF4-FFF2-40B4-BE49-F238E27FC236}">
                      <a16:creationId xmlns:a16="http://schemas.microsoft.com/office/drawing/2014/main" id="{AB412A1E-26B9-4AE5-8D80-AEA021BF9CD1}"/>
                    </a:ext>
                  </a:extLst>
                </p:cNvPr>
                <p:cNvCxnSpPr>
                  <a:stCxn id="22" idx="0"/>
                </p:cNvCxnSpPr>
                <p:nvPr/>
              </p:nvCxnSpPr>
              <p:spPr>
                <a:xfrm flipV="1">
                  <a:off x="2912270" y="5309139"/>
                  <a:ext cx="759784" cy="962341"/>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7E71CA3-3D1C-4AE0-9CA5-643D4762628A}"/>
                    </a:ext>
                  </a:extLst>
                </p:cNvPr>
                <p:cNvCxnSpPr/>
                <p:nvPr/>
              </p:nvCxnSpPr>
              <p:spPr>
                <a:xfrm flipV="1">
                  <a:off x="-99283" y="4890021"/>
                  <a:ext cx="2318470" cy="748441"/>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cxnSp>
            <p:nvCxnSpPr>
              <p:cNvPr id="10" name="Straight Arrow Connector 9">
                <a:extLst>
                  <a:ext uri="{FF2B5EF4-FFF2-40B4-BE49-F238E27FC236}">
                    <a16:creationId xmlns:a16="http://schemas.microsoft.com/office/drawing/2014/main" id="{44297E54-8B2E-40E3-9DAB-8AF75C2572CD}"/>
                  </a:ext>
                </a:extLst>
              </p:cNvPr>
              <p:cNvCxnSpPr/>
              <p:nvPr/>
            </p:nvCxnSpPr>
            <p:spPr>
              <a:xfrm flipV="1">
                <a:off x="1656209" y="4832541"/>
                <a:ext cx="1253428" cy="582942"/>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0E21C80A-B6C9-4E4E-B9D6-EBE9BC887350}"/>
                  </a:ext>
                </a:extLst>
              </p:cNvPr>
              <p:cNvSpPr txBox="1"/>
              <p:nvPr/>
            </p:nvSpPr>
            <p:spPr>
              <a:xfrm>
                <a:off x="6877625" y="5697907"/>
                <a:ext cx="2104817" cy="775149"/>
              </a:xfrm>
              <a:prstGeom prst="rect">
                <a:avLst/>
              </a:prstGeom>
              <a:solidFill>
                <a:schemeClr val="bg1">
                  <a:alpha val="79000"/>
                </a:schemeClr>
              </a:solidFill>
            </p:spPr>
            <p:txBody>
              <a:bodyPr wrap="square" rtlCol="0">
                <a:noAutofit/>
              </a:bodyPr>
              <a:lstStyle/>
              <a:p>
                <a:pPr>
                  <a:defRPr/>
                </a:pPr>
                <a:r>
                  <a:rPr lang="en-GB" sz="1400" dirty="0">
                    <a:solidFill>
                      <a:prstClr val="black"/>
                    </a:solidFill>
                  </a:rPr>
                  <a:t>Aerotech 4-axis Gantry Positioning System +/-5um accuracy</a:t>
                </a:r>
              </a:p>
            </p:txBody>
          </p:sp>
          <p:cxnSp>
            <p:nvCxnSpPr>
              <p:cNvPr id="12" name="Straight Arrow Connector 11">
                <a:extLst>
                  <a:ext uri="{FF2B5EF4-FFF2-40B4-BE49-F238E27FC236}">
                    <a16:creationId xmlns:a16="http://schemas.microsoft.com/office/drawing/2014/main" id="{B01096D8-A6E5-4F70-84CF-42A84D608F1B}"/>
                  </a:ext>
                </a:extLst>
              </p:cNvPr>
              <p:cNvCxnSpPr>
                <a:cxnSpLocks/>
                <a:stCxn id="11" idx="1"/>
              </p:cNvCxnSpPr>
              <p:nvPr/>
            </p:nvCxnSpPr>
            <p:spPr>
              <a:xfrm flipH="1" flipV="1">
                <a:off x="6445499" y="5666583"/>
                <a:ext cx="432125" cy="418899"/>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9888863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F6685C-856C-457F-AC54-A6FD03F28CD5}"/>
              </a:ext>
            </a:extLst>
          </p:cNvPr>
          <p:cNvSpPr>
            <a:spLocks noGrp="1"/>
          </p:cNvSpPr>
          <p:nvPr>
            <p:ph type="title"/>
          </p:nvPr>
        </p:nvSpPr>
        <p:spPr>
          <a:xfrm>
            <a:off x="0" y="0"/>
            <a:ext cx="9144000" cy="790222"/>
          </a:xfrm>
        </p:spPr>
        <p:txBody>
          <a:bodyPr>
            <a:normAutofit/>
          </a:bodyPr>
          <a:lstStyle/>
          <a:p>
            <a:r>
              <a:rPr lang="en-GB" sz="3600" dirty="0"/>
              <a:t>Engineering Plans for BGV Detector</a:t>
            </a:r>
          </a:p>
        </p:txBody>
      </p:sp>
      <p:sp>
        <p:nvSpPr>
          <p:cNvPr id="3" name="Date Placeholder 2">
            <a:extLst>
              <a:ext uri="{FF2B5EF4-FFF2-40B4-BE49-F238E27FC236}">
                <a16:creationId xmlns:a16="http://schemas.microsoft.com/office/drawing/2014/main" id="{9896104C-54B5-4D3E-B104-524B663D34DA}"/>
              </a:ext>
            </a:extLst>
          </p:cNvPr>
          <p:cNvSpPr>
            <a:spLocks noGrp="1"/>
          </p:cNvSpPr>
          <p:nvPr>
            <p:ph type="dt" sz="half" idx="10"/>
          </p:nvPr>
        </p:nvSpPr>
        <p:spPr/>
        <p:txBody>
          <a:bodyPr/>
          <a:lstStyle/>
          <a:p>
            <a:fld id="{8B0C648F-7E50-4828-97AE-405F166D4F1C}" type="datetime4">
              <a:rPr lang="en-GB" smtClean="0"/>
              <a:t>10 July 2024</a:t>
            </a:fld>
            <a:endParaRPr lang="en-US" dirty="0"/>
          </a:p>
        </p:txBody>
      </p:sp>
      <p:sp>
        <p:nvSpPr>
          <p:cNvPr id="4" name="Footer Placeholder 3">
            <a:extLst>
              <a:ext uri="{FF2B5EF4-FFF2-40B4-BE49-F238E27FC236}">
                <a16:creationId xmlns:a16="http://schemas.microsoft.com/office/drawing/2014/main" id="{B67059EC-3175-4244-BBB4-F41822161292}"/>
              </a:ext>
            </a:extLst>
          </p:cNvPr>
          <p:cNvSpPr>
            <a:spLocks noGrp="1"/>
          </p:cNvSpPr>
          <p:nvPr>
            <p:ph type="ftr" sz="quarter" idx="11"/>
          </p:nvPr>
        </p:nvSpPr>
        <p:spPr/>
        <p:txBody>
          <a:bodyPr/>
          <a:lstStyle/>
          <a:p>
            <a:r>
              <a:rPr lang="en-US" dirty="0"/>
              <a:t>Oxford Physics Microstructure Detector Laboratory</a:t>
            </a:r>
          </a:p>
        </p:txBody>
      </p:sp>
      <p:sp>
        <p:nvSpPr>
          <p:cNvPr id="5" name="Slide Number Placeholder 4">
            <a:extLst>
              <a:ext uri="{FF2B5EF4-FFF2-40B4-BE49-F238E27FC236}">
                <a16:creationId xmlns:a16="http://schemas.microsoft.com/office/drawing/2014/main" id="{4F821738-DF1E-42CD-BC87-CE8048E74C3C}"/>
              </a:ext>
            </a:extLst>
          </p:cNvPr>
          <p:cNvSpPr>
            <a:spLocks noGrp="1"/>
          </p:cNvSpPr>
          <p:nvPr>
            <p:ph type="sldNum" sz="quarter" idx="12"/>
          </p:nvPr>
        </p:nvSpPr>
        <p:spPr/>
        <p:txBody>
          <a:bodyPr/>
          <a:lstStyle/>
          <a:p>
            <a:fld id="{1CDEF5AA-240F-4249-81A8-51C314C36DE1}" type="slidenum">
              <a:rPr lang="en-US" smtClean="0"/>
              <a:t>19</a:t>
            </a:fld>
            <a:endParaRPr lang="en-US" dirty="0"/>
          </a:p>
        </p:txBody>
      </p:sp>
      <p:pic>
        <p:nvPicPr>
          <p:cNvPr id="6" name="Picture 5">
            <a:extLst>
              <a:ext uri="{FF2B5EF4-FFF2-40B4-BE49-F238E27FC236}">
                <a16:creationId xmlns:a16="http://schemas.microsoft.com/office/drawing/2014/main" id="{C7A0A5CE-12C8-4ACA-9DFD-CE77B28160A7}"/>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223989" y="1008226"/>
            <a:ext cx="5142634" cy="5142634"/>
          </a:xfrm>
          <a:prstGeom prst="rect">
            <a:avLst/>
          </a:prstGeom>
        </p:spPr>
      </p:pic>
      <p:sp>
        <p:nvSpPr>
          <p:cNvPr id="8" name="Content Placeholder 2">
            <a:extLst>
              <a:ext uri="{FF2B5EF4-FFF2-40B4-BE49-F238E27FC236}">
                <a16:creationId xmlns:a16="http://schemas.microsoft.com/office/drawing/2014/main" id="{68C7C562-9DDC-4DD7-91FA-463C606ACE57}"/>
              </a:ext>
            </a:extLst>
          </p:cNvPr>
          <p:cNvSpPr txBox="1">
            <a:spLocks/>
          </p:cNvSpPr>
          <p:nvPr/>
        </p:nvSpPr>
        <p:spPr>
          <a:xfrm>
            <a:off x="5394154" y="1488407"/>
            <a:ext cx="3498326" cy="4481304"/>
          </a:xfrm>
          <a:prstGeom prst="rect">
            <a:avLst/>
          </a:prstGeom>
          <a:solidFill>
            <a:schemeClr val="bg1"/>
          </a:solidFill>
        </p:spPr>
        <p:txBody>
          <a:bodyPr>
            <a:normAutofit fontScale="9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2000" dirty="0"/>
              <a:t>Significant engineering, scheduling, and financial detail was worked out for the detector including: cooling, DAQ, power and control, installation hardware, and low mass mechanical structures.</a:t>
            </a:r>
          </a:p>
          <a:p>
            <a:endParaRPr lang="en-GB" sz="2000" dirty="0"/>
          </a:p>
          <a:p>
            <a:r>
              <a:rPr lang="en-GB" sz="2000" dirty="0"/>
              <a:t>Presented in November 22 for review. </a:t>
            </a:r>
          </a:p>
          <a:p>
            <a:endParaRPr lang="en-GB" sz="2000" dirty="0"/>
          </a:p>
          <a:p>
            <a:r>
              <a:rPr lang="en-GB" sz="2000" dirty="0"/>
              <a:t>Sadly Reviewers chose the BGI system as Beams group needed to hire a physicist with tracking experience to maintain the system.</a:t>
            </a:r>
          </a:p>
          <a:p>
            <a:pPr marL="0" indent="0">
              <a:buFont typeface="Arial"/>
              <a:buNone/>
            </a:pPr>
            <a:endParaRPr lang="en-GB" sz="2000" dirty="0"/>
          </a:p>
        </p:txBody>
      </p:sp>
    </p:spTree>
    <p:extLst>
      <p:ext uri="{BB962C8B-B14F-4D97-AF65-F5344CB8AC3E}">
        <p14:creationId xmlns:p14="http://schemas.microsoft.com/office/powerpoint/2010/main" val="1757698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F0372-7F41-4C5D-8513-692480225EDC}"/>
              </a:ext>
            </a:extLst>
          </p:cNvPr>
          <p:cNvSpPr>
            <a:spLocks noGrp="1"/>
          </p:cNvSpPr>
          <p:nvPr>
            <p:ph type="title"/>
          </p:nvPr>
        </p:nvSpPr>
        <p:spPr/>
        <p:txBody>
          <a:bodyPr/>
          <a:lstStyle/>
          <a:p>
            <a:r>
              <a:rPr lang="en-GB" dirty="0"/>
              <a:t>Cast and Characters…</a:t>
            </a:r>
          </a:p>
        </p:txBody>
      </p:sp>
      <p:sp>
        <p:nvSpPr>
          <p:cNvPr id="3" name="Content Placeholder 2">
            <a:extLst>
              <a:ext uri="{FF2B5EF4-FFF2-40B4-BE49-F238E27FC236}">
                <a16:creationId xmlns:a16="http://schemas.microsoft.com/office/drawing/2014/main" id="{02FB8492-87EF-49E9-8176-E7A0100EBEC1}"/>
              </a:ext>
            </a:extLst>
          </p:cNvPr>
          <p:cNvSpPr>
            <a:spLocks noGrp="1"/>
          </p:cNvSpPr>
          <p:nvPr>
            <p:ph idx="1"/>
          </p:nvPr>
        </p:nvSpPr>
        <p:spPr>
          <a:xfrm>
            <a:off x="457200" y="1340768"/>
            <a:ext cx="8229600" cy="3790519"/>
          </a:xfrm>
          <a:solidFill>
            <a:schemeClr val="bg1"/>
          </a:solidFill>
        </p:spPr>
        <p:txBody>
          <a:bodyPr>
            <a:normAutofit/>
          </a:bodyPr>
          <a:lstStyle/>
          <a:p>
            <a:pPr marL="0" indent="0">
              <a:buNone/>
            </a:pPr>
            <a:r>
              <a:rPr lang="en-GB" sz="1800" dirty="0"/>
              <a:t>I’m Presenting on behalf of many people who’s work this is:</a:t>
            </a:r>
          </a:p>
          <a:p>
            <a:pPr marL="0" indent="0">
              <a:buNone/>
            </a:pPr>
            <a:endParaRPr lang="en-GB" sz="1800" dirty="0"/>
          </a:p>
          <a:p>
            <a:r>
              <a:rPr lang="en-GB" sz="1800" b="1" dirty="0"/>
              <a:t>Particle Physics</a:t>
            </a:r>
            <a:r>
              <a:rPr lang="en-GB" sz="1800" dirty="0"/>
              <a:t>: Richard Plackett, Dan Wood, &amp; Nina Dimova</a:t>
            </a:r>
          </a:p>
          <a:p>
            <a:r>
              <a:rPr lang="en-GB" sz="1800" b="1" dirty="0"/>
              <a:t>Atomic and Laser Physics</a:t>
            </a:r>
            <a:r>
              <a:rPr lang="en-GB" sz="1800" dirty="0"/>
              <a:t>: Gianluca Gregori, &amp; Jack Halliday</a:t>
            </a:r>
          </a:p>
          <a:p>
            <a:r>
              <a:rPr lang="en-GB" sz="1800" b="1" dirty="0"/>
              <a:t>Chemistry</a:t>
            </a:r>
            <a:r>
              <a:rPr lang="en-GB" sz="1800" dirty="0"/>
              <a:t>: Groups of Mark Brouard &amp; Claire Vallance</a:t>
            </a:r>
          </a:p>
          <a:p>
            <a:r>
              <a:rPr lang="en-GB" sz="1800" b="1" dirty="0"/>
              <a:t>Materials Science</a:t>
            </a:r>
            <a:r>
              <a:rPr lang="en-GB" sz="1800" dirty="0"/>
              <a:t>: Group of Angus Kirkland</a:t>
            </a:r>
          </a:p>
          <a:p>
            <a:r>
              <a:rPr lang="en-GB" sz="1800" b="1" dirty="0"/>
              <a:t>Archology</a:t>
            </a:r>
            <a:r>
              <a:rPr lang="en-GB" sz="1800" dirty="0"/>
              <a:t>: Jean-Luc Schwenninger, &amp; Raju Kumar</a:t>
            </a:r>
          </a:p>
          <a:p>
            <a:r>
              <a:rPr lang="en-GB" sz="1800" b="1" dirty="0"/>
              <a:t>CERN Beam Instrumentation</a:t>
            </a:r>
            <a:r>
              <a:rPr lang="en-GB" sz="1800" dirty="0"/>
              <a:t>: James Storey, Bernadette Kolbinger</a:t>
            </a:r>
          </a:p>
          <a:p>
            <a:r>
              <a:rPr lang="en-GB" sz="1800" b="1" dirty="0"/>
              <a:t>Quantum Detectors Ltd</a:t>
            </a:r>
            <a:r>
              <a:rPr lang="en-GB" sz="1800" dirty="0"/>
              <a:t>: Roger Goldsborough, Liam O’Ryan, &amp; Giulio Crevatin</a:t>
            </a:r>
          </a:p>
          <a:p>
            <a:endParaRPr lang="en-GB" sz="1800" dirty="0"/>
          </a:p>
          <a:p>
            <a:pPr marL="0" indent="0">
              <a:buNone/>
            </a:pPr>
            <a:r>
              <a:rPr lang="en-GB" sz="1800" dirty="0"/>
              <a:t>Detector Readouts supplied by NIKHEF, ADVACAM, &amp; Quantum Detectors</a:t>
            </a:r>
          </a:p>
          <a:p>
            <a:pPr marL="0" indent="0">
              <a:buNone/>
            </a:pPr>
            <a:endParaRPr lang="en-GB" sz="1800" dirty="0"/>
          </a:p>
        </p:txBody>
      </p:sp>
      <p:sp>
        <p:nvSpPr>
          <p:cNvPr id="4" name="Date Placeholder 3">
            <a:extLst>
              <a:ext uri="{FF2B5EF4-FFF2-40B4-BE49-F238E27FC236}">
                <a16:creationId xmlns:a16="http://schemas.microsoft.com/office/drawing/2014/main" id="{84414892-40A7-4079-9554-6A9A4FCC9A2C}"/>
              </a:ext>
            </a:extLst>
          </p:cNvPr>
          <p:cNvSpPr>
            <a:spLocks noGrp="1"/>
          </p:cNvSpPr>
          <p:nvPr>
            <p:ph type="dt" sz="half" idx="10"/>
          </p:nvPr>
        </p:nvSpPr>
        <p:spPr/>
        <p:txBody>
          <a:bodyPr/>
          <a:lstStyle/>
          <a:p>
            <a:fld id="{51A9F4AB-8025-453F-9E59-9A411062454B}" type="datetime4">
              <a:rPr lang="en-GB" smtClean="0"/>
              <a:t>10 July 2024</a:t>
            </a:fld>
            <a:endParaRPr lang="en-US" dirty="0"/>
          </a:p>
        </p:txBody>
      </p:sp>
      <p:sp>
        <p:nvSpPr>
          <p:cNvPr id="5" name="Slide Number Placeholder 4">
            <a:extLst>
              <a:ext uri="{FF2B5EF4-FFF2-40B4-BE49-F238E27FC236}">
                <a16:creationId xmlns:a16="http://schemas.microsoft.com/office/drawing/2014/main" id="{DB0396BE-4E4F-41FE-A706-12C2826CE506}"/>
              </a:ext>
            </a:extLst>
          </p:cNvPr>
          <p:cNvSpPr>
            <a:spLocks noGrp="1"/>
          </p:cNvSpPr>
          <p:nvPr>
            <p:ph type="sldNum" sz="quarter" idx="11"/>
          </p:nvPr>
        </p:nvSpPr>
        <p:spPr/>
        <p:txBody>
          <a:bodyPr/>
          <a:lstStyle/>
          <a:p>
            <a:fld id="{1CDEF5AA-240F-4249-81A8-51C314C36DE1}" type="slidenum">
              <a:rPr lang="en-US" smtClean="0"/>
              <a:pPr/>
              <a:t>2</a:t>
            </a:fld>
            <a:endParaRPr lang="en-US" dirty="0"/>
          </a:p>
        </p:txBody>
      </p:sp>
      <p:sp>
        <p:nvSpPr>
          <p:cNvPr id="6" name="Footer Placeholder 5">
            <a:extLst>
              <a:ext uri="{FF2B5EF4-FFF2-40B4-BE49-F238E27FC236}">
                <a16:creationId xmlns:a16="http://schemas.microsoft.com/office/drawing/2014/main" id="{DC41DF77-C000-487B-98E8-8A9F4D824C6F}"/>
              </a:ext>
            </a:extLst>
          </p:cNvPr>
          <p:cNvSpPr>
            <a:spLocks noGrp="1"/>
          </p:cNvSpPr>
          <p:nvPr>
            <p:ph type="ftr" sz="quarter" idx="12"/>
          </p:nvPr>
        </p:nvSpPr>
        <p:spPr/>
        <p:txBody>
          <a:bodyPr/>
          <a:lstStyle/>
          <a:p>
            <a:r>
              <a:rPr lang="en-US" dirty="0"/>
              <a:t>Oxford Physics Microstructure Detector Laboratory</a:t>
            </a:r>
          </a:p>
        </p:txBody>
      </p:sp>
    </p:spTree>
    <p:extLst>
      <p:ext uri="{BB962C8B-B14F-4D97-AF65-F5344CB8AC3E}">
        <p14:creationId xmlns:p14="http://schemas.microsoft.com/office/powerpoint/2010/main" val="17316399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48A33F-27B3-40EE-A4F0-7636A0097999}"/>
              </a:ext>
            </a:extLst>
          </p:cNvPr>
          <p:cNvSpPr>
            <a:spLocks noGrp="1"/>
          </p:cNvSpPr>
          <p:nvPr>
            <p:ph type="title"/>
          </p:nvPr>
        </p:nvSpPr>
        <p:spPr>
          <a:xfrm>
            <a:off x="0" y="0"/>
            <a:ext cx="9144000" cy="790222"/>
          </a:xfrm>
        </p:spPr>
        <p:txBody>
          <a:bodyPr/>
          <a:lstStyle/>
          <a:p>
            <a:r>
              <a:rPr lang="en-GB" dirty="0"/>
              <a:t>Physics: Looking for Axions</a:t>
            </a:r>
          </a:p>
        </p:txBody>
      </p:sp>
      <p:sp>
        <p:nvSpPr>
          <p:cNvPr id="3" name="Date Placeholder 2">
            <a:extLst>
              <a:ext uri="{FF2B5EF4-FFF2-40B4-BE49-F238E27FC236}">
                <a16:creationId xmlns:a16="http://schemas.microsoft.com/office/drawing/2014/main" id="{5B78977A-7214-43DE-A597-9E02EDB921FC}"/>
              </a:ext>
            </a:extLst>
          </p:cNvPr>
          <p:cNvSpPr>
            <a:spLocks noGrp="1"/>
          </p:cNvSpPr>
          <p:nvPr>
            <p:ph type="dt" sz="half" idx="10"/>
          </p:nvPr>
        </p:nvSpPr>
        <p:spPr/>
        <p:txBody>
          <a:bodyPr/>
          <a:lstStyle/>
          <a:p>
            <a:fld id="{8B0C648F-7E50-4828-97AE-405F166D4F1C}" type="datetime4">
              <a:rPr lang="en-GB" smtClean="0"/>
              <a:t>10 July 2024</a:t>
            </a:fld>
            <a:endParaRPr lang="en-US" dirty="0"/>
          </a:p>
        </p:txBody>
      </p:sp>
      <p:sp>
        <p:nvSpPr>
          <p:cNvPr id="4" name="Footer Placeholder 3">
            <a:extLst>
              <a:ext uri="{FF2B5EF4-FFF2-40B4-BE49-F238E27FC236}">
                <a16:creationId xmlns:a16="http://schemas.microsoft.com/office/drawing/2014/main" id="{4451AD76-3CAE-4385-B9E0-8297C4A35D29}"/>
              </a:ext>
            </a:extLst>
          </p:cNvPr>
          <p:cNvSpPr>
            <a:spLocks noGrp="1"/>
          </p:cNvSpPr>
          <p:nvPr>
            <p:ph type="ftr" sz="quarter" idx="11"/>
          </p:nvPr>
        </p:nvSpPr>
        <p:spPr/>
        <p:txBody>
          <a:bodyPr/>
          <a:lstStyle/>
          <a:p>
            <a:r>
              <a:rPr lang="en-US" dirty="0"/>
              <a:t>Oxford Physics Microstructure Detector Laboratory</a:t>
            </a:r>
          </a:p>
        </p:txBody>
      </p:sp>
      <p:sp>
        <p:nvSpPr>
          <p:cNvPr id="5" name="Slide Number Placeholder 4">
            <a:extLst>
              <a:ext uri="{FF2B5EF4-FFF2-40B4-BE49-F238E27FC236}">
                <a16:creationId xmlns:a16="http://schemas.microsoft.com/office/drawing/2014/main" id="{A3D28D8D-0A64-43FF-BDC8-00218993D7D2}"/>
              </a:ext>
            </a:extLst>
          </p:cNvPr>
          <p:cNvSpPr>
            <a:spLocks noGrp="1"/>
          </p:cNvSpPr>
          <p:nvPr>
            <p:ph type="sldNum" sz="quarter" idx="12"/>
          </p:nvPr>
        </p:nvSpPr>
        <p:spPr/>
        <p:txBody>
          <a:bodyPr/>
          <a:lstStyle/>
          <a:p>
            <a:fld id="{1CDEF5AA-240F-4249-81A8-51C314C36DE1}" type="slidenum">
              <a:rPr lang="en-US" smtClean="0"/>
              <a:t>20</a:t>
            </a:fld>
            <a:endParaRPr lang="en-US" dirty="0"/>
          </a:p>
        </p:txBody>
      </p:sp>
      <p:sp>
        <p:nvSpPr>
          <p:cNvPr id="6" name="Content Placeholder 2">
            <a:extLst>
              <a:ext uri="{FF2B5EF4-FFF2-40B4-BE49-F238E27FC236}">
                <a16:creationId xmlns:a16="http://schemas.microsoft.com/office/drawing/2014/main" id="{856C253C-C114-4D4F-9F0D-7E36C26C506B}"/>
              </a:ext>
            </a:extLst>
          </p:cNvPr>
          <p:cNvSpPr txBox="1">
            <a:spLocks/>
          </p:cNvSpPr>
          <p:nvPr/>
        </p:nvSpPr>
        <p:spPr>
          <a:xfrm>
            <a:off x="343688" y="1196752"/>
            <a:ext cx="8229600" cy="4536504"/>
          </a:xfrm>
          <a:prstGeom prst="rect">
            <a:avLst/>
          </a:prstGeom>
          <a:solidFill>
            <a:schemeClr val="bg1"/>
          </a:solidFill>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GB" sz="1800" dirty="0"/>
              <a:t>Axions are particles that probably don’t exist…</a:t>
            </a:r>
          </a:p>
          <a:p>
            <a:r>
              <a:rPr lang="en-GB" sz="1800" dirty="0"/>
              <a:t>Working with Atomic and Laser Physics Sub Department at Oxford to use a Timepix to look for them.</a:t>
            </a:r>
          </a:p>
          <a:p>
            <a:r>
              <a:rPr lang="en-GB" sz="1800" dirty="0"/>
              <a:t>If they do they will be observed in interactions between strong magnetic fields and photons.</a:t>
            </a:r>
          </a:p>
          <a:p>
            <a:r>
              <a:rPr lang="en-GB" sz="1800" dirty="0"/>
              <a:t>Using the magnetic fields in a Bragg crystal and the very high photon flux of the Eu-XFEL beam (10^22) we can attempted to generate and then reconvert an Axion bean that will pass through a shield where photons will not.</a:t>
            </a:r>
          </a:p>
          <a:p>
            <a:r>
              <a:rPr lang="en-GB" sz="1800" dirty="0"/>
              <a:t>Bragg crystals were Germanium 220, Laue geometry</a:t>
            </a:r>
          </a:p>
          <a:p>
            <a:r>
              <a:rPr lang="en-GB" sz="1800" dirty="0"/>
              <a:t>Experiment conducted over Easter Weekend 2023…</a:t>
            </a:r>
          </a:p>
        </p:txBody>
      </p:sp>
      <p:pic>
        <p:nvPicPr>
          <p:cNvPr id="8" name="Picture 7">
            <a:extLst>
              <a:ext uri="{FF2B5EF4-FFF2-40B4-BE49-F238E27FC236}">
                <a16:creationId xmlns:a16="http://schemas.microsoft.com/office/drawing/2014/main" id="{98A5ACAE-679F-0F4E-B53A-8D3ECD7B3754}"/>
              </a:ext>
            </a:extLst>
          </p:cNvPr>
          <p:cNvPicPr>
            <a:picLocks noChangeAspect="1"/>
          </p:cNvPicPr>
          <p:nvPr/>
        </p:nvPicPr>
        <p:blipFill>
          <a:blip r:embed="rId2"/>
          <a:stretch>
            <a:fillRect/>
          </a:stretch>
        </p:blipFill>
        <p:spPr>
          <a:xfrm>
            <a:off x="6156176" y="3739150"/>
            <a:ext cx="2795285" cy="2753750"/>
          </a:xfrm>
          <a:prstGeom prst="rect">
            <a:avLst/>
          </a:prstGeom>
        </p:spPr>
      </p:pic>
      <p:pic>
        <p:nvPicPr>
          <p:cNvPr id="9" name="Picture 8">
            <a:extLst>
              <a:ext uri="{FF2B5EF4-FFF2-40B4-BE49-F238E27FC236}">
                <a16:creationId xmlns:a16="http://schemas.microsoft.com/office/drawing/2014/main" id="{AD7883BF-4A07-EF4A-80ED-902AF6CC5469}"/>
              </a:ext>
            </a:extLst>
          </p:cNvPr>
          <p:cNvPicPr>
            <a:picLocks noChangeAspect="1"/>
          </p:cNvPicPr>
          <p:nvPr/>
        </p:nvPicPr>
        <p:blipFill>
          <a:blip r:embed="rId3"/>
          <a:stretch>
            <a:fillRect/>
          </a:stretch>
        </p:blipFill>
        <p:spPr>
          <a:xfrm>
            <a:off x="899592" y="4406742"/>
            <a:ext cx="4329445" cy="2058848"/>
          </a:xfrm>
          <a:prstGeom prst="rect">
            <a:avLst/>
          </a:prstGeom>
        </p:spPr>
      </p:pic>
    </p:spTree>
    <p:extLst>
      <p:ext uri="{BB962C8B-B14F-4D97-AF65-F5344CB8AC3E}">
        <p14:creationId xmlns:p14="http://schemas.microsoft.com/office/powerpoint/2010/main" val="41752227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A64BA-86BF-4959-9515-C9BE24D9099C}"/>
              </a:ext>
            </a:extLst>
          </p:cNvPr>
          <p:cNvSpPr>
            <a:spLocks noGrp="1"/>
          </p:cNvSpPr>
          <p:nvPr>
            <p:ph type="title"/>
          </p:nvPr>
        </p:nvSpPr>
        <p:spPr>
          <a:xfrm>
            <a:off x="0" y="0"/>
            <a:ext cx="9144000" cy="790222"/>
          </a:xfrm>
        </p:spPr>
        <p:txBody>
          <a:bodyPr/>
          <a:lstStyle/>
          <a:p>
            <a:r>
              <a:rPr lang="en-GB" dirty="0"/>
              <a:t>Axion Search Experimental Setup</a:t>
            </a:r>
          </a:p>
        </p:txBody>
      </p:sp>
      <p:sp>
        <p:nvSpPr>
          <p:cNvPr id="3" name="Date Placeholder 2">
            <a:extLst>
              <a:ext uri="{FF2B5EF4-FFF2-40B4-BE49-F238E27FC236}">
                <a16:creationId xmlns:a16="http://schemas.microsoft.com/office/drawing/2014/main" id="{356B1D91-6382-4E85-8634-C03C28D4CB59}"/>
              </a:ext>
            </a:extLst>
          </p:cNvPr>
          <p:cNvSpPr>
            <a:spLocks noGrp="1"/>
          </p:cNvSpPr>
          <p:nvPr>
            <p:ph type="dt" sz="half" idx="10"/>
          </p:nvPr>
        </p:nvSpPr>
        <p:spPr/>
        <p:txBody>
          <a:bodyPr/>
          <a:lstStyle/>
          <a:p>
            <a:fld id="{8B0C648F-7E50-4828-97AE-405F166D4F1C}" type="datetime4">
              <a:rPr lang="en-GB" smtClean="0"/>
              <a:t>10 July 2024</a:t>
            </a:fld>
            <a:endParaRPr lang="en-US" dirty="0"/>
          </a:p>
        </p:txBody>
      </p:sp>
      <p:sp>
        <p:nvSpPr>
          <p:cNvPr id="4" name="Footer Placeholder 3">
            <a:extLst>
              <a:ext uri="{FF2B5EF4-FFF2-40B4-BE49-F238E27FC236}">
                <a16:creationId xmlns:a16="http://schemas.microsoft.com/office/drawing/2014/main" id="{F01B239C-C1EF-413D-9BA8-AD34401BFDDE}"/>
              </a:ext>
            </a:extLst>
          </p:cNvPr>
          <p:cNvSpPr>
            <a:spLocks noGrp="1"/>
          </p:cNvSpPr>
          <p:nvPr>
            <p:ph type="ftr" sz="quarter" idx="11"/>
          </p:nvPr>
        </p:nvSpPr>
        <p:spPr/>
        <p:txBody>
          <a:bodyPr/>
          <a:lstStyle/>
          <a:p>
            <a:r>
              <a:rPr lang="en-US" dirty="0"/>
              <a:t>Oxford Physics Microstructure Detector Laboratory</a:t>
            </a:r>
          </a:p>
        </p:txBody>
      </p:sp>
      <p:sp>
        <p:nvSpPr>
          <p:cNvPr id="5" name="Slide Number Placeholder 4">
            <a:extLst>
              <a:ext uri="{FF2B5EF4-FFF2-40B4-BE49-F238E27FC236}">
                <a16:creationId xmlns:a16="http://schemas.microsoft.com/office/drawing/2014/main" id="{851FBD0B-F691-4157-995A-1D4774B88D38}"/>
              </a:ext>
            </a:extLst>
          </p:cNvPr>
          <p:cNvSpPr>
            <a:spLocks noGrp="1"/>
          </p:cNvSpPr>
          <p:nvPr>
            <p:ph type="sldNum" sz="quarter" idx="12"/>
          </p:nvPr>
        </p:nvSpPr>
        <p:spPr/>
        <p:txBody>
          <a:bodyPr/>
          <a:lstStyle/>
          <a:p>
            <a:fld id="{1CDEF5AA-240F-4249-81A8-51C314C36DE1}" type="slidenum">
              <a:rPr lang="en-US" smtClean="0"/>
              <a:t>21</a:t>
            </a:fld>
            <a:endParaRPr lang="en-US" dirty="0"/>
          </a:p>
        </p:txBody>
      </p:sp>
      <p:cxnSp>
        <p:nvCxnSpPr>
          <p:cNvPr id="7" name="Straight Arrow Connector 6">
            <a:extLst>
              <a:ext uri="{FF2B5EF4-FFF2-40B4-BE49-F238E27FC236}">
                <a16:creationId xmlns:a16="http://schemas.microsoft.com/office/drawing/2014/main" id="{37F4F5FD-E751-4B5A-9991-574CB2BF1295}"/>
              </a:ext>
            </a:extLst>
          </p:cNvPr>
          <p:cNvCxnSpPr/>
          <p:nvPr/>
        </p:nvCxnSpPr>
        <p:spPr>
          <a:xfrm>
            <a:off x="1752249" y="2239946"/>
            <a:ext cx="159561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 name="Rectangle 7">
            <a:extLst>
              <a:ext uri="{FF2B5EF4-FFF2-40B4-BE49-F238E27FC236}">
                <a16:creationId xmlns:a16="http://schemas.microsoft.com/office/drawing/2014/main" id="{28E97C3A-4938-4C7D-9E94-123DF567B5BF}"/>
              </a:ext>
            </a:extLst>
          </p:cNvPr>
          <p:cNvSpPr/>
          <p:nvPr/>
        </p:nvSpPr>
        <p:spPr>
          <a:xfrm>
            <a:off x="3347864" y="1412776"/>
            <a:ext cx="288032" cy="165618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784FAE0F-20BD-4118-88FE-901EAA775C5D}"/>
              </a:ext>
            </a:extLst>
          </p:cNvPr>
          <p:cNvSpPr/>
          <p:nvPr/>
        </p:nvSpPr>
        <p:spPr>
          <a:xfrm>
            <a:off x="4172703" y="1052736"/>
            <a:ext cx="218761" cy="2376264"/>
          </a:xfrm>
          <a:prstGeom prst="rect">
            <a:avLst/>
          </a:prstGeom>
          <a:solidFill>
            <a:schemeClr val="bg1">
              <a:lumMod val="6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0" name="Rectangle 9">
            <a:extLst>
              <a:ext uri="{FF2B5EF4-FFF2-40B4-BE49-F238E27FC236}">
                <a16:creationId xmlns:a16="http://schemas.microsoft.com/office/drawing/2014/main" id="{BEA2ABE9-C512-462B-BD8D-F11D35319CC1}"/>
              </a:ext>
            </a:extLst>
          </p:cNvPr>
          <p:cNvSpPr/>
          <p:nvPr/>
        </p:nvSpPr>
        <p:spPr>
          <a:xfrm>
            <a:off x="5076056" y="1411854"/>
            <a:ext cx="288032" cy="165618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11" name="Straight Arrow Connector 10">
            <a:extLst>
              <a:ext uri="{FF2B5EF4-FFF2-40B4-BE49-F238E27FC236}">
                <a16:creationId xmlns:a16="http://schemas.microsoft.com/office/drawing/2014/main" id="{80DC4F07-CBC0-4C96-A7A5-B1D08C89D059}"/>
              </a:ext>
            </a:extLst>
          </p:cNvPr>
          <p:cNvCxnSpPr/>
          <p:nvPr/>
        </p:nvCxnSpPr>
        <p:spPr>
          <a:xfrm>
            <a:off x="3494618" y="2239946"/>
            <a:ext cx="1595615" cy="0"/>
          </a:xfrm>
          <a:prstGeom prst="straightConnector1">
            <a:avLst/>
          </a:prstGeom>
          <a:ln>
            <a:prstDash val="dash"/>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320DBBF8-27F1-47BA-9F3D-90FFB38254FC}"/>
              </a:ext>
            </a:extLst>
          </p:cNvPr>
          <p:cNvCxnSpPr/>
          <p:nvPr/>
        </p:nvCxnSpPr>
        <p:spPr>
          <a:xfrm>
            <a:off x="5352649" y="2239946"/>
            <a:ext cx="159561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FF5BF409-CC10-4651-8914-971EB06C2650}"/>
              </a:ext>
            </a:extLst>
          </p:cNvPr>
          <p:cNvCxnSpPr>
            <a:cxnSpLocks/>
          </p:cNvCxnSpPr>
          <p:nvPr/>
        </p:nvCxnSpPr>
        <p:spPr>
          <a:xfrm>
            <a:off x="1755115" y="4976250"/>
            <a:ext cx="2417588"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 name="Rectangle 14">
            <a:extLst>
              <a:ext uri="{FF2B5EF4-FFF2-40B4-BE49-F238E27FC236}">
                <a16:creationId xmlns:a16="http://schemas.microsoft.com/office/drawing/2014/main" id="{922B57C5-934E-4CBD-9644-04EBDCF1F2BA}"/>
              </a:ext>
            </a:extLst>
          </p:cNvPr>
          <p:cNvSpPr/>
          <p:nvPr/>
        </p:nvSpPr>
        <p:spPr>
          <a:xfrm>
            <a:off x="4175569" y="3789040"/>
            <a:ext cx="218761" cy="2376264"/>
          </a:xfrm>
          <a:prstGeom prst="rect">
            <a:avLst/>
          </a:prstGeom>
          <a:solidFill>
            <a:schemeClr val="bg1">
              <a:lumMod val="6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6" name="Rectangle 15">
            <a:extLst>
              <a:ext uri="{FF2B5EF4-FFF2-40B4-BE49-F238E27FC236}">
                <a16:creationId xmlns:a16="http://schemas.microsoft.com/office/drawing/2014/main" id="{56B17BC4-D339-424C-A2E7-DE5124D893BE}"/>
              </a:ext>
            </a:extLst>
          </p:cNvPr>
          <p:cNvSpPr/>
          <p:nvPr/>
        </p:nvSpPr>
        <p:spPr>
          <a:xfrm>
            <a:off x="5078922" y="4148158"/>
            <a:ext cx="288032" cy="165618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0" name="Rectangle 19">
            <a:extLst>
              <a:ext uri="{FF2B5EF4-FFF2-40B4-BE49-F238E27FC236}">
                <a16:creationId xmlns:a16="http://schemas.microsoft.com/office/drawing/2014/main" id="{0F84063D-3BC2-4E7A-BF9D-EAB44818061C}"/>
              </a:ext>
            </a:extLst>
          </p:cNvPr>
          <p:cNvSpPr/>
          <p:nvPr/>
        </p:nvSpPr>
        <p:spPr>
          <a:xfrm>
            <a:off x="7250473" y="1673192"/>
            <a:ext cx="648072" cy="136814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1" name="Rectangle 20">
            <a:extLst>
              <a:ext uri="{FF2B5EF4-FFF2-40B4-BE49-F238E27FC236}">
                <a16:creationId xmlns:a16="http://schemas.microsoft.com/office/drawing/2014/main" id="{BDCA090B-83C1-4548-B3D2-1C544DC6F4E1}"/>
              </a:ext>
            </a:extLst>
          </p:cNvPr>
          <p:cNvSpPr/>
          <p:nvPr/>
        </p:nvSpPr>
        <p:spPr>
          <a:xfrm>
            <a:off x="7250473" y="4322341"/>
            <a:ext cx="648072" cy="136814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2" name="TextBox 21">
            <a:extLst>
              <a:ext uri="{FF2B5EF4-FFF2-40B4-BE49-F238E27FC236}">
                <a16:creationId xmlns:a16="http://schemas.microsoft.com/office/drawing/2014/main" id="{81E1F25E-395B-4A52-815F-4DCCE3ED276F}"/>
              </a:ext>
            </a:extLst>
          </p:cNvPr>
          <p:cNvSpPr txBox="1"/>
          <p:nvPr/>
        </p:nvSpPr>
        <p:spPr>
          <a:xfrm>
            <a:off x="146761" y="1909949"/>
            <a:ext cx="1647733" cy="646331"/>
          </a:xfrm>
          <a:prstGeom prst="rect">
            <a:avLst/>
          </a:prstGeom>
          <a:noFill/>
        </p:spPr>
        <p:txBody>
          <a:bodyPr wrap="square" rtlCol="0">
            <a:spAutoFit/>
          </a:bodyPr>
          <a:lstStyle/>
          <a:p>
            <a:r>
              <a:rPr lang="en-GB" dirty="0"/>
              <a:t>9.8 </a:t>
            </a:r>
            <a:r>
              <a:rPr lang="en-GB" dirty="0" err="1"/>
              <a:t>keV</a:t>
            </a:r>
            <a:r>
              <a:rPr lang="en-GB" dirty="0"/>
              <a:t> X-ray beam</a:t>
            </a:r>
          </a:p>
        </p:txBody>
      </p:sp>
      <p:sp>
        <p:nvSpPr>
          <p:cNvPr id="23" name="TextBox 22">
            <a:extLst>
              <a:ext uri="{FF2B5EF4-FFF2-40B4-BE49-F238E27FC236}">
                <a16:creationId xmlns:a16="http://schemas.microsoft.com/office/drawing/2014/main" id="{3DE1ED58-3411-431D-8000-744DB42AA5A8}"/>
              </a:ext>
            </a:extLst>
          </p:cNvPr>
          <p:cNvSpPr txBox="1"/>
          <p:nvPr/>
        </p:nvSpPr>
        <p:spPr>
          <a:xfrm>
            <a:off x="1012750" y="4653084"/>
            <a:ext cx="1212697" cy="646331"/>
          </a:xfrm>
          <a:prstGeom prst="rect">
            <a:avLst/>
          </a:prstGeom>
          <a:noFill/>
        </p:spPr>
        <p:txBody>
          <a:bodyPr wrap="square" rtlCol="0">
            <a:spAutoFit/>
          </a:bodyPr>
          <a:lstStyle/>
          <a:p>
            <a:r>
              <a:rPr lang="en-GB" dirty="0"/>
              <a:t>X-ray beam</a:t>
            </a:r>
          </a:p>
        </p:txBody>
      </p:sp>
      <p:sp>
        <p:nvSpPr>
          <p:cNvPr id="24" name="TextBox 23">
            <a:extLst>
              <a:ext uri="{FF2B5EF4-FFF2-40B4-BE49-F238E27FC236}">
                <a16:creationId xmlns:a16="http://schemas.microsoft.com/office/drawing/2014/main" id="{3A708E9E-8B64-45A5-BF95-B757B8F2B5F5}"/>
              </a:ext>
            </a:extLst>
          </p:cNvPr>
          <p:cNvSpPr txBox="1"/>
          <p:nvPr/>
        </p:nvSpPr>
        <p:spPr>
          <a:xfrm>
            <a:off x="4409991" y="769708"/>
            <a:ext cx="1212697" cy="369332"/>
          </a:xfrm>
          <a:prstGeom prst="rect">
            <a:avLst/>
          </a:prstGeom>
          <a:noFill/>
        </p:spPr>
        <p:txBody>
          <a:bodyPr wrap="square" rtlCol="0">
            <a:spAutoFit/>
          </a:bodyPr>
          <a:lstStyle/>
          <a:p>
            <a:r>
              <a:rPr lang="en-GB" dirty="0"/>
              <a:t>shield</a:t>
            </a:r>
          </a:p>
        </p:txBody>
      </p:sp>
      <p:sp>
        <p:nvSpPr>
          <p:cNvPr id="25" name="TextBox 24">
            <a:extLst>
              <a:ext uri="{FF2B5EF4-FFF2-40B4-BE49-F238E27FC236}">
                <a16:creationId xmlns:a16="http://schemas.microsoft.com/office/drawing/2014/main" id="{E99D8D11-96FA-429E-BF92-3963FA8EA1E4}"/>
              </a:ext>
            </a:extLst>
          </p:cNvPr>
          <p:cNvSpPr txBox="1"/>
          <p:nvPr/>
        </p:nvSpPr>
        <p:spPr>
          <a:xfrm>
            <a:off x="4431851" y="6001892"/>
            <a:ext cx="1212697" cy="369332"/>
          </a:xfrm>
          <a:prstGeom prst="rect">
            <a:avLst/>
          </a:prstGeom>
          <a:noFill/>
        </p:spPr>
        <p:txBody>
          <a:bodyPr wrap="square" rtlCol="0">
            <a:spAutoFit/>
          </a:bodyPr>
          <a:lstStyle/>
          <a:p>
            <a:r>
              <a:rPr lang="en-GB" dirty="0"/>
              <a:t>shield</a:t>
            </a:r>
          </a:p>
        </p:txBody>
      </p:sp>
      <p:sp>
        <p:nvSpPr>
          <p:cNvPr id="26" name="TextBox 25">
            <a:extLst>
              <a:ext uri="{FF2B5EF4-FFF2-40B4-BE49-F238E27FC236}">
                <a16:creationId xmlns:a16="http://schemas.microsoft.com/office/drawing/2014/main" id="{ECCA1304-7E9D-4DBA-AE2F-5486B2B9BB1A}"/>
              </a:ext>
            </a:extLst>
          </p:cNvPr>
          <p:cNvSpPr txBox="1"/>
          <p:nvPr/>
        </p:nvSpPr>
        <p:spPr>
          <a:xfrm>
            <a:off x="7250473" y="1312428"/>
            <a:ext cx="1212697" cy="369332"/>
          </a:xfrm>
          <a:prstGeom prst="rect">
            <a:avLst/>
          </a:prstGeom>
          <a:noFill/>
        </p:spPr>
        <p:txBody>
          <a:bodyPr wrap="square" rtlCol="0">
            <a:spAutoFit/>
          </a:bodyPr>
          <a:lstStyle/>
          <a:p>
            <a:r>
              <a:rPr lang="en-GB" dirty="0"/>
              <a:t>Detector</a:t>
            </a:r>
          </a:p>
        </p:txBody>
      </p:sp>
      <p:sp>
        <p:nvSpPr>
          <p:cNvPr id="27" name="TextBox 26">
            <a:extLst>
              <a:ext uri="{FF2B5EF4-FFF2-40B4-BE49-F238E27FC236}">
                <a16:creationId xmlns:a16="http://schemas.microsoft.com/office/drawing/2014/main" id="{3212263D-0C99-4F8E-A72A-6FAAD88AD760}"/>
              </a:ext>
            </a:extLst>
          </p:cNvPr>
          <p:cNvSpPr txBox="1"/>
          <p:nvPr/>
        </p:nvSpPr>
        <p:spPr>
          <a:xfrm>
            <a:off x="7250472" y="3963492"/>
            <a:ext cx="1212697" cy="369332"/>
          </a:xfrm>
          <a:prstGeom prst="rect">
            <a:avLst/>
          </a:prstGeom>
          <a:noFill/>
        </p:spPr>
        <p:txBody>
          <a:bodyPr wrap="square" rtlCol="0">
            <a:spAutoFit/>
          </a:bodyPr>
          <a:lstStyle/>
          <a:p>
            <a:r>
              <a:rPr lang="en-GB" dirty="0"/>
              <a:t>Detector</a:t>
            </a:r>
          </a:p>
        </p:txBody>
      </p:sp>
      <p:sp>
        <p:nvSpPr>
          <p:cNvPr id="28" name="TextBox 27">
            <a:extLst>
              <a:ext uri="{FF2B5EF4-FFF2-40B4-BE49-F238E27FC236}">
                <a16:creationId xmlns:a16="http://schemas.microsoft.com/office/drawing/2014/main" id="{68D51A82-7AD6-485A-8746-E3AD2546AF4B}"/>
              </a:ext>
            </a:extLst>
          </p:cNvPr>
          <p:cNvSpPr txBox="1"/>
          <p:nvPr/>
        </p:nvSpPr>
        <p:spPr>
          <a:xfrm>
            <a:off x="3029547" y="986753"/>
            <a:ext cx="1212697" cy="369332"/>
          </a:xfrm>
          <a:prstGeom prst="rect">
            <a:avLst/>
          </a:prstGeom>
          <a:noFill/>
        </p:spPr>
        <p:txBody>
          <a:bodyPr wrap="square" rtlCol="0">
            <a:spAutoFit/>
          </a:bodyPr>
          <a:lstStyle/>
          <a:p>
            <a:r>
              <a:rPr lang="en-GB" dirty="0"/>
              <a:t>Crystal</a:t>
            </a:r>
          </a:p>
        </p:txBody>
      </p:sp>
      <p:sp>
        <p:nvSpPr>
          <p:cNvPr id="29" name="TextBox 28">
            <a:extLst>
              <a:ext uri="{FF2B5EF4-FFF2-40B4-BE49-F238E27FC236}">
                <a16:creationId xmlns:a16="http://schemas.microsoft.com/office/drawing/2014/main" id="{9CCE4ED0-76E2-45BD-9FAE-30C78D94BC3D}"/>
              </a:ext>
            </a:extLst>
          </p:cNvPr>
          <p:cNvSpPr txBox="1"/>
          <p:nvPr/>
        </p:nvSpPr>
        <p:spPr>
          <a:xfrm>
            <a:off x="5094583" y="1053658"/>
            <a:ext cx="1212697" cy="369332"/>
          </a:xfrm>
          <a:prstGeom prst="rect">
            <a:avLst/>
          </a:prstGeom>
          <a:noFill/>
        </p:spPr>
        <p:txBody>
          <a:bodyPr wrap="square" rtlCol="0">
            <a:spAutoFit/>
          </a:bodyPr>
          <a:lstStyle/>
          <a:p>
            <a:r>
              <a:rPr lang="en-GB" dirty="0"/>
              <a:t>Crystal</a:t>
            </a:r>
          </a:p>
        </p:txBody>
      </p:sp>
      <p:sp>
        <p:nvSpPr>
          <p:cNvPr id="30" name="TextBox 29">
            <a:extLst>
              <a:ext uri="{FF2B5EF4-FFF2-40B4-BE49-F238E27FC236}">
                <a16:creationId xmlns:a16="http://schemas.microsoft.com/office/drawing/2014/main" id="{8EA8F58B-47EA-4430-AC3D-031D432E083B}"/>
              </a:ext>
            </a:extLst>
          </p:cNvPr>
          <p:cNvSpPr txBox="1"/>
          <p:nvPr/>
        </p:nvSpPr>
        <p:spPr>
          <a:xfrm>
            <a:off x="5373609" y="5640930"/>
            <a:ext cx="1212697" cy="369332"/>
          </a:xfrm>
          <a:prstGeom prst="rect">
            <a:avLst/>
          </a:prstGeom>
          <a:noFill/>
        </p:spPr>
        <p:txBody>
          <a:bodyPr wrap="square" rtlCol="0">
            <a:spAutoFit/>
          </a:bodyPr>
          <a:lstStyle/>
          <a:p>
            <a:r>
              <a:rPr lang="en-GB" dirty="0"/>
              <a:t>Crystal</a:t>
            </a:r>
          </a:p>
        </p:txBody>
      </p:sp>
      <p:sp>
        <p:nvSpPr>
          <p:cNvPr id="31" name="TextBox 30">
            <a:extLst>
              <a:ext uri="{FF2B5EF4-FFF2-40B4-BE49-F238E27FC236}">
                <a16:creationId xmlns:a16="http://schemas.microsoft.com/office/drawing/2014/main" id="{4A28B69A-6253-49A7-AE6F-52EFDA110C10}"/>
              </a:ext>
            </a:extLst>
          </p:cNvPr>
          <p:cNvSpPr txBox="1"/>
          <p:nvPr/>
        </p:nvSpPr>
        <p:spPr>
          <a:xfrm>
            <a:off x="3910106" y="1928447"/>
            <a:ext cx="1212697" cy="369332"/>
          </a:xfrm>
          <a:prstGeom prst="rect">
            <a:avLst/>
          </a:prstGeom>
          <a:noFill/>
        </p:spPr>
        <p:txBody>
          <a:bodyPr wrap="square" rtlCol="0">
            <a:spAutoFit/>
          </a:bodyPr>
          <a:lstStyle/>
          <a:p>
            <a:r>
              <a:rPr lang="en-GB" dirty="0"/>
              <a:t>Axions</a:t>
            </a:r>
          </a:p>
        </p:txBody>
      </p:sp>
      <p:sp>
        <p:nvSpPr>
          <p:cNvPr id="32" name="TextBox 31">
            <a:extLst>
              <a:ext uri="{FF2B5EF4-FFF2-40B4-BE49-F238E27FC236}">
                <a16:creationId xmlns:a16="http://schemas.microsoft.com/office/drawing/2014/main" id="{AA8E7C6E-3582-49B4-ABF9-4D437AD54AB8}"/>
              </a:ext>
            </a:extLst>
          </p:cNvPr>
          <p:cNvSpPr txBox="1"/>
          <p:nvPr/>
        </p:nvSpPr>
        <p:spPr>
          <a:xfrm>
            <a:off x="5804773" y="1909950"/>
            <a:ext cx="1212697" cy="646331"/>
          </a:xfrm>
          <a:prstGeom prst="rect">
            <a:avLst/>
          </a:prstGeom>
          <a:noFill/>
        </p:spPr>
        <p:txBody>
          <a:bodyPr wrap="square" rtlCol="0">
            <a:spAutoFit/>
          </a:bodyPr>
          <a:lstStyle/>
          <a:p>
            <a:r>
              <a:rPr lang="en-GB" dirty="0"/>
              <a:t>X-ray beam</a:t>
            </a:r>
          </a:p>
        </p:txBody>
      </p:sp>
      <p:sp>
        <p:nvSpPr>
          <p:cNvPr id="6" name="TextBox 5">
            <a:extLst>
              <a:ext uri="{FF2B5EF4-FFF2-40B4-BE49-F238E27FC236}">
                <a16:creationId xmlns:a16="http://schemas.microsoft.com/office/drawing/2014/main" id="{62B0C88E-7AF0-2A4A-B148-4F91F8BBB82E}"/>
              </a:ext>
            </a:extLst>
          </p:cNvPr>
          <p:cNvSpPr txBox="1"/>
          <p:nvPr/>
        </p:nvSpPr>
        <p:spPr>
          <a:xfrm>
            <a:off x="95760" y="876585"/>
            <a:ext cx="1440160" cy="369332"/>
          </a:xfrm>
          <a:prstGeom prst="rect">
            <a:avLst/>
          </a:prstGeom>
          <a:noFill/>
        </p:spPr>
        <p:txBody>
          <a:bodyPr wrap="square" rtlCol="0">
            <a:spAutoFit/>
          </a:bodyPr>
          <a:lstStyle/>
          <a:p>
            <a:r>
              <a:rPr lang="en-US" dirty="0"/>
              <a:t>Experiment</a:t>
            </a:r>
          </a:p>
        </p:txBody>
      </p:sp>
      <p:sp>
        <p:nvSpPr>
          <p:cNvPr id="33" name="TextBox 32">
            <a:extLst>
              <a:ext uri="{FF2B5EF4-FFF2-40B4-BE49-F238E27FC236}">
                <a16:creationId xmlns:a16="http://schemas.microsoft.com/office/drawing/2014/main" id="{63F040E7-C27C-864E-A082-AA8CD9104A94}"/>
              </a:ext>
            </a:extLst>
          </p:cNvPr>
          <p:cNvSpPr txBox="1"/>
          <p:nvPr/>
        </p:nvSpPr>
        <p:spPr>
          <a:xfrm>
            <a:off x="95759" y="3704683"/>
            <a:ext cx="3395217" cy="369332"/>
          </a:xfrm>
          <a:prstGeom prst="rect">
            <a:avLst/>
          </a:prstGeom>
          <a:solidFill>
            <a:schemeClr val="bg1"/>
          </a:solidFill>
        </p:spPr>
        <p:txBody>
          <a:bodyPr wrap="square" rtlCol="0">
            <a:spAutoFit/>
          </a:bodyPr>
          <a:lstStyle/>
          <a:p>
            <a:r>
              <a:rPr lang="en-US" dirty="0"/>
              <a:t>Control – remove first crystal</a:t>
            </a:r>
          </a:p>
        </p:txBody>
      </p:sp>
      <p:cxnSp>
        <p:nvCxnSpPr>
          <p:cNvPr id="17" name="Straight Connector 16">
            <a:extLst>
              <a:ext uri="{FF2B5EF4-FFF2-40B4-BE49-F238E27FC236}">
                <a16:creationId xmlns:a16="http://schemas.microsoft.com/office/drawing/2014/main" id="{17B7E836-5DF5-0D4C-BA6E-948B89CB96DA}"/>
              </a:ext>
            </a:extLst>
          </p:cNvPr>
          <p:cNvCxnSpPr/>
          <p:nvPr/>
        </p:nvCxnSpPr>
        <p:spPr>
          <a:xfrm>
            <a:off x="146761" y="3573016"/>
            <a:ext cx="8673711" cy="0"/>
          </a:xfrm>
          <a:prstGeom prst="line">
            <a:avLst/>
          </a:prstGeom>
          <a:ln>
            <a:solidFill>
              <a:srgbClr val="C0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335184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10630-E0B0-483C-8366-D34B2EF68D4F}"/>
              </a:ext>
            </a:extLst>
          </p:cNvPr>
          <p:cNvSpPr>
            <a:spLocks noGrp="1"/>
          </p:cNvSpPr>
          <p:nvPr>
            <p:ph type="title"/>
          </p:nvPr>
        </p:nvSpPr>
        <p:spPr>
          <a:xfrm>
            <a:off x="0" y="0"/>
            <a:ext cx="9151070" cy="790222"/>
          </a:xfrm>
        </p:spPr>
        <p:txBody>
          <a:bodyPr/>
          <a:lstStyle/>
          <a:p>
            <a:r>
              <a:rPr lang="en-GB" dirty="0"/>
              <a:t>Axion Search</a:t>
            </a:r>
          </a:p>
        </p:txBody>
      </p:sp>
      <p:sp>
        <p:nvSpPr>
          <p:cNvPr id="3" name="Date Placeholder 2">
            <a:extLst>
              <a:ext uri="{FF2B5EF4-FFF2-40B4-BE49-F238E27FC236}">
                <a16:creationId xmlns:a16="http://schemas.microsoft.com/office/drawing/2014/main" id="{ED77C44F-2DB4-456C-99F6-BB04578647F9}"/>
              </a:ext>
            </a:extLst>
          </p:cNvPr>
          <p:cNvSpPr>
            <a:spLocks noGrp="1"/>
          </p:cNvSpPr>
          <p:nvPr>
            <p:ph type="dt" sz="half" idx="10"/>
          </p:nvPr>
        </p:nvSpPr>
        <p:spPr/>
        <p:txBody>
          <a:bodyPr/>
          <a:lstStyle/>
          <a:p>
            <a:fld id="{8B0C648F-7E50-4828-97AE-405F166D4F1C}" type="datetime4">
              <a:rPr lang="en-GB" smtClean="0"/>
              <a:t>10 July 2024</a:t>
            </a:fld>
            <a:endParaRPr lang="en-US" dirty="0"/>
          </a:p>
        </p:txBody>
      </p:sp>
      <p:sp>
        <p:nvSpPr>
          <p:cNvPr id="4" name="Footer Placeholder 3">
            <a:extLst>
              <a:ext uri="{FF2B5EF4-FFF2-40B4-BE49-F238E27FC236}">
                <a16:creationId xmlns:a16="http://schemas.microsoft.com/office/drawing/2014/main" id="{D1251FE7-8B5D-4F9D-9915-9D49207D6A15}"/>
              </a:ext>
            </a:extLst>
          </p:cNvPr>
          <p:cNvSpPr>
            <a:spLocks noGrp="1"/>
          </p:cNvSpPr>
          <p:nvPr>
            <p:ph type="ftr" sz="quarter" idx="11"/>
          </p:nvPr>
        </p:nvSpPr>
        <p:spPr/>
        <p:txBody>
          <a:bodyPr/>
          <a:lstStyle/>
          <a:p>
            <a:r>
              <a:rPr lang="en-US" dirty="0"/>
              <a:t>Oxford Physics Microstructure Detector Laboratory</a:t>
            </a:r>
          </a:p>
        </p:txBody>
      </p:sp>
      <p:sp>
        <p:nvSpPr>
          <p:cNvPr id="5" name="Slide Number Placeholder 4">
            <a:extLst>
              <a:ext uri="{FF2B5EF4-FFF2-40B4-BE49-F238E27FC236}">
                <a16:creationId xmlns:a16="http://schemas.microsoft.com/office/drawing/2014/main" id="{54B6F54B-2C6D-4E09-96E1-21C176894726}"/>
              </a:ext>
            </a:extLst>
          </p:cNvPr>
          <p:cNvSpPr>
            <a:spLocks noGrp="1"/>
          </p:cNvSpPr>
          <p:nvPr>
            <p:ph type="sldNum" sz="quarter" idx="12"/>
          </p:nvPr>
        </p:nvSpPr>
        <p:spPr/>
        <p:txBody>
          <a:bodyPr/>
          <a:lstStyle/>
          <a:p>
            <a:fld id="{1CDEF5AA-240F-4249-81A8-51C314C36DE1}" type="slidenum">
              <a:rPr lang="en-US" smtClean="0"/>
              <a:t>22</a:t>
            </a:fld>
            <a:endParaRPr lang="en-US" dirty="0"/>
          </a:p>
        </p:txBody>
      </p:sp>
      <p:sp>
        <p:nvSpPr>
          <p:cNvPr id="7" name="Content Placeholder 2">
            <a:extLst>
              <a:ext uri="{FF2B5EF4-FFF2-40B4-BE49-F238E27FC236}">
                <a16:creationId xmlns:a16="http://schemas.microsoft.com/office/drawing/2014/main" id="{3966F348-EABF-4013-8A19-5C454411B602}"/>
              </a:ext>
            </a:extLst>
          </p:cNvPr>
          <p:cNvSpPr txBox="1">
            <a:spLocks/>
          </p:cNvSpPr>
          <p:nvPr/>
        </p:nvSpPr>
        <p:spPr>
          <a:xfrm>
            <a:off x="457200" y="1196752"/>
            <a:ext cx="8229600" cy="4824536"/>
          </a:xfrm>
          <a:prstGeom prst="rect">
            <a:avLst/>
          </a:prstGeom>
          <a:solidFill>
            <a:schemeClr val="bg1"/>
          </a:solidFill>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dirty="0"/>
              <a:t>This difficulty is not in the experimental technique but in shielding background from 10</a:t>
            </a:r>
            <a:r>
              <a:rPr lang="en-GB" sz="1800" baseline="30000" dirty="0"/>
              <a:t>22</a:t>
            </a:r>
            <a:r>
              <a:rPr lang="en-GB" sz="1800" dirty="0"/>
              <a:t> photons and stray radiation at a FEL beamline.</a:t>
            </a:r>
          </a:p>
          <a:p>
            <a:endParaRPr lang="en-GB" sz="1800" dirty="0"/>
          </a:p>
          <a:p>
            <a:r>
              <a:rPr lang="en-GB" sz="1800" dirty="0"/>
              <a:t>Timepix3 is very good at this using ns fine time slicing around the beam, ability to reject on hit energy and veto cosmic and charged particles based on cluster shape.</a:t>
            </a:r>
          </a:p>
          <a:p>
            <a:endParaRPr lang="en-GB" sz="1800" dirty="0"/>
          </a:p>
          <a:p>
            <a:r>
              <a:rPr lang="en-GB" sz="1800" dirty="0"/>
              <a:t>Sadly due to policy difficulties with Eu-XFEL, and their Timepix not working with their beamline software, we were forced to use the Timepix3 as only a cross check and the beamline integrated Jungfrau as the main detector…</a:t>
            </a:r>
          </a:p>
          <a:p>
            <a:endParaRPr lang="en-GB" sz="1800" dirty="0"/>
          </a:p>
          <a:p>
            <a:r>
              <a:rPr lang="en-GB" sz="1800" dirty="0"/>
              <a:t>Sadly we didn’t see any Axions… A paper on how that affects the experimental limits will be published soon.</a:t>
            </a:r>
          </a:p>
          <a:p>
            <a:endParaRPr lang="en-GB" sz="1800" dirty="0"/>
          </a:p>
          <a:p>
            <a:r>
              <a:rPr lang="en-GB" sz="1800" dirty="0"/>
              <a:t>A future experiment at GSI with heavy ions and plasmas is planned with the ALP group for Feb24</a:t>
            </a:r>
          </a:p>
        </p:txBody>
      </p:sp>
    </p:spTree>
    <p:extLst>
      <p:ext uri="{BB962C8B-B14F-4D97-AF65-F5344CB8AC3E}">
        <p14:creationId xmlns:p14="http://schemas.microsoft.com/office/powerpoint/2010/main" val="41828851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PlaceHolder 1"/>
          <p:cNvSpPr>
            <a:spLocks noGrp="1"/>
          </p:cNvSpPr>
          <p:nvPr>
            <p:ph type="title"/>
          </p:nvPr>
        </p:nvSpPr>
        <p:spPr>
          <a:xfrm>
            <a:off x="0" y="0"/>
            <a:ext cx="9143640" cy="789840"/>
          </a:xfrm>
          <a:prstGeom prst="rect">
            <a:avLst/>
          </a:prstGeom>
          <a:noFill/>
          <a:ln w="0">
            <a:noFill/>
          </a:ln>
        </p:spPr>
        <p:txBody>
          <a:bodyPr anchor="ctr">
            <a:noAutofit/>
          </a:bodyPr>
          <a:lstStyle/>
          <a:p>
            <a:pPr algn="ctr">
              <a:lnSpc>
                <a:spcPct val="100000"/>
              </a:lnSpc>
              <a:buNone/>
            </a:pPr>
            <a:r>
              <a:rPr lang="en-US" sz="4400" b="0" strike="noStrike" spc="-1" dirty="0">
                <a:solidFill>
                  <a:srgbClr val="FFFFFF"/>
                </a:solidFill>
                <a:latin typeface="Times New Roman"/>
              </a:rPr>
              <a:t>Timepix4 Electron Microscopy</a:t>
            </a:r>
            <a:endParaRPr lang="en-US" sz="4400" b="0" strike="noStrike" spc="-1" dirty="0">
              <a:solidFill>
                <a:srgbClr val="000000"/>
              </a:solidFill>
              <a:latin typeface="Calibri"/>
            </a:endParaRPr>
          </a:p>
        </p:txBody>
      </p:sp>
      <p:sp>
        <p:nvSpPr>
          <p:cNvPr id="156" name="PlaceHolder 2"/>
          <p:cNvSpPr>
            <a:spLocks noGrp="1"/>
          </p:cNvSpPr>
          <p:nvPr>
            <p:ph/>
          </p:nvPr>
        </p:nvSpPr>
        <p:spPr>
          <a:xfrm>
            <a:off x="211051" y="973943"/>
            <a:ext cx="3290313" cy="1935971"/>
          </a:xfrm>
          <a:prstGeom prst="rect">
            <a:avLst/>
          </a:prstGeom>
          <a:solidFill>
            <a:srgbClr val="FFFFFF"/>
          </a:solidFill>
          <a:ln w="0">
            <a:noFill/>
          </a:ln>
        </p:spPr>
        <p:txBody>
          <a:bodyPr anchor="t">
            <a:normAutofit/>
          </a:bodyPr>
          <a:lstStyle/>
          <a:p>
            <a:pPr marL="0" indent="0">
              <a:lnSpc>
                <a:spcPct val="100000"/>
              </a:lnSpc>
              <a:spcBef>
                <a:spcPts val="479"/>
              </a:spcBef>
              <a:buClr>
                <a:srgbClr val="000000"/>
              </a:buClr>
              <a:buNone/>
            </a:pPr>
            <a:r>
              <a:rPr lang="en-GB" sz="1200" spc="-1" dirty="0">
                <a:solidFill>
                  <a:srgbClr val="000000"/>
                </a:solidFill>
                <a:latin typeface="Calibri"/>
              </a:rPr>
              <a:t>Data Taken at RFI at Harwell with 100 and 200 keV electron beams using the slanted knife edge resolution measurement technique.</a:t>
            </a:r>
          </a:p>
          <a:p>
            <a:pPr marL="0" indent="0">
              <a:lnSpc>
                <a:spcPct val="100000"/>
              </a:lnSpc>
              <a:spcBef>
                <a:spcPts val="479"/>
              </a:spcBef>
              <a:buClr>
                <a:srgbClr val="000000"/>
              </a:buClr>
              <a:buNone/>
            </a:pPr>
            <a:r>
              <a:rPr lang="en-GB" sz="1200" spc="-1" dirty="0">
                <a:solidFill>
                  <a:srgbClr val="000000"/>
                </a:solidFill>
                <a:latin typeface="Calibri"/>
              </a:rPr>
              <a:t>A collaboration between OPMD, Quantum Detectors, and RFI to get new detectors operational for transmission electron microscopy (TEM)</a:t>
            </a:r>
          </a:p>
          <a:p>
            <a:pPr marL="0" indent="0">
              <a:lnSpc>
                <a:spcPct val="100000"/>
              </a:lnSpc>
              <a:spcBef>
                <a:spcPts val="479"/>
              </a:spcBef>
              <a:buClr>
                <a:srgbClr val="000000"/>
              </a:buClr>
              <a:buNone/>
            </a:pPr>
            <a:r>
              <a:rPr lang="en-GB" sz="1200" spc="-1" dirty="0">
                <a:solidFill>
                  <a:srgbClr val="000000"/>
                </a:solidFill>
                <a:latin typeface="Calibri"/>
              </a:rPr>
              <a:t>Actual work on this was  carried our by Nina Dimova as part of her CASE DPhil at Oxford &amp; QD</a:t>
            </a:r>
          </a:p>
          <a:p>
            <a:pPr marL="0" indent="0">
              <a:lnSpc>
                <a:spcPct val="100000"/>
              </a:lnSpc>
              <a:spcBef>
                <a:spcPts val="479"/>
              </a:spcBef>
              <a:buClr>
                <a:srgbClr val="000000"/>
              </a:buClr>
              <a:buNone/>
            </a:pPr>
            <a:endParaRPr lang="en-US" sz="1000" b="0" strike="noStrike" spc="-1" dirty="0">
              <a:solidFill>
                <a:srgbClr val="000000"/>
              </a:solidFill>
              <a:latin typeface="Calibri"/>
            </a:endParaRPr>
          </a:p>
        </p:txBody>
      </p:sp>
      <p:sp>
        <p:nvSpPr>
          <p:cNvPr id="4" name="PlaceHolder 3"/>
          <p:cNvSpPr>
            <a:spLocks noGrp="1"/>
          </p:cNvSpPr>
          <p:nvPr>
            <p:ph type="ftr" idx="6"/>
          </p:nvPr>
        </p:nvSpPr>
        <p:spPr>
          <a:xfrm>
            <a:off x="2567160" y="6547680"/>
            <a:ext cx="3782160" cy="364680"/>
          </a:xfrm>
          <a:prstGeom prst="rect">
            <a:avLst/>
          </a:prstGeom>
          <a:noFill/>
          <a:ln w="0">
            <a:noFill/>
          </a:ln>
        </p:spPr>
        <p:txBody>
          <a:bodyPr anchor="ctr">
            <a:noAutofit/>
          </a:bodyPr>
          <a:lstStyle>
            <a:defPPr>
              <a:defRPr lang="en-US"/>
            </a:defPPr>
            <a:lvl1pPr marL="0" algn="ctr" defTabSz="914400" rtl="0" eaLnBrk="1" latinLnBrk="0" hangingPunct="1">
              <a:lnSpc>
                <a:spcPct val="100000"/>
              </a:lnSpc>
              <a:buNone/>
              <a:defRPr lang="en-US" sz="1200" b="0" strike="noStrike" kern="1200" spc="-1">
                <a:solidFill>
                  <a:srgbClr val="FFFFFF"/>
                </a:solidFill>
                <a:latin typeface="Calibri"/>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Footer</a:t>
            </a:r>
            <a:endParaRPr/>
          </a:p>
        </p:txBody>
      </p:sp>
      <p:sp>
        <p:nvSpPr>
          <p:cNvPr id="5" name="PlaceHolder 4"/>
          <p:cNvSpPr>
            <a:spLocks noGrp="1"/>
          </p:cNvSpPr>
          <p:nvPr>
            <p:ph type="sldNum" idx="5"/>
          </p:nvPr>
        </p:nvSpPr>
        <p:spPr>
          <a:xfrm>
            <a:off x="7017480" y="6465600"/>
            <a:ext cx="2133360" cy="364680"/>
          </a:xfrm>
          <a:prstGeom prst="rect">
            <a:avLst/>
          </a:prstGeom>
          <a:noFill/>
          <a:ln w="0">
            <a:noFill/>
          </a:ln>
        </p:spPr>
        <p:txBody>
          <a:bodyPr anchor="ctr">
            <a:noAutofit/>
          </a:bodyPr>
          <a:lstStyle>
            <a:defPPr>
              <a:defRPr lang="en-US"/>
            </a:defPPr>
            <a:lvl1pPr marL="0" algn="r" defTabSz="914400" rtl="0" eaLnBrk="1" latinLnBrk="0" hangingPunct="1">
              <a:lnSpc>
                <a:spcPct val="100000"/>
              </a:lnSpc>
              <a:buNone/>
              <a:defRPr lang="en-US" sz="1200" b="0" strike="noStrike" kern="1200" spc="-1">
                <a:solidFill>
                  <a:srgbClr val="FFFFFF"/>
                </a:solidFill>
                <a:latin typeface="Calibri"/>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BCC5072-7D67-4363-82F9-702D44C9C1DE}" type="slidenum">
              <a:rPr lang="en-GB" smtClean="0"/>
              <a:pPr/>
              <a:t>23</a:t>
            </a:fld>
            <a:endParaRPr/>
          </a:p>
        </p:txBody>
      </p:sp>
      <p:sp>
        <p:nvSpPr>
          <p:cNvPr id="6" name="PlaceHolder 5"/>
          <p:cNvSpPr>
            <a:spLocks noGrp="1"/>
          </p:cNvSpPr>
          <p:nvPr>
            <p:ph type="dt" idx="4"/>
          </p:nvPr>
        </p:nvSpPr>
        <p:spPr>
          <a:xfrm>
            <a:off x="-20880" y="6492960"/>
            <a:ext cx="2133360" cy="364680"/>
          </a:xfrm>
          <a:prstGeom prst="rect">
            <a:avLst/>
          </a:prstGeom>
          <a:noFill/>
          <a:ln w="0">
            <a:noFill/>
          </a:ln>
        </p:spPr>
        <p:txBody>
          <a:bodyPr anchor="ctr">
            <a:noAutofit/>
          </a:bodyPr>
          <a:lstStyle>
            <a:defPPr>
              <a:defRPr lang="en-US"/>
            </a:defPPr>
            <a:lvl1pPr marL="0" algn="l" defTabSz="914400" rtl="0" eaLnBrk="1" latinLnBrk="0" hangingPunct="1">
              <a:lnSpc>
                <a:spcPct val="100000"/>
              </a:lnSpc>
              <a:buNone/>
              <a:defRPr lang="en-GB" sz="1200" b="0" strike="noStrike" kern="1200" spc="-1">
                <a:solidFill>
                  <a:srgbClr val="FFFFFF"/>
                </a:solidFill>
                <a:latin typeface="Calibri"/>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pic>
        <p:nvPicPr>
          <p:cNvPr id="7" name="Picture 6">
            <a:extLst>
              <a:ext uri="{FF2B5EF4-FFF2-40B4-BE49-F238E27FC236}">
                <a16:creationId xmlns:a16="http://schemas.microsoft.com/office/drawing/2014/main" id="{58DD0717-D8DC-43D4-800A-1EFC30C26067}"/>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a:off x="3730526" y="988649"/>
            <a:ext cx="2454449" cy="2336081"/>
          </a:xfrm>
          <a:prstGeom prst="rect">
            <a:avLst/>
          </a:prstGeom>
          <a:ln>
            <a:solidFill>
              <a:schemeClr val="bg1">
                <a:lumMod val="65000"/>
              </a:schemeClr>
            </a:solidFill>
          </a:ln>
        </p:spPr>
      </p:pic>
      <p:grpSp>
        <p:nvGrpSpPr>
          <p:cNvPr id="14" name="Group 13">
            <a:extLst>
              <a:ext uri="{FF2B5EF4-FFF2-40B4-BE49-F238E27FC236}">
                <a16:creationId xmlns:a16="http://schemas.microsoft.com/office/drawing/2014/main" id="{3263816B-47D6-44A6-830E-A35DBDB9B6DB}"/>
              </a:ext>
            </a:extLst>
          </p:cNvPr>
          <p:cNvGrpSpPr/>
          <p:nvPr/>
        </p:nvGrpSpPr>
        <p:grpSpPr>
          <a:xfrm>
            <a:off x="2937933" y="3766583"/>
            <a:ext cx="3079870" cy="2285492"/>
            <a:chOff x="3737970" y="2176842"/>
            <a:chExt cx="5010390" cy="3757793"/>
          </a:xfrm>
        </p:grpSpPr>
        <p:pic>
          <p:nvPicPr>
            <p:cNvPr id="12" name="Picture 11">
              <a:extLst>
                <a:ext uri="{FF2B5EF4-FFF2-40B4-BE49-F238E27FC236}">
                  <a16:creationId xmlns:a16="http://schemas.microsoft.com/office/drawing/2014/main" id="{3D3FB361-5670-4EE5-8C7A-0A77419F170A}"/>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3737970" y="2176842"/>
              <a:ext cx="5010390" cy="3757793"/>
            </a:xfrm>
            <a:prstGeom prst="rect">
              <a:avLst/>
            </a:prstGeom>
            <a:ln>
              <a:solidFill>
                <a:schemeClr val="bg1">
                  <a:lumMod val="65000"/>
                </a:schemeClr>
              </a:solidFill>
            </a:ln>
          </p:spPr>
        </p:pic>
        <p:sp>
          <p:nvSpPr>
            <p:cNvPr id="13" name="TextBox 12">
              <a:extLst>
                <a:ext uri="{FF2B5EF4-FFF2-40B4-BE49-F238E27FC236}">
                  <a16:creationId xmlns:a16="http://schemas.microsoft.com/office/drawing/2014/main" id="{5EE149ED-CFA8-44D3-A2B0-638C8CFB9161}"/>
                </a:ext>
              </a:extLst>
            </p:cNvPr>
            <p:cNvSpPr txBox="1"/>
            <p:nvPr/>
          </p:nvSpPr>
          <p:spPr>
            <a:xfrm>
              <a:off x="7113699" y="2699625"/>
              <a:ext cx="1617507" cy="498760"/>
            </a:xfrm>
            <a:prstGeom prst="rect">
              <a:avLst/>
            </a:prstGeom>
            <a:noFill/>
          </p:spPr>
          <p:txBody>
            <a:bodyPr wrap="none" rtlCol="0">
              <a:spAutoFit/>
            </a:bodyPr>
            <a:lstStyle/>
            <a:p>
              <a:r>
                <a:rPr lang="en-GB" dirty="0">
                  <a:solidFill>
                    <a:schemeClr val="bg1"/>
                  </a:solidFill>
                </a:rPr>
                <a:t>X-rays: W</a:t>
              </a:r>
            </a:p>
          </p:txBody>
        </p:sp>
        <p:sp>
          <p:nvSpPr>
            <p:cNvPr id="24" name="TextBox 23">
              <a:extLst>
                <a:ext uri="{FF2B5EF4-FFF2-40B4-BE49-F238E27FC236}">
                  <a16:creationId xmlns:a16="http://schemas.microsoft.com/office/drawing/2014/main" id="{EA970527-E142-4393-86F0-1BD241B3959A}"/>
                </a:ext>
              </a:extLst>
            </p:cNvPr>
            <p:cNvSpPr txBox="1"/>
            <p:nvPr/>
          </p:nvSpPr>
          <p:spPr>
            <a:xfrm>
              <a:off x="3843709" y="2302218"/>
              <a:ext cx="1981273" cy="498760"/>
            </a:xfrm>
            <a:prstGeom prst="rect">
              <a:avLst/>
            </a:prstGeom>
            <a:noFill/>
          </p:spPr>
          <p:txBody>
            <a:bodyPr wrap="none" rtlCol="0">
              <a:spAutoFit/>
            </a:bodyPr>
            <a:lstStyle/>
            <a:p>
              <a:r>
                <a:rPr lang="en-GB" dirty="0">
                  <a:solidFill>
                    <a:schemeClr val="bg1"/>
                  </a:solidFill>
                </a:rPr>
                <a:t>Electrons: Al</a:t>
              </a:r>
            </a:p>
          </p:txBody>
        </p:sp>
      </p:grpSp>
      <p:sp>
        <p:nvSpPr>
          <p:cNvPr id="2" name="TextBox 1">
            <a:extLst>
              <a:ext uri="{FF2B5EF4-FFF2-40B4-BE49-F238E27FC236}">
                <a16:creationId xmlns:a16="http://schemas.microsoft.com/office/drawing/2014/main" id="{CF4B04A9-B091-FA7C-CEC6-31E33104D29D}"/>
              </a:ext>
            </a:extLst>
          </p:cNvPr>
          <p:cNvSpPr txBox="1"/>
          <p:nvPr/>
        </p:nvSpPr>
        <p:spPr>
          <a:xfrm>
            <a:off x="6572548" y="3411156"/>
            <a:ext cx="2109994" cy="338554"/>
          </a:xfrm>
          <a:prstGeom prst="rect">
            <a:avLst/>
          </a:prstGeom>
          <a:noFill/>
        </p:spPr>
        <p:txBody>
          <a:bodyPr wrap="square" rtlCol="0">
            <a:spAutoFit/>
          </a:bodyPr>
          <a:lstStyle/>
          <a:p>
            <a:r>
              <a:rPr lang="en-GB" sz="1600" dirty="0"/>
              <a:t>Electron </a:t>
            </a:r>
            <a:r>
              <a:rPr lang="en-GB" sz="1600" dirty="0" err="1"/>
              <a:t>hitmap</a:t>
            </a:r>
            <a:r>
              <a:rPr lang="en-GB" sz="1600" dirty="0"/>
              <a:t>:</a:t>
            </a:r>
          </a:p>
        </p:txBody>
      </p:sp>
      <p:grpSp>
        <p:nvGrpSpPr>
          <p:cNvPr id="9" name="Group 8">
            <a:extLst>
              <a:ext uri="{FF2B5EF4-FFF2-40B4-BE49-F238E27FC236}">
                <a16:creationId xmlns:a16="http://schemas.microsoft.com/office/drawing/2014/main" id="{7DEC5918-F7DB-D569-9D61-9B60094899F7}"/>
              </a:ext>
            </a:extLst>
          </p:cNvPr>
          <p:cNvGrpSpPr/>
          <p:nvPr/>
        </p:nvGrpSpPr>
        <p:grpSpPr>
          <a:xfrm>
            <a:off x="6072169" y="3717352"/>
            <a:ext cx="3110753" cy="2698378"/>
            <a:chOff x="5462103" y="3541502"/>
            <a:chExt cx="3110753" cy="2698378"/>
          </a:xfrm>
        </p:grpSpPr>
        <p:pic>
          <p:nvPicPr>
            <p:cNvPr id="25" name="Picture 7" descr="A graph of a blue and green color&#10;&#10;Description automatically generated with medium confidence">
              <a:extLst>
                <a:ext uri="{FF2B5EF4-FFF2-40B4-BE49-F238E27FC236}">
                  <a16:creationId xmlns:a16="http://schemas.microsoft.com/office/drawing/2014/main" id="{1251C9BE-1791-4468-AA82-816331767260}"/>
                </a:ext>
              </a:extLst>
            </p:cNvPr>
            <p:cNvPicPr/>
            <p:nvPr/>
          </p:nvPicPr>
          <p:blipFill rotWithShape="1">
            <a:blip r:embed="rId5"/>
            <a:srcRect l="16897" t="10429" r="9418" b="4731"/>
            <a:stretch/>
          </p:blipFill>
          <p:spPr>
            <a:xfrm>
              <a:off x="5462103" y="3541502"/>
              <a:ext cx="3110753" cy="2698378"/>
            </a:xfrm>
            <a:prstGeom prst="rect">
              <a:avLst/>
            </a:prstGeom>
            <a:ln w="0">
              <a:noFill/>
            </a:ln>
          </p:spPr>
        </p:pic>
        <p:sp>
          <p:nvSpPr>
            <p:cNvPr id="3" name="Rectangle 2">
              <a:extLst>
                <a:ext uri="{FF2B5EF4-FFF2-40B4-BE49-F238E27FC236}">
                  <a16:creationId xmlns:a16="http://schemas.microsoft.com/office/drawing/2014/main" id="{AE0FB6DE-72B0-4314-8CFF-F04537BCC2DD}"/>
                </a:ext>
              </a:extLst>
            </p:cNvPr>
            <p:cNvSpPr/>
            <p:nvPr/>
          </p:nvSpPr>
          <p:spPr>
            <a:xfrm>
              <a:off x="6836229" y="4386943"/>
              <a:ext cx="642257" cy="870577"/>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0B694EDB-5360-8327-074F-E82DA7E4F0A5}"/>
                </a:ext>
              </a:extLst>
            </p:cNvPr>
            <p:cNvSpPr txBox="1"/>
            <p:nvPr/>
          </p:nvSpPr>
          <p:spPr>
            <a:xfrm>
              <a:off x="6280202" y="4990786"/>
              <a:ext cx="824365" cy="338554"/>
            </a:xfrm>
            <a:prstGeom prst="rect">
              <a:avLst/>
            </a:prstGeom>
            <a:noFill/>
          </p:spPr>
          <p:txBody>
            <a:bodyPr wrap="square" rtlCol="0">
              <a:spAutoFit/>
            </a:bodyPr>
            <a:lstStyle/>
            <a:p>
              <a:r>
                <a:rPr lang="en-GB" sz="1600" b="1" dirty="0">
                  <a:solidFill>
                    <a:srgbClr val="FF0000"/>
                  </a:solidFill>
                </a:rPr>
                <a:t>ROI</a:t>
              </a:r>
            </a:p>
          </p:txBody>
        </p:sp>
      </p:grpSp>
      <p:sp>
        <p:nvSpPr>
          <p:cNvPr id="10" name="TextBox 9">
            <a:extLst>
              <a:ext uri="{FF2B5EF4-FFF2-40B4-BE49-F238E27FC236}">
                <a16:creationId xmlns:a16="http://schemas.microsoft.com/office/drawing/2014/main" id="{5D592D3D-C08F-3263-D0EA-EC2347DD81DF}"/>
              </a:ext>
            </a:extLst>
          </p:cNvPr>
          <p:cNvSpPr txBox="1"/>
          <p:nvPr/>
        </p:nvSpPr>
        <p:spPr>
          <a:xfrm>
            <a:off x="2856720" y="6047760"/>
            <a:ext cx="3637121" cy="338554"/>
          </a:xfrm>
          <a:prstGeom prst="rect">
            <a:avLst/>
          </a:prstGeom>
          <a:noFill/>
        </p:spPr>
        <p:txBody>
          <a:bodyPr wrap="square" rtlCol="0">
            <a:spAutoFit/>
          </a:bodyPr>
          <a:lstStyle/>
          <a:p>
            <a:r>
              <a:rPr lang="en-GB" sz="1600" dirty="0"/>
              <a:t>Al edge to reduce electron scattering</a:t>
            </a:r>
          </a:p>
        </p:txBody>
      </p:sp>
      <p:sp>
        <p:nvSpPr>
          <p:cNvPr id="11" name="TextBox 10">
            <a:extLst>
              <a:ext uri="{FF2B5EF4-FFF2-40B4-BE49-F238E27FC236}">
                <a16:creationId xmlns:a16="http://schemas.microsoft.com/office/drawing/2014/main" id="{948584E3-EAAC-7A58-0DD8-22B01B064831}"/>
              </a:ext>
            </a:extLst>
          </p:cNvPr>
          <p:cNvSpPr txBox="1"/>
          <p:nvPr/>
        </p:nvSpPr>
        <p:spPr>
          <a:xfrm rot="5400000">
            <a:off x="7593840" y="4925985"/>
            <a:ext cx="2109994" cy="307777"/>
          </a:xfrm>
          <a:prstGeom prst="rect">
            <a:avLst/>
          </a:prstGeom>
          <a:noFill/>
        </p:spPr>
        <p:txBody>
          <a:bodyPr wrap="square" rtlCol="0">
            <a:spAutoFit/>
          </a:bodyPr>
          <a:lstStyle/>
          <a:p>
            <a:r>
              <a:rPr lang="en-GB" sz="1400" dirty="0"/>
              <a:t>Number of hits</a:t>
            </a:r>
          </a:p>
        </p:txBody>
      </p:sp>
      <p:pic>
        <p:nvPicPr>
          <p:cNvPr id="19" name="Picture 18">
            <a:extLst>
              <a:ext uri="{FF2B5EF4-FFF2-40B4-BE49-F238E27FC236}">
                <a16:creationId xmlns:a16="http://schemas.microsoft.com/office/drawing/2014/main" id="{1C354C19-F6D7-4C01-AEE6-9B004681E11E}"/>
              </a:ext>
            </a:extLst>
          </p:cNvPr>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a:xfrm>
            <a:off x="6461195" y="980787"/>
            <a:ext cx="1768911" cy="2358549"/>
          </a:xfrm>
          <a:prstGeom prst="rect">
            <a:avLst/>
          </a:prstGeom>
          <a:ln>
            <a:solidFill>
              <a:schemeClr val="bg1">
                <a:lumMod val="65000"/>
              </a:schemeClr>
            </a:solidFill>
          </a:ln>
        </p:spPr>
      </p:pic>
      <p:pic>
        <p:nvPicPr>
          <p:cNvPr id="16" name="Picture 15">
            <a:extLst>
              <a:ext uri="{FF2B5EF4-FFF2-40B4-BE49-F238E27FC236}">
                <a16:creationId xmlns:a16="http://schemas.microsoft.com/office/drawing/2014/main" id="{5FE0CD6C-2689-4F20-A29F-81C96F266921}"/>
              </a:ext>
            </a:extLst>
          </p:cNvPr>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rot="5400000">
            <a:off x="-212911" y="3456243"/>
            <a:ext cx="3315033" cy="2486275"/>
          </a:xfrm>
          <a:prstGeom prst="rect">
            <a:avLst/>
          </a:prstGeom>
        </p:spPr>
      </p:pic>
    </p:spTree>
    <p:extLst>
      <p:ext uri="{BB962C8B-B14F-4D97-AF65-F5344CB8AC3E}">
        <p14:creationId xmlns:p14="http://schemas.microsoft.com/office/powerpoint/2010/main" val="9453785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PlaceHolder 1"/>
          <p:cNvSpPr>
            <a:spLocks noGrp="1"/>
          </p:cNvSpPr>
          <p:nvPr>
            <p:ph type="title"/>
          </p:nvPr>
        </p:nvSpPr>
        <p:spPr>
          <a:xfrm>
            <a:off x="0" y="0"/>
            <a:ext cx="9143640" cy="789840"/>
          </a:xfrm>
          <a:prstGeom prst="rect">
            <a:avLst/>
          </a:prstGeom>
          <a:noFill/>
          <a:ln w="0">
            <a:noFill/>
          </a:ln>
        </p:spPr>
        <p:txBody>
          <a:bodyPr anchor="ctr">
            <a:noAutofit/>
          </a:bodyPr>
          <a:lstStyle/>
          <a:p>
            <a:pPr algn="ctr">
              <a:lnSpc>
                <a:spcPct val="100000"/>
              </a:lnSpc>
              <a:buNone/>
            </a:pPr>
            <a:r>
              <a:rPr lang="en-US" sz="4400" b="0" strike="noStrike" spc="-1" dirty="0">
                <a:solidFill>
                  <a:srgbClr val="FFFFFF"/>
                </a:solidFill>
                <a:latin typeface="Times New Roman"/>
              </a:rPr>
              <a:t>Slanted edge</a:t>
            </a:r>
            <a:endParaRPr lang="en-US" sz="4400" b="0" strike="noStrike" spc="-1" dirty="0">
              <a:solidFill>
                <a:srgbClr val="000000"/>
              </a:solidFill>
              <a:latin typeface="Calibri"/>
            </a:endParaRPr>
          </a:p>
        </p:txBody>
      </p:sp>
      <p:sp>
        <p:nvSpPr>
          <p:cNvPr id="152" name="PlaceHolder 2"/>
          <p:cNvSpPr>
            <a:spLocks noGrp="1"/>
          </p:cNvSpPr>
          <p:nvPr>
            <p:ph/>
          </p:nvPr>
        </p:nvSpPr>
        <p:spPr>
          <a:xfrm>
            <a:off x="343800" y="1298880"/>
            <a:ext cx="8404560" cy="4797360"/>
          </a:xfrm>
          <a:prstGeom prst="rect">
            <a:avLst/>
          </a:prstGeom>
          <a:solidFill>
            <a:srgbClr val="FFFFFF"/>
          </a:solidFill>
          <a:ln w="0">
            <a:noFill/>
          </a:ln>
        </p:spPr>
        <p:txBody>
          <a:bodyPr anchor="t">
            <a:normAutofit/>
          </a:bodyPr>
          <a:lstStyle/>
          <a:p>
            <a:pPr marL="343080" indent="-343080">
              <a:lnSpc>
                <a:spcPct val="100000"/>
              </a:lnSpc>
              <a:spcBef>
                <a:spcPts val="479"/>
              </a:spcBef>
              <a:buClr>
                <a:srgbClr val="000000"/>
              </a:buClr>
              <a:buFont typeface="Arial"/>
              <a:buChar char="•"/>
            </a:pPr>
            <a:r>
              <a:rPr lang="en-US" b="0" strike="noStrike" spc="-1" dirty="0">
                <a:solidFill>
                  <a:srgbClr val="000000"/>
                </a:solidFill>
                <a:latin typeface="Calibri"/>
              </a:rPr>
              <a:t>Slanted-edge (OMNI-8) method</a:t>
            </a:r>
            <a:endParaRPr lang="en-US" spc="-1" dirty="0">
              <a:solidFill>
                <a:srgbClr val="000000"/>
              </a:solidFill>
              <a:latin typeface="Calibri"/>
            </a:endParaRPr>
          </a:p>
          <a:p>
            <a:pPr marL="800280" lvl="1" indent="-343080">
              <a:lnSpc>
                <a:spcPct val="100000"/>
              </a:lnSpc>
              <a:spcBef>
                <a:spcPts val="479"/>
              </a:spcBef>
              <a:buClr>
                <a:srgbClr val="000000"/>
              </a:buClr>
              <a:buFont typeface="Arial"/>
              <a:buChar char="•"/>
            </a:pPr>
            <a:r>
              <a:rPr lang="en-US" b="0" strike="noStrike" spc="-1" dirty="0">
                <a:solidFill>
                  <a:srgbClr val="000000"/>
                </a:solidFill>
                <a:latin typeface="Calibri"/>
              </a:rPr>
              <a:t>Aliasing</a:t>
            </a:r>
          </a:p>
          <a:p>
            <a:pPr marL="800280" lvl="1" indent="-343080">
              <a:lnSpc>
                <a:spcPct val="100000"/>
              </a:lnSpc>
              <a:spcBef>
                <a:spcPts val="479"/>
              </a:spcBef>
              <a:buClr>
                <a:srgbClr val="000000"/>
              </a:buClr>
              <a:buFont typeface="Arial"/>
              <a:buChar char="•"/>
            </a:pPr>
            <a:r>
              <a:rPr lang="en-GB" b="0" strike="noStrike" spc="-1" dirty="0">
                <a:solidFill>
                  <a:srgbClr val="000000"/>
                </a:solidFill>
                <a:latin typeface="Calibri"/>
              </a:rPr>
              <a:t>Oversampling</a:t>
            </a:r>
            <a:endParaRPr lang="en-US" b="0" strike="noStrike" spc="-1" dirty="0">
              <a:solidFill>
                <a:srgbClr val="000000"/>
              </a:solidFill>
              <a:latin typeface="Calibri"/>
            </a:endParaRPr>
          </a:p>
          <a:p>
            <a:pPr marL="343080" indent="-343080">
              <a:lnSpc>
                <a:spcPct val="100000"/>
              </a:lnSpc>
              <a:spcBef>
                <a:spcPts val="479"/>
              </a:spcBef>
              <a:buClr>
                <a:srgbClr val="000000"/>
              </a:buClr>
              <a:buFont typeface="Arial"/>
              <a:buChar char="•"/>
            </a:pPr>
            <a:endParaRPr lang="en-GB" b="0" strike="noStrike" spc="-1" dirty="0">
              <a:solidFill>
                <a:srgbClr val="000000"/>
              </a:solidFill>
              <a:latin typeface="Calibri"/>
            </a:endParaRPr>
          </a:p>
          <a:p>
            <a:pPr marL="457200" lvl="1" indent="0">
              <a:lnSpc>
                <a:spcPct val="100000"/>
              </a:lnSpc>
              <a:spcBef>
                <a:spcPts val="400"/>
              </a:spcBef>
              <a:buClr>
                <a:srgbClr val="000000"/>
              </a:buClr>
              <a:buNone/>
            </a:pPr>
            <a:endParaRPr lang="en-US" b="0" strike="noStrike" spc="-1" dirty="0">
              <a:solidFill>
                <a:srgbClr val="000000"/>
              </a:solidFill>
              <a:latin typeface="Calibri"/>
            </a:endParaRPr>
          </a:p>
        </p:txBody>
      </p:sp>
      <p:pic>
        <p:nvPicPr>
          <p:cNvPr id="153" name="Picture 2"/>
          <p:cNvPicPr/>
          <p:nvPr/>
        </p:nvPicPr>
        <p:blipFill>
          <a:blip r:embed="rId3"/>
          <a:stretch/>
        </p:blipFill>
        <p:spPr>
          <a:xfrm>
            <a:off x="4895442" y="2051842"/>
            <a:ext cx="3890152" cy="3990128"/>
          </a:xfrm>
          <a:prstGeom prst="rect">
            <a:avLst/>
          </a:prstGeom>
          <a:ln w="0">
            <a:solidFill>
              <a:schemeClr val="bg1">
                <a:lumMod val="65000"/>
              </a:schemeClr>
            </a:solidFill>
          </a:ln>
        </p:spPr>
      </p:pic>
      <p:sp>
        <p:nvSpPr>
          <p:cNvPr id="154" name="TextBox 7"/>
          <p:cNvSpPr/>
          <p:nvPr/>
        </p:nvSpPr>
        <p:spPr>
          <a:xfrm>
            <a:off x="2339640" y="6127200"/>
            <a:ext cx="6785280" cy="3027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buNone/>
            </a:pPr>
            <a:r>
              <a:rPr lang="en-GB" sz="1400" b="0" strike="noStrike" spc="-1">
                <a:solidFill>
                  <a:srgbClr val="000000"/>
                </a:solidFill>
                <a:latin typeface="Calibri"/>
              </a:rPr>
              <a:t>[https://mtfmapper.blogspot.com/2019/08/aliasing-and-slanted-edge-method-what.html] </a:t>
            </a:r>
            <a:endParaRPr lang="en-GB" sz="1400" b="0" strike="noStrike" spc="-1">
              <a:latin typeface="Arial"/>
            </a:endParaRPr>
          </a:p>
        </p:txBody>
      </p:sp>
      <p:sp>
        <p:nvSpPr>
          <p:cNvPr id="4" name="PlaceHolder 3"/>
          <p:cNvSpPr>
            <a:spLocks noGrp="1"/>
          </p:cNvSpPr>
          <p:nvPr>
            <p:ph type="ftr" idx="6"/>
          </p:nvPr>
        </p:nvSpPr>
        <p:spPr>
          <a:xfrm>
            <a:off x="2567160" y="6547680"/>
            <a:ext cx="3782160" cy="364680"/>
          </a:xfrm>
          <a:prstGeom prst="rect">
            <a:avLst/>
          </a:prstGeom>
          <a:noFill/>
          <a:ln w="0">
            <a:noFill/>
          </a:ln>
        </p:spPr>
        <p:txBody>
          <a:bodyPr anchor="ctr">
            <a:noAutofit/>
          </a:bodyPr>
          <a:lstStyle>
            <a:defPPr>
              <a:defRPr lang="en-US"/>
            </a:defPPr>
            <a:lvl1pPr marL="0" algn="ctr" defTabSz="914400" rtl="0" eaLnBrk="1" latinLnBrk="0" hangingPunct="1">
              <a:lnSpc>
                <a:spcPct val="100000"/>
              </a:lnSpc>
              <a:buNone/>
              <a:defRPr lang="en-US" sz="1200" b="0" strike="noStrike" kern="1200" spc="-1">
                <a:solidFill>
                  <a:srgbClr val="FFFFFF"/>
                </a:solidFill>
                <a:latin typeface="Calibri"/>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Footer</a:t>
            </a:r>
            <a:endParaRPr/>
          </a:p>
        </p:txBody>
      </p:sp>
      <p:sp>
        <p:nvSpPr>
          <p:cNvPr id="5" name="PlaceHolder 4"/>
          <p:cNvSpPr>
            <a:spLocks noGrp="1"/>
          </p:cNvSpPr>
          <p:nvPr>
            <p:ph type="sldNum" idx="5"/>
          </p:nvPr>
        </p:nvSpPr>
        <p:spPr>
          <a:xfrm>
            <a:off x="7017480" y="6465600"/>
            <a:ext cx="2133360" cy="364680"/>
          </a:xfrm>
          <a:prstGeom prst="rect">
            <a:avLst/>
          </a:prstGeom>
          <a:noFill/>
          <a:ln w="0">
            <a:noFill/>
          </a:ln>
        </p:spPr>
        <p:txBody>
          <a:bodyPr anchor="ctr">
            <a:noAutofit/>
          </a:bodyPr>
          <a:lstStyle>
            <a:defPPr>
              <a:defRPr lang="en-US"/>
            </a:defPPr>
            <a:lvl1pPr marL="0" algn="r" defTabSz="914400" rtl="0" eaLnBrk="1" latinLnBrk="0" hangingPunct="1">
              <a:lnSpc>
                <a:spcPct val="100000"/>
              </a:lnSpc>
              <a:buNone/>
              <a:defRPr lang="en-US" sz="1200" b="0" strike="noStrike" kern="1200" spc="-1">
                <a:solidFill>
                  <a:srgbClr val="FFFFFF"/>
                </a:solidFill>
                <a:latin typeface="Calibri"/>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BCC5072-7D67-4363-82F9-702D44C9C1DE}" type="slidenum">
              <a:rPr lang="en-GB" smtClean="0"/>
              <a:pPr/>
              <a:t>24</a:t>
            </a:fld>
            <a:endParaRPr/>
          </a:p>
        </p:txBody>
      </p:sp>
      <p:sp>
        <p:nvSpPr>
          <p:cNvPr id="6" name="PlaceHolder 5"/>
          <p:cNvSpPr>
            <a:spLocks noGrp="1"/>
          </p:cNvSpPr>
          <p:nvPr>
            <p:ph type="dt" idx="4"/>
          </p:nvPr>
        </p:nvSpPr>
        <p:spPr>
          <a:xfrm>
            <a:off x="-20880" y="6492960"/>
            <a:ext cx="2133360" cy="364680"/>
          </a:xfrm>
          <a:prstGeom prst="rect">
            <a:avLst/>
          </a:prstGeom>
          <a:noFill/>
          <a:ln w="0">
            <a:noFill/>
          </a:ln>
        </p:spPr>
        <p:txBody>
          <a:bodyPr anchor="ctr">
            <a:noAutofit/>
          </a:bodyPr>
          <a:lstStyle>
            <a:defPPr>
              <a:defRPr lang="en-US"/>
            </a:defPPr>
            <a:lvl1pPr marL="0" algn="l" defTabSz="914400" rtl="0" eaLnBrk="1" latinLnBrk="0" hangingPunct="1">
              <a:lnSpc>
                <a:spcPct val="100000"/>
              </a:lnSpc>
              <a:buNone/>
              <a:defRPr lang="en-GB" sz="1200" b="0" strike="noStrike" kern="1200" spc="-1">
                <a:solidFill>
                  <a:srgbClr val="FFFFFF"/>
                </a:solidFill>
                <a:latin typeface="Calibri"/>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E94F476E-7703-BCB1-D67A-F7E95EBF7A61}"/>
                  </a:ext>
                </a:extLst>
              </p:cNvPr>
              <p:cNvSpPr txBox="1"/>
              <p:nvPr/>
            </p:nvSpPr>
            <p:spPr>
              <a:xfrm>
                <a:off x="2969862" y="2186054"/>
                <a:ext cx="1783437" cy="50000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 </m:t>
                      </m:r>
                      <m:f>
                        <m:fPr>
                          <m:type m:val="skw"/>
                          <m:ctrlPr>
                            <a:rPr lang="en-GB" sz="2000" i="1" smtClean="0">
                              <a:latin typeface="Cambria Math" panose="02040503050406030204" pitchFamily="18" charset="0"/>
                            </a:rPr>
                          </m:ctrlPr>
                        </m:fPr>
                        <m:num>
                          <m:sSub>
                            <m:sSubPr>
                              <m:ctrlPr>
                                <a:rPr lang="en-GB" sz="2000" i="1" smtClean="0">
                                  <a:latin typeface="Cambria Math" panose="02040503050406030204" pitchFamily="18" charset="0"/>
                                </a:rPr>
                              </m:ctrlPr>
                            </m:sSubPr>
                            <m:e>
                              <m:r>
                                <a:rPr lang="en-GB" sz="2000" b="0" i="1" smtClean="0">
                                  <a:latin typeface="Cambria Math" panose="02040503050406030204" pitchFamily="18" charset="0"/>
                                </a:rPr>
                                <m:t>𝑛</m:t>
                              </m:r>
                            </m:e>
                            <m:sub>
                              <m:r>
                                <a:rPr lang="en-GB" sz="2000" b="0" i="1" smtClean="0">
                                  <a:latin typeface="Cambria Math" panose="02040503050406030204" pitchFamily="18" charset="0"/>
                                </a:rPr>
                                <m:t>𝑏𝑖𝑛𝑠</m:t>
                              </m:r>
                            </m:sub>
                          </m:sSub>
                        </m:num>
                        <m:den>
                          <m:func>
                            <m:funcPr>
                              <m:ctrlPr>
                                <a:rPr lang="en-GB" sz="2000" b="0" i="1" smtClean="0">
                                  <a:latin typeface="Cambria Math" panose="02040503050406030204" pitchFamily="18" charset="0"/>
                                </a:rPr>
                              </m:ctrlPr>
                            </m:funcPr>
                            <m:fName>
                              <m:r>
                                <m:rPr>
                                  <m:sty m:val="p"/>
                                </m:rPr>
                                <a:rPr lang="en-GB" sz="2000" b="0" i="0" smtClean="0">
                                  <a:latin typeface="Cambria Math" panose="02040503050406030204" pitchFamily="18" charset="0"/>
                                </a:rPr>
                                <m:t>cos</m:t>
                              </m:r>
                            </m:fName>
                            <m:e>
                              <m:r>
                                <a:rPr lang="en-GB" sz="2000" b="0" i="1" smtClean="0">
                                  <a:latin typeface="Cambria Math" panose="02040503050406030204" pitchFamily="18" charset="0"/>
                                  <a:ea typeface="Cambria Math" panose="02040503050406030204" pitchFamily="18" charset="0"/>
                                </a:rPr>
                                <m:t>𝜃</m:t>
                              </m:r>
                            </m:e>
                          </m:func>
                        </m:den>
                      </m:f>
                    </m:oMath>
                  </m:oMathPara>
                </a14:m>
                <a:endParaRPr lang="en-GB" sz="2000" dirty="0"/>
              </a:p>
            </p:txBody>
          </p:sp>
        </mc:Choice>
        <mc:Fallback xmlns="">
          <p:sp>
            <p:nvSpPr>
              <p:cNvPr id="2" name="TextBox 1">
                <a:extLst>
                  <a:ext uri="{FF2B5EF4-FFF2-40B4-BE49-F238E27FC236}">
                    <a16:creationId xmlns:a16="http://schemas.microsoft.com/office/drawing/2014/main" id="{E94F476E-7703-BCB1-D67A-F7E95EBF7A61}"/>
                  </a:ext>
                </a:extLst>
              </p:cNvPr>
              <p:cNvSpPr txBox="1">
                <a:spLocks noRot="1" noChangeAspect="1" noMove="1" noResize="1" noEditPoints="1" noAdjustHandles="1" noChangeArrowheads="1" noChangeShapeType="1" noTextEdit="1"/>
              </p:cNvSpPr>
              <p:nvPr/>
            </p:nvSpPr>
            <p:spPr>
              <a:xfrm>
                <a:off x="2969862" y="2186054"/>
                <a:ext cx="1783437" cy="500009"/>
              </a:xfrm>
              <a:prstGeom prst="rect">
                <a:avLst/>
              </a:prstGeom>
              <a:blipFill>
                <a:blip r:embed="rId5"/>
                <a:stretch>
                  <a:fillRect t="-123171" r="-16724" b="-187805"/>
                </a:stretch>
              </a:blipFill>
            </p:spPr>
            <p:txBody>
              <a:bodyPr/>
              <a:lstStyle/>
              <a:p>
                <a:r>
                  <a:rPr lang="en-GB">
                    <a:noFill/>
                  </a:rPr>
                  <a:t> </a:t>
                </a:r>
              </a:p>
            </p:txBody>
          </p:sp>
        </mc:Fallback>
      </mc:AlternateContent>
      <p:grpSp>
        <p:nvGrpSpPr>
          <p:cNvPr id="33" name="Group 32">
            <a:extLst>
              <a:ext uri="{FF2B5EF4-FFF2-40B4-BE49-F238E27FC236}">
                <a16:creationId xmlns:a16="http://schemas.microsoft.com/office/drawing/2014/main" id="{5EDC1561-C8F3-44DE-85D0-D15C96355661}"/>
              </a:ext>
            </a:extLst>
          </p:cNvPr>
          <p:cNvGrpSpPr/>
          <p:nvPr/>
        </p:nvGrpSpPr>
        <p:grpSpPr>
          <a:xfrm>
            <a:off x="939473" y="2803783"/>
            <a:ext cx="3193892" cy="3205697"/>
            <a:chOff x="662682" y="1982449"/>
            <a:chExt cx="3353915" cy="3818112"/>
          </a:xfrm>
        </p:grpSpPr>
        <p:grpSp>
          <p:nvGrpSpPr>
            <p:cNvPr id="15" name="Group 14">
              <a:extLst>
                <a:ext uri="{FF2B5EF4-FFF2-40B4-BE49-F238E27FC236}">
                  <a16:creationId xmlns:a16="http://schemas.microsoft.com/office/drawing/2014/main" id="{A08524CE-2273-4ABE-9B8C-6DA98A5B63C1}"/>
                </a:ext>
              </a:extLst>
            </p:cNvPr>
            <p:cNvGrpSpPr/>
            <p:nvPr/>
          </p:nvGrpSpPr>
          <p:grpSpPr>
            <a:xfrm>
              <a:off x="662682" y="1982449"/>
              <a:ext cx="3353915" cy="3818112"/>
              <a:chOff x="662682" y="1982449"/>
              <a:chExt cx="3353915" cy="3818112"/>
            </a:xfrm>
          </p:grpSpPr>
          <p:grpSp>
            <p:nvGrpSpPr>
              <p:cNvPr id="13" name="Group 12">
                <a:extLst>
                  <a:ext uri="{FF2B5EF4-FFF2-40B4-BE49-F238E27FC236}">
                    <a16:creationId xmlns:a16="http://schemas.microsoft.com/office/drawing/2014/main" id="{DBF51218-C9E1-4686-8C21-ED0120182587}"/>
                  </a:ext>
                </a:extLst>
              </p:cNvPr>
              <p:cNvGrpSpPr/>
              <p:nvPr/>
            </p:nvGrpSpPr>
            <p:grpSpPr>
              <a:xfrm>
                <a:off x="662682" y="1982449"/>
                <a:ext cx="3353915" cy="3818112"/>
                <a:chOff x="764126" y="2227228"/>
                <a:chExt cx="3353915" cy="3818112"/>
              </a:xfrm>
            </p:grpSpPr>
            <p:pic>
              <p:nvPicPr>
                <p:cNvPr id="10" name="Picture 9">
                  <a:extLst>
                    <a:ext uri="{FF2B5EF4-FFF2-40B4-BE49-F238E27FC236}">
                      <a16:creationId xmlns:a16="http://schemas.microsoft.com/office/drawing/2014/main" id="{B1EA85AF-8380-4AC2-9FA4-EBA44874B163}"/>
                    </a:ext>
                  </a:extLst>
                </p:cNvPr>
                <p:cNvPicPr>
                  <a:picLocks noChangeAspect="1"/>
                </p:cNvPicPr>
                <p:nvPr/>
              </p:nvPicPr>
              <p:blipFill>
                <a:blip r:embed="rId6"/>
                <a:stretch>
                  <a:fillRect/>
                </a:stretch>
              </p:blipFill>
              <p:spPr>
                <a:xfrm>
                  <a:off x="764126" y="4533263"/>
                  <a:ext cx="3353915" cy="1512077"/>
                </a:xfrm>
                <a:prstGeom prst="rect">
                  <a:avLst/>
                </a:prstGeom>
              </p:spPr>
            </p:pic>
            <p:pic>
              <p:nvPicPr>
                <p:cNvPr id="12" name="Picture 11">
                  <a:extLst>
                    <a:ext uri="{FF2B5EF4-FFF2-40B4-BE49-F238E27FC236}">
                      <a16:creationId xmlns:a16="http://schemas.microsoft.com/office/drawing/2014/main" id="{A4F7F5B6-6D02-4A01-A65B-B9E4402A30E3}"/>
                    </a:ext>
                  </a:extLst>
                </p:cNvPr>
                <p:cNvPicPr>
                  <a:picLocks noChangeAspect="1"/>
                </p:cNvPicPr>
                <p:nvPr/>
              </p:nvPicPr>
              <p:blipFill>
                <a:blip r:embed="rId7"/>
                <a:stretch>
                  <a:fillRect/>
                </a:stretch>
              </p:blipFill>
              <p:spPr>
                <a:xfrm>
                  <a:off x="764126" y="2227228"/>
                  <a:ext cx="3353915" cy="1446551"/>
                </a:xfrm>
                <a:prstGeom prst="rect">
                  <a:avLst/>
                </a:prstGeom>
              </p:spPr>
            </p:pic>
          </p:grpSp>
          <p:sp>
            <p:nvSpPr>
              <p:cNvPr id="14" name="Oval 13">
                <a:extLst>
                  <a:ext uri="{FF2B5EF4-FFF2-40B4-BE49-F238E27FC236}">
                    <a16:creationId xmlns:a16="http://schemas.microsoft.com/office/drawing/2014/main" id="{EF732E72-BA80-4CC7-B729-FADFE5B0A3B3}"/>
                  </a:ext>
                </a:extLst>
              </p:cNvPr>
              <p:cNvSpPr/>
              <p:nvPr/>
            </p:nvSpPr>
            <p:spPr>
              <a:xfrm>
                <a:off x="1497508" y="2293133"/>
                <a:ext cx="66098" cy="66098"/>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2A6A78D4-FF55-403C-9A63-58CEC5A6C86F}"/>
                  </a:ext>
                </a:extLst>
              </p:cNvPr>
              <p:cNvSpPr/>
              <p:nvPr/>
            </p:nvSpPr>
            <p:spPr>
              <a:xfrm>
                <a:off x="817395" y="2719537"/>
                <a:ext cx="66098" cy="66098"/>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4873F730-A417-4A48-8205-9E80CAB50097}"/>
                  </a:ext>
                </a:extLst>
              </p:cNvPr>
              <p:cNvSpPr/>
              <p:nvPr/>
            </p:nvSpPr>
            <p:spPr>
              <a:xfrm>
                <a:off x="2161700" y="2719537"/>
                <a:ext cx="66098" cy="66098"/>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2DF927DD-DD7B-48B9-8CDD-55700723B542}"/>
                  </a:ext>
                </a:extLst>
              </p:cNvPr>
              <p:cNvSpPr/>
              <p:nvPr/>
            </p:nvSpPr>
            <p:spPr>
              <a:xfrm>
                <a:off x="2832715" y="3158540"/>
                <a:ext cx="66098" cy="66098"/>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8D6A64AE-0AA7-4ABA-92F3-2D9EB982230B}"/>
                  </a:ext>
                </a:extLst>
              </p:cNvPr>
              <p:cNvSpPr/>
              <p:nvPr/>
            </p:nvSpPr>
            <p:spPr>
              <a:xfrm>
                <a:off x="3486603" y="2727405"/>
                <a:ext cx="66098" cy="66098"/>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CB21E555-B569-4167-BA5C-3075B127220B}"/>
                  </a:ext>
                </a:extLst>
              </p:cNvPr>
              <p:cNvSpPr/>
              <p:nvPr/>
            </p:nvSpPr>
            <p:spPr>
              <a:xfrm>
                <a:off x="3486603" y="5099538"/>
                <a:ext cx="66098" cy="66098"/>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5F9B3F90-7FC6-45B9-B1C3-56817E614DC2}"/>
                  </a:ext>
                </a:extLst>
              </p:cNvPr>
              <p:cNvSpPr/>
              <p:nvPr/>
            </p:nvSpPr>
            <p:spPr>
              <a:xfrm>
                <a:off x="2826537" y="5539194"/>
                <a:ext cx="66098" cy="66098"/>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Oval 24">
                <a:extLst>
                  <a:ext uri="{FF2B5EF4-FFF2-40B4-BE49-F238E27FC236}">
                    <a16:creationId xmlns:a16="http://schemas.microsoft.com/office/drawing/2014/main" id="{D539B1A0-144C-4C4E-84D7-95428BAF79FF}"/>
                  </a:ext>
                </a:extLst>
              </p:cNvPr>
              <p:cNvSpPr/>
              <p:nvPr/>
            </p:nvSpPr>
            <p:spPr>
              <a:xfrm>
                <a:off x="2161700" y="5120271"/>
                <a:ext cx="66098" cy="66098"/>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6E81000D-7D0C-4F6E-92C1-47C36824A2E9}"/>
                  </a:ext>
                </a:extLst>
              </p:cNvPr>
              <p:cNvSpPr/>
              <p:nvPr/>
            </p:nvSpPr>
            <p:spPr>
              <a:xfrm>
                <a:off x="1489732" y="4677329"/>
                <a:ext cx="66098" cy="66098"/>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8E7F4B67-B2BA-4B50-8C68-11CA591795AB}"/>
                  </a:ext>
                </a:extLst>
              </p:cNvPr>
              <p:cNvSpPr/>
              <p:nvPr/>
            </p:nvSpPr>
            <p:spPr>
              <a:xfrm>
                <a:off x="817395" y="5103912"/>
                <a:ext cx="66098" cy="66098"/>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C0103E1E-456E-409B-BECF-B23AEA2830DD}"/>
                  </a:ext>
                </a:extLst>
              </p:cNvPr>
              <p:cNvSpPr/>
              <p:nvPr/>
            </p:nvSpPr>
            <p:spPr>
              <a:xfrm>
                <a:off x="1115371" y="4815362"/>
                <a:ext cx="66098" cy="66098"/>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a:extLst>
                  <a:ext uri="{FF2B5EF4-FFF2-40B4-BE49-F238E27FC236}">
                    <a16:creationId xmlns:a16="http://schemas.microsoft.com/office/drawing/2014/main" id="{77130FE4-6395-4FCC-BBCB-2DCE36A479FC}"/>
                  </a:ext>
                </a:extLst>
              </p:cNvPr>
              <p:cNvSpPr/>
              <p:nvPr/>
            </p:nvSpPr>
            <p:spPr>
              <a:xfrm>
                <a:off x="1786386" y="4801215"/>
                <a:ext cx="66098" cy="66098"/>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2281323B-E845-4BFB-BE41-DC64C7ADD70D}"/>
                  </a:ext>
                </a:extLst>
              </p:cNvPr>
              <p:cNvSpPr/>
              <p:nvPr/>
            </p:nvSpPr>
            <p:spPr>
              <a:xfrm>
                <a:off x="2452852" y="5399442"/>
                <a:ext cx="66098" cy="66098"/>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extLst>
                  <a:ext uri="{FF2B5EF4-FFF2-40B4-BE49-F238E27FC236}">
                    <a16:creationId xmlns:a16="http://schemas.microsoft.com/office/drawing/2014/main" id="{80345638-D30B-47D4-BA75-5EB2E70E83C8}"/>
                  </a:ext>
                </a:extLst>
              </p:cNvPr>
              <p:cNvSpPr/>
              <p:nvPr/>
            </p:nvSpPr>
            <p:spPr>
              <a:xfrm>
                <a:off x="3128416" y="5417620"/>
                <a:ext cx="66098" cy="66098"/>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3B68F8F4-4561-47F8-BA82-4D0D6198550B}"/>
                  </a:ext>
                </a:extLst>
              </p:cNvPr>
              <p:cNvSpPr/>
              <p:nvPr/>
            </p:nvSpPr>
            <p:spPr>
              <a:xfrm>
                <a:off x="3800031" y="4825429"/>
                <a:ext cx="66098" cy="66098"/>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8" name="Group 17">
              <a:extLst>
                <a:ext uri="{FF2B5EF4-FFF2-40B4-BE49-F238E27FC236}">
                  <a16:creationId xmlns:a16="http://schemas.microsoft.com/office/drawing/2014/main" id="{52E1A3B2-A590-44CB-97E0-D105CBBFC26F}"/>
                </a:ext>
              </a:extLst>
            </p:cNvPr>
            <p:cNvGrpSpPr/>
            <p:nvPr/>
          </p:nvGrpSpPr>
          <p:grpSpPr>
            <a:xfrm>
              <a:off x="662682" y="3267230"/>
              <a:ext cx="3353915" cy="1381257"/>
              <a:chOff x="662682" y="3267230"/>
              <a:chExt cx="3353915" cy="1381257"/>
            </a:xfrm>
          </p:grpSpPr>
          <p:pic>
            <p:nvPicPr>
              <p:cNvPr id="17" name="Picture 16">
                <a:extLst>
                  <a:ext uri="{FF2B5EF4-FFF2-40B4-BE49-F238E27FC236}">
                    <a16:creationId xmlns:a16="http://schemas.microsoft.com/office/drawing/2014/main" id="{9FD49A6A-A103-4FC8-A5B7-95A5FB8F4052}"/>
                  </a:ext>
                </a:extLst>
              </p:cNvPr>
              <p:cNvPicPr>
                <a:picLocks noChangeAspect="1"/>
              </p:cNvPicPr>
              <p:nvPr/>
            </p:nvPicPr>
            <p:blipFill>
              <a:blip r:embed="rId8"/>
              <a:stretch>
                <a:fillRect/>
              </a:stretch>
            </p:blipFill>
            <p:spPr>
              <a:xfrm>
                <a:off x="662682" y="3267230"/>
                <a:ext cx="3353915" cy="1381257"/>
              </a:xfrm>
              <a:prstGeom prst="rect">
                <a:avLst/>
              </a:prstGeom>
            </p:spPr>
          </p:pic>
          <p:sp>
            <p:nvSpPr>
              <p:cNvPr id="36" name="Oval 35">
                <a:extLst>
                  <a:ext uri="{FF2B5EF4-FFF2-40B4-BE49-F238E27FC236}">
                    <a16:creationId xmlns:a16="http://schemas.microsoft.com/office/drawing/2014/main" id="{6E818E2A-38AE-4BF2-9DFB-3293CD6C39C5}"/>
                  </a:ext>
                </a:extLst>
              </p:cNvPr>
              <p:cNvSpPr/>
              <p:nvPr/>
            </p:nvSpPr>
            <p:spPr>
              <a:xfrm>
                <a:off x="1125296" y="3660141"/>
                <a:ext cx="66098" cy="66098"/>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D7992247-8ECF-47CE-947D-5189E403CB85}"/>
                  </a:ext>
                </a:extLst>
              </p:cNvPr>
              <p:cNvSpPr/>
              <p:nvPr/>
            </p:nvSpPr>
            <p:spPr>
              <a:xfrm>
                <a:off x="1796311" y="3645994"/>
                <a:ext cx="66098" cy="66098"/>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5F8103FF-B0C5-4F29-9F97-78F3F217CBFD}"/>
                  </a:ext>
                </a:extLst>
              </p:cNvPr>
              <p:cNvSpPr/>
              <p:nvPr/>
            </p:nvSpPr>
            <p:spPr>
              <a:xfrm>
                <a:off x="2462777" y="4244221"/>
                <a:ext cx="66098" cy="66098"/>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5B56B749-BA9A-4D9A-9435-3D4093A63B39}"/>
                  </a:ext>
                </a:extLst>
              </p:cNvPr>
              <p:cNvSpPr/>
              <p:nvPr/>
            </p:nvSpPr>
            <p:spPr>
              <a:xfrm>
                <a:off x="3138341" y="4262399"/>
                <a:ext cx="66098" cy="66098"/>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4F395D8E-87B7-4945-9867-BDEEA478BE4D}"/>
                  </a:ext>
                </a:extLst>
              </p:cNvPr>
              <p:cNvSpPr/>
              <p:nvPr/>
            </p:nvSpPr>
            <p:spPr>
              <a:xfrm>
                <a:off x="3809956" y="3670208"/>
                <a:ext cx="66098" cy="66098"/>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PlaceHolder 1"/>
          <p:cNvSpPr>
            <a:spLocks noGrp="1"/>
          </p:cNvSpPr>
          <p:nvPr>
            <p:ph type="title"/>
          </p:nvPr>
        </p:nvSpPr>
        <p:spPr>
          <a:xfrm>
            <a:off x="0" y="0"/>
            <a:ext cx="9143640" cy="789840"/>
          </a:xfrm>
          <a:prstGeom prst="rect">
            <a:avLst/>
          </a:prstGeom>
          <a:noFill/>
          <a:ln w="0">
            <a:noFill/>
          </a:ln>
        </p:spPr>
        <p:txBody>
          <a:bodyPr anchor="ctr">
            <a:noAutofit/>
          </a:bodyPr>
          <a:lstStyle/>
          <a:p>
            <a:pPr algn="ctr">
              <a:lnSpc>
                <a:spcPct val="100000"/>
              </a:lnSpc>
              <a:buNone/>
            </a:pPr>
            <a:r>
              <a:rPr lang="en-US" sz="4400" b="0" strike="noStrike" spc="-1" dirty="0">
                <a:solidFill>
                  <a:srgbClr val="FFFFFF"/>
                </a:solidFill>
                <a:latin typeface="Times New Roman"/>
              </a:rPr>
              <a:t>Single-pixel-mode electrons</a:t>
            </a:r>
            <a:endParaRPr lang="en-US" sz="4400" b="0" strike="noStrike" spc="-1" dirty="0">
              <a:solidFill>
                <a:srgbClr val="000000"/>
              </a:solidFill>
              <a:latin typeface="Calibri"/>
            </a:endParaRPr>
          </a:p>
        </p:txBody>
      </p:sp>
      <p:sp>
        <p:nvSpPr>
          <p:cNvPr id="159" name="PlaceHolder 2"/>
          <p:cNvSpPr>
            <a:spLocks noGrp="1"/>
          </p:cNvSpPr>
          <p:nvPr>
            <p:ph/>
          </p:nvPr>
        </p:nvSpPr>
        <p:spPr>
          <a:xfrm>
            <a:off x="343800" y="1298879"/>
            <a:ext cx="8404560" cy="4676619"/>
          </a:xfrm>
          <a:prstGeom prst="rect">
            <a:avLst/>
          </a:prstGeom>
          <a:solidFill>
            <a:srgbClr val="FFFFFF"/>
          </a:solidFill>
          <a:ln w="0">
            <a:noFill/>
          </a:ln>
        </p:spPr>
        <p:txBody>
          <a:bodyPr anchor="t">
            <a:normAutofit/>
          </a:bodyPr>
          <a:lstStyle/>
          <a:p>
            <a:pPr marL="343080" indent="-343080">
              <a:lnSpc>
                <a:spcPct val="100000"/>
              </a:lnSpc>
              <a:spcBef>
                <a:spcPts val="479"/>
              </a:spcBef>
              <a:buClr>
                <a:srgbClr val="000000"/>
              </a:buClr>
              <a:buFont typeface="Arial"/>
              <a:buChar char="•"/>
            </a:pPr>
            <a:r>
              <a:rPr lang="en-GB" sz="2400" spc="-1" dirty="0">
                <a:solidFill>
                  <a:srgbClr val="000000"/>
                </a:solidFill>
                <a:latin typeface="Calibri"/>
              </a:rPr>
              <a:t>S</a:t>
            </a:r>
            <a:r>
              <a:rPr lang="en-GB" sz="2400" b="0" strike="noStrike" spc="-1" dirty="0">
                <a:solidFill>
                  <a:srgbClr val="000000"/>
                </a:solidFill>
                <a:latin typeface="Calibri"/>
              </a:rPr>
              <a:t>ingle-pixel-mode-like images</a:t>
            </a:r>
            <a:endParaRPr lang="en-US" sz="2400" b="0" strike="noStrike" spc="-1" dirty="0">
              <a:solidFill>
                <a:srgbClr val="000000"/>
              </a:solidFill>
              <a:latin typeface="Calibri"/>
            </a:endParaRPr>
          </a:p>
          <a:p>
            <a:pPr marL="743040" lvl="1" indent="-285840">
              <a:lnSpc>
                <a:spcPct val="100000"/>
              </a:lnSpc>
              <a:spcBef>
                <a:spcPts val="400"/>
              </a:spcBef>
              <a:buClr>
                <a:srgbClr val="000000"/>
              </a:buClr>
              <a:buFont typeface="Arial"/>
              <a:buChar char="–"/>
            </a:pPr>
            <a:r>
              <a:rPr lang="en-GB" sz="2000" b="0" strike="noStrike" spc="-1" dirty="0">
                <a:solidFill>
                  <a:srgbClr val="000000"/>
                </a:solidFill>
                <a:latin typeface="Calibri"/>
              </a:rPr>
              <a:t>Threshold at about 10keV</a:t>
            </a:r>
            <a:endParaRPr lang="en-US" sz="2000" b="0" strike="noStrike" spc="-1" dirty="0">
              <a:solidFill>
                <a:srgbClr val="000000"/>
              </a:solidFill>
              <a:latin typeface="Calibri"/>
            </a:endParaRPr>
          </a:p>
          <a:p>
            <a:pPr marL="343080" indent="-343080">
              <a:lnSpc>
                <a:spcPct val="100000"/>
              </a:lnSpc>
              <a:spcBef>
                <a:spcPts val="479"/>
              </a:spcBef>
              <a:buClr>
                <a:srgbClr val="000000"/>
              </a:buClr>
              <a:buFont typeface="Arial"/>
              <a:buChar char="•"/>
            </a:pPr>
            <a:r>
              <a:rPr lang="en-GB" sz="2400" b="0" strike="noStrike" spc="-1" dirty="0">
                <a:solidFill>
                  <a:srgbClr val="000000"/>
                </a:solidFill>
                <a:latin typeface="Calibri"/>
              </a:rPr>
              <a:t>Flatfield correction</a:t>
            </a:r>
            <a:endParaRPr lang="en-US" sz="2400" b="0" strike="noStrike" spc="-1" dirty="0">
              <a:solidFill>
                <a:srgbClr val="000000"/>
              </a:solidFill>
              <a:latin typeface="Calibri"/>
            </a:endParaRPr>
          </a:p>
          <a:p>
            <a:pPr marL="0" indent="0">
              <a:lnSpc>
                <a:spcPct val="100000"/>
              </a:lnSpc>
              <a:spcBef>
                <a:spcPts val="479"/>
              </a:spcBef>
              <a:buClr>
                <a:srgbClr val="000000"/>
              </a:buClr>
              <a:buNone/>
            </a:pPr>
            <a:endParaRPr lang="en-US" sz="2400" b="0" strike="noStrike" spc="-1" dirty="0">
              <a:solidFill>
                <a:srgbClr val="000000"/>
              </a:solidFill>
              <a:latin typeface="Calibri"/>
            </a:endParaRPr>
          </a:p>
        </p:txBody>
      </p:sp>
      <p:sp>
        <p:nvSpPr>
          <p:cNvPr id="160" name="TextBox 6"/>
          <p:cNvSpPr/>
          <p:nvPr/>
        </p:nvSpPr>
        <p:spPr>
          <a:xfrm>
            <a:off x="414720" y="5343328"/>
            <a:ext cx="9143640" cy="1137319"/>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buNone/>
            </a:pPr>
            <a:r>
              <a:rPr lang="en-GB" sz="1800" b="0" strike="noStrike" spc="-1" dirty="0">
                <a:solidFill>
                  <a:srgbClr val="000000"/>
                </a:solidFill>
                <a:latin typeface="Calibri"/>
              </a:rPr>
              <a:t>Consistent with TEM characterisation studies of MPX2 and MPX3.</a:t>
            </a:r>
          </a:p>
          <a:p>
            <a:pPr>
              <a:lnSpc>
                <a:spcPct val="100000"/>
              </a:lnSpc>
              <a:buNone/>
            </a:pPr>
            <a:endParaRPr lang="en-GB" sz="1800" b="0" strike="noStrike" spc="-1" dirty="0">
              <a:latin typeface="Arial"/>
            </a:endParaRPr>
          </a:p>
          <a:p>
            <a:pPr>
              <a:lnSpc>
                <a:spcPct val="100000"/>
              </a:lnSpc>
              <a:buNone/>
            </a:pPr>
            <a:r>
              <a:rPr lang="en-GB" sz="1600" b="0" strike="noStrike" spc="-1" dirty="0">
                <a:solidFill>
                  <a:srgbClr val="000000"/>
                </a:solidFill>
                <a:latin typeface="Calibri"/>
              </a:rPr>
              <a:t>Paton et al: </a:t>
            </a:r>
            <a:r>
              <a:rPr lang="en-GB" sz="1600" b="0" u="sng" strike="noStrike" spc="-1" dirty="0">
                <a:solidFill>
                  <a:srgbClr val="0000FF"/>
                </a:solidFill>
                <a:uFillTx/>
                <a:latin typeface="Calibri"/>
                <a:hlinkClick r:id="rId3"/>
              </a:rPr>
              <a:t>https://www.sciencedirect.com/science/article/pii/S0304399121000851</a:t>
            </a:r>
            <a:endParaRPr lang="en-GB" sz="1600" b="0" strike="noStrike" spc="-1" dirty="0">
              <a:latin typeface="Arial"/>
            </a:endParaRPr>
          </a:p>
          <a:p>
            <a:pPr>
              <a:lnSpc>
                <a:spcPct val="100000"/>
              </a:lnSpc>
              <a:buNone/>
            </a:pPr>
            <a:r>
              <a:rPr lang="en-GB" sz="1600" b="0" strike="noStrike" spc="-1" dirty="0">
                <a:solidFill>
                  <a:srgbClr val="000000"/>
                </a:solidFill>
                <a:latin typeface="Calibri"/>
              </a:rPr>
              <a:t>Faruqi and McMullan: </a:t>
            </a:r>
            <a:r>
              <a:rPr lang="en-GB" sz="1600" b="0" u="sng" strike="noStrike" spc="-1" dirty="0">
                <a:solidFill>
                  <a:srgbClr val="0000FF"/>
                </a:solidFill>
                <a:uFillTx/>
                <a:latin typeface="Calibri"/>
                <a:hlinkClick r:id="rId4"/>
              </a:rPr>
              <a:t>https://pubmed.ncbi.nlm.nih.gov/21524337/</a:t>
            </a:r>
            <a:r>
              <a:rPr lang="en-GB" sz="1600" b="0" strike="noStrike" spc="-1" dirty="0">
                <a:solidFill>
                  <a:srgbClr val="000000"/>
                </a:solidFill>
                <a:latin typeface="Calibri"/>
              </a:rPr>
              <a:t> </a:t>
            </a:r>
            <a:endParaRPr lang="en-GB" sz="1600" b="0" strike="noStrike" spc="-1" dirty="0">
              <a:latin typeface="Arial"/>
            </a:endParaRPr>
          </a:p>
        </p:txBody>
      </p:sp>
      <p:pic>
        <p:nvPicPr>
          <p:cNvPr id="161" name="Picture 8" descr="A graph of a function&#10;&#10;Description automatically generated"/>
          <p:cNvPicPr/>
          <p:nvPr/>
        </p:nvPicPr>
        <p:blipFill rotWithShape="1">
          <a:blip r:embed="rId5"/>
          <a:srcRect l="4961" t="6848" r="5996" b="3548"/>
          <a:stretch/>
        </p:blipFill>
        <p:spPr>
          <a:xfrm>
            <a:off x="4029741" y="1691593"/>
            <a:ext cx="5018206" cy="3530677"/>
          </a:xfrm>
          <a:prstGeom prst="rect">
            <a:avLst/>
          </a:prstGeom>
          <a:ln w="0">
            <a:noFill/>
          </a:ln>
        </p:spPr>
      </p:pic>
      <p:sp>
        <p:nvSpPr>
          <p:cNvPr id="4" name="PlaceHolder 3"/>
          <p:cNvSpPr>
            <a:spLocks noGrp="1"/>
          </p:cNvSpPr>
          <p:nvPr>
            <p:ph type="ftr" idx="6"/>
          </p:nvPr>
        </p:nvSpPr>
        <p:spPr>
          <a:xfrm>
            <a:off x="2567160" y="6547680"/>
            <a:ext cx="3782160" cy="364680"/>
          </a:xfrm>
          <a:prstGeom prst="rect">
            <a:avLst/>
          </a:prstGeom>
          <a:noFill/>
          <a:ln w="0">
            <a:noFill/>
          </a:ln>
        </p:spPr>
        <p:txBody>
          <a:bodyPr anchor="ctr">
            <a:noAutofit/>
          </a:bodyPr>
          <a:lstStyle>
            <a:defPPr>
              <a:defRPr lang="en-US"/>
            </a:defPPr>
            <a:lvl1pPr marL="0" algn="ctr" defTabSz="914400" rtl="0" eaLnBrk="1" latinLnBrk="0" hangingPunct="1">
              <a:lnSpc>
                <a:spcPct val="100000"/>
              </a:lnSpc>
              <a:buNone/>
              <a:defRPr lang="en-US" sz="1200" b="0" strike="noStrike" kern="1200" spc="-1">
                <a:solidFill>
                  <a:srgbClr val="FFFFFF"/>
                </a:solidFill>
                <a:latin typeface="Calibri"/>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Footer</a:t>
            </a:r>
            <a:endParaRPr/>
          </a:p>
        </p:txBody>
      </p:sp>
      <p:sp>
        <p:nvSpPr>
          <p:cNvPr id="5" name="PlaceHolder 4"/>
          <p:cNvSpPr>
            <a:spLocks noGrp="1"/>
          </p:cNvSpPr>
          <p:nvPr>
            <p:ph type="sldNum" idx="5"/>
          </p:nvPr>
        </p:nvSpPr>
        <p:spPr>
          <a:xfrm>
            <a:off x="7017480" y="6465600"/>
            <a:ext cx="2133360" cy="364680"/>
          </a:xfrm>
          <a:prstGeom prst="rect">
            <a:avLst/>
          </a:prstGeom>
          <a:noFill/>
          <a:ln w="0">
            <a:noFill/>
          </a:ln>
        </p:spPr>
        <p:txBody>
          <a:bodyPr anchor="ctr">
            <a:noAutofit/>
          </a:bodyPr>
          <a:lstStyle>
            <a:defPPr>
              <a:defRPr lang="en-US"/>
            </a:defPPr>
            <a:lvl1pPr marL="0" algn="r" defTabSz="914400" rtl="0" eaLnBrk="1" latinLnBrk="0" hangingPunct="1">
              <a:lnSpc>
                <a:spcPct val="100000"/>
              </a:lnSpc>
              <a:buNone/>
              <a:defRPr lang="en-US" sz="1200" b="0" strike="noStrike" kern="1200" spc="-1">
                <a:solidFill>
                  <a:srgbClr val="FFFFFF"/>
                </a:solidFill>
                <a:latin typeface="Calibri"/>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BCC5072-7D67-4363-82F9-702D44C9C1DE}" type="slidenum">
              <a:rPr lang="en-GB" smtClean="0"/>
              <a:pPr/>
              <a:t>25</a:t>
            </a:fld>
            <a:endParaRPr/>
          </a:p>
        </p:txBody>
      </p:sp>
      <p:sp>
        <p:nvSpPr>
          <p:cNvPr id="6" name="PlaceHolder 5"/>
          <p:cNvSpPr>
            <a:spLocks noGrp="1"/>
          </p:cNvSpPr>
          <p:nvPr>
            <p:ph type="dt" idx="4"/>
          </p:nvPr>
        </p:nvSpPr>
        <p:spPr>
          <a:xfrm>
            <a:off x="-20880" y="6492960"/>
            <a:ext cx="2133360" cy="364680"/>
          </a:xfrm>
          <a:prstGeom prst="rect">
            <a:avLst/>
          </a:prstGeom>
          <a:noFill/>
          <a:ln w="0">
            <a:noFill/>
          </a:ln>
        </p:spPr>
        <p:txBody>
          <a:bodyPr anchor="ctr">
            <a:noAutofit/>
          </a:bodyPr>
          <a:lstStyle>
            <a:defPPr>
              <a:defRPr lang="en-US"/>
            </a:defPPr>
            <a:lvl1pPr marL="0" algn="l" defTabSz="914400" rtl="0" eaLnBrk="1" latinLnBrk="0" hangingPunct="1">
              <a:lnSpc>
                <a:spcPct val="100000"/>
              </a:lnSpc>
              <a:buNone/>
              <a:defRPr lang="en-GB" sz="1200" b="0" strike="noStrike" kern="1200" spc="-1">
                <a:solidFill>
                  <a:srgbClr val="FFFFFF"/>
                </a:solidFill>
                <a:latin typeface="Calibri"/>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grpSp>
        <p:nvGrpSpPr>
          <p:cNvPr id="8" name="Group 7">
            <a:extLst>
              <a:ext uri="{FF2B5EF4-FFF2-40B4-BE49-F238E27FC236}">
                <a16:creationId xmlns:a16="http://schemas.microsoft.com/office/drawing/2014/main" id="{A9A036DC-2409-9C63-558A-671B205B78F9}"/>
              </a:ext>
            </a:extLst>
          </p:cNvPr>
          <p:cNvGrpSpPr/>
          <p:nvPr/>
        </p:nvGrpSpPr>
        <p:grpSpPr>
          <a:xfrm>
            <a:off x="1059422" y="2803161"/>
            <a:ext cx="2488611" cy="2459294"/>
            <a:chOff x="222839" y="2593659"/>
            <a:chExt cx="3202613" cy="3164885"/>
          </a:xfrm>
        </p:grpSpPr>
        <p:pic>
          <p:nvPicPr>
            <p:cNvPr id="7" name="Picture 2">
              <a:extLst>
                <a:ext uri="{FF2B5EF4-FFF2-40B4-BE49-F238E27FC236}">
                  <a16:creationId xmlns:a16="http://schemas.microsoft.com/office/drawing/2014/main" id="{5A793911-FD20-E800-4FEB-1CB0498B77DC}"/>
                </a:ext>
              </a:extLst>
            </p:cNvPr>
            <p:cNvPicPr>
              <a:picLocks noChangeAspect="1" noChangeArrowheads="1"/>
            </p:cNvPicPr>
            <p:nvPr/>
          </p:nvPicPr>
          <p:blipFill rotWithShape="1">
            <a:blip r:embed="rId6" cstate="screen">
              <a:extLst>
                <a:ext uri="{28A0092B-C50C-407E-A947-70E740481C1C}">
                  <a14:useLocalDpi xmlns:a14="http://schemas.microsoft.com/office/drawing/2010/main" val="0"/>
                </a:ext>
              </a:extLst>
            </a:blip>
            <a:srcRect/>
            <a:stretch/>
          </p:blipFill>
          <p:spPr bwMode="auto">
            <a:xfrm>
              <a:off x="222839" y="2928258"/>
              <a:ext cx="3145294" cy="283028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6FDF3EDD-6563-F4A9-C536-1998A4FA572C}"/>
                </a:ext>
              </a:extLst>
            </p:cNvPr>
            <p:cNvPicPr>
              <a:picLocks noChangeAspect="1" noChangeArrowheads="1"/>
            </p:cNvPicPr>
            <p:nvPr/>
          </p:nvPicPr>
          <p:blipFill rotWithShape="1">
            <a:blip r:embed="rId7" cstate="screen">
              <a:extLst>
                <a:ext uri="{28A0092B-C50C-407E-A947-70E740481C1C}">
                  <a14:useLocalDpi xmlns:a14="http://schemas.microsoft.com/office/drawing/2010/main" val="0"/>
                </a:ext>
              </a:extLst>
            </a:blip>
            <a:srcRect/>
            <a:stretch/>
          </p:blipFill>
          <p:spPr bwMode="auto">
            <a:xfrm>
              <a:off x="1949450" y="2619404"/>
              <a:ext cx="1355273" cy="767603"/>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69F3F95C-B3A1-F2CA-7398-4FC65CBFEA9C}"/>
                </a:ext>
              </a:extLst>
            </p:cNvPr>
            <p:cNvSpPr/>
            <p:nvPr/>
          </p:nvSpPr>
          <p:spPr>
            <a:xfrm>
              <a:off x="1870009" y="2593659"/>
              <a:ext cx="1555443" cy="391354"/>
            </a:xfrm>
            <a:prstGeom prst="rect">
              <a:avLst/>
            </a:prstGeom>
            <a:noFill/>
            <a:ln w="127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 name="Group 8">
            <a:extLst>
              <a:ext uri="{FF2B5EF4-FFF2-40B4-BE49-F238E27FC236}">
                <a16:creationId xmlns:a16="http://schemas.microsoft.com/office/drawing/2014/main" id="{6AD89B28-16C1-CAA7-1D2C-6F4A0556B649}"/>
              </a:ext>
            </a:extLst>
          </p:cNvPr>
          <p:cNvGrpSpPr/>
          <p:nvPr/>
        </p:nvGrpSpPr>
        <p:grpSpPr>
          <a:xfrm>
            <a:off x="7577617" y="5162680"/>
            <a:ext cx="1470329" cy="1275416"/>
            <a:chOff x="5462103" y="3541502"/>
            <a:chExt cx="3110753" cy="2698378"/>
          </a:xfrm>
        </p:grpSpPr>
        <p:pic>
          <p:nvPicPr>
            <p:cNvPr id="10" name="Picture 7" descr="A graph of a blue and green color&#10;&#10;Description automatically generated with medium confidence">
              <a:extLst>
                <a:ext uri="{FF2B5EF4-FFF2-40B4-BE49-F238E27FC236}">
                  <a16:creationId xmlns:a16="http://schemas.microsoft.com/office/drawing/2014/main" id="{524C5E7B-AAA0-442D-7929-8BDA8A688796}"/>
                </a:ext>
              </a:extLst>
            </p:cNvPr>
            <p:cNvPicPr/>
            <p:nvPr/>
          </p:nvPicPr>
          <p:blipFill rotWithShape="1">
            <a:blip r:embed="rId8"/>
            <a:srcRect l="16897" t="10429" r="9418" b="4731"/>
            <a:stretch/>
          </p:blipFill>
          <p:spPr>
            <a:xfrm>
              <a:off x="5462103" y="3541502"/>
              <a:ext cx="3110753" cy="2698378"/>
            </a:xfrm>
            <a:prstGeom prst="rect">
              <a:avLst/>
            </a:prstGeom>
            <a:ln w="0">
              <a:noFill/>
            </a:ln>
          </p:spPr>
        </p:pic>
        <p:sp>
          <p:nvSpPr>
            <p:cNvPr id="11" name="Rectangle 10">
              <a:extLst>
                <a:ext uri="{FF2B5EF4-FFF2-40B4-BE49-F238E27FC236}">
                  <a16:creationId xmlns:a16="http://schemas.microsoft.com/office/drawing/2014/main" id="{E657109F-EAAA-F384-9BB6-5959D2212603}"/>
                </a:ext>
              </a:extLst>
            </p:cNvPr>
            <p:cNvSpPr/>
            <p:nvPr/>
          </p:nvSpPr>
          <p:spPr>
            <a:xfrm>
              <a:off x="6813734" y="4319454"/>
              <a:ext cx="642256" cy="870577"/>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TextBox 2">
            <a:extLst>
              <a:ext uri="{FF2B5EF4-FFF2-40B4-BE49-F238E27FC236}">
                <a16:creationId xmlns:a16="http://schemas.microsoft.com/office/drawing/2014/main" id="{013B53F4-9270-4C0B-2ABE-074B2E5BDE92}"/>
              </a:ext>
            </a:extLst>
          </p:cNvPr>
          <p:cNvSpPr txBox="1"/>
          <p:nvPr/>
        </p:nvSpPr>
        <p:spPr>
          <a:xfrm>
            <a:off x="4835158" y="1322261"/>
            <a:ext cx="3429144" cy="369332"/>
          </a:xfrm>
          <a:prstGeom prst="rect">
            <a:avLst/>
          </a:prstGeom>
          <a:noFill/>
        </p:spPr>
        <p:txBody>
          <a:bodyPr wrap="none" rtlCol="0">
            <a:spAutoFit/>
          </a:bodyPr>
          <a:lstStyle/>
          <a:p>
            <a:r>
              <a:rPr lang="en-GB" u="sng" dirty="0">
                <a:solidFill>
                  <a:schemeClr val="tx2">
                    <a:lumMod val="50000"/>
                  </a:schemeClr>
                </a:solidFill>
              </a:rPr>
              <a:t>100keV electrons, 10deg angle:</a:t>
            </a:r>
          </a:p>
        </p:txBody>
      </p:sp>
      <p:sp>
        <p:nvSpPr>
          <p:cNvPr id="12" name="TextBox 11">
            <a:extLst>
              <a:ext uri="{FF2B5EF4-FFF2-40B4-BE49-F238E27FC236}">
                <a16:creationId xmlns:a16="http://schemas.microsoft.com/office/drawing/2014/main" id="{8CFD12EC-5A8B-26F5-1819-B2868CD5A2BD}"/>
              </a:ext>
            </a:extLst>
          </p:cNvPr>
          <p:cNvSpPr txBox="1"/>
          <p:nvPr/>
        </p:nvSpPr>
        <p:spPr>
          <a:xfrm>
            <a:off x="720730" y="2759705"/>
            <a:ext cx="1617751" cy="307777"/>
          </a:xfrm>
          <a:prstGeom prst="rect">
            <a:avLst/>
          </a:prstGeom>
          <a:noFill/>
        </p:spPr>
        <p:txBody>
          <a:bodyPr wrap="none" rtlCol="0">
            <a:spAutoFit/>
          </a:bodyPr>
          <a:lstStyle/>
          <a:p>
            <a:r>
              <a:rPr lang="en-GB" sz="1400" dirty="0">
                <a:solidFill>
                  <a:schemeClr val="bg1">
                    <a:lumMod val="50000"/>
                  </a:schemeClr>
                </a:solidFill>
              </a:rPr>
              <a:t>120keV electrons: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PlaceHolder 1"/>
          <p:cNvSpPr>
            <a:spLocks noGrp="1"/>
          </p:cNvSpPr>
          <p:nvPr>
            <p:ph type="title"/>
          </p:nvPr>
        </p:nvSpPr>
        <p:spPr>
          <a:xfrm>
            <a:off x="0" y="0"/>
            <a:ext cx="9143640" cy="789840"/>
          </a:xfrm>
          <a:prstGeom prst="rect">
            <a:avLst/>
          </a:prstGeom>
          <a:noFill/>
          <a:ln w="0">
            <a:noFill/>
          </a:ln>
        </p:spPr>
        <p:txBody>
          <a:bodyPr anchor="ctr">
            <a:noAutofit/>
          </a:bodyPr>
          <a:lstStyle/>
          <a:p>
            <a:pPr algn="ctr">
              <a:lnSpc>
                <a:spcPct val="100000"/>
              </a:lnSpc>
              <a:buNone/>
            </a:pPr>
            <a:r>
              <a:rPr lang="en-US" sz="4400" b="0" strike="noStrike" spc="-1" dirty="0">
                <a:solidFill>
                  <a:srgbClr val="FFFFFF"/>
                </a:solidFill>
                <a:latin typeface="Times New Roman"/>
              </a:rPr>
              <a:t>Clustering electrons</a:t>
            </a:r>
            <a:endParaRPr lang="en-US" sz="4400" b="0" strike="noStrike" spc="-1" dirty="0">
              <a:solidFill>
                <a:srgbClr val="000000"/>
              </a:solidFill>
              <a:latin typeface="Calibri"/>
            </a:endParaRPr>
          </a:p>
        </p:txBody>
      </p:sp>
      <mc:AlternateContent xmlns:mc="http://schemas.openxmlformats.org/markup-compatibility/2006" xmlns:a14="http://schemas.microsoft.com/office/drawing/2010/main">
        <mc:Choice Requires="a14">
          <p:sp>
            <p:nvSpPr>
              <p:cNvPr id="178" name="PlaceHolder 2"/>
              <p:cNvSpPr>
                <a:spLocks noGrp="1"/>
              </p:cNvSpPr>
              <p:nvPr>
                <p:ph/>
              </p:nvPr>
            </p:nvSpPr>
            <p:spPr>
              <a:xfrm>
                <a:off x="343800" y="1213818"/>
                <a:ext cx="8404560" cy="4797360"/>
              </a:xfrm>
              <a:prstGeom prst="rect">
                <a:avLst/>
              </a:prstGeom>
              <a:solidFill>
                <a:srgbClr val="FFFFFF"/>
              </a:solidFill>
              <a:ln w="0">
                <a:noFill/>
              </a:ln>
            </p:spPr>
            <p:txBody>
              <a:bodyPr anchor="t">
                <a:normAutofit/>
              </a:bodyPr>
              <a:lstStyle/>
              <a:p>
                <a:pPr marL="343080" indent="-343080">
                  <a:lnSpc>
                    <a:spcPct val="100000"/>
                  </a:lnSpc>
                  <a:spcBef>
                    <a:spcPts val="479"/>
                  </a:spcBef>
                  <a:buClr>
                    <a:srgbClr val="000000"/>
                  </a:buClr>
                  <a:buFont typeface="Arial"/>
                  <a:buChar char="•"/>
                </a:pPr>
                <a:r>
                  <a:rPr lang="en-GB" sz="2400" b="0" strike="noStrike" spc="-1" dirty="0">
                    <a:solidFill>
                      <a:srgbClr val="000000"/>
                    </a:solidFill>
                    <a:latin typeface="Calibri"/>
                  </a:rPr>
                  <a:t>TPX4: </a:t>
                </a:r>
                <a:r>
                  <a:rPr lang="en-GB" sz="2400" b="0" strike="noStrike" spc="-1" dirty="0" err="1">
                    <a:solidFill>
                      <a:srgbClr val="000000"/>
                    </a:solidFill>
                    <a:latin typeface="Calibri"/>
                  </a:rPr>
                  <a:t>ToA</a:t>
                </a:r>
                <a:r>
                  <a:rPr lang="en-GB" sz="2400" b="0" strike="noStrike" spc="-1" dirty="0">
                    <a:solidFill>
                      <a:srgbClr val="000000"/>
                    </a:solidFill>
                    <a:latin typeface="Calibri"/>
                  </a:rPr>
                  <a:t>-based clustering</a:t>
                </a:r>
                <a:endParaRPr lang="en-US" sz="2400" b="0" strike="noStrike" spc="-1" dirty="0">
                  <a:solidFill>
                    <a:srgbClr val="000000"/>
                  </a:solidFill>
                  <a:latin typeface="Calibri"/>
                </a:endParaRPr>
              </a:p>
              <a:p>
                <a:pPr marL="743040" lvl="1" indent="-285840">
                  <a:lnSpc>
                    <a:spcPct val="100000"/>
                  </a:lnSpc>
                  <a:spcBef>
                    <a:spcPts val="400"/>
                  </a:spcBef>
                  <a:buClr>
                    <a:srgbClr val="000000"/>
                  </a:buClr>
                  <a:buFont typeface="Arial"/>
                  <a:buChar char="–"/>
                </a:pPr>
                <a:r>
                  <a:rPr lang="en-US" sz="2000" spc="-1" dirty="0">
                    <a:solidFill>
                      <a:srgbClr val="000000"/>
                    </a:solidFill>
                    <a:latin typeface="Calibri"/>
                  </a:rPr>
                  <a:t>100ns time window, 7x7 pixel window</a:t>
                </a:r>
                <a:endParaRPr lang="en-US" sz="2000" b="0" strike="noStrike" spc="-1" dirty="0">
                  <a:solidFill>
                    <a:srgbClr val="000000"/>
                  </a:solidFill>
                  <a:latin typeface="Calibri"/>
                </a:endParaRPr>
              </a:p>
              <a:p>
                <a:pPr marL="743040" lvl="1" indent="-285840">
                  <a:lnSpc>
                    <a:spcPct val="100000"/>
                  </a:lnSpc>
                  <a:spcBef>
                    <a:spcPts val="400"/>
                  </a:spcBef>
                  <a:buClr>
                    <a:srgbClr val="000000"/>
                  </a:buClr>
                  <a:buFont typeface="Arial"/>
                  <a:buChar char="–"/>
                </a:pPr>
                <a:r>
                  <a:rPr lang="en-GB" sz="2000" b="0" strike="noStrike" spc="-1" dirty="0" err="1">
                    <a:solidFill>
                      <a:srgbClr val="000000"/>
                    </a:solidFill>
                    <a:latin typeface="Calibri"/>
                  </a:rPr>
                  <a:t>ToT</a:t>
                </a:r>
                <a:r>
                  <a:rPr lang="en-GB" sz="2000" b="0" strike="noStrike" spc="-1" dirty="0">
                    <a:solidFill>
                      <a:srgbClr val="000000"/>
                    </a:solidFill>
                    <a:latin typeface="Calibri"/>
                  </a:rPr>
                  <a:t> centroid: </a:t>
                </a:r>
                <a14:m>
                  <m:oMath xmlns:m="http://schemas.openxmlformats.org/officeDocument/2006/math">
                    <m:f>
                      <m:fPr>
                        <m:type m:val="skw"/>
                        <m:ctrlPr>
                          <a:rPr lang="en-GB" b="0" i="1" strike="noStrike" spc="-1" smtClean="0">
                            <a:solidFill>
                              <a:srgbClr val="000000"/>
                            </a:solidFill>
                            <a:latin typeface="Cambria Math" panose="02040503050406030204" pitchFamily="18" charset="0"/>
                          </a:rPr>
                        </m:ctrlPr>
                      </m:fPr>
                      <m:num>
                        <m:r>
                          <a:rPr lang="en-GB" b="0" i="1" strike="noStrike" spc="-1" smtClean="0">
                            <a:solidFill>
                              <a:srgbClr val="000000"/>
                            </a:solidFill>
                            <a:latin typeface="Cambria Math" panose="02040503050406030204" pitchFamily="18" charset="0"/>
                          </a:rPr>
                          <m:t>1</m:t>
                        </m:r>
                      </m:num>
                      <m:den>
                        <m:r>
                          <a:rPr lang="en-GB" b="0" i="1" strike="noStrike" spc="-1" smtClean="0">
                            <a:solidFill>
                              <a:srgbClr val="000000"/>
                            </a:solidFill>
                            <a:latin typeface="Cambria Math" panose="02040503050406030204" pitchFamily="18" charset="0"/>
                          </a:rPr>
                          <m:t>4</m:t>
                        </m:r>
                      </m:den>
                    </m:f>
                  </m:oMath>
                </a14:m>
                <a:r>
                  <a:rPr lang="en-GB" sz="2000" b="0" strike="noStrike" spc="-1" dirty="0">
                    <a:solidFill>
                      <a:srgbClr val="000000"/>
                    </a:solidFill>
                    <a:latin typeface="Calibri"/>
                  </a:rPr>
                  <a:t> pixel resolution </a:t>
                </a:r>
                <a:endParaRPr lang="en-US" sz="2000" b="0" strike="noStrike" spc="-1" dirty="0">
                  <a:solidFill>
                    <a:srgbClr val="000000"/>
                  </a:solidFill>
                  <a:latin typeface="Calibri"/>
                </a:endParaRPr>
              </a:p>
              <a:p>
                <a:pPr>
                  <a:lnSpc>
                    <a:spcPct val="100000"/>
                  </a:lnSpc>
                  <a:spcBef>
                    <a:spcPts val="479"/>
                  </a:spcBef>
                  <a:buNone/>
                </a:pPr>
                <a:endParaRPr lang="en-US" sz="2400" b="0" strike="noStrike" spc="-1" dirty="0">
                  <a:solidFill>
                    <a:srgbClr val="000000"/>
                  </a:solidFill>
                  <a:latin typeface="Calibri"/>
                </a:endParaRPr>
              </a:p>
            </p:txBody>
          </p:sp>
        </mc:Choice>
        <mc:Fallback xmlns="">
          <p:sp>
            <p:nvSpPr>
              <p:cNvPr id="178" name="PlaceHolder 2"/>
              <p:cNvSpPr>
                <a:spLocks noGrp="1" noRot="1" noChangeAspect="1" noMove="1" noResize="1" noEditPoints="1" noAdjustHandles="1" noChangeArrowheads="1" noChangeShapeType="1" noTextEdit="1"/>
              </p:cNvSpPr>
              <p:nvPr>
                <p:ph/>
              </p:nvPr>
            </p:nvSpPr>
            <p:spPr>
              <a:xfrm>
                <a:off x="343800" y="1213818"/>
                <a:ext cx="8404560" cy="4797360"/>
              </a:xfrm>
              <a:prstGeom prst="rect">
                <a:avLst/>
              </a:prstGeom>
              <a:blipFill>
                <a:blip r:embed="rId3"/>
                <a:stretch>
                  <a:fillRect l="-943" t="-1017"/>
                </a:stretch>
              </a:blipFill>
              <a:ln w="0">
                <a:noFill/>
              </a:ln>
            </p:spPr>
            <p:txBody>
              <a:bodyPr/>
              <a:lstStyle/>
              <a:p>
                <a:r>
                  <a:rPr lang="en-GB">
                    <a:noFill/>
                  </a:rPr>
                  <a:t> </a:t>
                </a:r>
              </a:p>
            </p:txBody>
          </p:sp>
        </mc:Fallback>
      </mc:AlternateContent>
      <p:sp>
        <p:nvSpPr>
          <p:cNvPr id="4" name="PlaceHolder 3"/>
          <p:cNvSpPr>
            <a:spLocks noGrp="1"/>
          </p:cNvSpPr>
          <p:nvPr>
            <p:ph type="ftr" idx="6"/>
          </p:nvPr>
        </p:nvSpPr>
        <p:spPr>
          <a:xfrm>
            <a:off x="2567160" y="6547680"/>
            <a:ext cx="3782160" cy="364680"/>
          </a:xfrm>
          <a:prstGeom prst="rect">
            <a:avLst/>
          </a:prstGeom>
          <a:noFill/>
          <a:ln w="0">
            <a:noFill/>
          </a:ln>
        </p:spPr>
        <p:txBody>
          <a:bodyPr anchor="ctr">
            <a:noAutofit/>
          </a:bodyPr>
          <a:lstStyle>
            <a:defPPr>
              <a:defRPr lang="en-US"/>
            </a:defPPr>
            <a:lvl1pPr marL="0" algn="ctr" defTabSz="914400" rtl="0" eaLnBrk="1" latinLnBrk="0" hangingPunct="1">
              <a:lnSpc>
                <a:spcPct val="100000"/>
              </a:lnSpc>
              <a:buNone/>
              <a:defRPr lang="en-US" sz="1200" b="0" strike="noStrike" kern="1200" spc="-1">
                <a:solidFill>
                  <a:srgbClr val="FFFFFF"/>
                </a:solidFill>
                <a:latin typeface="Calibri"/>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Footer</a:t>
            </a:r>
            <a:endParaRPr/>
          </a:p>
        </p:txBody>
      </p:sp>
      <p:sp>
        <p:nvSpPr>
          <p:cNvPr id="5" name="PlaceHolder 4"/>
          <p:cNvSpPr>
            <a:spLocks noGrp="1"/>
          </p:cNvSpPr>
          <p:nvPr>
            <p:ph type="sldNum" idx="5"/>
          </p:nvPr>
        </p:nvSpPr>
        <p:spPr>
          <a:xfrm>
            <a:off x="7017480" y="6465600"/>
            <a:ext cx="2133360" cy="364680"/>
          </a:xfrm>
          <a:prstGeom prst="rect">
            <a:avLst/>
          </a:prstGeom>
          <a:noFill/>
          <a:ln w="0">
            <a:noFill/>
          </a:ln>
        </p:spPr>
        <p:txBody>
          <a:bodyPr anchor="ctr">
            <a:noAutofit/>
          </a:bodyPr>
          <a:lstStyle>
            <a:defPPr>
              <a:defRPr lang="en-US"/>
            </a:defPPr>
            <a:lvl1pPr marL="0" algn="r" defTabSz="914400" rtl="0" eaLnBrk="1" latinLnBrk="0" hangingPunct="1">
              <a:lnSpc>
                <a:spcPct val="100000"/>
              </a:lnSpc>
              <a:buNone/>
              <a:defRPr lang="en-US" sz="1200" b="0" strike="noStrike" kern="1200" spc="-1">
                <a:solidFill>
                  <a:srgbClr val="FFFFFF"/>
                </a:solidFill>
                <a:latin typeface="Calibri"/>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BCC5072-7D67-4363-82F9-702D44C9C1DE}" type="slidenum">
              <a:rPr lang="en-GB" smtClean="0"/>
              <a:pPr/>
              <a:t>26</a:t>
            </a:fld>
            <a:endParaRPr/>
          </a:p>
        </p:txBody>
      </p:sp>
      <p:sp>
        <p:nvSpPr>
          <p:cNvPr id="6" name="PlaceHolder 5"/>
          <p:cNvSpPr>
            <a:spLocks noGrp="1"/>
          </p:cNvSpPr>
          <p:nvPr>
            <p:ph type="dt" idx="4"/>
          </p:nvPr>
        </p:nvSpPr>
        <p:spPr>
          <a:xfrm>
            <a:off x="-20880" y="6492960"/>
            <a:ext cx="2133360" cy="364680"/>
          </a:xfrm>
          <a:prstGeom prst="rect">
            <a:avLst/>
          </a:prstGeom>
          <a:noFill/>
          <a:ln w="0">
            <a:noFill/>
          </a:ln>
        </p:spPr>
        <p:txBody>
          <a:bodyPr anchor="ctr">
            <a:noAutofit/>
          </a:bodyPr>
          <a:lstStyle>
            <a:defPPr>
              <a:defRPr lang="en-US"/>
            </a:defPPr>
            <a:lvl1pPr marL="0" algn="l" defTabSz="914400" rtl="0" eaLnBrk="1" latinLnBrk="0" hangingPunct="1">
              <a:lnSpc>
                <a:spcPct val="100000"/>
              </a:lnSpc>
              <a:buNone/>
              <a:defRPr lang="en-GB" sz="1200" b="0" strike="noStrike" kern="1200" spc="-1">
                <a:solidFill>
                  <a:srgbClr val="FFFFFF"/>
                </a:solidFill>
                <a:latin typeface="Calibri"/>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0" name="TextBox 9">
            <a:extLst>
              <a:ext uri="{FF2B5EF4-FFF2-40B4-BE49-F238E27FC236}">
                <a16:creationId xmlns:a16="http://schemas.microsoft.com/office/drawing/2014/main" id="{09E0FD85-9769-B333-9EEE-0D763B54746F}"/>
              </a:ext>
            </a:extLst>
          </p:cNvPr>
          <p:cNvSpPr txBox="1"/>
          <p:nvPr/>
        </p:nvSpPr>
        <p:spPr>
          <a:xfrm>
            <a:off x="6349320" y="1330779"/>
            <a:ext cx="2450880" cy="1021556"/>
          </a:xfrm>
          <a:prstGeom prst="roundRect">
            <a:avLst/>
          </a:prstGeom>
          <a:noFill/>
          <a:ln>
            <a:solidFill>
              <a:schemeClr val="bg1">
                <a:lumMod val="75000"/>
              </a:schemeClr>
            </a:solidFill>
          </a:ln>
        </p:spPr>
        <p:txBody>
          <a:bodyPr wrap="square">
            <a:spAutoFit/>
          </a:bodyPr>
          <a:lstStyle/>
          <a:p>
            <a:pPr lvl="1">
              <a:lnSpc>
                <a:spcPct val="100000"/>
              </a:lnSpc>
              <a:spcBef>
                <a:spcPts val="400"/>
              </a:spcBef>
              <a:buClr>
                <a:srgbClr val="000000"/>
              </a:buClr>
            </a:pPr>
            <a:r>
              <a:rPr lang="en-GB" sz="1800" b="0" strike="noStrike" spc="-1" dirty="0">
                <a:solidFill>
                  <a:srgbClr val="000000"/>
                </a:solidFill>
                <a:latin typeface="Calibri"/>
              </a:rPr>
              <a:t>Increase MTF while keeping threshold low.</a:t>
            </a:r>
          </a:p>
        </p:txBody>
      </p:sp>
      <p:grpSp>
        <p:nvGrpSpPr>
          <p:cNvPr id="15" name="Group 14">
            <a:extLst>
              <a:ext uri="{FF2B5EF4-FFF2-40B4-BE49-F238E27FC236}">
                <a16:creationId xmlns:a16="http://schemas.microsoft.com/office/drawing/2014/main" id="{7278F064-DDAC-DA9A-65D8-0AB24A2A49CE}"/>
              </a:ext>
            </a:extLst>
          </p:cNvPr>
          <p:cNvGrpSpPr/>
          <p:nvPr/>
        </p:nvGrpSpPr>
        <p:grpSpPr>
          <a:xfrm>
            <a:off x="884069" y="2883870"/>
            <a:ext cx="3095625" cy="2990850"/>
            <a:chOff x="756053" y="2883870"/>
            <a:chExt cx="3095625" cy="2990850"/>
          </a:xfrm>
        </p:grpSpPr>
        <p:pic>
          <p:nvPicPr>
            <p:cNvPr id="7" name="Picture 6" descr="A blue and white grid&#10;&#10;Description automatically generated">
              <a:extLst>
                <a:ext uri="{FF2B5EF4-FFF2-40B4-BE49-F238E27FC236}">
                  <a16:creationId xmlns:a16="http://schemas.microsoft.com/office/drawing/2014/main" id="{662D5F5E-B1C6-FD62-871B-3F234C9A953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053" y="2883870"/>
              <a:ext cx="3095625" cy="2990850"/>
            </a:xfrm>
            <a:prstGeom prst="rect">
              <a:avLst/>
            </a:prstGeom>
          </p:spPr>
        </p:pic>
        <p:sp>
          <p:nvSpPr>
            <p:cNvPr id="12" name="Oval 11">
              <a:extLst>
                <a:ext uri="{FF2B5EF4-FFF2-40B4-BE49-F238E27FC236}">
                  <a16:creationId xmlns:a16="http://schemas.microsoft.com/office/drawing/2014/main" id="{836223BC-782C-A462-D3C3-CCD6C893EED7}"/>
                </a:ext>
              </a:extLst>
            </p:cNvPr>
            <p:cNvSpPr/>
            <p:nvPr/>
          </p:nvSpPr>
          <p:spPr>
            <a:xfrm>
              <a:off x="3048145" y="3730225"/>
              <a:ext cx="155975" cy="155975"/>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4" name="Group 13">
            <a:extLst>
              <a:ext uri="{FF2B5EF4-FFF2-40B4-BE49-F238E27FC236}">
                <a16:creationId xmlns:a16="http://schemas.microsoft.com/office/drawing/2014/main" id="{D681D891-9FA7-E60E-C566-5826E5C45C7C}"/>
              </a:ext>
            </a:extLst>
          </p:cNvPr>
          <p:cNvGrpSpPr/>
          <p:nvPr/>
        </p:nvGrpSpPr>
        <p:grpSpPr>
          <a:xfrm>
            <a:off x="4951959" y="2883870"/>
            <a:ext cx="3095625" cy="2990850"/>
            <a:chOff x="4988535" y="2883870"/>
            <a:chExt cx="3095625" cy="2990850"/>
          </a:xfrm>
        </p:grpSpPr>
        <p:pic>
          <p:nvPicPr>
            <p:cNvPr id="11" name="Picture 10" descr="A grid of white squares&#10;&#10;Description automatically generated">
              <a:extLst>
                <a:ext uri="{FF2B5EF4-FFF2-40B4-BE49-F238E27FC236}">
                  <a16:creationId xmlns:a16="http://schemas.microsoft.com/office/drawing/2014/main" id="{A15E3F3B-277F-9DCE-E8A5-462F89F95CF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88535" y="2883870"/>
              <a:ext cx="3095625" cy="2990850"/>
            </a:xfrm>
            <a:prstGeom prst="rect">
              <a:avLst/>
            </a:prstGeom>
          </p:spPr>
        </p:pic>
        <p:sp>
          <p:nvSpPr>
            <p:cNvPr id="13" name="Rectangle 12">
              <a:extLst>
                <a:ext uri="{FF2B5EF4-FFF2-40B4-BE49-F238E27FC236}">
                  <a16:creationId xmlns:a16="http://schemas.microsoft.com/office/drawing/2014/main" id="{782A86F1-6DDF-8BB7-5CEC-C5F4C0EF51E6}"/>
                </a:ext>
              </a:extLst>
            </p:cNvPr>
            <p:cNvSpPr/>
            <p:nvPr/>
          </p:nvSpPr>
          <p:spPr>
            <a:xfrm>
              <a:off x="7251404" y="3698329"/>
              <a:ext cx="207335" cy="207335"/>
            </a:xfrm>
            <a:prstGeom prst="rect">
              <a:avLst/>
            </a:prstGeom>
            <a:solidFill>
              <a:srgbClr val="2A6099"/>
            </a:solidFill>
            <a:ln>
              <a:solidFill>
                <a:srgbClr val="2A60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17" name="Straight Arrow Connector 16">
            <a:extLst>
              <a:ext uri="{FF2B5EF4-FFF2-40B4-BE49-F238E27FC236}">
                <a16:creationId xmlns:a16="http://schemas.microsoft.com/office/drawing/2014/main" id="{D79896B4-9F07-1B9A-9359-D36D5823FD1A}"/>
              </a:ext>
            </a:extLst>
          </p:cNvPr>
          <p:cNvCxnSpPr>
            <a:cxnSpLocks/>
          </p:cNvCxnSpPr>
          <p:nvPr/>
        </p:nvCxnSpPr>
        <p:spPr>
          <a:xfrm>
            <a:off x="4014216" y="4745736"/>
            <a:ext cx="1005840" cy="0"/>
          </a:xfrm>
          <a:prstGeom prst="straightConnector1">
            <a:avLst/>
          </a:prstGeom>
          <a:ln w="762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PlaceHolder 1"/>
          <p:cNvSpPr>
            <a:spLocks noGrp="1"/>
          </p:cNvSpPr>
          <p:nvPr>
            <p:ph type="title"/>
          </p:nvPr>
        </p:nvSpPr>
        <p:spPr>
          <a:xfrm>
            <a:off x="0" y="0"/>
            <a:ext cx="9143640" cy="789840"/>
          </a:xfrm>
          <a:prstGeom prst="rect">
            <a:avLst/>
          </a:prstGeom>
          <a:noFill/>
          <a:ln w="0">
            <a:noFill/>
          </a:ln>
        </p:spPr>
        <p:txBody>
          <a:bodyPr anchor="ctr">
            <a:noAutofit/>
          </a:bodyPr>
          <a:lstStyle/>
          <a:p>
            <a:pPr algn="ctr">
              <a:lnSpc>
                <a:spcPct val="100000"/>
              </a:lnSpc>
              <a:buNone/>
            </a:pPr>
            <a:r>
              <a:rPr lang="en-US" sz="4400" b="0" strike="noStrike" spc="-1" dirty="0">
                <a:solidFill>
                  <a:srgbClr val="FFFFFF"/>
                </a:solidFill>
                <a:latin typeface="Times New Roman"/>
              </a:rPr>
              <a:t>Clustered electrons MTF</a:t>
            </a:r>
            <a:endParaRPr lang="en-US" sz="4400" b="1" strike="noStrike" spc="-1" dirty="0">
              <a:solidFill>
                <a:srgbClr val="000000"/>
              </a:solidFill>
              <a:latin typeface="Calibri"/>
            </a:endParaRPr>
          </a:p>
        </p:txBody>
      </p:sp>
      <p:sp>
        <p:nvSpPr>
          <p:cNvPr id="174" name="PlaceHolder 2"/>
          <p:cNvSpPr>
            <a:spLocks noGrp="1"/>
          </p:cNvSpPr>
          <p:nvPr>
            <p:ph/>
          </p:nvPr>
        </p:nvSpPr>
        <p:spPr>
          <a:xfrm>
            <a:off x="343800" y="1213816"/>
            <a:ext cx="8404560" cy="4797360"/>
          </a:xfrm>
          <a:prstGeom prst="rect">
            <a:avLst/>
          </a:prstGeom>
          <a:solidFill>
            <a:srgbClr val="FFFFFF"/>
          </a:solidFill>
          <a:ln w="0">
            <a:noFill/>
          </a:ln>
        </p:spPr>
        <p:txBody>
          <a:bodyPr anchor="t">
            <a:normAutofit/>
          </a:bodyPr>
          <a:lstStyle/>
          <a:p>
            <a:pPr marL="343080" indent="-343080">
              <a:lnSpc>
                <a:spcPct val="100000"/>
              </a:lnSpc>
              <a:spcBef>
                <a:spcPts val="479"/>
              </a:spcBef>
              <a:buClr>
                <a:srgbClr val="000000"/>
              </a:buClr>
              <a:buFont typeface="Arial"/>
              <a:buChar char="•"/>
            </a:pPr>
            <a:r>
              <a:rPr lang="en-GB" sz="2400" b="0" strike="noStrike" spc="-1" dirty="0">
                <a:solidFill>
                  <a:srgbClr val="000000"/>
                </a:solidFill>
                <a:latin typeface="Calibri"/>
              </a:rPr>
              <a:t>TPX4: </a:t>
            </a:r>
            <a:r>
              <a:rPr lang="en-GB" sz="2400" b="0" strike="noStrike" spc="-1" dirty="0" err="1">
                <a:solidFill>
                  <a:srgbClr val="000000"/>
                </a:solidFill>
                <a:latin typeface="Calibri"/>
              </a:rPr>
              <a:t>ToA</a:t>
            </a:r>
            <a:r>
              <a:rPr lang="en-GB" sz="2400" b="0" strike="noStrike" spc="-1" dirty="0">
                <a:solidFill>
                  <a:srgbClr val="000000"/>
                </a:solidFill>
                <a:latin typeface="Calibri"/>
              </a:rPr>
              <a:t>-based clustering</a:t>
            </a:r>
            <a:endParaRPr lang="en-US" sz="2400" b="0" strike="noStrike" spc="-1" dirty="0">
              <a:solidFill>
                <a:srgbClr val="000000"/>
              </a:solidFill>
              <a:latin typeface="Calibri"/>
            </a:endParaRPr>
          </a:p>
        </p:txBody>
      </p:sp>
      <p:sp>
        <p:nvSpPr>
          <p:cNvPr id="4" name="PlaceHolder 3"/>
          <p:cNvSpPr>
            <a:spLocks noGrp="1"/>
          </p:cNvSpPr>
          <p:nvPr>
            <p:ph type="ftr" idx="6"/>
          </p:nvPr>
        </p:nvSpPr>
        <p:spPr>
          <a:xfrm>
            <a:off x="2567160" y="6547680"/>
            <a:ext cx="3782160" cy="364680"/>
          </a:xfrm>
          <a:prstGeom prst="rect">
            <a:avLst/>
          </a:prstGeom>
          <a:noFill/>
          <a:ln w="0">
            <a:noFill/>
          </a:ln>
        </p:spPr>
        <p:txBody>
          <a:bodyPr anchor="ctr">
            <a:noAutofit/>
          </a:bodyPr>
          <a:lstStyle>
            <a:defPPr>
              <a:defRPr lang="en-US"/>
            </a:defPPr>
            <a:lvl1pPr marL="0" algn="ctr" defTabSz="914400" rtl="0" eaLnBrk="1" latinLnBrk="0" hangingPunct="1">
              <a:lnSpc>
                <a:spcPct val="100000"/>
              </a:lnSpc>
              <a:buNone/>
              <a:defRPr lang="en-US" sz="1200" b="0" strike="noStrike" kern="1200" spc="-1">
                <a:solidFill>
                  <a:srgbClr val="FFFFFF"/>
                </a:solidFill>
                <a:latin typeface="Calibri"/>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Footer</a:t>
            </a:r>
            <a:endParaRPr/>
          </a:p>
        </p:txBody>
      </p:sp>
      <p:sp>
        <p:nvSpPr>
          <p:cNvPr id="5" name="PlaceHolder 4"/>
          <p:cNvSpPr>
            <a:spLocks noGrp="1"/>
          </p:cNvSpPr>
          <p:nvPr>
            <p:ph type="sldNum" idx="5"/>
          </p:nvPr>
        </p:nvSpPr>
        <p:spPr>
          <a:xfrm>
            <a:off x="7017480" y="6465600"/>
            <a:ext cx="2133360" cy="364680"/>
          </a:xfrm>
          <a:prstGeom prst="rect">
            <a:avLst/>
          </a:prstGeom>
          <a:noFill/>
          <a:ln w="0">
            <a:noFill/>
          </a:ln>
        </p:spPr>
        <p:txBody>
          <a:bodyPr anchor="ctr">
            <a:noAutofit/>
          </a:bodyPr>
          <a:lstStyle>
            <a:defPPr>
              <a:defRPr lang="en-US"/>
            </a:defPPr>
            <a:lvl1pPr marL="0" algn="r" defTabSz="914400" rtl="0" eaLnBrk="1" latinLnBrk="0" hangingPunct="1">
              <a:lnSpc>
                <a:spcPct val="100000"/>
              </a:lnSpc>
              <a:buNone/>
              <a:defRPr lang="en-US" sz="1200" b="0" strike="noStrike" kern="1200" spc="-1">
                <a:solidFill>
                  <a:srgbClr val="FFFFFF"/>
                </a:solidFill>
                <a:latin typeface="Calibri"/>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BCC5072-7D67-4363-82F9-702D44C9C1DE}" type="slidenum">
              <a:rPr lang="en-GB" smtClean="0"/>
              <a:pPr/>
              <a:t>27</a:t>
            </a:fld>
            <a:endParaRPr/>
          </a:p>
        </p:txBody>
      </p:sp>
      <p:sp>
        <p:nvSpPr>
          <p:cNvPr id="6" name="PlaceHolder 5"/>
          <p:cNvSpPr>
            <a:spLocks noGrp="1"/>
          </p:cNvSpPr>
          <p:nvPr>
            <p:ph type="dt" idx="4"/>
          </p:nvPr>
        </p:nvSpPr>
        <p:spPr>
          <a:xfrm>
            <a:off x="-20880" y="6492960"/>
            <a:ext cx="2133360" cy="364680"/>
          </a:xfrm>
          <a:prstGeom prst="rect">
            <a:avLst/>
          </a:prstGeom>
          <a:noFill/>
          <a:ln w="0">
            <a:noFill/>
          </a:ln>
        </p:spPr>
        <p:txBody>
          <a:bodyPr anchor="ctr">
            <a:noAutofit/>
          </a:bodyPr>
          <a:lstStyle>
            <a:defPPr>
              <a:defRPr lang="en-US"/>
            </a:defPPr>
            <a:lvl1pPr marL="0" algn="l" defTabSz="914400" rtl="0" eaLnBrk="1" latinLnBrk="0" hangingPunct="1">
              <a:lnSpc>
                <a:spcPct val="100000"/>
              </a:lnSpc>
              <a:buNone/>
              <a:defRPr lang="en-GB" sz="1200" b="0" strike="noStrike" kern="1200" spc="-1">
                <a:solidFill>
                  <a:srgbClr val="FFFFFF"/>
                </a:solidFill>
                <a:latin typeface="Calibri"/>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grpSp>
        <p:nvGrpSpPr>
          <p:cNvPr id="9" name="Group 8">
            <a:extLst>
              <a:ext uri="{FF2B5EF4-FFF2-40B4-BE49-F238E27FC236}">
                <a16:creationId xmlns:a16="http://schemas.microsoft.com/office/drawing/2014/main" id="{3547DD37-9AB0-E1A2-3945-2FC6BC14CABE}"/>
              </a:ext>
            </a:extLst>
          </p:cNvPr>
          <p:cNvGrpSpPr/>
          <p:nvPr/>
        </p:nvGrpSpPr>
        <p:grpSpPr>
          <a:xfrm>
            <a:off x="1022808" y="1637793"/>
            <a:ext cx="6870863" cy="4797359"/>
            <a:chOff x="2929772" y="2402958"/>
            <a:chExt cx="5818588" cy="4062642"/>
          </a:xfrm>
        </p:grpSpPr>
        <p:pic>
          <p:nvPicPr>
            <p:cNvPr id="7" name="Picture 6" descr="A graph of different types of functions&#10;&#10;Description automatically generated">
              <a:extLst>
                <a:ext uri="{FF2B5EF4-FFF2-40B4-BE49-F238E27FC236}">
                  <a16:creationId xmlns:a16="http://schemas.microsoft.com/office/drawing/2014/main" id="{0EA5B4C1-C434-37D4-9C1B-404DBF105FAE}"/>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a:off x="2929772" y="2402958"/>
              <a:ext cx="5818588" cy="4062642"/>
            </a:xfrm>
            <a:prstGeom prst="rect">
              <a:avLst/>
            </a:prstGeom>
          </p:spPr>
        </p:pic>
        <p:sp>
          <p:nvSpPr>
            <p:cNvPr id="8" name="TextBox 7">
              <a:extLst>
                <a:ext uri="{FF2B5EF4-FFF2-40B4-BE49-F238E27FC236}">
                  <a16:creationId xmlns:a16="http://schemas.microsoft.com/office/drawing/2014/main" id="{70A61251-DECE-95EA-9330-593886DA3F66}"/>
                </a:ext>
              </a:extLst>
            </p:cNvPr>
            <p:cNvSpPr txBox="1"/>
            <p:nvPr/>
          </p:nvSpPr>
          <p:spPr>
            <a:xfrm>
              <a:off x="3381153" y="5405885"/>
              <a:ext cx="3377848" cy="646331"/>
            </a:xfrm>
            <a:prstGeom prst="rect">
              <a:avLst/>
            </a:prstGeom>
            <a:noFill/>
          </p:spPr>
          <p:txBody>
            <a:bodyPr wrap="none" rtlCol="0">
              <a:spAutoFit/>
            </a:bodyPr>
            <a:lstStyle/>
            <a:p>
              <a:r>
                <a:rPr lang="en-GB" dirty="0"/>
                <a:t>Raw MTF at Nyquist: 0.22</a:t>
              </a:r>
            </a:p>
            <a:p>
              <a:r>
                <a:rPr lang="en-GB" dirty="0"/>
                <a:t>Clustered MTF at Nyquist: 0.53</a:t>
              </a:r>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PlaceHolder 1"/>
          <p:cNvSpPr>
            <a:spLocks noGrp="1"/>
          </p:cNvSpPr>
          <p:nvPr>
            <p:ph type="title"/>
          </p:nvPr>
        </p:nvSpPr>
        <p:spPr>
          <a:xfrm>
            <a:off x="0" y="0"/>
            <a:ext cx="9143640" cy="789840"/>
          </a:xfrm>
          <a:prstGeom prst="rect">
            <a:avLst/>
          </a:prstGeom>
          <a:noFill/>
          <a:ln w="0">
            <a:noFill/>
          </a:ln>
        </p:spPr>
        <p:txBody>
          <a:bodyPr anchor="ctr">
            <a:noAutofit/>
          </a:bodyPr>
          <a:lstStyle/>
          <a:p>
            <a:pPr algn="ctr">
              <a:lnSpc>
                <a:spcPct val="100000"/>
              </a:lnSpc>
              <a:buNone/>
            </a:pPr>
            <a:r>
              <a:rPr lang="en-US" sz="4400" b="0" strike="noStrike" spc="-1" dirty="0">
                <a:solidFill>
                  <a:srgbClr val="FFFFFF"/>
                </a:solidFill>
                <a:latin typeface="Times New Roman"/>
              </a:rPr>
              <a:t>Clustering electrons</a:t>
            </a:r>
            <a:endParaRPr lang="en-US" sz="4400" b="0" strike="noStrike" spc="-1" dirty="0">
              <a:solidFill>
                <a:srgbClr val="000000"/>
              </a:solidFill>
              <a:latin typeface="Calibri"/>
            </a:endParaRPr>
          </a:p>
        </p:txBody>
      </p:sp>
      <p:sp>
        <p:nvSpPr>
          <p:cNvPr id="178" name="PlaceHolder 2"/>
          <p:cNvSpPr>
            <a:spLocks noGrp="1"/>
          </p:cNvSpPr>
          <p:nvPr>
            <p:ph/>
          </p:nvPr>
        </p:nvSpPr>
        <p:spPr>
          <a:xfrm>
            <a:off x="343800" y="1213816"/>
            <a:ext cx="8404560" cy="4797360"/>
          </a:xfrm>
          <a:prstGeom prst="rect">
            <a:avLst/>
          </a:prstGeom>
          <a:solidFill>
            <a:srgbClr val="FFFFFF"/>
          </a:solidFill>
          <a:ln w="0">
            <a:noFill/>
          </a:ln>
        </p:spPr>
        <p:txBody>
          <a:bodyPr anchor="t">
            <a:normAutofit/>
          </a:bodyPr>
          <a:lstStyle/>
          <a:p>
            <a:pPr marL="343080" indent="-343080">
              <a:lnSpc>
                <a:spcPct val="100000"/>
              </a:lnSpc>
              <a:spcBef>
                <a:spcPts val="479"/>
              </a:spcBef>
              <a:buClr>
                <a:srgbClr val="000000"/>
              </a:buClr>
              <a:buFont typeface="Arial"/>
              <a:buChar char="•"/>
            </a:pPr>
            <a:r>
              <a:rPr lang="en-GB" sz="2000" b="0" strike="noStrike" spc="-1" dirty="0">
                <a:solidFill>
                  <a:srgbClr val="000000"/>
                </a:solidFill>
                <a:latin typeface="Calibri"/>
              </a:rPr>
              <a:t>TPX4: </a:t>
            </a:r>
            <a:r>
              <a:rPr lang="en-GB" sz="2000" b="0" strike="noStrike" spc="-1" dirty="0" err="1">
                <a:solidFill>
                  <a:srgbClr val="000000"/>
                </a:solidFill>
                <a:latin typeface="Calibri"/>
              </a:rPr>
              <a:t>ToA</a:t>
            </a:r>
            <a:r>
              <a:rPr lang="en-GB" sz="2000" b="0" strike="noStrike" spc="-1" dirty="0">
                <a:solidFill>
                  <a:srgbClr val="000000"/>
                </a:solidFill>
                <a:latin typeface="Calibri"/>
              </a:rPr>
              <a:t>-based clustering</a:t>
            </a:r>
            <a:endParaRPr lang="en-US" sz="2000" b="0" strike="noStrike" spc="-1" dirty="0">
              <a:solidFill>
                <a:srgbClr val="000000"/>
              </a:solidFill>
              <a:latin typeface="Calibri"/>
            </a:endParaRPr>
          </a:p>
          <a:p>
            <a:pPr marL="743040" lvl="1" indent="-285840">
              <a:lnSpc>
                <a:spcPct val="100000"/>
              </a:lnSpc>
              <a:spcBef>
                <a:spcPts val="400"/>
              </a:spcBef>
              <a:buClr>
                <a:srgbClr val="000000"/>
              </a:buClr>
              <a:buFont typeface="Arial"/>
              <a:buChar char="–"/>
            </a:pPr>
            <a:r>
              <a:rPr lang="en-US" sz="1800" spc="-1" dirty="0">
                <a:solidFill>
                  <a:srgbClr val="000000"/>
                </a:solidFill>
                <a:latin typeface="Calibri"/>
              </a:rPr>
              <a:t>100ns time window, 7x7 pixel window</a:t>
            </a:r>
            <a:endParaRPr lang="en-US" sz="1800" b="0" strike="noStrike" spc="-1" dirty="0">
              <a:solidFill>
                <a:srgbClr val="000000"/>
              </a:solidFill>
              <a:latin typeface="Calibri"/>
            </a:endParaRPr>
          </a:p>
          <a:p>
            <a:pPr marL="743040" lvl="1" indent="-285840">
              <a:lnSpc>
                <a:spcPct val="100000"/>
              </a:lnSpc>
              <a:spcBef>
                <a:spcPts val="400"/>
              </a:spcBef>
              <a:buClr>
                <a:srgbClr val="000000"/>
              </a:buClr>
              <a:buFont typeface="Arial"/>
              <a:buChar char="–"/>
            </a:pPr>
            <a:r>
              <a:rPr lang="en-GB" sz="1800" b="0" strike="noStrike" spc="-1" dirty="0" err="1">
                <a:solidFill>
                  <a:srgbClr val="000000"/>
                </a:solidFill>
                <a:latin typeface="Calibri"/>
              </a:rPr>
              <a:t>ToT</a:t>
            </a:r>
            <a:r>
              <a:rPr lang="en-GB" sz="1800" b="0" strike="noStrike" spc="-1" dirty="0">
                <a:solidFill>
                  <a:srgbClr val="000000"/>
                </a:solidFill>
                <a:latin typeface="Calibri"/>
              </a:rPr>
              <a:t> centroid: ¼ pixel resolution</a:t>
            </a:r>
            <a:endParaRPr lang="en-US" sz="1800" b="0" strike="noStrike" spc="-1" dirty="0">
              <a:solidFill>
                <a:srgbClr val="000000"/>
              </a:solidFill>
              <a:latin typeface="Calibri"/>
            </a:endParaRPr>
          </a:p>
          <a:p>
            <a:pPr marL="343080" indent="-343080">
              <a:lnSpc>
                <a:spcPct val="100000"/>
              </a:lnSpc>
              <a:spcBef>
                <a:spcPts val="479"/>
              </a:spcBef>
              <a:buClr>
                <a:srgbClr val="000000"/>
              </a:buClr>
              <a:buFont typeface="Arial"/>
              <a:buChar char="•"/>
            </a:pPr>
            <a:r>
              <a:rPr lang="en-GB" sz="2000" spc="-1" dirty="0">
                <a:solidFill>
                  <a:srgbClr val="000000"/>
                </a:solidFill>
                <a:latin typeface="Calibri"/>
              </a:rPr>
              <a:t>Test-d</a:t>
            </a:r>
            <a:r>
              <a:rPr lang="en-GB" sz="2000" b="0" strike="noStrike" spc="-1" dirty="0">
                <a:solidFill>
                  <a:srgbClr val="000000"/>
                </a:solidFill>
                <a:latin typeface="Calibri"/>
              </a:rPr>
              <a:t>ata provided by Jonathan Bernard and Marcus Gallagher-Jones (Correlated Imaging Group, Prof Angus Kirkland, RFI):</a:t>
            </a:r>
            <a:endParaRPr lang="en-US" sz="2000" b="0" strike="noStrike" spc="-1" dirty="0">
              <a:solidFill>
                <a:srgbClr val="000000"/>
              </a:solidFill>
              <a:latin typeface="Calibri"/>
            </a:endParaRPr>
          </a:p>
        </p:txBody>
      </p:sp>
      <p:sp>
        <p:nvSpPr>
          <p:cNvPr id="4" name="PlaceHolder 3"/>
          <p:cNvSpPr>
            <a:spLocks noGrp="1"/>
          </p:cNvSpPr>
          <p:nvPr>
            <p:ph type="ftr" idx="6"/>
          </p:nvPr>
        </p:nvSpPr>
        <p:spPr>
          <a:xfrm>
            <a:off x="2567160" y="6547680"/>
            <a:ext cx="3782160" cy="364680"/>
          </a:xfrm>
          <a:prstGeom prst="rect">
            <a:avLst/>
          </a:prstGeom>
          <a:noFill/>
          <a:ln w="0">
            <a:noFill/>
          </a:ln>
        </p:spPr>
        <p:txBody>
          <a:bodyPr anchor="ctr">
            <a:noAutofit/>
          </a:bodyPr>
          <a:lstStyle>
            <a:defPPr>
              <a:defRPr lang="en-US"/>
            </a:defPPr>
            <a:lvl1pPr marL="0" algn="ctr" defTabSz="914400" rtl="0" eaLnBrk="1" latinLnBrk="0" hangingPunct="1">
              <a:lnSpc>
                <a:spcPct val="100000"/>
              </a:lnSpc>
              <a:buNone/>
              <a:defRPr lang="en-US" sz="1200" b="0" strike="noStrike" kern="1200" spc="-1">
                <a:solidFill>
                  <a:srgbClr val="FFFFFF"/>
                </a:solidFill>
                <a:latin typeface="Calibri"/>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Footer</a:t>
            </a:r>
            <a:endParaRPr/>
          </a:p>
        </p:txBody>
      </p:sp>
      <p:sp>
        <p:nvSpPr>
          <p:cNvPr id="5" name="PlaceHolder 4"/>
          <p:cNvSpPr>
            <a:spLocks noGrp="1"/>
          </p:cNvSpPr>
          <p:nvPr>
            <p:ph type="sldNum" idx="5"/>
          </p:nvPr>
        </p:nvSpPr>
        <p:spPr>
          <a:xfrm>
            <a:off x="7017480" y="6465600"/>
            <a:ext cx="2133360" cy="364680"/>
          </a:xfrm>
          <a:prstGeom prst="rect">
            <a:avLst/>
          </a:prstGeom>
          <a:noFill/>
          <a:ln w="0">
            <a:noFill/>
          </a:ln>
        </p:spPr>
        <p:txBody>
          <a:bodyPr anchor="ctr">
            <a:noAutofit/>
          </a:bodyPr>
          <a:lstStyle>
            <a:defPPr>
              <a:defRPr lang="en-US"/>
            </a:defPPr>
            <a:lvl1pPr marL="0" algn="r" defTabSz="914400" rtl="0" eaLnBrk="1" latinLnBrk="0" hangingPunct="1">
              <a:lnSpc>
                <a:spcPct val="100000"/>
              </a:lnSpc>
              <a:buNone/>
              <a:defRPr lang="en-US" sz="1200" b="0" strike="noStrike" kern="1200" spc="-1">
                <a:solidFill>
                  <a:srgbClr val="FFFFFF"/>
                </a:solidFill>
                <a:latin typeface="Calibri"/>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BCC5072-7D67-4363-82F9-702D44C9C1DE}" type="slidenum">
              <a:rPr lang="en-GB" smtClean="0"/>
              <a:pPr/>
              <a:t>28</a:t>
            </a:fld>
            <a:endParaRPr/>
          </a:p>
        </p:txBody>
      </p:sp>
      <p:sp>
        <p:nvSpPr>
          <p:cNvPr id="6" name="PlaceHolder 5"/>
          <p:cNvSpPr>
            <a:spLocks noGrp="1"/>
          </p:cNvSpPr>
          <p:nvPr>
            <p:ph type="dt" idx="4"/>
          </p:nvPr>
        </p:nvSpPr>
        <p:spPr>
          <a:xfrm>
            <a:off x="-20880" y="6492960"/>
            <a:ext cx="2133360" cy="364680"/>
          </a:xfrm>
          <a:prstGeom prst="rect">
            <a:avLst/>
          </a:prstGeom>
          <a:noFill/>
          <a:ln w="0">
            <a:noFill/>
          </a:ln>
        </p:spPr>
        <p:txBody>
          <a:bodyPr anchor="ctr">
            <a:noAutofit/>
          </a:bodyPr>
          <a:lstStyle>
            <a:defPPr>
              <a:defRPr lang="en-US"/>
            </a:defPPr>
            <a:lvl1pPr marL="0" algn="l" defTabSz="914400" rtl="0" eaLnBrk="1" latinLnBrk="0" hangingPunct="1">
              <a:lnSpc>
                <a:spcPct val="100000"/>
              </a:lnSpc>
              <a:buNone/>
              <a:defRPr lang="en-GB" sz="1200" b="0" strike="noStrike" kern="1200" spc="-1">
                <a:solidFill>
                  <a:srgbClr val="FFFFFF"/>
                </a:solidFill>
                <a:latin typeface="Calibri"/>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1" name="TextBox 10">
            <a:extLst>
              <a:ext uri="{FF2B5EF4-FFF2-40B4-BE49-F238E27FC236}">
                <a16:creationId xmlns:a16="http://schemas.microsoft.com/office/drawing/2014/main" id="{38A3E341-48F6-14A9-EC1C-5304E27E52DB}"/>
              </a:ext>
            </a:extLst>
          </p:cNvPr>
          <p:cNvSpPr txBox="1"/>
          <p:nvPr/>
        </p:nvSpPr>
        <p:spPr>
          <a:xfrm>
            <a:off x="6826102" y="1256711"/>
            <a:ext cx="2176118" cy="919401"/>
          </a:xfrm>
          <a:prstGeom prst="roundRect">
            <a:avLst/>
          </a:prstGeom>
          <a:noFill/>
          <a:ln>
            <a:solidFill>
              <a:schemeClr val="bg1">
                <a:lumMod val="75000"/>
              </a:schemeClr>
            </a:solidFill>
          </a:ln>
        </p:spPr>
        <p:txBody>
          <a:bodyPr wrap="square">
            <a:spAutoFit/>
          </a:bodyPr>
          <a:lstStyle/>
          <a:p>
            <a:pPr lvl="1">
              <a:lnSpc>
                <a:spcPct val="100000"/>
              </a:lnSpc>
              <a:spcBef>
                <a:spcPts val="400"/>
              </a:spcBef>
              <a:buClr>
                <a:srgbClr val="000000"/>
              </a:buClr>
            </a:pPr>
            <a:r>
              <a:rPr lang="en-GB" sz="1600" b="0" strike="noStrike" spc="-1" dirty="0">
                <a:solidFill>
                  <a:srgbClr val="000000"/>
                </a:solidFill>
                <a:latin typeface="Calibri"/>
              </a:rPr>
              <a:t>Increase MTF while keeping threshold low.</a:t>
            </a:r>
          </a:p>
        </p:txBody>
      </p:sp>
      <p:grpSp>
        <p:nvGrpSpPr>
          <p:cNvPr id="21" name="Group 20">
            <a:extLst>
              <a:ext uri="{FF2B5EF4-FFF2-40B4-BE49-F238E27FC236}">
                <a16:creationId xmlns:a16="http://schemas.microsoft.com/office/drawing/2014/main" id="{2AAC2234-E99C-2A45-D3BA-8B05CC2609A3}"/>
              </a:ext>
            </a:extLst>
          </p:cNvPr>
          <p:cNvGrpSpPr/>
          <p:nvPr/>
        </p:nvGrpSpPr>
        <p:grpSpPr>
          <a:xfrm>
            <a:off x="88149" y="3035505"/>
            <a:ext cx="8932370" cy="3269716"/>
            <a:chOff x="88149" y="3205633"/>
            <a:chExt cx="8932370" cy="3269716"/>
          </a:xfrm>
        </p:grpSpPr>
        <p:pic>
          <p:nvPicPr>
            <p:cNvPr id="3" name="Picture 2" descr="A blue square with a blue circle&#10;&#10;Description automatically generated">
              <a:extLst>
                <a:ext uri="{FF2B5EF4-FFF2-40B4-BE49-F238E27FC236}">
                  <a16:creationId xmlns:a16="http://schemas.microsoft.com/office/drawing/2014/main" id="{4F91B87D-E8D2-6A80-A58F-13DDFCD4D86D}"/>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a:off x="4357249" y="3215323"/>
              <a:ext cx="2915310" cy="2105160"/>
            </a:xfrm>
            <a:prstGeom prst="rect">
              <a:avLst/>
            </a:prstGeom>
          </p:spPr>
        </p:pic>
        <p:pic>
          <p:nvPicPr>
            <p:cNvPr id="9" name="Picture 8" descr="A blue square with a rainbow circle&#10;&#10;Description automatically generated">
              <a:extLst>
                <a:ext uri="{FF2B5EF4-FFF2-40B4-BE49-F238E27FC236}">
                  <a16:creationId xmlns:a16="http://schemas.microsoft.com/office/drawing/2014/main" id="{9DA8B41E-3174-310A-F1D5-1FC75BBE12F5}"/>
                </a:ext>
              </a:extLst>
            </p:cNvPr>
            <p:cNvPicPr>
              <a:picLocks noChangeAspect="1"/>
            </p:cNvPicPr>
            <p:nvPr/>
          </p:nvPicPr>
          <p:blipFill rotWithShape="1">
            <a:blip r:embed="rId4" cstate="screen">
              <a:extLst>
                <a:ext uri="{28A0092B-C50C-407E-A947-70E740481C1C}">
                  <a14:useLocalDpi xmlns:a14="http://schemas.microsoft.com/office/drawing/2010/main" val="0"/>
                </a:ext>
              </a:extLst>
            </a:blip>
            <a:srcRect/>
            <a:stretch/>
          </p:blipFill>
          <p:spPr>
            <a:xfrm>
              <a:off x="88149" y="3205633"/>
              <a:ext cx="2974027" cy="2105160"/>
            </a:xfrm>
            <a:prstGeom prst="rect">
              <a:avLst/>
            </a:prstGeom>
          </p:spPr>
        </p:pic>
        <p:pic>
          <p:nvPicPr>
            <p:cNvPr id="13" name="Picture 12" descr="A graph with a rainbow line&#10;&#10;Description automatically generated">
              <a:extLst>
                <a:ext uri="{FF2B5EF4-FFF2-40B4-BE49-F238E27FC236}">
                  <a16:creationId xmlns:a16="http://schemas.microsoft.com/office/drawing/2014/main" id="{BBDD4023-6935-BC79-CAE9-3A82E4FBFEA2}"/>
                </a:ext>
              </a:extLst>
            </p:cNvPr>
            <p:cNvPicPr>
              <a:picLocks noChangeAspect="1"/>
            </p:cNvPicPr>
            <p:nvPr/>
          </p:nvPicPr>
          <p:blipFill rotWithShape="1">
            <a:blip r:embed="rId5" cstate="screen">
              <a:extLst>
                <a:ext uri="{28A0092B-C50C-407E-A947-70E740481C1C}">
                  <a14:useLocalDpi xmlns:a14="http://schemas.microsoft.com/office/drawing/2010/main" val="0"/>
                </a:ext>
              </a:extLst>
            </a:blip>
            <a:srcRect/>
            <a:stretch/>
          </p:blipFill>
          <p:spPr>
            <a:xfrm>
              <a:off x="5125539" y="5317771"/>
              <a:ext cx="2834024" cy="1157578"/>
            </a:xfrm>
            <a:prstGeom prst="rect">
              <a:avLst/>
            </a:prstGeom>
          </p:spPr>
        </p:pic>
        <p:pic>
          <p:nvPicPr>
            <p:cNvPr id="15" name="Picture 14" descr="A graph of a curve&#10;&#10;Description automatically generated with medium confidence">
              <a:extLst>
                <a:ext uri="{FF2B5EF4-FFF2-40B4-BE49-F238E27FC236}">
                  <a16:creationId xmlns:a16="http://schemas.microsoft.com/office/drawing/2014/main" id="{2FEA7C6C-4EBD-0FFD-8C9B-8CBFC8471497}"/>
                </a:ext>
              </a:extLst>
            </p:cNvPr>
            <p:cNvPicPr>
              <a:picLocks noChangeAspect="1"/>
            </p:cNvPicPr>
            <p:nvPr/>
          </p:nvPicPr>
          <p:blipFill rotWithShape="1">
            <a:blip r:embed="rId6" cstate="screen">
              <a:extLst>
                <a:ext uri="{28A0092B-C50C-407E-A947-70E740481C1C}">
                  <a14:useLocalDpi xmlns:a14="http://schemas.microsoft.com/office/drawing/2010/main" val="0"/>
                </a:ext>
              </a:extLst>
            </a:blip>
            <a:srcRect/>
            <a:stretch/>
          </p:blipFill>
          <p:spPr>
            <a:xfrm>
              <a:off x="779992" y="5317771"/>
              <a:ext cx="2775285" cy="1157578"/>
            </a:xfrm>
            <a:prstGeom prst="rect">
              <a:avLst/>
            </a:prstGeom>
          </p:spPr>
        </p:pic>
        <p:pic>
          <p:nvPicPr>
            <p:cNvPr id="17" name="Picture 16" descr="A blue and yellow graph&#10;&#10;Description automatically generated with medium confidence">
              <a:extLst>
                <a:ext uri="{FF2B5EF4-FFF2-40B4-BE49-F238E27FC236}">
                  <a16:creationId xmlns:a16="http://schemas.microsoft.com/office/drawing/2014/main" id="{788D5693-ADB1-5C88-220D-DA41DB57631D}"/>
                </a:ext>
              </a:extLst>
            </p:cNvPr>
            <p:cNvPicPr>
              <a:picLocks noChangeAspect="1"/>
            </p:cNvPicPr>
            <p:nvPr/>
          </p:nvPicPr>
          <p:blipFill rotWithShape="1">
            <a:blip r:embed="rId7" cstate="screen">
              <a:extLst>
                <a:ext uri="{28A0092B-C50C-407E-A947-70E740481C1C}">
                  <a14:useLocalDpi xmlns:a14="http://schemas.microsoft.com/office/drawing/2010/main" val="0"/>
                </a:ext>
              </a:extLst>
            </a:blip>
            <a:srcRect/>
            <a:stretch/>
          </p:blipFill>
          <p:spPr>
            <a:xfrm>
              <a:off x="7437513" y="5748430"/>
              <a:ext cx="1583006" cy="684521"/>
            </a:xfrm>
            <a:prstGeom prst="rect">
              <a:avLst/>
            </a:prstGeom>
          </p:spPr>
        </p:pic>
        <p:pic>
          <p:nvPicPr>
            <p:cNvPr id="19" name="Picture 18" descr="A graph of a number of numbers and a line of rainbow colored lines&#10;&#10;Description automatically generated with medium confidence">
              <a:extLst>
                <a:ext uri="{FF2B5EF4-FFF2-40B4-BE49-F238E27FC236}">
                  <a16:creationId xmlns:a16="http://schemas.microsoft.com/office/drawing/2014/main" id="{BCA73E7F-7088-6C23-1840-D827619D3D71}"/>
                </a:ext>
              </a:extLst>
            </p:cNvPr>
            <p:cNvPicPr>
              <a:picLocks noChangeAspect="1"/>
            </p:cNvPicPr>
            <p:nvPr/>
          </p:nvPicPr>
          <p:blipFill rotWithShape="1">
            <a:blip r:embed="rId8" cstate="screen">
              <a:extLst>
                <a:ext uri="{28A0092B-C50C-407E-A947-70E740481C1C}">
                  <a14:useLocalDpi xmlns:a14="http://schemas.microsoft.com/office/drawing/2010/main" val="0"/>
                </a:ext>
              </a:extLst>
            </a:blip>
            <a:srcRect/>
            <a:stretch/>
          </p:blipFill>
          <p:spPr>
            <a:xfrm>
              <a:off x="3031346" y="5771923"/>
              <a:ext cx="1583006" cy="677488"/>
            </a:xfrm>
            <a:prstGeom prst="rect">
              <a:avLst/>
            </a:prstGeom>
          </p:spPr>
        </p:pic>
      </p:grpSp>
      <p:sp>
        <p:nvSpPr>
          <p:cNvPr id="20" name="TextBox 19">
            <a:extLst>
              <a:ext uri="{FF2B5EF4-FFF2-40B4-BE49-F238E27FC236}">
                <a16:creationId xmlns:a16="http://schemas.microsoft.com/office/drawing/2014/main" id="{601BE8E4-5C6F-9753-A347-6875C73BFE36}"/>
              </a:ext>
            </a:extLst>
          </p:cNvPr>
          <p:cNvSpPr txBox="1"/>
          <p:nvPr/>
        </p:nvSpPr>
        <p:spPr>
          <a:xfrm>
            <a:off x="7280215" y="4044001"/>
            <a:ext cx="1775636" cy="923330"/>
          </a:xfrm>
          <a:prstGeom prst="rect">
            <a:avLst/>
          </a:prstGeom>
          <a:noFill/>
        </p:spPr>
        <p:txBody>
          <a:bodyPr wrap="square" rtlCol="0">
            <a:spAutoFit/>
          </a:bodyPr>
          <a:lstStyle/>
          <a:p>
            <a:pPr algn="r"/>
            <a:r>
              <a:rPr lang="en-GB" dirty="0"/>
              <a:t>Focused electron beam pixel scanning</a:t>
            </a:r>
          </a:p>
        </p:txBody>
      </p:sp>
    </p:spTree>
    <p:extLst>
      <p:ext uri="{BB962C8B-B14F-4D97-AF65-F5344CB8AC3E}">
        <p14:creationId xmlns:p14="http://schemas.microsoft.com/office/powerpoint/2010/main" val="21192630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PlaceHolder 1"/>
          <p:cNvSpPr>
            <a:spLocks noGrp="1"/>
          </p:cNvSpPr>
          <p:nvPr>
            <p:ph type="title"/>
          </p:nvPr>
        </p:nvSpPr>
        <p:spPr>
          <a:xfrm>
            <a:off x="0" y="0"/>
            <a:ext cx="9143640" cy="789840"/>
          </a:xfrm>
          <a:prstGeom prst="rect">
            <a:avLst/>
          </a:prstGeom>
          <a:noFill/>
          <a:ln w="0">
            <a:noFill/>
          </a:ln>
        </p:spPr>
        <p:txBody>
          <a:bodyPr anchor="ctr">
            <a:noAutofit/>
          </a:bodyPr>
          <a:lstStyle/>
          <a:p>
            <a:pPr algn="ctr">
              <a:lnSpc>
                <a:spcPct val="100000"/>
              </a:lnSpc>
              <a:buNone/>
            </a:pPr>
            <a:r>
              <a:rPr lang="en-US" sz="4400" b="0" strike="noStrike" spc="-1" dirty="0">
                <a:solidFill>
                  <a:srgbClr val="FFFFFF"/>
                </a:solidFill>
                <a:latin typeface="Times New Roman"/>
              </a:rPr>
              <a:t>Clustering electrons</a:t>
            </a:r>
            <a:endParaRPr lang="en-US" sz="4400" b="0" strike="noStrike" spc="-1" dirty="0">
              <a:solidFill>
                <a:srgbClr val="000000"/>
              </a:solidFill>
              <a:latin typeface="Calibri"/>
            </a:endParaRPr>
          </a:p>
        </p:txBody>
      </p:sp>
      <p:sp>
        <p:nvSpPr>
          <p:cNvPr id="178" name="PlaceHolder 2"/>
          <p:cNvSpPr>
            <a:spLocks noGrp="1"/>
          </p:cNvSpPr>
          <p:nvPr>
            <p:ph/>
          </p:nvPr>
        </p:nvSpPr>
        <p:spPr>
          <a:xfrm>
            <a:off x="343800" y="1213818"/>
            <a:ext cx="8404560" cy="4797360"/>
          </a:xfrm>
          <a:prstGeom prst="rect">
            <a:avLst/>
          </a:prstGeom>
          <a:solidFill>
            <a:srgbClr val="FFFFFF"/>
          </a:solidFill>
          <a:ln w="0">
            <a:noFill/>
          </a:ln>
        </p:spPr>
        <p:txBody>
          <a:bodyPr anchor="t">
            <a:normAutofit/>
          </a:bodyPr>
          <a:lstStyle/>
          <a:p>
            <a:pPr marL="343080" indent="-343080">
              <a:lnSpc>
                <a:spcPct val="100000"/>
              </a:lnSpc>
              <a:spcBef>
                <a:spcPts val="479"/>
              </a:spcBef>
              <a:buClr>
                <a:srgbClr val="000000"/>
              </a:buClr>
              <a:buFont typeface="Arial"/>
              <a:buChar char="•"/>
            </a:pPr>
            <a:r>
              <a:rPr lang="en-GB" sz="2000" b="0" strike="noStrike" spc="-1" dirty="0">
                <a:solidFill>
                  <a:srgbClr val="000000"/>
                </a:solidFill>
                <a:latin typeface="Calibri"/>
              </a:rPr>
              <a:t>TPX4: </a:t>
            </a:r>
            <a:r>
              <a:rPr lang="en-GB" sz="2000" b="0" strike="noStrike" spc="-1" dirty="0" err="1">
                <a:solidFill>
                  <a:srgbClr val="000000"/>
                </a:solidFill>
                <a:latin typeface="Calibri"/>
              </a:rPr>
              <a:t>ToA</a:t>
            </a:r>
            <a:r>
              <a:rPr lang="en-GB" sz="2000" b="0" strike="noStrike" spc="-1" dirty="0">
                <a:solidFill>
                  <a:srgbClr val="000000"/>
                </a:solidFill>
                <a:latin typeface="Calibri"/>
              </a:rPr>
              <a:t>-based clustering</a:t>
            </a:r>
            <a:endParaRPr lang="en-US" sz="2000" b="0" strike="noStrike" spc="-1" dirty="0">
              <a:solidFill>
                <a:srgbClr val="000000"/>
              </a:solidFill>
              <a:latin typeface="Calibri"/>
            </a:endParaRPr>
          </a:p>
          <a:p>
            <a:pPr marL="743040" lvl="1" indent="-285840">
              <a:lnSpc>
                <a:spcPct val="100000"/>
              </a:lnSpc>
              <a:spcBef>
                <a:spcPts val="400"/>
              </a:spcBef>
              <a:buClr>
                <a:srgbClr val="000000"/>
              </a:buClr>
              <a:buFont typeface="Arial"/>
              <a:buChar char="–"/>
            </a:pPr>
            <a:r>
              <a:rPr lang="en-US" sz="1800" spc="-1" dirty="0">
                <a:solidFill>
                  <a:srgbClr val="000000"/>
                </a:solidFill>
                <a:latin typeface="Calibri"/>
              </a:rPr>
              <a:t>100ns time window, 7x7 pixel window</a:t>
            </a:r>
            <a:endParaRPr lang="en-US" sz="1800" b="0" strike="noStrike" spc="-1" dirty="0">
              <a:solidFill>
                <a:srgbClr val="000000"/>
              </a:solidFill>
              <a:latin typeface="Calibri"/>
            </a:endParaRPr>
          </a:p>
          <a:p>
            <a:pPr marL="743040" lvl="1" indent="-285840">
              <a:lnSpc>
                <a:spcPct val="100000"/>
              </a:lnSpc>
              <a:spcBef>
                <a:spcPts val="400"/>
              </a:spcBef>
              <a:buClr>
                <a:srgbClr val="000000"/>
              </a:buClr>
              <a:buFont typeface="Arial"/>
              <a:buChar char="–"/>
            </a:pPr>
            <a:r>
              <a:rPr lang="en-GB" sz="1800" b="0" strike="noStrike" spc="-1" dirty="0" err="1">
                <a:solidFill>
                  <a:srgbClr val="000000"/>
                </a:solidFill>
                <a:latin typeface="Calibri"/>
              </a:rPr>
              <a:t>ToT</a:t>
            </a:r>
            <a:r>
              <a:rPr lang="en-GB" sz="1800" b="0" strike="noStrike" spc="-1" dirty="0">
                <a:solidFill>
                  <a:srgbClr val="000000"/>
                </a:solidFill>
                <a:latin typeface="Calibri"/>
              </a:rPr>
              <a:t> centroid: ¼ pixel resolution </a:t>
            </a:r>
            <a:endParaRPr lang="en-US" sz="1800" b="0" strike="noStrike" spc="-1" dirty="0">
              <a:solidFill>
                <a:srgbClr val="000000"/>
              </a:solidFill>
              <a:latin typeface="Calibri"/>
            </a:endParaRPr>
          </a:p>
          <a:p>
            <a:pPr marL="343080" indent="-343080">
              <a:lnSpc>
                <a:spcPct val="100000"/>
              </a:lnSpc>
              <a:spcBef>
                <a:spcPts val="479"/>
              </a:spcBef>
              <a:buClr>
                <a:srgbClr val="000000"/>
              </a:buClr>
              <a:buFont typeface="Arial"/>
              <a:buChar char="•"/>
            </a:pPr>
            <a:r>
              <a:rPr lang="en-GB" sz="2000" spc="-1" dirty="0">
                <a:solidFill>
                  <a:srgbClr val="000000"/>
                </a:solidFill>
                <a:latin typeface="Calibri"/>
              </a:rPr>
              <a:t>Test-d</a:t>
            </a:r>
            <a:r>
              <a:rPr lang="en-GB" sz="2000" b="0" strike="noStrike" spc="-1" dirty="0">
                <a:solidFill>
                  <a:srgbClr val="000000"/>
                </a:solidFill>
                <a:latin typeface="Calibri"/>
              </a:rPr>
              <a:t>ata provided by Jonathan Bernard and Marcus Gallagher-Jones (Correlated Imaging Group, Prof Angus Kirkland, RFI):</a:t>
            </a:r>
            <a:endParaRPr lang="en-US" sz="2000" b="0" strike="noStrike" spc="-1" dirty="0">
              <a:solidFill>
                <a:srgbClr val="000000"/>
              </a:solidFill>
              <a:latin typeface="Calibri"/>
            </a:endParaRPr>
          </a:p>
          <a:p>
            <a:pPr>
              <a:lnSpc>
                <a:spcPct val="100000"/>
              </a:lnSpc>
              <a:spcBef>
                <a:spcPts val="479"/>
              </a:spcBef>
              <a:buNone/>
            </a:pPr>
            <a:endParaRPr lang="en-US" sz="2400" b="0" strike="noStrike" spc="-1" dirty="0">
              <a:solidFill>
                <a:srgbClr val="000000"/>
              </a:solidFill>
              <a:latin typeface="Calibri"/>
            </a:endParaRPr>
          </a:p>
        </p:txBody>
      </p:sp>
      <p:sp>
        <p:nvSpPr>
          <p:cNvPr id="4" name="PlaceHolder 3"/>
          <p:cNvSpPr>
            <a:spLocks noGrp="1"/>
          </p:cNvSpPr>
          <p:nvPr>
            <p:ph type="ftr" idx="6"/>
          </p:nvPr>
        </p:nvSpPr>
        <p:spPr>
          <a:xfrm>
            <a:off x="2567160" y="6547680"/>
            <a:ext cx="3782160" cy="364680"/>
          </a:xfrm>
          <a:prstGeom prst="rect">
            <a:avLst/>
          </a:prstGeom>
          <a:noFill/>
          <a:ln w="0">
            <a:noFill/>
          </a:ln>
        </p:spPr>
        <p:txBody>
          <a:bodyPr anchor="ctr">
            <a:noAutofit/>
          </a:bodyPr>
          <a:lstStyle>
            <a:defPPr>
              <a:defRPr lang="en-US"/>
            </a:defPPr>
            <a:lvl1pPr marL="0" algn="ctr" defTabSz="914400" rtl="0" eaLnBrk="1" latinLnBrk="0" hangingPunct="1">
              <a:lnSpc>
                <a:spcPct val="100000"/>
              </a:lnSpc>
              <a:buNone/>
              <a:defRPr lang="en-US" sz="1200" b="0" strike="noStrike" kern="1200" spc="-1">
                <a:solidFill>
                  <a:srgbClr val="FFFFFF"/>
                </a:solidFill>
                <a:latin typeface="Calibri"/>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Footer</a:t>
            </a:r>
            <a:endParaRPr/>
          </a:p>
        </p:txBody>
      </p:sp>
      <p:sp>
        <p:nvSpPr>
          <p:cNvPr id="5" name="PlaceHolder 4"/>
          <p:cNvSpPr>
            <a:spLocks noGrp="1"/>
          </p:cNvSpPr>
          <p:nvPr>
            <p:ph type="sldNum" idx="5"/>
          </p:nvPr>
        </p:nvSpPr>
        <p:spPr>
          <a:xfrm>
            <a:off x="7017480" y="6465600"/>
            <a:ext cx="2133360" cy="364680"/>
          </a:xfrm>
          <a:prstGeom prst="rect">
            <a:avLst/>
          </a:prstGeom>
          <a:noFill/>
          <a:ln w="0">
            <a:noFill/>
          </a:ln>
        </p:spPr>
        <p:txBody>
          <a:bodyPr anchor="ctr">
            <a:noAutofit/>
          </a:bodyPr>
          <a:lstStyle>
            <a:defPPr>
              <a:defRPr lang="en-US"/>
            </a:defPPr>
            <a:lvl1pPr marL="0" algn="r" defTabSz="914400" rtl="0" eaLnBrk="1" latinLnBrk="0" hangingPunct="1">
              <a:lnSpc>
                <a:spcPct val="100000"/>
              </a:lnSpc>
              <a:buNone/>
              <a:defRPr lang="en-US" sz="1200" b="0" strike="noStrike" kern="1200" spc="-1">
                <a:solidFill>
                  <a:srgbClr val="FFFFFF"/>
                </a:solidFill>
                <a:latin typeface="Calibri"/>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BCC5072-7D67-4363-82F9-702D44C9C1DE}" type="slidenum">
              <a:rPr lang="en-GB" smtClean="0"/>
              <a:pPr/>
              <a:t>29</a:t>
            </a:fld>
            <a:endParaRPr/>
          </a:p>
        </p:txBody>
      </p:sp>
      <p:sp>
        <p:nvSpPr>
          <p:cNvPr id="6" name="PlaceHolder 5"/>
          <p:cNvSpPr>
            <a:spLocks noGrp="1"/>
          </p:cNvSpPr>
          <p:nvPr>
            <p:ph type="dt" idx="4"/>
          </p:nvPr>
        </p:nvSpPr>
        <p:spPr>
          <a:xfrm>
            <a:off x="-20880" y="6492960"/>
            <a:ext cx="2133360" cy="364680"/>
          </a:xfrm>
          <a:prstGeom prst="rect">
            <a:avLst/>
          </a:prstGeom>
          <a:noFill/>
          <a:ln w="0">
            <a:noFill/>
          </a:ln>
        </p:spPr>
        <p:txBody>
          <a:bodyPr anchor="ctr">
            <a:noAutofit/>
          </a:bodyPr>
          <a:lstStyle>
            <a:defPPr>
              <a:defRPr lang="en-US"/>
            </a:defPPr>
            <a:lvl1pPr marL="0" algn="l" defTabSz="914400" rtl="0" eaLnBrk="1" latinLnBrk="0" hangingPunct="1">
              <a:lnSpc>
                <a:spcPct val="100000"/>
              </a:lnSpc>
              <a:buNone/>
              <a:defRPr lang="en-GB" sz="1200" b="0" strike="noStrike" kern="1200" spc="-1">
                <a:solidFill>
                  <a:srgbClr val="FFFFFF"/>
                </a:solidFill>
                <a:latin typeface="Calibri"/>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pic>
        <p:nvPicPr>
          <p:cNvPr id="7" name="Picture 6" descr="A graph of a circle with a number of dots&#10;&#10;Description automatically generated with medium confidence">
            <a:extLst>
              <a:ext uri="{FF2B5EF4-FFF2-40B4-BE49-F238E27FC236}">
                <a16:creationId xmlns:a16="http://schemas.microsoft.com/office/drawing/2014/main" id="{283F7C50-96AB-D53A-3723-9A4955ED5B12}"/>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a:off x="4683644" y="3053599"/>
            <a:ext cx="4085384" cy="3348462"/>
          </a:xfrm>
          <a:prstGeom prst="rect">
            <a:avLst/>
          </a:prstGeom>
        </p:spPr>
      </p:pic>
      <p:pic>
        <p:nvPicPr>
          <p:cNvPr id="11" name="Picture 10" descr="A black and white image of a circle&#10;&#10;Description automatically generated">
            <a:extLst>
              <a:ext uri="{FF2B5EF4-FFF2-40B4-BE49-F238E27FC236}">
                <a16:creationId xmlns:a16="http://schemas.microsoft.com/office/drawing/2014/main" id="{96CDE3CB-A2F8-7584-3EB2-26AE88AAAAF5}"/>
              </a:ext>
            </a:extLst>
          </p:cNvPr>
          <p:cNvPicPr>
            <a:picLocks noChangeAspect="1"/>
          </p:cNvPicPr>
          <p:nvPr/>
        </p:nvPicPr>
        <p:blipFill rotWithShape="1">
          <a:blip r:embed="rId4" cstate="screen">
            <a:extLst>
              <a:ext uri="{28A0092B-C50C-407E-A947-70E740481C1C}">
                <a14:useLocalDpi xmlns:a14="http://schemas.microsoft.com/office/drawing/2010/main" val="0"/>
              </a:ext>
            </a:extLst>
          </a:blip>
          <a:srcRect/>
          <a:stretch/>
        </p:blipFill>
        <p:spPr>
          <a:xfrm>
            <a:off x="507875" y="2874906"/>
            <a:ext cx="4196225" cy="3639320"/>
          </a:xfrm>
          <a:prstGeom prst="rect">
            <a:avLst/>
          </a:prstGeom>
        </p:spPr>
      </p:pic>
      <p:sp>
        <p:nvSpPr>
          <p:cNvPr id="12" name="TextBox 11">
            <a:extLst>
              <a:ext uri="{FF2B5EF4-FFF2-40B4-BE49-F238E27FC236}">
                <a16:creationId xmlns:a16="http://schemas.microsoft.com/office/drawing/2014/main" id="{B3211904-3A05-0122-269B-9545A6B9A388}"/>
              </a:ext>
            </a:extLst>
          </p:cNvPr>
          <p:cNvSpPr txBox="1"/>
          <p:nvPr/>
        </p:nvSpPr>
        <p:spPr>
          <a:xfrm>
            <a:off x="6826102" y="1256711"/>
            <a:ext cx="2176118" cy="919401"/>
          </a:xfrm>
          <a:prstGeom prst="roundRect">
            <a:avLst/>
          </a:prstGeom>
          <a:noFill/>
          <a:ln>
            <a:solidFill>
              <a:schemeClr val="bg1">
                <a:lumMod val="75000"/>
              </a:schemeClr>
            </a:solidFill>
          </a:ln>
        </p:spPr>
        <p:txBody>
          <a:bodyPr wrap="square">
            <a:spAutoFit/>
          </a:bodyPr>
          <a:lstStyle/>
          <a:p>
            <a:pPr lvl="1">
              <a:lnSpc>
                <a:spcPct val="100000"/>
              </a:lnSpc>
              <a:spcBef>
                <a:spcPts val="400"/>
              </a:spcBef>
              <a:buClr>
                <a:srgbClr val="000000"/>
              </a:buClr>
            </a:pPr>
            <a:r>
              <a:rPr lang="en-GB" sz="1600" b="0" strike="noStrike" spc="-1" dirty="0">
                <a:solidFill>
                  <a:srgbClr val="000000"/>
                </a:solidFill>
                <a:latin typeface="Calibri"/>
              </a:rPr>
              <a:t>Increase MTF while keeping threshold low.</a:t>
            </a:r>
          </a:p>
        </p:txBody>
      </p:sp>
    </p:spTree>
    <p:extLst>
      <p:ext uri="{BB962C8B-B14F-4D97-AF65-F5344CB8AC3E}">
        <p14:creationId xmlns:p14="http://schemas.microsoft.com/office/powerpoint/2010/main" val="37885285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177CE9-EDB1-4B89-8EE8-F038F4DFA47B}"/>
              </a:ext>
            </a:extLst>
          </p:cNvPr>
          <p:cNvSpPr>
            <a:spLocks noGrp="1"/>
          </p:cNvSpPr>
          <p:nvPr>
            <p:ph type="title"/>
          </p:nvPr>
        </p:nvSpPr>
        <p:spPr/>
        <p:txBody>
          <a:bodyPr/>
          <a:lstStyle/>
          <a:p>
            <a:r>
              <a:rPr lang="en-GB" dirty="0"/>
              <a:t>Outline &amp; Disclaimer</a:t>
            </a:r>
          </a:p>
        </p:txBody>
      </p:sp>
      <p:sp>
        <p:nvSpPr>
          <p:cNvPr id="3" name="Content Placeholder 2">
            <a:extLst>
              <a:ext uri="{FF2B5EF4-FFF2-40B4-BE49-F238E27FC236}">
                <a16:creationId xmlns:a16="http://schemas.microsoft.com/office/drawing/2014/main" id="{E1F64F46-27F4-4D55-8E5A-2443356DCBAB}"/>
              </a:ext>
            </a:extLst>
          </p:cNvPr>
          <p:cNvSpPr>
            <a:spLocks noGrp="1"/>
          </p:cNvSpPr>
          <p:nvPr>
            <p:ph idx="1"/>
          </p:nvPr>
        </p:nvSpPr>
        <p:spPr>
          <a:xfrm>
            <a:off x="457200" y="1148867"/>
            <a:ext cx="8229600" cy="3589898"/>
          </a:xfrm>
          <a:solidFill>
            <a:schemeClr val="bg1"/>
          </a:solidFill>
        </p:spPr>
        <p:txBody>
          <a:bodyPr>
            <a:normAutofit/>
          </a:bodyPr>
          <a:lstStyle/>
          <a:p>
            <a:pPr marL="0" indent="0">
              <a:buNone/>
            </a:pPr>
            <a:r>
              <a:rPr lang="en-GB" sz="2000" dirty="0"/>
              <a:t>I will present very quick overviews of five small projects we have been working on at Oxford . However, I may not be able to answer detailed questions on the non-detector aspects of all of them…</a:t>
            </a:r>
          </a:p>
          <a:p>
            <a:pPr marL="0" indent="0">
              <a:buNone/>
            </a:pPr>
            <a:endParaRPr lang="en-GB" sz="2000" dirty="0"/>
          </a:p>
          <a:p>
            <a:r>
              <a:rPr lang="en-GB" sz="2000" dirty="0"/>
              <a:t>Micro-dosimetry for Luminescence Dating</a:t>
            </a:r>
          </a:p>
          <a:p>
            <a:r>
              <a:rPr lang="en-GB" sz="2000" dirty="0"/>
              <a:t>Time of Flight Mass Spectrometry</a:t>
            </a:r>
          </a:p>
          <a:p>
            <a:r>
              <a:rPr lang="en-GB" sz="2000" dirty="0"/>
              <a:t>Beam Gas Vertex Tracker for the HL-LHC</a:t>
            </a:r>
          </a:p>
          <a:p>
            <a:r>
              <a:rPr lang="en-GB" sz="2000" dirty="0"/>
              <a:t>Looking For Axions at Eu-XFEL with Timepix3</a:t>
            </a:r>
          </a:p>
          <a:p>
            <a:r>
              <a:rPr lang="en-GB" sz="2000" dirty="0"/>
              <a:t>Timepix4 resolution in an Electron Microscope</a:t>
            </a:r>
          </a:p>
          <a:p>
            <a:endParaRPr lang="en-GB" sz="2000" dirty="0"/>
          </a:p>
          <a:p>
            <a:endParaRPr lang="en-GB" sz="2000" dirty="0"/>
          </a:p>
        </p:txBody>
      </p:sp>
      <p:sp>
        <p:nvSpPr>
          <p:cNvPr id="4" name="Date Placeholder 3">
            <a:extLst>
              <a:ext uri="{FF2B5EF4-FFF2-40B4-BE49-F238E27FC236}">
                <a16:creationId xmlns:a16="http://schemas.microsoft.com/office/drawing/2014/main" id="{449EBBE5-F68E-464E-BE48-64BE14481086}"/>
              </a:ext>
            </a:extLst>
          </p:cNvPr>
          <p:cNvSpPr>
            <a:spLocks noGrp="1"/>
          </p:cNvSpPr>
          <p:nvPr>
            <p:ph type="dt" sz="half" idx="10"/>
          </p:nvPr>
        </p:nvSpPr>
        <p:spPr/>
        <p:txBody>
          <a:bodyPr/>
          <a:lstStyle/>
          <a:p>
            <a:fld id="{6DFB5948-235E-4BFD-AB60-F44D3680B54D}" type="datetime4">
              <a:rPr lang="en-GB" smtClean="0"/>
              <a:t>10 July 2024</a:t>
            </a:fld>
            <a:endParaRPr lang="en-US" dirty="0"/>
          </a:p>
        </p:txBody>
      </p:sp>
      <p:sp>
        <p:nvSpPr>
          <p:cNvPr id="5" name="Slide Number Placeholder 4">
            <a:extLst>
              <a:ext uri="{FF2B5EF4-FFF2-40B4-BE49-F238E27FC236}">
                <a16:creationId xmlns:a16="http://schemas.microsoft.com/office/drawing/2014/main" id="{0C19ACF4-9A54-4FAA-8D08-6B51D7758A97}"/>
              </a:ext>
            </a:extLst>
          </p:cNvPr>
          <p:cNvSpPr>
            <a:spLocks noGrp="1"/>
          </p:cNvSpPr>
          <p:nvPr>
            <p:ph type="sldNum" sz="quarter" idx="11"/>
          </p:nvPr>
        </p:nvSpPr>
        <p:spPr/>
        <p:txBody>
          <a:bodyPr/>
          <a:lstStyle/>
          <a:p>
            <a:fld id="{1CDEF5AA-240F-4249-81A8-51C314C36DE1}" type="slidenum">
              <a:rPr lang="en-US" smtClean="0"/>
              <a:pPr/>
              <a:t>3</a:t>
            </a:fld>
            <a:endParaRPr lang="en-US" dirty="0"/>
          </a:p>
        </p:txBody>
      </p:sp>
      <p:sp>
        <p:nvSpPr>
          <p:cNvPr id="6" name="Footer Placeholder 5">
            <a:extLst>
              <a:ext uri="{FF2B5EF4-FFF2-40B4-BE49-F238E27FC236}">
                <a16:creationId xmlns:a16="http://schemas.microsoft.com/office/drawing/2014/main" id="{93654C81-DA15-4506-BBBB-B1D3BE938DBF}"/>
              </a:ext>
            </a:extLst>
          </p:cNvPr>
          <p:cNvSpPr>
            <a:spLocks noGrp="1"/>
          </p:cNvSpPr>
          <p:nvPr>
            <p:ph type="ftr" sz="quarter" idx="12"/>
          </p:nvPr>
        </p:nvSpPr>
        <p:spPr/>
        <p:txBody>
          <a:bodyPr/>
          <a:lstStyle/>
          <a:p>
            <a:r>
              <a:rPr lang="en-US" dirty="0"/>
              <a:t>Oxford Physics Microstructure Detector Laboratory</a:t>
            </a:r>
          </a:p>
        </p:txBody>
      </p:sp>
      <p:pic>
        <p:nvPicPr>
          <p:cNvPr id="7" name="Picture 6">
            <a:extLst>
              <a:ext uri="{FF2B5EF4-FFF2-40B4-BE49-F238E27FC236}">
                <a16:creationId xmlns:a16="http://schemas.microsoft.com/office/drawing/2014/main" id="{DDD69BA0-3F03-40AD-8926-8CC0CD7C9A1D}"/>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5828084" y="4319139"/>
            <a:ext cx="3315916" cy="2212190"/>
          </a:xfrm>
          <a:prstGeom prst="rect">
            <a:avLst/>
          </a:prstGeom>
        </p:spPr>
      </p:pic>
    </p:spTree>
    <p:extLst>
      <p:ext uri="{BB962C8B-B14F-4D97-AF65-F5344CB8AC3E}">
        <p14:creationId xmlns:p14="http://schemas.microsoft.com/office/powerpoint/2010/main" val="19772478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6FB8B-D900-4A3E-92C2-D3816EC86660}"/>
              </a:ext>
            </a:extLst>
          </p:cNvPr>
          <p:cNvSpPr>
            <a:spLocks noGrp="1"/>
          </p:cNvSpPr>
          <p:nvPr>
            <p:ph type="title"/>
          </p:nvPr>
        </p:nvSpPr>
        <p:spPr>
          <a:xfrm>
            <a:off x="0" y="0"/>
            <a:ext cx="9144000" cy="790222"/>
          </a:xfrm>
        </p:spPr>
        <p:txBody>
          <a:bodyPr>
            <a:normAutofit/>
          </a:bodyPr>
          <a:lstStyle/>
          <a:p>
            <a:r>
              <a:rPr lang="en-GB" sz="3600" dirty="0"/>
              <a:t>Overall Conclusions &amp; Future Outlook</a:t>
            </a:r>
          </a:p>
        </p:txBody>
      </p:sp>
      <p:sp>
        <p:nvSpPr>
          <p:cNvPr id="3" name="Date Placeholder 2">
            <a:extLst>
              <a:ext uri="{FF2B5EF4-FFF2-40B4-BE49-F238E27FC236}">
                <a16:creationId xmlns:a16="http://schemas.microsoft.com/office/drawing/2014/main" id="{211B9A0A-EF60-435C-A8D3-FB00D2A49CED}"/>
              </a:ext>
            </a:extLst>
          </p:cNvPr>
          <p:cNvSpPr>
            <a:spLocks noGrp="1"/>
          </p:cNvSpPr>
          <p:nvPr>
            <p:ph type="dt" sz="half" idx="10"/>
          </p:nvPr>
        </p:nvSpPr>
        <p:spPr/>
        <p:txBody>
          <a:bodyPr/>
          <a:lstStyle/>
          <a:p>
            <a:fld id="{8B0C648F-7E50-4828-97AE-405F166D4F1C}" type="datetime4">
              <a:rPr lang="en-GB" smtClean="0"/>
              <a:t>10 July 2024</a:t>
            </a:fld>
            <a:endParaRPr lang="en-US" dirty="0"/>
          </a:p>
        </p:txBody>
      </p:sp>
      <p:sp>
        <p:nvSpPr>
          <p:cNvPr id="4" name="Footer Placeholder 3">
            <a:extLst>
              <a:ext uri="{FF2B5EF4-FFF2-40B4-BE49-F238E27FC236}">
                <a16:creationId xmlns:a16="http://schemas.microsoft.com/office/drawing/2014/main" id="{7B660167-E19B-4A5B-B2A5-27EDA8E40E27}"/>
              </a:ext>
            </a:extLst>
          </p:cNvPr>
          <p:cNvSpPr>
            <a:spLocks noGrp="1"/>
          </p:cNvSpPr>
          <p:nvPr>
            <p:ph type="ftr" sz="quarter" idx="11"/>
          </p:nvPr>
        </p:nvSpPr>
        <p:spPr/>
        <p:txBody>
          <a:bodyPr/>
          <a:lstStyle/>
          <a:p>
            <a:r>
              <a:rPr lang="en-US" dirty="0"/>
              <a:t>Oxford Physics Microstructure Detector Laboratory</a:t>
            </a:r>
          </a:p>
        </p:txBody>
      </p:sp>
      <p:sp>
        <p:nvSpPr>
          <p:cNvPr id="5" name="Slide Number Placeholder 4">
            <a:extLst>
              <a:ext uri="{FF2B5EF4-FFF2-40B4-BE49-F238E27FC236}">
                <a16:creationId xmlns:a16="http://schemas.microsoft.com/office/drawing/2014/main" id="{BE4CBF46-4894-471F-ABEC-05E52A4D9CA4}"/>
              </a:ext>
            </a:extLst>
          </p:cNvPr>
          <p:cNvSpPr>
            <a:spLocks noGrp="1"/>
          </p:cNvSpPr>
          <p:nvPr>
            <p:ph type="sldNum" sz="quarter" idx="12"/>
          </p:nvPr>
        </p:nvSpPr>
        <p:spPr/>
        <p:txBody>
          <a:bodyPr/>
          <a:lstStyle/>
          <a:p>
            <a:fld id="{1CDEF5AA-240F-4249-81A8-51C314C36DE1}" type="slidenum">
              <a:rPr lang="en-US" smtClean="0"/>
              <a:t>30</a:t>
            </a:fld>
            <a:endParaRPr lang="en-US" dirty="0"/>
          </a:p>
        </p:txBody>
      </p:sp>
      <p:sp>
        <p:nvSpPr>
          <p:cNvPr id="6" name="Content Placeholder 2">
            <a:extLst>
              <a:ext uri="{FF2B5EF4-FFF2-40B4-BE49-F238E27FC236}">
                <a16:creationId xmlns:a16="http://schemas.microsoft.com/office/drawing/2014/main" id="{F0781735-B0A5-4D3A-8BBD-C67EC67E1A91}"/>
              </a:ext>
            </a:extLst>
          </p:cNvPr>
          <p:cNvSpPr txBox="1">
            <a:spLocks/>
          </p:cNvSpPr>
          <p:nvPr/>
        </p:nvSpPr>
        <p:spPr>
          <a:xfrm>
            <a:off x="611560" y="1196752"/>
            <a:ext cx="7704856" cy="3476847"/>
          </a:xfrm>
          <a:prstGeom prst="rect">
            <a:avLst/>
          </a:prstGeom>
          <a:solidFill>
            <a:schemeClr val="bg1"/>
          </a:solidFill>
        </p:spPr>
        <p:txBody>
          <a:bodyPr>
            <a:normAutofit fontScale="925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GB" sz="1800" dirty="0"/>
              <a:t>We are supporting many different groups at Oxford and beyond with Timepix work, as well as starting our own measurements on Timepix4.</a:t>
            </a:r>
          </a:p>
          <a:p>
            <a:pPr marL="0" indent="0">
              <a:buFont typeface="Arial"/>
              <a:buNone/>
            </a:pPr>
            <a:endParaRPr lang="en-GB" sz="1800" dirty="0"/>
          </a:p>
          <a:p>
            <a:pPr marL="0" indent="0">
              <a:buFont typeface="Arial"/>
              <a:buNone/>
            </a:pPr>
            <a:r>
              <a:rPr lang="en-GB" sz="1800" dirty="0"/>
              <a:t>In particular we will focus on transitioning from Timepix3 to Timepix4 for our partners in Chemistry, Atomic and Laser Physics, Materials Science and Archaeology.  All have different requirements for detector performance, calibration and cost.  </a:t>
            </a:r>
          </a:p>
          <a:p>
            <a:pPr marL="0" indent="0">
              <a:buFont typeface="Arial"/>
              <a:buNone/>
            </a:pPr>
            <a:endParaRPr lang="en-GB" sz="1800" dirty="0"/>
          </a:p>
          <a:p>
            <a:pPr marL="0" indent="0">
              <a:buFont typeface="Arial"/>
              <a:buNone/>
            </a:pPr>
            <a:r>
              <a:rPr lang="en-GB" sz="1800" dirty="0"/>
              <a:t>We are also planning future projects looing at the effect of LGAD sensors + Timepix4 with some of these applications and more.</a:t>
            </a:r>
          </a:p>
          <a:p>
            <a:pPr marL="0" indent="0">
              <a:buFont typeface="Arial"/>
              <a:buNone/>
            </a:pPr>
            <a:endParaRPr lang="en-GB" sz="1800" dirty="0"/>
          </a:p>
          <a:p>
            <a:pPr marL="0" indent="0">
              <a:buFont typeface="Arial"/>
              <a:buNone/>
            </a:pPr>
            <a:r>
              <a:rPr lang="en-GB" sz="1800" dirty="0"/>
              <a:t>And if anyone needs a massive Timepix4 particle tracker we would be more then happy to talk to you.</a:t>
            </a:r>
          </a:p>
        </p:txBody>
      </p:sp>
      <p:pic>
        <p:nvPicPr>
          <p:cNvPr id="10" name="Content Placeholder 7">
            <a:extLst>
              <a:ext uri="{FF2B5EF4-FFF2-40B4-BE49-F238E27FC236}">
                <a16:creationId xmlns:a16="http://schemas.microsoft.com/office/drawing/2014/main" id="{81CB2068-A9F1-1D43-8442-56B6E4C95416}"/>
              </a:ext>
            </a:extLst>
          </p:cNvPr>
          <p:cNvPicPr>
            <a:picLocks noChangeAspect="1"/>
          </p:cNvPicPr>
          <p:nvPr/>
        </p:nvPicPr>
        <p:blipFill rotWithShape="1">
          <a:blip r:embed="rId2" cstate="screen">
            <a:clrChange>
              <a:clrFrom>
                <a:srgbClr val="DAD8D4"/>
              </a:clrFrom>
              <a:clrTo>
                <a:srgbClr val="DAD8D4">
                  <a:alpha val="0"/>
                </a:srgbClr>
              </a:clrTo>
            </a:clrChange>
            <a:extLst>
              <a:ext uri="{28A0092B-C50C-407E-A947-70E740481C1C}">
                <a14:useLocalDpi xmlns:a14="http://schemas.microsoft.com/office/drawing/2010/main" val="0"/>
              </a:ext>
            </a:extLst>
          </a:blip>
          <a:srcRect/>
          <a:stretch/>
        </p:blipFill>
        <p:spPr>
          <a:xfrm>
            <a:off x="1751788" y="4497834"/>
            <a:ext cx="5626769" cy="2232248"/>
          </a:xfrm>
          <a:prstGeom prst="rect">
            <a:avLst/>
          </a:prstGeom>
        </p:spPr>
      </p:pic>
    </p:spTree>
    <p:extLst>
      <p:ext uri="{BB962C8B-B14F-4D97-AF65-F5344CB8AC3E}">
        <p14:creationId xmlns:p14="http://schemas.microsoft.com/office/powerpoint/2010/main" val="31931364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EB8210-E012-4119-905B-0561EB72688E}"/>
              </a:ext>
            </a:extLst>
          </p:cNvPr>
          <p:cNvSpPr>
            <a:spLocks noGrp="1"/>
          </p:cNvSpPr>
          <p:nvPr>
            <p:ph type="title"/>
          </p:nvPr>
        </p:nvSpPr>
        <p:spPr/>
        <p:txBody>
          <a:bodyPr>
            <a:normAutofit/>
          </a:bodyPr>
          <a:lstStyle/>
          <a:p>
            <a:r>
              <a:rPr lang="en-GB" sz="4000" dirty="0"/>
              <a:t>Archaeology: Luminescence Dating</a:t>
            </a:r>
          </a:p>
        </p:txBody>
      </p:sp>
      <p:sp>
        <p:nvSpPr>
          <p:cNvPr id="3" name="Content Placeholder 2">
            <a:extLst>
              <a:ext uri="{FF2B5EF4-FFF2-40B4-BE49-F238E27FC236}">
                <a16:creationId xmlns:a16="http://schemas.microsoft.com/office/drawing/2014/main" id="{C42637F3-FE4D-4E5E-A2C7-47136F422EEF}"/>
              </a:ext>
            </a:extLst>
          </p:cNvPr>
          <p:cNvSpPr>
            <a:spLocks noGrp="1"/>
          </p:cNvSpPr>
          <p:nvPr>
            <p:ph idx="1"/>
          </p:nvPr>
        </p:nvSpPr>
        <p:spPr>
          <a:xfrm>
            <a:off x="323528" y="1119812"/>
            <a:ext cx="7560840" cy="1368779"/>
          </a:xfrm>
          <a:solidFill>
            <a:schemeClr val="bg1"/>
          </a:solidFill>
        </p:spPr>
        <p:txBody>
          <a:bodyPr>
            <a:normAutofit/>
          </a:bodyPr>
          <a:lstStyle/>
          <a:p>
            <a:pPr marL="0" indent="0">
              <a:buNone/>
            </a:pPr>
            <a:r>
              <a:rPr lang="en-GB" sz="1800" dirty="0"/>
              <a:t>Luminescence Dating is a technique for dating mineral samples that does not rely on the presence of organic matter for C</a:t>
            </a:r>
            <a:r>
              <a:rPr lang="en-GB" sz="1800" baseline="-25000" dirty="0"/>
              <a:t>14</a:t>
            </a:r>
            <a:r>
              <a:rPr lang="en-GB" sz="1800" dirty="0"/>
              <a:t> dating.</a:t>
            </a:r>
          </a:p>
          <a:p>
            <a:pPr marL="0" indent="0">
              <a:buNone/>
            </a:pPr>
            <a:r>
              <a:rPr lang="en-GB" sz="1800" i="1" dirty="0"/>
              <a:t>Measuring ancient sunlight trapped in rocks that have been collected at midnight …</a:t>
            </a:r>
          </a:p>
          <a:p>
            <a:endParaRPr lang="en-GB" sz="2400" dirty="0"/>
          </a:p>
        </p:txBody>
      </p:sp>
      <p:sp>
        <p:nvSpPr>
          <p:cNvPr id="4" name="Date Placeholder 3">
            <a:extLst>
              <a:ext uri="{FF2B5EF4-FFF2-40B4-BE49-F238E27FC236}">
                <a16:creationId xmlns:a16="http://schemas.microsoft.com/office/drawing/2014/main" id="{066474A0-CC9A-4654-BA2A-17CC0481A8A4}"/>
              </a:ext>
            </a:extLst>
          </p:cNvPr>
          <p:cNvSpPr>
            <a:spLocks noGrp="1"/>
          </p:cNvSpPr>
          <p:nvPr>
            <p:ph type="dt" sz="half" idx="10"/>
          </p:nvPr>
        </p:nvSpPr>
        <p:spPr/>
        <p:txBody>
          <a:bodyPr/>
          <a:lstStyle/>
          <a:p>
            <a:fld id="{6DFB5948-235E-4BFD-AB60-F44D3680B54D}" type="datetime4">
              <a:rPr lang="en-GB" smtClean="0"/>
              <a:t>10 July 2024</a:t>
            </a:fld>
            <a:endParaRPr lang="en-US" dirty="0"/>
          </a:p>
        </p:txBody>
      </p:sp>
      <p:sp>
        <p:nvSpPr>
          <p:cNvPr id="5" name="Slide Number Placeholder 4">
            <a:extLst>
              <a:ext uri="{FF2B5EF4-FFF2-40B4-BE49-F238E27FC236}">
                <a16:creationId xmlns:a16="http://schemas.microsoft.com/office/drawing/2014/main" id="{D9B8DF51-9B3F-4A11-B5A5-4E754CBD3BE0}"/>
              </a:ext>
            </a:extLst>
          </p:cNvPr>
          <p:cNvSpPr>
            <a:spLocks noGrp="1"/>
          </p:cNvSpPr>
          <p:nvPr>
            <p:ph type="sldNum" sz="quarter" idx="11"/>
          </p:nvPr>
        </p:nvSpPr>
        <p:spPr/>
        <p:txBody>
          <a:bodyPr/>
          <a:lstStyle/>
          <a:p>
            <a:fld id="{1CDEF5AA-240F-4249-81A8-51C314C36DE1}" type="slidenum">
              <a:rPr lang="en-US" smtClean="0"/>
              <a:pPr/>
              <a:t>4</a:t>
            </a:fld>
            <a:endParaRPr lang="en-US" dirty="0"/>
          </a:p>
        </p:txBody>
      </p:sp>
      <p:sp>
        <p:nvSpPr>
          <p:cNvPr id="6" name="Footer Placeholder 5">
            <a:extLst>
              <a:ext uri="{FF2B5EF4-FFF2-40B4-BE49-F238E27FC236}">
                <a16:creationId xmlns:a16="http://schemas.microsoft.com/office/drawing/2014/main" id="{7AFDAE48-C842-4EFA-8791-6892E4117475}"/>
              </a:ext>
            </a:extLst>
          </p:cNvPr>
          <p:cNvSpPr>
            <a:spLocks noGrp="1"/>
          </p:cNvSpPr>
          <p:nvPr>
            <p:ph type="ftr" sz="quarter" idx="12"/>
          </p:nvPr>
        </p:nvSpPr>
        <p:spPr/>
        <p:txBody>
          <a:bodyPr/>
          <a:lstStyle/>
          <a:p>
            <a:r>
              <a:rPr lang="en-US" dirty="0"/>
              <a:t>Oxford Physics Microstructure Detector Laboratory</a:t>
            </a:r>
          </a:p>
        </p:txBody>
      </p:sp>
      <p:pic>
        <p:nvPicPr>
          <p:cNvPr id="7" name="Picture 6">
            <a:extLst>
              <a:ext uri="{FF2B5EF4-FFF2-40B4-BE49-F238E27FC236}">
                <a16:creationId xmlns:a16="http://schemas.microsoft.com/office/drawing/2014/main" id="{2702A3F8-52D8-604F-BE30-491828F928E1}"/>
              </a:ext>
            </a:extLst>
          </p:cNvPr>
          <p:cNvPicPr>
            <a:picLocks noChangeAspect="1"/>
          </p:cNvPicPr>
          <p:nvPr/>
        </p:nvPicPr>
        <p:blipFill>
          <a:blip r:embed="rId2"/>
          <a:stretch>
            <a:fillRect/>
          </a:stretch>
        </p:blipFill>
        <p:spPr>
          <a:xfrm>
            <a:off x="4932040" y="2109325"/>
            <a:ext cx="3810000" cy="3048000"/>
          </a:xfrm>
          <a:prstGeom prst="rect">
            <a:avLst/>
          </a:prstGeom>
        </p:spPr>
      </p:pic>
      <p:sp>
        <p:nvSpPr>
          <p:cNvPr id="8" name="Rectangle 7">
            <a:extLst>
              <a:ext uri="{FF2B5EF4-FFF2-40B4-BE49-F238E27FC236}">
                <a16:creationId xmlns:a16="http://schemas.microsoft.com/office/drawing/2014/main" id="{76E94337-F294-1041-A7CA-8B3C7DEF6DBF}"/>
              </a:ext>
            </a:extLst>
          </p:cNvPr>
          <p:cNvSpPr/>
          <p:nvPr/>
        </p:nvSpPr>
        <p:spPr>
          <a:xfrm>
            <a:off x="323528" y="2488591"/>
            <a:ext cx="4430504" cy="3539430"/>
          </a:xfrm>
          <a:prstGeom prst="rect">
            <a:avLst/>
          </a:prstGeom>
          <a:solidFill>
            <a:schemeClr val="bg1"/>
          </a:solidFill>
        </p:spPr>
        <p:txBody>
          <a:bodyPr wrap="square">
            <a:spAutoFit/>
          </a:bodyPr>
          <a:lstStyle/>
          <a:p>
            <a:r>
              <a:rPr lang="en-GB" sz="1600" dirty="0"/>
              <a:t>Luminescence dating stimulates the emission of charge in unstable defect traps in various mineral grains.</a:t>
            </a:r>
          </a:p>
          <a:p>
            <a:endParaRPr lang="en-GB" sz="1600" dirty="0"/>
          </a:p>
          <a:p>
            <a:r>
              <a:rPr lang="en-GB" sz="1600" dirty="0"/>
              <a:t>This charge accumulates at a determinable rate due to naturally occurring radioactive isotopes.</a:t>
            </a:r>
          </a:p>
          <a:p>
            <a:endParaRPr lang="en-GB" sz="1600" dirty="0"/>
          </a:p>
          <a:p>
            <a:r>
              <a:rPr lang="en-GB" sz="1600" dirty="0"/>
              <a:t>The traps are emptied by bombarding the sample with heat, light or radiation.</a:t>
            </a:r>
          </a:p>
          <a:p>
            <a:endParaRPr lang="en-GB" sz="1600" dirty="0"/>
          </a:p>
          <a:p>
            <a:r>
              <a:rPr lang="en-GB" sz="1600" dirty="0"/>
              <a:t>The technique allows the determination of the last time a mineral sample was exposed to sunlight or significant heat.  ie when was it buried…</a:t>
            </a:r>
          </a:p>
          <a:p>
            <a:endParaRPr lang="en-GB" sz="1600" dirty="0"/>
          </a:p>
        </p:txBody>
      </p:sp>
      <p:sp>
        <p:nvSpPr>
          <p:cNvPr id="9" name="TextBox 8">
            <a:extLst>
              <a:ext uri="{FF2B5EF4-FFF2-40B4-BE49-F238E27FC236}">
                <a16:creationId xmlns:a16="http://schemas.microsoft.com/office/drawing/2014/main" id="{6802701B-9B80-594A-8424-7E7D70191C0E}"/>
              </a:ext>
            </a:extLst>
          </p:cNvPr>
          <p:cNvSpPr txBox="1"/>
          <p:nvPr/>
        </p:nvSpPr>
        <p:spPr>
          <a:xfrm>
            <a:off x="4920448" y="5264526"/>
            <a:ext cx="3821592" cy="1169551"/>
          </a:xfrm>
          <a:prstGeom prst="rect">
            <a:avLst/>
          </a:prstGeom>
          <a:noFill/>
        </p:spPr>
        <p:txBody>
          <a:bodyPr wrap="square" rtlCol="0">
            <a:spAutoFit/>
          </a:bodyPr>
          <a:lstStyle/>
          <a:p>
            <a:r>
              <a:rPr lang="en-US" sz="1400" dirty="0"/>
              <a:t>Oxford Luminescence Dating Laboratory, part of </a:t>
            </a:r>
            <a:endParaRPr lang="en-GB" sz="1400" dirty="0"/>
          </a:p>
          <a:p>
            <a:r>
              <a:rPr lang="en-GB" sz="1400" dirty="0"/>
              <a:t>Research Laboratory for Archaeology and the History of Art. </a:t>
            </a:r>
            <a:r>
              <a:rPr lang="en-GB" sz="1400" dirty="0">
                <a:hlinkClick r:id="rId3"/>
              </a:rPr>
              <a:t>https://www.arch.ox.ac.uk/research-lab-archaeology-and-history-art/</a:t>
            </a:r>
            <a:endParaRPr lang="en-GB" sz="1400" dirty="0"/>
          </a:p>
        </p:txBody>
      </p:sp>
    </p:spTree>
    <p:extLst>
      <p:ext uri="{BB962C8B-B14F-4D97-AF65-F5344CB8AC3E}">
        <p14:creationId xmlns:p14="http://schemas.microsoft.com/office/powerpoint/2010/main" val="12685403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7117D5-341E-408C-9A90-B45AB06B4B8C}"/>
              </a:ext>
            </a:extLst>
          </p:cNvPr>
          <p:cNvSpPr>
            <a:spLocks noGrp="1"/>
          </p:cNvSpPr>
          <p:nvPr>
            <p:ph type="title"/>
          </p:nvPr>
        </p:nvSpPr>
        <p:spPr/>
        <p:txBody>
          <a:bodyPr/>
          <a:lstStyle/>
          <a:p>
            <a:r>
              <a:rPr lang="en-GB" dirty="0"/>
              <a:t>Micro Dosimetry</a:t>
            </a:r>
          </a:p>
        </p:txBody>
      </p:sp>
      <p:sp>
        <p:nvSpPr>
          <p:cNvPr id="3" name="Content Placeholder 2">
            <a:extLst>
              <a:ext uri="{FF2B5EF4-FFF2-40B4-BE49-F238E27FC236}">
                <a16:creationId xmlns:a16="http://schemas.microsoft.com/office/drawing/2014/main" id="{85AE34C6-CC9C-498D-8285-08A723F5DA10}"/>
              </a:ext>
            </a:extLst>
          </p:cNvPr>
          <p:cNvSpPr>
            <a:spLocks noGrp="1"/>
          </p:cNvSpPr>
          <p:nvPr>
            <p:ph idx="1"/>
          </p:nvPr>
        </p:nvSpPr>
        <p:spPr>
          <a:xfrm>
            <a:off x="457200" y="1215411"/>
            <a:ext cx="8229600" cy="1828800"/>
          </a:xfrm>
        </p:spPr>
        <p:txBody>
          <a:bodyPr>
            <a:normAutofit/>
          </a:bodyPr>
          <a:lstStyle/>
          <a:p>
            <a:pPr marL="0" indent="0">
              <a:buNone/>
            </a:pPr>
            <a:r>
              <a:rPr lang="en-GB" sz="2000" dirty="0"/>
              <a:t>By determining the distribution, type, and activity of radioactive grains in the sample a more accurate dating process can be achieved.</a:t>
            </a:r>
          </a:p>
          <a:p>
            <a:pPr marL="0" indent="0">
              <a:buNone/>
            </a:pPr>
            <a:endParaRPr lang="en-GB" sz="2000" dirty="0"/>
          </a:p>
          <a:p>
            <a:pPr marL="0" indent="0">
              <a:buNone/>
            </a:pPr>
            <a:r>
              <a:rPr lang="en-GB" sz="2000" dirty="0"/>
              <a:t>We are using Timepix3 to measure samples placed directly on the sensor to localise individual grains as sources of radiation.</a:t>
            </a:r>
          </a:p>
        </p:txBody>
      </p:sp>
      <p:sp>
        <p:nvSpPr>
          <p:cNvPr id="4" name="Date Placeholder 3">
            <a:extLst>
              <a:ext uri="{FF2B5EF4-FFF2-40B4-BE49-F238E27FC236}">
                <a16:creationId xmlns:a16="http://schemas.microsoft.com/office/drawing/2014/main" id="{DCDBDA3E-DC3F-4EC3-B05B-8459A69F8172}"/>
              </a:ext>
            </a:extLst>
          </p:cNvPr>
          <p:cNvSpPr>
            <a:spLocks noGrp="1"/>
          </p:cNvSpPr>
          <p:nvPr>
            <p:ph type="dt" sz="half" idx="10"/>
          </p:nvPr>
        </p:nvSpPr>
        <p:spPr/>
        <p:txBody>
          <a:bodyPr/>
          <a:lstStyle/>
          <a:p>
            <a:fld id="{6DFB5948-235E-4BFD-AB60-F44D3680B54D}" type="datetime4">
              <a:rPr lang="en-GB" smtClean="0"/>
              <a:t>10 July 2024</a:t>
            </a:fld>
            <a:endParaRPr lang="en-US" dirty="0"/>
          </a:p>
        </p:txBody>
      </p:sp>
      <p:sp>
        <p:nvSpPr>
          <p:cNvPr id="5" name="Slide Number Placeholder 4">
            <a:extLst>
              <a:ext uri="{FF2B5EF4-FFF2-40B4-BE49-F238E27FC236}">
                <a16:creationId xmlns:a16="http://schemas.microsoft.com/office/drawing/2014/main" id="{DE54A464-751C-4A52-8918-B4082FF49A37}"/>
              </a:ext>
            </a:extLst>
          </p:cNvPr>
          <p:cNvSpPr>
            <a:spLocks noGrp="1"/>
          </p:cNvSpPr>
          <p:nvPr>
            <p:ph type="sldNum" sz="quarter" idx="11"/>
          </p:nvPr>
        </p:nvSpPr>
        <p:spPr/>
        <p:txBody>
          <a:bodyPr/>
          <a:lstStyle/>
          <a:p>
            <a:fld id="{1CDEF5AA-240F-4249-81A8-51C314C36DE1}" type="slidenum">
              <a:rPr lang="en-US" smtClean="0"/>
              <a:pPr/>
              <a:t>5</a:t>
            </a:fld>
            <a:endParaRPr lang="en-US" dirty="0"/>
          </a:p>
        </p:txBody>
      </p:sp>
      <p:sp>
        <p:nvSpPr>
          <p:cNvPr id="6" name="Footer Placeholder 5">
            <a:extLst>
              <a:ext uri="{FF2B5EF4-FFF2-40B4-BE49-F238E27FC236}">
                <a16:creationId xmlns:a16="http://schemas.microsoft.com/office/drawing/2014/main" id="{81F0F218-E19C-4EDE-A2D7-FE2C321AB5E4}"/>
              </a:ext>
            </a:extLst>
          </p:cNvPr>
          <p:cNvSpPr>
            <a:spLocks noGrp="1"/>
          </p:cNvSpPr>
          <p:nvPr>
            <p:ph type="ftr" sz="quarter" idx="12"/>
          </p:nvPr>
        </p:nvSpPr>
        <p:spPr/>
        <p:txBody>
          <a:bodyPr/>
          <a:lstStyle/>
          <a:p>
            <a:r>
              <a:rPr lang="en-US" dirty="0"/>
              <a:t>Oxford Physics Microstructure Detector Laboratory</a:t>
            </a:r>
          </a:p>
        </p:txBody>
      </p:sp>
      <p:sp>
        <p:nvSpPr>
          <p:cNvPr id="7" name="TextBox 6">
            <a:extLst>
              <a:ext uri="{FF2B5EF4-FFF2-40B4-BE49-F238E27FC236}">
                <a16:creationId xmlns:a16="http://schemas.microsoft.com/office/drawing/2014/main" id="{EEF4717E-0FD9-49DC-8DD7-3D5946552250}"/>
              </a:ext>
            </a:extLst>
          </p:cNvPr>
          <p:cNvSpPr txBox="1"/>
          <p:nvPr/>
        </p:nvSpPr>
        <p:spPr>
          <a:xfrm>
            <a:off x="3026" y="4478367"/>
            <a:ext cx="1983876" cy="400110"/>
          </a:xfrm>
          <a:prstGeom prst="rect">
            <a:avLst/>
          </a:prstGeom>
          <a:noFill/>
        </p:spPr>
        <p:txBody>
          <a:bodyPr wrap="none" rtlCol="0">
            <a:spAutoFit/>
          </a:bodyPr>
          <a:lstStyle/>
          <a:p>
            <a:r>
              <a:rPr lang="en-GB" sz="2000" dirty="0">
                <a:solidFill>
                  <a:srgbClr val="FF0000"/>
                </a:solidFill>
              </a:rPr>
              <a:t>Micro-dosimetry </a:t>
            </a:r>
          </a:p>
        </p:txBody>
      </p:sp>
      <p:sp>
        <p:nvSpPr>
          <p:cNvPr id="8" name="TextBox 7">
            <a:extLst>
              <a:ext uri="{FF2B5EF4-FFF2-40B4-BE49-F238E27FC236}">
                <a16:creationId xmlns:a16="http://schemas.microsoft.com/office/drawing/2014/main" id="{13FEFC2E-995E-4555-9590-8641346BCF9C}"/>
              </a:ext>
            </a:extLst>
          </p:cNvPr>
          <p:cNvSpPr txBox="1"/>
          <p:nvPr/>
        </p:nvSpPr>
        <p:spPr>
          <a:xfrm>
            <a:off x="2964281" y="3310658"/>
            <a:ext cx="6217098" cy="707886"/>
          </a:xfrm>
          <a:prstGeom prst="rect">
            <a:avLst/>
          </a:prstGeom>
          <a:noFill/>
        </p:spPr>
        <p:txBody>
          <a:bodyPr wrap="square">
            <a:spAutoFit/>
          </a:bodyPr>
          <a:lstStyle/>
          <a:p>
            <a:r>
              <a:rPr lang="en-GB" sz="2000" dirty="0"/>
              <a:t>Understanding over dispersion in single-grain equivalent dose (D</a:t>
            </a:r>
            <a:r>
              <a:rPr lang="en-GB" sz="2000" baseline="-25000" dirty="0"/>
              <a:t>e</a:t>
            </a:r>
            <a:r>
              <a:rPr lang="en-GB" sz="2000" dirty="0"/>
              <a:t>) distributions.</a:t>
            </a:r>
          </a:p>
        </p:txBody>
      </p:sp>
      <p:sp>
        <p:nvSpPr>
          <p:cNvPr id="9" name="TextBox 8">
            <a:extLst>
              <a:ext uri="{FF2B5EF4-FFF2-40B4-BE49-F238E27FC236}">
                <a16:creationId xmlns:a16="http://schemas.microsoft.com/office/drawing/2014/main" id="{768381DC-E397-4A3F-A7CE-FE9A0EDBBD1D}"/>
              </a:ext>
            </a:extLst>
          </p:cNvPr>
          <p:cNvSpPr txBox="1"/>
          <p:nvPr/>
        </p:nvSpPr>
        <p:spPr>
          <a:xfrm>
            <a:off x="2964282" y="4462344"/>
            <a:ext cx="6102350" cy="707886"/>
          </a:xfrm>
          <a:prstGeom prst="rect">
            <a:avLst/>
          </a:prstGeom>
          <a:noFill/>
        </p:spPr>
        <p:txBody>
          <a:bodyPr wrap="square">
            <a:spAutoFit/>
          </a:bodyPr>
          <a:lstStyle/>
          <a:p>
            <a:r>
              <a:rPr lang="en-GB" sz="2000" b="0" i="0" u="none" strike="noStrike" baseline="0" dirty="0"/>
              <a:t>Mapping the distribution of radionuclides within archaeological materials, sediments and rocks.</a:t>
            </a:r>
            <a:endParaRPr lang="en-GB" sz="2000" dirty="0"/>
          </a:p>
        </p:txBody>
      </p:sp>
      <p:sp>
        <p:nvSpPr>
          <p:cNvPr id="10" name="Right Arrow 8">
            <a:extLst>
              <a:ext uri="{FF2B5EF4-FFF2-40B4-BE49-F238E27FC236}">
                <a16:creationId xmlns:a16="http://schemas.microsoft.com/office/drawing/2014/main" id="{26C8EDCE-025A-496C-8CFE-BC0927196F5F}"/>
              </a:ext>
            </a:extLst>
          </p:cNvPr>
          <p:cNvSpPr/>
          <p:nvPr/>
        </p:nvSpPr>
        <p:spPr>
          <a:xfrm>
            <a:off x="1979051" y="4578394"/>
            <a:ext cx="355600" cy="200055"/>
          </a:xfrm>
          <a:prstGeom prst="rightArrow">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1" name="Straight Connector 10">
            <a:extLst>
              <a:ext uri="{FF2B5EF4-FFF2-40B4-BE49-F238E27FC236}">
                <a16:creationId xmlns:a16="http://schemas.microsoft.com/office/drawing/2014/main" id="{57F07F2A-1873-4F04-9422-588B1FB96EBA}"/>
              </a:ext>
            </a:extLst>
          </p:cNvPr>
          <p:cNvCxnSpPr>
            <a:cxnSpLocks/>
          </p:cNvCxnSpPr>
          <p:nvPr/>
        </p:nvCxnSpPr>
        <p:spPr>
          <a:xfrm>
            <a:off x="2405986" y="3531954"/>
            <a:ext cx="0" cy="2225967"/>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E4EDC6B9-A7CC-4E8D-8BEF-A80ACF65FEBD}"/>
              </a:ext>
            </a:extLst>
          </p:cNvPr>
          <p:cNvCxnSpPr/>
          <p:nvPr/>
        </p:nvCxnSpPr>
        <p:spPr>
          <a:xfrm>
            <a:off x="2405986" y="3534144"/>
            <a:ext cx="496039" cy="0"/>
          </a:xfrm>
          <a:prstGeom prst="straightConnector1">
            <a:avLst/>
          </a:prstGeom>
          <a:ln w="15875">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C7BC0141-72F9-4204-8437-EBFE6A9FD8E7}"/>
              </a:ext>
            </a:extLst>
          </p:cNvPr>
          <p:cNvCxnSpPr/>
          <p:nvPr/>
        </p:nvCxnSpPr>
        <p:spPr>
          <a:xfrm>
            <a:off x="2405986" y="5757921"/>
            <a:ext cx="496039" cy="0"/>
          </a:xfrm>
          <a:prstGeom prst="straightConnector1">
            <a:avLst/>
          </a:prstGeom>
          <a:ln w="15875">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DE63E91C-B192-472D-8205-8ED87891DE17}"/>
              </a:ext>
            </a:extLst>
          </p:cNvPr>
          <p:cNvSpPr txBox="1"/>
          <p:nvPr/>
        </p:nvSpPr>
        <p:spPr>
          <a:xfrm>
            <a:off x="2964282" y="5557866"/>
            <a:ext cx="6102350" cy="400110"/>
          </a:xfrm>
          <a:prstGeom prst="rect">
            <a:avLst/>
          </a:prstGeom>
          <a:noFill/>
        </p:spPr>
        <p:txBody>
          <a:bodyPr wrap="square">
            <a:spAutoFit/>
          </a:bodyPr>
          <a:lstStyle/>
          <a:p>
            <a:r>
              <a:rPr lang="en-GB" sz="2000" dirty="0"/>
              <a:t>Deriving s</a:t>
            </a:r>
            <a:r>
              <a:rPr lang="en-GB" sz="2000" b="0" i="0" u="none" strike="noStrike" baseline="0" dirty="0"/>
              <a:t>patially-resolved </a:t>
            </a:r>
            <a:r>
              <a:rPr lang="el-GR" sz="2000" dirty="0"/>
              <a:t>α</a:t>
            </a:r>
            <a:r>
              <a:rPr lang="en-GB" sz="2000" dirty="0"/>
              <a:t>/</a:t>
            </a:r>
            <a:r>
              <a:rPr lang="en-GB" sz="2000" b="0" i="0" u="none" strike="noStrike" baseline="0" dirty="0"/>
              <a:t>β dose rate distributions.</a:t>
            </a:r>
            <a:endParaRPr lang="en-GB" sz="2000" dirty="0"/>
          </a:p>
        </p:txBody>
      </p:sp>
      <p:cxnSp>
        <p:nvCxnSpPr>
          <p:cNvPr id="15" name="Straight Arrow Connector 14">
            <a:extLst>
              <a:ext uri="{FF2B5EF4-FFF2-40B4-BE49-F238E27FC236}">
                <a16:creationId xmlns:a16="http://schemas.microsoft.com/office/drawing/2014/main" id="{222EA6DA-13F4-4A20-8444-ACB8F67F0E74}"/>
              </a:ext>
            </a:extLst>
          </p:cNvPr>
          <p:cNvCxnSpPr/>
          <p:nvPr/>
        </p:nvCxnSpPr>
        <p:spPr>
          <a:xfrm>
            <a:off x="2410220" y="4678421"/>
            <a:ext cx="496039" cy="0"/>
          </a:xfrm>
          <a:prstGeom prst="straightConnector1">
            <a:avLst/>
          </a:prstGeom>
          <a:ln w="15875">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02876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picture containing indoor, wall, electrical wiring, cable&#10;&#10;Description automatically generated">
            <a:extLst>
              <a:ext uri="{FF2B5EF4-FFF2-40B4-BE49-F238E27FC236}">
                <a16:creationId xmlns:a16="http://schemas.microsoft.com/office/drawing/2014/main" id="{84A747AF-2805-4C83-93BE-75A6EA71E90E}"/>
              </a:ext>
            </a:extLst>
          </p:cNvPr>
          <p:cNvPicPr>
            <a:picLocks noChangeAspect="1"/>
          </p:cNvPicPr>
          <p:nvPr/>
        </p:nvPicPr>
        <p:blipFill rotWithShape="1">
          <a:blip r:embed="rId2" cstate="screen">
            <a:extLst>
              <a:ext uri="{28A0092B-C50C-407E-A947-70E740481C1C}">
                <a14:useLocalDpi xmlns:a14="http://schemas.microsoft.com/office/drawing/2010/main" val="0"/>
              </a:ext>
            </a:extLst>
          </a:blip>
          <a:srcRect/>
          <a:stretch/>
        </p:blipFill>
        <p:spPr>
          <a:xfrm>
            <a:off x="5652120" y="2952850"/>
            <a:ext cx="3262763" cy="3483046"/>
          </a:xfrm>
          <a:prstGeom prst="rect">
            <a:avLst/>
          </a:prstGeom>
        </p:spPr>
      </p:pic>
      <p:sp>
        <p:nvSpPr>
          <p:cNvPr id="2" name="Title 1">
            <a:extLst>
              <a:ext uri="{FF2B5EF4-FFF2-40B4-BE49-F238E27FC236}">
                <a16:creationId xmlns:a16="http://schemas.microsoft.com/office/drawing/2014/main" id="{1A0C61A9-9D57-4728-83B1-DA5E113BE1D2}"/>
              </a:ext>
            </a:extLst>
          </p:cNvPr>
          <p:cNvSpPr>
            <a:spLocks noGrp="1"/>
          </p:cNvSpPr>
          <p:nvPr>
            <p:ph type="title"/>
          </p:nvPr>
        </p:nvSpPr>
        <p:spPr/>
        <p:txBody>
          <a:bodyPr>
            <a:normAutofit/>
          </a:bodyPr>
          <a:lstStyle/>
          <a:p>
            <a:r>
              <a:rPr lang="en-GB" sz="4000" dirty="0"/>
              <a:t>Microdosemitry: Experimental Setup</a:t>
            </a:r>
          </a:p>
        </p:txBody>
      </p:sp>
      <p:sp>
        <p:nvSpPr>
          <p:cNvPr id="4" name="Date Placeholder 3">
            <a:extLst>
              <a:ext uri="{FF2B5EF4-FFF2-40B4-BE49-F238E27FC236}">
                <a16:creationId xmlns:a16="http://schemas.microsoft.com/office/drawing/2014/main" id="{E86F6DD5-AD54-4AC1-AFD4-6D65C5D6681E}"/>
              </a:ext>
            </a:extLst>
          </p:cNvPr>
          <p:cNvSpPr>
            <a:spLocks noGrp="1"/>
          </p:cNvSpPr>
          <p:nvPr>
            <p:ph type="dt" sz="half" idx="10"/>
          </p:nvPr>
        </p:nvSpPr>
        <p:spPr/>
        <p:txBody>
          <a:bodyPr/>
          <a:lstStyle/>
          <a:p>
            <a:fld id="{6DFB5948-235E-4BFD-AB60-F44D3680B54D}" type="datetime4">
              <a:rPr lang="en-GB" smtClean="0"/>
              <a:t>10 July 2024</a:t>
            </a:fld>
            <a:endParaRPr lang="en-US" dirty="0"/>
          </a:p>
        </p:txBody>
      </p:sp>
      <p:sp>
        <p:nvSpPr>
          <p:cNvPr id="5" name="Slide Number Placeholder 4">
            <a:extLst>
              <a:ext uri="{FF2B5EF4-FFF2-40B4-BE49-F238E27FC236}">
                <a16:creationId xmlns:a16="http://schemas.microsoft.com/office/drawing/2014/main" id="{5D62EA86-78DA-48AB-8983-1C3A572E64EE}"/>
              </a:ext>
            </a:extLst>
          </p:cNvPr>
          <p:cNvSpPr>
            <a:spLocks noGrp="1"/>
          </p:cNvSpPr>
          <p:nvPr>
            <p:ph type="sldNum" sz="quarter" idx="11"/>
          </p:nvPr>
        </p:nvSpPr>
        <p:spPr/>
        <p:txBody>
          <a:bodyPr/>
          <a:lstStyle/>
          <a:p>
            <a:fld id="{1CDEF5AA-240F-4249-81A8-51C314C36DE1}" type="slidenum">
              <a:rPr lang="en-US" smtClean="0"/>
              <a:pPr/>
              <a:t>6</a:t>
            </a:fld>
            <a:endParaRPr lang="en-US" dirty="0"/>
          </a:p>
        </p:txBody>
      </p:sp>
      <p:sp>
        <p:nvSpPr>
          <p:cNvPr id="6" name="Footer Placeholder 5">
            <a:extLst>
              <a:ext uri="{FF2B5EF4-FFF2-40B4-BE49-F238E27FC236}">
                <a16:creationId xmlns:a16="http://schemas.microsoft.com/office/drawing/2014/main" id="{B7DCBDA6-681E-4618-9621-6C964043EB7A}"/>
              </a:ext>
            </a:extLst>
          </p:cNvPr>
          <p:cNvSpPr>
            <a:spLocks noGrp="1"/>
          </p:cNvSpPr>
          <p:nvPr>
            <p:ph type="ftr" sz="quarter" idx="12"/>
          </p:nvPr>
        </p:nvSpPr>
        <p:spPr/>
        <p:txBody>
          <a:bodyPr/>
          <a:lstStyle/>
          <a:p>
            <a:r>
              <a:rPr lang="en-US" dirty="0"/>
              <a:t>Oxford Physics Microstructure Detector Laboratory</a:t>
            </a:r>
          </a:p>
        </p:txBody>
      </p:sp>
      <p:pic>
        <p:nvPicPr>
          <p:cNvPr id="7" name="Picture 6" descr="A picture containing text, electronics, circuit component, electronic engineering&#10;&#10;Description automatically generated">
            <a:extLst>
              <a:ext uri="{FF2B5EF4-FFF2-40B4-BE49-F238E27FC236}">
                <a16:creationId xmlns:a16="http://schemas.microsoft.com/office/drawing/2014/main" id="{72D42F76-EF74-4DB7-8D19-97B0D0C16CED}"/>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rot="5400000">
            <a:off x="1562377" y="2529378"/>
            <a:ext cx="4712269" cy="2768026"/>
          </a:xfrm>
          <a:prstGeom prst="rect">
            <a:avLst/>
          </a:prstGeom>
          <a:ln>
            <a:noFill/>
          </a:ln>
          <a:effectLst>
            <a:outerShdw blurRad="292100" dist="139700" dir="2700000" algn="tl" rotWithShape="0">
              <a:srgbClr val="333333">
                <a:alpha val="65000"/>
              </a:srgbClr>
            </a:outerShdw>
          </a:effectLst>
        </p:spPr>
      </p:pic>
      <p:pic>
        <p:nvPicPr>
          <p:cNvPr id="8" name="Picture 7" descr="A black rectangular object with a blue cable connected to it&#10;&#10;Description automatically generated with low confidence">
            <a:extLst>
              <a:ext uri="{FF2B5EF4-FFF2-40B4-BE49-F238E27FC236}">
                <a16:creationId xmlns:a16="http://schemas.microsoft.com/office/drawing/2014/main" id="{B8C650BF-E84F-404E-84E3-CD2C00B14D9F}"/>
              </a:ext>
            </a:extLst>
          </p:cNvPr>
          <p:cNvPicPr>
            <a:picLocks noChangeAspect="1"/>
          </p:cNvPicPr>
          <p:nvPr/>
        </p:nvPicPr>
        <p:blipFill rotWithShape="1">
          <a:blip r:embed="rId4" cstate="screen">
            <a:extLst>
              <a:ext uri="{28A0092B-C50C-407E-A947-70E740481C1C}">
                <a14:useLocalDpi xmlns:a14="http://schemas.microsoft.com/office/drawing/2010/main" val="0"/>
              </a:ext>
            </a:extLst>
          </a:blip>
          <a:srcRect/>
          <a:stretch/>
        </p:blipFill>
        <p:spPr>
          <a:xfrm rot="5400000">
            <a:off x="-1130171" y="2703529"/>
            <a:ext cx="4753762" cy="2768027"/>
          </a:xfrm>
          <a:prstGeom prst="rect">
            <a:avLst/>
          </a:prstGeom>
          <a:ln>
            <a:noFill/>
          </a:ln>
          <a:effectLst>
            <a:outerShdw blurRad="292100" dist="139700" dir="2700000" algn="tl" rotWithShape="0">
              <a:srgbClr val="333333">
                <a:alpha val="65000"/>
              </a:srgbClr>
            </a:outerShdw>
          </a:effectLst>
        </p:spPr>
      </p:pic>
      <p:pic>
        <p:nvPicPr>
          <p:cNvPr id="14" name="Picture 13">
            <a:extLst>
              <a:ext uri="{FF2B5EF4-FFF2-40B4-BE49-F238E27FC236}">
                <a16:creationId xmlns:a16="http://schemas.microsoft.com/office/drawing/2014/main" id="{BAF8E06F-6194-4C4A-9589-0E3ABAD05E46}"/>
              </a:ext>
            </a:extLst>
          </p:cNvPr>
          <p:cNvPicPr>
            <a:picLocks noChangeAspect="1"/>
          </p:cNvPicPr>
          <p:nvPr/>
        </p:nvPicPr>
        <p:blipFill>
          <a:blip r:embed="rId5"/>
          <a:stretch>
            <a:fillRect/>
          </a:stretch>
        </p:blipFill>
        <p:spPr>
          <a:xfrm>
            <a:off x="5796629" y="1173100"/>
            <a:ext cx="3118254" cy="1716161"/>
          </a:xfrm>
          <a:prstGeom prst="rect">
            <a:avLst/>
          </a:prstGeom>
        </p:spPr>
      </p:pic>
      <p:sp>
        <p:nvSpPr>
          <p:cNvPr id="18" name="TextBox 17">
            <a:extLst>
              <a:ext uri="{FF2B5EF4-FFF2-40B4-BE49-F238E27FC236}">
                <a16:creationId xmlns:a16="http://schemas.microsoft.com/office/drawing/2014/main" id="{A6765157-3BEC-45D7-B015-4E93473EEEE5}"/>
              </a:ext>
            </a:extLst>
          </p:cNvPr>
          <p:cNvSpPr txBox="1"/>
          <p:nvPr/>
        </p:nvSpPr>
        <p:spPr>
          <a:xfrm>
            <a:off x="133417" y="767034"/>
            <a:ext cx="5230671" cy="646331"/>
          </a:xfrm>
          <a:prstGeom prst="rect">
            <a:avLst/>
          </a:prstGeom>
          <a:noFill/>
        </p:spPr>
        <p:txBody>
          <a:bodyPr wrap="square">
            <a:spAutoFit/>
          </a:bodyPr>
          <a:lstStyle/>
          <a:p>
            <a:r>
              <a:rPr lang="en-GB" dirty="0"/>
              <a:t>Fine sandstone and Granite placed directly on sensor   ~ 2 week exposure in low radiation environment</a:t>
            </a:r>
          </a:p>
        </p:txBody>
      </p:sp>
    </p:spTree>
    <p:extLst>
      <p:ext uri="{BB962C8B-B14F-4D97-AF65-F5344CB8AC3E}">
        <p14:creationId xmlns:p14="http://schemas.microsoft.com/office/powerpoint/2010/main" val="39427294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black rectangular object with a blue cable connected to it&#10;&#10;Description automatically generated with low confidence">
            <a:extLst>
              <a:ext uri="{FF2B5EF4-FFF2-40B4-BE49-F238E27FC236}">
                <a16:creationId xmlns:a16="http://schemas.microsoft.com/office/drawing/2014/main" id="{6E937381-CE75-4973-88AD-692DA30104DA}"/>
              </a:ext>
            </a:extLst>
          </p:cNvPr>
          <p:cNvPicPr>
            <a:picLocks noChangeAspect="1"/>
          </p:cNvPicPr>
          <p:nvPr/>
        </p:nvPicPr>
        <p:blipFill rotWithShape="1">
          <a:blip r:embed="rId2" cstate="screen">
            <a:extLst>
              <a:ext uri="{28A0092B-C50C-407E-A947-70E740481C1C}">
                <a14:useLocalDpi xmlns:a14="http://schemas.microsoft.com/office/drawing/2010/main" val="0"/>
              </a:ext>
            </a:extLst>
          </a:blip>
          <a:srcRect/>
          <a:stretch/>
        </p:blipFill>
        <p:spPr>
          <a:xfrm rot="5400000">
            <a:off x="595707" y="313076"/>
            <a:ext cx="2002014" cy="3228747"/>
          </a:xfrm>
          <a:prstGeom prst="rect">
            <a:avLst/>
          </a:prstGeom>
          <a:ln>
            <a:noFill/>
          </a:ln>
          <a:effectLst>
            <a:outerShdw blurRad="292100" dist="139700" dir="2700000" algn="tl" rotWithShape="0">
              <a:srgbClr val="333333">
                <a:alpha val="65000"/>
              </a:srgbClr>
            </a:outerShdw>
          </a:effectLst>
        </p:spPr>
      </p:pic>
      <p:sp>
        <p:nvSpPr>
          <p:cNvPr id="2" name="Title 1">
            <a:extLst>
              <a:ext uri="{FF2B5EF4-FFF2-40B4-BE49-F238E27FC236}">
                <a16:creationId xmlns:a16="http://schemas.microsoft.com/office/drawing/2014/main" id="{6B7EB827-4D3A-4D56-94A1-8F2C3568B1EB}"/>
              </a:ext>
            </a:extLst>
          </p:cNvPr>
          <p:cNvSpPr>
            <a:spLocks noGrp="1"/>
          </p:cNvSpPr>
          <p:nvPr>
            <p:ph type="title"/>
          </p:nvPr>
        </p:nvSpPr>
        <p:spPr/>
        <p:txBody>
          <a:bodyPr/>
          <a:lstStyle/>
          <a:p>
            <a:r>
              <a:rPr lang="en-GB" dirty="0"/>
              <a:t>Analysis of Long Acquisitions</a:t>
            </a:r>
          </a:p>
        </p:txBody>
      </p:sp>
      <p:sp>
        <p:nvSpPr>
          <p:cNvPr id="4" name="Date Placeholder 3">
            <a:extLst>
              <a:ext uri="{FF2B5EF4-FFF2-40B4-BE49-F238E27FC236}">
                <a16:creationId xmlns:a16="http://schemas.microsoft.com/office/drawing/2014/main" id="{B7C9DB46-C375-496E-BBE3-E0FF0ADF2C4B}"/>
              </a:ext>
            </a:extLst>
          </p:cNvPr>
          <p:cNvSpPr>
            <a:spLocks noGrp="1"/>
          </p:cNvSpPr>
          <p:nvPr>
            <p:ph type="dt" sz="half" idx="10"/>
          </p:nvPr>
        </p:nvSpPr>
        <p:spPr/>
        <p:txBody>
          <a:bodyPr/>
          <a:lstStyle/>
          <a:p>
            <a:fld id="{6DFB5948-235E-4BFD-AB60-F44D3680B54D}" type="datetime4">
              <a:rPr lang="en-GB" smtClean="0"/>
              <a:t>10 July 2024</a:t>
            </a:fld>
            <a:endParaRPr lang="en-US" dirty="0"/>
          </a:p>
        </p:txBody>
      </p:sp>
      <p:sp>
        <p:nvSpPr>
          <p:cNvPr id="5" name="Slide Number Placeholder 4">
            <a:extLst>
              <a:ext uri="{FF2B5EF4-FFF2-40B4-BE49-F238E27FC236}">
                <a16:creationId xmlns:a16="http://schemas.microsoft.com/office/drawing/2014/main" id="{55007FBC-0A69-4B40-8EC3-77A95FA3355E}"/>
              </a:ext>
            </a:extLst>
          </p:cNvPr>
          <p:cNvSpPr>
            <a:spLocks noGrp="1"/>
          </p:cNvSpPr>
          <p:nvPr>
            <p:ph type="sldNum" sz="quarter" idx="11"/>
          </p:nvPr>
        </p:nvSpPr>
        <p:spPr/>
        <p:txBody>
          <a:bodyPr/>
          <a:lstStyle/>
          <a:p>
            <a:fld id="{1CDEF5AA-240F-4249-81A8-51C314C36DE1}" type="slidenum">
              <a:rPr lang="en-US" smtClean="0"/>
              <a:pPr/>
              <a:t>7</a:t>
            </a:fld>
            <a:endParaRPr lang="en-US" dirty="0"/>
          </a:p>
        </p:txBody>
      </p:sp>
      <p:sp>
        <p:nvSpPr>
          <p:cNvPr id="6" name="Footer Placeholder 5">
            <a:extLst>
              <a:ext uri="{FF2B5EF4-FFF2-40B4-BE49-F238E27FC236}">
                <a16:creationId xmlns:a16="http://schemas.microsoft.com/office/drawing/2014/main" id="{FA66D5AE-0D69-4A27-A205-ABE6D1F5DFDB}"/>
              </a:ext>
            </a:extLst>
          </p:cNvPr>
          <p:cNvSpPr>
            <a:spLocks noGrp="1"/>
          </p:cNvSpPr>
          <p:nvPr>
            <p:ph type="ftr" sz="quarter" idx="12"/>
          </p:nvPr>
        </p:nvSpPr>
        <p:spPr/>
        <p:txBody>
          <a:bodyPr/>
          <a:lstStyle/>
          <a:p>
            <a:r>
              <a:rPr lang="en-US" dirty="0"/>
              <a:t>Oxford Physics Microstructure Detector Laboratory</a:t>
            </a:r>
          </a:p>
        </p:txBody>
      </p:sp>
      <p:sp>
        <p:nvSpPr>
          <p:cNvPr id="8" name="Oval 7">
            <a:extLst>
              <a:ext uri="{FF2B5EF4-FFF2-40B4-BE49-F238E27FC236}">
                <a16:creationId xmlns:a16="http://schemas.microsoft.com/office/drawing/2014/main" id="{AC781E4A-99B3-438A-A7EE-6ADA8FBE628E}"/>
              </a:ext>
            </a:extLst>
          </p:cNvPr>
          <p:cNvSpPr/>
          <p:nvPr/>
        </p:nvSpPr>
        <p:spPr>
          <a:xfrm>
            <a:off x="1438098" y="1151204"/>
            <a:ext cx="465992" cy="457200"/>
          </a:xfrm>
          <a:prstGeom prst="ellipse">
            <a:avLst/>
          </a:prstGeom>
          <a:noFill/>
          <a:ln w="9525"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GB" dirty="0"/>
          </a:p>
        </p:txBody>
      </p:sp>
      <p:pic>
        <p:nvPicPr>
          <p:cNvPr id="9" name="Picture 8">
            <a:extLst>
              <a:ext uri="{FF2B5EF4-FFF2-40B4-BE49-F238E27FC236}">
                <a16:creationId xmlns:a16="http://schemas.microsoft.com/office/drawing/2014/main" id="{99DFC0B9-97F1-460B-B8EE-F6AF65B84823}"/>
              </a:ext>
            </a:extLst>
          </p:cNvPr>
          <p:cNvPicPr>
            <a:picLocks noChangeAspect="1"/>
          </p:cNvPicPr>
          <p:nvPr/>
        </p:nvPicPr>
        <p:blipFill>
          <a:blip r:embed="rId3"/>
          <a:stretch>
            <a:fillRect/>
          </a:stretch>
        </p:blipFill>
        <p:spPr>
          <a:xfrm>
            <a:off x="2838100" y="1208231"/>
            <a:ext cx="1995018" cy="1649424"/>
          </a:xfrm>
          <a:prstGeom prst="rect">
            <a:avLst/>
          </a:prstGeom>
        </p:spPr>
      </p:pic>
      <p:pic>
        <p:nvPicPr>
          <p:cNvPr id="10" name="Picture 9">
            <a:extLst>
              <a:ext uri="{FF2B5EF4-FFF2-40B4-BE49-F238E27FC236}">
                <a16:creationId xmlns:a16="http://schemas.microsoft.com/office/drawing/2014/main" id="{AC948725-0285-4440-B0DB-9231E50FE45C}"/>
              </a:ext>
            </a:extLst>
          </p:cNvPr>
          <p:cNvPicPr>
            <a:picLocks noChangeAspect="1"/>
          </p:cNvPicPr>
          <p:nvPr/>
        </p:nvPicPr>
        <p:blipFill>
          <a:blip r:embed="rId4"/>
          <a:stretch>
            <a:fillRect/>
          </a:stretch>
        </p:blipFill>
        <p:spPr>
          <a:xfrm>
            <a:off x="5068507" y="1379804"/>
            <a:ext cx="1767567" cy="1461373"/>
          </a:xfrm>
          <a:prstGeom prst="rect">
            <a:avLst/>
          </a:prstGeom>
        </p:spPr>
      </p:pic>
      <p:pic>
        <p:nvPicPr>
          <p:cNvPr id="11" name="Picture 10">
            <a:extLst>
              <a:ext uri="{FF2B5EF4-FFF2-40B4-BE49-F238E27FC236}">
                <a16:creationId xmlns:a16="http://schemas.microsoft.com/office/drawing/2014/main" id="{015F46E7-29E0-4CF4-866D-CB50300BB805}"/>
              </a:ext>
            </a:extLst>
          </p:cNvPr>
          <p:cNvPicPr>
            <a:picLocks noChangeAspect="1"/>
          </p:cNvPicPr>
          <p:nvPr/>
        </p:nvPicPr>
        <p:blipFill>
          <a:blip r:embed="rId5"/>
          <a:stretch>
            <a:fillRect/>
          </a:stretch>
        </p:blipFill>
        <p:spPr>
          <a:xfrm>
            <a:off x="7005057" y="1246631"/>
            <a:ext cx="2158425" cy="1689202"/>
          </a:xfrm>
          <a:prstGeom prst="rect">
            <a:avLst/>
          </a:prstGeom>
        </p:spPr>
      </p:pic>
      <p:pic>
        <p:nvPicPr>
          <p:cNvPr id="12" name="Picture 11">
            <a:extLst>
              <a:ext uri="{FF2B5EF4-FFF2-40B4-BE49-F238E27FC236}">
                <a16:creationId xmlns:a16="http://schemas.microsoft.com/office/drawing/2014/main" id="{866E4A34-21EA-4650-83E2-FE30C3228BDE}"/>
              </a:ext>
            </a:extLst>
          </p:cNvPr>
          <p:cNvPicPr>
            <a:picLocks noChangeAspect="1"/>
          </p:cNvPicPr>
          <p:nvPr/>
        </p:nvPicPr>
        <p:blipFill rotWithShape="1">
          <a:blip r:embed="rId6"/>
          <a:srcRect l="16066" t="2988" r="18114"/>
          <a:stretch/>
        </p:blipFill>
        <p:spPr>
          <a:xfrm>
            <a:off x="7110201" y="3856953"/>
            <a:ext cx="1967511" cy="2112101"/>
          </a:xfrm>
          <a:prstGeom prst="rect">
            <a:avLst/>
          </a:prstGeom>
        </p:spPr>
      </p:pic>
      <p:pic>
        <p:nvPicPr>
          <p:cNvPr id="13" name="Picture 12">
            <a:extLst>
              <a:ext uri="{FF2B5EF4-FFF2-40B4-BE49-F238E27FC236}">
                <a16:creationId xmlns:a16="http://schemas.microsoft.com/office/drawing/2014/main" id="{CBFA4B8C-8783-41AC-9996-BF428EFCD2CF}"/>
              </a:ext>
            </a:extLst>
          </p:cNvPr>
          <p:cNvPicPr>
            <a:picLocks noChangeAspect="1"/>
          </p:cNvPicPr>
          <p:nvPr/>
        </p:nvPicPr>
        <p:blipFill rotWithShape="1">
          <a:blip r:embed="rId7"/>
          <a:srcRect r="11448"/>
          <a:stretch/>
        </p:blipFill>
        <p:spPr>
          <a:xfrm>
            <a:off x="4720746" y="3846302"/>
            <a:ext cx="2221762" cy="2051871"/>
          </a:xfrm>
          <a:prstGeom prst="rect">
            <a:avLst/>
          </a:prstGeom>
        </p:spPr>
      </p:pic>
      <p:sp>
        <p:nvSpPr>
          <p:cNvPr id="14" name="Arrow: Right 13">
            <a:extLst>
              <a:ext uri="{FF2B5EF4-FFF2-40B4-BE49-F238E27FC236}">
                <a16:creationId xmlns:a16="http://schemas.microsoft.com/office/drawing/2014/main" id="{F58B51A9-3C2F-40AD-90DA-1D6FDF1D1561}"/>
              </a:ext>
            </a:extLst>
          </p:cNvPr>
          <p:cNvSpPr/>
          <p:nvPr/>
        </p:nvSpPr>
        <p:spPr>
          <a:xfrm>
            <a:off x="4933584" y="1906602"/>
            <a:ext cx="240323" cy="136281"/>
          </a:xfrm>
          <a:prstGeom prst="righ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Arrow: Right 14">
            <a:extLst>
              <a:ext uri="{FF2B5EF4-FFF2-40B4-BE49-F238E27FC236}">
                <a16:creationId xmlns:a16="http://schemas.microsoft.com/office/drawing/2014/main" id="{446912AA-1EEF-4CF0-AE2E-D391927EDE5E}"/>
              </a:ext>
            </a:extLst>
          </p:cNvPr>
          <p:cNvSpPr/>
          <p:nvPr/>
        </p:nvSpPr>
        <p:spPr>
          <a:xfrm>
            <a:off x="7017470" y="1908204"/>
            <a:ext cx="240323" cy="136281"/>
          </a:xfrm>
          <a:prstGeom prst="righ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Arrow: Right 15">
            <a:extLst>
              <a:ext uri="{FF2B5EF4-FFF2-40B4-BE49-F238E27FC236}">
                <a16:creationId xmlns:a16="http://schemas.microsoft.com/office/drawing/2014/main" id="{618BB552-BE56-403B-BCCD-BE79A9A928C9}"/>
              </a:ext>
            </a:extLst>
          </p:cNvPr>
          <p:cNvSpPr/>
          <p:nvPr/>
        </p:nvSpPr>
        <p:spPr>
          <a:xfrm rot="10800000">
            <a:off x="6831624" y="4705013"/>
            <a:ext cx="240323" cy="136281"/>
          </a:xfrm>
          <a:prstGeom prst="righ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Arrow: Right 16">
            <a:extLst>
              <a:ext uri="{FF2B5EF4-FFF2-40B4-BE49-F238E27FC236}">
                <a16:creationId xmlns:a16="http://schemas.microsoft.com/office/drawing/2014/main" id="{2A00C91F-E190-4168-BB26-80FBD6FA121F}"/>
              </a:ext>
            </a:extLst>
          </p:cNvPr>
          <p:cNvSpPr/>
          <p:nvPr/>
        </p:nvSpPr>
        <p:spPr>
          <a:xfrm rot="10800000">
            <a:off x="4712956" y="4967212"/>
            <a:ext cx="240323" cy="136281"/>
          </a:xfrm>
          <a:prstGeom prst="righ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Arrow: Right 17">
            <a:extLst>
              <a:ext uri="{FF2B5EF4-FFF2-40B4-BE49-F238E27FC236}">
                <a16:creationId xmlns:a16="http://schemas.microsoft.com/office/drawing/2014/main" id="{6477FFFE-7D05-4E66-BA27-C965D77B71AC}"/>
              </a:ext>
            </a:extLst>
          </p:cNvPr>
          <p:cNvSpPr/>
          <p:nvPr/>
        </p:nvSpPr>
        <p:spPr>
          <a:xfrm rot="5400000">
            <a:off x="8041935" y="3444263"/>
            <a:ext cx="240323" cy="136281"/>
          </a:xfrm>
          <a:prstGeom prst="righ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9" name="Picture 18">
            <a:extLst>
              <a:ext uri="{FF2B5EF4-FFF2-40B4-BE49-F238E27FC236}">
                <a16:creationId xmlns:a16="http://schemas.microsoft.com/office/drawing/2014/main" id="{DE7B6927-8347-4DC6-8686-0187E628A877}"/>
              </a:ext>
            </a:extLst>
          </p:cNvPr>
          <p:cNvPicPr>
            <a:picLocks noChangeAspect="1"/>
          </p:cNvPicPr>
          <p:nvPr/>
        </p:nvPicPr>
        <p:blipFill rotWithShape="1">
          <a:blip r:embed="rId8"/>
          <a:srcRect t="3866"/>
          <a:stretch/>
        </p:blipFill>
        <p:spPr>
          <a:xfrm>
            <a:off x="126025" y="4121713"/>
            <a:ext cx="1986850" cy="1585083"/>
          </a:xfrm>
          <a:prstGeom prst="rect">
            <a:avLst/>
          </a:prstGeom>
        </p:spPr>
      </p:pic>
      <p:pic>
        <p:nvPicPr>
          <p:cNvPr id="20" name="Picture 19">
            <a:extLst>
              <a:ext uri="{FF2B5EF4-FFF2-40B4-BE49-F238E27FC236}">
                <a16:creationId xmlns:a16="http://schemas.microsoft.com/office/drawing/2014/main" id="{415FB169-BF66-45A4-9603-50B80EC6F07D}"/>
              </a:ext>
            </a:extLst>
          </p:cNvPr>
          <p:cNvPicPr>
            <a:picLocks noChangeAspect="1"/>
          </p:cNvPicPr>
          <p:nvPr/>
        </p:nvPicPr>
        <p:blipFill rotWithShape="1">
          <a:blip r:embed="rId9"/>
          <a:srcRect t="4956" b="1"/>
          <a:stretch/>
        </p:blipFill>
        <p:spPr>
          <a:xfrm>
            <a:off x="2201493" y="4111421"/>
            <a:ext cx="2370507" cy="1797920"/>
          </a:xfrm>
          <a:prstGeom prst="rect">
            <a:avLst/>
          </a:prstGeom>
        </p:spPr>
      </p:pic>
      <p:grpSp>
        <p:nvGrpSpPr>
          <p:cNvPr id="22" name="Group 21">
            <a:extLst>
              <a:ext uri="{FF2B5EF4-FFF2-40B4-BE49-F238E27FC236}">
                <a16:creationId xmlns:a16="http://schemas.microsoft.com/office/drawing/2014/main" id="{1AC1945B-17EB-4487-9E3E-FCCA38B756EB}"/>
              </a:ext>
            </a:extLst>
          </p:cNvPr>
          <p:cNvGrpSpPr/>
          <p:nvPr/>
        </p:nvGrpSpPr>
        <p:grpSpPr>
          <a:xfrm>
            <a:off x="1625076" y="6028355"/>
            <a:ext cx="5614620" cy="513932"/>
            <a:chOff x="1945424" y="6111885"/>
            <a:chExt cx="5614620" cy="513932"/>
          </a:xfrm>
        </p:grpSpPr>
        <p:sp>
          <p:nvSpPr>
            <p:cNvPr id="23" name="Right Brace 22">
              <a:extLst>
                <a:ext uri="{FF2B5EF4-FFF2-40B4-BE49-F238E27FC236}">
                  <a16:creationId xmlns:a16="http://schemas.microsoft.com/office/drawing/2014/main" id="{D09B16BB-2223-49BA-B5E5-EDABAF20880E}"/>
                </a:ext>
              </a:extLst>
            </p:cNvPr>
            <p:cNvSpPr/>
            <p:nvPr/>
          </p:nvSpPr>
          <p:spPr>
            <a:xfrm rot="5400000">
              <a:off x="4647297" y="3410012"/>
              <a:ext cx="210873" cy="561462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24" name="TextBox 23">
              <a:extLst>
                <a:ext uri="{FF2B5EF4-FFF2-40B4-BE49-F238E27FC236}">
                  <a16:creationId xmlns:a16="http://schemas.microsoft.com/office/drawing/2014/main" id="{4A307DF3-FB31-44C1-8B82-160C29B0E9C3}"/>
                </a:ext>
              </a:extLst>
            </p:cNvPr>
            <p:cNvSpPr txBox="1"/>
            <p:nvPr/>
          </p:nvSpPr>
          <p:spPr>
            <a:xfrm>
              <a:off x="3071943" y="6256485"/>
              <a:ext cx="3559179" cy="369332"/>
            </a:xfrm>
            <a:prstGeom prst="rect">
              <a:avLst/>
            </a:prstGeom>
            <a:noFill/>
          </p:spPr>
          <p:txBody>
            <a:bodyPr wrap="none" rtlCol="0">
              <a:spAutoFit/>
            </a:bodyPr>
            <a:lstStyle/>
            <a:p>
              <a:r>
                <a:rPr lang="en-GB" dirty="0"/>
                <a:t>Only </a:t>
              </a:r>
              <a:r>
                <a:rPr lang="el-GR" sz="1800" b="0" i="0" u="none" strike="noStrike" dirty="0">
                  <a:effectLst/>
                </a:rPr>
                <a:t>α</a:t>
              </a:r>
              <a:r>
                <a:rPr lang="en-GB" dirty="0"/>
                <a:t>-particle events shown here. </a:t>
              </a:r>
            </a:p>
          </p:txBody>
        </p:sp>
      </p:grpSp>
    </p:spTree>
    <p:extLst>
      <p:ext uri="{BB962C8B-B14F-4D97-AF65-F5344CB8AC3E}">
        <p14:creationId xmlns:p14="http://schemas.microsoft.com/office/powerpoint/2010/main" val="20936577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4FFC2-BA95-19E2-2F61-2BEB956DBF0B}"/>
              </a:ext>
            </a:extLst>
          </p:cNvPr>
          <p:cNvSpPr>
            <a:spLocks noGrp="1"/>
          </p:cNvSpPr>
          <p:nvPr>
            <p:ph type="title"/>
          </p:nvPr>
        </p:nvSpPr>
        <p:spPr>
          <a:xfrm>
            <a:off x="213966" y="118434"/>
            <a:ext cx="8702719" cy="548454"/>
          </a:xfrm>
        </p:spPr>
        <p:txBody>
          <a:bodyPr>
            <a:noAutofit/>
          </a:bodyPr>
          <a:lstStyle/>
          <a:p>
            <a:r>
              <a:rPr lang="en-GB" sz="3200" dirty="0"/>
              <a:t>Mapping of alpha-particles (</a:t>
            </a:r>
            <a:r>
              <a:rPr lang="el-GR" sz="2400" dirty="0"/>
              <a:t>α</a:t>
            </a:r>
            <a:r>
              <a:rPr lang="en-GB" sz="3200" dirty="0"/>
              <a:t>): Granite</a:t>
            </a:r>
          </a:p>
        </p:txBody>
      </p:sp>
      <p:pic>
        <p:nvPicPr>
          <p:cNvPr id="4" name="Picture 3">
            <a:extLst>
              <a:ext uri="{FF2B5EF4-FFF2-40B4-BE49-F238E27FC236}">
                <a16:creationId xmlns:a16="http://schemas.microsoft.com/office/drawing/2014/main" id="{9B4DC6A6-8992-C2DA-22FD-137636E9EF5E}"/>
              </a:ext>
            </a:extLst>
          </p:cNvPr>
          <p:cNvPicPr>
            <a:picLocks noChangeAspect="1"/>
          </p:cNvPicPr>
          <p:nvPr/>
        </p:nvPicPr>
        <p:blipFill>
          <a:blip r:embed="rId2">
            <a:alphaModFix/>
          </a:blip>
          <a:stretch>
            <a:fillRect/>
          </a:stretch>
        </p:blipFill>
        <p:spPr>
          <a:xfrm>
            <a:off x="3658460" y="1090339"/>
            <a:ext cx="3191390" cy="2514304"/>
          </a:xfrm>
          <a:prstGeom prst="rect">
            <a:avLst/>
          </a:prstGeom>
        </p:spPr>
      </p:pic>
      <p:pic>
        <p:nvPicPr>
          <p:cNvPr id="5" name="Picture 4" descr="A picture containing graphical user interface&#10;&#10;Description automatically generated">
            <a:extLst>
              <a:ext uri="{FF2B5EF4-FFF2-40B4-BE49-F238E27FC236}">
                <a16:creationId xmlns:a16="http://schemas.microsoft.com/office/drawing/2014/main" id="{2CF2115A-99A2-A961-F378-BEC33BAC4310}"/>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rot="10800000">
            <a:off x="405377" y="1104031"/>
            <a:ext cx="2801232" cy="2181779"/>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grpSp>
        <p:nvGrpSpPr>
          <p:cNvPr id="12" name="Group 11">
            <a:extLst>
              <a:ext uri="{FF2B5EF4-FFF2-40B4-BE49-F238E27FC236}">
                <a16:creationId xmlns:a16="http://schemas.microsoft.com/office/drawing/2014/main" id="{741A5D9E-A7C7-4C9F-B0D9-3D352C9B16C4}"/>
              </a:ext>
            </a:extLst>
          </p:cNvPr>
          <p:cNvGrpSpPr/>
          <p:nvPr/>
        </p:nvGrpSpPr>
        <p:grpSpPr>
          <a:xfrm>
            <a:off x="231529" y="3703926"/>
            <a:ext cx="3258979" cy="2226397"/>
            <a:chOff x="7865707" y="954354"/>
            <a:chExt cx="3240000" cy="2474646"/>
          </a:xfrm>
        </p:grpSpPr>
        <p:pic>
          <p:nvPicPr>
            <p:cNvPr id="6" name="Picture 5">
              <a:extLst>
                <a:ext uri="{FF2B5EF4-FFF2-40B4-BE49-F238E27FC236}">
                  <a16:creationId xmlns:a16="http://schemas.microsoft.com/office/drawing/2014/main" id="{21F7CBD0-3C22-D57F-6DA0-AD964EA9DA7D}"/>
                </a:ext>
              </a:extLst>
            </p:cNvPr>
            <p:cNvPicPr>
              <a:picLocks noChangeAspect="1"/>
            </p:cNvPicPr>
            <p:nvPr/>
          </p:nvPicPr>
          <p:blipFill>
            <a:blip r:embed="rId4"/>
            <a:stretch>
              <a:fillRect/>
            </a:stretch>
          </p:blipFill>
          <p:spPr>
            <a:xfrm>
              <a:off x="7865707" y="954354"/>
              <a:ext cx="3240000" cy="2474646"/>
            </a:xfrm>
            <a:prstGeom prst="rect">
              <a:avLst/>
            </a:prstGeom>
          </p:spPr>
        </p:pic>
        <p:sp>
          <p:nvSpPr>
            <p:cNvPr id="7" name="TextBox 6">
              <a:extLst>
                <a:ext uri="{FF2B5EF4-FFF2-40B4-BE49-F238E27FC236}">
                  <a16:creationId xmlns:a16="http://schemas.microsoft.com/office/drawing/2014/main" id="{BB9C0C42-3AF9-C0B0-8000-FB5BA5AAE592}"/>
                </a:ext>
              </a:extLst>
            </p:cNvPr>
            <p:cNvSpPr txBox="1"/>
            <p:nvPr/>
          </p:nvSpPr>
          <p:spPr>
            <a:xfrm>
              <a:off x="8433707" y="1173300"/>
              <a:ext cx="488817" cy="290438"/>
            </a:xfrm>
            <a:prstGeom prst="rect">
              <a:avLst/>
            </a:prstGeom>
            <a:noFill/>
          </p:spPr>
          <p:txBody>
            <a:bodyPr wrap="none" rtlCol="0">
              <a:spAutoFit/>
            </a:bodyPr>
            <a:lstStyle/>
            <a:p>
              <a:r>
                <a:rPr lang="en-GB" sz="675" dirty="0">
                  <a:solidFill>
                    <a:srgbClr val="FF0000"/>
                  </a:solidFill>
                </a:rPr>
                <a:t>229</a:t>
              </a:r>
            </a:p>
          </p:txBody>
        </p:sp>
        <p:sp>
          <p:nvSpPr>
            <p:cNvPr id="8" name="TextBox 7">
              <a:extLst>
                <a:ext uri="{FF2B5EF4-FFF2-40B4-BE49-F238E27FC236}">
                  <a16:creationId xmlns:a16="http://schemas.microsoft.com/office/drawing/2014/main" id="{873EB573-9494-40BA-0CBD-8BF318B269C1}"/>
                </a:ext>
              </a:extLst>
            </p:cNvPr>
            <p:cNvSpPr txBox="1"/>
            <p:nvPr/>
          </p:nvSpPr>
          <p:spPr>
            <a:xfrm>
              <a:off x="9196825" y="1325700"/>
              <a:ext cx="421548" cy="290438"/>
            </a:xfrm>
            <a:prstGeom prst="rect">
              <a:avLst/>
            </a:prstGeom>
            <a:noFill/>
          </p:spPr>
          <p:txBody>
            <a:bodyPr wrap="none" rtlCol="0">
              <a:spAutoFit/>
            </a:bodyPr>
            <a:lstStyle/>
            <a:p>
              <a:r>
                <a:rPr lang="en-GB" sz="675" dirty="0">
                  <a:solidFill>
                    <a:srgbClr val="FF0000"/>
                  </a:solidFill>
                </a:rPr>
                <a:t>90</a:t>
              </a:r>
            </a:p>
          </p:txBody>
        </p:sp>
        <p:sp>
          <p:nvSpPr>
            <p:cNvPr id="9" name="TextBox 8">
              <a:extLst>
                <a:ext uri="{FF2B5EF4-FFF2-40B4-BE49-F238E27FC236}">
                  <a16:creationId xmlns:a16="http://schemas.microsoft.com/office/drawing/2014/main" id="{C19AAA0C-42A1-CCAB-D3AC-91D532B8CF64}"/>
                </a:ext>
              </a:extLst>
            </p:cNvPr>
            <p:cNvSpPr txBox="1"/>
            <p:nvPr/>
          </p:nvSpPr>
          <p:spPr>
            <a:xfrm>
              <a:off x="9561739" y="1385953"/>
              <a:ext cx="488817" cy="290438"/>
            </a:xfrm>
            <a:prstGeom prst="rect">
              <a:avLst/>
            </a:prstGeom>
            <a:noFill/>
          </p:spPr>
          <p:txBody>
            <a:bodyPr wrap="none" rtlCol="0">
              <a:spAutoFit/>
            </a:bodyPr>
            <a:lstStyle/>
            <a:p>
              <a:r>
                <a:rPr lang="en-GB" sz="675" dirty="0">
                  <a:solidFill>
                    <a:srgbClr val="FF0000"/>
                  </a:solidFill>
                </a:rPr>
                <a:t>183</a:t>
              </a:r>
            </a:p>
          </p:txBody>
        </p:sp>
        <p:sp>
          <p:nvSpPr>
            <p:cNvPr id="10" name="TextBox 9">
              <a:extLst>
                <a:ext uri="{FF2B5EF4-FFF2-40B4-BE49-F238E27FC236}">
                  <a16:creationId xmlns:a16="http://schemas.microsoft.com/office/drawing/2014/main" id="{885F2153-26FD-3E64-D99C-D25C2D444440}"/>
                </a:ext>
              </a:extLst>
            </p:cNvPr>
            <p:cNvSpPr txBox="1"/>
            <p:nvPr/>
          </p:nvSpPr>
          <p:spPr>
            <a:xfrm>
              <a:off x="9877183" y="1501368"/>
              <a:ext cx="488817" cy="290438"/>
            </a:xfrm>
            <a:prstGeom prst="rect">
              <a:avLst/>
            </a:prstGeom>
            <a:noFill/>
          </p:spPr>
          <p:txBody>
            <a:bodyPr wrap="none" rtlCol="0">
              <a:spAutoFit/>
            </a:bodyPr>
            <a:lstStyle/>
            <a:p>
              <a:r>
                <a:rPr lang="en-GB" sz="675" dirty="0">
                  <a:solidFill>
                    <a:srgbClr val="FF0000"/>
                  </a:solidFill>
                </a:rPr>
                <a:t>167</a:t>
              </a:r>
            </a:p>
          </p:txBody>
        </p:sp>
        <p:sp>
          <p:nvSpPr>
            <p:cNvPr id="11" name="TextBox 10">
              <a:extLst>
                <a:ext uri="{FF2B5EF4-FFF2-40B4-BE49-F238E27FC236}">
                  <a16:creationId xmlns:a16="http://schemas.microsoft.com/office/drawing/2014/main" id="{FF7D08F3-1610-8D80-57A9-E46D6EB6E87C}"/>
                </a:ext>
              </a:extLst>
            </p:cNvPr>
            <p:cNvSpPr txBox="1"/>
            <p:nvPr/>
          </p:nvSpPr>
          <p:spPr>
            <a:xfrm>
              <a:off x="9640660" y="1794717"/>
              <a:ext cx="488817" cy="290438"/>
            </a:xfrm>
            <a:prstGeom prst="rect">
              <a:avLst/>
            </a:prstGeom>
            <a:noFill/>
          </p:spPr>
          <p:txBody>
            <a:bodyPr wrap="none" rtlCol="0">
              <a:spAutoFit/>
            </a:bodyPr>
            <a:lstStyle/>
            <a:p>
              <a:r>
                <a:rPr lang="en-GB" sz="675" dirty="0">
                  <a:solidFill>
                    <a:srgbClr val="FF0000"/>
                  </a:solidFill>
                </a:rPr>
                <a:t>110</a:t>
              </a:r>
            </a:p>
          </p:txBody>
        </p:sp>
      </p:grpSp>
      <p:pic>
        <p:nvPicPr>
          <p:cNvPr id="13" name="Picture 12">
            <a:extLst>
              <a:ext uri="{FF2B5EF4-FFF2-40B4-BE49-F238E27FC236}">
                <a16:creationId xmlns:a16="http://schemas.microsoft.com/office/drawing/2014/main" id="{57D838FE-E3A4-AFDC-1971-14B58CB3879E}"/>
              </a:ext>
            </a:extLst>
          </p:cNvPr>
          <p:cNvPicPr>
            <a:picLocks noChangeAspect="1"/>
          </p:cNvPicPr>
          <p:nvPr/>
        </p:nvPicPr>
        <p:blipFill>
          <a:blip r:embed="rId5"/>
          <a:stretch>
            <a:fillRect/>
          </a:stretch>
        </p:blipFill>
        <p:spPr>
          <a:xfrm>
            <a:off x="3692971" y="3648081"/>
            <a:ext cx="3327040" cy="2613511"/>
          </a:xfrm>
          <a:prstGeom prst="rect">
            <a:avLst/>
          </a:prstGeom>
        </p:spPr>
      </p:pic>
      <p:sp>
        <p:nvSpPr>
          <p:cNvPr id="18" name="TextBox 17">
            <a:extLst>
              <a:ext uri="{FF2B5EF4-FFF2-40B4-BE49-F238E27FC236}">
                <a16:creationId xmlns:a16="http://schemas.microsoft.com/office/drawing/2014/main" id="{FDE1DBAE-E45F-6F94-B337-273A38FB9C28}"/>
              </a:ext>
            </a:extLst>
          </p:cNvPr>
          <p:cNvSpPr txBox="1"/>
          <p:nvPr/>
        </p:nvSpPr>
        <p:spPr>
          <a:xfrm>
            <a:off x="1148682" y="6233972"/>
            <a:ext cx="7268793" cy="323165"/>
          </a:xfrm>
          <a:prstGeom prst="rect">
            <a:avLst/>
          </a:prstGeom>
          <a:noFill/>
        </p:spPr>
        <p:txBody>
          <a:bodyPr wrap="square" rtlCol="0">
            <a:spAutoFit/>
          </a:bodyPr>
          <a:lstStyle/>
          <a:p>
            <a:r>
              <a:rPr lang="en-GB" sz="1500" dirty="0">
                <a:highlight>
                  <a:srgbClr val="FFFF00"/>
                </a:highlight>
              </a:rPr>
              <a:t>Heterogeneous distribution of </a:t>
            </a:r>
            <a:r>
              <a:rPr lang="el-GR" sz="1500" dirty="0">
                <a:highlight>
                  <a:srgbClr val="FFFF00"/>
                </a:highlight>
              </a:rPr>
              <a:t>α</a:t>
            </a:r>
            <a:r>
              <a:rPr lang="en-GB" sz="1500" dirty="0">
                <a:highlight>
                  <a:srgbClr val="FFFF00"/>
                </a:highlight>
              </a:rPr>
              <a:t>-particles (origin: U or Th?) with some hotspots! </a:t>
            </a:r>
          </a:p>
        </p:txBody>
      </p:sp>
      <p:sp>
        <p:nvSpPr>
          <p:cNvPr id="3" name="TextBox 2">
            <a:extLst>
              <a:ext uri="{FF2B5EF4-FFF2-40B4-BE49-F238E27FC236}">
                <a16:creationId xmlns:a16="http://schemas.microsoft.com/office/drawing/2014/main" id="{D6676467-906A-CB41-8C13-0A3D81D191CA}"/>
              </a:ext>
            </a:extLst>
          </p:cNvPr>
          <p:cNvSpPr txBox="1"/>
          <p:nvPr/>
        </p:nvSpPr>
        <p:spPr>
          <a:xfrm>
            <a:off x="6996868" y="1546139"/>
            <a:ext cx="2769579" cy="276999"/>
          </a:xfrm>
          <a:prstGeom prst="rect">
            <a:avLst/>
          </a:prstGeom>
          <a:noFill/>
        </p:spPr>
        <p:txBody>
          <a:bodyPr wrap="square" rtlCol="0">
            <a:spAutoFit/>
          </a:bodyPr>
          <a:lstStyle/>
          <a:p>
            <a:r>
              <a:rPr lang="en-US" sz="1200" dirty="0"/>
              <a:t>Distribution of all particles</a:t>
            </a:r>
          </a:p>
        </p:txBody>
      </p:sp>
      <p:sp>
        <p:nvSpPr>
          <p:cNvPr id="15" name="TextBox 14">
            <a:extLst>
              <a:ext uri="{FF2B5EF4-FFF2-40B4-BE49-F238E27FC236}">
                <a16:creationId xmlns:a16="http://schemas.microsoft.com/office/drawing/2014/main" id="{8F5B5134-989D-B544-838E-B3841237EFC1}"/>
              </a:ext>
            </a:extLst>
          </p:cNvPr>
          <p:cNvSpPr txBox="1"/>
          <p:nvPr/>
        </p:nvSpPr>
        <p:spPr>
          <a:xfrm>
            <a:off x="6900462" y="3891977"/>
            <a:ext cx="2016224" cy="276999"/>
          </a:xfrm>
          <a:prstGeom prst="rect">
            <a:avLst/>
          </a:prstGeom>
          <a:noFill/>
        </p:spPr>
        <p:txBody>
          <a:bodyPr wrap="square" rtlCol="0">
            <a:spAutoFit/>
          </a:bodyPr>
          <a:lstStyle/>
          <a:p>
            <a:r>
              <a:rPr lang="en-US" sz="1200" dirty="0"/>
              <a:t>Distribution of </a:t>
            </a:r>
            <a:r>
              <a:rPr lang="el-GR" sz="1200" dirty="0"/>
              <a:t>α</a:t>
            </a:r>
            <a:r>
              <a:rPr lang="en-GB" sz="1200" dirty="0"/>
              <a:t>-particles </a:t>
            </a:r>
            <a:endParaRPr lang="en-US" sz="1200" dirty="0"/>
          </a:p>
        </p:txBody>
      </p:sp>
    </p:spTree>
    <p:extLst>
      <p:ext uri="{BB962C8B-B14F-4D97-AF65-F5344CB8AC3E}">
        <p14:creationId xmlns:p14="http://schemas.microsoft.com/office/powerpoint/2010/main" val="1222364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4FFC2-BA95-19E2-2F61-2BEB956DBF0B}"/>
              </a:ext>
            </a:extLst>
          </p:cNvPr>
          <p:cNvSpPr>
            <a:spLocks noGrp="1"/>
          </p:cNvSpPr>
          <p:nvPr>
            <p:ph type="title"/>
          </p:nvPr>
        </p:nvSpPr>
        <p:spPr>
          <a:xfrm>
            <a:off x="174418" y="0"/>
            <a:ext cx="8718062" cy="762903"/>
          </a:xfrm>
        </p:spPr>
        <p:txBody>
          <a:bodyPr>
            <a:normAutofit/>
          </a:bodyPr>
          <a:lstStyle/>
          <a:p>
            <a:r>
              <a:rPr lang="en-GB" sz="3600" dirty="0"/>
              <a:t>Implications for micro-dosimetry </a:t>
            </a:r>
          </a:p>
        </p:txBody>
      </p:sp>
      <p:pic>
        <p:nvPicPr>
          <p:cNvPr id="13" name="Picture 12">
            <a:extLst>
              <a:ext uri="{FF2B5EF4-FFF2-40B4-BE49-F238E27FC236}">
                <a16:creationId xmlns:a16="http://schemas.microsoft.com/office/drawing/2014/main" id="{57D838FE-E3A4-AFDC-1971-14B58CB3879E}"/>
              </a:ext>
            </a:extLst>
          </p:cNvPr>
          <p:cNvPicPr>
            <a:picLocks noChangeAspect="1"/>
          </p:cNvPicPr>
          <p:nvPr/>
        </p:nvPicPr>
        <p:blipFill>
          <a:blip r:embed="rId2"/>
          <a:stretch>
            <a:fillRect/>
          </a:stretch>
        </p:blipFill>
        <p:spPr>
          <a:xfrm>
            <a:off x="141341" y="1109830"/>
            <a:ext cx="4426079" cy="3476846"/>
          </a:xfrm>
          <a:prstGeom prst="rect">
            <a:avLst/>
          </a:prstGeom>
        </p:spPr>
      </p:pic>
      <p:grpSp>
        <p:nvGrpSpPr>
          <p:cNvPr id="3" name="Group 2">
            <a:extLst>
              <a:ext uri="{FF2B5EF4-FFF2-40B4-BE49-F238E27FC236}">
                <a16:creationId xmlns:a16="http://schemas.microsoft.com/office/drawing/2014/main" id="{5729F9B4-F2CF-369D-DFB5-15DA147444AE}"/>
              </a:ext>
            </a:extLst>
          </p:cNvPr>
          <p:cNvGrpSpPr/>
          <p:nvPr/>
        </p:nvGrpSpPr>
        <p:grpSpPr>
          <a:xfrm>
            <a:off x="4646908" y="882712"/>
            <a:ext cx="3575937" cy="3703964"/>
            <a:chOff x="5612406" y="3410081"/>
            <a:chExt cx="3179693" cy="3294147"/>
          </a:xfrm>
        </p:grpSpPr>
        <p:pic>
          <p:nvPicPr>
            <p:cNvPr id="14" name="Picture 13">
              <a:extLst>
                <a:ext uri="{FF2B5EF4-FFF2-40B4-BE49-F238E27FC236}">
                  <a16:creationId xmlns:a16="http://schemas.microsoft.com/office/drawing/2014/main" id="{12C8D4E6-F9F7-F9B1-4296-3F2C2804514B}"/>
                </a:ext>
              </a:extLst>
            </p:cNvPr>
            <p:cNvPicPr>
              <a:picLocks noChangeAspect="1"/>
            </p:cNvPicPr>
            <p:nvPr/>
          </p:nvPicPr>
          <p:blipFill>
            <a:blip r:embed="rId3"/>
            <a:srcRect l="13061" t="12349" r="5110" b="7378"/>
            <a:stretch>
              <a:fillRect/>
            </a:stretch>
          </p:blipFill>
          <p:spPr>
            <a:xfrm rot="7917034" flipH="1">
              <a:off x="5555179" y="3467308"/>
              <a:ext cx="3294147" cy="3179693"/>
            </a:xfrm>
            <a:custGeom>
              <a:avLst/>
              <a:gdLst>
                <a:gd name="connsiteX0" fmla="*/ 2026680 w 2981832"/>
                <a:gd name="connsiteY0" fmla="*/ 2709413 h 2878229"/>
                <a:gd name="connsiteX1" fmla="*/ 2896240 w 2981832"/>
                <a:gd name="connsiteY1" fmla="*/ 1741992 h 2878229"/>
                <a:gd name="connsiteX2" fmla="*/ 2897678 w 2981832"/>
                <a:gd name="connsiteY2" fmla="*/ 1738229 h 2878229"/>
                <a:gd name="connsiteX3" fmla="*/ 2976373 w 2981832"/>
                <a:gd name="connsiteY3" fmla="*/ 1366543 h 2878229"/>
                <a:gd name="connsiteX4" fmla="*/ 2981832 w 2981832"/>
                <a:gd name="connsiteY4" fmla="*/ 1246273 h 2878229"/>
                <a:gd name="connsiteX5" fmla="*/ 1595301 w 2981832"/>
                <a:gd name="connsiteY5" fmla="*/ 0 h 2878229"/>
                <a:gd name="connsiteX6" fmla="*/ 0 w 2981832"/>
                <a:gd name="connsiteY6" fmla="*/ 1774838 h 2878229"/>
                <a:gd name="connsiteX7" fmla="*/ 1224652 w 2981832"/>
                <a:gd name="connsiteY7" fmla="*/ 2875607 h 2878229"/>
                <a:gd name="connsiteX8" fmla="*/ 1277967 w 2981832"/>
                <a:gd name="connsiteY8" fmla="*/ 2878229 h 2878229"/>
                <a:gd name="connsiteX9" fmla="*/ 2017224 w 2981832"/>
                <a:gd name="connsiteY9" fmla="*/ 2714486 h 2878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81832" h="2878229">
                  <a:moveTo>
                    <a:pt x="2026680" y="2709413"/>
                  </a:moveTo>
                  <a:lnTo>
                    <a:pt x="2896240" y="1741992"/>
                  </a:lnTo>
                  <a:lnTo>
                    <a:pt x="2897678" y="1738229"/>
                  </a:lnTo>
                  <a:cubicBezTo>
                    <a:pt x="2937829" y="1619678"/>
                    <a:pt x="2964637" y="1495221"/>
                    <a:pt x="2976373" y="1366543"/>
                  </a:cubicBezTo>
                  <a:lnTo>
                    <a:pt x="2981832" y="1246273"/>
                  </a:lnTo>
                  <a:lnTo>
                    <a:pt x="1595301" y="0"/>
                  </a:lnTo>
                  <a:lnTo>
                    <a:pt x="0" y="1774838"/>
                  </a:lnTo>
                  <a:lnTo>
                    <a:pt x="1224652" y="2875607"/>
                  </a:lnTo>
                  <a:lnTo>
                    <a:pt x="1277967" y="2878229"/>
                  </a:lnTo>
                  <a:cubicBezTo>
                    <a:pt x="1542830" y="2878229"/>
                    <a:pt x="1793588" y="2819423"/>
                    <a:pt x="2017224" y="2714486"/>
                  </a:cubicBezTo>
                  <a:close/>
                </a:path>
              </a:pathLst>
            </a:custGeom>
          </p:spPr>
        </p:pic>
        <p:grpSp>
          <p:nvGrpSpPr>
            <p:cNvPr id="17" name="Group 16">
              <a:extLst>
                <a:ext uri="{FF2B5EF4-FFF2-40B4-BE49-F238E27FC236}">
                  <a16:creationId xmlns:a16="http://schemas.microsoft.com/office/drawing/2014/main" id="{EF5CB511-BB7C-1CE5-9840-29709D52657C}"/>
                </a:ext>
              </a:extLst>
            </p:cNvPr>
            <p:cNvGrpSpPr/>
            <p:nvPr/>
          </p:nvGrpSpPr>
          <p:grpSpPr>
            <a:xfrm>
              <a:off x="7325808" y="5418224"/>
              <a:ext cx="653212" cy="666053"/>
              <a:chOff x="6202206" y="3620197"/>
              <a:chExt cx="778885" cy="758370"/>
            </a:xfrm>
          </p:grpSpPr>
          <p:sp>
            <p:nvSpPr>
              <p:cNvPr id="15" name="Oval 14">
                <a:extLst>
                  <a:ext uri="{FF2B5EF4-FFF2-40B4-BE49-F238E27FC236}">
                    <a16:creationId xmlns:a16="http://schemas.microsoft.com/office/drawing/2014/main" id="{082C498D-D8B2-9960-EDB9-7799BEE3F0C8}"/>
                  </a:ext>
                </a:extLst>
              </p:cNvPr>
              <p:cNvSpPr/>
              <p:nvPr/>
            </p:nvSpPr>
            <p:spPr>
              <a:xfrm>
                <a:off x="6348046" y="3833447"/>
                <a:ext cx="633045" cy="54512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6" name="TextBox 15">
                <a:extLst>
                  <a:ext uri="{FF2B5EF4-FFF2-40B4-BE49-F238E27FC236}">
                    <a16:creationId xmlns:a16="http://schemas.microsoft.com/office/drawing/2014/main" id="{CA0E1855-FB36-1BD4-36DD-F6526498DD5D}"/>
                  </a:ext>
                </a:extLst>
              </p:cNvPr>
              <p:cNvSpPr txBox="1"/>
              <p:nvPr/>
            </p:nvSpPr>
            <p:spPr>
              <a:xfrm>
                <a:off x="6202206" y="3620197"/>
                <a:ext cx="618998" cy="280496"/>
              </a:xfrm>
              <a:prstGeom prst="rect">
                <a:avLst/>
              </a:prstGeom>
              <a:noFill/>
            </p:spPr>
            <p:txBody>
              <a:bodyPr wrap="none" rtlCol="0">
                <a:spAutoFit/>
              </a:bodyPr>
              <a:lstStyle/>
              <a:p>
                <a:r>
                  <a:rPr lang="en-GB" sz="1200" dirty="0">
                    <a:solidFill>
                      <a:srgbClr val="FF0000"/>
                    </a:solidFill>
                  </a:rPr>
                  <a:t>quartz</a:t>
                </a:r>
              </a:p>
            </p:txBody>
          </p:sp>
        </p:grpSp>
      </p:grpSp>
      <p:sp>
        <p:nvSpPr>
          <p:cNvPr id="19" name="TextBox 18">
            <a:extLst>
              <a:ext uri="{FF2B5EF4-FFF2-40B4-BE49-F238E27FC236}">
                <a16:creationId xmlns:a16="http://schemas.microsoft.com/office/drawing/2014/main" id="{15C3E9DB-FD75-D836-11CE-C948623D631D}"/>
              </a:ext>
            </a:extLst>
          </p:cNvPr>
          <p:cNvSpPr txBox="1"/>
          <p:nvPr/>
        </p:nvSpPr>
        <p:spPr>
          <a:xfrm>
            <a:off x="4832430" y="3900821"/>
            <a:ext cx="3038087" cy="461665"/>
          </a:xfrm>
          <a:prstGeom prst="rect">
            <a:avLst/>
          </a:prstGeom>
          <a:noFill/>
        </p:spPr>
        <p:txBody>
          <a:bodyPr wrap="square" rtlCol="0">
            <a:spAutoFit/>
          </a:bodyPr>
          <a:lstStyle/>
          <a:p>
            <a:r>
              <a:rPr lang="en-GB" sz="1200" dirty="0"/>
              <a:t>*The scale of the SEM image is different!</a:t>
            </a:r>
          </a:p>
          <a:p>
            <a:r>
              <a:rPr lang="en-GB" sz="1200" dirty="0"/>
              <a:t>  Dark grey regions are quartz grains.</a:t>
            </a:r>
          </a:p>
        </p:txBody>
      </p:sp>
      <p:sp>
        <p:nvSpPr>
          <p:cNvPr id="20" name="Oval 19">
            <a:extLst>
              <a:ext uri="{FF2B5EF4-FFF2-40B4-BE49-F238E27FC236}">
                <a16:creationId xmlns:a16="http://schemas.microsoft.com/office/drawing/2014/main" id="{7D01A346-A451-58DD-E45C-3687E43F1CDE}"/>
              </a:ext>
            </a:extLst>
          </p:cNvPr>
          <p:cNvSpPr/>
          <p:nvPr/>
        </p:nvSpPr>
        <p:spPr>
          <a:xfrm>
            <a:off x="2795489" y="3885174"/>
            <a:ext cx="497973" cy="448217"/>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1" name="TextBox 20">
            <a:extLst>
              <a:ext uri="{FF2B5EF4-FFF2-40B4-BE49-F238E27FC236}">
                <a16:creationId xmlns:a16="http://schemas.microsoft.com/office/drawing/2014/main" id="{912386A3-6946-42CE-C202-946DC5B08D9B}"/>
              </a:ext>
            </a:extLst>
          </p:cNvPr>
          <p:cNvSpPr txBox="1"/>
          <p:nvPr/>
        </p:nvSpPr>
        <p:spPr>
          <a:xfrm>
            <a:off x="2795490" y="3649735"/>
            <a:ext cx="595035" cy="276999"/>
          </a:xfrm>
          <a:prstGeom prst="rect">
            <a:avLst/>
          </a:prstGeom>
          <a:noFill/>
        </p:spPr>
        <p:txBody>
          <a:bodyPr wrap="none" rtlCol="0">
            <a:spAutoFit/>
          </a:bodyPr>
          <a:lstStyle/>
          <a:p>
            <a:r>
              <a:rPr lang="en-GB" sz="1200" b="1" dirty="0">
                <a:solidFill>
                  <a:srgbClr val="FF0000"/>
                </a:solidFill>
              </a:rPr>
              <a:t>quartz</a:t>
            </a:r>
          </a:p>
        </p:txBody>
      </p:sp>
      <p:sp>
        <p:nvSpPr>
          <p:cNvPr id="22" name="TextBox 21">
            <a:extLst>
              <a:ext uri="{FF2B5EF4-FFF2-40B4-BE49-F238E27FC236}">
                <a16:creationId xmlns:a16="http://schemas.microsoft.com/office/drawing/2014/main" id="{D572F40C-A86C-B789-B9EA-A26AFD84A60B}"/>
              </a:ext>
            </a:extLst>
          </p:cNvPr>
          <p:cNvSpPr txBox="1"/>
          <p:nvPr/>
        </p:nvSpPr>
        <p:spPr>
          <a:xfrm>
            <a:off x="467544" y="4698045"/>
            <a:ext cx="5342232" cy="323165"/>
          </a:xfrm>
          <a:prstGeom prst="rect">
            <a:avLst/>
          </a:prstGeom>
          <a:noFill/>
        </p:spPr>
        <p:txBody>
          <a:bodyPr wrap="none" rtlCol="0">
            <a:spAutoFit/>
          </a:bodyPr>
          <a:lstStyle/>
          <a:p>
            <a:pPr marL="214313" indent="-214313">
              <a:buFont typeface="Wingdings" panose="05000000000000000000" pitchFamily="2" charset="2"/>
              <a:buChar char="ü"/>
            </a:pPr>
            <a:r>
              <a:rPr lang="en-GB" sz="1500" dirty="0"/>
              <a:t>Any quartz grains close to hotspots would receive higher doses.</a:t>
            </a:r>
          </a:p>
        </p:txBody>
      </p:sp>
      <p:sp>
        <p:nvSpPr>
          <p:cNvPr id="23" name="TextBox 22">
            <a:extLst>
              <a:ext uri="{FF2B5EF4-FFF2-40B4-BE49-F238E27FC236}">
                <a16:creationId xmlns:a16="http://schemas.microsoft.com/office/drawing/2014/main" id="{841E8543-B191-945E-F3EA-70B02DAEE9B5}"/>
              </a:ext>
            </a:extLst>
          </p:cNvPr>
          <p:cNvSpPr txBox="1"/>
          <p:nvPr/>
        </p:nvSpPr>
        <p:spPr>
          <a:xfrm>
            <a:off x="486132" y="5096947"/>
            <a:ext cx="5855064" cy="323165"/>
          </a:xfrm>
          <a:prstGeom prst="rect">
            <a:avLst/>
          </a:prstGeom>
          <a:noFill/>
        </p:spPr>
        <p:txBody>
          <a:bodyPr wrap="none" rtlCol="0">
            <a:spAutoFit/>
          </a:bodyPr>
          <a:lstStyle/>
          <a:p>
            <a:pPr marL="214313" indent="-214313">
              <a:buFont typeface="Wingdings" panose="05000000000000000000" pitchFamily="2" charset="2"/>
              <a:buChar char="ü"/>
            </a:pPr>
            <a:r>
              <a:rPr lang="en-GB" sz="1500" dirty="0"/>
              <a:t>It appears the β-electrons originating from U or Th are the key factor.  </a:t>
            </a:r>
          </a:p>
        </p:txBody>
      </p:sp>
      <p:sp>
        <p:nvSpPr>
          <p:cNvPr id="4" name="TextBox 3">
            <a:extLst>
              <a:ext uri="{FF2B5EF4-FFF2-40B4-BE49-F238E27FC236}">
                <a16:creationId xmlns:a16="http://schemas.microsoft.com/office/drawing/2014/main" id="{69760EDD-255B-46AA-8D1F-CC3C106A0B89}"/>
              </a:ext>
            </a:extLst>
          </p:cNvPr>
          <p:cNvSpPr txBox="1"/>
          <p:nvPr/>
        </p:nvSpPr>
        <p:spPr>
          <a:xfrm>
            <a:off x="541517" y="5539277"/>
            <a:ext cx="7546989" cy="923330"/>
          </a:xfrm>
          <a:prstGeom prst="rect">
            <a:avLst/>
          </a:prstGeom>
          <a:solidFill>
            <a:schemeClr val="bg1"/>
          </a:solidFill>
        </p:spPr>
        <p:txBody>
          <a:bodyPr wrap="square" rtlCol="0">
            <a:spAutoFit/>
          </a:bodyPr>
          <a:lstStyle/>
          <a:p>
            <a:r>
              <a:rPr lang="en-GB" dirty="0"/>
              <a:t>Obviously low bandwidth, but a larger area sensor/tiled array is very attractive, thick of High Z sensor for better energy range</a:t>
            </a:r>
          </a:p>
          <a:p>
            <a:r>
              <a:rPr lang="en-GB" dirty="0"/>
              <a:t>We would like to upgrade to a Timepix4 with only slow control readout…</a:t>
            </a:r>
          </a:p>
        </p:txBody>
      </p:sp>
    </p:spTree>
    <p:extLst>
      <p:ext uri="{BB962C8B-B14F-4D97-AF65-F5344CB8AC3E}">
        <p14:creationId xmlns:p14="http://schemas.microsoft.com/office/powerpoint/2010/main" val="1311832200"/>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57731</TotalTime>
  <Words>2339</Words>
  <Application>Microsoft Office PowerPoint</Application>
  <PresentationFormat>On-screen Show (4:3)</PresentationFormat>
  <Paragraphs>319</Paragraphs>
  <Slides>30</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Arial</vt:lpstr>
      <vt:lpstr>Cabin</vt:lpstr>
      <vt:lpstr>Calibri</vt:lpstr>
      <vt:lpstr>Cambria Math</vt:lpstr>
      <vt:lpstr>Liberation Sans</vt:lpstr>
      <vt:lpstr>Times New Roman</vt:lpstr>
      <vt:lpstr>Wingdings</vt:lpstr>
      <vt:lpstr>1_Office Theme</vt:lpstr>
      <vt:lpstr>From Archeology To Axions</vt:lpstr>
      <vt:lpstr>Cast and Characters…</vt:lpstr>
      <vt:lpstr>Outline &amp; Disclaimer</vt:lpstr>
      <vt:lpstr>Archaeology: Luminescence Dating</vt:lpstr>
      <vt:lpstr>Micro Dosimetry</vt:lpstr>
      <vt:lpstr>Microdosemitry: Experimental Setup</vt:lpstr>
      <vt:lpstr>Analysis of Long Acquisitions</vt:lpstr>
      <vt:lpstr>Mapping of alpha-particles (α): Granite</vt:lpstr>
      <vt:lpstr>Implications for micro-dosimetry </vt:lpstr>
      <vt:lpstr>Chemistry: Time of Flight Mass Spectrometry</vt:lpstr>
      <vt:lpstr>ToFMS: How Does it Work</vt:lpstr>
      <vt:lpstr>Optical Time Synchronisation</vt:lpstr>
      <vt:lpstr>Iodine Sample</vt:lpstr>
      <vt:lpstr>Improvement in System Resolution</vt:lpstr>
      <vt:lpstr>Physics: Beam Monitor for HL-LHC</vt:lpstr>
      <vt:lpstr>BGV Operational Concept</vt:lpstr>
      <vt:lpstr>Beam Gas Vertex Monitor</vt:lpstr>
      <vt:lpstr>Robotic Construction at OPMD</vt:lpstr>
      <vt:lpstr>Engineering Plans for BGV Detector</vt:lpstr>
      <vt:lpstr>Physics: Looking for Axions</vt:lpstr>
      <vt:lpstr>Axion Search Experimental Setup</vt:lpstr>
      <vt:lpstr>Axion Search</vt:lpstr>
      <vt:lpstr>Timepix4 Electron Microscopy</vt:lpstr>
      <vt:lpstr>Slanted edge</vt:lpstr>
      <vt:lpstr>Single-pixel-mode electrons</vt:lpstr>
      <vt:lpstr>Clustering electrons</vt:lpstr>
      <vt:lpstr>Clustered electrons MTF</vt:lpstr>
      <vt:lpstr>Clustering electrons</vt:lpstr>
      <vt:lpstr>Clustering electrons</vt:lpstr>
      <vt:lpstr>Overall Conclusions &amp; Future Outlook</vt:lpstr>
    </vt:vector>
  </TitlesOfParts>
  <Company>Department of Physics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Richard Plackett</cp:lastModifiedBy>
  <cp:revision>234</cp:revision>
  <dcterms:created xsi:type="dcterms:W3CDTF">2019-07-16T09:41:56Z</dcterms:created>
  <dcterms:modified xsi:type="dcterms:W3CDTF">2024-07-10T07:29:03Z</dcterms:modified>
</cp:coreProperties>
</file>