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70"/>
  </p:notesMasterIdLst>
  <p:handoutMasterIdLst>
    <p:handoutMasterId r:id="rId71"/>
  </p:handoutMasterIdLst>
  <p:sldIdLst>
    <p:sldId id="265" r:id="rId2"/>
    <p:sldId id="386" r:id="rId3"/>
    <p:sldId id="285" r:id="rId4"/>
    <p:sldId id="286" r:id="rId5"/>
    <p:sldId id="287" r:id="rId6"/>
    <p:sldId id="367" r:id="rId7"/>
    <p:sldId id="448" r:id="rId8"/>
    <p:sldId id="365" r:id="rId9"/>
    <p:sldId id="284" r:id="rId10"/>
    <p:sldId id="375" r:id="rId11"/>
    <p:sldId id="357" r:id="rId12"/>
    <p:sldId id="359" r:id="rId13"/>
    <p:sldId id="360" r:id="rId14"/>
    <p:sldId id="264" r:id="rId15"/>
    <p:sldId id="369" r:id="rId16"/>
    <p:sldId id="271" r:id="rId17"/>
    <p:sldId id="376" r:id="rId18"/>
    <p:sldId id="297" r:id="rId19"/>
    <p:sldId id="449" r:id="rId20"/>
    <p:sldId id="450" r:id="rId21"/>
    <p:sldId id="451" r:id="rId22"/>
    <p:sldId id="370" r:id="rId23"/>
    <p:sldId id="371" r:id="rId24"/>
    <p:sldId id="352" r:id="rId25"/>
    <p:sldId id="372" r:id="rId26"/>
    <p:sldId id="373" r:id="rId27"/>
    <p:sldId id="383" r:id="rId28"/>
    <p:sldId id="294" r:id="rId29"/>
    <p:sldId id="299" r:id="rId30"/>
    <p:sldId id="374" r:id="rId31"/>
    <p:sldId id="565" r:id="rId32"/>
    <p:sldId id="566" r:id="rId33"/>
    <p:sldId id="377" r:id="rId34"/>
    <p:sldId id="276" r:id="rId35"/>
    <p:sldId id="277" r:id="rId36"/>
    <p:sldId id="295" r:id="rId37"/>
    <p:sldId id="389" r:id="rId38"/>
    <p:sldId id="385" r:id="rId39"/>
    <p:sldId id="384" r:id="rId40"/>
    <p:sldId id="296" r:id="rId41"/>
    <p:sldId id="379" r:id="rId42"/>
    <p:sldId id="445" r:id="rId43"/>
    <p:sldId id="446" r:id="rId44"/>
    <p:sldId id="444" r:id="rId45"/>
    <p:sldId id="447" r:id="rId46"/>
    <p:sldId id="554" r:id="rId47"/>
    <p:sldId id="555" r:id="rId48"/>
    <p:sldId id="556" r:id="rId49"/>
    <p:sldId id="558" r:id="rId50"/>
    <p:sldId id="557" r:id="rId51"/>
    <p:sldId id="559" r:id="rId52"/>
    <p:sldId id="390" r:id="rId53"/>
    <p:sldId id="536" r:id="rId54"/>
    <p:sldId id="552" r:id="rId55"/>
    <p:sldId id="392" r:id="rId56"/>
    <p:sldId id="553" r:id="rId57"/>
    <p:sldId id="563" r:id="rId58"/>
    <p:sldId id="564" r:id="rId59"/>
    <p:sldId id="560" r:id="rId60"/>
    <p:sldId id="561" r:id="rId61"/>
    <p:sldId id="562" r:id="rId62"/>
    <p:sldId id="382" r:id="rId63"/>
    <p:sldId id="381" r:id="rId64"/>
    <p:sldId id="387" r:id="rId65"/>
    <p:sldId id="388" r:id="rId66"/>
    <p:sldId id="347" r:id="rId67"/>
    <p:sldId id="348" r:id="rId68"/>
    <p:sldId id="349" r:id="rId69"/>
  </p:sldIdLst>
  <p:sldSz cx="9144000" cy="6858000" type="screen4x3"/>
  <p:notesSz cx="6972300" cy="10109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8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70CC2F-7741-C44F-B7F0-4C44DAE818B4}" v="26" dt="2024-06-07T08:32:12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1"/>
    <p:restoredTop sz="94679"/>
  </p:normalViewPr>
  <p:slideViewPr>
    <p:cSldViewPr snapToGrid="0">
      <p:cViewPr varScale="1">
        <p:scale>
          <a:sx n="111" d="100"/>
          <a:sy n="111" d="100"/>
        </p:scale>
        <p:origin x="1040" y="208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53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1446" y="-102"/>
      </p:cViewPr>
      <p:guideLst>
        <p:guide orient="horz" pos="3184"/>
        <p:guide pos="219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microsoft.com/office/2015/10/relationships/revisionInfo" Target="revisionInfo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Rectangle 5">
            <a:extLst>
              <a:ext uri="{FF2B5EF4-FFF2-40B4-BE49-F238E27FC236}">
                <a16:creationId xmlns:a16="http://schemas.microsoft.com/office/drawing/2014/main" id="{5DD35CB4-5484-5A42-B16C-CAD70EF72E6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970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142" tIns="48571" rIns="97142" bIns="48571" numCol="1" anchor="b" anchorCtr="0" compatLnSpc="1">
            <a:prstTxWarp prst="textNoShape">
              <a:avLst/>
            </a:prstTxWarp>
          </a:bodyPr>
          <a:lstStyle>
            <a:lvl1pPr algn="r" defTabSz="971550" eaLnBrk="1" hangingPunct="1">
              <a:defRPr sz="1300"/>
            </a:lvl1pPr>
          </a:lstStyle>
          <a:p>
            <a:fld id="{4749CE3F-16E3-A148-804A-F8F3AA6CDF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EE37C3F-7B2C-A247-8406-94AD3FFF959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10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>
            <a:lvl1pPr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BA20E31-50B0-8B47-A22A-FD2F9BD4BFA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1013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>
            <a:lvl1pPr algn="r"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FB4805DD-F1A3-3642-B532-465B9F4ED50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608138" y="784225"/>
            <a:ext cx="3848100" cy="2884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783C44EB-C6DA-EC42-AB02-C5917F3C59B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6913" y="3805238"/>
            <a:ext cx="5578475" cy="554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A21E3F0E-BC6F-5E4F-8F0D-2E3442E378D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b" anchorCtr="0" compatLnSpc="1">
            <a:prstTxWarp prst="textNoShape">
              <a:avLst/>
            </a:prstTxWarp>
          </a:bodyPr>
          <a:lstStyle>
            <a:lvl1pPr defTabSz="976313" eaLnBrk="1" hangingPunct="1">
              <a:defRPr sz="13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35BB0AC5-CDC2-CA4C-BD94-B83B917C15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2788"/>
            <a:ext cx="3021013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7596" tIns="48798" rIns="97596" bIns="48798" numCol="1" anchor="b" anchorCtr="0" compatLnSpc="1">
            <a:prstTxWarp prst="textNoShape">
              <a:avLst/>
            </a:prstTxWarp>
          </a:bodyPr>
          <a:lstStyle>
            <a:lvl1pPr algn="r" defTabSz="976313" eaLnBrk="1" hangingPunct="1">
              <a:defRPr sz="1300"/>
            </a:lvl1pPr>
          </a:lstStyle>
          <a:p>
            <a:fld id="{CEB2EF19-1635-3F4A-BEF0-7C91AB8C2702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B1794F1F-2EDA-4C4C-A41D-F083098D8E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BC6A783-908A-684C-8B00-B6635472AEF3}" type="slidenum">
              <a:rPr lang="en-GB" altLang="en-US" sz="130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A50DB539-8D5B-F14C-BE1C-C2BED4E1C5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09611E66-628E-244E-8D43-880598CE5C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9617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>
            <a:extLst>
              <a:ext uri="{FF2B5EF4-FFF2-40B4-BE49-F238E27FC236}">
                <a16:creationId xmlns:a16="http://schemas.microsoft.com/office/drawing/2014/main" id="{549C3529-4768-6F4B-9DB3-B78C17F88F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3730" name="Notes Placeholder 2">
            <a:extLst>
              <a:ext uri="{FF2B5EF4-FFF2-40B4-BE49-F238E27FC236}">
                <a16:creationId xmlns:a16="http://schemas.microsoft.com/office/drawing/2014/main" id="{F07D4100-F8B8-8247-A36C-7D4C23578D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3731" name="Slide Number Placeholder 3">
            <a:extLst>
              <a:ext uri="{FF2B5EF4-FFF2-40B4-BE49-F238E27FC236}">
                <a16:creationId xmlns:a16="http://schemas.microsoft.com/office/drawing/2014/main" id="{D2B15C2C-2B28-C047-9723-6D96333004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A4BA01-7D25-BF4E-9B68-EBF591662DE6}" type="slidenum">
              <a:rPr lang="en-GB" altLang="en-US"/>
              <a:pPr/>
              <a:t>66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0605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>
            <a:extLst>
              <a:ext uri="{FF2B5EF4-FFF2-40B4-BE49-F238E27FC236}">
                <a16:creationId xmlns:a16="http://schemas.microsoft.com/office/drawing/2014/main" id="{2DE4EAE5-0A06-F743-B7E4-1B93E450A0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5778" name="Notes Placeholder 2">
            <a:extLst>
              <a:ext uri="{FF2B5EF4-FFF2-40B4-BE49-F238E27FC236}">
                <a16:creationId xmlns:a16="http://schemas.microsoft.com/office/drawing/2014/main" id="{2ABFD679-7C19-6F4B-A73B-7AA09DEB4B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5779" name="Slide Number Placeholder 3">
            <a:extLst>
              <a:ext uri="{FF2B5EF4-FFF2-40B4-BE49-F238E27FC236}">
                <a16:creationId xmlns:a16="http://schemas.microsoft.com/office/drawing/2014/main" id="{0160F664-5A66-4F49-A0FA-6E7625F874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04DC7BE-631B-B845-A8ED-43FA17908A10}" type="slidenum">
              <a:rPr lang="en-GB" altLang="en-US"/>
              <a:pPr/>
              <a:t>67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69090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DE2FA883-C10B-2841-BD94-F325F6CB91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1156EEE0-CF44-494C-A581-05D4D07FF7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F0D106FD-8364-DA4A-85F2-FB4B5F3627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760599-4433-E24C-B0C3-210AE488BC09}" type="slidenum">
              <a:rPr lang="en-GB" altLang="en-US"/>
              <a:pPr/>
              <a:t>68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5833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>
            <a:extLst>
              <a:ext uri="{FF2B5EF4-FFF2-40B4-BE49-F238E27FC236}">
                <a16:creationId xmlns:a16="http://schemas.microsoft.com/office/drawing/2014/main" id="{06692969-1FF3-1A3E-9DA7-9C4FEF3DFA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92162" name="Notes Placeholder 2">
            <a:extLst>
              <a:ext uri="{FF2B5EF4-FFF2-40B4-BE49-F238E27FC236}">
                <a16:creationId xmlns:a16="http://schemas.microsoft.com/office/drawing/2014/main" id="{552A2357-AF71-F55F-6829-7E7E3E8FF2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0E8783B0-222C-BDE3-D3FE-F3652D7CA7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EF4606-2FEE-4042-B73F-CAF3F9EBCEFE}" type="slidenum">
              <a:rPr lang="en-GB" altLang="en-US"/>
              <a:pPr/>
              <a:t>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>
            <a:extLst>
              <a:ext uri="{FF2B5EF4-FFF2-40B4-BE49-F238E27FC236}">
                <a16:creationId xmlns:a16="http://schemas.microsoft.com/office/drawing/2014/main" id="{242D1CCD-802F-D145-8B3C-0C15728B5B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83970" name="Notes Placeholder 2">
            <a:extLst>
              <a:ext uri="{FF2B5EF4-FFF2-40B4-BE49-F238E27FC236}">
                <a16:creationId xmlns:a16="http://schemas.microsoft.com/office/drawing/2014/main" id="{AD4EAEE1-4540-634C-97CC-5B011BE21E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3971" name="Slide Number Placeholder 3">
            <a:extLst>
              <a:ext uri="{FF2B5EF4-FFF2-40B4-BE49-F238E27FC236}">
                <a16:creationId xmlns:a16="http://schemas.microsoft.com/office/drawing/2014/main" id="{A819C36D-BF1F-394D-95DA-B5E3DD662A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765E9C3-5660-0D41-B4DF-68F7DAAA7064}" type="slidenum">
              <a:rPr lang="en-GB" altLang="en-US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9217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>
            <a:extLst>
              <a:ext uri="{FF2B5EF4-FFF2-40B4-BE49-F238E27FC236}">
                <a16:creationId xmlns:a16="http://schemas.microsoft.com/office/drawing/2014/main" id="{35F9E66A-9552-2942-B651-DEE07FF23F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88066" name="Notes Placeholder 2">
            <a:extLst>
              <a:ext uri="{FF2B5EF4-FFF2-40B4-BE49-F238E27FC236}">
                <a16:creationId xmlns:a16="http://schemas.microsoft.com/office/drawing/2014/main" id="{677B4A4F-282A-9E48-9C19-A4493CCAD1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8067" name="Slide Number Placeholder 3">
            <a:extLst>
              <a:ext uri="{FF2B5EF4-FFF2-40B4-BE49-F238E27FC236}">
                <a16:creationId xmlns:a16="http://schemas.microsoft.com/office/drawing/2014/main" id="{128C06CD-033C-114E-9352-11B41CCD4D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707D06E-F777-A246-A687-040AD4527C08}" type="slidenum">
              <a:rPr lang="en-GB" altLang="en-US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4613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>
            <a:extLst>
              <a:ext uri="{FF2B5EF4-FFF2-40B4-BE49-F238E27FC236}">
                <a16:creationId xmlns:a16="http://schemas.microsoft.com/office/drawing/2014/main" id="{1BBC9838-8E6F-5E49-99C8-2C5D8B08A5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90114" name="Notes Placeholder 2">
            <a:extLst>
              <a:ext uri="{FF2B5EF4-FFF2-40B4-BE49-F238E27FC236}">
                <a16:creationId xmlns:a16="http://schemas.microsoft.com/office/drawing/2014/main" id="{D1B5059D-3BC0-3D4D-8548-DC0925315D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0115" name="Slide Number Placeholder 3">
            <a:extLst>
              <a:ext uri="{FF2B5EF4-FFF2-40B4-BE49-F238E27FC236}">
                <a16:creationId xmlns:a16="http://schemas.microsoft.com/office/drawing/2014/main" id="{A68E10E9-DF5C-C045-8971-AA0A800ED6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4E8D10C-012F-C74D-9543-B7837FAA1898}" type="slidenum">
              <a:rPr lang="en-GB" altLang="en-US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82315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>
            <a:extLst>
              <a:ext uri="{FF2B5EF4-FFF2-40B4-BE49-F238E27FC236}">
                <a16:creationId xmlns:a16="http://schemas.microsoft.com/office/drawing/2014/main" id="{B1F544D5-63C8-4545-8B71-0C4D8FE75A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9874" name="Notes Placeholder 2">
            <a:extLst>
              <a:ext uri="{FF2B5EF4-FFF2-40B4-BE49-F238E27FC236}">
                <a16:creationId xmlns:a16="http://schemas.microsoft.com/office/drawing/2014/main" id="{6DB1F118-5806-5E4D-8F02-CAE09B1346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9875" name="Slide Number Placeholder 3">
            <a:extLst>
              <a:ext uri="{FF2B5EF4-FFF2-40B4-BE49-F238E27FC236}">
                <a16:creationId xmlns:a16="http://schemas.microsoft.com/office/drawing/2014/main" id="{36C508E1-C61A-D94F-85EA-066B8D4B937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7C4A00B-7F57-2E49-A475-455BD58B2DD6}" type="slidenum">
              <a:rPr lang="en-GB" altLang="en-US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6363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7809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6792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>
            <a:extLst>
              <a:ext uri="{FF2B5EF4-FFF2-40B4-BE49-F238E27FC236}">
                <a16:creationId xmlns:a16="http://schemas.microsoft.com/office/drawing/2014/main" id="{5E19ED06-7EE5-FF4B-A2FB-0189179E2B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09725" y="784225"/>
            <a:ext cx="3844925" cy="2884488"/>
          </a:xfrm>
          <a:ln/>
        </p:spPr>
      </p:sp>
      <p:sp>
        <p:nvSpPr>
          <p:cNvPr id="77826" name="Notes Placeholder 2">
            <a:extLst>
              <a:ext uri="{FF2B5EF4-FFF2-40B4-BE49-F238E27FC236}">
                <a16:creationId xmlns:a16="http://schemas.microsoft.com/office/drawing/2014/main" id="{D3F22D6B-1336-FC45-BFFB-0C2A421EB3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77827" name="Slide Number Placeholder 3">
            <a:extLst>
              <a:ext uri="{FF2B5EF4-FFF2-40B4-BE49-F238E27FC236}">
                <a16:creationId xmlns:a16="http://schemas.microsoft.com/office/drawing/2014/main" id="{1AFF3D44-6405-7548-801D-1FC90D35AA0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76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76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7F1F91-B994-4F43-97BD-6CEDA9233048}" type="slidenum">
              <a:rPr lang="en-GB" altLang="en-US"/>
              <a:pPr/>
              <a:t>44</a:t>
            </a:fld>
            <a:endParaRPr lang="en-GB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Logo-white-transpgif">
            <a:extLst>
              <a:ext uri="{FF2B5EF4-FFF2-40B4-BE49-F238E27FC236}">
                <a16:creationId xmlns:a16="http://schemas.microsoft.com/office/drawing/2014/main" id="{F7816FBD-FD3A-1B44-9F76-1045C1121D70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0788" y="-819150"/>
            <a:ext cx="727075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UoB-white">
            <a:extLst>
              <a:ext uri="{FF2B5EF4-FFF2-40B4-BE49-F238E27FC236}">
                <a16:creationId xmlns:a16="http://schemas.microsoft.com/office/drawing/2014/main" id="{CD392AC7-C6CB-2144-A4CC-E8F3FB225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38" y="549275"/>
            <a:ext cx="270033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ity panorama">
            <a:extLst>
              <a:ext uri="{FF2B5EF4-FFF2-40B4-BE49-F238E27FC236}">
                <a16:creationId xmlns:a16="http://schemas.microsoft.com/office/drawing/2014/main" id="{734060C2-91B8-9041-A651-730104F9F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>
            <a:extLst>
              <a:ext uri="{FF2B5EF4-FFF2-40B4-BE49-F238E27FC236}">
                <a16:creationId xmlns:a16="http://schemas.microsoft.com/office/drawing/2014/main" id="{07B252E7-6081-2544-A9D9-052424B7E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897563"/>
            <a:ext cx="6149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US" altLang="en-US"/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A42B9841-4FEB-D74D-8DF4-75B6C698BC84}"/>
              </a:ext>
            </a:extLst>
          </p:cNvPr>
          <p:cNvGrpSpPr>
            <a:grpSpLocks/>
          </p:cNvGrpSpPr>
          <p:nvPr/>
        </p:nvGrpSpPr>
        <p:grpSpPr bwMode="auto">
          <a:xfrm>
            <a:off x="0" y="5932488"/>
            <a:ext cx="9144000" cy="939800"/>
            <a:chOff x="0" y="3737"/>
            <a:chExt cx="5760" cy="592"/>
          </a:xfrm>
        </p:grpSpPr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63C6955B-BB56-1442-87C6-8BBFD039B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37"/>
              <a:ext cx="5760" cy="592"/>
            </a:xfrm>
            <a:prstGeom prst="rect">
              <a:avLst/>
            </a:prstGeom>
            <a:solidFill>
              <a:srgbClr val="285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olidFill>
                  <a:schemeClr val="bg1"/>
                </a:solidFill>
              </a:endParaRPr>
            </a:p>
          </p:txBody>
        </p:sp>
        <p:pic>
          <p:nvPicPr>
            <p:cNvPr id="9" name="Picture 11" descr="footer-crest-template cropped">
              <a:extLst>
                <a:ext uri="{FF2B5EF4-FFF2-40B4-BE49-F238E27FC236}">
                  <a16:creationId xmlns:a16="http://schemas.microsoft.com/office/drawing/2014/main" id="{B9C6E971-74C4-FB47-BFC8-ADCC85B040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" y="3776"/>
              <a:ext cx="1768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2">
            <a:extLst>
              <a:ext uri="{FF2B5EF4-FFF2-40B4-BE49-F238E27FC236}">
                <a16:creationId xmlns:a16="http://schemas.microsoft.com/office/drawing/2014/main" id="{CB8BE6AB-1C62-A543-A49C-3427C3D35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22193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3">
            <a:extLst>
              <a:ext uri="{FF2B5EF4-FFF2-40B4-BE49-F238E27FC236}">
                <a16:creationId xmlns:a16="http://schemas.microsoft.com/office/drawing/2014/main" id="{E3DF49C0-6666-D74F-A884-320CF2177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173788"/>
            <a:ext cx="2353658" cy="33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0" tIns="19404" rIns="0" bIns="0">
            <a:spAutoFit/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1013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200">
                <a:solidFill>
                  <a:srgbClr val="FFFFFF"/>
                </a:solidFill>
                <a:cs typeface="Tahoma" charset="0"/>
              </a:rPr>
              <a:t>Prof. </a:t>
            </a:r>
            <a:r>
              <a:rPr lang="en-US" sz="2200" dirty="0">
                <a:solidFill>
                  <a:srgbClr val="FFFFFF"/>
                </a:solidFill>
                <a:cs typeface="Tahoma" charset="0"/>
              </a:rPr>
              <a:t>Jaap Velthuis</a:t>
            </a:r>
            <a:endParaRPr lang="en-US" dirty="0">
              <a:solidFill>
                <a:srgbClr val="FFFFFF"/>
              </a:solidFill>
              <a:cs typeface="Tahoma" charset="0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2E3A4638-970B-3248-8A07-13A5B6BB2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1703388"/>
            <a:ext cx="82581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dirty="0">
                <a:solidFill>
                  <a:srgbClr val="B01C2E"/>
                </a:solidFill>
              </a:rPr>
              <a:t>Advanced UK Instrumentation Training 2024</a:t>
            </a:r>
            <a:endParaRPr lang="en-GB" altLang="en-US" sz="3200" dirty="0">
              <a:solidFill>
                <a:srgbClr val="B01C2E"/>
              </a:solidFill>
            </a:endParaRPr>
          </a:p>
        </p:txBody>
      </p:sp>
      <p:sp>
        <p:nvSpPr>
          <p:cNvPr id="5137" name="Rectangle 17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19063" y="5292725"/>
            <a:ext cx="8899525" cy="533400"/>
          </a:xfrm>
        </p:spPr>
        <p:txBody>
          <a:bodyPr/>
          <a:lstStyle>
            <a:lvl1pPr>
              <a:defRPr sz="2200"/>
            </a:lvl1pPr>
          </a:lstStyle>
          <a:p>
            <a:pPr lvl="0"/>
            <a:r>
              <a:rPr lang="en-US" noProof="0" dirty="0" err="1"/>
              <a:t>Testbeams</a:t>
            </a:r>
            <a:endParaRPr lang="en-US" noProof="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2F67A97-0625-EB48-B27A-4763C7E8EE3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73850" y="6188076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F79FB6-FF62-A74B-A2D0-563ABB56919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5888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E7F0B69-A247-B24A-BF08-437514737BA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4473E-D1D0-DD48-AC72-950E5ECAD65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700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88" y="101600"/>
            <a:ext cx="2060575" cy="57150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1600"/>
            <a:ext cx="6034088" cy="57150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E04E2025-36B8-A64F-8BCD-04F5E1AE9B3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E493E7-4743-7B44-857A-03E08479F5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023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DFC2AD62-990D-1F4D-9B8B-87DE4527646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7439026" y="6176963"/>
            <a:ext cx="1265237" cy="476250"/>
          </a:xfr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2365EA-C514-4A4F-9BD4-FA6756C3B9AF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287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1D36D0F7-76A8-8C4C-B392-76913D19760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F221FA-B483-164F-9082-55E80644303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6880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4663" y="903288"/>
            <a:ext cx="403860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903288"/>
            <a:ext cx="403860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E0C6E32-CC02-1D46-B018-EDE46BDDEDA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3A7EB8-9338-0148-9EDF-295602C15F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42185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F06B1192-EB1E-7D40-966F-8F0B2BE2D0E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851134-7135-A948-8695-6AFC50BF1B6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304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86B5A055-D9FF-FA40-A72B-2462B12CDCC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6662E7-835F-F040-A1EB-B6D633893D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577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C98FA4BA-DCBC-914A-A688-AD79A77DCDB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E9A78-3EF6-0E49-9A67-3942D631EE9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1832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F75F2971-33E6-0340-BF9F-999CAB9FAE8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ACE76-5126-4243-B663-88B5E20252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250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BB1F3A7-DAE0-C740-AA30-FD06517BC6A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6149FD-BA6D-D443-A972-4BF28280CA5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54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26DCBB14-1125-CB45-BE84-74107E075401}"/>
              </a:ext>
            </a:extLst>
          </p:cNvPr>
          <p:cNvGrpSpPr>
            <a:grpSpLocks/>
          </p:cNvGrpSpPr>
          <p:nvPr/>
        </p:nvGrpSpPr>
        <p:grpSpPr bwMode="auto">
          <a:xfrm>
            <a:off x="0" y="5932488"/>
            <a:ext cx="9144000" cy="939800"/>
            <a:chOff x="0" y="3737"/>
            <a:chExt cx="5760" cy="592"/>
          </a:xfrm>
        </p:grpSpPr>
        <p:sp>
          <p:nvSpPr>
            <p:cNvPr id="1031" name="Rectangle 3">
              <a:extLst>
                <a:ext uri="{FF2B5EF4-FFF2-40B4-BE49-F238E27FC236}">
                  <a16:creationId xmlns:a16="http://schemas.microsoft.com/office/drawing/2014/main" id="{A607C7E7-8399-E04B-A318-55305F880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37"/>
              <a:ext cx="5760" cy="592"/>
            </a:xfrm>
            <a:prstGeom prst="rect">
              <a:avLst/>
            </a:prstGeom>
            <a:solidFill>
              <a:srgbClr val="2858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pic>
          <p:nvPicPr>
            <p:cNvPr id="1032" name="Picture 4" descr="footer-crest-template cropped">
              <a:extLst>
                <a:ext uri="{FF2B5EF4-FFF2-40B4-BE49-F238E27FC236}">
                  <a16:creationId xmlns:a16="http://schemas.microsoft.com/office/drawing/2014/main" id="{62036FD5-9E61-7F4B-BF2F-EC6CB6BE25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2" y="3776"/>
              <a:ext cx="1768" cy="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5">
            <a:extLst>
              <a:ext uri="{FF2B5EF4-FFF2-40B4-BE49-F238E27FC236}">
                <a16:creationId xmlns:a16="http://schemas.microsoft.com/office/drawing/2014/main" id="{E0032C82-4E30-C74B-AFC8-1975CACD35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1600"/>
            <a:ext cx="82296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pic>
        <p:nvPicPr>
          <p:cNvPr id="1028" name="Picture 10">
            <a:extLst>
              <a:ext uri="{FF2B5EF4-FFF2-40B4-BE49-F238E27FC236}">
                <a16:creationId xmlns:a16="http://schemas.microsoft.com/office/drawing/2014/main" id="{4F639636-5C57-F147-BA1E-C24A8AE87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46788"/>
            <a:ext cx="22860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Rectangle 11">
            <a:extLst>
              <a:ext uri="{FF2B5EF4-FFF2-40B4-BE49-F238E27FC236}">
                <a16:creationId xmlns:a16="http://schemas.microsoft.com/office/drawing/2014/main" id="{0185CDA1-34DC-8B41-857B-F4D5EB32D83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5986463"/>
            <a:ext cx="12652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00" b="1"/>
            </a:lvl1pPr>
          </a:lstStyle>
          <a:p>
            <a:fld id="{74BD81E4-D748-E14B-8746-44DD1EABE1C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030" name="Rectangle 12">
            <a:extLst>
              <a:ext uri="{FF2B5EF4-FFF2-40B4-BE49-F238E27FC236}">
                <a16:creationId xmlns:a16="http://schemas.microsoft.com/office/drawing/2014/main" id="{0BB984A6-67E9-8040-A647-6A5BBBEBAE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74663" y="903288"/>
            <a:ext cx="8229600" cy="491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</p:sldLayoutIdLst>
  <p:hf hdr="0" ftr="0" dt="0"/>
  <p:txStyles>
    <p:titleStyle>
      <a:lvl1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+mj-lt"/>
          <a:ea typeface="+mj-ea"/>
          <a:cs typeface="ＭＳ Ｐゴシック" charset="0"/>
        </a:defRPr>
      </a:lvl1pPr>
      <a:lvl2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2pPr>
      <a:lvl3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3pPr>
      <a:lvl4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4pPr>
      <a:lvl5pPr marL="441325" indent="-441325" algn="l" rtl="0" eaLnBrk="0" fontAlgn="base" hangingPunct="0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  <a:cs typeface="ＭＳ Ｐゴシック" charset="0"/>
        </a:defRPr>
      </a:lvl5pPr>
      <a:lvl6pPr marL="8985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6pPr>
      <a:lvl7pPr marL="13557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7pPr>
      <a:lvl8pPr marL="18129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8pPr>
      <a:lvl9pPr marL="2270125" indent="-441325" algn="l" rtl="0" fontAlgn="base">
        <a:spcBef>
          <a:spcPct val="0"/>
        </a:spcBef>
        <a:spcAft>
          <a:spcPct val="0"/>
        </a:spcAft>
        <a:buBlip>
          <a:blip r:embed="rId15"/>
        </a:buBlip>
        <a:defRPr sz="2800">
          <a:solidFill>
            <a:srgbClr val="B01C2E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0"/>
        </a:spcAft>
        <a:buClr>
          <a:srgbClr val="2858BB"/>
        </a:buClr>
        <a:buFont typeface="Wingdings" pitchFamily="2" charset="2"/>
        <a:buChar char="u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360363" indent="-180975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2pPr>
      <a:lvl3pPr marL="720725" indent="-180975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073150" indent="-173038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1435100" indent="-176213" algn="l" rtl="0" eaLnBrk="0" fontAlgn="base" hangingPunct="0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18923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3495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28067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263900" indent="-176213" algn="l" rtl="0" fontAlgn="base">
        <a:spcBef>
          <a:spcPct val="20000"/>
        </a:spcBef>
        <a:spcAft>
          <a:spcPct val="0"/>
        </a:spcAft>
        <a:buClr>
          <a:srgbClr val="2858BB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7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6.emf"/><Relationship Id="rId4" Type="http://schemas.openxmlformats.org/officeDocument/2006/relationships/oleObject" Target="../embeddings/oleObject3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tif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tif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tif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tif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>
            <a:extLst>
              <a:ext uri="{FF2B5EF4-FFF2-40B4-BE49-F238E27FC236}">
                <a16:creationId xmlns:a16="http://schemas.microsoft.com/office/drawing/2014/main" id="{155EADDF-5646-8E49-B542-B3E85543F48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/>
            <a:ext uri="{91240B29-F687-4f45-9708-019B960494DF}"/>
            <a:ext uri="{AF507438-7753-43e0-B8FC-AC1667EBCBE1}"/>
            <a:ext uri="{FAA26D3D-D897-4be2-8F04-BA451C77F1D7}"/>
          </a:extLst>
        </p:spPr>
        <p:txBody>
          <a:bodyPr/>
          <a:lstStyle/>
          <a:p>
            <a:pPr marL="0" indent="0" eaLnBrk="1" hangingPunct="1">
              <a:buFont typeface="Wingdings" charset="2"/>
              <a:buChar char="u"/>
              <a:defRPr/>
            </a:pPr>
            <a:r>
              <a:rPr lang="en-GB" b="1" dirty="0" err="1">
                <a:cs typeface="+mn-cs"/>
              </a:rPr>
              <a:t>Testbeams</a:t>
            </a:r>
            <a:endParaRPr lang="en-GB" dirty="0"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8A526D-8C6A-63FE-DAFB-FBA1324CF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012" y="2301689"/>
            <a:ext cx="4991977" cy="30776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918AA-0C6C-BA44-A7E9-FEB935685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aims of a </a:t>
            </a:r>
            <a:r>
              <a:rPr lang="en-US" dirty="0" err="1"/>
              <a:t>testbeam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A9A3E-3581-81CB-5633-DDFDF36B6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Measure key parameters of sensors</a:t>
            </a:r>
          </a:p>
          <a:p>
            <a:pPr lvl="1"/>
            <a:r>
              <a:rPr lang="en-US" b="1" dirty="0"/>
              <a:t>Efficiency &amp; Purity</a:t>
            </a:r>
            <a:endParaRPr lang="en-US" dirty="0"/>
          </a:p>
          <a:p>
            <a:pPr lvl="1"/>
            <a:r>
              <a:rPr lang="en-US" dirty="0"/>
              <a:t>Signal to noise ratio</a:t>
            </a:r>
          </a:p>
          <a:p>
            <a:pPr lvl="1"/>
            <a:r>
              <a:rPr lang="en-US" dirty="0"/>
              <a:t>Position resolution</a:t>
            </a:r>
          </a:p>
          <a:p>
            <a:pPr lvl="2"/>
            <a:r>
              <a:rPr lang="en-US" dirty="0"/>
              <a:t>Optimize position reconstruction algorithms</a:t>
            </a:r>
          </a:p>
          <a:p>
            <a:pPr lvl="1"/>
            <a:r>
              <a:rPr lang="en-US" dirty="0"/>
              <a:t>Cluster sizes</a:t>
            </a:r>
          </a:p>
          <a:p>
            <a:pPr lvl="1"/>
            <a:r>
              <a:rPr lang="en-US" dirty="0"/>
              <a:t>Charge sharing</a:t>
            </a:r>
          </a:p>
          <a:p>
            <a:pPr lvl="1"/>
            <a:r>
              <a:rPr lang="en-US" dirty="0"/>
              <a:t>In-pixel variations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And debug DAQ systems</a:t>
            </a:r>
          </a:p>
          <a:p>
            <a:pPr lvl="1"/>
            <a:r>
              <a:rPr lang="en-US" dirty="0"/>
              <a:t>Some groups even built their entire detector by testing all modules in the beam test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D2C77-E054-3BE1-0F7C-DE29B2507B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3697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0EBF92C9-C876-3B4B-AD10-A580954938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Efficiency and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C3C685-09F7-6E42-B360-0C6B7E4E7B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52500"/>
            <a:ext cx="4779963" cy="4913313"/>
          </a:xfrm>
        </p:spPr>
        <p:txBody>
          <a:bodyPr/>
          <a:lstStyle/>
          <a:p>
            <a:r>
              <a:rPr lang="en-US" altLang="en-US"/>
              <a:t>Efficiency and purity are the </a:t>
            </a:r>
            <a:r>
              <a:rPr lang="en-US" altLang="en-US" b="1"/>
              <a:t>MOST</a:t>
            </a:r>
            <a:r>
              <a:rPr lang="en-US" altLang="en-US"/>
              <a:t> </a:t>
            </a:r>
            <a:r>
              <a:rPr lang="en-US" altLang="en-US" b="1"/>
              <a:t>important</a:t>
            </a:r>
            <a:r>
              <a:rPr lang="en-US" altLang="en-US"/>
              <a:t> parameters for a detector. </a:t>
            </a:r>
          </a:p>
          <a:p>
            <a:pPr lvl="1"/>
            <a:r>
              <a:rPr lang="en-US" altLang="en-US"/>
              <a:t>Efficiency: if a particle goes through a detector, does the detector record it?</a:t>
            </a:r>
          </a:p>
          <a:p>
            <a:pPr lvl="1"/>
            <a:r>
              <a:rPr lang="en-US" altLang="en-US"/>
              <a:t>Purity: if a detector records a particle, was it actually a particle?</a:t>
            </a:r>
          </a:p>
          <a:p>
            <a:r>
              <a:rPr lang="en-US" altLang="en-US"/>
              <a:t>Which arrow points at a particle?</a:t>
            </a:r>
          </a:p>
          <a:p>
            <a:pPr lvl="1"/>
            <a:r>
              <a:rPr lang="en-US" altLang="en-US"/>
              <a:t>How can you tell?</a:t>
            </a:r>
          </a:p>
          <a:p>
            <a:pPr lvl="1"/>
            <a:endParaRPr lang="en-US" altLang="en-US"/>
          </a:p>
          <a:p>
            <a:r>
              <a:rPr lang="en-US" altLang="en-US"/>
              <a:t>You cannot! It is a statistical thing: you can evaluate the probability.</a:t>
            </a:r>
          </a:p>
        </p:txBody>
      </p:sp>
      <p:grpSp>
        <p:nvGrpSpPr>
          <p:cNvPr id="82947" name="Group 4">
            <a:extLst>
              <a:ext uri="{FF2B5EF4-FFF2-40B4-BE49-F238E27FC236}">
                <a16:creationId xmlns:a16="http://schemas.microsoft.com/office/drawing/2014/main" id="{FB205F6D-2A35-384D-9B89-C4CF4C36A13F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939925"/>
            <a:ext cx="3194050" cy="1536700"/>
            <a:chOff x="4571999" y="3551583"/>
            <a:chExt cx="3193775" cy="1537253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8146C1B9-F3C5-4344-B9A0-A9F3521014EF}"/>
                </a:ext>
              </a:extLst>
            </p:cNvPr>
            <p:cNvCxnSpPr/>
            <p:nvPr/>
          </p:nvCxnSpPr>
          <p:spPr>
            <a:xfrm>
              <a:off x="4571999" y="4969731"/>
              <a:ext cx="319377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CA0B9E8-E4CA-0D40-AED2-0A7F73D43B80}"/>
                </a:ext>
              </a:extLst>
            </p:cNvPr>
            <p:cNvCxnSpPr/>
            <p:nvPr/>
          </p:nvCxnSpPr>
          <p:spPr>
            <a:xfrm flipV="1">
              <a:off x="4571999" y="3551583"/>
              <a:ext cx="0" cy="142132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5E56A511-5B20-534F-A039-5B5DD1182530}"/>
                </a:ext>
              </a:extLst>
            </p:cNvPr>
            <p:cNvSpPr/>
            <p:nvPr/>
          </p:nvSpPr>
          <p:spPr>
            <a:xfrm>
              <a:off x="4691052" y="3935896"/>
              <a:ext cx="2477874" cy="1152940"/>
            </a:xfrm>
            <a:custGeom>
              <a:avLst/>
              <a:gdLst>
                <a:gd name="connsiteX0" fmla="*/ 0 w 2478156"/>
                <a:gd name="connsiteY0" fmla="*/ 1060173 h 1152939"/>
                <a:gd name="connsiteX1" fmla="*/ 92765 w 2478156"/>
                <a:gd name="connsiteY1" fmla="*/ 1086678 h 1152939"/>
                <a:gd name="connsiteX2" fmla="*/ 145774 w 2478156"/>
                <a:gd name="connsiteY2" fmla="*/ 1046921 h 1152939"/>
                <a:gd name="connsiteX3" fmla="*/ 185530 w 2478156"/>
                <a:gd name="connsiteY3" fmla="*/ 1033669 h 1152939"/>
                <a:gd name="connsiteX4" fmla="*/ 225287 w 2478156"/>
                <a:gd name="connsiteY4" fmla="*/ 1020417 h 1152939"/>
                <a:gd name="connsiteX5" fmla="*/ 304800 w 2478156"/>
                <a:gd name="connsiteY5" fmla="*/ 1007165 h 1152939"/>
                <a:gd name="connsiteX6" fmla="*/ 344556 w 2478156"/>
                <a:gd name="connsiteY6" fmla="*/ 1020417 h 1152939"/>
                <a:gd name="connsiteX7" fmla="*/ 371061 w 2478156"/>
                <a:gd name="connsiteY7" fmla="*/ 1046921 h 1152939"/>
                <a:gd name="connsiteX8" fmla="*/ 384313 w 2478156"/>
                <a:gd name="connsiteY8" fmla="*/ 1086678 h 1152939"/>
                <a:gd name="connsiteX9" fmla="*/ 424069 w 2478156"/>
                <a:gd name="connsiteY9" fmla="*/ 1113182 h 1152939"/>
                <a:gd name="connsiteX10" fmla="*/ 450574 w 2478156"/>
                <a:gd name="connsiteY10" fmla="*/ 1139686 h 1152939"/>
                <a:gd name="connsiteX11" fmla="*/ 463826 w 2478156"/>
                <a:gd name="connsiteY11" fmla="*/ 1020417 h 1152939"/>
                <a:gd name="connsiteX12" fmla="*/ 477078 w 2478156"/>
                <a:gd name="connsiteY12" fmla="*/ 967408 h 1152939"/>
                <a:gd name="connsiteX13" fmla="*/ 490330 w 2478156"/>
                <a:gd name="connsiteY13" fmla="*/ 834886 h 1152939"/>
                <a:gd name="connsiteX14" fmla="*/ 503582 w 2478156"/>
                <a:gd name="connsiteY14" fmla="*/ 755373 h 1152939"/>
                <a:gd name="connsiteX15" fmla="*/ 516834 w 2478156"/>
                <a:gd name="connsiteY15" fmla="*/ 795130 h 1152939"/>
                <a:gd name="connsiteX16" fmla="*/ 543339 w 2478156"/>
                <a:gd name="connsiteY16" fmla="*/ 901147 h 1152939"/>
                <a:gd name="connsiteX17" fmla="*/ 569843 w 2478156"/>
                <a:gd name="connsiteY17" fmla="*/ 980660 h 1152939"/>
                <a:gd name="connsiteX18" fmla="*/ 596348 w 2478156"/>
                <a:gd name="connsiteY18" fmla="*/ 1060173 h 1152939"/>
                <a:gd name="connsiteX19" fmla="*/ 609600 w 2478156"/>
                <a:gd name="connsiteY19" fmla="*/ 1099930 h 1152939"/>
                <a:gd name="connsiteX20" fmla="*/ 622852 w 2478156"/>
                <a:gd name="connsiteY20" fmla="*/ 1033669 h 1152939"/>
                <a:gd name="connsiteX21" fmla="*/ 636104 w 2478156"/>
                <a:gd name="connsiteY21" fmla="*/ 980660 h 1152939"/>
                <a:gd name="connsiteX22" fmla="*/ 662608 w 2478156"/>
                <a:gd name="connsiteY22" fmla="*/ 1007165 h 1152939"/>
                <a:gd name="connsiteX23" fmla="*/ 715617 w 2478156"/>
                <a:gd name="connsiteY23" fmla="*/ 1020417 h 1152939"/>
                <a:gd name="connsiteX24" fmla="*/ 755374 w 2478156"/>
                <a:gd name="connsiteY24" fmla="*/ 1046921 h 1152939"/>
                <a:gd name="connsiteX25" fmla="*/ 834887 w 2478156"/>
                <a:gd name="connsiteY25" fmla="*/ 993913 h 1152939"/>
                <a:gd name="connsiteX26" fmla="*/ 874643 w 2478156"/>
                <a:gd name="connsiteY26" fmla="*/ 980660 h 1152939"/>
                <a:gd name="connsiteX27" fmla="*/ 914400 w 2478156"/>
                <a:gd name="connsiteY27" fmla="*/ 993913 h 1152939"/>
                <a:gd name="connsiteX28" fmla="*/ 927652 w 2478156"/>
                <a:gd name="connsiteY28" fmla="*/ 1033669 h 1152939"/>
                <a:gd name="connsiteX29" fmla="*/ 954156 w 2478156"/>
                <a:gd name="connsiteY29" fmla="*/ 1073426 h 1152939"/>
                <a:gd name="connsiteX30" fmla="*/ 980661 w 2478156"/>
                <a:gd name="connsiteY30" fmla="*/ 993913 h 1152939"/>
                <a:gd name="connsiteX31" fmla="*/ 993913 w 2478156"/>
                <a:gd name="connsiteY31" fmla="*/ 954156 h 1152939"/>
                <a:gd name="connsiteX32" fmla="*/ 1033669 w 2478156"/>
                <a:gd name="connsiteY32" fmla="*/ 967408 h 1152939"/>
                <a:gd name="connsiteX33" fmla="*/ 1126434 w 2478156"/>
                <a:gd name="connsiteY33" fmla="*/ 1073426 h 1152939"/>
                <a:gd name="connsiteX34" fmla="*/ 1152939 w 2478156"/>
                <a:gd name="connsiteY34" fmla="*/ 1099930 h 1152939"/>
                <a:gd name="connsiteX35" fmla="*/ 1179443 w 2478156"/>
                <a:gd name="connsiteY35" fmla="*/ 1046921 h 1152939"/>
                <a:gd name="connsiteX36" fmla="*/ 1205948 w 2478156"/>
                <a:gd name="connsiteY36" fmla="*/ 927652 h 1152939"/>
                <a:gd name="connsiteX37" fmla="*/ 1232452 w 2478156"/>
                <a:gd name="connsiteY37" fmla="*/ 848139 h 1152939"/>
                <a:gd name="connsiteX38" fmla="*/ 1258956 w 2478156"/>
                <a:gd name="connsiteY38" fmla="*/ 755373 h 1152939"/>
                <a:gd name="connsiteX39" fmla="*/ 1272208 w 2478156"/>
                <a:gd name="connsiteY39" fmla="*/ 662608 h 1152939"/>
                <a:gd name="connsiteX40" fmla="*/ 1298713 w 2478156"/>
                <a:gd name="connsiteY40" fmla="*/ 569843 h 1152939"/>
                <a:gd name="connsiteX41" fmla="*/ 1325217 w 2478156"/>
                <a:gd name="connsiteY41" fmla="*/ 463826 h 1152939"/>
                <a:gd name="connsiteX42" fmla="*/ 1364974 w 2478156"/>
                <a:gd name="connsiteY42" fmla="*/ 689113 h 1152939"/>
                <a:gd name="connsiteX43" fmla="*/ 1404730 w 2478156"/>
                <a:gd name="connsiteY43" fmla="*/ 874643 h 1152939"/>
                <a:gd name="connsiteX44" fmla="*/ 1417982 w 2478156"/>
                <a:gd name="connsiteY44" fmla="*/ 954156 h 1152939"/>
                <a:gd name="connsiteX45" fmla="*/ 1431234 w 2478156"/>
                <a:gd name="connsiteY45" fmla="*/ 1020417 h 1152939"/>
                <a:gd name="connsiteX46" fmla="*/ 1457739 w 2478156"/>
                <a:gd name="connsiteY46" fmla="*/ 1152939 h 1152939"/>
                <a:gd name="connsiteX47" fmla="*/ 1484243 w 2478156"/>
                <a:gd name="connsiteY47" fmla="*/ 1073426 h 1152939"/>
                <a:gd name="connsiteX48" fmla="*/ 1497495 w 2478156"/>
                <a:gd name="connsiteY48" fmla="*/ 1033669 h 1152939"/>
                <a:gd name="connsiteX49" fmla="*/ 1524000 w 2478156"/>
                <a:gd name="connsiteY49" fmla="*/ 914400 h 1152939"/>
                <a:gd name="connsiteX50" fmla="*/ 1550504 w 2478156"/>
                <a:gd name="connsiteY50" fmla="*/ 954156 h 1152939"/>
                <a:gd name="connsiteX51" fmla="*/ 1577008 w 2478156"/>
                <a:gd name="connsiteY51" fmla="*/ 1033669 h 1152939"/>
                <a:gd name="connsiteX52" fmla="*/ 1630017 w 2478156"/>
                <a:gd name="connsiteY52" fmla="*/ 1046921 h 1152939"/>
                <a:gd name="connsiteX53" fmla="*/ 1696278 w 2478156"/>
                <a:gd name="connsiteY53" fmla="*/ 1099930 h 1152939"/>
                <a:gd name="connsiteX54" fmla="*/ 1709530 w 2478156"/>
                <a:gd name="connsiteY54" fmla="*/ 1046921 h 1152939"/>
                <a:gd name="connsiteX55" fmla="*/ 1736034 w 2478156"/>
                <a:gd name="connsiteY55" fmla="*/ 967408 h 1152939"/>
                <a:gd name="connsiteX56" fmla="*/ 1762539 w 2478156"/>
                <a:gd name="connsiteY56" fmla="*/ 993913 h 1152939"/>
                <a:gd name="connsiteX57" fmla="*/ 1775791 w 2478156"/>
                <a:gd name="connsiteY57" fmla="*/ 1033669 h 1152939"/>
                <a:gd name="connsiteX58" fmla="*/ 1802295 w 2478156"/>
                <a:gd name="connsiteY58" fmla="*/ 1073426 h 1152939"/>
                <a:gd name="connsiteX59" fmla="*/ 1815548 w 2478156"/>
                <a:gd name="connsiteY59" fmla="*/ 993913 h 1152939"/>
                <a:gd name="connsiteX60" fmla="*/ 1868556 w 2478156"/>
                <a:gd name="connsiteY60" fmla="*/ 1073426 h 1152939"/>
                <a:gd name="connsiteX61" fmla="*/ 1908313 w 2478156"/>
                <a:gd name="connsiteY61" fmla="*/ 821634 h 1152939"/>
                <a:gd name="connsiteX62" fmla="*/ 1934817 w 2478156"/>
                <a:gd name="connsiteY62" fmla="*/ 728869 h 1152939"/>
                <a:gd name="connsiteX63" fmla="*/ 1974574 w 2478156"/>
                <a:gd name="connsiteY63" fmla="*/ 556591 h 1152939"/>
                <a:gd name="connsiteX64" fmla="*/ 2001078 w 2478156"/>
                <a:gd name="connsiteY64" fmla="*/ 490330 h 1152939"/>
                <a:gd name="connsiteX65" fmla="*/ 2040834 w 2478156"/>
                <a:gd name="connsiteY65" fmla="*/ 278295 h 1152939"/>
                <a:gd name="connsiteX66" fmla="*/ 2054087 w 2478156"/>
                <a:gd name="connsiteY66" fmla="*/ 119269 h 1152939"/>
                <a:gd name="connsiteX67" fmla="*/ 2067339 w 2478156"/>
                <a:gd name="connsiteY67" fmla="*/ 0 h 1152939"/>
                <a:gd name="connsiteX68" fmla="*/ 2093843 w 2478156"/>
                <a:gd name="connsiteY68" fmla="*/ 940904 h 1152939"/>
                <a:gd name="connsiteX69" fmla="*/ 2107095 w 2478156"/>
                <a:gd name="connsiteY69" fmla="*/ 1007165 h 1152939"/>
                <a:gd name="connsiteX70" fmla="*/ 2120348 w 2478156"/>
                <a:gd name="connsiteY70" fmla="*/ 967408 h 1152939"/>
                <a:gd name="connsiteX71" fmla="*/ 2146852 w 2478156"/>
                <a:gd name="connsiteY71" fmla="*/ 993913 h 1152939"/>
                <a:gd name="connsiteX72" fmla="*/ 2173356 w 2478156"/>
                <a:gd name="connsiteY72" fmla="*/ 1033669 h 1152939"/>
                <a:gd name="connsiteX73" fmla="*/ 2213113 w 2478156"/>
                <a:gd name="connsiteY73" fmla="*/ 1007165 h 1152939"/>
                <a:gd name="connsiteX74" fmla="*/ 2239617 w 2478156"/>
                <a:gd name="connsiteY74" fmla="*/ 967408 h 1152939"/>
                <a:gd name="connsiteX75" fmla="*/ 2279374 w 2478156"/>
                <a:gd name="connsiteY75" fmla="*/ 980660 h 1152939"/>
                <a:gd name="connsiteX76" fmla="*/ 2345634 w 2478156"/>
                <a:gd name="connsiteY76" fmla="*/ 1046921 h 1152939"/>
                <a:gd name="connsiteX77" fmla="*/ 2385391 w 2478156"/>
                <a:gd name="connsiteY77" fmla="*/ 1060173 h 1152939"/>
                <a:gd name="connsiteX78" fmla="*/ 2411895 w 2478156"/>
                <a:gd name="connsiteY78" fmla="*/ 1020417 h 1152939"/>
                <a:gd name="connsiteX79" fmla="*/ 2438400 w 2478156"/>
                <a:gd name="connsiteY79" fmla="*/ 993913 h 1152939"/>
                <a:gd name="connsiteX80" fmla="*/ 2478156 w 2478156"/>
                <a:gd name="connsiteY80" fmla="*/ 1060173 h 115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478156" h="1152939">
                  <a:moveTo>
                    <a:pt x="0" y="1060173"/>
                  </a:moveTo>
                  <a:cubicBezTo>
                    <a:pt x="30922" y="1069008"/>
                    <a:pt x="61566" y="1094478"/>
                    <a:pt x="92765" y="1086678"/>
                  </a:cubicBezTo>
                  <a:cubicBezTo>
                    <a:pt x="216380" y="1055774"/>
                    <a:pt x="6691" y="1000561"/>
                    <a:pt x="145774" y="1046921"/>
                  </a:cubicBezTo>
                  <a:cubicBezTo>
                    <a:pt x="197543" y="1098691"/>
                    <a:pt x="151124" y="1068075"/>
                    <a:pt x="185530" y="1033669"/>
                  </a:cubicBezTo>
                  <a:cubicBezTo>
                    <a:pt x="195408" y="1023791"/>
                    <a:pt x="212035" y="1024834"/>
                    <a:pt x="225287" y="1020417"/>
                  </a:cubicBezTo>
                  <a:cubicBezTo>
                    <a:pt x="325214" y="1053726"/>
                    <a:pt x="202042" y="1024291"/>
                    <a:pt x="304800" y="1007165"/>
                  </a:cubicBezTo>
                  <a:cubicBezTo>
                    <a:pt x="318579" y="1004869"/>
                    <a:pt x="331304" y="1016000"/>
                    <a:pt x="344556" y="1020417"/>
                  </a:cubicBezTo>
                  <a:cubicBezTo>
                    <a:pt x="353391" y="1029252"/>
                    <a:pt x="364633" y="1036207"/>
                    <a:pt x="371061" y="1046921"/>
                  </a:cubicBezTo>
                  <a:cubicBezTo>
                    <a:pt x="378248" y="1058899"/>
                    <a:pt x="375587" y="1075770"/>
                    <a:pt x="384313" y="1086678"/>
                  </a:cubicBezTo>
                  <a:cubicBezTo>
                    <a:pt x="394262" y="1099115"/>
                    <a:pt x="411632" y="1103233"/>
                    <a:pt x="424069" y="1113182"/>
                  </a:cubicBezTo>
                  <a:cubicBezTo>
                    <a:pt x="433825" y="1120987"/>
                    <a:pt x="441739" y="1130851"/>
                    <a:pt x="450574" y="1139686"/>
                  </a:cubicBezTo>
                  <a:cubicBezTo>
                    <a:pt x="454991" y="1099930"/>
                    <a:pt x="457744" y="1059953"/>
                    <a:pt x="463826" y="1020417"/>
                  </a:cubicBezTo>
                  <a:cubicBezTo>
                    <a:pt x="466595" y="1002415"/>
                    <a:pt x="474502" y="985438"/>
                    <a:pt x="477078" y="967408"/>
                  </a:cubicBezTo>
                  <a:cubicBezTo>
                    <a:pt x="483356" y="923460"/>
                    <a:pt x="484824" y="878938"/>
                    <a:pt x="490330" y="834886"/>
                  </a:cubicBezTo>
                  <a:cubicBezTo>
                    <a:pt x="493663" y="808224"/>
                    <a:pt x="499165" y="781877"/>
                    <a:pt x="503582" y="755373"/>
                  </a:cubicBezTo>
                  <a:cubicBezTo>
                    <a:pt x="507999" y="768625"/>
                    <a:pt x="513158" y="781653"/>
                    <a:pt x="516834" y="795130"/>
                  </a:cubicBezTo>
                  <a:cubicBezTo>
                    <a:pt x="526419" y="830273"/>
                    <a:pt x="531820" y="866590"/>
                    <a:pt x="543339" y="901147"/>
                  </a:cubicBezTo>
                  <a:lnTo>
                    <a:pt x="569843" y="980660"/>
                  </a:lnTo>
                  <a:lnTo>
                    <a:pt x="596348" y="1060173"/>
                  </a:lnTo>
                  <a:lnTo>
                    <a:pt x="609600" y="1099930"/>
                  </a:lnTo>
                  <a:cubicBezTo>
                    <a:pt x="614017" y="1077843"/>
                    <a:pt x="617966" y="1055657"/>
                    <a:pt x="622852" y="1033669"/>
                  </a:cubicBezTo>
                  <a:cubicBezTo>
                    <a:pt x="626803" y="1015889"/>
                    <a:pt x="620949" y="990763"/>
                    <a:pt x="636104" y="980660"/>
                  </a:cubicBezTo>
                  <a:cubicBezTo>
                    <a:pt x="646500" y="973729"/>
                    <a:pt x="651433" y="1001577"/>
                    <a:pt x="662608" y="1007165"/>
                  </a:cubicBezTo>
                  <a:cubicBezTo>
                    <a:pt x="678899" y="1015310"/>
                    <a:pt x="697947" y="1016000"/>
                    <a:pt x="715617" y="1020417"/>
                  </a:cubicBezTo>
                  <a:cubicBezTo>
                    <a:pt x="728869" y="1029252"/>
                    <a:pt x="739826" y="1050376"/>
                    <a:pt x="755374" y="1046921"/>
                  </a:cubicBezTo>
                  <a:cubicBezTo>
                    <a:pt x="786470" y="1040011"/>
                    <a:pt x="804668" y="1003987"/>
                    <a:pt x="834887" y="993913"/>
                  </a:cubicBezTo>
                  <a:lnTo>
                    <a:pt x="874643" y="980660"/>
                  </a:lnTo>
                  <a:cubicBezTo>
                    <a:pt x="887895" y="985078"/>
                    <a:pt x="904522" y="984035"/>
                    <a:pt x="914400" y="993913"/>
                  </a:cubicBezTo>
                  <a:cubicBezTo>
                    <a:pt x="924277" y="1003790"/>
                    <a:pt x="921405" y="1021175"/>
                    <a:pt x="927652" y="1033669"/>
                  </a:cubicBezTo>
                  <a:cubicBezTo>
                    <a:pt x="934775" y="1047915"/>
                    <a:pt x="945321" y="1060174"/>
                    <a:pt x="954156" y="1073426"/>
                  </a:cubicBezTo>
                  <a:lnTo>
                    <a:pt x="980661" y="993913"/>
                  </a:lnTo>
                  <a:lnTo>
                    <a:pt x="993913" y="954156"/>
                  </a:lnTo>
                  <a:cubicBezTo>
                    <a:pt x="1007165" y="958573"/>
                    <a:pt x="1022494" y="959027"/>
                    <a:pt x="1033669" y="967408"/>
                  </a:cubicBezTo>
                  <a:cubicBezTo>
                    <a:pt x="1115417" y="1028719"/>
                    <a:pt x="1080449" y="1015946"/>
                    <a:pt x="1126434" y="1073426"/>
                  </a:cubicBezTo>
                  <a:cubicBezTo>
                    <a:pt x="1134239" y="1083182"/>
                    <a:pt x="1144104" y="1091095"/>
                    <a:pt x="1152939" y="1099930"/>
                  </a:cubicBezTo>
                  <a:cubicBezTo>
                    <a:pt x="1161774" y="1082260"/>
                    <a:pt x="1172507" y="1065418"/>
                    <a:pt x="1179443" y="1046921"/>
                  </a:cubicBezTo>
                  <a:cubicBezTo>
                    <a:pt x="1191341" y="1015194"/>
                    <a:pt x="1197554" y="958430"/>
                    <a:pt x="1205948" y="927652"/>
                  </a:cubicBezTo>
                  <a:cubicBezTo>
                    <a:pt x="1213299" y="900698"/>
                    <a:pt x="1225676" y="875243"/>
                    <a:pt x="1232452" y="848139"/>
                  </a:cubicBezTo>
                  <a:cubicBezTo>
                    <a:pt x="1249092" y="781578"/>
                    <a:pt x="1239945" y="812409"/>
                    <a:pt x="1258956" y="755373"/>
                  </a:cubicBezTo>
                  <a:cubicBezTo>
                    <a:pt x="1263373" y="724451"/>
                    <a:pt x="1266620" y="693340"/>
                    <a:pt x="1272208" y="662608"/>
                  </a:cubicBezTo>
                  <a:cubicBezTo>
                    <a:pt x="1284245" y="596406"/>
                    <a:pt x="1283233" y="626604"/>
                    <a:pt x="1298713" y="569843"/>
                  </a:cubicBezTo>
                  <a:cubicBezTo>
                    <a:pt x="1308297" y="534700"/>
                    <a:pt x="1325217" y="463826"/>
                    <a:pt x="1325217" y="463826"/>
                  </a:cubicBezTo>
                  <a:cubicBezTo>
                    <a:pt x="1336511" y="531591"/>
                    <a:pt x="1349108" y="617719"/>
                    <a:pt x="1364974" y="689113"/>
                  </a:cubicBezTo>
                  <a:cubicBezTo>
                    <a:pt x="1389103" y="797689"/>
                    <a:pt x="1374776" y="694916"/>
                    <a:pt x="1404730" y="874643"/>
                  </a:cubicBezTo>
                  <a:cubicBezTo>
                    <a:pt x="1409147" y="901147"/>
                    <a:pt x="1413175" y="927719"/>
                    <a:pt x="1417982" y="954156"/>
                  </a:cubicBezTo>
                  <a:cubicBezTo>
                    <a:pt x="1422011" y="976317"/>
                    <a:pt x="1427531" y="998199"/>
                    <a:pt x="1431234" y="1020417"/>
                  </a:cubicBezTo>
                  <a:cubicBezTo>
                    <a:pt x="1451538" y="1142236"/>
                    <a:pt x="1432340" y="1076740"/>
                    <a:pt x="1457739" y="1152939"/>
                  </a:cubicBezTo>
                  <a:lnTo>
                    <a:pt x="1484243" y="1073426"/>
                  </a:lnTo>
                  <a:cubicBezTo>
                    <a:pt x="1488660" y="1060174"/>
                    <a:pt x="1495198" y="1047448"/>
                    <a:pt x="1497495" y="1033669"/>
                  </a:cubicBezTo>
                  <a:cubicBezTo>
                    <a:pt x="1513045" y="940377"/>
                    <a:pt x="1502251" y="979647"/>
                    <a:pt x="1524000" y="914400"/>
                  </a:cubicBezTo>
                  <a:cubicBezTo>
                    <a:pt x="1532835" y="927652"/>
                    <a:pt x="1544036" y="939602"/>
                    <a:pt x="1550504" y="954156"/>
                  </a:cubicBezTo>
                  <a:cubicBezTo>
                    <a:pt x="1561851" y="979686"/>
                    <a:pt x="1549904" y="1026893"/>
                    <a:pt x="1577008" y="1033669"/>
                  </a:cubicBezTo>
                  <a:lnTo>
                    <a:pt x="1630017" y="1046921"/>
                  </a:lnTo>
                  <a:cubicBezTo>
                    <a:pt x="1634150" y="1053121"/>
                    <a:pt x="1667828" y="1121268"/>
                    <a:pt x="1696278" y="1099930"/>
                  </a:cubicBezTo>
                  <a:cubicBezTo>
                    <a:pt x="1710849" y="1089002"/>
                    <a:pt x="1704296" y="1064366"/>
                    <a:pt x="1709530" y="1046921"/>
                  </a:cubicBezTo>
                  <a:cubicBezTo>
                    <a:pt x="1717558" y="1020161"/>
                    <a:pt x="1736034" y="967408"/>
                    <a:pt x="1736034" y="967408"/>
                  </a:cubicBezTo>
                  <a:cubicBezTo>
                    <a:pt x="1744869" y="976243"/>
                    <a:pt x="1756111" y="983199"/>
                    <a:pt x="1762539" y="993913"/>
                  </a:cubicBezTo>
                  <a:cubicBezTo>
                    <a:pt x="1769726" y="1005891"/>
                    <a:pt x="1769544" y="1021175"/>
                    <a:pt x="1775791" y="1033669"/>
                  </a:cubicBezTo>
                  <a:cubicBezTo>
                    <a:pt x="1782914" y="1047915"/>
                    <a:pt x="1793460" y="1060174"/>
                    <a:pt x="1802295" y="1073426"/>
                  </a:cubicBezTo>
                  <a:cubicBezTo>
                    <a:pt x="1806713" y="1046922"/>
                    <a:pt x="1788678" y="993913"/>
                    <a:pt x="1815548" y="993913"/>
                  </a:cubicBezTo>
                  <a:cubicBezTo>
                    <a:pt x="1847402" y="993913"/>
                    <a:pt x="1868556" y="1073426"/>
                    <a:pt x="1868556" y="1073426"/>
                  </a:cubicBezTo>
                  <a:cubicBezTo>
                    <a:pt x="1876616" y="1000881"/>
                    <a:pt x="1885412" y="890337"/>
                    <a:pt x="1908313" y="821634"/>
                  </a:cubicBezTo>
                  <a:cubicBezTo>
                    <a:pt x="1923071" y="777361"/>
                    <a:pt x="1923723" y="778791"/>
                    <a:pt x="1934817" y="728869"/>
                  </a:cubicBezTo>
                  <a:cubicBezTo>
                    <a:pt x="1945488" y="680850"/>
                    <a:pt x="1958333" y="597194"/>
                    <a:pt x="1974574" y="556591"/>
                  </a:cubicBezTo>
                  <a:cubicBezTo>
                    <a:pt x="1983409" y="534504"/>
                    <a:pt x="1994949" y="513315"/>
                    <a:pt x="2001078" y="490330"/>
                  </a:cubicBezTo>
                  <a:cubicBezTo>
                    <a:pt x="2005496" y="473762"/>
                    <a:pt x="2036493" y="317366"/>
                    <a:pt x="2040834" y="278295"/>
                  </a:cubicBezTo>
                  <a:cubicBezTo>
                    <a:pt x="2046708" y="225428"/>
                    <a:pt x="2049044" y="172222"/>
                    <a:pt x="2054087" y="119269"/>
                  </a:cubicBezTo>
                  <a:cubicBezTo>
                    <a:pt x="2057880" y="79448"/>
                    <a:pt x="2062922" y="39756"/>
                    <a:pt x="2067339" y="0"/>
                  </a:cubicBezTo>
                  <a:cubicBezTo>
                    <a:pt x="2072770" y="347601"/>
                    <a:pt x="2041523" y="626979"/>
                    <a:pt x="2093843" y="940904"/>
                  </a:cubicBezTo>
                  <a:cubicBezTo>
                    <a:pt x="2097546" y="963122"/>
                    <a:pt x="2102678" y="985078"/>
                    <a:pt x="2107095" y="1007165"/>
                  </a:cubicBezTo>
                  <a:cubicBezTo>
                    <a:pt x="2111513" y="993913"/>
                    <a:pt x="2107096" y="971825"/>
                    <a:pt x="2120348" y="967408"/>
                  </a:cubicBezTo>
                  <a:cubicBezTo>
                    <a:pt x="2132201" y="963457"/>
                    <a:pt x="2139047" y="984157"/>
                    <a:pt x="2146852" y="993913"/>
                  </a:cubicBezTo>
                  <a:cubicBezTo>
                    <a:pt x="2156801" y="1006350"/>
                    <a:pt x="2164521" y="1020417"/>
                    <a:pt x="2173356" y="1033669"/>
                  </a:cubicBezTo>
                  <a:cubicBezTo>
                    <a:pt x="2186608" y="1024834"/>
                    <a:pt x="2201851" y="1018427"/>
                    <a:pt x="2213113" y="1007165"/>
                  </a:cubicBezTo>
                  <a:cubicBezTo>
                    <a:pt x="2224375" y="995903"/>
                    <a:pt x="2224829" y="973323"/>
                    <a:pt x="2239617" y="967408"/>
                  </a:cubicBezTo>
                  <a:cubicBezTo>
                    <a:pt x="2252587" y="962220"/>
                    <a:pt x="2266122" y="976243"/>
                    <a:pt x="2279374" y="980660"/>
                  </a:cubicBezTo>
                  <a:cubicBezTo>
                    <a:pt x="2310295" y="1073425"/>
                    <a:pt x="2279374" y="1069008"/>
                    <a:pt x="2345634" y="1046921"/>
                  </a:cubicBezTo>
                  <a:cubicBezTo>
                    <a:pt x="2358886" y="1051338"/>
                    <a:pt x="2372421" y="1065361"/>
                    <a:pt x="2385391" y="1060173"/>
                  </a:cubicBezTo>
                  <a:cubicBezTo>
                    <a:pt x="2400179" y="1054258"/>
                    <a:pt x="2401945" y="1032854"/>
                    <a:pt x="2411895" y="1020417"/>
                  </a:cubicBezTo>
                  <a:cubicBezTo>
                    <a:pt x="2419700" y="1010661"/>
                    <a:pt x="2429565" y="1002748"/>
                    <a:pt x="2438400" y="993913"/>
                  </a:cubicBezTo>
                  <a:cubicBezTo>
                    <a:pt x="2455603" y="1045522"/>
                    <a:pt x="2441775" y="1023792"/>
                    <a:pt x="2478156" y="106017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82948" name="TextBox 8">
            <a:extLst>
              <a:ext uri="{FF2B5EF4-FFF2-40B4-BE49-F238E27FC236}">
                <a16:creationId xmlns:a16="http://schemas.microsoft.com/office/drawing/2014/main" id="{05C8CA9D-5F1C-6740-AE20-468A9936D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863" y="768350"/>
            <a:ext cx="1057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particle?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B37F0D9-8D0C-8742-8E81-374F05069445}"/>
              </a:ext>
            </a:extLst>
          </p:cNvPr>
          <p:cNvCxnSpPr/>
          <p:nvPr/>
        </p:nvCxnSpPr>
        <p:spPr>
          <a:xfrm flipH="1">
            <a:off x="6148388" y="1219200"/>
            <a:ext cx="584200" cy="165576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6E2F9B1-9086-4E4E-9A4E-2397003CCFE2}"/>
              </a:ext>
            </a:extLst>
          </p:cNvPr>
          <p:cNvCxnSpPr/>
          <p:nvPr/>
        </p:nvCxnSpPr>
        <p:spPr>
          <a:xfrm flipH="1">
            <a:off x="6638925" y="1219200"/>
            <a:ext cx="225425" cy="2019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C43AD53-D047-F74C-8FE1-47587E36D97D}"/>
              </a:ext>
            </a:extLst>
          </p:cNvPr>
          <p:cNvCxnSpPr/>
          <p:nvPr/>
        </p:nvCxnSpPr>
        <p:spPr>
          <a:xfrm flipH="1">
            <a:off x="6918325" y="1233488"/>
            <a:ext cx="130175" cy="146050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53ED255-8D05-C34F-BCEF-D4BEA6A945C6}"/>
              </a:ext>
            </a:extLst>
          </p:cNvPr>
          <p:cNvCxnSpPr/>
          <p:nvPr/>
        </p:nvCxnSpPr>
        <p:spPr>
          <a:xfrm>
            <a:off x="7167563" y="1257300"/>
            <a:ext cx="336550" cy="10668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953" name="TextBox 18">
            <a:extLst>
              <a:ext uri="{FF2B5EF4-FFF2-40B4-BE49-F238E27FC236}">
                <a16:creationId xmlns:a16="http://schemas.microsoft.com/office/drawing/2014/main" id="{BDF92A3C-27B5-B941-8685-49C81263D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6200" y="1566863"/>
            <a:ext cx="78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signal</a:t>
            </a:r>
          </a:p>
        </p:txBody>
      </p:sp>
      <p:sp>
        <p:nvSpPr>
          <p:cNvPr id="82954" name="TextBox 19">
            <a:extLst>
              <a:ext uri="{FF2B5EF4-FFF2-40B4-BE49-F238E27FC236}">
                <a16:creationId xmlns:a16="http://schemas.microsoft.com/office/drawing/2014/main" id="{5BC040B6-C721-6A45-94FD-0F3FA8389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7725" y="3008313"/>
            <a:ext cx="620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time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20873C-B45F-AEF1-5AFC-102B484C52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832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88025E16-7036-2E4D-9291-137940E44F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example: FORTIS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8F68F004-4039-4043-B1DB-40E60A9A50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5738" y="966788"/>
            <a:ext cx="2979737" cy="4913312"/>
          </a:xfrm>
        </p:spPr>
        <p:txBody>
          <a:bodyPr/>
          <a:lstStyle/>
          <a:p>
            <a:r>
              <a:rPr lang="en-US" altLang="en-US" dirty="0"/>
              <a:t>We fire particles and measure where they go.</a:t>
            </a:r>
          </a:p>
          <a:p>
            <a:pPr lvl="2"/>
            <a:r>
              <a:rPr lang="en-US" altLang="en-US" dirty="0"/>
              <a:t>pion beam</a:t>
            </a:r>
          </a:p>
        </p:txBody>
      </p:sp>
      <p:pic>
        <p:nvPicPr>
          <p:cNvPr id="4" name="Picture 5" descr="DSC_0023">
            <a:extLst>
              <a:ext uri="{FF2B5EF4-FFF2-40B4-BE49-F238E27FC236}">
                <a16:creationId xmlns:a16="http://schemas.microsoft.com/office/drawing/2014/main" id="{76345F64-E70E-9448-A3C6-617D06836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1219200"/>
            <a:ext cx="570865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6">
            <a:extLst>
              <a:ext uri="{FF2B5EF4-FFF2-40B4-BE49-F238E27FC236}">
                <a16:creationId xmlns:a16="http://schemas.microsoft.com/office/drawing/2014/main" id="{505340B1-0F30-D344-AC29-8FF3BAC39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825" y="966788"/>
            <a:ext cx="360363" cy="1512887"/>
          </a:xfrm>
          <a:prstGeom prst="downArrow">
            <a:avLst>
              <a:gd name="adj1" fmla="val 50000"/>
              <a:gd name="adj2" fmla="val 10495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C4B8CBB-E70A-D440-71AA-7C8699EFC4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938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D00B3859-482B-E240-92FA-C833A24948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 example: FORTIS</a:t>
            </a:r>
          </a:p>
        </p:txBody>
      </p:sp>
      <p:sp>
        <p:nvSpPr>
          <p:cNvPr id="89090" name="Content Placeholder 2">
            <a:extLst>
              <a:ext uri="{FF2B5EF4-FFF2-40B4-BE49-F238E27FC236}">
                <a16:creationId xmlns:a16="http://schemas.microsoft.com/office/drawing/2014/main" id="{C038D61E-39A0-E24B-B3A9-E422F68AA1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6225" y="966788"/>
            <a:ext cx="2493963" cy="4913312"/>
          </a:xfrm>
        </p:spPr>
        <p:txBody>
          <a:bodyPr/>
          <a:lstStyle/>
          <a:p>
            <a:r>
              <a:rPr lang="en-US" altLang="en-US" dirty="0"/>
              <a:t>Here you see an event</a:t>
            </a:r>
          </a:p>
          <a:p>
            <a:r>
              <a:rPr lang="en-US" altLang="en-US" dirty="0"/>
              <a:t>Do you think we see hits?</a:t>
            </a:r>
          </a:p>
          <a:p>
            <a:r>
              <a:rPr lang="en-US" altLang="en-US" dirty="0"/>
              <a:t>And what about those?</a:t>
            </a:r>
          </a:p>
        </p:txBody>
      </p:sp>
      <p:pic>
        <p:nvPicPr>
          <p:cNvPr id="89091" name="Picture 4" descr="eventdisplay_hit">
            <a:extLst>
              <a:ext uri="{FF2B5EF4-FFF2-40B4-BE49-F238E27FC236}">
                <a16:creationId xmlns:a16="http://schemas.microsoft.com/office/drawing/2014/main" id="{51AD6171-26E0-634C-A9D5-72104241C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1" b="3189"/>
          <a:stretch>
            <a:fillRect/>
          </a:stretch>
        </p:blipFill>
        <p:spPr bwMode="auto">
          <a:xfrm>
            <a:off x="2921000" y="750888"/>
            <a:ext cx="6192838" cy="511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>
            <a:extLst>
              <a:ext uri="{FF2B5EF4-FFF2-40B4-BE49-F238E27FC236}">
                <a16:creationId xmlns:a16="http://schemas.microsoft.com/office/drawing/2014/main" id="{4B655308-F4B6-D146-951C-A6866090F004}"/>
              </a:ext>
            </a:extLst>
          </p:cNvPr>
          <p:cNvGrpSpPr>
            <a:grpSpLocks/>
          </p:cNvGrpSpPr>
          <p:nvPr/>
        </p:nvGrpSpPr>
        <p:grpSpPr bwMode="auto">
          <a:xfrm>
            <a:off x="3856038" y="1235075"/>
            <a:ext cx="3889375" cy="1655763"/>
            <a:chOff x="1519" y="981"/>
            <a:chExt cx="2450" cy="1043"/>
          </a:xfrm>
        </p:grpSpPr>
        <p:sp>
          <p:nvSpPr>
            <p:cNvPr id="89093" name="AutoShape 5">
              <a:extLst>
                <a:ext uri="{FF2B5EF4-FFF2-40B4-BE49-F238E27FC236}">
                  <a16:creationId xmlns:a16="http://schemas.microsoft.com/office/drawing/2014/main" id="{CF94EC29-2F8B-044E-8354-189D54666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9" y="1253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4" name="AutoShape 6">
              <a:extLst>
                <a:ext uri="{FF2B5EF4-FFF2-40B4-BE49-F238E27FC236}">
                  <a16:creationId xmlns:a16="http://schemas.microsoft.com/office/drawing/2014/main" id="{A982C53A-3FE9-8242-A445-F9D652E75A9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25859">
              <a:off x="2744" y="1343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5" name="AutoShape 7">
              <a:extLst>
                <a:ext uri="{FF2B5EF4-FFF2-40B4-BE49-F238E27FC236}">
                  <a16:creationId xmlns:a16="http://schemas.microsoft.com/office/drawing/2014/main" id="{15BC6F13-6D1D-D343-8022-C19B07FD4A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3017" y="799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6" name="AutoShape 8">
              <a:extLst>
                <a:ext uri="{FF2B5EF4-FFF2-40B4-BE49-F238E27FC236}">
                  <a16:creationId xmlns:a16="http://schemas.microsoft.com/office/drawing/2014/main" id="{670E10D7-0D79-4745-A485-E6285AC904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3334" y="1706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89097" name="AutoShape 9">
              <a:extLst>
                <a:ext uri="{FF2B5EF4-FFF2-40B4-BE49-F238E27FC236}">
                  <a16:creationId xmlns:a16="http://schemas.microsoft.com/office/drawing/2014/main" id="{10287029-A6B9-7D45-ADBA-09E72F848F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3042">
              <a:off x="3833" y="1071"/>
              <a:ext cx="136" cy="499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1D029D7-0C22-DE78-0E9F-879BE7A9B913}"/>
              </a:ext>
            </a:extLst>
          </p:cNvPr>
          <p:cNvGrpSpPr/>
          <p:nvPr/>
        </p:nvGrpSpPr>
        <p:grpSpPr>
          <a:xfrm>
            <a:off x="4381128" y="3014918"/>
            <a:ext cx="3273512" cy="1603121"/>
            <a:chOff x="4381128" y="3014918"/>
            <a:chExt cx="3273512" cy="1603121"/>
          </a:xfrm>
        </p:grpSpPr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59ACF658-5709-D16F-F120-44326F42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1128" y="3379397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AutoShape 6">
              <a:extLst>
                <a:ext uri="{FF2B5EF4-FFF2-40B4-BE49-F238E27FC236}">
                  <a16:creationId xmlns:a16="http://schemas.microsoft.com/office/drawing/2014/main" id="{C5A64799-9CFB-2E1A-1DDF-E93697F8C5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325859">
              <a:off x="6443533" y="3825876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17854BD1-287D-6C70-DF9B-1BFE3112B2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6132891" y="2726786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5" name="AutoShape 8">
              <a:extLst>
                <a:ext uri="{FF2B5EF4-FFF2-40B4-BE49-F238E27FC236}">
                  <a16:creationId xmlns:a16="http://schemas.microsoft.com/office/drawing/2014/main" id="{2E371FA5-5D05-C583-D40D-007C2A3BE1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1705">
              <a:off x="5119544" y="3845825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6" name="AutoShape 9">
              <a:extLst>
                <a:ext uri="{FF2B5EF4-FFF2-40B4-BE49-F238E27FC236}">
                  <a16:creationId xmlns:a16="http://schemas.microsoft.com/office/drawing/2014/main" id="{9B90E53D-2EEC-DC76-2D0D-FCCBE53826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3042">
              <a:off x="7438740" y="3342725"/>
              <a:ext cx="215900" cy="792163"/>
            </a:xfrm>
            <a:prstGeom prst="upArrow">
              <a:avLst>
                <a:gd name="adj1" fmla="val 50000"/>
                <a:gd name="adj2" fmla="val 91728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4BBBC7-BF62-6C40-2E14-4645CD0375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311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>
            <a:extLst>
              <a:ext uri="{FF2B5EF4-FFF2-40B4-BE49-F238E27FC236}">
                <a16:creationId xmlns:a16="http://schemas.microsoft.com/office/drawing/2014/main" id="{15D1E691-C953-47E3-18A2-7C83A6451E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Raw data reconstruction</a:t>
            </a:r>
          </a:p>
        </p:txBody>
      </p:sp>
      <p:sp>
        <p:nvSpPr>
          <p:cNvPr id="194563" name="Rectangle 3">
            <a:extLst>
              <a:ext uri="{FF2B5EF4-FFF2-40B4-BE49-F238E27FC236}">
                <a16:creationId xmlns:a16="http://schemas.microsoft.com/office/drawing/2014/main" id="{3C289521-60DF-D912-D6FD-555196B863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" y="2438407"/>
            <a:ext cx="5410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Every channel has own offset (</a:t>
            </a:r>
            <a:r>
              <a:rPr lang="en-GB" altLang="en-US" dirty="0">
                <a:solidFill>
                  <a:srgbClr val="FF3300"/>
                </a:solidFill>
              </a:rPr>
              <a:t>pedestal</a:t>
            </a:r>
            <a:r>
              <a:rPr lang="en-GB" altLang="en-US" dirty="0"/>
              <a:t>) and gain.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Due to fluctuations in ground voltage, all channels show common behaviour in each event (</a:t>
            </a:r>
            <a:r>
              <a:rPr lang="en-GB" altLang="en-US" dirty="0">
                <a:solidFill>
                  <a:srgbClr val="FF3300"/>
                </a:solidFill>
              </a:rPr>
              <a:t>common mode</a:t>
            </a:r>
            <a:r>
              <a:rPr lang="en-GB" altLang="en-US" dirty="0"/>
              <a:t>)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Each channel own </a:t>
            </a:r>
            <a:r>
              <a:rPr lang="en-GB" altLang="en-US" dirty="0">
                <a:solidFill>
                  <a:srgbClr val="FF0000"/>
                </a:solidFill>
              </a:rPr>
              <a:t>random noise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Some channels carry </a:t>
            </a:r>
            <a:r>
              <a:rPr lang="en-GB" altLang="en-US" dirty="0">
                <a:solidFill>
                  <a:srgbClr val="FF0000"/>
                </a:solidFill>
              </a:rPr>
              <a:t>signal</a:t>
            </a:r>
          </a:p>
        </p:txBody>
      </p:sp>
      <p:pic>
        <p:nvPicPr>
          <p:cNvPr id="194565" name="Picture 5">
            <a:extLst>
              <a:ext uri="{FF2B5EF4-FFF2-40B4-BE49-F238E27FC236}">
                <a16:creationId xmlns:a16="http://schemas.microsoft.com/office/drawing/2014/main" id="{99E081AE-7FD5-3C0E-D2A7-4FAFDF0CE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60" b="51610"/>
          <a:stretch>
            <a:fillRect/>
          </a:stretch>
        </p:blipFill>
        <p:spPr bwMode="auto">
          <a:xfrm>
            <a:off x="5562600" y="2209800"/>
            <a:ext cx="35052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6" name="Picture 6">
            <a:extLst>
              <a:ext uri="{FF2B5EF4-FFF2-40B4-BE49-F238E27FC236}">
                <a16:creationId xmlns:a16="http://schemas.microsoft.com/office/drawing/2014/main" id="{0C2FCBD3-039E-C14B-10D0-AF16B1DD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2" b="51610"/>
          <a:stretch>
            <a:fillRect/>
          </a:stretch>
        </p:blipFill>
        <p:spPr bwMode="auto">
          <a:xfrm>
            <a:off x="5562600" y="2209800"/>
            <a:ext cx="3505200" cy="335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7" name="Picture 7">
            <a:extLst>
              <a:ext uri="{FF2B5EF4-FFF2-40B4-BE49-F238E27FC236}">
                <a16:creationId xmlns:a16="http://schemas.microsoft.com/office/drawing/2014/main" id="{6D192338-99BF-2F1F-1213-D854C7A22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34" r="49738"/>
          <a:stretch>
            <a:fillRect/>
          </a:stretch>
        </p:blipFill>
        <p:spPr bwMode="auto">
          <a:xfrm>
            <a:off x="5562600" y="2209800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68" name="Picture 8">
            <a:extLst>
              <a:ext uri="{FF2B5EF4-FFF2-40B4-BE49-F238E27FC236}">
                <a16:creationId xmlns:a16="http://schemas.microsoft.com/office/drawing/2014/main" id="{98E2B49F-561E-2AAA-4A06-D3DF10E04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t="50014"/>
          <a:stretch>
            <a:fillRect/>
          </a:stretch>
        </p:blipFill>
        <p:spPr bwMode="auto">
          <a:xfrm>
            <a:off x="5562600" y="2209800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4572" name="Group 12">
            <a:extLst>
              <a:ext uri="{FF2B5EF4-FFF2-40B4-BE49-F238E27FC236}">
                <a16:creationId xmlns:a16="http://schemas.microsoft.com/office/drawing/2014/main" id="{9721ABB2-85D8-B610-7685-55848C34A990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1143000"/>
            <a:ext cx="8458200" cy="577850"/>
            <a:chOff x="2352" y="768"/>
            <a:chExt cx="2112" cy="144"/>
          </a:xfrm>
        </p:grpSpPr>
        <p:sp>
          <p:nvSpPr>
            <p:cNvPr id="194571" name="Rectangle 11">
              <a:extLst>
                <a:ext uri="{FF2B5EF4-FFF2-40B4-BE49-F238E27FC236}">
                  <a16:creationId xmlns:a16="http://schemas.microsoft.com/office/drawing/2014/main" id="{6B5E91A4-A586-2D65-4644-C425E2506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768"/>
              <a:ext cx="2112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4570" name="Object 10">
              <a:extLst>
                <a:ext uri="{FF2B5EF4-FFF2-40B4-BE49-F238E27FC236}">
                  <a16:creationId xmlns:a16="http://schemas.microsoft.com/office/drawing/2014/main" id="{370917FE-75F0-2AB2-CB83-39B98481690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2" y="768"/>
            <a:ext cx="2064" cy="1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75488800" imgH="5270500" progId="Equation.3">
                    <p:embed/>
                  </p:oleObj>
                </mc:Choice>
                <mc:Fallback>
                  <p:oleObj name="Equation" r:id="rId3" imgW="75488800" imgH="5270500" progId="Equation.3">
                    <p:embed/>
                    <p:pic>
                      <p:nvPicPr>
                        <p:cNvPr id="194570" name="Object 10">
                          <a:extLst>
                            <a:ext uri="{FF2B5EF4-FFF2-40B4-BE49-F238E27FC236}">
                              <a16:creationId xmlns:a16="http://schemas.microsoft.com/office/drawing/2014/main" id="{370917FE-75F0-2AB2-CB83-39B9848169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768"/>
                          <a:ext cx="2064" cy="1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573" name="Oval 13">
            <a:extLst>
              <a:ext uri="{FF2B5EF4-FFF2-40B4-BE49-F238E27FC236}">
                <a16:creationId xmlns:a16="http://schemas.microsoft.com/office/drawing/2014/main" id="{06F00B63-B787-66BF-6F13-C38BCC74E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990600"/>
            <a:ext cx="12192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4" name="Line 14">
            <a:extLst>
              <a:ext uri="{FF2B5EF4-FFF2-40B4-BE49-F238E27FC236}">
                <a16:creationId xmlns:a16="http://schemas.microsoft.com/office/drawing/2014/main" id="{59320391-A3A4-6C1F-C9E2-BE83FF76279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895600" y="1828799"/>
            <a:ext cx="1219200" cy="60960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5" name="Oval 15">
            <a:extLst>
              <a:ext uri="{FF2B5EF4-FFF2-40B4-BE49-F238E27FC236}">
                <a16:creationId xmlns:a16="http://schemas.microsoft.com/office/drawing/2014/main" id="{FC3D097B-CBE3-BD63-AEDF-E494A94BE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990600"/>
            <a:ext cx="1905000" cy="838200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6" name="Line 16">
            <a:extLst>
              <a:ext uri="{FF2B5EF4-FFF2-40B4-BE49-F238E27FC236}">
                <a16:creationId xmlns:a16="http://schemas.microsoft.com/office/drawing/2014/main" id="{255E095F-E7DD-C85F-D8F6-E7B394FA1F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6600" y="1828800"/>
            <a:ext cx="2438400" cy="185363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7" name="Oval 17">
            <a:extLst>
              <a:ext uri="{FF2B5EF4-FFF2-40B4-BE49-F238E27FC236}">
                <a16:creationId xmlns:a16="http://schemas.microsoft.com/office/drawing/2014/main" id="{F35437A7-EBA8-AB65-4446-A253DB1A6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990600"/>
            <a:ext cx="1752600" cy="838200"/>
          </a:xfrm>
          <a:prstGeom prst="ellipse">
            <a:avLst/>
          </a:prstGeom>
          <a:noFill/>
          <a:ln w="28575">
            <a:solidFill>
              <a:srgbClr val="CC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78" name="Line 18">
            <a:extLst>
              <a:ext uri="{FF2B5EF4-FFF2-40B4-BE49-F238E27FC236}">
                <a16:creationId xmlns:a16="http://schemas.microsoft.com/office/drawing/2014/main" id="{EE1A9B0A-46FB-BB7B-44FC-6804B868C8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86200" y="1905000"/>
            <a:ext cx="533400" cy="1885387"/>
          </a:xfrm>
          <a:prstGeom prst="line">
            <a:avLst/>
          </a:prstGeom>
          <a:noFill/>
          <a:ln w="28575">
            <a:solidFill>
              <a:srgbClr val="CC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79" name="Oval 19">
            <a:extLst>
              <a:ext uri="{FF2B5EF4-FFF2-40B4-BE49-F238E27FC236}">
                <a16:creationId xmlns:a16="http://schemas.microsoft.com/office/drawing/2014/main" id="{D45C9ABA-73E7-C1F0-2F76-6562A3DD0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1066800"/>
            <a:ext cx="1143000" cy="762000"/>
          </a:xfrm>
          <a:prstGeom prst="ellipse">
            <a:avLst/>
          </a:prstGeom>
          <a:noFill/>
          <a:ln w="28575">
            <a:solidFill>
              <a:srgbClr val="FFC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94580" name="Line 20">
            <a:extLst>
              <a:ext uri="{FF2B5EF4-FFF2-40B4-BE49-F238E27FC236}">
                <a16:creationId xmlns:a16="http://schemas.microsoft.com/office/drawing/2014/main" id="{0C584EBD-318F-4592-9687-7B49462DE3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95823" y="1828800"/>
            <a:ext cx="3824177" cy="2590796"/>
          </a:xfrm>
          <a:prstGeom prst="line">
            <a:avLst/>
          </a:prstGeom>
          <a:noFill/>
          <a:ln w="28575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FFC000"/>
              </a:solidFill>
            </a:endParaRPr>
          </a:p>
        </p:txBody>
      </p:sp>
      <p:sp>
        <p:nvSpPr>
          <p:cNvPr id="194581" name="Text Box 21">
            <a:extLst>
              <a:ext uri="{FF2B5EF4-FFF2-40B4-BE49-F238E27FC236}">
                <a16:creationId xmlns:a16="http://schemas.microsoft.com/office/drawing/2014/main" id="{5779AF80-A2DE-5BDA-1D21-C63F9A7E9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09600"/>
            <a:ext cx="10615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 dirty="0"/>
              <a:t>event </a:t>
            </a:r>
            <a:r>
              <a:rPr lang="en-GB" altLang="en-US" sz="1600" i="1" dirty="0" err="1"/>
              <a:t>i</a:t>
            </a:r>
            <a:endParaRPr lang="en-GB" altLang="en-US" sz="1600" i="1" dirty="0"/>
          </a:p>
          <a:p>
            <a:r>
              <a:rPr lang="en-GB" altLang="en-US" sz="1600" dirty="0"/>
              <a:t>channel </a:t>
            </a:r>
            <a:r>
              <a:rPr lang="en-GB" altLang="en-US" sz="1600" i="1" dirty="0"/>
              <a:t>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F78EE9-29D2-08D5-60AD-AF0E322AF7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0B985-1A90-FFCC-EFF4-EE835A1E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C04C9-F380-52A1-B2C0-16E1C56BA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440237" cy="4913312"/>
          </a:xfrm>
        </p:spPr>
        <p:txBody>
          <a:bodyPr/>
          <a:lstStyle/>
          <a:p>
            <a:r>
              <a:rPr lang="en-US" dirty="0"/>
              <a:t>The signal from a minimum ionizing particle follows a Landau distribution.</a:t>
            </a:r>
          </a:p>
          <a:p>
            <a:pPr lvl="1"/>
            <a:r>
              <a:rPr lang="en-US" dirty="0"/>
              <a:t>Gaussian with a tail to the right.</a:t>
            </a:r>
          </a:p>
          <a:p>
            <a:r>
              <a:rPr lang="en-US" dirty="0"/>
              <a:t>The signal is shared between neighboring strips (or pixels) and some gets lost.</a:t>
            </a:r>
          </a:p>
          <a:p>
            <a:pPr lvl="1"/>
            <a:r>
              <a:rPr lang="en-US" dirty="0"/>
              <a:t>Seed strip (pixel) is the signal with the highest signal.</a:t>
            </a:r>
          </a:p>
          <a:p>
            <a:pPr lvl="1"/>
            <a:r>
              <a:rPr lang="en-US" dirty="0"/>
              <a:t>Neighbors are all other pixels that are part of the cluster.</a:t>
            </a: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E22E523E-D2CB-1292-9F17-4F888142F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t="50014"/>
          <a:stretch>
            <a:fillRect/>
          </a:stretch>
        </p:blipFill>
        <p:spPr bwMode="auto">
          <a:xfrm>
            <a:off x="5514182" y="2935364"/>
            <a:ext cx="3505200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AE1697-8E77-E31A-ED73-F70ED9204D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0"/>
          <a:stretch/>
        </p:blipFill>
        <p:spPr bwMode="auto">
          <a:xfrm>
            <a:off x="5349082" y="62442"/>
            <a:ext cx="3670300" cy="2833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5D03D4-DFDD-09B1-7600-5923510940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9963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FDE585E5-C4D6-277B-7825-AECBC8B41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2E1A7BEE-949D-F17E-6C5A-35EBF89076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55600" y="8509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z="2400" dirty="0"/>
              <a:t>Hits are selected based on either signal or signal/noise.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Need to set a threshold. E.g. S/</a:t>
            </a:r>
            <a:r>
              <a:rPr lang="en-GB" altLang="en-US" sz="2400" dirty="0" err="1"/>
              <a:t>N</a:t>
            </a:r>
            <a:r>
              <a:rPr lang="en-GB" altLang="en-US" sz="2400" baseline="-25000" dirty="0" err="1"/>
              <a:t>seed</a:t>
            </a:r>
            <a:r>
              <a:rPr lang="en-GB" altLang="en-US" sz="2400" dirty="0"/>
              <a:t> &gt; 5noise.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Defines how many real hits and how many fakes are found.</a:t>
            </a:r>
          </a:p>
        </p:txBody>
      </p:sp>
      <p:pic>
        <p:nvPicPr>
          <p:cNvPr id="203780" name="Picture 4">
            <a:extLst>
              <a:ext uri="{FF2B5EF4-FFF2-40B4-BE49-F238E27FC236}">
                <a16:creationId xmlns:a16="http://schemas.microsoft.com/office/drawing/2014/main" id="{689E645D-A3DC-1139-0B7E-C50869B68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355600" y="2445475"/>
            <a:ext cx="3447325" cy="344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1" name="Picture 5">
            <a:extLst>
              <a:ext uri="{FF2B5EF4-FFF2-40B4-BE49-F238E27FC236}">
                <a16:creationId xmlns:a16="http://schemas.microsoft.com/office/drawing/2014/main" id="{0BB439D4-105E-F74C-2D4D-45AC91D71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4883875" y="2445474"/>
            <a:ext cx="3447325" cy="344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CB4CC3-1897-4DDB-9A8B-BAD07FCC6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FDE585E5-C4D6-277B-7825-AECBC8B410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03779" name="Rectangle 3">
            <a:extLst>
              <a:ext uri="{FF2B5EF4-FFF2-40B4-BE49-F238E27FC236}">
                <a16:creationId xmlns:a16="http://schemas.microsoft.com/office/drawing/2014/main" id="{2E1A7BEE-949D-F17E-6C5A-35EBF89076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-38100" y="850900"/>
            <a:ext cx="3810001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Hit selection cut defines how many real hits and how many fakes are found.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For dotted line 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hardly any fake hits left, so excellent purity, but missing lots of real seeds, so bad efficiency.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For solid line 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Lots of fake hits left, so bad purity, but found almost all real seeds so excellent efficiency.</a:t>
            </a:r>
          </a:p>
          <a:p>
            <a:pPr lvl="1">
              <a:lnSpc>
                <a:spcPct val="90000"/>
              </a:lnSpc>
            </a:pPr>
            <a:endParaRPr lang="en-GB" alt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D59A8824-4B5A-4220-F0C6-7EF971924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3667124" y="434974"/>
            <a:ext cx="5540376" cy="554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C3831C3-D20D-099D-CF84-DB2C9681DD46}"/>
              </a:ext>
            </a:extLst>
          </p:cNvPr>
          <p:cNvCxnSpPr/>
          <p:nvPr/>
        </p:nvCxnSpPr>
        <p:spPr>
          <a:xfrm>
            <a:off x="6007100" y="612775"/>
            <a:ext cx="0" cy="502602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24BCE6A-4BF6-9887-51FD-C2BE6FBBE3D8}"/>
              </a:ext>
            </a:extLst>
          </p:cNvPr>
          <p:cNvCxnSpPr/>
          <p:nvPr/>
        </p:nvCxnSpPr>
        <p:spPr>
          <a:xfrm>
            <a:off x="6515101" y="612774"/>
            <a:ext cx="0" cy="502602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4B44A5-44A2-F812-27A7-8784897FAD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869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>
            <a:extLst>
              <a:ext uri="{FF2B5EF4-FFF2-40B4-BE49-F238E27FC236}">
                <a16:creationId xmlns:a16="http://schemas.microsoft.com/office/drawing/2014/main" id="{DB9698FC-FEDB-5EC5-5E56-10AC96CC25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Signal or noise?</a:t>
            </a:r>
          </a:p>
        </p:txBody>
      </p:sp>
      <p:sp>
        <p:nvSpPr>
          <p:cNvPr id="239619" name="Rectangle 3">
            <a:extLst>
              <a:ext uri="{FF2B5EF4-FFF2-40B4-BE49-F238E27FC236}">
                <a16:creationId xmlns:a16="http://schemas.microsoft.com/office/drawing/2014/main" id="{3153274B-9D8D-53F5-AFAA-830EFDF2DE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3784600"/>
            <a:ext cx="4572000" cy="2286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/>
              <a:t>Seed cut is compromise between efficiency and purity.</a:t>
            </a:r>
          </a:p>
          <a:p>
            <a:pPr>
              <a:lnSpc>
                <a:spcPct val="90000"/>
              </a:lnSpc>
            </a:pPr>
            <a:r>
              <a:rPr lang="en-GB" altLang="en-US" dirty="0"/>
              <a:t>It also affects measured properties like S/N and position resolution!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Can fabricate excellent performance by selecting a bad seed cut.</a:t>
            </a:r>
          </a:p>
        </p:txBody>
      </p:sp>
      <p:pic>
        <p:nvPicPr>
          <p:cNvPr id="239620" name="Picture 4">
            <a:extLst>
              <a:ext uri="{FF2B5EF4-FFF2-40B4-BE49-F238E27FC236}">
                <a16:creationId xmlns:a16="http://schemas.microsoft.com/office/drawing/2014/main" id="{C59502BD-AD3F-0E9B-2186-7EEB2BC0E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" t="9456" r="52965" b="48212"/>
          <a:stretch>
            <a:fillRect/>
          </a:stretch>
        </p:blipFill>
        <p:spPr bwMode="auto">
          <a:xfrm>
            <a:off x="5943600" y="914400"/>
            <a:ext cx="2895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623" name="Picture 7">
            <a:extLst>
              <a:ext uri="{FF2B5EF4-FFF2-40B4-BE49-F238E27FC236}">
                <a16:creationId xmlns:a16="http://schemas.microsoft.com/office/drawing/2014/main" id="{7C51E215-76CE-0605-830A-60060961D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8844" r="54704" b="48824"/>
          <a:stretch>
            <a:fillRect/>
          </a:stretch>
        </p:blipFill>
        <p:spPr bwMode="auto">
          <a:xfrm>
            <a:off x="3048000" y="914400"/>
            <a:ext cx="28194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9624" name="Picture 8">
            <a:extLst>
              <a:ext uri="{FF2B5EF4-FFF2-40B4-BE49-F238E27FC236}">
                <a16:creationId xmlns:a16="http://schemas.microsoft.com/office/drawing/2014/main" id="{07F5E53E-724B-2D47-00E3-EBD9087C3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" t="6493" r="52351" b="47647"/>
          <a:stretch>
            <a:fillRect/>
          </a:stretch>
        </p:blipFill>
        <p:spPr bwMode="auto">
          <a:xfrm>
            <a:off x="228600" y="9144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9629" name="Group 13">
            <a:extLst>
              <a:ext uri="{FF2B5EF4-FFF2-40B4-BE49-F238E27FC236}">
                <a16:creationId xmlns:a16="http://schemas.microsoft.com/office/drawing/2014/main" id="{BE321708-C001-1747-1FA9-6289A3F69E3F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3886200"/>
            <a:ext cx="4343400" cy="2071688"/>
            <a:chOff x="768" y="2631"/>
            <a:chExt cx="2736" cy="1305"/>
          </a:xfrm>
        </p:grpSpPr>
        <p:grpSp>
          <p:nvGrpSpPr>
            <p:cNvPr id="239628" name="Group 12">
              <a:extLst>
                <a:ext uri="{FF2B5EF4-FFF2-40B4-BE49-F238E27FC236}">
                  <a16:creationId xmlns:a16="http://schemas.microsoft.com/office/drawing/2014/main" id="{103A16A4-9287-B809-D869-6D1EDCF3EC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2631"/>
              <a:ext cx="1344" cy="1305"/>
              <a:chOff x="96" y="2160"/>
              <a:chExt cx="1680" cy="1632"/>
            </a:xfrm>
          </p:grpSpPr>
          <p:pic>
            <p:nvPicPr>
              <p:cNvPr id="239621" name="Picture 5">
                <a:extLst>
                  <a:ext uri="{FF2B5EF4-FFF2-40B4-BE49-F238E27FC236}">
                    <a16:creationId xmlns:a16="http://schemas.microsoft.com/office/drawing/2014/main" id="{B352EA23-24F5-1AA6-7486-C47D7F1C30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53" t="8231" r="54091" b="51788"/>
              <a:stretch>
                <a:fillRect/>
              </a:stretch>
            </p:blipFill>
            <p:spPr bwMode="auto">
              <a:xfrm>
                <a:off x="96" y="2160"/>
                <a:ext cx="1680" cy="163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239625" name="Line 9">
                <a:extLst>
                  <a:ext uri="{FF2B5EF4-FFF2-40B4-BE49-F238E27FC236}">
                    <a16:creationId xmlns:a16="http://schemas.microsoft.com/office/drawing/2014/main" id="{C4CF7ED9-527C-23AB-5BF4-0AB36B974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2208"/>
                <a:ext cx="0" cy="14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9627" name="Group 11">
              <a:extLst>
                <a:ext uri="{FF2B5EF4-FFF2-40B4-BE49-F238E27FC236}">
                  <a16:creationId xmlns:a16="http://schemas.microsoft.com/office/drawing/2014/main" id="{A7675A2F-DF37-2A5F-63C7-73F4B1375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0" y="2631"/>
              <a:ext cx="1344" cy="1305"/>
              <a:chOff x="96" y="480"/>
              <a:chExt cx="1680" cy="1632"/>
            </a:xfrm>
          </p:grpSpPr>
          <p:pic>
            <p:nvPicPr>
              <p:cNvPr id="239622" name="Picture 6">
                <a:extLst>
                  <a:ext uri="{FF2B5EF4-FFF2-40B4-BE49-F238E27FC236}">
                    <a16:creationId xmlns:a16="http://schemas.microsoft.com/office/drawing/2014/main" id="{9020E87C-BEE6-4659-1B84-75B9AECEE6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04" t="8279" r="54140" b="51740"/>
              <a:stretch>
                <a:fillRect/>
              </a:stretch>
            </p:blipFill>
            <p:spPr bwMode="auto">
              <a:xfrm>
                <a:off x="96" y="480"/>
                <a:ext cx="1680" cy="16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9626" name="Line 10">
                <a:extLst>
                  <a:ext uri="{FF2B5EF4-FFF2-40B4-BE49-F238E27FC236}">
                    <a16:creationId xmlns:a16="http://schemas.microsoft.com/office/drawing/2014/main" id="{9186FFDF-51F0-632D-6F0C-A34B1DCC57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" y="528"/>
                <a:ext cx="0" cy="14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39630" name="Text Box 14">
            <a:extLst>
              <a:ext uri="{FF2B5EF4-FFF2-40B4-BE49-F238E27FC236}">
                <a16:creationId xmlns:a16="http://schemas.microsoft.com/office/drawing/2014/main" id="{45AF840D-3EEA-73AF-334A-7B727158C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3943350"/>
            <a:ext cx="9175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/>
              <a:t>Cut=10</a:t>
            </a:r>
            <a:r>
              <a:rPr lang="en-GB" altLang="en-US" sz="1600">
                <a:sym typeface="Symbol" pitchFamily="2" charset="2"/>
              </a:rPr>
              <a:t></a:t>
            </a:r>
          </a:p>
          <a:p>
            <a:r>
              <a:rPr lang="en-GB" altLang="en-US" sz="1600">
                <a:sym typeface="Symbol" pitchFamily="2" charset="2"/>
              </a:rPr>
              <a:t>S/N=10</a:t>
            </a:r>
            <a:endParaRPr lang="en-GB" altLang="en-US" sz="1600"/>
          </a:p>
        </p:txBody>
      </p:sp>
      <p:sp>
        <p:nvSpPr>
          <p:cNvPr id="239631" name="Text Box 15">
            <a:extLst>
              <a:ext uri="{FF2B5EF4-FFF2-40B4-BE49-F238E27FC236}">
                <a16:creationId xmlns:a16="http://schemas.microsoft.com/office/drawing/2014/main" id="{EFE3948C-3E56-14CB-8E8F-585806714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9425" y="3962400"/>
            <a:ext cx="8159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600"/>
              <a:t>Cut=4</a:t>
            </a:r>
            <a:r>
              <a:rPr lang="en-GB" altLang="en-US" sz="1600">
                <a:sym typeface="Symbol" pitchFamily="2" charset="2"/>
              </a:rPr>
              <a:t></a:t>
            </a:r>
          </a:p>
          <a:p>
            <a:r>
              <a:rPr lang="en-GB" altLang="en-US" sz="1600">
                <a:sym typeface="Symbol" pitchFamily="2" charset="2"/>
              </a:rPr>
              <a:t>S/N=6</a:t>
            </a:r>
            <a:endParaRPr lang="en-GB" altLang="en-US" sz="1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5F7EB2-46B8-3EBE-1F17-026FECB1C5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B95D1-12DE-114E-1C38-AD564270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C44A3-46B9-B8C3-BE0F-4F6E42DC4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 </a:t>
            </a:r>
          </a:p>
          <a:p>
            <a:pPr lvl="1"/>
            <a:r>
              <a:rPr lang="en-GB" dirty="0"/>
              <a:t>have a similar frontend</a:t>
            </a:r>
          </a:p>
          <a:p>
            <a:pPr lvl="1"/>
            <a:r>
              <a:rPr lang="en-GB" dirty="0"/>
              <a:t>signal components the same but only read out if a hit is registered</a:t>
            </a:r>
          </a:p>
          <a:p>
            <a:pPr lvl="2"/>
            <a:r>
              <a:rPr lang="en-GB" dirty="0"/>
              <a:t>every pixel has a discriminator that needs to be tuned</a:t>
            </a:r>
          </a:p>
        </p:txBody>
      </p:sp>
      <p:pic>
        <p:nvPicPr>
          <p:cNvPr id="3074" name="Picture 2" descr="MuPix &amp; ATLASpix: Architectures and Results - CERN Document Server">
            <a:extLst>
              <a:ext uri="{FF2B5EF4-FFF2-40B4-BE49-F238E27FC236}">
                <a16:creationId xmlns:a16="http://schemas.microsoft.com/office/drawing/2014/main" id="{B3D58480-5E36-FC38-9DFA-D61E453AA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6" y="2511203"/>
            <a:ext cx="7704137" cy="404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94A59-D54F-D3DE-7FA1-F97F6F5C9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510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B38E7-1271-8493-9001-E7C3908F3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Testbeams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90CB-F0A7-BE02-15B9-9DACE85E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Why </a:t>
            </a:r>
            <a:r>
              <a:rPr lang="en-US" dirty="0" err="1"/>
              <a:t>testbeams</a:t>
            </a:r>
            <a:r>
              <a:rPr lang="en-US" dirty="0"/>
              <a:t>?</a:t>
            </a:r>
          </a:p>
          <a:p>
            <a:r>
              <a:rPr lang="en-US" dirty="0"/>
              <a:t>The key underlying issues of	a </a:t>
            </a:r>
            <a:r>
              <a:rPr lang="en-US" dirty="0" err="1"/>
              <a:t>testbeam</a:t>
            </a:r>
            <a:endParaRPr lang="en-US" dirty="0"/>
          </a:p>
          <a:p>
            <a:pPr lvl="1"/>
            <a:r>
              <a:rPr lang="en-US" dirty="0"/>
              <a:t>Efficiency &amp; Purity</a:t>
            </a:r>
          </a:p>
          <a:p>
            <a:pPr lvl="1"/>
            <a:r>
              <a:rPr lang="en-US" dirty="0"/>
              <a:t>Error on the predicted position</a:t>
            </a:r>
          </a:p>
          <a:p>
            <a:endParaRPr lang="en-US" dirty="0"/>
          </a:p>
          <a:p>
            <a:r>
              <a:rPr lang="en-US" dirty="0"/>
              <a:t>Different facilities and their good and bad points</a:t>
            </a:r>
          </a:p>
          <a:p>
            <a:r>
              <a:rPr lang="en-US" dirty="0"/>
              <a:t>Experimental issues</a:t>
            </a:r>
          </a:p>
          <a:p>
            <a:pPr lvl="1"/>
            <a:endParaRPr lang="en-US" dirty="0"/>
          </a:p>
          <a:p>
            <a:r>
              <a:rPr lang="en-US" dirty="0"/>
              <a:t>Lecture block after this is on hit and track reconstruction, so will not go in detail into algorithms here.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0B94B-0C6C-41D2-FD62-F2C2806759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9838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5593E-D870-C10D-01F9-5A52486E3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D028D-3106-C560-DCAC-B3C3EFAF7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097337" cy="4913312"/>
          </a:xfrm>
        </p:spPr>
        <p:txBody>
          <a:bodyPr/>
          <a:lstStyle/>
          <a:p>
            <a:r>
              <a:rPr lang="en-GB" dirty="0"/>
              <a:t>The threshold is fixed but there is a channel by channel offset.</a:t>
            </a:r>
          </a:p>
          <a:p>
            <a:pPr lvl="1"/>
            <a:r>
              <a:rPr lang="en-GB" dirty="0"/>
              <a:t>This needs to be tuned, similar to seed cut. </a:t>
            </a:r>
          </a:p>
          <a:p>
            <a:r>
              <a:rPr lang="en-GB" dirty="0"/>
              <a:t>Tuning</a:t>
            </a:r>
          </a:p>
          <a:p>
            <a:pPr lvl="1"/>
            <a:r>
              <a:rPr lang="en-GB" dirty="0"/>
              <a:t>Insert fixed number of test pulses and change amplitude of the pulses.</a:t>
            </a:r>
          </a:p>
          <a:p>
            <a:pPr lvl="1"/>
            <a:r>
              <a:rPr lang="en-GB" dirty="0"/>
              <a:t>Count how many over threshold.</a:t>
            </a:r>
          </a:p>
          <a:p>
            <a:pPr lvl="1"/>
            <a:r>
              <a:rPr lang="en-GB" dirty="0"/>
              <a:t>Repeat for different offset</a:t>
            </a:r>
          </a:p>
          <a:p>
            <a:r>
              <a:rPr lang="en-GB" dirty="0"/>
              <a:t>The counting integrates the noise.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F39B4A-5A79-0C98-A30E-0DCC9B59CF1F}"/>
              </a:ext>
            </a:extLst>
          </p:cNvPr>
          <p:cNvGrpSpPr/>
          <p:nvPr/>
        </p:nvGrpSpPr>
        <p:grpSpPr>
          <a:xfrm>
            <a:off x="5142900" y="1536700"/>
            <a:ext cx="3506400" cy="3506400"/>
            <a:chOff x="5142900" y="1536700"/>
            <a:chExt cx="3506400" cy="350640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104D815-91CC-C699-6B92-1A7729FF056F}"/>
                </a:ext>
              </a:extLst>
            </p:cNvPr>
            <p:cNvGrpSpPr/>
            <p:nvPr/>
          </p:nvGrpSpPr>
          <p:grpSpPr>
            <a:xfrm>
              <a:off x="5142900" y="1536700"/>
              <a:ext cx="3506400" cy="3506400"/>
              <a:chOff x="4774600" y="1536700"/>
              <a:chExt cx="3506400" cy="3506400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8461D787-4DE8-8B0E-134B-D1B1619093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143500" y="1536700"/>
                <a:ext cx="0" cy="3506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8E9C3C66-614A-A2E3-98CB-C9FB6FD6621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6527800" y="2794000"/>
                <a:ext cx="0" cy="35064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E12B5464-94E5-2FD7-8B86-1396D56131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43500" y="2870800"/>
                <a:ext cx="3137500" cy="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prstDash val="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D889976-F9C2-5778-C074-1EE6D3506716}"/>
                  </a:ext>
                </a:extLst>
              </p:cNvPr>
              <p:cNvSpPr/>
              <p:nvPr/>
            </p:nvSpPr>
            <p:spPr>
              <a:xfrm>
                <a:off x="5156200" y="4229100"/>
                <a:ext cx="2997234" cy="596900"/>
              </a:xfrm>
              <a:custGeom>
                <a:avLst/>
                <a:gdLst>
                  <a:gd name="connsiteX0" fmla="*/ 0 w 2997234"/>
                  <a:gd name="connsiteY0" fmla="*/ 152400 h 596900"/>
                  <a:gd name="connsiteX1" fmla="*/ 25400 w 2997234"/>
                  <a:gd name="connsiteY1" fmla="*/ 241300 h 596900"/>
                  <a:gd name="connsiteX2" fmla="*/ 38100 w 2997234"/>
                  <a:gd name="connsiteY2" fmla="*/ 292100 h 596900"/>
                  <a:gd name="connsiteX3" fmla="*/ 63500 w 2997234"/>
                  <a:gd name="connsiteY3" fmla="*/ 342900 h 596900"/>
                  <a:gd name="connsiteX4" fmla="*/ 76200 w 2997234"/>
                  <a:gd name="connsiteY4" fmla="*/ 406400 h 596900"/>
                  <a:gd name="connsiteX5" fmla="*/ 88900 w 2997234"/>
                  <a:gd name="connsiteY5" fmla="*/ 444500 h 596900"/>
                  <a:gd name="connsiteX6" fmla="*/ 101600 w 2997234"/>
                  <a:gd name="connsiteY6" fmla="*/ 406400 h 596900"/>
                  <a:gd name="connsiteX7" fmla="*/ 127000 w 2997234"/>
                  <a:gd name="connsiteY7" fmla="*/ 304800 h 596900"/>
                  <a:gd name="connsiteX8" fmla="*/ 139700 w 2997234"/>
                  <a:gd name="connsiteY8" fmla="*/ 215900 h 596900"/>
                  <a:gd name="connsiteX9" fmla="*/ 152400 w 2997234"/>
                  <a:gd name="connsiteY9" fmla="*/ 139700 h 596900"/>
                  <a:gd name="connsiteX10" fmla="*/ 215900 w 2997234"/>
                  <a:gd name="connsiteY10" fmla="*/ 215900 h 596900"/>
                  <a:gd name="connsiteX11" fmla="*/ 241300 w 2997234"/>
                  <a:gd name="connsiteY11" fmla="*/ 266700 h 596900"/>
                  <a:gd name="connsiteX12" fmla="*/ 266700 w 2997234"/>
                  <a:gd name="connsiteY12" fmla="*/ 304800 h 596900"/>
                  <a:gd name="connsiteX13" fmla="*/ 304800 w 2997234"/>
                  <a:gd name="connsiteY13" fmla="*/ 393700 h 596900"/>
                  <a:gd name="connsiteX14" fmla="*/ 330200 w 2997234"/>
                  <a:gd name="connsiteY14" fmla="*/ 546100 h 596900"/>
                  <a:gd name="connsiteX15" fmla="*/ 342900 w 2997234"/>
                  <a:gd name="connsiteY15" fmla="*/ 584200 h 596900"/>
                  <a:gd name="connsiteX16" fmla="*/ 381000 w 2997234"/>
                  <a:gd name="connsiteY16" fmla="*/ 596900 h 596900"/>
                  <a:gd name="connsiteX17" fmla="*/ 419100 w 2997234"/>
                  <a:gd name="connsiteY17" fmla="*/ 520700 h 596900"/>
                  <a:gd name="connsiteX18" fmla="*/ 444500 w 2997234"/>
                  <a:gd name="connsiteY18" fmla="*/ 330200 h 596900"/>
                  <a:gd name="connsiteX19" fmla="*/ 482600 w 2997234"/>
                  <a:gd name="connsiteY19" fmla="*/ 368300 h 596900"/>
                  <a:gd name="connsiteX20" fmla="*/ 571500 w 2997234"/>
                  <a:gd name="connsiteY20" fmla="*/ 304800 h 596900"/>
                  <a:gd name="connsiteX21" fmla="*/ 609600 w 2997234"/>
                  <a:gd name="connsiteY21" fmla="*/ 279400 h 596900"/>
                  <a:gd name="connsiteX22" fmla="*/ 660400 w 2997234"/>
                  <a:gd name="connsiteY22" fmla="*/ 215900 h 596900"/>
                  <a:gd name="connsiteX23" fmla="*/ 698500 w 2997234"/>
                  <a:gd name="connsiteY23" fmla="*/ 342900 h 596900"/>
                  <a:gd name="connsiteX24" fmla="*/ 723900 w 2997234"/>
                  <a:gd name="connsiteY24" fmla="*/ 419100 h 596900"/>
                  <a:gd name="connsiteX25" fmla="*/ 736600 w 2997234"/>
                  <a:gd name="connsiteY25" fmla="*/ 457200 h 596900"/>
                  <a:gd name="connsiteX26" fmla="*/ 863600 w 2997234"/>
                  <a:gd name="connsiteY26" fmla="*/ 419100 h 596900"/>
                  <a:gd name="connsiteX27" fmla="*/ 901700 w 2997234"/>
                  <a:gd name="connsiteY27" fmla="*/ 304800 h 596900"/>
                  <a:gd name="connsiteX28" fmla="*/ 927100 w 2997234"/>
                  <a:gd name="connsiteY28" fmla="*/ 254000 h 596900"/>
                  <a:gd name="connsiteX29" fmla="*/ 965200 w 2997234"/>
                  <a:gd name="connsiteY29" fmla="*/ 165100 h 596900"/>
                  <a:gd name="connsiteX30" fmla="*/ 1054100 w 2997234"/>
                  <a:gd name="connsiteY30" fmla="*/ 215900 h 596900"/>
                  <a:gd name="connsiteX31" fmla="*/ 1092200 w 2997234"/>
                  <a:gd name="connsiteY31" fmla="*/ 241300 h 596900"/>
                  <a:gd name="connsiteX32" fmla="*/ 1168400 w 2997234"/>
                  <a:gd name="connsiteY32" fmla="*/ 330200 h 596900"/>
                  <a:gd name="connsiteX33" fmla="*/ 1244600 w 2997234"/>
                  <a:gd name="connsiteY33" fmla="*/ 330200 h 596900"/>
                  <a:gd name="connsiteX34" fmla="*/ 1320800 w 2997234"/>
                  <a:gd name="connsiteY34" fmla="*/ 292100 h 596900"/>
                  <a:gd name="connsiteX35" fmla="*/ 1397000 w 2997234"/>
                  <a:gd name="connsiteY35" fmla="*/ 368300 h 596900"/>
                  <a:gd name="connsiteX36" fmla="*/ 1485900 w 2997234"/>
                  <a:gd name="connsiteY36" fmla="*/ 457200 h 596900"/>
                  <a:gd name="connsiteX37" fmla="*/ 1574800 w 2997234"/>
                  <a:gd name="connsiteY37" fmla="*/ 342900 h 596900"/>
                  <a:gd name="connsiteX38" fmla="*/ 1625600 w 2997234"/>
                  <a:gd name="connsiteY38" fmla="*/ 355600 h 596900"/>
                  <a:gd name="connsiteX39" fmla="*/ 1676400 w 2997234"/>
                  <a:gd name="connsiteY39" fmla="*/ 419100 h 596900"/>
                  <a:gd name="connsiteX40" fmla="*/ 1701800 w 2997234"/>
                  <a:gd name="connsiteY40" fmla="*/ 457200 h 596900"/>
                  <a:gd name="connsiteX41" fmla="*/ 1739900 w 2997234"/>
                  <a:gd name="connsiteY41" fmla="*/ 482600 h 596900"/>
                  <a:gd name="connsiteX42" fmla="*/ 1778000 w 2997234"/>
                  <a:gd name="connsiteY42" fmla="*/ 457200 h 596900"/>
                  <a:gd name="connsiteX43" fmla="*/ 1816100 w 2997234"/>
                  <a:gd name="connsiteY43" fmla="*/ 330200 h 596900"/>
                  <a:gd name="connsiteX44" fmla="*/ 1854200 w 2997234"/>
                  <a:gd name="connsiteY44" fmla="*/ 317500 h 596900"/>
                  <a:gd name="connsiteX45" fmla="*/ 1905000 w 2997234"/>
                  <a:gd name="connsiteY45" fmla="*/ 393700 h 596900"/>
                  <a:gd name="connsiteX46" fmla="*/ 1993900 w 2997234"/>
                  <a:gd name="connsiteY46" fmla="*/ 304800 h 596900"/>
                  <a:gd name="connsiteX47" fmla="*/ 2032000 w 2997234"/>
                  <a:gd name="connsiteY47" fmla="*/ 279400 h 596900"/>
                  <a:gd name="connsiteX48" fmla="*/ 2070100 w 2997234"/>
                  <a:gd name="connsiteY48" fmla="*/ 241300 h 596900"/>
                  <a:gd name="connsiteX49" fmla="*/ 2120900 w 2997234"/>
                  <a:gd name="connsiteY49" fmla="*/ 304800 h 596900"/>
                  <a:gd name="connsiteX50" fmla="*/ 2146300 w 2997234"/>
                  <a:gd name="connsiteY50" fmla="*/ 342900 h 596900"/>
                  <a:gd name="connsiteX51" fmla="*/ 2184400 w 2997234"/>
                  <a:gd name="connsiteY51" fmla="*/ 368300 h 596900"/>
                  <a:gd name="connsiteX52" fmla="*/ 2222500 w 2997234"/>
                  <a:gd name="connsiteY52" fmla="*/ 406400 h 596900"/>
                  <a:gd name="connsiteX53" fmla="*/ 2286000 w 2997234"/>
                  <a:gd name="connsiteY53" fmla="*/ 279400 h 596900"/>
                  <a:gd name="connsiteX54" fmla="*/ 2324100 w 2997234"/>
                  <a:gd name="connsiteY54" fmla="*/ 266700 h 596900"/>
                  <a:gd name="connsiteX55" fmla="*/ 2362200 w 2997234"/>
                  <a:gd name="connsiteY55" fmla="*/ 317500 h 596900"/>
                  <a:gd name="connsiteX56" fmla="*/ 2387600 w 2997234"/>
                  <a:gd name="connsiteY56" fmla="*/ 368300 h 596900"/>
                  <a:gd name="connsiteX57" fmla="*/ 2413000 w 2997234"/>
                  <a:gd name="connsiteY57" fmla="*/ 304800 h 596900"/>
                  <a:gd name="connsiteX58" fmla="*/ 2425700 w 2997234"/>
                  <a:gd name="connsiteY58" fmla="*/ 203200 h 596900"/>
                  <a:gd name="connsiteX59" fmla="*/ 2451100 w 2997234"/>
                  <a:gd name="connsiteY59" fmla="*/ 127000 h 596900"/>
                  <a:gd name="connsiteX60" fmla="*/ 2476500 w 2997234"/>
                  <a:gd name="connsiteY60" fmla="*/ 165100 h 596900"/>
                  <a:gd name="connsiteX61" fmla="*/ 2514600 w 2997234"/>
                  <a:gd name="connsiteY61" fmla="*/ 292100 h 596900"/>
                  <a:gd name="connsiteX62" fmla="*/ 2540000 w 2997234"/>
                  <a:gd name="connsiteY62" fmla="*/ 215900 h 596900"/>
                  <a:gd name="connsiteX63" fmla="*/ 2565400 w 2997234"/>
                  <a:gd name="connsiteY63" fmla="*/ 88900 h 596900"/>
                  <a:gd name="connsiteX64" fmla="*/ 2590800 w 2997234"/>
                  <a:gd name="connsiteY64" fmla="*/ 0 h 596900"/>
                  <a:gd name="connsiteX65" fmla="*/ 2628900 w 2997234"/>
                  <a:gd name="connsiteY65" fmla="*/ 152400 h 596900"/>
                  <a:gd name="connsiteX66" fmla="*/ 2641600 w 2997234"/>
                  <a:gd name="connsiteY66" fmla="*/ 203200 h 596900"/>
                  <a:gd name="connsiteX67" fmla="*/ 2654300 w 2997234"/>
                  <a:gd name="connsiteY67" fmla="*/ 241300 h 596900"/>
                  <a:gd name="connsiteX68" fmla="*/ 2667000 w 2997234"/>
                  <a:gd name="connsiteY68" fmla="*/ 317500 h 596900"/>
                  <a:gd name="connsiteX69" fmla="*/ 2679700 w 2997234"/>
                  <a:gd name="connsiteY69" fmla="*/ 381000 h 596900"/>
                  <a:gd name="connsiteX70" fmla="*/ 2692400 w 2997234"/>
                  <a:gd name="connsiteY70" fmla="*/ 533400 h 596900"/>
                  <a:gd name="connsiteX71" fmla="*/ 2705100 w 2997234"/>
                  <a:gd name="connsiteY71" fmla="*/ 482600 h 596900"/>
                  <a:gd name="connsiteX72" fmla="*/ 2781300 w 2997234"/>
                  <a:gd name="connsiteY72" fmla="*/ 317500 h 596900"/>
                  <a:gd name="connsiteX73" fmla="*/ 2806700 w 2997234"/>
                  <a:gd name="connsiteY73" fmla="*/ 266700 h 596900"/>
                  <a:gd name="connsiteX74" fmla="*/ 2882900 w 2997234"/>
                  <a:gd name="connsiteY74" fmla="*/ 317500 h 596900"/>
                  <a:gd name="connsiteX75" fmla="*/ 2921000 w 2997234"/>
                  <a:gd name="connsiteY75" fmla="*/ 279400 h 596900"/>
                  <a:gd name="connsiteX76" fmla="*/ 2959100 w 2997234"/>
                  <a:gd name="connsiteY76" fmla="*/ 292100 h 596900"/>
                  <a:gd name="connsiteX77" fmla="*/ 2984500 w 2997234"/>
                  <a:gd name="connsiteY77" fmla="*/ 190500 h 596900"/>
                  <a:gd name="connsiteX78" fmla="*/ 2997200 w 2997234"/>
                  <a:gd name="connsiteY78" fmla="*/ 139700 h 59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2997234" h="596900">
                    <a:moveTo>
                      <a:pt x="0" y="152400"/>
                    </a:moveTo>
                    <a:cubicBezTo>
                      <a:pt x="8467" y="182033"/>
                      <a:pt x="17291" y="211567"/>
                      <a:pt x="25400" y="241300"/>
                    </a:cubicBezTo>
                    <a:cubicBezTo>
                      <a:pt x="29993" y="258139"/>
                      <a:pt x="31971" y="275757"/>
                      <a:pt x="38100" y="292100"/>
                    </a:cubicBezTo>
                    <a:cubicBezTo>
                      <a:pt x="44747" y="309827"/>
                      <a:pt x="55033" y="325967"/>
                      <a:pt x="63500" y="342900"/>
                    </a:cubicBezTo>
                    <a:cubicBezTo>
                      <a:pt x="67733" y="364067"/>
                      <a:pt x="70965" y="385459"/>
                      <a:pt x="76200" y="406400"/>
                    </a:cubicBezTo>
                    <a:cubicBezTo>
                      <a:pt x="79447" y="419387"/>
                      <a:pt x="75513" y="444500"/>
                      <a:pt x="88900" y="444500"/>
                    </a:cubicBezTo>
                    <a:cubicBezTo>
                      <a:pt x="102287" y="444500"/>
                      <a:pt x="98353" y="419387"/>
                      <a:pt x="101600" y="406400"/>
                    </a:cubicBezTo>
                    <a:lnTo>
                      <a:pt x="127000" y="304800"/>
                    </a:lnTo>
                    <a:cubicBezTo>
                      <a:pt x="131233" y="275167"/>
                      <a:pt x="135148" y="245486"/>
                      <a:pt x="139700" y="215900"/>
                    </a:cubicBezTo>
                    <a:cubicBezTo>
                      <a:pt x="143616" y="190449"/>
                      <a:pt x="131800" y="155150"/>
                      <a:pt x="152400" y="139700"/>
                    </a:cubicBezTo>
                    <a:cubicBezTo>
                      <a:pt x="162907" y="131820"/>
                      <a:pt x="213159" y="211104"/>
                      <a:pt x="215900" y="215900"/>
                    </a:cubicBezTo>
                    <a:cubicBezTo>
                      <a:pt x="225293" y="232338"/>
                      <a:pt x="231907" y="250262"/>
                      <a:pt x="241300" y="266700"/>
                    </a:cubicBezTo>
                    <a:cubicBezTo>
                      <a:pt x="248873" y="279952"/>
                      <a:pt x="259127" y="291548"/>
                      <a:pt x="266700" y="304800"/>
                    </a:cubicBezTo>
                    <a:cubicBezTo>
                      <a:pt x="279410" y="327042"/>
                      <a:pt x="299320" y="366300"/>
                      <a:pt x="304800" y="393700"/>
                    </a:cubicBezTo>
                    <a:cubicBezTo>
                      <a:pt x="314900" y="444201"/>
                      <a:pt x="313914" y="497242"/>
                      <a:pt x="330200" y="546100"/>
                    </a:cubicBezTo>
                    <a:cubicBezTo>
                      <a:pt x="334433" y="558800"/>
                      <a:pt x="333434" y="574734"/>
                      <a:pt x="342900" y="584200"/>
                    </a:cubicBezTo>
                    <a:cubicBezTo>
                      <a:pt x="352366" y="593666"/>
                      <a:pt x="368300" y="592667"/>
                      <a:pt x="381000" y="596900"/>
                    </a:cubicBezTo>
                    <a:cubicBezTo>
                      <a:pt x="393700" y="571500"/>
                      <a:pt x="408553" y="547067"/>
                      <a:pt x="419100" y="520700"/>
                    </a:cubicBezTo>
                    <a:cubicBezTo>
                      <a:pt x="438898" y="471205"/>
                      <a:pt x="441585" y="362266"/>
                      <a:pt x="444500" y="330200"/>
                    </a:cubicBezTo>
                    <a:cubicBezTo>
                      <a:pt x="457200" y="342900"/>
                      <a:pt x="464778" y="366072"/>
                      <a:pt x="482600" y="368300"/>
                    </a:cubicBezTo>
                    <a:cubicBezTo>
                      <a:pt x="549280" y="376635"/>
                      <a:pt x="540814" y="335486"/>
                      <a:pt x="571500" y="304800"/>
                    </a:cubicBezTo>
                    <a:cubicBezTo>
                      <a:pt x="582293" y="294007"/>
                      <a:pt x="596900" y="287867"/>
                      <a:pt x="609600" y="279400"/>
                    </a:cubicBezTo>
                    <a:cubicBezTo>
                      <a:pt x="610459" y="276824"/>
                      <a:pt x="630166" y="191713"/>
                      <a:pt x="660400" y="215900"/>
                    </a:cubicBezTo>
                    <a:cubicBezTo>
                      <a:pt x="672216" y="225353"/>
                      <a:pt x="691760" y="320434"/>
                      <a:pt x="698500" y="342900"/>
                    </a:cubicBezTo>
                    <a:cubicBezTo>
                      <a:pt x="706193" y="368545"/>
                      <a:pt x="715433" y="393700"/>
                      <a:pt x="723900" y="419100"/>
                    </a:cubicBezTo>
                    <a:lnTo>
                      <a:pt x="736600" y="457200"/>
                    </a:lnTo>
                    <a:cubicBezTo>
                      <a:pt x="778933" y="444500"/>
                      <a:pt x="825423" y="441370"/>
                      <a:pt x="863600" y="419100"/>
                    </a:cubicBezTo>
                    <a:cubicBezTo>
                      <a:pt x="890018" y="403689"/>
                      <a:pt x="895133" y="324501"/>
                      <a:pt x="901700" y="304800"/>
                    </a:cubicBezTo>
                    <a:cubicBezTo>
                      <a:pt x="907687" y="286839"/>
                      <a:pt x="919642" y="271401"/>
                      <a:pt x="927100" y="254000"/>
                    </a:cubicBezTo>
                    <a:cubicBezTo>
                      <a:pt x="983161" y="123192"/>
                      <a:pt x="880959" y="333582"/>
                      <a:pt x="965200" y="165100"/>
                    </a:cubicBezTo>
                    <a:cubicBezTo>
                      <a:pt x="1027028" y="185709"/>
                      <a:pt x="986824" y="167846"/>
                      <a:pt x="1054100" y="215900"/>
                    </a:cubicBezTo>
                    <a:cubicBezTo>
                      <a:pt x="1066520" y="224772"/>
                      <a:pt x="1080611" y="231367"/>
                      <a:pt x="1092200" y="241300"/>
                    </a:cubicBezTo>
                    <a:cubicBezTo>
                      <a:pt x="1140106" y="282362"/>
                      <a:pt x="1138440" y="285261"/>
                      <a:pt x="1168400" y="330200"/>
                    </a:cubicBezTo>
                    <a:cubicBezTo>
                      <a:pt x="1270000" y="296333"/>
                      <a:pt x="1143000" y="330200"/>
                      <a:pt x="1244600" y="330200"/>
                    </a:cubicBezTo>
                    <a:cubicBezTo>
                      <a:pt x="1270890" y="330200"/>
                      <a:pt x="1301537" y="304942"/>
                      <a:pt x="1320800" y="292100"/>
                    </a:cubicBezTo>
                    <a:cubicBezTo>
                      <a:pt x="1346200" y="317500"/>
                      <a:pt x="1377075" y="338412"/>
                      <a:pt x="1397000" y="368300"/>
                    </a:cubicBezTo>
                    <a:cubicBezTo>
                      <a:pt x="1455226" y="455639"/>
                      <a:pt x="1418840" y="434847"/>
                      <a:pt x="1485900" y="457200"/>
                    </a:cubicBezTo>
                    <a:cubicBezTo>
                      <a:pt x="1502278" y="429903"/>
                      <a:pt x="1539572" y="356111"/>
                      <a:pt x="1574800" y="342900"/>
                    </a:cubicBezTo>
                    <a:cubicBezTo>
                      <a:pt x="1591143" y="336771"/>
                      <a:pt x="1608667" y="351367"/>
                      <a:pt x="1625600" y="355600"/>
                    </a:cubicBezTo>
                    <a:cubicBezTo>
                      <a:pt x="1642533" y="376767"/>
                      <a:pt x="1660136" y="397415"/>
                      <a:pt x="1676400" y="419100"/>
                    </a:cubicBezTo>
                    <a:cubicBezTo>
                      <a:pt x="1685558" y="431311"/>
                      <a:pt x="1691007" y="446407"/>
                      <a:pt x="1701800" y="457200"/>
                    </a:cubicBezTo>
                    <a:cubicBezTo>
                      <a:pt x="1712593" y="467993"/>
                      <a:pt x="1727200" y="474133"/>
                      <a:pt x="1739900" y="482600"/>
                    </a:cubicBezTo>
                    <a:cubicBezTo>
                      <a:pt x="1752600" y="474133"/>
                      <a:pt x="1769533" y="469900"/>
                      <a:pt x="1778000" y="457200"/>
                    </a:cubicBezTo>
                    <a:cubicBezTo>
                      <a:pt x="1792249" y="435826"/>
                      <a:pt x="1792764" y="337979"/>
                      <a:pt x="1816100" y="330200"/>
                    </a:cubicBezTo>
                    <a:lnTo>
                      <a:pt x="1854200" y="317500"/>
                    </a:lnTo>
                    <a:cubicBezTo>
                      <a:pt x="1871133" y="342900"/>
                      <a:pt x="1879600" y="410633"/>
                      <a:pt x="1905000" y="393700"/>
                    </a:cubicBezTo>
                    <a:cubicBezTo>
                      <a:pt x="1991135" y="336277"/>
                      <a:pt x="1888314" y="410386"/>
                      <a:pt x="1993900" y="304800"/>
                    </a:cubicBezTo>
                    <a:cubicBezTo>
                      <a:pt x="2004693" y="294007"/>
                      <a:pt x="2020274" y="289171"/>
                      <a:pt x="2032000" y="279400"/>
                    </a:cubicBezTo>
                    <a:cubicBezTo>
                      <a:pt x="2045798" y="267902"/>
                      <a:pt x="2057400" y="254000"/>
                      <a:pt x="2070100" y="241300"/>
                    </a:cubicBezTo>
                    <a:cubicBezTo>
                      <a:pt x="2087033" y="262467"/>
                      <a:pt x="2104636" y="283115"/>
                      <a:pt x="2120900" y="304800"/>
                    </a:cubicBezTo>
                    <a:cubicBezTo>
                      <a:pt x="2130058" y="317011"/>
                      <a:pt x="2135507" y="332107"/>
                      <a:pt x="2146300" y="342900"/>
                    </a:cubicBezTo>
                    <a:cubicBezTo>
                      <a:pt x="2157093" y="353693"/>
                      <a:pt x="2172674" y="358529"/>
                      <a:pt x="2184400" y="368300"/>
                    </a:cubicBezTo>
                    <a:cubicBezTo>
                      <a:pt x="2198198" y="379798"/>
                      <a:pt x="2209800" y="393700"/>
                      <a:pt x="2222500" y="406400"/>
                    </a:cubicBezTo>
                    <a:cubicBezTo>
                      <a:pt x="2238783" y="357552"/>
                      <a:pt x="2244335" y="314121"/>
                      <a:pt x="2286000" y="279400"/>
                    </a:cubicBezTo>
                    <a:cubicBezTo>
                      <a:pt x="2296284" y="270830"/>
                      <a:pt x="2311400" y="270933"/>
                      <a:pt x="2324100" y="266700"/>
                    </a:cubicBezTo>
                    <a:cubicBezTo>
                      <a:pt x="2336800" y="283633"/>
                      <a:pt x="2350982" y="299551"/>
                      <a:pt x="2362200" y="317500"/>
                    </a:cubicBezTo>
                    <a:cubicBezTo>
                      <a:pt x="2372234" y="333554"/>
                      <a:pt x="2369233" y="372892"/>
                      <a:pt x="2387600" y="368300"/>
                    </a:cubicBezTo>
                    <a:cubicBezTo>
                      <a:pt x="2409717" y="362771"/>
                      <a:pt x="2404533" y="325967"/>
                      <a:pt x="2413000" y="304800"/>
                    </a:cubicBezTo>
                    <a:cubicBezTo>
                      <a:pt x="2417233" y="270933"/>
                      <a:pt x="2418549" y="236573"/>
                      <a:pt x="2425700" y="203200"/>
                    </a:cubicBezTo>
                    <a:cubicBezTo>
                      <a:pt x="2431310" y="177020"/>
                      <a:pt x="2451100" y="127000"/>
                      <a:pt x="2451100" y="127000"/>
                    </a:cubicBezTo>
                    <a:cubicBezTo>
                      <a:pt x="2459567" y="139700"/>
                      <a:pt x="2470301" y="151152"/>
                      <a:pt x="2476500" y="165100"/>
                    </a:cubicBezTo>
                    <a:cubicBezTo>
                      <a:pt x="2494168" y="204854"/>
                      <a:pt x="2504045" y="249880"/>
                      <a:pt x="2514600" y="292100"/>
                    </a:cubicBezTo>
                    <a:cubicBezTo>
                      <a:pt x="2523067" y="266700"/>
                      <a:pt x="2533506" y="241875"/>
                      <a:pt x="2540000" y="215900"/>
                    </a:cubicBezTo>
                    <a:cubicBezTo>
                      <a:pt x="2550471" y="174017"/>
                      <a:pt x="2551748" y="129856"/>
                      <a:pt x="2565400" y="88900"/>
                    </a:cubicBezTo>
                    <a:cubicBezTo>
                      <a:pt x="2583620" y="34241"/>
                      <a:pt x="2574853" y="63787"/>
                      <a:pt x="2590800" y="0"/>
                    </a:cubicBezTo>
                    <a:lnTo>
                      <a:pt x="2628900" y="152400"/>
                    </a:lnTo>
                    <a:cubicBezTo>
                      <a:pt x="2633133" y="169333"/>
                      <a:pt x="2636080" y="186641"/>
                      <a:pt x="2641600" y="203200"/>
                    </a:cubicBezTo>
                    <a:cubicBezTo>
                      <a:pt x="2645833" y="215900"/>
                      <a:pt x="2651396" y="228232"/>
                      <a:pt x="2654300" y="241300"/>
                    </a:cubicBezTo>
                    <a:cubicBezTo>
                      <a:pt x="2659886" y="266437"/>
                      <a:pt x="2662394" y="292165"/>
                      <a:pt x="2667000" y="317500"/>
                    </a:cubicBezTo>
                    <a:cubicBezTo>
                      <a:pt x="2670861" y="338738"/>
                      <a:pt x="2675467" y="359833"/>
                      <a:pt x="2679700" y="381000"/>
                    </a:cubicBezTo>
                    <a:cubicBezTo>
                      <a:pt x="2683933" y="431800"/>
                      <a:pt x="2680036" y="483946"/>
                      <a:pt x="2692400" y="533400"/>
                    </a:cubicBezTo>
                    <a:cubicBezTo>
                      <a:pt x="2696633" y="550333"/>
                      <a:pt x="2699580" y="499159"/>
                      <a:pt x="2705100" y="482600"/>
                    </a:cubicBezTo>
                    <a:cubicBezTo>
                      <a:pt x="2724831" y="423406"/>
                      <a:pt x="2753076" y="373947"/>
                      <a:pt x="2781300" y="317500"/>
                    </a:cubicBezTo>
                    <a:lnTo>
                      <a:pt x="2806700" y="266700"/>
                    </a:lnTo>
                    <a:cubicBezTo>
                      <a:pt x="2831988" y="342565"/>
                      <a:pt x="2812465" y="367811"/>
                      <a:pt x="2882900" y="317500"/>
                    </a:cubicBezTo>
                    <a:cubicBezTo>
                      <a:pt x="2897515" y="307061"/>
                      <a:pt x="2908300" y="292100"/>
                      <a:pt x="2921000" y="279400"/>
                    </a:cubicBezTo>
                    <a:cubicBezTo>
                      <a:pt x="2960065" y="474727"/>
                      <a:pt x="2936174" y="422015"/>
                      <a:pt x="2959100" y="292100"/>
                    </a:cubicBezTo>
                    <a:cubicBezTo>
                      <a:pt x="2965167" y="257722"/>
                      <a:pt x="2973461" y="223618"/>
                      <a:pt x="2984500" y="190500"/>
                    </a:cubicBezTo>
                    <a:cubicBezTo>
                      <a:pt x="2998539" y="148384"/>
                      <a:pt x="2997200" y="165787"/>
                      <a:pt x="2997200" y="139700"/>
                    </a:cubicBezTo>
                  </a:path>
                </a:pathLst>
              </a:custGeom>
              <a:noFill/>
              <a:ln w="19050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AAB5E954-5E81-3225-7D04-909DA2B57073}"/>
                  </a:ext>
                </a:extLst>
              </p:cNvPr>
              <p:cNvSpPr/>
              <p:nvPr/>
            </p:nvSpPr>
            <p:spPr>
              <a:xfrm>
                <a:off x="5156200" y="3441700"/>
                <a:ext cx="2984500" cy="698500"/>
              </a:xfrm>
              <a:custGeom>
                <a:avLst/>
                <a:gdLst>
                  <a:gd name="connsiteX0" fmla="*/ 0 w 2984500"/>
                  <a:gd name="connsiteY0" fmla="*/ 304800 h 698500"/>
                  <a:gd name="connsiteX1" fmla="*/ 25400 w 2984500"/>
                  <a:gd name="connsiteY1" fmla="*/ 203200 h 698500"/>
                  <a:gd name="connsiteX2" fmla="*/ 50800 w 2984500"/>
                  <a:gd name="connsiteY2" fmla="*/ 139700 h 698500"/>
                  <a:gd name="connsiteX3" fmla="*/ 76200 w 2984500"/>
                  <a:gd name="connsiteY3" fmla="*/ 38100 h 698500"/>
                  <a:gd name="connsiteX4" fmla="*/ 88900 w 2984500"/>
                  <a:gd name="connsiteY4" fmla="*/ 0 h 698500"/>
                  <a:gd name="connsiteX5" fmla="*/ 127000 w 2984500"/>
                  <a:gd name="connsiteY5" fmla="*/ 88900 h 698500"/>
                  <a:gd name="connsiteX6" fmla="*/ 152400 w 2984500"/>
                  <a:gd name="connsiteY6" fmla="*/ 292100 h 698500"/>
                  <a:gd name="connsiteX7" fmla="*/ 228600 w 2984500"/>
                  <a:gd name="connsiteY7" fmla="*/ 152400 h 698500"/>
                  <a:gd name="connsiteX8" fmla="*/ 292100 w 2984500"/>
                  <a:gd name="connsiteY8" fmla="*/ 177800 h 698500"/>
                  <a:gd name="connsiteX9" fmla="*/ 304800 w 2984500"/>
                  <a:gd name="connsiteY9" fmla="*/ 215900 h 698500"/>
                  <a:gd name="connsiteX10" fmla="*/ 342900 w 2984500"/>
                  <a:gd name="connsiteY10" fmla="*/ 254000 h 698500"/>
                  <a:gd name="connsiteX11" fmla="*/ 419100 w 2984500"/>
                  <a:gd name="connsiteY11" fmla="*/ 203200 h 698500"/>
                  <a:gd name="connsiteX12" fmla="*/ 457200 w 2984500"/>
                  <a:gd name="connsiteY12" fmla="*/ 266700 h 698500"/>
                  <a:gd name="connsiteX13" fmla="*/ 495300 w 2984500"/>
                  <a:gd name="connsiteY13" fmla="*/ 304800 h 698500"/>
                  <a:gd name="connsiteX14" fmla="*/ 520700 w 2984500"/>
                  <a:gd name="connsiteY14" fmla="*/ 215900 h 698500"/>
                  <a:gd name="connsiteX15" fmla="*/ 571500 w 2984500"/>
                  <a:gd name="connsiteY15" fmla="*/ 127000 h 698500"/>
                  <a:gd name="connsiteX16" fmla="*/ 635000 w 2984500"/>
                  <a:gd name="connsiteY16" fmla="*/ 241300 h 698500"/>
                  <a:gd name="connsiteX17" fmla="*/ 685800 w 2984500"/>
                  <a:gd name="connsiteY17" fmla="*/ 342900 h 698500"/>
                  <a:gd name="connsiteX18" fmla="*/ 736600 w 2984500"/>
                  <a:gd name="connsiteY18" fmla="*/ 266700 h 698500"/>
                  <a:gd name="connsiteX19" fmla="*/ 787400 w 2984500"/>
                  <a:gd name="connsiteY19" fmla="*/ 190500 h 698500"/>
                  <a:gd name="connsiteX20" fmla="*/ 825500 w 2984500"/>
                  <a:gd name="connsiteY20" fmla="*/ 203200 h 698500"/>
                  <a:gd name="connsiteX21" fmla="*/ 850900 w 2984500"/>
                  <a:gd name="connsiteY21" fmla="*/ 241300 h 698500"/>
                  <a:gd name="connsiteX22" fmla="*/ 889000 w 2984500"/>
                  <a:gd name="connsiteY22" fmla="*/ 279400 h 698500"/>
                  <a:gd name="connsiteX23" fmla="*/ 939800 w 2984500"/>
                  <a:gd name="connsiteY23" fmla="*/ 355600 h 698500"/>
                  <a:gd name="connsiteX24" fmla="*/ 1028700 w 2984500"/>
                  <a:gd name="connsiteY24" fmla="*/ 266700 h 698500"/>
                  <a:gd name="connsiteX25" fmla="*/ 1130300 w 2984500"/>
                  <a:gd name="connsiteY25" fmla="*/ 279400 h 698500"/>
                  <a:gd name="connsiteX26" fmla="*/ 1155700 w 2984500"/>
                  <a:gd name="connsiteY26" fmla="*/ 317500 h 698500"/>
                  <a:gd name="connsiteX27" fmla="*/ 1168400 w 2984500"/>
                  <a:gd name="connsiteY27" fmla="*/ 254000 h 698500"/>
                  <a:gd name="connsiteX28" fmla="*/ 1231900 w 2984500"/>
                  <a:gd name="connsiteY28" fmla="*/ 203200 h 698500"/>
                  <a:gd name="connsiteX29" fmla="*/ 1320800 w 2984500"/>
                  <a:gd name="connsiteY29" fmla="*/ 330200 h 698500"/>
                  <a:gd name="connsiteX30" fmla="*/ 1371600 w 2984500"/>
                  <a:gd name="connsiteY30" fmla="*/ 431800 h 698500"/>
                  <a:gd name="connsiteX31" fmla="*/ 1422400 w 2984500"/>
                  <a:gd name="connsiteY31" fmla="*/ 342900 h 698500"/>
                  <a:gd name="connsiteX32" fmla="*/ 1473200 w 2984500"/>
                  <a:gd name="connsiteY32" fmla="*/ 266700 h 698500"/>
                  <a:gd name="connsiteX33" fmla="*/ 1511300 w 2984500"/>
                  <a:gd name="connsiteY33" fmla="*/ 254000 h 698500"/>
                  <a:gd name="connsiteX34" fmla="*/ 1549400 w 2984500"/>
                  <a:gd name="connsiteY34" fmla="*/ 266700 h 698500"/>
                  <a:gd name="connsiteX35" fmla="*/ 1574800 w 2984500"/>
                  <a:gd name="connsiteY35" fmla="*/ 355600 h 698500"/>
                  <a:gd name="connsiteX36" fmla="*/ 1625600 w 2984500"/>
                  <a:gd name="connsiteY36" fmla="*/ 469900 h 698500"/>
                  <a:gd name="connsiteX37" fmla="*/ 1676400 w 2984500"/>
                  <a:gd name="connsiteY37" fmla="*/ 444500 h 698500"/>
                  <a:gd name="connsiteX38" fmla="*/ 1714500 w 2984500"/>
                  <a:gd name="connsiteY38" fmla="*/ 393700 h 698500"/>
                  <a:gd name="connsiteX39" fmla="*/ 1790700 w 2984500"/>
                  <a:gd name="connsiteY39" fmla="*/ 330200 h 698500"/>
                  <a:gd name="connsiteX40" fmla="*/ 1828800 w 2984500"/>
                  <a:gd name="connsiteY40" fmla="*/ 317500 h 698500"/>
                  <a:gd name="connsiteX41" fmla="*/ 1854200 w 2984500"/>
                  <a:gd name="connsiteY41" fmla="*/ 368300 h 698500"/>
                  <a:gd name="connsiteX42" fmla="*/ 1866900 w 2984500"/>
                  <a:gd name="connsiteY42" fmla="*/ 444500 h 698500"/>
                  <a:gd name="connsiteX43" fmla="*/ 1879600 w 2984500"/>
                  <a:gd name="connsiteY43" fmla="*/ 355600 h 698500"/>
                  <a:gd name="connsiteX44" fmla="*/ 1892300 w 2984500"/>
                  <a:gd name="connsiteY44" fmla="*/ 190500 h 698500"/>
                  <a:gd name="connsiteX45" fmla="*/ 1943100 w 2984500"/>
                  <a:gd name="connsiteY45" fmla="*/ 330200 h 698500"/>
                  <a:gd name="connsiteX46" fmla="*/ 1955800 w 2984500"/>
                  <a:gd name="connsiteY46" fmla="*/ 381000 h 698500"/>
                  <a:gd name="connsiteX47" fmla="*/ 1968500 w 2984500"/>
                  <a:gd name="connsiteY47" fmla="*/ 419100 h 698500"/>
                  <a:gd name="connsiteX48" fmla="*/ 1981200 w 2984500"/>
                  <a:gd name="connsiteY48" fmla="*/ 495300 h 698500"/>
                  <a:gd name="connsiteX49" fmla="*/ 1993900 w 2984500"/>
                  <a:gd name="connsiteY49" fmla="*/ 546100 h 698500"/>
                  <a:gd name="connsiteX50" fmla="*/ 2006600 w 2984500"/>
                  <a:gd name="connsiteY50" fmla="*/ 609600 h 698500"/>
                  <a:gd name="connsiteX51" fmla="*/ 2032000 w 2984500"/>
                  <a:gd name="connsiteY51" fmla="*/ 698500 h 698500"/>
                  <a:gd name="connsiteX52" fmla="*/ 2070100 w 2984500"/>
                  <a:gd name="connsiteY52" fmla="*/ 609600 h 698500"/>
                  <a:gd name="connsiteX53" fmla="*/ 2108200 w 2984500"/>
                  <a:gd name="connsiteY53" fmla="*/ 520700 h 698500"/>
                  <a:gd name="connsiteX54" fmla="*/ 2159000 w 2984500"/>
                  <a:gd name="connsiteY54" fmla="*/ 304800 h 698500"/>
                  <a:gd name="connsiteX55" fmla="*/ 2184400 w 2984500"/>
                  <a:gd name="connsiteY55" fmla="*/ 266700 h 698500"/>
                  <a:gd name="connsiteX56" fmla="*/ 2222500 w 2984500"/>
                  <a:gd name="connsiteY56" fmla="*/ 241300 h 698500"/>
                  <a:gd name="connsiteX57" fmla="*/ 2260600 w 2984500"/>
                  <a:gd name="connsiteY57" fmla="*/ 317500 h 698500"/>
                  <a:gd name="connsiteX58" fmla="*/ 2286000 w 2984500"/>
                  <a:gd name="connsiteY58" fmla="*/ 355600 h 698500"/>
                  <a:gd name="connsiteX59" fmla="*/ 2311400 w 2984500"/>
                  <a:gd name="connsiteY59" fmla="*/ 406400 h 698500"/>
                  <a:gd name="connsiteX60" fmla="*/ 2324100 w 2984500"/>
                  <a:gd name="connsiteY60" fmla="*/ 482600 h 698500"/>
                  <a:gd name="connsiteX61" fmla="*/ 2400300 w 2984500"/>
                  <a:gd name="connsiteY61" fmla="*/ 457200 h 698500"/>
                  <a:gd name="connsiteX62" fmla="*/ 2463800 w 2984500"/>
                  <a:gd name="connsiteY62" fmla="*/ 368300 h 698500"/>
                  <a:gd name="connsiteX63" fmla="*/ 2501900 w 2984500"/>
                  <a:gd name="connsiteY63" fmla="*/ 419100 h 698500"/>
                  <a:gd name="connsiteX64" fmla="*/ 2540000 w 2984500"/>
                  <a:gd name="connsiteY64" fmla="*/ 393700 h 698500"/>
                  <a:gd name="connsiteX65" fmla="*/ 2590800 w 2984500"/>
                  <a:gd name="connsiteY65" fmla="*/ 431800 h 698500"/>
                  <a:gd name="connsiteX66" fmla="*/ 2628900 w 2984500"/>
                  <a:gd name="connsiteY66" fmla="*/ 457200 h 698500"/>
                  <a:gd name="connsiteX67" fmla="*/ 2667000 w 2984500"/>
                  <a:gd name="connsiteY67" fmla="*/ 419100 h 698500"/>
                  <a:gd name="connsiteX68" fmla="*/ 2755900 w 2984500"/>
                  <a:gd name="connsiteY68" fmla="*/ 304800 h 698500"/>
                  <a:gd name="connsiteX69" fmla="*/ 2781300 w 2984500"/>
                  <a:gd name="connsiteY69" fmla="*/ 342900 h 698500"/>
                  <a:gd name="connsiteX70" fmla="*/ 2794000 w 2984500"/>
                  <a:gd name="connsiteY70" fmla="*/ 381000 h 698500"/>
                  <a:gd name="connsiteX71" fmla="*/ 2819400 w 2984500"/>
                  <a:gd name="connsiteY71" fmla="*/ 342900 h 698500"/>
                  <a:gd name="connsiteX72" fmla="*/ 2857500 w 2984500"/>
                  <a:gd name="connsiteY72" fmla="*/ 330200 h 698500"/>
                  <a:gd name="connsiteX73" fmla="*/ 2882900 w 2984500"/>
                  <a:gd name="connsiteY73" fmla="*/ 406400 h 698500"/>
                  <a:gd name="connsiteX74" fmla="*/ 2908300 w 2984500"/>
                  <a:gd name="connsiteY74" fmla="*/ 355600 h 698500"/>
                  <a:gd name="connsiteX75" fmla="*/ 2933700 w 2984500"/>
                  <a:gd name="connsiteY75" fmla="*/ 266700 h 698500"/>
                  <a:gd name="connsiteX76" fmla="*/ 2959100 w 2984500"/>
                  <a:gd name="connsiteY76" fmla="*/ 342900 h 698500"/>
                  <a:gd name="connsiteX77" fmla="*/ 2984500 w 2984500"/>
                  <a:gd name="connsiteY77" fmla="*/ 43180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84500" h="698500">
                    <a:moveTo>
                      <a:pt x="0" y="304800"/>
                    </a:moveTo>
                    <a:cubicBezTo>
                      <a:pt x="8467" y="270933"/>
                      <a:pt x="15134" y="236565"/>
                      <a:pt x="25400" y="203200"/>
                    </a:cubicBezTo>
                    <a:cubicBezTo>
                      <a:pt x="32104" y="181411"/>
                      <a:pt x="44096" y="161489"/>
                      <a:pt x="50800" y="139700"/>
                    </a:cubicBezTo>
                    <a:cubicBezTo>
                      <a:pt x="61066" y="106335"/>
                      <a:pt x="67733" y="71967"/>
                      <a:pt x="76200" y="38100"/>
                    </a:cubicBezTo>
                    <a:cubicBezTo>
                      <a:pt x="79447" y="25113"/>
                      <a:pt x="84667" y="12700"/>
                      <a:pt x="88900" y="0"/>
                    </a:cubicBezTo>
                    <a:cubicBezTo>
                      <a:pt x="99145" y="20490"/>
                      <a:pt x="123263" y="62738"/>
                      <a:pt x="127000" y="88900"/>
                    </a:cubicBezTo>
                    <a:cubicBezTo>
                      <a:pt x="170963" y="396640"/>
                      <a:pt x="117000" y="115099"/>
                      <a:pt x="152400" y="292100"/>
                    </a:cubicBezTo>
                    <a:cubicBezTo>
                      <a:pt x="210026" y="176848"/>
                      <a:pt x="182197" y="222005"/>
                      <a:pt x="228600" y="152400"/>
                    </a:cubicBezTo>
                    <a:cubicBezTo>
                      <a:pt x="249767" y="160867"/>
                      <a:pt x="274587" y="163206"/>
                      <a:pt x="292100" y="177800"/>
                    </a:cubicBezTo>
                    <a:cubicBezTo>
                      <a:pt x="302384" y="186370"/>
                      <a:pt x="297374" y="204761"/>
                      <a:pt x="304800" y="215900"/>
                    </a:cubicBezTo>
                    <a:cubicBezTo>
                      <a:pt x="314763" y="230844"/>
                      <a:pt x="330200" y="241300"/>
                      <a:pt x="342900" y="254000"/>
                    </a:cubicBezTo>
                    <a:cubicBezTo>
                      <a:pt x="346080" y="250820"/>
                      <a:pt x="397044" y="188496"/>
                      <a:pt x="419100" y="203200"/>
                    </a:cubicBezTo>
                    <a:cubicBezTo>
                      <a:pt x="439639" y="216892"/>
                      <a:pt x="442389" y="246953"/>
                      <a:pt x="457200" y="266700"/>
                    </a:cubicBezTo>
                    <a:cubicBezTo>
                      <a:pt x="467976" y="281068"/>
                      <a:pt x="482600" y="292100"/>
                      <a:pt x="495300" y="304800"/>
                    </a:cubicBezTo>
                    <a:cubicBezTo>
                      <a:pt x="501745" y="279021"/>
                      <a:pt x="509768" y="241407"/>
                      <a:pt x="520700" y="215900"/>
                    </a:cubicBezTo>
                    <a:cubicBezTo>
                      <a:pt x="540036" y="170784"/>
                      <a:pt x="545991" y="165264"/>
                      <a:pt x="571500" y="127000"/>
                    </a:cubicBezTo>
                    <a:cubicBezTo>
                      <a:pt x="656862" y="297724"/>
                      <a:pt x="523372" y="33991"/>
                      <a:pt x="635000" y="241300"/>
                    </a:cubicBezTo>
                    <a:cubicBezTo>
                      <a:pt x="652951" y="274638"/>
                      <a:pt x="685800" y="342900"/>
                      <a:pt x="685800" y="342900"/>
                    </a:cubicBezTo>
                    <a:cubicBezTo>
                      <a:pt x="770354" y="258346"/>
                      <a:pt x="690651" y="349408"/>
                      <a:pt x="736600" y="266700"/>
                    </a:cubicBezTo>
                    <a:cubicBezTo>
                      <a:pt x="751425" y="240015"/>
                      <a:pt x="787400" y="190500"/>
                      <a:pt x="787400" y="190500"/>
                    </a:cubicBezTo>
                    <a:cubicBezTo>
                      <a:pt x="800100" y="194733"/>
                      <a:pt x="815047" y="194837"/>
                      <a:pt x="825500" y="203200"/>
                    </a:cubicBezTo>
                    <a:cubicBezTo>
                      <a:pt x="837419" y="212735"/>
                      <a:pt x="841129" y="229574"/>
                      <a:pt x="850900" y="241300"/>
                    </a:cubicBezTo>
                    <a:cubicBezTo>
                      <a:pt x="862398" y="255098"/>
                      <a:pt x="876300" y="266700"/>
                      <a:pt x="889000" y="279400"/>
                    </a:cubicBezTo>
                    <a:cubicBezTo>
                      <a:pt x="892781" y="290743"/>
                      <a:pt x="911820" y="366792"/>
                      <a:pt x="939800" y="355600"/>
                    </a:cubicBezTo>
                    <a:cubicBezTo>
                      <a:pt x="978710" y="340036"/>
                      <a:pt x="1028700" y="266700"/>
                      <a:pt x="1028700" y="266700"/>
                    </a:cubicBezTo>
                    <a:cubicBezTo>
                      <a:pt x="1062567" y="270933"/>
                      <a:pt x="1098611" y="266724"/>
                      <a:pt x="1130300" y="279400"/>
                    </a:cubicBezTo>
                    <a:cubicBezTo>
                      <a:pt x="1144472" y="285069"/>
                      <a:pt x="1143000" y="325967"/>
                      <a:pt x="1155700" y="317500"/>
                    </a:cubicBezTo>
                    <a:cubicBezTo>
                      <a:pt x="1173661" y="305526"/>
                      <a:pt x="1160821" y="274211"/>
                      <a:pt x="1168400" y="254000"/>
                    </a:cubicBezTo>
                    <a:cubicBezTo>
                      <a:pt x="1184813" y="210232"/>
                      <a:pt x="1193715" y="215928"/>
                      <a:pt x="1231900" y="203200"/>
                    </a:cubicBezTo>
                    <a:cubicBezTo>
                      <a:pt x="1255793" y="235057"/>
                      <a:pt x="1305165" y="298929"/>
                      <a:pt x="1320800" y="330200"/>
                    </a:cubicBezTo>
                    <a:lnTo>
                      <a:pt x="1371600" y="431800"/>
                    </a:lnTo>
                    <a:cubicBezTo>
                      <a:pt x="1459465" y="300003"/>
                      <a:pt x="1325722" y="504030"/>
                      <a:pt x="1422400" y="342900"/>
                    </a:cubicBezTo>
                    <a:cubicBezTo>
                      <a:pt x="1438106" y="316723"/>
                      <a:pt x="1444240" y="276353"/>
                      <a:pt x="1473200" y="266700"/>
                    </a:cubicBezTo>
                    <a:lnTo>
                      <a:pt x="1511300" y="254000"/>
                    </a:lnTo>
                    <a:cubicBezTo>
                      <a:pt x="1524000" y="258233"/>
                      <a:pt x="1539934" y="257234"/>
                      <a:pt x="1549400" y="266700"/>
                    </a:cubicBezTo>
                    <a:cubicBezTo>
                      <a:pt x="1555497" y="272797"/>
                      <a:pt x="1574659" y="355129"/>
                      <a:pt x="1574800" y="355600"/>
                    </a:cubicBezTo>
                    <a:cubicBezTo>
                      <a:pt x="1599531" y="438037"/>
                      <a:pt x="1588482" y="414222"/>
                      <a:pt x="1625600" y="469900"/>
                    </a:cubicBezTo>
                    <a:cubicBezTo>
                      <a:pt x="1642533" y="461433"/>
                      <a:pt x="1662026" y="456821"/>
                      <a:pt x="1676400" y="444500"/>
                    </a:cubicBezTo>
                    <a:cubicBezTo>
                      <a:pt x="1692471" y="430725"/>
                      <a:pt x="1700725" y="409771"/>
                      <a:pt x="1714500" y="393700"/>
                    </a:cubicBezTo>
                    <a:cubicBezTo>
                      <a:pt x="1735566" y="369124"/>
                      <a:pt x="1761305" y="344898"/>
                      <a:pt x="1790700" y="330200"/>
                    </a:cubicBezTo>
                    <a:cubicBezTo>
                      <a:pt x="1802674" y="324213"/>
                      <a:pt x="1816100" y="321733"/>
                      <a:pt x="1828800" y="317500"/>
                    </a:cubicBezTo>
                    <a:cubicBezTo>
                      <a:pt x="1837267" y="334433"/>
                      <a:pt x="1848760" y="350166"/>
                      <a:pt x="1854200" y="368300"/>
                    </a:cubicBezTo>
                    <a:cubicBezTo>
                      <a:pt x="1861599" y="392964"/>
                      <a:pt x="1843868" y="456016"/>
                      <a:pt x="1866900" y="444500"/>
                    </a:cubicBezTo>
                    <a:cubicBezTo>
                      <a:pt x="1893674" y="431113"/>
                      <a:pt x="1876621" y="385386"/>
                      <a:pt x="1879600" y="355600"/>
                    </a:cubicBezTo>
                    <a:cubicBezTo>
                      <a:pt x="1885092" y="300678"/>
                      <a:pt x="1888067" y="245533"/>
                      <a:pt x="1892300" y="190500"/>
                    </a:cubicBezTo>
                    <a:cubicBezTo>
                      <a:pt x="1909133" y="232583"/>
                      <a:pt x="1932230" y="286721"/>
                      <a:pt x="1943100" y="330200"/>
                    </a:cubicBezTo>
                    <a:cubicBezTo>
                      <a:pt x="1947333" y="347133"/>
                      <a:pt x="1951005" y="364217"/>
                      <a:pt x="1955800" y="381000"/>
                    </a:cubicBezTo>
                    <a:cubicBezTo>
                      <a:pt x="1959478" y="393872"/>
                      <a:pt x="1965596" y="406032"/>
                      <a:pt x="1968500" y="419100"/>
                    </a:cubicBezTo>
                    <a:cubicBezTo>
                      <a:pt x="1974086" y="444237"/>
                      <a:pt x="1976150" y="470050"/>
                      <a:pt x="1981200" y="495300"/>
                    </a:cubicBezTo>
                    <a:cubicBezTo>
                      <a:pt x="1984623" y="512416"/>
                      <a:pt x="1990114" y="529061"/>
                      <a:pt x="1993900" y="546100"/>
                    </a:cubicBezTo>
                    <a:cubicBezTo>
                      <a:pt x="1998583" y="567172"/>
                      <a:pt x="2001917" y="588528"/>
                      <a:pt x="2006600" y="609600"/>
                    </a:cubicBezTo>
                    <a:cubicBezTo>
                      <a:pt x="2017231" y="657440"/>
                      <a:pt x="2017857" y="656072"/>
                      <a:pt x="2032000" y="698500"/>
                    </a:cubicBezTo>
                    <a:cubicBezTo>
                      <a:pt x="2116241" y="530018"/>
                      <a:pt x="2014039" y="740408"/>
                      <a:pt x="2070100" y="609600"/>
                    </a:cubicBezTo>
                    <a:cubicBezTo>
                      <a:pt x="2085590" y="573457"/>
                      <a:pt x="2100754" y="557930"/>
                      <a:pt x="2108200" y="520700"/>
                    </a:cubicBezTo>
                    <a:cubicBezTo>
                      <a:pt x="2130299" y="410206"/>
                      <a:pt x="2117593" y="387613"/>
                      <a:pt x="2159000" y="304800"/>
                    </a:cubicBezTo>
                    <a:cubicBezTo>
                      <a:pt x="2165826" y="291148"/>
                      <a:pt x="2173607" y="277493"/>
                      <a:pt x="2184400" y="266700"/>
                    </a:cubicBezTo>
                    <a:cubicBezTo>
                      <a:pt x="2195193" y="255907"/>
                      <a:pt x="2209800" y="249767"/>
                      <a:pt x="2222500" y="241300"/>
                    </a:cubicBezTo>
                    <a:cubicBezTo>
                      <a:pt x="2295293" y="350489"/>
                      <a:pt x="2208020" y="212340"/>
                      <a:pt x="2260600" y="317500"/>
                    </a:cubicBezTo>
                    <a:cubicBezTo>
                      <a:pt x="2267426" y="331152"/>
                      <a:pt x="2278427" y="342348"/>
                      <a:pt x="2286000" y="355600"/>
                    </a:cubicBezTo>
                    <a:cubicBezTo>
                      <a:pt x="2295393" y="372038"/>
                      <a:pt x="2302933" y="389467"/>
                      <a:pt x="2311400" y="406400"/>
                    </a:cubicBezTo>
                    <a:cubicBezTo>
                      <a:pt x="2315633" y="431800"/>
                      <a:pt x="2301742" y="469824"/>
                      <a:pt x="2324100" y="482600"/>
                    </a:cubicBezTo>
                    <a:cubicBezTo>
                      <a:pt x="2347346" y="495884"/>
                      <a:pt x="2400300" y="457200"/>
                      <a:pt x="2400300" y="457200"/>
                    </a:cubicBezTo>
                    <a:cubicBezTo>
                      <a:pt x="2401285" y="454736"/>
                      <a:pt x="2426873" y="355991"/>
                      <a:pt x="2463800" y="368300"/>
                    </a:cubicBezTo>
                    <a:cubicBezTo>
                      <a:pt x="2483880" y="374993"/>
                      <a:pt x="2489200" y="402167"/>
                      <a:pt x="2501900" y="419100"/>
                    </a:cubicBezTo>
                    <a:cubicBezTo>
                      <a:pt x="2514600" y="410633"/>
                      <a:pt x="2524890" y="391541"/>
                      <a:pt x="2540000" y="393700"/>
                    </a:cubicBezTo>
                    <a:cubicBezTo>
                      <a:pt x="2560954" y="396693"/>
                      <a:pt x="2573576" y="419497"/>
                      <a:pt x="2590800" y="431800"/>
                    </a:cubicBezTo>
                    <a:cubicBezTo>
                      <a:pt x="2603220" y="440672"/>
                      <a:pt x="2616200" y="448733"/>
                      <a:pt x="2628900" y="457200"/>
                    </a:cubicBezTo>
                    <a:cubicBezTo>
                      <a:pt x="2641600" y="444500"/>
                      <a:pt x="2655973" y="433277"/>
                      <a:pt x="2667000" y="419100"/>
                    </a:cubicBezTo>
                    <a:cubicBezTo>
                      <a:pt x="2773335" y="282384"/>
                      <a:pt x="2669402" y="391298"/>
                      <a:pt x="2755900" y="304800"/>
                    </a:cubicBezTo>
                    <a:cubicBezTo>
                      <a:pt x="2764367" y="317500"/>
                      <a:pt x="2774474" y="329248"/>
                      <a:pt x="2781300" y="342900"/>
                    </a:cubicBezTo>
                    <a:cubicBezTo>
                      <a:pt x="2787287" y="354874"/>
                      <a:pt x="2780613" y="381000"/>
                      <a:pt x="2794000" y="381000"/>
                    </a:cubicBezTo>
                    <a:cubicBezTo>
                      <a:pt x="2809264" y="381000"/>
                      <a:pt x="2807481" y="352435"/>
                      <a:pt x="2819400" y="342900"/>
                    </a:cubicBezTo>
                    <a:cubicBezTo>
                      <a:pt x="2829853" y="334537"/>
                      <a:pt x="2844800" y="334433"/>
                      <a:pt x="2857500" y="330200"/>
                    </a:cubicBezTo>
                    <a:cubicBezTo>
                      <a:pt x="2865967" y="355600"/>
                      <a:pt x="2870926" y="430347"/>
                      <a:pt x="2882900" y="406400"/>
                    </a:cubicBezTo>
                    <a:cubicBezTo>
                      <a:pt x="2891367" y="389467"/>
                      <a:pt x="2900842" y="373001"/>
                      <a:pt x="2908300" y="355600"/>
                    </a:cubicBezTo>
                    <a:cubicBezTo>
                      <a:pt x="2919232" y="330093"/>
                      <a:pt x="2927255" y="292479"/>
                      <a:pt x="2933700" y="266700"/>
                    </a:cubicBezTo>
                    <a:cubicBezTo>
                      <a:pt x="2942167" y="292100"/>
                      <a:pt x="2953849" y="316646"/>
                      <a:pt x="2959100" y="342900"/>
                    </a:cubicBezTo>
                    <a:cubicBezTo>
                      <a:pt x="2973656" y="415682"/>
                      <a:pt x="2962147" y="387093"/>
                      <a:pt x="2984500" y="431800"/>
                    </a:cubicBezTo>
                  </a:path>
                </a:pathLst>
              </a:custGeom>
              <a:noFill/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81586F8B-F892-D9DB-33E7-AD19871D4F8F}"/>
                  </a:ext>
                </a:extLst>
              </p:cNvPr>
              <p:cNvSpPr/>
              <p:nvPr/>
            </p:nvSpPr>
            <p:spPr>
              <a:xfrm>
                <a:off x="5181600" y="2743200"/>
                <a:ext cx="2959385" cy="469900"/>
              </a:xfrm>
              <a:custGeom>
                <a:avLst/>
                <a:gdLst>
                  <a:gd name="connsiteX0" fmla="*/ 0 w 2959385"/>
                  <a:gd name="connsiteY0" fmla="*/ 266700 h 469900"/>
                  <a:gd name="connsiteX1" fmla="*/ 88900 w 2959385"/>
                  <a:gd name="connsiteY1" fmla="*/ 228600 h 469900"/>
                  <a:gd name="connsiteX2" fmla="*/ 177800 w 2959385"/>
                  <a:gd name="connsiteY2" fmla="*/ 330200 h 469900"/>
                  <a:gd name="connsiteX3" fmla="*/ 215900 w 2959385"/>
                  <a:gd name="connsiteY3" fmla="*/ 292100 h 469900"/>
                  <a:gd name="connsiteX4" fmla="*/ 266700 w 2959385"/>
                  <a:gd name="connsiteY4" fmla="*/ 190500 h 469900"/>
                  <a:gd name="connsiteX5" fmla="*/ 355600 w 2959385"/>
                  <a:gd name="connsiteY5" fmla="*/ 114300 h 469900"/>
                  <a:gd name="connsiteX6" fmla="*/ 393700 w 2959385"/>
                  <a:gd name="connsiteY6" fmla="*/ 127000 h 469900"/>
                  <a:gd name="connsiteX7" fmla="*/ 457200 w 2959385"/>
                  <a:gd name="connsiteY7" fmla="*/ 228600 h 469900"/>
                  <a:gd name="connsiteX8" fmla="*/ 495300 w 2959385"/>
                  <a:gd name="connsiteY8" fmla="*/ 215900 h 469900"/>
                  <a:gd name="connsiteX9" fmla="*/ 533400 w 2959385"/>
                  <a:gd name="connsiteY9" fmla="*/ 190500 h 469900"/>
                  <a:gd name="connsiteX10" fmla="*/ 571500 w 2959385"/>
                  <a:gd name="connsiteY10" fmla="*/ 215900 h 469900"/>
                  <a:gd name="connsiteX11" fmla="*/ 609600 w 2959385"/>
                  <a:gd name="connsiteY11" fmla="*/ 279400 h 469900"/>
                  <a:gd name="connsiteX12" fmla="*/ 647700 w 2959385"/>
                  <a:gd name="connsiteY12" fmla="*/ 355600 h 469900"/>
                  <a:gd name="connsiteX13" fmla="*/ 673100 w 2959385"/>
                  <a:gd name="connsiteY13" fmla="*/ 203200 h 469900"/>
                  <a:gd name="connsiteX14" fmla="*/ 698500 w 2959385"/>
                  <a:gd name="connsiteY14" fmla="*/ 139700 h 469900"/>
                  <a:gd name="connsiteX15" fmla="*/ 711200 w 2959385"/>
                  <a:gd name="connsiteY15" fmla="*/ 88900 h 469900"/>
                  <a:gd name="connsiteX16" fmla="*/ 749300 w 2959385"/>
                  <a:gd name="connsiteY16" fmla="*/ 63500 h 469900"/>
                  <a:gd name="connsiteX17" fmla="*/ 812800 w 2959385"/>
                  <a:gd name="connsiteY17" fmla="*/ 152400 h 469900"/>
                  <a:gd name="connsiteX18" fmla="*/ 863600 w 2959385"/>
                  <a:gd name="connsiteY18" fmla="*/ 254000 h 469900"/>
                  <a:gd name="connsiteX19" fmla="*/ 889000 w 2959385"/>
                  <a:gd name="connsiteY19" fmla="*/ 304800 h 469900"/>
                  <a:gd name="connsiteX20" fmla="*/ 914400 w 2959385"/>
                  <a:gd name="connsiteY20" fmla="*/ 355600 h 469900"/>
                  <a:gd name="connsiteX21" fmla="*/ 965200 w 2959385"/>
                  <a:gd name="connsiteY21" fmla="*/ 469900 h 469900"/>
                  <a:gd name="connsiteX22" fmla="*/ 1028700 w 2959385"/>
                  <a:gd name="connsiteY22" fmla="*/ 330200 h 469900"/>
                  <a:gd name="connsiteX23" fmla="*/ 1066800 w 2959385"/>
                  <a:gd name="connsiteY23" fmla="*/ 279400 h 469900"/>
                  <a:gd name="connsiteX24" fmla="*/ 1130300 w 2959385"/>
                  <a:gd name="connsiteY24" fmla="*/ 127000 h 469900"/>
                  <a:gd name="connsiteX25" fmla="*/ 1155700 w 2959385"/>
                  <a:gd name="connsiteY25" fmla="*/ 76200 h 469900"/>
                  <a:gd name="connsiteX26" fmla="*/ 1168400 w 2959385"/>
                  <a:gd name="connsiteY26" fmla="*/ 38100 h 469900"/>
                  <a:gd name="connsiteX27" fmla="*/ 1219200 w 2959385"/>
                  <a:gd name="connsiteY27" fmla="*/ 12700 h 469900"/>
                  <a:gd name="connsiteX28" fmla="*/ 1257300 w 2959385"/>
                  <a:gd name="connsiteY28" fmla="*/ 0 h 469900"/>
                  <a:gd name="connsiteX29" fmla="*/ 1308100 w 2959385"/>
                  <a:gd name="connsiteY29" fmla="*/ 127000 h 469900"/>
                  <a:gd name="connsiteX30" fmla="*/ 1333500 w 2959385"/>
                  <a:gd name="connsiteY30" fmla="*/ 228600 h 469900"/>
                  <a:gd name="connsiteX31" fmla="*/ 1358900 w 2959385"/>
                  <a:gd name="connsiteY31" fmla="*/ 266700 h 469900"/>
                  <a:gd name="connsiteX32" fmla="*/ 1384300 w 2959385"/>
                  <a:gd name="connsiteY32" fmla="*/ 330200 h 469900"/>
                  <a:gd name="connsiteX33" fmla="*/ 1409700 w 2959385"/>
                  <a:gd name="connsiteY33" fmla="*/ 381000 h 469900"/>
                  <a:gd name="connsiteX34" fmla="*/ 1524000 w 2959385"/>
                  <a:gd name="connsiteY34" fmla="*/ 215900 h 469900"/>
                  <a:gd name="connsiteX35" fmla="*/ 1562100 w 2959385"/>
                  <a:gd name="connsiteY35" fmla="*/ 165100 h 469900"/>
                  <a:gd name="connsiteX36" fmla="*/ 1600200 w 2959385"/>
                  <a:gd name="connsiteY36" fmla="*/ 203200 h 469900"/>
                  <a:gd name="connsiteX37" fmla="*/ 1625600 w 2959385"/>
                  <a:gd name="connsiteY37" fmla="*/ 165100 h 469900"/>
                  <a:gd name="connsiteX38" fmla="*/ 1714500 w 2959385"/>
                  <a:gd name="connsiteY38" fmla="*/ 63500 h 469900"/>
                  <a:gd name="connsiteX39" fmla="*/ 1752600 w 2959385"/>
                  <a:gd name="connsiteY39" fmla="*/ 38100 h 469900"/>
                  <a:gd name="connsiteX40" fmla="*/ 1803400 w 2959385"/>
                  <a:gd name="connsiteY40" fmla="*/ 114300 h 469900"/>
                  <a:gd name="connsiteX41" fmla="*/ 1828800 w 2959385"/>
                  <a:gd name="connsiteY41" fmla="*/ 152400 h 469900"/>
                  <a:gd name="connsiteX42" fmla="*/ 1866900 w 2959385"/>
                  <a:gd name="connsiteY42" fmla="*/ 279400 h 469900"/>
                  <a:gd name="connsiteX43" fmla="*/ 1943100 w 2959385"/>
                  <a:gd name="connsiteY43" fmla="*/ 228600 h 469900"/>
                  <a:gd name="connsiteX44" fmla="*/ 1993900 w 2959385"/>
                  <a:gd name="connsiteY44" fmla="*/ 241300 h 469900"/>
                  <a:gd name="connsiteX45" fmla="*/ 2032000 w 2959385"/>
                  <a:gd name="connsiteY45" fmla="*/ 266700 h 469900"/>
                  <a:gd name="connsiteX46" fmla="*/ 2070100 w 2959385"/>
                  <a:gd name="connsiteY46" fmla="*/ 304800 h 469900"/>
                  <a:gd name="connsiteX47" fmla="*/ 2082800 w 2959385"/>
                  <a:gd name="connsiteY47" fmla="*/ 241300 h 469900"/>
                  <a:gd name="connsiteX48" fmla="*/ 2095500 w 2959385"/>
                  <a:gd name="connsiteY48" fmla="*/ 165100 h 469900"/>
                  <a:gd name="connsiteX49" fmla="*/ 2146300 w 2959385"/>
                  <a:gd name="connsiteY49" fmla="*/ 177800 h 469900"/>
                  <a:gd name="connsiteX50" fmla="*/ 2184400 w 2959385"/>
                  <a:gd name="connsiteY50" fmla="*/ 215900 h 469900"/>
                  <a:gd name="connsiteX51" fmla="*/ 2311400 w 2959385"/>
                  <a:gd name="connsiteY51" fmla="*/ 228600 h 469900"/>
                  <a:gd name="connsiteX52" fmla="*/ 2349500 w 2959385"/>
                  <a:gd name="connsiteY52" fmla="*/ 254000 h 469900"/>
                  <a:gd name="connsiteX53" fmla="*/ 2400300 w 2959385"/>
                  <a:gd name="connsiteY53" fmla="*/ 152400 h 469900"/>
                  <a:gd name="connsiteX54" fmla="*/ 2451100 w 2959385"/>
                  <a:gd name="connsiteY54" fmla="*/ 76200 h 469900"/>
                  <a:gd name="connsiteX55" fmla="*/ 2476500 w 2959385"/>
                  <a:gd name="connsiteY55" fmla="*/ 38100 h 469900"/>
                  <a:gd name="connsiteX56" fmla="*/ 2489200 w 2959385"/>
                  <a:gd name="connsiteY56" fmla="*/ 0 h 469900"/>
                  <a:gd name="connsiteX57" fmla="*/ 2578100 w 2959385"/>
                  <a:gd name="connsiteY57" fmla="*/ 88900 h 469900"/>
                  <a:gd name="connsiteX58" fmla="*/ 2641600 w 2959385"/>
                  <a:gd name="connsiteY58" fmla="*/ 190500 h 469900"/>
                  <a:gd name="connsiteX59" fmla="*/ 2667000 w 2959385"/>
                  <a:gd name="connsiteY59" fmla="*/ 228600 h 469900"/>
                  <a:gd name="connsiteX60" fmla="*/ 2679700 w 2959385"/>
                  <a:gd name="connsiteY60" fmla="*/ 190500 h 469900"/>
                  <a:gd name="connsiteX61" fmla="*/ 2692400 w 2959385"/>
                  <a:gd name="connsiteY61" fmla="*/ 114300 h 469900"/>
                  <a:gd name="connsiteX62" fmla="*/ 2717800 w 2959385"/>
                  <a:gd name="connsiteY62" fmla="*/ 152400 h 469900"/>
                  <a:gd name="connsiteX63" fmla="*/ 2730500 w 2959385"/>
                  <a:gd name="connsiteY63" fmla="*/ 241300 h 469900"/>
                  <a:gd name="connsiteX64" fmla="*/ 2781300 w 2959385"/>
                  <a:gd name="connsiteY64" fmla="*/ 215900 h 469900"/>
                  <a:gd name="connsiteX65" fmla="*/ 2857500 w 2959385"/>
                  <a:gd name="connsiteY65" fmla="*/ 139700 h 469900"/>
                  <a:gd name="connsiteX66" fmla="*/ 2908300 w 2959385"/>
                  <a:gd name="connsiteY66" fmla="*/ 25400 h 469900"/>
                  <a:gd name="connsiteX67" fmla="*/ 2933700 w 2959385"/>
                  <a:gd name="connsiteY67" fmla="*/ 63500 h 469900"/>
                  <a:gd name="connsiteX68" fmla="*/ 2946400 w 2959385"/>
                  <a:gd name="connsiteY68" fmla="*/ 101600 h 469900"/>
                  <a:gd name="connsiteX69" fmla="*/ 2959100 w 2959385"/>
                  <a:gd name="connsiteY69" fmla="*/ 21590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959385" h="469900">
                    <a:moveTo>
                      <a:pt x="0" y="266700"/>
                    </a:moveTo>
                    <a:cubicBezTo>
                      <a:pt x="29633" y="254000"/>
                      <a:pt x="56792" y="225681"/>
                      <a:pt x="88900" y="228600"/>
                    </a:cubicBezTo>
                    <a:cubicBezTo>
                      <a:pt x="106545" y="230204"/>
                      <a:pt x="167866" y="316955"/>
                      <a:pt x="177800" y="330200"/>
                    </a:cubicBezTo>
                    <a:cubicBezTo>
                      <a:pt x="190500" y="317500"/>
                      <a:pt x="206257" y="307253"/>
                      <a:pt x="215900" y="292100"/>
                    </a:cubicBezTo>
                    <a:cubicBezTo>
                      <a:pt x="236228" y="260156"/>
                      <a:pt x="239926" y="217274"/>
                      <a:pt x="266700" y="190500"/>
                    </a:cubicBezTo>
                    <a:cubicBezTo>
                      <a:pt x="319767" y="137433"/>
                      <a:pt x="290432" y="163176"/>
                      <a:pt x="355600" y="114300"/>
                    </a:cubicBezTo>
                    <a:cubicBezTo>
                      <a:pt x="368300" y="118533"/>
                      <a:pt x="383416" y="118430"/>
                      <a:pt x="393700" y="127000"/>
                    </a:cubicBezTo>
                    <a:cubicBezTo>
                      <a:pt x="421962" y="150552"/>
                      <a:pt x="441293" y="196786"/>
                      <a:pt x="457200" y="228600"/>
                    </a:cubicBezTo>
                    <a:cubicBezTo>
                      <a:pt x="469900" y="224367"/>
                      <a:pt x="483326" y="221887"/>
                      <a:pt x="495300" y="215900"/>
                    </a:cubicBezTo>
                    <a:cubicBezTo>
                      <a:pt x="508952" y="209074"/>
                      <a:pt x="518136" y="190500"/>
                      <a:pt x="533400" y="190500"/>
                    </a:cubicBezTo>
                    <a:cubicBezTo>
                      <a:pt x="548664" y="190500"/>
                      <a:pt x="558800" y="207433"/>
                      <a:pt x="571500" y="215900"/>
                    </a:cubicBezTo>
                    <a:cubicBezTo>
                      <a:pt x="584200" y="237067"/>
                      <a:pt x="598561" y="257322"/>
                      <a:pt x="609600" y="279400"/>
                    </a:cubicBezTo>
                    <a:cubicBezTo>
                      <a:pt x="662180" y="384560"/>
                      <a:pt x="574907" y="246411"/>
                      <a:pt x="647700" y="355600"/>
                    </a:cubicBezTo>
                    <a:cubicBezTo>
                      <a:pt x="651747" y="327272"/>
                      <a:pt x="662971" y="236965"/>
                      <a:pt x="673100" y="203200"/>
                    </a:cubicBezTo>
                    <a:cubicBezTo>
                      <a:pt x="679651" y="181364"/>
                      <a:pt x="691291" y="161327"/>
                      <a:pt x="698500" y="139700"/>
                    </a:cubicBezTo>
                    <a:cubicBezTo>
                      <a:pt x="704020" y="123141"/>
                      <a:pt x="701518" y="103423"/>
                      <a:pt x="711200" y="88900"/>
                    </a:cubicBezTo>
                    <a:cubicBezTo>
                      <a:pt x="719667" y="76200"/>
                      <a:pt x="736600" y="71967"/>
                      <a:pt x="749300" y="63500"/>
                    </a:cubicBezTo>
                    <a:cubicBezTo>
                      <a:pt x="762221" y="80728"/>
                      <a:pt x="800420" y="129703"/>
                      <a:pt x="812800" y="152400"/>
                    </a:cubicBezTo>
                    <a:cubicBezTo>
                      <a:pt x="830931" y="185641"/>
                      <a:pt x="846667" y="220133"/>
                      <a:pt x="863600" y="254000"/>
                    </a:cubicBezTo>
                    <a:lnTo>
                      <a:pt x="889000" y="304800"/>
                    </a:lnTo>
                    <a:cubicBezTo>
                      <a:pt x="897467" y="321733"/>
                      <a:pt x="908413" y="337639"/>
                      <a:pt x="914400" y="355600"/>
                    </a:cubicBezTo>
                    <a:cubicBezTo>
                      <a:pt x="944627" y="446280"/>
                      <a:pt x="924948" y="409523"/>
                      <a:pt x="965200" y="469900"/>
                    </a:cubicBezTo>
                    <a:cubicBezTo>
                      <a:pt x="981843" y="419972"/>
                      <a:pt x="994628" y="375629"/>
                      <a:pt x="1028700" y="330200"/>
                    </a:cubicBezTo>
                    <a:cubicBezTo>
                      <a:pt x="1041400" y="313267"/>
                      <a:pt x="1056135" y="297683"/>
                      <a:pt x="1066800" y="279400"/>
                    </a:cubicBezTo>
                    <a:cubicBezTo>
                      <a:pt x="1174285" y="95141"/>
                      <a:pt x="1085885" y="245441"/>
                      <a:pt x="1130300" y="127000"/>
                    </a:cubicBezTo>
                    <a:cubicBezTo>
                      <a:pt x="1136947" y="109273"/>
                      <a:pt x="1148242" y="93601"/>
                      <a:pt x="1155700" y="76200"/>
                    </a:cubicBezTo>
                    <a:cubicBezTo>
                      <a:pt x="1160973" y="63895"/>
                      <a:pt x="1164167" y="50800"/>
                      <a:pt x="1168400" y="38100"/>
                    </a:cubicBezTo>
                    <a:cubicBezTo>
                      <a:pt x="1244600" y="63500"/>
                      <a:pt x="1176867" y="55033"/>
                      <a:pt x="1219200" y="12700"/>
                    </a:cubicBezTo>
                    <a:cubicBezTo>
                      <a:pt x="1228666" y="3234"/>
                      <a:pt x="1244600" y="4233"/>
                      <a:pt x="1257300" y="0"/>
                    </a:cubicBezTo>
                    <a:cubicBezTo>
                      <a:pt x="1279878" y="45156"/>
                      <a:pt x="1297638" y="74689"/>
                      <a:pt x="1308100" y="127000"/>
                    </a:cubicBezTo>
                    <a:cubicBezTo>
                      <a:pt x="1312930" y="151152"/>
                      <a:pt x="1320483" y="202565"/>
                      <a:pt x="1333500" y="228600"/>
                    </a:cubicBezTo>
                    <a:cubicBezTo>
                      <a:pt x="1340326" y="242252"/>
                      <a:pt x="1352074" y="253048"/>
                      <a:pt x="1358900" y="266700"/>
                    </a:cubicBezTo>
                    <a:cubicBezTo>
                      <a:pt x="1369095" y="287090"/>
                      <a:pt x="1375041" y="309368"/>
                      <a:pt x="1384300" y="330200"/>
                    </a:cubicBezTo>
                    <a:cubicBezTo>
                      <a:pt x="1391989" y="347500"/>
                      <a:pt x="1401233" y="364067"/>
                      <a:pt x="1409700" y="381000"/>
                    </a:cubicBezTo>
                    <a:cubicBezTo>
                      <a:pt x="1469580" y="281199"/>
                      <a:pt x="1432989" y="337247"/>
                      <a:pt x="1524000" y="215900"/>
                    </a:cubicBezTo>
                    <a:lnTo>
                      <a:pt x="1562100" y="165100"/>
                    </a:lnTo>
                    <a:cubicBezTo>
                      <a:pt x="1574800" y="177800"/>
                      <a:pt x="1582239" y="203200"/>
                      <a:pt x="1600200" y="203200"/>
                    </a:cubicBezTo>
                    <a:cubicBezTo>
                      <a:pt x="1615464" y="203200"/>
                      <a:pt x="1616728" y="177520"/>
                      <a:pt x="1625600" y="165100"/>
                    </a:cubicBezTo>
                    <a:cubicBezTo>
                      <a:pt x="1656327" y="122082"/>
                      <a:pt x="1673330" y="98789"/>
                      <a:pt x="1714500" y="63500"/>
                    </a:cubicBezTo>
                    <a:cubicBezTo>
                      <a:pt x="1726089" y="53567"/>
                      <a:pt x="1739900" y="46567"/>
                      <a:pt x="1752600" y="38100"/>
                    </a:cubicBezTo>
                    <a:lnTo>
                      <a:pt x="1803400" y="114300"/>
                    </a:lnTo>
                    <a:cubicBezTo>
                      <a:pt x="1811867" y="127000"/>
                      <a:pt x="1823973" y="137920"/>
                      <a:pt x="1828800" y="152400"/>
                    </a:cubicBezTo>
                    <a:cubicBezTo>
                      <a:pt x="1859720" y="245159"/>
                      <a:pt x="1847706" y="202625"/>
                      <a:pt x="1866900" y="279400"/>
                    </a:cubicBezTo>
                    <a:cubicBezTo>
                      <a:pt x="1889807" y="256493"/>
                      <a:pt x="1906341" y="228600"/>
                      <a:pt x="1943100" y="228600"/>
                    </a:cubicBezTo>
                    <a:cubicBezTo>
                      <a:pt x="1960554" y="228600"/>
                      <a:pt x="1976967" y="237067"/>
                      <a:pt x="1993900" y="241300"/>
                    </a:cubicBezTo>
                    <a:cubicBezTo>
                      <a:pt x="2006600" y="249767"/>
                      <a:pt x="2020274" y="256929"/>
                      <a:pt x="2032000" y="266700"/>
                    </a:cubicBezTo>
                    <a:cubicBezTo>
                      <a:pt x="2045798" y="278198"/>
                      <a:pt x="2054036" y="312832"/>
                      <a:pt x="2070100" y="304800"/>
                    </a:cubicBezTo>
                    <a:cubicBezTo>
                      <a:pt x="2089407" y="295147"/>
                      <a:pt x="2078939" y="262538"/>
                      <a:pt x="2082800" y="241300"/>
                    </a:cubicBezTo>
                    <a:cubicBezTo>
                      <a:pt x="2087406" y="215965"/>
                      <a:pt x="2091267" y="190500"/>
                      <a:pt x="2095500" y="165100"/>
                    </a:cubicBezTo>
                    <a:cubicBezTo>
                      <a:pt x="2112433" y="169333"/>
                      <a:pt x="2131145" y="169140"/>
                      <a:pt x="2146300" y="177800"/>
                    </a:cubicBezTo>
                    <a:cubicBezTo>
                      <a:pt x="2161894" y="186711"/>
                      <a:pt x="2167234" y="210618"/>
                      <a:pt x="2184400" y="215900"/>
                    </a:cubicBezTo>
                    <a:cubicBezTo>
                      <a:pt x="2225063" y="228412"/>
                      <a:pt x="2269067" y="224367"/>
                      <a:pt x="2311400" y="228600"/>
                    </a:cubicBezTo>
                    <a:cubicBezTo>
                      <a:pt x="2324100" y="237067"/>
                      <a:pt x="2335848" y="260826"/>
                      <a:pt x="2349500" y="254000"/>
                    </a:cubicBezTo>
                    <a:cubicBezTo>
                      <a:pt x="2389017" y="234242"/>
                      <a:pt x="2382761" y="183970"/>
                      <a:pt x="2400300" y="152400"/>
                    </a:cubicBezTo>
                    <a:cubicBezTo>
                      <a:pt x="2415125" y="125715"/>
                      <a:pt x="2434167" y="101600"/>
                      <a:pt x="2451100" y="76200"/>
                    </a:cubicBezTo>
                    <a:cubicBezTo>
                      <a:pt x="2459567" y="63500"/>
                      <a:pt x="2471673" y="52580"/>
                      <a:pt x="2476500" y="38100"/>
                    </a:cubicBezTo>
                    <a:lnTo>
                      <a:pt x="2489200" y="0"/>
                    </a:lnTo>
                    <a:cubicBezTo>
                      <a:pt x="2518833" y="29633"/>
                      <a:pt x="2554854" y="54031"/>
                      <a:pt x="2578100" y="88900"/>
                    </a:cubicBezTo>
                    <a:cubicBezTo>
                      <a:pt x="2636136" y="175954"/>
                      <a:pt x="2565012" y="67959"/>
                      <a:pt x="2641600" y="190500"/>
                    </a:cubicBezTo>
                    <a:cubicBezTo>
                      <a:pt x="2649690" y="203443"/>
                      <a:pt x="2658533" y="215900"/>
                      <a:pt x="2667000" y="228600"/>
                    </a:cubicBezTo>
                    <a:cubicBezTo>
                      <a:pt x="2671233" y="215900"/>
                      <a:pt x="2676796" y="203568"/>
                      <a:pt x="2679700" y="190500"/>
                    </a:cubicBezTo>
                    <a:cubicBezTo>
                      <a:pt x="2685286" y="165363"/>
                      <a:pt x="2674192" y="132508"/>
                      <a:pt x="2692400" y="114300"/>
                    </a:cubicBezTo>
                    <a:cubicBezTo>
                      <a:pt x="2703193" y="103507"/>
                      <a:pt x="2709333" y="139700"/>
                      <a:pt x="2717800" y="152400"/>
                    </a:cubicBezTo>
                    <a:cubicBezTo>
                      <a:pt x="2722033" y="182033"/>
                      <a:pt x="2709333" y="220133"/>
                      <a:pt x="2730500" y="241300"/>
                    </a:cubicBezTo>
                    <a:cubicBezTo>
                      <a:pt x="2743887" y="254687"/>
                      <a:pt x="2764862" y="225293"/>
                      <a:pt x="2781300" y="215900"/>
                    </a:cubicBezTo>
                    <a:cubicBezTo>
                      <a:pt x="2830048" y="188044"/>
                      <a:pt x="2819899" y="189834"/>
                      <a:pt x="2857500" y="139700"/>
                    </a:cubicBezTo>
                    <a:cubicBezTo>
                      <a:pt x="2887727" y="49020"/>
                      <a:pt x="2868048" y="85777"/>
                      <a:pt x="2908300" y="25400"/>
                    </a:cubicBezTo>
                    <a:cubicBezTo>
                      <a:pt x="2916767" y="38100"/>
                      <a:pt x="2926874" y="49848"/>
                      <a:pt x="2933700" y="63500"/>
                    </a:cubicBezTo>
                    <a:cubicBezTo>
                      <a:pt x="2939687" y="75474"/>
                      <a:pt x="2943153" y="88613"/>
                      <a:pt x="2946400" y="101600"/>
                    </a:cubicBezTo>
                    <a:cubicBezTo>
                      <a:pt x="2962421" y="165684"/>
                      <a:pt x="2959100" y="156082"/>
                      <a:pt x="2959100" y="215900"/>
                    </a:cubicBezTo>
                  </a:path>
                </a:pathLst>
              </a:custGeom>
              <a:noFill/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F437B8CF-401C-1CCB-5FFF-A2E9FECCFF8B}"/>
                </a:ext>
              </a:extLst>
            </p:cNvPr>
            <p:cNvSpPr/>
            <p:nvPr/>
          </p:nvSpPr>
          <p:spPr>
            <a:xfrm>
              <a:off x="5511800" y="2070100"/>
              <a:ext cx="3062176" cy="457200"/>
            </a:xfrm>
            <a:custGeom>
              <a:avLst/>
              <a:gdLst>
                <a:gd name="connsiteX0" fmla="*/ 0 w 3062176"/>
                <a:gd name="connsiteY0" fmla="*/ 127000 h 457200"/>
                <a:gd name="connsiteX1" fmla="*/ 12700 w 3062176"/>
                <a:gd name="connsiteY1" fmla="*/ 228600 h 457200"/>
                <a:gd name="connsiteX2" fmla="*/ 25400 w 3062176"/>
                <a:gd name="connsiteY2" fmla="*/ 266700 h 457200"/>
                <a:gd name="connsiteX3" fmla="*/ 50800 w 3062176"/>
                <a:gd name="connsiteY3" fmla="*/ 228600 h 457200"/>
                <a:gd name="connsiteX4" fmla="*/ 127000 w 3062176"/>
                <a:gd name="connsiteY4" fmla="*/ 152400 h 457200"/>
                <a:gd name="connsiteX5" fmla="*/ 165100 w 3062176"/>
                <a:gd name="connsiteY5" fmla="*/ 190500 h 457200"/>
                <a:gd name="connsiteX6" fmla="*/ 190500 w 3062176"/>
                <a:gd name="connsiteY6" fmla="*/ 228600 h 457200"/>
                <a:gd name="connsiteX7" fmla="*/ 241300 w 3062176"/>
                <a:gd name="connsiteY7" fmla="*/ 190500 h 457200"/>
                <a:gd name="connsiteX8" fmla="*/ 304800 w 3062176"/>
                <a:gd name="connsiteY8" fmla="*/ 101600 h 457200"/>
                <a:gd name="connsiteX9" fmla="*/ 355600 w 3062176"/>
                <a:gd name="connsiteY9" fmla="*/ 76200 h 457200"/>
                <a:gd name="connsiteX10" fmla="*/ 393700 w 3062176"/>
                <a:gd name="connsiteY10" fmla="*/ 114300 h 457200"/>
                <a:gd name="connsiteX11" fmla="*/ 406400 w 3062176"/>
                <a:gd name="connsiteY11" fmla="*/ 152400 h 457200"/>
                <a:gd name="connsiteX12" fmla="*/ 431800 w 3062176"/>
                <a:gd name="connsiteY12" fmla="*/ 114300 h 457200"/>
                <a:gd name="connsiteX13" fmla="*/ 546100 w 3062176"/>
                <a:gd name="connsiteY13" fmla="*/ 12700 h 457200"/>
                <a:gd name="connsiteX14" fmla="*/ 596900 w 3062176"/>
                <a:gd name="connsiteY14" fmla="*/ 0 h 457200"/>
                <a:gd name="connsiteX15" fmla="*/ 635000 w 3062176"/>
                <a:gd name="connsiteY15" fmla="*/ 50800 h 457200"/>
                <a:gd name="connsiteX16" fmla="*/ 660400 w 3062176"/>
                <a:gd name="connsiteY16" fmla="*/ 127000 h 457200"/>
                <a:gd name="connsiteX17" fmla="*/ 698500 w 3062176"/>
                <a:gd name="connsiteY17" fmla="*/ 165100 h 457200"/>
                <a:gd name="connsiteX18" fmla="*/ 723900 w 3062176"/>
                <a:gd name="connsiteY18" fmla="*/ 215900 h 457200"/>
                <a:gd name="connsiteX19" fmla="*/ 749300 w 3062176"/>
                <a:gd name="connsiteY19" fmla="*/ 254000 h 457200"/>
                <a:gd name="connsiteX20" fmla="*/ 787400 w 3062176"/>
                <a:gd name="connsiteY20" fmla="*/ 241300 h 457200"/>
                <a:gd name="connsiteX21" fmla="*/ 825500 w 3062176"/>
                <a:gd name="connsiteY21" fmla="*/ 254000 h 457200"/>
                <a:gd name="connsiteX22" fmla="*/ 927100 w 3062176"/>
                <a:gd name="connsiteY22" fmla="*/ 419100 h 457200"/>
                <a:gd name="connsiteX23" fmla="*/ 952500 w 3062176"/>
                <a:gd name="connsiteY23" fmla="*/ 457200 h 457200"/>
                <a:gd name="connsiteX24" fmla="*/ 990600 w 3062176"/>
                <a:gd name="connsiteY24" fmla="*/ 431800 h 457200"/>
                <a:gd name="connsiteX25" fmla="*/ 1066800 w 3062176"/>
                <a:gd name="connsiteY25" fmla="*/ 355600 h 457200"/>
                <a:gd name="connsiteX26" fmla="*/ 1143000 w 3062176"/>
                <a:gd name="connsiteY26" fmla="*/ 342900 h 457200"/>
                <a:gd name="connsiteX27" fmla="*/ 1231900 w 3062176"/>
                <a:gd name="connsiteY27" fmla="*/ 266700 h 457200"/>
                <a:gd name="connsiteX28" fmla="*/ 1282700 w 3062176"/>
                <a:gd name="connsiteY28" fmla="*/ 254000 h 457200"/>
                <a:gd name="connsiteX29" fmla="*/ 1371600 w 3062176"/>
                <a:gd name="connsiteY29" fmla="*/ 203200 h 457200"/>
                <a:gd name="connsiteX30" fmla="*/ 1409700 w 3062176"/>
                <a:gd name="connsiteY30" fmla="*/ 215900 h 457200"/>
                <a:gd name="connsiteX31" fmla="*/ 1447800 w 3062176"/>
                <a:gd name="connsiteY31" fmla="*/ 254000 h 457200"/>
                <a:gd name="connsiteX32" fmla="*/ 1524000 w 3062176"/>
                <a:gd name="connsiteY32" fmla="*/ 266700 h 457200"/>
                <a:gd name="connsiteX33" fmla="*/ 1600200 w 3062176"/>
                <a:gd name="connsiteY33" fmla="*/ 228600 h 457200"/>
                <a:gd name="connsiteX34" fmla="*/ 1638300 w 3062176"/>
                <a:gd name="connsiteY34" fmla="*/ 241300 h 457200"/>
                <a:gd name="connsiteX35" fmla="*/ 1727200 w 3062176"/>
                <a:gd name="connsiteY35" fmla="*/ 228600 h 457200"/>
                <a:gd name="connsiteX36" fmla="*/ 1816100 w 3062176"/>
                <a:gd name="connsiteY36" fmla="*/ 254000 h 457200"/>
                <a:gd name="connsiteX37" fmla="*/ 1854200 w 3062176"/>
                <a:gd name="connsiteY37" fmla="*/ 241300 h 457200"/>
                <a:gd name="connsiteX38" fmla="*/ 2006600 w 3062176"/>
                <a:gd name="connsiteY38" fmla="*/ 241300 h 457200"/>
                <a:gd name="connsiteX39" fmla="*/ 2095500 w 3062176"/>
                <a:gd name="connsiteY39" fmla="*/ 177800 h 457200"/>
                <a:gd name="connsiteX40" fmla="*/ 2197100 w 3062176"/>
                <a:gd name="connsiteY40" fmla="*/ 190500 h 457200"/>
                <a:gd name="connsiteX41" fmla="*/ 2235200 w 3062176"/>
                <a:gd name="connsiteY41" fmla="*/ 215900 h 457200"/>
                <a:gd name="connsiteX42" fmla="*/ 2273300 w 3062176"/>
                <a:gd name="connsiteY42" fmla="*/ 190500 h 457200"/>
                <a:gd name="connsiteX43" fmla="*/ 2311400 w 3062176"/>
                <a:gd name="connsiteY43" fmla="*/ 177800 h 457200"/>
                <a:gd name="connsiteX44" fmla="*/ 2349500 w 3062176"/>
                <a:gd name="connsiteY44" fmla="*/ 177800 h 457200"/>
                <a:gd name="connsiteX45" fmla="*/ 2387600 w 3062176"/>
                <a:gd name="connsiteY45" fmla="*/ 152400 h 457200"/>
                <a:gd name="connsiteX46" fmla="*/ 2425700 w 3062176"/>
                <a:gd name="connsiteY46" fmla="*/ 203200 h 457200"/>
                <a:gd name="connsiteX47" fmla="*/ 2451100 w 3062176"/>
                <a:gd name="connsiteY47" fmla="*/ 279400 h 457200"/>
                <a:gd name="connsiteX48" fmla="*/ 2514600 w 3062176"/>
                <a:gd name="connsiteY48" fmla="*/ 203200 h 457200"/>
                <a:gd name="connsiteX49" fmla="*/ 2552700 w 3062176"/>
                <a:gd name="connsiteY49" fmla="*/ 266700 h 457200"/>
                <a:gd name="connsiteX50" fmla="*/ 2565400 w 3062176"/>
                <a:gd name="connsiteY50" fmla="*/ 355600 h 457200"/>
                <a:gd name="connsiteX51" fmla="*/ 2616200 w 3062176"/>
                <a:gd name="connsiteY51" fmla="*/ 342900 h 457200"/>
                <a:gd name="connsiteX52" fmla="*/ 2654300 w 3062176"/>
                <a:gd name="connsiteY52" fmla="*/ 292100 h 457200"/>
                <a:gd name="connsiteX53" fmla="*/ 2692400 w 3062176"/>
                <a:gd name="connsiteY53" fmla="*/ 254000 h 457200"/>
                <a:gd name="connsiteX54" fmla="*/ 2781300 w 3062176"/>
                <a:gd name="connsiteY54" fmla="*/ 228600 h 457200"/>
                <a:gd name="connsiteX55" fmla="*/ 2806700 w 3062176"/>
                <a:gd name="connsiteY55" fmla="*/ 292100 h 457200"/>
                <a:gd name="connsiteX56" fmla="*/ 2819400 w 3062176"/>
                <a:gd name="connsiteY56" fmla="*/ 342900 h 457200"/>
                <a:gd name="connsiteX57" fmla="*/ 2844800 w 3062176"/>
                <a:gd name="connsiteY57" fmla="*/ 381000 h 457200"/>
                <a:gd name="connsiteX58" fmla="*/ 2946400 w 3062176"/>
                <a:gd name="connsiteY58" fmla="*/ 342900 h 457200"/>
                <a:gd name="connsiteX59" fmla="*/ 2997200 w 3062176"/>
                <a:gd name="connsiteY59" fmla="*/ 241300 h 457200"/>
                <a:gd name="connsiteX60" fmla="*/ 3048000 w 3062176"/>
                <a:gd name="connsiteY60" fmla="*/ 152400 h 457200"/>
                <a:gd name="connsiteX61" fmla="*/ 3048000 w 3062176"/>
                <a:gd name="connsiteY61" fmla="*/ 317500 h 457200"/>
                <a:gd name="connsiteX62" fmla="*/ 3035300 w 3062176"/>
                <a:gd name="connsiteY62" fmla="*/ 3937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062176" h="457200">
                  <a:moveTo>
                    <a:pt x="0" y="127000"/>
                  </a:moveTo>
                  <a:cubicBezTo>
                    <a:pt x="4233" y="160867"/>
                    <a:pt x="6595" y="195020"/>
                    <a:pt x="12700" y="228600"/>
                  </a:cubicBezTo>
                  <a:cubicBezTo>
                    <a:pt x="15095" y="241771"/>
                    <a:pt x="12013" y="266700"/>
                    <a:pt x="25400" y="266700"/>
                  </a:cubicBezTo>
                  <a:cubicBezTo>
                    <a:pt x="40664" y="266700"/>
                    <a:pt x="41928" y="241020"/>
                    <a:pt x="50800" y="228600"/>
                  </a:cubicBezTo>
                  <a:cubicBezTo>
                    <a:pt x="93762" y="168453"/>
                    <a:pt x="74386" y="187476"/>
                    <a:pt x="127000" y="152400"/>
                  </a:cubicBezTo>
                  <a:cubicBezTo>
                    <a:pt x="139700" y="165100"/>
                    <a:pt x="153602" y="176702"/>
                    <a:pt x="165100" y="190500"/>
                  </a:cubicBezTo>
                  <a:cubicBezTo>
                    <a:pt x="174871" y="202226"/>
                    <a:pt x="175236" y="228600"/>
                    <a:pt x="190500" y="228600"/>
                  </a:cubicBezTo>
                  <a:cubicBezTo>
                    <a:pt x="211667" y="228600"/>
                    <a:pt x="224367" y="203200"/>
                    <a:pt x="241300" y="190500"/>
                  </a:cubicBezTo>
                  <a:cubicBezTo>
                    <a:pt x="262672" y="147757"/>
                    <a:pt x="264755" y="130204"/>
                    <a:pt x="304800" y="101600"/>
                  </a:cubicBezTo>
                  <a:cubicBezTo>
                    <a:pt x="320206" y="90596"/>
                    <a:pt x="338667" y="84667"/>
                    <a:pt x="355600" y="76200"/>
                  </a:cubicBezTo>
                  <a:cubicBezTo>
                    <a:pt x="368300" y="88900"/>
                    <a:pt x="383737" y="99356"/>
                    <a:pt x="393700" y="114300"/>
                  </a:cubicBezTo>
                  <a:cubicBezTo>
                    <a:pt x="401126" y="125439"/>
                    <a:pt x="393013" y="152400"/>
                    <a:pt x="406400" y="152400"/>
                  </a:cubicBezTo>
                  <a:cubicBezTo>
                    <a:pt x="421664" y="152400"/>
                    <a:pt x="421659" y="125708"/>
                    <a:pt x="431800" y="114300"/>
                  </a:cubicBezTo>
                  <a:cubicBezTo>
                    <a:pt x="448477" y="95538"/>
                    <a:pt x="507990" y="29033"/>
                    <a:pt x="546100" y="12700"/>
                  </a:cubicBezTo>
                  <a:cubicBezTo>
                    <a:pt x="562143" y="5824"/>
                    <a:pt x="579967" y="4233"/>
                    <a:pt x="596900" y="0"/>
                  </a:cubicBezTo>
                  <a:cubicBezTo>
                    <a:pt x="609600" y="16933"/>
                    <a:pt x="625534" y="31868"/>
                    <a:pt x="635000" y="50800"/>
                  </a:cubicBezTo>
                  <a:cubicBezTo>
                    <a:pt x="646974" y="74747"/>
                    <a:pt x="641468" y="108068"/>
                    <a:pt x="660400" y="127000"/>
                  </a:cubicBezTo>
                  <a:cubicBezTo>
                    <a:pt x="673100" y="139700"/>
                    <a:pt x="688061" y="150485"/>
                    <a:pt x="698500" y="165100"/>
                  </a:cubicBezTo>
                  <a:cubicBezTo>
                    <a:pt x="709504" y="180506"/>
                    <a:pt x="714507" y="199462"/>
                    <a:pt x="723900" y="215900"/>
                  </a:cubicBezTo>
                  <a:cubicBezTo>
                    <a:pt x="731473" y="229152"/>
                    <a:pt x="740833" y="241300"/>
                    <a:pt x="749300" y="254000"/>
                  </a:cubicBezTo>
                  <a:cubicBezTo>
                    <a:pt x="762000" y="249767"/>
                    <a:pt x="774013" y="241300"/>
                    <a:pt x="787400" y="241300"/>
                  </a:cubicBezTo>
                  <a:cubicBezTo>
                    <a:pt x="800787" y="241300"/>
                    <a:pt x="816545" y="244050"/>
                    <a:pt x="825500" y="254000"/>
                  </a:cubicBezTo>
                  <a:cubicBezTo>
                    <a:pt x="902848" y="339942"/>
                    <a:pt x="885089" y="345581"/>
                    <a:pt x="927100" y="419100"/>
                  </a:cubicBezTo>
                  <a:cubicBezTo>
                    <a:pt x="934673" y="432352"/>
                    <a:pt x="944033" y="444500"/>
                    <a:pt x="952500" y="457200"/>
                  </a:cubicBezTo>
                  <a:cubicBezTo>
                    <a:pt x="965200" y="448733"/>
                    <a:pt x="979807" y="442593"/>
                    <a:pt x="990600" y="431800"/>
                  </a:cubicBezTo>
                  <a:cubicBezTo>
                    <a:pt x="1022858" y="399542"/>
                    <a:pt x="1021905" y="370565"/>
                    <a:pt x="1066800" y="355600"/>
                  </a:cubicBezTo>
                  <a:cubicBezTo>
                    <a:pt x="1091229" y="347457"/>
                    <a:pt x="1117600" y="347133"/>
                    <a:pt x="1143000" y="342900"/>
                  </a:cubicBezTo>
                  <a:cubicBezTo>
                    <a:pt x="1166661" y="319239"/>
                    <a:pt x="1198052" y="281206"/>
                    <a:pt x="1231900" y="266700"/>
                  </a:cubicBezTo>
                  <a:cubicBezTo>
                    <a:pt x="1247943" y="259824"/>
                    <a:pt x="1266357" y="260129"/>
                    <a:pt x="1282700" y="254000"/>
                  </a:cubicBezTo>
                  <a:cubicBezTo>
                    <a:pt x="1319530" y="240189"/>
                    <a:pt x="1340017" y="224255"/>
                    <a:pt x="1371600" y="203200"/>
                  </a:cubicBezTo>
                  <a:cubicBezTo>
                    <a:pt x="1384300" y="207433"/>
                    <a:pt x="1398561" y="208474"/>
                    <a:pt x="1409700" y="215900"/>
                  </a:cubicBezTo>
                  <a:cubicBezTo>
                    <a:pt x="1424644" y="225863"/>
                    <a:pt x="1431387" y="246706"/>
                    <a:pt x="1447800" y="254000"/>
                  </a:cubicBezTo>
                  <a:cubicBezTo>
                    <a:pt x="1471331" y="264458"/>
                    <a:pt x="1498600" y="262467"/>
                    <a:pt x="1524000" y="266700"/>
                  </a:cubicBezTo>
                  <a:cubicBezTo>
                    <a:pt x="1543263" y="253858"/>
                    <a:pt x="1573910" y="228600"/>
                    <a:pt x="1600200" y="228600"/>
                  </a:cubicBezTo>
                  <a:cubicBezTo>
                    <a:pt x="1613587" y="228600"/>
                    <a:pt x="1625600" y="237067"/>
                    <a:pt x="1638300" y="241300"/>
                  </a:cubicBezTo>
                  <a:cubicBezTo>
                    <a:pt x="1667933" y="237067"/>
                    <a:pt x="1697266" y="228600"/>
                    <a:pt x="1727200" y="228600"/>
                  </a:cubicBezTo>
                  <a:cubicBezTo>
                    <a:pt x="1743147" y="228600"/>
                    <a:pt x="1798133" y="248011"/>
                    <a:pt x="1816100" y="254000"/>
                  </a:cubicBezTo>
                  <a:cubicBezTo>
                    <a:pt x="1828800" y="249767"/>
                    <a:pt x="1840813" y="241300"/>
                    <a:pt x="1854200" y="241300"/>
                  </a:cubicBezTo>
                  <a:cubicBezTo>
                    <a:pt x="2024340" y="241300"/>
                    <a:pt x="1917279" y="271074"/>
                    <a:pt x="2006600" y="241300"/>
                  </a:cubicBezTo>
                  <a:cubicBezTo>
                    <a:pt x="2029254" y="218646"/>
                    <a:pt x="2059029" y="180839"/>
                    <a:pt x="2095500" y="177800"/>
                  </a:cubicBezTo>
                  <a:cubicBezTo>
                    <a:pt x="2129512" y="174966"/>
                    <a:pt x="2163233" y="186267"/>
                    <a:pt x="2197100" y="190500"/>
                  </a:cubicBezTo>
                  <a:cubicBezTo>
                    <a:pt x="2209800" y="198967"/>
                    <a:pt x="2219936" y="215900"/>
                    <a:pt x="2235200" y="215900"/>
                  </a:cubicBezTo>
                  <a:cubicBezTo>
                    <a:pt x="2250464" y="215900"/>
                    <a:pt x="2259648" y="197326"/>
                    <a:pt x="2273300" y="190500"/>
                  </a:cubicBezTo>
                  <a:cubicBezTo>
                    <a:pt x="2285274" y="184513"/>
                    <a:pt x="2298700" y="182033"/>
                    <a:pt x="2311400" y="177800"/>
                  </a:cubicBezTo>
                  <a:cubicBezTo>
                    <a:pt x="2356943" y="246114"/>
                    <a:pt x="2320820" y="213650"/>
                    <a:pt x="2349500" y="177800"/>
                  </a:cubicBezTo>
                  <a:cubicBezTo>
                    <a:pt x="2359035" y="165881"/>
                    <a:pt x="2374900" y="160867"/>
                    <a:pt x="2387600" y="152400"/>
                  </a:cubicBezTo>
                  <a:cubicBezTo>
                    <a:pt x="2400300" y="169333"/>
                    <a:pt x="2416234" y="184268"/>
                    <a:pt x="2425700" y="203200"/>
                  </a:cubicBezTo>
                  <a:cubicBezTo>
                    <a:pt x="2437674" y="227147"/>
                    <a:pt x="2451100" y="279400"/>
                    <a:pt x="2451100" y="279400"/>
                  </a:cubicBezTo>
                  <a:cubicBezTo>
                    <a:pt x="2452155" y="277291"/>
                    <a:pt x="2485879" y="188839"/>
                    <a:pt x="2514600" y="203200"/>
                  </a:cubicBezTo>
                  <a:cubicBezTo>
                    <a:pt x="2536678" y="214239"/>
                    <a:pt x="2540000" y="245533"/>
                    <a:pt x="2552700" y="266700"/>
                  </a:cubicBezTo>
                  <a:cubicBezTo>
                    <a:pt x="2556933" y="296333"/>
                    <a:pt x="2546237" y="332604"/>
                    <a:pt x="2565400" y="355600"/>
                  </a:cubicBezTo>
                  <a:cubicBezTo>
                    <a:pt x="2576574" y="369009"/>
                    <a:pt x="2601997" y="353045"/>
                    <a:pt x="2616200" y="342900"/>
                  </a:cubicBezTo>
                  <a:cubicBezTo>
                    <a:pt x="2633424" y="330597"/>
                    <a:pt x="2640525" y="308171"/>
                    <a:pt x="2654300" y="292100"/>
                  </a:cubicBezTo>
                  <a:cubicBezTo>
                    <a:pt x="2665989" y="278463"/>
                    <a:pt x="2677456" y="263963"/>
                    <a:pt x="2692400" y="254000"/>
                  </a:cubicBezTo>
                  <a:cubicBezTo>
                    <a:pt x="2703332" y="246712"/>
                    <a:pt x="2774526" y="230294"/>
                    <a:pt x="2781300" y="228600"/>
                  </a:cubicBezTo>
                  <a:cubicBezTo>
                    <a:pt x="2789767" y="249767"/>
                    <a:pt x="2799491" y="270473"/>
                    <a:pt x="2806700" y="292100"/>
                  </a:cubicBezTo>
                  <a:cubicBezTo>
                    <a:pt x="2812220" y="308659"/>
                    <a:pt x="2812524" y="326857"/>
                    <a:pt x="2819400" y="342900"/>
                  </a:cubicBezTo>
                  <a:cubicBezTo>
                    <a:pt x="2825413" y="356929"/>
                    <a:pt x="2836333" y="368300"/>
                    <a:pt x="2844800" y="381000"/>
                  </a:cubicBezTo>
                  <a:cubicBezTo>
                    <a:pt x="2931793" y="294007"/>
                    <a:pt x="2901075" y="274912"/>
                    <a:pt x="2946400" y="342900"/>
                  </a:cubicBezTo>
                  <a:cubicBezTo>
                    <a:pt x="2963333" y="309033"/>
                    <a:pt x="2976197" y="272805"/>
                    <a:pt x="2997200" y="241300"/>
                  </a:cubicBezTo>
                  <a:cubicBezTo>
                    <a:pt x="3033102" y="187448"/>
                    <a:pt x="3015774" y="216852"/>
                    <a:pt x="3048000" y="152400"/>
                  </a:cubicBezTo>
                  <a:cubicBezTo>
                    <a:pt x="3069129" y="236915"/>
                    <a:pt x="3064535" y="193484"/>
                    <a:pt x="3048000" y="317500"/>
                  </a:cubicBezTo>
                  <a:cubicBezTo>
                    <a:pt x="3044597" y="343024"/>
                    <a:pt x="3035300" y="393700"/>
                    <a:pt x="3035300" y="393700"/>
                  </a:cubicBezTo>
                </a:path>
              </a:pathLst>
            </a:custGeom>
            <a:noFill/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87C747B4-9BE7-C01D-B745-06350A35DF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178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490FA-7AB8-50CF-3855-2AB32952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Binary or </a:t>
            </a:r>
            <a:r>
              <a:rPr lang="en-GB" dirty="0" err="1"/>
              <a:t>ToT</a:t>
            </a:r>
            <a:r>
              <a:rPr lang="en-GB" dirty="0"/>
              <a:t>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4E9E8-7B12-BB08-FE2B-8B1D800B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195281" cy="4913312"/>
          </a:xfrm>
        </p:spPr>
        <p:txBody>
          <a:bodyPr/>
          <a:lstStyle/>
          <a:p>
            <a:r>
              <a:rPr lang="en-GB" dirty="0"/>
              <a:t>Integrated random noise gives an error function.</a:t>
            </a:r>
          </a:p>
          <a:p>
            <a:pPr lvl="1"/>
            <a:r>
              <a:rPr lang="en-GB" dirty="0"/>
              <a:t>Fit to extract the noise</a:t>
            </a:r>
          </a:p>
          <a:p>
            <a:r>
              <a:rPr lang="en-GB" dirty="0"/>
              <a:t>Now decide your operating point</a:t>
            </a:r>
          </a:p>
          <a:p>
            <a:pPr lvl="1"/>
            <a:r>
              <a:rPr lang="en-GB" dirty="0"/>
              <a:t>What efficiency do you want for what input signal? </a:t>
            </a:r>
          </a:p>
          <a:p>
            <a:pPr lvl="1"/>
            <a:r>
              <a:rPr lang="en-GB" dirty="0"/>
              <a:t>Same principle as the offline seed cut, you just cannot directly see it. 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E73A55-A0A0-BCE2-66B2-CBE3C81F90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55"/>
          <a:stretch/>
        </p:blipFill>
        <p:spPr bwMode="auto">
          <a:xfrm>
            <a:off x="4948719" y="1324121"/>
            <a:ext cx="4195281" cy="407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BBBAA-214C-7698-E06D-DC7616AC42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83356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3DB46A-8486-EE58-D2D7-BDED0AAC7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Efficiency &amp;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713-5635-89C1-BCC2-3D6681B67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795838" cy="4913312"/>
          </a:xfrm>
        </p:spPr>
        <p:txBody>
          <a:bodyPr/>
          <a:lstStyle/>
          <a:p>
            <a:r>
              <a:rPr lang="en-GB" altLang="en-US" sz="2400" dirty="0"/>
              <a:t>Key issue: need to define what is a good hit</a:t>
            </a:r>
          </a:p>
          <a:p>
            <a:pPr lvl="1"/>
            <a:r>
              <a:rPr lang="en-GB" altLang="en-US" sz="2400" dirty="0"/>
              <a:t>Track needs to point at it</a:t>
            </a:r>
          </a:p>
          <a:p>
            <a:pPr lvl="1"/>
            <a:r>
              <a:rPr lang="en-GB" altLang="en-US" sz="2400" dirty="0"/>
              <a:t>Need to define what a good track is and how close the match needs to be. </a:t>
            </a:r>
          </a:p>
          <a:p>
            <a:pPr lvl="2"/>
            <a:r>
              <a:rPr lang="en-GB" altLang="en-US" sz="2400" dirty="0"/>
              <a:t>Will get back to that.</a:t>
            </a:r>
          </a:p>
          <a:p>
            <a:endParaRPr lang="en-GB" altLang="en-US" sz="2400" dirty="0"/>
          </a:p>
          <a:p>
            <a:r>
              <a:rPr lang="en-GB" altLang="en-US" sz="2400" dirty="0"/>
              <a:t>Efficiency without Purity is useless</a:t>
            </a:r>
          </a:p>
          <a:p>
            <a:pPr marL="179388" lvl="1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6854E5-5DA5-923B-C2B8-7FA385265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014" y="1939925"/>
            <a:ext cx="3624986" cy="17208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63064B-EE31-403C-5BB7-5E02D3D4CA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34560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E7B95-133C-8265-83E6-9DC48E63A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 reconstruction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DB3CD-338D-7007-FCBD-08A909A16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25488"/>
            <a:ext cx="8229600" cy="4913312"/>
          </a:xfrm>
        </p:spPr>
        <p:txBody>
          <a:bodyPr/>
          <a:lstStyle/>
          <a:p>
            <a:r>
              <a:rPr lang="en-US" dirty="0"/>
              <a:t>Telescope consists of reference detectors.</a:t>
            </a:r>
          </a:p>
          <a:p>
            <a:pPr lvl="1"/>
            <a:r>
              <a:rPr lang="en-US" dirty="0"/>
              <a:t>Can be the same or different detectors.</a:t>
            </a:r>
          </a:p>
          <a:p>
            <a:r>
              <a:rPr lang="en-US" dirty="0"/>
              <a:t>Hits are reconstructed in all planes and tracks are reconstructed. The track is extrapolated on to the device under test. </a:t>
            </a:r>
          </a:p>
          <a:p>
            <a:pPr lvl="1"/>
            <a:r>
              <a:rPr lang="en-US" dirty="0"/>
              <a:t>It is key to accurately predict the track position.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28BEC-FA8E-BEF8-3DA0-486ECE2DAC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06"/>
          <a:stretch/>
        </p:blipFill>
        <p:spPr>
          <a:xfrm>
            <a:off x="1774826" y="2667000"/>
            <a:ext cx="5664200" cy="32019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03E36-90BF-8420-45D6-C7B8B89D3E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7196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6">
            <a:extLst>
              <a:ext uri="{FF2B5EF4-FFF2-40B4-BE49-F238E27FC236}">
                <a16:creationId xmlns:a16="http://schemas.microsoft.com/office/drawing/2014/main" id="{359C19D6-9545-0E49-8F2D-D18D6FADD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22" b="23921"/>
          <a:stretch>
            <a:fillRect/>
          </a:stretch>
        </p:blipFill>
        <p:spPr bwMode="auto">
          <a:xfrm>
            <a:off x="4784725" y="330200"/>
            <a:ext cx="43719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0" name="Title 1">
            <a:extLst>
              <a:ext uri="{FF2B5EF4-FFF2-40B4-BE49-F238E27FC236}">
                <a16:creationId xmlns:a16="http://schemas.microsoft.com/office/drawing/2014/main" id="{B87ECEE0-3385-DA42-9AA8-08DDF46E59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Multiple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F3CF7-4913-BE4F-BE07-AD740D1A5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38" y="701675"/>
            <a:ext cx="8759825" cy="4913313"/>
          </a:xfrm>
        </p:spPr>
        <p:txBody>
          <a:bodyPr/>
          <a:lstStyle/>
          <a:p>
            <a:pPr>
              <a:defRPr/>
            </a:pPr>
            <a:r>
              <a:rPr lang="en-US" dirty="0"/>
              <a:t>When a charged particle enters </a:t>
            </a:r>
            <a:br>
              <a:rPr lang="en-US" dirty="0"/>
            </a:br>
            <a:r>
              <a:rPr lang="en-US" dirty="0"/>
              <a:t>a material, it encounters the electric </a:t>
            </a:r>
            <a:br>
              <a:rPr lang="en-US" dirty="0"/>
            </a:br>
            <a:r>
              <a:rPr lang="en-US" dirty="0"/>
              <a:t>fields of the electrons and nuclei.</a:t>
            </a:r>
          </a:p>
          <a:p>
            <a:pPr>
              <a:defRPr/>
            </a:pPr>
            <a:r>
              <a:rPr lang="en-US" dirty="0"/>
              <a:t>In the Coulomb interactions it </a:t>
            </a:r>
            <a:br>
              <a:rPr lang="en-US" dirty="0"/>
            </a:br>
            <a:r>
              <a:rPr lang="en-US" dirty="0"/>
              <a:t>loses energy and changes direction. </a:t>
            </a:r>
          </a:p>
          <a:p>
            <a:pPr>
              <a:defRPr/>
            </a:pPr>
            <a:r>
              <a:rPr lang="en-US" dirty="0"/>
              <a:t>The particle exits under an angle 𝜃. The spectrum is almost Gaussian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  <a:p>
            <a:pPr>
              <a:defRPr/>
            </a:pPr>
            <a:r>
              <a:rPr lang="en-GB" dirty="0"/>
              <a:t>Where </a:t>
            </a:r>
            <a:r>
              <a:rPr lang="en-GB" i="1" dirty="0"/>
              <a:t>X</a:t>
            </a:r>
            <a:r>
              <a:rPr lang="en-GB" i="1" baseline="-25000" dirty="0"/>
              <a:t>0</a:t>
            </a:r>
            <a:r>
              <a:rPr lang="en-GB" dirty="0"/>
              <a:t> radiation length is the mean distance over which a high-energy electron loses all but 1/e of its energy by bremsstrahlung. </a:t>
            </a:r>
          </a:p>
          <a:p>
            <a:pPr>
              <a:defRPr/>
            </a:pPr>
            <a:r>
              <a:rPr lang="en-GB" dirty="0"/>
              <a:t>Note that: </a:t>
            </a:r>
          </a:p>
          <a:p>
            <a:pPr lvl="1">
              <a:defRPr/>
            </a:pPr>
            <a:r>
              <a:rPr lang="en-GB" dirty="0"/>
              <a:t>most particles go straight on</a:t>
            </a:r>
          </a:p>
          <a:p>
            <a:pPr lvl="1">
              <a:defRPr/>
            </a:pPr>
            <a:r>
              <a:rPr lang="en-GB" dirty="0"/>
              <a:t>want high momentum beam</a:t>
            </a:r>
          </a:p>
          <a:p>
            <a:pPr lvl="1">
              <a:defRPr/>
            </a:pPr>
            <a:r>
              <a:rPr lang="en-GB" dirty="0"/>
              <a:t>thin detectors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78852" name="Picture 7">
            <a:extLst>
              <a:ext uri="{FF2B5EF4-FFF2-40B4-BE49-F238E27FC236}">
                <a16:creationId xmlns:a16="http://schemas.microsoft.com/office/drawing/2014/main" id="{D4055C13-E0D4-BC4E-ACAB-5B9069411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2705100"/>
            <a:ext cx="65278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2DE704-2D0A-C93F-6EC1-69B06B95C4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06440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71C02-2C68-0C24-6341-9E4510D71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4EEFC-B70A-535E-DE46-AF1E85F77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812509" cy="4913312"/>
          </a:xfrm>
        </p:spPr>
        <p:txBody>
          <a:bodyPr/>
          <a:lstStyle/>
          <a:p>
            <a:r>
              <a:rPr lang="en-US" sz="2400" dirty="0"/>
              <a:t>We always assume that the particle went on a straight line. </a:t>
            </a:r>
          </a:p>
          <a:p>
            <a:r>
              <a:rPr lang="en-US" sz="2400" dirty="0"/>
              <a:t>That is not true!</a:t>
            </a:r>
          </a:p>
          <a:p>
            <a:pPr lvl="1"/>
            <a:r>
              <a:rPr lang="en-US" sz="2400" dirty="0"/>
              <a:t>Particle undergoes multiple scattering.</a:t>
            </a:r>
          </a:p>
          <a:p>
            <a:pPr lvl="1"/>
            <a:r>
              <a:rPr lang="en-US" sz="2400" dirty="0"/>
              <a:t>The hit positions are also reconstructed imperfectly.</a:t>
            </a:r>
          </a:p>
          <a:p>
            <a:r>
              <a:rPr lang="en-US" sz="2400" dirty="0"/>
              <a:t>You see that the reconstructed position is wrong.</a:t>
            </a:r>
          </a:p>
          <a:p>
            <a:r>
              <a:rPr lang="en-US" sz="2400" dirty="0"/>
              <a:t>There is an uncertainty on the predicted position.</a:t>
            </a:r>
          </a:p>
        </p:txBody>
      </p:sp>
      <p:grpSp>
        <p:nvGrpSpPr>
          <p:cNvPr id="4" name="Group 40">
            <a:extLst>
              <a:ext uri="{FF2B5EF4-FFF2-40B4-BE49-F238E27FC236}">
                <a16:creationId xmlns:a16="http://schemas.microsoft.com/office/drawing/2014/main" id="{5B1B49D5-9CC7-2CE6-2922-82AFB63D3B59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id="{E8AED7B5-C17D-AED2-0FBF-CA1C0BC9F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72746F90-6196-B222-C537-907F9E77385B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7" name="Rectangle 21">
                <a:extLst>
                  <a:ext uri="{FF2B5EF4-FFF2-40B4-BE49-F238E27FC236}">
                    <a16:creationId xmlns:a16="http://schemas.microsoft.com/office/drawing/2014/main" id="{015789D3-863B-3448-DE2E-3D6E0F72F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8" name="Rectangle 22">
                <a:extLst>
                  <a:ext uri="{FF2B5EF4-FFF2-40B4-BE49-F238E27FC236}">
                    <a16:creationId xmlns:a16="http://schemas.microsoft.com/office/drawing/2014/main" id="{D2B8D148-BC10-200A-7EE6-5C211042D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3">
                <a:extLst>
                  <a:ext uri="{FF2B5EF4-FFF2-40B4-BE49-F238E27FC236}">
                    <a16:creationId xmlns:a16="http://schemas.microsoft.com/office/drawing/2014/main" id="{8E2BD4EA-F747-B77E-4029-C6B0D8486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4">
                <a:extLst>
                  <a:ext uri="{FF2B5EF4-FFF2-40B4-BE49-F238E27FC236}">
                    <a16:creationId xmlns:a16="http://schemas.microsoft.com/office/drawing/2014/main" id="{EAA62B81-7B88-7886-8DEA-15F53ACE8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5">
                <a:extLst>
                  <a:ext uri="{FF2B5EF4-FFF2-40B4-BE49-F238E27FC236}">
                    <a16:creationId xmlns:a16="http://schemas.microsoft.com/office/drawing/2014/main" id="{4538921B-6470-EE3F-01FA-F51E9A4244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6">
                <a:extLst>
                  <a:ext uri="{FF2B5EF4-FFF2-40B4-BE49-F238E27FC236}">
                    <a16:creationId xmlns:a16="http://schemas.microsoft.com/office/drawing/2014/main" id="{B779E73A-9EA6-0A25-0BCC-37B8BBB4B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3" name="Group 27">
            <a:extLst>
              <a:ext uri="{FF2B5EF4-FFF2-40B4-BE49-F238E27FC236}">
                <a16:creationId xmlns:a16="http://schemas.microsoft.com/office/drawing/2014/main" id="{63A6818E-8329-CDF7-23D1-22045AF25D20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179513"/>
            <a:ext cx="792163" cy="4392612"/>
            <a:chOff x="4422" y="1207"/>
            <a:chExt cx="499" cy="2767"/>
          </a:xfrm>
        </p:grpSpPr>
        <p:sp>
          <p:nvSpPr>
            <p:cNvPr id="14" name="Line 28">
              <a:extLst>
                <a:ext uri="{FF2B5EF4-FFF2-40B4-BE49-F238E27FC236}">
                  <a16:creationId xmlns:a16="http://schemas.microsoft.com/office/drawing/2014/main" id="{CD0B0D3A-DEB1-5627-481B-35E6311A8F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207"/>
              <a:ext cx="0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9BF8551B-9D9F-9227-8552-AAD6545281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661"/>
              <a:ext cx="91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BA0DFF46-E970-1FA3-AD63-E5CA290838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3" y="2115"/>
              <a:ext cx="363" cy="9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AA5939AA-2305-7542-4835-80C83ED60D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" y="3067"/>
              <a:ext cx="45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8" name="Line 32">
              <a:extLst>
                <a:ext uri="{FF2B5EF4-FFF2-40B4-BE49-F238E27FC236}">
                  <a16:creationId xmlns:a16="http://schemas.microsoft.com/office/drawing/2014/main" id="{82A71603-7ED4-4331-53E7-E7CCCEB3E8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85" y="3475"/>
              <a:ext cx="136" cy="49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9" name="Line 33">
            <a:extLst>
              <a:ext uri="{FF2B5EF4-FFF2-40B4-BE49-F238E27FC236}">
                <a16:creationId xmlns:a16="http://schemas.microsoft.com/office/drawing/2014/main" id="{66F14DA5-6B30-95EE-2D37-69200DF3193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67563" y="892175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0" name="Line 34">
            <a:extLst>
              <a:ext uri="{FF2B5EF4-FFF2-40B4-BE49-F238E27FC236}">
                <a16:creationId xmlns:a16="http://schemas.microsoft.com/office/drawing/2014/main" id="{3A78184E-B375-242C-B99C-CD9D35C3DD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5">
            <a:extLst>
              <a:ext uri="{FF2B5EF4-FFF2-40B4-BE49-F238E27FC236}">
                <a16:creationId xmlns:a16="http://schemas.microsoft.com/office/drawing/2014/main" id="{94AA1B29-5311-5737-D99D-12BF6CB2D3B7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5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6">
            <a:extLst>
              <a:ext uri="{FF2B5EF4-FFF2-40B4-BE49-F238E27FC236}">
                <a16:creationId xmlns:a16="http://schemas.microsoft.com/office/drawing/2014/main" id="{59FC1CBE-1EEE-52CA-A51C-CA55933A369D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7">
            <a:extLst>
              <a:ext uri="{FF2B5EF4-FFF2-40B4-BE49-F238E27FC236}">
                <a16:creationId xmlns:a16="http://schemas.microsoft.com/office/drawing/2014/main" id="{94F0C313-247A-1E4D-E0F6-147A78E0718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8">
            <a:extLst>
              <a:ext uri="{FF2B5EF4-FFF2-40B4-BE49-F238E27FC236}">
                <a16:creationId xmlns:a16="http://schemas.microsoft.com/office/drawing/2014/main" id="{54BD7245-C0EE-938A-A63B-E56BCE5A6F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7563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9">
            <a:extLst>
              <a:ext uri="{FF2B5EF4-FFF2-40B4-BE49-F238E27FC236}">
                <a16:creationId xmlns:a16="http://schemas.microsoft.com/office/drawing/2014/main" id="{883E234C-3084-541C-5471-91DED6D7C974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2025" y="89217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EA382DA4-2D69-F03F-6CD4-87BBB878B7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852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5F9A1-E4B9-9E53-F825-38798DCB5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CB9A6-66C9-2B57-25A6-9AFE41324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661988"/>
            <a:ext cx="5752309" cy="4913312"/>
          </a:xfrm>
        </p:spPr>
        <p:txBody>
          <a:bodyPr/>
          <a:lstStyle/>
          <a:p>
            <a:r>
              <a:rPr lang="en-US" sz="2400" dirty="0"/>
              <a:t>The error on the predicted position is the difference between the red line and the purple one.</a:t>
            </a:r>
          </a:p>
          <a:p>
            <a:r>
              <a:rPr lang="en-US" sz="2400" dirty="0"/>
              <a:t>It depends on the </a:t>
            </a:r>
          </a:p>
          <a:p>
            <a:pPr lvl="1"/>
            <a:r>
              <a:rPr lang="en-US" sz="2400" dirty="0"/>
              <a:t>position of the Device Under Test (DUT)</a:t>
            </a:r>
          </a:p>
          <a:p>
            <a:pPr lvl="1"/>
            <a:r>
              <a:rPr lang="en-US" sz="2400" dirty="0"/>
              <a:t>position resolution telescope modules</a:t>
            </a:r>
          </a:p>
          <a:p>
            <a:pPr lvl="1"/>
            <a:r>
              <a:rPr lang="en-US" sz="2400" dirty="0"/>
              <a:t>energy of the particles</a:t>
            </a:r>
          </a:p>
          <a:p>
            <a:pPr lvl="1"/>
            <a:r>
              <a:rPr lang="en-US" sz="2400" dirty="0"/>
              <a:t>thickness of the detectors</a:t>
            </a:r>
          </a:p>
        </p:txBody>
      </p:sp>
      <p:grpSp>
        <p:nvGrpSpPr>
          <p:cNvPr id="4" name="Group 40">
            <a:extLst>
              <a:ext uri="{FF2B5EF4-FFF2-40B4-BE49-F238E27FC236}">
                <a16:creationId xmlns:a16="http://schemas.microsoft.com/office/drawing/2014/main" id="{8EBDD681-A1B7-B40A-2E2E-84E0D240063D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5" name="Rectangle 19">
              <a:extLst>
                <a:ext uri="{FF2B5EF4-FFF2-40B4-BE49-F238E27FC236}">
                  <a16:creationId xmlns:a16="http://schemas.microsoft.com/office/drawing/2014/main" id="{EC463AC3-3FF1-9E14-A649-5386CB004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id="{20B26869-4640-D5FA-81DB-2D72629A389E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7" name="Rectangle 21">
                <a:extLst>
                  <a:ext uri="{FF2B5EF4-FFF2-40B4-BE49-F238E27FC236}">
                    <a16:creationId xmlns:a16="http://schemas.microsoft.com/office/drawing/2014/main" id="{E9C539CB-278B-9316-3CBE-1F9460AD9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8" name="Rectangle 22">
                <a:extLst>
                  <a:ext uri="{FF2B5EF4-FFF2-40B4-BE49-F238E27FC236}">
                    <a16:creationId xmlns:a16="http://schemas.microsoft.com/office/drawing/2014/main" id="{F8727792-A551-E446-5F7B-6B74CD5D09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3">
                <a:extLst>
                  <a:ext uri="{FF2B5EF4-FFF2-40B4-BE49-F238E27FC236}">
                    <a16:creationId xmlns:a16="http://schemas.microsoft.com/office/drawing/2014/main" id="{610C289D-EE74-46C4-04F2-DB272EE66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4">
                <a:extLst>
                  <a:ext uri="{FF2B5EF4-FFF2-40B4-BE49-F238E27FC236}">
                    <a16:creationId xmlns:a16="http://schemas.microsoft.com/office/drawing/2014/main" id="{C09622E7-AF96-D576-7176-E493C450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5">
                <a:extLst>
                  <a:ext uri="{FF2B5EF4-FFF2-40B4-BE49-F238E27FC236}">
                    <a16:creationId xmlns:a16="http://schemas.microsoft.com/office/drawing/2014/main" id="{3458307F-828D-7345-A569-5B0DCBB33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6">
                <a:extLst>
                  <a:ext uri="{FF2B5EF4-FFF2-40B4-BE49-F238E27FC236}">
                    <a16:creationId xmlns:a16="http://schemas.microsoft.com/office/drawing/2014/main" id="{FC1164EB-331F-D698-E910-EC3279252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3" name="Group 27">
            <a:extLst>
              <a:ext uri="{FF2B5EF4-FFF2-40B4-BE49-F238E27FC236}">
                <a16:creationId xmlns:a16="http://schemas.microsoft.com/office/drawing/2014/main" id="{3B7D87A8-9628-377B-A070-50CEFA687CE6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179513"/>
            <a:ext cx="792163" cy="4392612"/>
            <a:chOff x="4422" y="1207"/>
            <a:chExt cx="499" cy="2767"/>
          </a:xfrm>
        </p:grpSpPr>
        <p:sp>
          <p:nvSpPr>
            <p:cNvPr id="14" name="Line 28">
              <a:extLst>
                <a:ext uri="{FF2B5EF4-FFF2-40B4-BE49-F238E27FC236}">
                  <a16:creationId xmlns:a16="http://schemas.microsoft.com/office/drawing/2014/main" id="{123C7260-0C8B-5EF2-4AEF-DB2960DF5B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207"/>
              <a:ext cx="0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5" name="Line 29">
              <a:extLst>
                <a:ext uri="{FF2B5EF4-FFF2-40B4-BE49-F238E27FC236}">
                  <a16:creationId xmlns:a16="http://schemas.microsoft.com/office/drawing/2014/main" id="{FAAAF891-8B53-2771-D725-1233FBBA59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2" y="1661"/>
              <a:ext cx="91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6" name="Line 30">
              <a:extLst>
                <a:ext uri="{FF2B5EF4-FFF2-40B4-BE49-F238E27FC236}">
                  <a16:creationId xmlns:a16="http://schemas.microsoft.com/office/drawing/2014/main" id="{D50632C0-CAE7-1F69-DBED-9985D8383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3" y="2115"/>
              <a:ext cx="363" cy="95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7" name="Line 31">
              <a:extLst>
                <a:ext uri="{FF2B5EF4-FFF2-40B4-BE49-F238E27FC236}">
                  <a16:creationId xmlns:a16="http://schemas.microsoft.com/office/drawing/2014/main" id="{B6829950-DC9B-4C92-9A94-6AF802C12A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6" y="3067"/>
              <a:ext cx="45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18" name="Line 32">
              <a:extLst>
                <a:ext uri="{FF2B5EF4-FFF2-40B4-BE49-F238E27FC236}">
                  <a16:creationId xmlns:a16="http://schemas.microsoft.com/office/drawing/2014/main" id="{303E0D4F-8B15-B10B-6FF8-F89CDB8B2B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85" y="3475"/>
              <a:ext cx="136" cy="49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</p:grpSp>
      <p:sp>
        <p:nvSpPr>
          <p:cNvPr id="19" name="Line 33">
            <a:extLst>
              <a:ext uri="{FF2B5EF4-FFF2-40B4-BE49-F238E27FC236}">
                <a16:creationId xmlns:a16="http://schemas.microsoft.com/office/drawing/2014/main" id="{C33DA608-6634-F429-06B0-C4A3979800D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167563" y="892175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0" name="Line 34">
            <a:extLst>
              <a:ext uri="{FF2B5EF4-FFF2-40B4-BE49-F238E27FC236}">
                <a16:creationId xmlns:a16="http://schemas.microsoft.com/office/drawing/2014/main" id="{4DB2BE2C-6F5B-96F5-D100-A24A3D151B91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5">
            <a:extLst>
              <a:ext uri="{FF2B5EF4-FFF2-40B4-BE49-F238E27FC236}">
                <a16:creationId xmlns:a16="http://schemas.microsoft.com/office/drawing/2014/main" id="{44F1AEBA-F64A-D21F-FAAD-F05BAE77CEA6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5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6">
            <a:extLst>
              <a:ext uri="{FF2B5EF4-FFF2-40B4-BE49-F238E27FC236}">
                <a16:creationId xmlns:a16="http://schemas.microsoft.com/office/drawing/2014/main" id="{6419C94B-1ECD-03CF-FD20-FF35DD9BF676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6700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7">
            <a:extLst>
              <a:ext uri="{FF2B5EF4-FFF2-40B4-BE49-F238E27FC236}">
                <a16:creationId xmlns:a16="http://schemas.microsoft.com/office/drawing/2014/main" id="{88C8898C-51B7-6E0E-FC76-9B565CCA84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8">
            <a:extLst>
              <a:ext uri="{FF2B5EF4-FFF2-40B4-BE49-F238E27FC236}">
                <a16:creationId xmlns:a16="http://schemas.microsoft.com/office/drawing/2014/main" id="{52FDC32C-8B88-23AB-F2FB-90AEC1F7F75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7563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9">
            <a:extLst>
              <a:ext uri="{FF2B5EF4-FFF2-40B4-BE49-F238E27FC236}">
                <a16:creationId xmlns:a16="http://schemas.microsoft.com/office/drawing/2014/main" id="{43E1E1FB-5B44-87EB-34DE-8AA2BEA688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2025" y="89217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B7F09C0-A9CB-315C-7E81-7D1535707767}"/>
              </a:ext>
            </a:extLst>
          </p:cNvPr>
          <p:cNvGrpSpPr/>
          <p:nvPr/>
        </p:nvGrpSpPr>
        <p:grpSpPr>
          <a:xfrm>
            <a:off x="737009" y="4441292"/>
            <a:ext cx="5101427" cy="715674"/>
            <a:chOff x="198841" y="4937414"/>
            <a:chExt cx="5101427" cy="715674"/>
          </a:xfrm>
        </p:grpSpPr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8B64FD51-1B4E-5BFD-8537-0128AF58E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841" y="4937414"/>
              <a:ext cx="5101427" cy="694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Doughnut 27">
              <a:extLst>
                <a:ext uri="{FF2B5EF4-FFF2-40B4-BE49-F238E27FC236}">
                  <a16:creationId xmlns:a16="http://schemas.microsoft.com/office/drawing/2014/main" id="{B0F9E025-3988-3C8D-EBBC-93EA2BBBB084}"/>
                </a:ext>
              </a:extLst>
            </p:cNvPr>
            <p:cNvSpPr/>
            <p:nvPr/>
          </p:nvSpPr>
          <p:spPr>
            <a:xfrm>
              <a:off x="1368614" y="5305425"/>
              <a:ext cx="347663" cy="347663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Doughnut 29">
              <a:extLst>
                <a:ext uri="{FF2B5EF4-FFF2-40B4-BE49-F238E27FC236}">
                  <a16:creationId xmlns:a16="http://schemas.microsoft.com/office/drawing/2014/main" id="{979BCDB8-1E21-2008-44F2-5973477BBCDA}"/>
                </a:ext>
              </a:extLst>
            </p:cNvPr>
            <p:cNvSpPr/>
            <p:nvPr/>
          </p:nvSpPr>
          <p:spPr>
            <a:xfrm>
              <a:off x="2270314" y="5153025"/>
              <a:ext cx="347663" cy="347663"/>
            </a:xfrm>
            <a:prstGeom prst="donu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4382052-90CB-46AA-C033-837BD8154F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6147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BD12-55B7-BE82-A1F2-A2B309161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171DF-A877-3C7A-37D4-FF9BEED679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5101" y="903288"/>
                <a:ext cx="4292600" cy="4913312"/>
              </a:xfrm>
            </p:spPr>
            <p:txBody>
              <a:bodyPr/>
              <a:lstStyle/>
              <a:p>
                <a:r>
                  <a:rPr lang="en-US" dirty="0"/>
                  <a:t>It is very important to quantify the error on the predicted position.</a:t>
                </a:r>
              </a:p>
              <a:p>
                <a:r>
                  <a:rPr lang="en-US" dirty="0"/>
                  <a:t>Plays a key role in determining what a matching track is.</a:t>
                </a:r>
              </a:p>
              <a:p>
                <a:r>
                  <a:rPr lang="en-US" dirty="0"/>
                  <a:t>Determines in what detail you can study the sensor.</a:t>
                </a:r>
              </a:p>
              <a:p>
                <a:r>
                  <a:rPr lang="en-US" dirty="0"/>
                  <a:t>It is a component of the resolution measurement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𝑟𝑎𝑤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𝑖𝑛𝑡𝑟𝑖𝑛𝑠𝑖𝑐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𝑝𝑟𝑒𝑑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.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𝑝𝑜𝑠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You get this from a Monte Carlo simulation.</a:t>
                </a:r>
              </a:p>
              <a:p>
                <a:pPr lvl="1"/>
                <a:r>
                  <a:rPr lang="en-US" dirty="0"/>
                  <a:t>Or measure it by making a beam energy scan.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1171DF-A877-3C7A-37D4-FF9BEED679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5101" y="903288"/>
                <a:ext cx="4292600" cy="4913312"/>
              </a:xfrm>
              <a:blipFill>
                <a:blip r:embed="rId2"/>
                <a:stretch>
                  <a:fillRect l="-885" t="-775" r="-2655" b="-3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A0B3D37-DA3A-2CBC-F9AF-7105AD17D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500" y="1111249"/>
            <a:ext cx="4343400" cy="42586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ACA78-8B8F-069A-4BF7-D1BFEAA4F1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689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025B9-DCBE-F340-AE45-F48DC6B66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E743D-B320-7A43-B193-56FE2C44C0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12788"/>
            <a:ext cx="8229600" cy="4913312"/>
          </a:xfrm>
        </p:spPr>
        <p:txBody>
          <a:bodyPr/>
          <a:lstStyle/>
          <a:p>
            <a:r>
              <a:rPr lang="en-US" dirty="0"/>
              <a:t>Telescope’s key role is to provide precise tracking. </a:t>
            </a:r>
          </a:p>
          <a:p>
            <a:r>
              <a:rPr lang="en-US" dirty="0"/>
              <a:t>Ideal spacing depends on beam energy, hit precision, spacing and detector material.</a:t>
            </a:r>
          </a:p>
          <a:p>
            <a:pPr lvl="1"/>
            <a:r>
              <a:rPr lang="en-US" dirty="0"/>
              <a:t>Extrapolation relies on the position of multiple detectors and thus improves further away from one detector plane.</a:t>
            </a:r>
          </a:p>
          <a:p>
            <a:pPr lvl="1"/>
            <a:r>
              <a:rPr lang="en-US" dirty="0"/>
              <a:t>Multiple scattering gives a random deviation of a straight line, therefore gets worse in between two telescope planes.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A69EC5-1EBB-764B-82C5-F59280B58A65}"/>
              </a:ext>
            </a:extLst>
          </p:cNvPr>
          <p:cNvGrpSpPr/>
          <p:nvPr/>
        </p:nvGrpSpPr>
        <p:grpSpPr>
          <a:xfrm>
            <a:off x="1757913" y="3166213"/>
            <a:ext cx="5619999" cy="2534746"/>
            <a:chOff x="912327" y="3124200"/>
            <a:chExt cx="6059973" cy="273318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477169-8B21-5442-9263-17736EE6A6B9}"/>
                </a:ext>
              </a:extLst>
            </p:cNvPr>
            <p:cNvCxnSpPr/>
            <p:nvPr/>
          </p:nvCxnSpPr>
          <p:spPr>
            <a:xfrm>
              <a:off x="1955800" y="3886200"/>
              <a:ext cx="0" cy="1155700"/>
            </a:xfrm>
            <a:prstGeom prst="line">
              <a:avLst/>
            </a:prstGeom>
            <a:ln w="5715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E1AC3C-CE69-9F4E-9345-524C70C34434}"/>
                </a:ext>
              </a:extLst>
            </p:cNvPr>
            <p:cNvCxnSpPr/>
            <p:nvPr/>
          </p:nvCxnSpPr>
          <p:spPr>
            <a:xfrm>
              <a:off x="5961881" y="3886200"/>
              <a:ext cx="0" cy="1155700"/>
            </a:xfrm>
            <a:prstGeom prst="line">
              <a:avLst/>
            </a:prstGeom>
            <a:ln w="5715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154E935-1435-CF4C-AD54-A5B3014BFF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33500" y="3124200"/>
              <a:ext cx="0" cy="2336800"/>
            </a:xfrm>
            <a:prstGeom prst="line">
              <a:avLst/>
            </a:prstGeom>
            <a:ln w="254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527E526-9910-4143-BE63-FD33187768BD}"/>
                </a:ext>
              </a:extLst>
            </p:cNvPr>
            <p:cNvCxnSpPr>
              <a:cxnSpLocks/>
            </p:cNvCxnSpPr>
            <p:nvPr/>
          </p:nvCxnSpPr>
          <p:spPr>
            <a:xfrm>
              <a:off x="1333500" y="5461000"/>
              <a:ext cx="5638800" cy="0"/>
            </a:xfrm>
            <a:prstGeom prst="line">
              <a:avLst/>
            </a:prstGeom>
            <a:ln w="2540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0CA9867-5553-2B4A-9E3C-DA8D77E2A7C9}"/>
                </a:ext>
              </a:extLst>
            </p:cNvPr>
            <p:cNvSpPr/>
            <p:nvPr/>
          </p:nvSpPr>
          <p:spPr>
            <a:xfrm>
              <a:off x="1955800" y="3704039"/>
              <a:ext cx="4006072" cy="1306060"/>
            </a:xfrm>
            <a:prstGeom prst="blockArc">
              <a:avLst>
                <a:gd name="adj1" fmla="val 10800000"/>
                <a:gd name="adj2" fmla="val 21531082"/>
                <a:gd name="adj3" fmla="val 377"/>
              </a:avLst>
            </a:prstGeom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Block Arc 19">
              <a:extLst>
                <a:ext uri="{FF2B5EF4-FFF2-40B4-BE49-F238E27FC236}">
                  <a16:creationId xmlns:a16="http://schemas.microsoft.com/office/drawing/2014/main" id="{573890B4-ACF0-5D48-8229-EB04FC6C78C1}"/>
                </a:ext>
              </a:extLst>
            </p:cNvPr>
            <p:cNvSpPr/>
            <p:nvPr/>
          </p:nvSpPr>
          <p:spPr>
            <a:xfrm flipV="1">
              <a:off x="1955800" y="3792939"/>
              <a:ext cx="4006072" cy="1306060"/>
            </a:xfrm>
            <a:prstGeom prst="blockArc">
              <a:avLst>
                <a:gd name="adj1" fmla="val 10800000"/>
                <a:gd name="adj2" fmla="val 21531082"/>
                <a:gd name="adj3" fmla="val 377"/>
              </a:avLst>
            </a:prstGeom>
            <a:solidFill>
              <a:srgbClr val="00B0F0"/>
            </a:solidFill>
            <a:ln w="28575"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8210DA-CBE9-3C4F-B998-B5D2C49C0CB8}"/>
                </a:ext>
              </a:extLst>
            </p:cNvPr>
            <p:cNvSpPr txBox="1"/>
            <p:nvPr/>
          </p:nvSpPr>
          <p:spPr>
            <a:xfrm rot="16200000">
              <a:off x="530171" y="4200495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Precision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9B8424F-DD29-7744-A8A8-012AEAAD3CFB}"/>
                </a:ext>
              </a:extLst>
            </p:cNvPr>
            <p:cNvSpPr txBox="1"/>
            <p:nvPr/>
          </p:nvSpPr>
          <p:spPr>
            <a:xfrm>
              <a:off x="2816274" y="5488052"/>
              <a:ext cx="2890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Distance between sensors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0C85690-8697-F840-BEB7-2E59B84F9756}"/>
                </a:ext>
              </a:extLst>
            </p:cNvPr>
            <p:cNvSpPr txBox="1"/>
            <p:nvPr/>
          </p:nvSpPr>
          <p:spPr>
            <a:xfrm>
              <a:off x="3066284" y="3818339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Multiple scattering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FD3395-B8A5-DF4D-9F84-88332C49D072}"/>
                </a:ext>
              </a:extLst>
            </p:cNvPr>
            <p:cNvSpPr txBox="1"/>
            <p:nvPr/>
          </p:nvSpPr>
          <p:spPr>
            <a:xfrm>
              <a:off x="3219500" y="4606771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Extrapolation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9501E-D390-7924-1C3E-C3E8F12531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87820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EF9B33-DE20-0042-8336-A6CB4A4BC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34783" y="-139197"/>
            <a:ext cx="3874434" cy="82586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E87198-3796-AB48-BC44-350D58F25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on the predicted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EF3AE-95E2-FC45-AD1F-0907EFFFF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661241"/>
            <a:ext cx="8229600" cy="4913312"/>
          </a:xfrm>
        </p:spPr>
        <p:txBody>
          <a:bodyPr/>
          <a:lstStyle/>
          <a:p>
            <a:r>
              <a:rPr lang="en-US" sz="1800" dirty="0"/>
              <a:t>Simple MC for our CEPC </a:t>
            </a:r>
            <a:r>
              <a:rPr lang="en-US" sz="1800" dirty="0" err="1"/>
              <a:t>testbeam</a:t>
            </a:r>
            <a:r>
              <a:rPr lang="en-US" sz="1800" dirty="0"/>
              <a:t> at DESY</a:t>
            </a:r>
          </a:p>
          <a:p>
            <a:pPr lvl="1"/>
            <a:r>
              <a:rPr lang="en-US" sz="1800" dirty="0"/>
              <a:t>500 micron thick detectors, 17 micron resolution for telescope planes.</a:t>
            </a:r>
          </a:p>
          <a:p>
            <a:pPr lvl="1"/>
            <a:r>
              <a:rPr lang="en-US" sz="1800" dirty="0"/>
              <a:t>2.5cm between planes, DUT not in fit, 5cm DUT spacing.</a:t>
            </a:r>
          </a:p>
          <a:p>
            <a:pPr lvl="1"/>
            <a:r>
              <a:rPr lang="en-US" sz="1800" dirty="0"/>
              <a:t>6 GeV electrons give 10.6 micron precision on DUT.</a:t>
            </a:r>
          </a:p>
          <a:p>
            <a:pPr lvl="1"/>
            <a:r>
              <a:rPr lang="en-US" sz="1800" dirty="0"/>
              <a:t>High energy limit 6.0 micron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C5A85-7BDD-7914-30D5-A0FC4D91F5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8188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F02AF-4A81-7C3D-5285-7425E683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start at the end…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95202-DEAE-A0F5-42A7-49BCC90B6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ERN-MOVIE-2010-076 (Converted).mov" descr="CERN-MOVIE-2010-076 (Converted).mov">
            <a:hlinkClick r:id="" action="ppaction://media"/>
            <a:extLst>
              <a:ext uri="{FF2B5EF4-FFF2-40B4-BE49-F238E27FC236}">
                <a16:creationId xmlns:a16="http://schemas.microsoft.com/office/drawing/2014/main" id="{26120F08-D83B-2382-A31D-98F9FE48DF9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942F3-6919-D895-4475-38E8FD4160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404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6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1B70F-2B4D-8A23-E489-612A7A15F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tracks and matching hits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6BB78-17F6-DAE7-7227-705379128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00" y="674688"/>
            <a:ext cx="5011841" cy="4913312"/>
          </a:xfrm>
        </p:spPr>
        <p:txBody>
          <a:bodyPr/>
          <a:lstStyle/>
          <a:p>
            <a:r>
              <a:rPr lang="en-US" dirty="0"/>
              <a:t>A good track is defined by a 𝜒</a:t>
            </a:r>
            <a:r>
              <a:rPr lang="en-US" baseline="30000" dirty="0"/>
              <a:t>2</a:t>
            </a:r>
            <a:r>
              <a:rPr lang="en-US" dirty="0"/>
              <a:t>-cut. Can include a time as well as spatial coordinates.</a:t>
            </a:r>
          </a:p>
          <a:p>
            <a:pPr lvl="1"/>
            <a:r>
              <a:rPr lang="en-US" dirty="0"/>
              <a:t>Not strictly correct. We do not know the error on the hit position and residual distribution is non-Gaussian</a:t>
            </a:r>
          </a:p>
          <a:p>
            <a:pPr lvl="2"/>
            <a:r>
              <a:rPr lang="en-US" dirty="0"/>
              <a:t>Will get back to that.</a:t>
            </a:r>
          </a:p>
          <a:p>
            <a:r>
              <a:rPr lang="en-US" dirty="0"/>
              <a:t>The 𝜒</a:t>
            </a:r>
            <a:r>
              <a:rPr lang="en-US" baseline="30000" dirty="0"/>
              <a:t>2</a:t>
            </a:r>
            <a:r>
              <a:rPr lang="en-US" dirty="0"/>
              <a:t>-cut is arbitrary. You pick it. It mainly affects your spatial resolution and efficiency &amp; purity results.</a:t>
            </a:r>
          </a:p>
          <a:p>
            <a:pPr lvl="1"/>
            <a:r>
              <a:rPr lang="en-US" dirty="0"/>
              <a:t>Some of the outliers are due to “weird” tracks. Can cut them out, but is it fair?</a:t>
            </a:r>
          </a:p>
          <a:p>
            <a:pPr lvl="1"/>
            <a:r>
              <a:rPr lang="en-US" dirty="0"/>
              <a:t>If you make the 𝜒</a:t>
            </a:r>
            <a:r>
              <a:rPr lang="en-US" baseline="30000" dirty="0"/>
              <a:t>2</a:t>
            </a:r>
            <a:r>
              <a:rPr lang="en-US" dirty="0"/>
              <a:t>-cut extremely tight, you also exclude events where a big scatter happened in the DUT. These typically have worse resolution.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C37E0E-AA9A-CC02-F01B-C25D06184D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8"/>
          <a:stretch/>
        </p:blipFill>
        <p:spPr>
          <a:xfrm>
            <a:off x="5253142" y="1128713"/>
            <a:ext cx="3890858" cy="359568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FA8A6F-4F20-03A3-10BF-459376965F35}"/>
              </a:ext>
            </a:extLst>
          </p:cNvPr>
          <p:cNvCxnSpPr>
            <a:cxnSpLocks/>
          </p:cNvCxnSpPr>
          <p:nvPr/>
        </p:nvCxnSpPr>
        <p:spPr>
          <a:xfrm flipH="1">
            <a:off x="7937500" y="3225800"/>
            <a:ext cx="584200" cy="95250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0D93F-0571-5C94-07BE-BEFC7CACF2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79686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7B05-A913-6281-7552-44144996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Problematic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381BE-8C49-FBB0-1144-5DE7EFFFE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5185565" cy="4913312"/>
          </a:xfrm>
        </p:spPr>
        <p:txBody>
          <a:bodyPr/>
          <a:lstStyle/>
          <a:p>
            <a:r>
              <a:rPr lang="en-US" dirty="0"/>
              <a:t>Here there was a big scatter on the track, but 𝜒</a:t>
            </a:r>
            <a:r>
              <a:rPr lang="en-US" baseline="30000" dirty="0"/>
              <a:t>2</a:t>
            </a:r>
            <a:r>
              <a:rPr lang="en-US" dirty="0"/>
              <a:t>-cut would leave the track in.</a:t>
            </a:r>
          </a:p>
          <a:p>
            <a:pPr lvl="1"/>
            <a:r>
              <a:rPr lang="en-US" dirty="0"/>
              <a:t>If you cut it, your efficiency drops and your purity gets worse.</a:t>
            </a:r>
          </a:p>
          <a:p>
            <a:pPr lvl="1"/>
            <a:r>
              <a:rPr lang="en-US" dirty="0"/>
              <a:t>If you keep it, your position resolution gets worse.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8495-E871-F989-58BD-795724CC53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31</a:t>
            </a:fld>
            <a:endParaRPr lang="en-GB" alt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5A16FF-4363-2DC2-600B-0E305790878F}"/>
              </a:ext>
            </a:extLst>
          </p:cNvPr>
          <p:cNvGrpSpPr/>
          <p:nvPr/>
        </p:nvGrpSpPr>
        <p:grpSpPr>
          <a:xfrm>
            <a:off x="6375400" y="747713"/>
            <a:ext cx="2519363" cy="5040312"/>
            <a:chOff x="6375400" y="747713"/>
            <a:chExt cx="2519363" cy="5040312"/>
          </a:xfrm>
        </p:grpSpPr>
        <p:grpSp>
          <p:nvGrpSpPr>
            <p:cNvPr id="5" name="Group 40">
              <a:extLst>
                <a:ext uri="{FF2B5EF4-FFF2-40B4-BE49-F238E27FC236}">
                  <a16:creationId xmlns:a16="http://schemas.microsoft.com/office/drawing/2014/main" id="{C9CE7FC9-357A-F16C-92EE-A2BE4CFE62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75400" y="747713"/>
              <a:ext cx="2519363" cy="5040312"/>
              <a:chOff x="3560" y="663"/>
              <a:chExt cx="1587" cy="3175"/>
            </a:xfrm>
          </p:grpSpPr>
          <p:sp>
            <p:nvSpPr>
              <p:cNvPr id="6" name="Rectangle 19">
                <a:extLst>
                  <a:ext uri="{FF2B5EF4-FFF2-40B4-BE49-F238E27FC236}">
                    <a16:creationId xmlns:a16="http://schemas.microsoft.com/office/drawing/2014/main" id="{58966F65-D436-A5E0-1C1A-E85AD9245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663"/>
                <a:ext cx="1587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grpSp>
            <p:nvGrpSpPr>
              <p:cNvPr id="7" name="Group 20">
                <a:extLst>
                  <a:ext uri="{FF2B5EF4-FFF2-40B4-BE49-F238E27FC236}">
                    <a16:creationId xmlns:a16="http://schemas.microsoft.com/office/drawing/2014/main" id="{37DA8A11-ABB7-150F-1934-7285FE2A2E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2993" y="1639"/>
                <a:ext cx="2767" cy="1360"/>
                <a:chOff x="158" y="1706"/>
                <a:chExt cx="5444" cy="1361"/>
              </a:xfrm>
            </p:grpSpPr>
            <p:sp>
              <p:nvSpPr>
                <p:cNvPr id="8" name="Rectangle 21">
                  <a:extLst>
                    <a:ext uri="{FF2B5EF4-FFF2-40B4-BE49-F238E27FC236}">
                      <a16:creationId xmlns:a16="http://schemas.microsoft.com/office/drawing/2014/main" id="{D6D83FC0-EE3C-D6C9-B119-64A8EC0F9C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5" y="1709"/>
                  <a:ext cx="45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9" name="Rectangle 22">
                  <a:extLst>
                    <a:ext uri="{FF2B5EF4-FFF2-40B4-BE49-F238E27FC236}">
                      <a16:creationId xmlns:a16="http://schemas.microsoft.com/office/drawing/2014/main" id="{BCD04073-1FE2-E3FF-9E44-6365972906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15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0" name="Rectangle 23">
                  <a:extLst>
                    <a:ext uri="{FF2B5EF4-FFF2-40B4-BE49-F238E27FC236}">
                      <a16:creationId xmlns:a16="http://schemas.microsoft.com/office/drawing/2014/main" id="{9EB63EBF-5691-93D4-1A93-F904373C0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22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1" name="Rectangle 24">
                  <a:extLst>
                    <a:ext uri="{FF2B5EF4-FFF2-40B4-BE49-F238E27FC236}">
                      <a16:creationId xmlns:a16="http://schemas.microsoft.com/office/drawing/2014/main" id="{13F4EED8-BAC7-357E-9A49-DB7851996B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3" y="1709"/>
                  <a:ext cx="45" cy="1361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dirty="0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2" name="Rectangle 25">
                  <a:extLst>
                    <a:ext uri="{FF2B5EF4-FFF2-40B4-BE49-F238E27FC236}">
                      <a16:creationId xmlns:a16="http://schemas.microsoft.com/office/drawing/2014/main" id="{36FEBD4B-B509-E916-7DD6-272F3D1AE3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43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  <p:sp>
              <p:nvSpPr>
                <p:cNvPr id="13" name="Rectangle 26">
                  <a:extLst>
                    <a:ext uri="{FF2B5EF4-FFF2-40B4-BE49-F238E27FC236}">
                      <a16:creationId xmlns:a16="http://schemas.microsoft.com/office/drawing/2014/main" id="{E43793E3-A61C-1CD1-1E8C-1CAB7AECF8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550" y="1709"/>
                  <a:ext cx="39" cy="136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entury Gothic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20" name="Line 33">
              <a:extLst>
                <a:ext uri="{FF2B5EF4-FFF2-40B4-BE49-F238E27FC236}">
                  <a16:creationId xmlns:a16="http://schemas.microsoft.com/office/drawing/2014/main" id="{C8A657C2-1010-3788-0102-3EC3516C1E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167563" y="892175"/>
              <a:ext cx="863600" cy="4824413"/>
            </a:xfrm>
            <a:prstGeom prst="line">
              <a:avLst/>
            </a:prstGeom>
            <a:noFill/>
            <a:ln w="38100">
              <a:solidFill>
                <a:srgbClr val="7030A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1" name="Line 34">
              <a:extLst>
                <a:ext uri="{FF2B5EF4-FFF2-40B4-BE49-F238E27FC236}">
                  <a16:creationId xmlns:a16="http://schemas.microsoft.com/office/drawing/2014/main" id="{FD2FC7AB-2F5F-D222-50FC-E6C463577C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86700" y="528478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2" name="Line 35">
              <a:extLst>
                <a:ext uri="{FF2B5EF4-FFF2-40B4-BE49-F238E27FC236}">
                  <a16:creationId xmlns:a16="http://schemas.microsoft.com/office/drawing/2014/main" id="{2A30E100-0BE3-DDAA-B667-A4B05F8BB4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7915" y="4564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3" name="Line 36">
              <a:extLst>
                <a:ext uri="{FF2B5EF4-FFF2-40B4-BE49-F238E27FC236}">
                  <a16:creationId xmlns:a16="http://schemas.microsoft.com/office/drawing/2014/main" id="{E88AE16F-C3D9-32DC-21AC-8CC70F5B8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20333" y="3844925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4" name="Line 37">
              <a:extLst>
                <a:ext uri="{FF2B5EF4-FFF2-40B4-BE49-F238E27FC236}">
                  <a16:creationId xmlns:a16="http://schemas.microsoft.com/office/drawing/2014/main" id="{A2DFE6CB-FFEA-D261-05EB-EE58410A3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3463" y="2405063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5" name="Line 38">
              <a:extLst>
                <a:ext uri="{FF2B5EF4-FFF2-40B4-BE49-F238E27FC236}">
                  <a16:creationId xmlns:a16="http://schemas.microsoft.com/office/drawing/2014/main" id="{F7513E6C-FC79-90C0-ECC1-838D208852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4062" y="1684338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sp>
          <p:nvSpPr>
            <p:cNvPr id="26" name="Line 39">
              <a:extLst>
                <a:ext uri="{FF2B5EF4-FFF2-40B4-BE49-F238E27FC236}">
                  <a16:creationId xmlns:a16="http://schemas.microsoft.com/office/drawing/2014/main" id="{A8ECAE16-299A-458C-BC1B-1F2FCA3900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0240" y="904532"/>
              <a:ext cx="0" cy="2159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9A0C189-5010-34D3-41B5-58007D0F8D34}"/>
                </a:ext>
              </a:extLst>
            </p:cNvPr>
            <p:cNvGrpSpPr/>
            <p:nvPr/>
          </p:nvGrpSpPr>
          <p:grpSpPr>
            <a:xfrm>
              <a:off x="7167563" y="1206127"/>
              <a:ext cx="897902" cy="4368351"/>
              <a:chOff x="7167563" y="1206127"/>
              <a:chExt cx="897902" cy="4368351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9CF0F936-DEFE-AD02-92A1-2756F00BAD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7563" y="1206127"/>
                <a:ext cx="215900" cy="66566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B71546F-3ACA-6CAC-850D-B396BAFD25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75513" y="1903264"/>
                <a:ext cx="120565" cy="79638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AB99BBD-47F3-F4F4-91F3-D91AC1E95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88128" y="2611789"/>
                <a:ext cx="777337" cy="152167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EAC5691C-BCD7-05E1-D8F0-A121A567137A}"/>
                  </a:ext>
                </a:extLst>
              </p:cNvPr>
              <p:cNvCxnSpPr>
                <a:cxnSpLocks/>
                <a:endCxn id="22" idx="1"/>
              </p:cNvCxnSpPr>
              <p:nvPr/>
            </p:nvCxnSpPr>
            <p:spPr>
              <a:xfrm flipH="1">
                <a:off x="7977916" y="4127273"/>
                <a:ext cx="79765" cy="65269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AC3F1732-CCAE-95E4-E8B9-E31A788605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73513" y="4759278"/>
                <a:ext cx="4402" cy="8152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361220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87B05-A913-6281-7552-44144996D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Problematic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381BE-8C49-FBB0-1144-5DE7EFFFE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5185565" cy="4913312"/>
          </a:xfrm>
        </p:spPr>
        <p:txBody>
          <a:bodyPr/>
          <a:lstStyle/>
          <a:p>
            <a:r>
              <a:rPr lang="en-US" dirty="0"/>
              <a:t>Here there was a big scatter in the DUT, 𝜒</a:t>
            </a:r>
            <a:r>
              <a:rPr lang="en-US" baseline="30000" dirty="0"/>
              <a:t>2</a:t>
            </a:r>
            <a:r>
              <a:rPr lang="en-US" dirty="0"/>
              <a:t>-cut would cut it.</a:t>
            </a:r>
          </a:p>
          <a:p>
            <a:pPr lvl="1"/>
            <a:r>
              <a:rPr lang="en-US" dirty="0"/>
              <a:t>If it scatters, the path gets longer so signal increases.</a:t>
            </a:r>
          </a:p>
          <a:p>
            <a:pPr lvl="1"/>
            <a:r>
              <a:rPr lang="en-US" dirty="0"/>
              <a:t>If you cut it, your S/N drops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8495-E871-F989-58BD-795724CC53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32</a:t>
            </a:fld>
            <a:endParaRPr lang="en-GB" altLang="en-US" dirty="0"/>
          </a:p>
        </p:txBody>
      </p:sp>
      <p:grpSp>
        <p:nvGrpSpPr>
          <p:cNvPr id="5" name="Group 40">
            <a:extLst>
              <a:ext uri="{FF2B5EF4-FFF2-40B4-BE49-F238E27FC236}">
                <a16:creationId xmlns:a16="http://schemas.microsoft.com/office/drawing/2014/main" id="{C9CE7FC9-357A-F16C-92EE-A2BE4CFE622D}"/>
              </a:ext>
            </a:extLst>
          </p:cNvPr>
          <p:cNvGrpSpPr>
            <a:grpSpLocks/>
          </p:cNvGrpSpPr>
          <p:nvPr/>
        </p:nvGrpSpPr>
        <p:grpSpPr bwMode="auto">
          <a:xfrm>
            <a:off x="6375400" y="747713"/>
            <a:ext cx="2519363" cy="5040312"/>
            <a:chOff x="3560" y="663"/>
            <a:chExt cx="1587" cy="3175"/>
          </a:xfrm>
        </p:grpSpPr>
        <p:sp>
          <p:nvSpPr>
            <p:cNvPr id="6" name="Rectangle 19">
              <a:extLst>
                <a:ext uri="{FF2B5EF4-FFF2-40B4-BE49-F238E27FC236}">
                  <a16:creationId xmlns:a16="http://schemas.microsoft.com/office/drawing/2014/main" id="{58966F65-D436-A5E0-1C1A-E85AD9245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663"/>
              <a:ext cx="1587" cy="3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Century Gothic" charset="0"/>
                <a:ea typeface="ＭＳ Ｐゴシック" charset="0"/>
              </a:endParaRPr>
            </a:p>
          </p:txBody>
        </p:sp>
        <p:grpSp>
          <p:nvGrpSpPr>
            <p:cNvPr id="7" name="Group 20">
              <a:extLst>
                <a:ext uri="{FF2B5EF4-FFF2-40B4-BE49-F238E27FC236}">
                  <a16:creationId xmlns:a16="http://schemas.microsoft.com/office/drawing/2014/main" id="{37DA8A11-ABB7-150F-1934-7285FE2A2ED4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2993" y="1639"/>
              <a:ext cx="2767" cy="1360"/>
              <a:chOff x="158" y="1706"/>
              <a:chExt cx="5444" cy="1361"/>
            </a:xfrm>
          </p:grpSpPr>
          <p:sp>
            <p:nvSpPr>
              <p:cNvPr id="8" name="Rectangle 21">
                <a:extLst>
                  <a:ext uri="{FF2B5EF4-FFF2-40B4-BE49-F238E27FC236}">
                    <a16:creationId xmlns:a16="http://schemas.microsoft.com/office/drawing/2014/main" id="{D6D83FC0-EE3C-D6C9-B119-64A8EC0F9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" y="1709"/>
                <a:ext cx="45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9" name="Rectangle 22">
                <a:extLst>
                  <a:ext uri="{FF2B5EF4-FFF2-40B4-BE49-F238E27FC236}">
                    <a16:creationId xmlns:a16="http://schemas.microsoft.com/office/drawing/2014/main" id="{BCD04073-1FE2-E3FF-9E44-636597290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5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0" name="Rectangle 23">
                <a:extLst>
                  <a:ext uri="{FF2B5EF4-FFF2-40B4-BE49-F238E27FC236}">
                    <a16:creationId xmlns:a16="http://schemas.microsoft.com/office/drawing/2014/main" id="{9EB63EBF-5691-93D4-1A93-F904373C0E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2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1" name="Rectangle 24">
                <a:extLst>
                  <a:ext uri="{FF2B5EF4-FFF2-40B4-BE49-F238E27FC236}">
                    <a16:creationId xmlns:a16="http://schemas.microsoft.com/office/drawing/2014/main" id="{13F4EED8-BAC7-357E-9A49-DB7851996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1709"/>
                <a:ext cx="45" cy="1361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2" name="Rectangle 25">
                <a:extLst>
                  <a:ext uri="{FF2B5EF4-FFF2-40B4-BE49-F238E27FC236}">
                    <a16:creationId xmlns:a16="http://schemas.microsoft.com/office/drawing/2014/main" id="{36FEBD4B-B509-E916-7DD6-272F3D1AE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3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  <p:sp>
            <p:nvSpPr>
              <p:cNvPr id="13" name="Rectangle 26">
                <a:extLst>
                  <a:ext uri="{FF2B5EF4-FFF2-40B4-BE49-F238E27FC236}">
                    <a16:creationId xmlns:a16="http://schemas.microsoft.com/office/drawing/2014/main" id="{E43793E3-A61C-1CD1-1E8C-1CAB7AECF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0" y="1709"/>
                <a:ext cx="39" cy="136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entury Gothic" charset="0"/>
                  <a:ea typeface="ＭＳ Ｐゴシック" charset="0"/>
                </a:endParaRPr>
              </a:p>
            </p:txBody>
          </p:sp>
        </p:grpSp>
      </p:grpSp>
      <p:sp>
        <p:nvSpPr>
          <p:cNvPr id="20" name="Line 33">
            <a:extLst>
              <a:ext uri="{FF2B5EF4-FFF2-40B4-BE49-F238E27FC236}">
                <a16:creationId xmlns:a16="http://schemas.microsoft.com/office/drawing/2014/main" id="{C8A657C2-1010-3788-0102-3EC3516C1E6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290932" y="822698"/>
            <a:ext cx="863600" cy="4824413"/>
          </a:xfrm>
          <a:prstGeom prst="line">
            <a:avLst/>
          </a:prstGeom>
          <a:noFill/>
          <a:ln w="38100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1" name="Line 34">
            <a:extLst>
              <a:ext uri="{FF2B5EF4-FFF2-40B4-BE49-F238E27FC236}">
                <a16:creationId xmlns:a16="http://schemas.microsoft.com/office/drawing/2014/main" id="{FD2FC7AB-2F5F-D222-50FC-E6C463577C24}"/>
              </a:ext>
            </a:extLst>
          </p:cNvPr>
          <p:cNvSpPr>
            <a:spLocks noChangeShapeType="1"/>
          </p:cNvSpPr>
          <p:nvPr/>
        </p:nvSpPr>
        <p:spPr bwMode="auto">
          <a:xfrm>
            <a:off x="8504543" y="528478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2" name="Line 35">
            <a:extLst>
              <a:ext uri="{FF2B5EF4-FFF2-40B4-BE49-F238E27FC236}">
                <a16:creationId xmlns:a16="http://schemas.microsoft.com/office/drawing/2014/main" id="{2A30E100-0BE3-DDAA-B667-A4B05F8BB41E}"/>
              </a:ext>
            </a:extLst>
          </p:cNvPr>
          <p:cNvSpPr>
            <a:spLocks noChangeShapeType="1"/>
          </p:cNvSpPr>
          <p:nvPr/>
        </p:nvSpPr>
        <p:spPr bwMode="auto">
          <a:xfrm>
            <a:off x="8175626" y="4564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3" name="Line 36">
            <a:extLst>
              <a:ext uri="{FF2B5EF4-FFF2-40B4-BE49-F238E27FC236}">
                <a16:creationId xmlns:a16="http://schemas.microsoft.com/office/drawing/2014/main" id="{E88AE16F-C3D9-32DC-21AC-8CC70F5B8B3D}"/>
              </a:ext>
            </a:extLst>
          </p:cNvPr>
          <p:cNvSpPr>
            <a:spLocks noChangeShapeType="1"/>
          </p:cNvSpPr>
          <p:nvPr/>
        </p:nvSpPr>
        <p:spPr bwMode="auto">
          <a:xfrm>
            <a:off x="7651919" y="3844925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4" name="Line 37">
            <a:extLst>
              <a:ext uri="{FF2B5EF4-FFF2-40B4-BE49-F238E27FC236}">
                <a16:creationId xmlns:a16="http://schemas.microsoft.com/office/drawing/2014/main" id="{A2DFE6CB-FFEA-D261-05EB-EE58410A3C0B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3463" y="2405063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5" name="Line 38">
            <a:extLst>
              <a:ext uri="{FF2B5EF4-FFF2-40B4-BE49-F238E27FC236}">
                <a16:creationId xmlns:a16="http://schemas.microsoft.com/office/drawing/2014/main" id="{F7513E6C-FC79-90C0-ECC1-838D2088529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4062" y="1684338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sp>
        <p:nvSpPr>
          <p:cNvPr id="26" name="Line 39">
            <a:extLst>
              <a:ext uri="{FF2B5EF4-FFF2-40B4-BE49-F238E27FC236}">
                <a16:creationId xmlns:a16="http://schemas.microsoft.com/office/drawing/2014/main" id="{A8ECAE16-299A-458C-BC1B-1F2FCA3900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0240" y="904532"/>
            <a:ext cx="0" cy="2159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entury Gothic" charset="0"/>
              <a:ea typeface="ＭＳ Ｐゴシック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9A0C189-5010-34D3-41B5-58007D0F8D34}"/>
              </a:ext>
            </a:extLst>
          </p:cNvPr>
          <p:cNvGrpSpPr/>
          <p:nvPr/>
        </p:nvGrpSpPr>
        <p:grpSpPr>
          <a:xfrm>
            <a:off x="7170367" y="1169817"/>
            <a:ext cx="1334176" cy="4425694"/>
            <a:chOff x="7167563" y="1206127"/>
            <a:chExt cx="1334176" cy="4425694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CF0F936-DEFE-AD02-92A1-2756F00BADA5}"/>
                </a:ext>
              </a:extLst>
            </p:cNvPr>
            <p:cNvCxnSpPr>
              <a:cxnSpLocks/>
            </p:cNvCxnSpPr>
            <p:nvPr/>
          </p:nvCxnSpPr>
          <p:spPr>
            <a:xfrm>
              <a:off x="7167563" y="1206127"/>
              <a:ext cx="215900" cy="66566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B71546F-3ACA-6CAC-850D-B396BAFD25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5513" y="1903264"/>
              <a:ext cx="120565" cy="7963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AB99BBD-47F3-F4F4-91F3-D91AC1E95B22}"/>
                </a:ext>
              </a:extLst>
            </p:cNvPr>
            <p:cNvCxnSpPr>
              <a:cxnSpLocks/>
            </p:cNvCxnSpPr>
            <p:nvPr/>
          </p:nvCxnSpPr>
          <p:spPr>
            <a:xfrm>
              <a:off x="7288128" y="2611789"/>
              <a:ext cx="492078" cy="148534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AC5691C-BCD7-05E1-D8F0-A121A567137A}"/>
                </a:ext>
              </a:extLst>
            </p:cNvPr>
            <p:cNvCxnSpPr>
              <a:cxnSpLocks/>
            </p:cNvCxnSpPr>
            <p:nvPr/>
          </p:nvCxnSpPr>
          <p:spPr>
            <a:xfrm>
              <a:off x="7791588" y="4140415"/>
              <a:ext cx="381234" cy="71075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C3F1732-CCAE-95E4-E8B9-E31A78860576}"/>
                </a:ext>
              </a:extLst>
            </p:cNvPr>
            <p:cNvCxnSpPr>
              <a:cxnSpLocks/>
            </p:cNvCxnSpPr>
            <p:nvPr/>
          </p:nvCxnSpPr>
          <p:spPr>
            <a:xfrm>
              <a:off x="8170622" y="4813245"/>
              <a:ext cx="331117" cy="8185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15972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1B70F-2B4D-8A23-E489-612A7A15F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tracks and matching hits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A6BB78-17F6-DAE7-7227-705379128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1301" y="619081"/>
                <a:ext cx="6375026" cy="4913312"/>
              </a:xfrm>
            </p:spPr>
            <p:txBody>
              <a:bodyPr/>
              <a:lstStyle/>
              <a:p>
                <a:r>
                  <a:rPr lang="en-US" sz="2200" dirty="0"/>
                  <a:t>For efficiency and purity it matters whether you accept a track as matching or not.</a:t>
                </a:r>
              </a:p>
              <a:p>
                <a:r>
                  <a:rPr lang="en-US" sz="2200" dirty="0"/>
                  <a:t>Error on the efficiency 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US" sz="2200" dirty="0"/>
              </a:p>
              <a:p>
                <a:r>
                  <a:rPr lang="en-US" sz="2200" dirty="0"/>
                  <a:t>Now you can define a criterium whether a hit matches the track or not. </a:t>
                </a:r>
              </a:p>
              <a:p>
                <a:r>
                  <a:rPr lang="en-US" sz="2200" dirty="0"/>
                  <a:t>Do you accept the white, yellow, red as a match? </a:t>
                </a:r>
              </a:p>
              <a:p>
                <a:r>
                  <a:rPr lang="en-US" sz="2200" dirty="0"/>
                  <a:t>You can evaluate the probability that a hit is part of the residual distribution or not and tension that against the uncertainty of the efficiency.</a:t>
                </a:r>
              </a:p>
              <a:p>
                <a:pPr lvl="1"/>
                <a:r>
                  <a:rPr lang="en-US" sz="2200" dirty="0"/>
                  <a:t>Tricky because residual distribution is not Gaussian</a:t>
                </a:r>
              </a:p>
              <a:p>
                <a:pPr lvl="1"/>
                <a:endParaRPr lang="en-US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A6BB78-17F6-DAE7-7227-705379128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1301" y="619081"/>
                <a:ext cx="6375026" cy="4913312"/>
              </a:xfrm>
              <a:blipFill>
                <a:blip r:embed="rId2"/>
                <a:stretch>
                  <a:fillRect l="-1195" t="-773" r="-1793" b="-100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4" descr="eventdisplay_hit">
            <a:extLst>
              <a:ext uri="{FF2B5EF4-FFF2-40B4-BE49-F238E27FC236}">
                <a16:creationId xmlns:a16="http://schemas.microsoft.com/office/drawing/2014/main" id="{2FBC6261-B9B4-4FD4-1638-8DB695A58A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2" r="63080" b="63405"/>
          <a:stretch/>
        </p:blipFill>
        <p:spPr bwMode="auto">
          <a:xfrm>
            <a:off x="6616327" y="2195264"/>
            <a:ext cx="2286372" cy="161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47ADD1C4-EF68-3317-A40E-86B02A0F1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6643" y="3009882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5" name="AutoShape 5">
            <a:extLst>
              <a:ext uri="{FF2B5EF4-FFF2-40B4-BE49-F238E27FC236}">
                <a16:creationId xmlns:a16="http://schemas.microsoft.com/office/drawing/2014/main" id="{5D477652-6F0B-7D3A-73D5-76138705278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224670" y="2505850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8" name="AutoShape 8">
            <a:extLst>
              <a:ext uri="{FF2B5EF4-FFF2-40B4-BE49-F238E27FC236}">
                <a16:creationId xmlns:a16="http://schemas.microsoft.com/office/drawing/2014/main" id="{5717B758-73EA-3326-B7F6-F91FC6BD92BD}"/>
              </a:ext>
            </a:extLst>
          </p:cNvPr>
          <p:cNvSpPr>
            <a:spLocks noChangeArrowheads="1"/>
          </p:cNvSpPr>
          <p:nvPr/>
        </p:nvSpPr>
        <p:spPr bwMode="auto">
          <a:xfrm rot="18010071">
            <a:off x="8398065" y="3120404"/>
            <a:ext cx="215900" cy="792163"/>
          </a:xfrm>
          <a:prstGeom prst="upArrow">
            <a:avLst>
              <a:gd name="adj1" fmla="val 50000"/>
              <a:gd name="adj2" fmla="val 9172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4CD2E-CB2A-6B0E-8744-A6C1409634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5337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>
            <a:extLst>
              <a:ext uri="{FF2B5EF4-FFF2-40B4-BE49-F238E27FC236}">
                <a16:creationId xmlns:a16="http://schemas.microsoft.com/office/drawing/2014/main" id="{A1E44126-B13B-6C7D-C58F-5CAA9D9339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Position reconstruction</a:t>
            </a:r>
          </a:p>
        </p:txBody>
      </p:sp>
      <p:sp>
        <p:nvSpPr>
          <p:cNvPr id="208899" name="Rectangle 3">
            <a:extLst>
              <a:ext uri="{FF2B5EF4-FFF2-40B4-BE49-F238E27FC236}">
                <a16:creationId xmlns:a16="http://schemas.microsoft.com/office/drawing/2014/main" id="{0BFF5E5A-B998-9EE4-0E3D-748529E510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45690" y="745067"/>
            <a:ext cx="7772400" cy="5029200"/>
          </a:xfrm>
        </p:spPr>
        <p:txBody>
          <a:bodyPr/>
          <a:lstStyle/>
          <a:p>
            <a:r>
              <a:rPr lang="en-GB" altLang="en-US" sz="2400" dirty="0"/>
              <a:t>The most reported parameter is the position resolution</a:t>
            </a:r>
          </a:p>
          <a:p>
            <a:r>
              <a:rPr lang="en-GB" altLang="en-US" sz="2400" dirty="0"/>
              <a:t>Many algorithms exist</a:t>
            </a:r>
          </a:p>
          <a:p>
            <a:pPr lvl="1"/>
            <a:r>
              <a:rPr lang="en-GB" altLang="en-US" sz="2400" dirty="0"/>
              <a:t>Binary </a:t>
            </a:r>
          </a:p>
          <a:p>
            <a:pPr lvl="2"/>
            <a:r>
              <a:rPr lang="en-GB" altLang="en-US" sz="2400" dirty="0"/>
              <a:t>Pick largest signal</a:t>
            </a:r>
            <a:endParaRPr lang="en-GB" altLang="en-US" sz="2400" dirty="0">
              <a:solidFill>
                <a:srgbClr val="00FF99"/>
              </a:solidFill>
            </a:endParaRPr>
          </a:p>
          <a:p>
            <a:pPr lvl="1"/>
            <a:r>
              <a:rPr lang="en-GB" altLang="en-US" sz="2400" dirty="0"/>
              <a:t>Digital</a:t>
            </a:r>
          </a:p>
          <a:p>
            <a:pPr lvl="2"/>
            <a:r>
              <a:rPr lang="en-GB" altLang="en-US" sz="2400" dirty="0"/>
              <a:t>Use 1 threshold, average positions </a:t>
            </a:r>
          </a:p>
          <a:p>
            <a:pPr lvl="1"/>
            <a:r>
              <a:rPr lang="en-GB" altLang="en-US" sz="2400" dirty="0"/>
              <a:t>Centre-of-Gravity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-algorithm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HT-algorithm (angled tracks)</a:t>
            </a:r>
          </a:p>
          <a:p>
            <a:pPr lvl="1"/>
            <a:r>
              <a:rPr lang="en-GB" altLang="en-US" sz="2400" dirty="0">
                <a:sym typeface="Symbol" pitchFamily="2" charset="2"/>
              </a:rPr>
              <a:t>…</a:t>
            </a:r>
          </a:p>
          <a:p>
            <a:r>
              <a:rPr lang="en-GB" altLang="en-US" sz="2400" dirty="0">
                <a:sym typeface="Symbol" pitchFamily="2" charset="2"/>
              </a:rPr>
              <a:t>Will not go in details here. That’s for the next block.</a:t>
            </a:r>
          </a:p>
        </p:txBody>
      </p:sp>
      <p:grpSp>
        <p:nvGrpSpPr>
          <p:cNvPr id="208902" name="Group 6">
            <a:extLst>
              <a:ext uri="{FF2B5EF4-FFF2-40B4-BE49-F238E27FC236}">
                <a16:creationId xmlns:a16="http://schemas.microsoft.com/office/drawing/2014/main" id="{F2EC7704-AFEF-0C8A-930F-A92D63C46D43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836174"/>
            <a:ext cx="1219200" cy="812800"/>
            <a:chOff x="3216" y="720"/>
            <a:chExt cx="432" cy="288"/>
          </a:xfrm>
        </p:grpSpPr>
        <p:sp>
          <p:nvSpPr>
            <p:cNvPr id="208901" name="Rectangle 5">
              <a:extLst>
                <a:ext uri="{FF2B5EF4-FFF2-40B4-BE49-F238E27FC236}">
                  <a16:creationId xmlns:a16="http://schemas.microsoft.com/office/drawing/2014/main" id="{68A35FDE-5FDC-E7B2-E286-520CA0E83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720"/>
              <a:ext cx="432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8900" name="Object 4">
              <a:extLst>
                <a:ext uri="{FF2B5EF4-FFF2-40B4-BE49-F238E27FC236}">
                  <a16:creationId xmlns:a16="http://schemas.microsoft.com/office/drawing/2014/main" id="{FB53F774-6655-56E1-D5F4-6F571D9773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16" y="768"/>
            <a:ext cx="432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798800" imgH="7899400" progId="Equation.3">
                    <p:embed/>
                  </p:oleObj>
                </mc:Choice>
                <mc:Fallback>
                  <p:oleObj name="Equation" r:id="rId2" imgW="15798800" imgH="7899400" progId="Equation.3">
                    <p:embed/>
                    <p:pic>
                      <p:nvPicPr>
                        <p:cNvPr id="208900" name="Object 4">
                          <a:extLst>
                            <a:ext uri="{FF2B5EF4-FFF2-40B4-BE49-F238E27FC236}">
                              <a16:creationId xmlns:a16="http://schemas.microsoft.com/office/drawing/2014/main" id="{FB53F774-6655-56E1-D5F4-6F571D97737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6" y="768"/>
                          <a:ext cx="432" cy="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7811E3-BF79-38D7-5FDE-A330187122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34</a:t>
            </a:fld>
            <a:endParaRPr lang="en-GB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>
            <a:extLst>
              <a:ext uri="{FF2B5EF4-FFF2-40B4-BE49-F238E27FC236}">
                <a16:creationId xmlns:a16="http://schemas.microsoft.com/office/drawing/2014/main" id="{E557A3F9-16D0-898C-256A-9512A8A671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Centre-of-Gravity</a:t>
            </a:r>
          </a:p>
        </p:txBody>
      </p:sp>
      <p:sp>
        <p:nvSpPr>
          <p:cNvPr id="209923" name="Rectangle 3">
            <a:extLst>
              <a:ext uri="{FF2B5EF4-FFF2-40B4-BE49-F238E27FC236}">
                <a16:creationId xmlns:a16="http://schemas.microsoft.com/office/drawing/2014/main" id="{1153DE8C-A194-9EB9-7C17-1CD06E46C3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39712" y="736600"/>
            <a:ext cx="5653088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dirty="0" err="1"/>
              <a:t>CoG</a:t>
            </a:r>
            <a:r>
              <a:rPr lang="en-GB" altLang="en-US" dirty="0"/>
              <a:t> is most often used algorithm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>
              <a:solidFill>
                <a:srgbClr val="00FF99"/>
              </a:solidFill>
            </a:endParaRPr>
          </a:p>
          <a:p>
            <a:pPr>
              <a:lnSpc>
                <a:spcPct val="90000"/>
              </a:lnSpc>
            </a:pPr>
            <a:r>
              <a:rPr lang="en-GB" altLang="en-US" dirty="0"/>
              <a:t>Expected resolution</a:t>
            </a:r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endParaRPr lang="en-GB" altLang="en-US" dirty="0"/>
          </a:p>
          <a:p>
            <a:pPr>
              <a:lnSpc>
                <a:spcPct val="90000"/>
              </a:lnSpc>
            </a:pPr>
            <a:r>
              <a:rPr lang="en-GB" altLang="en-US" dirty="0"/>
              <a:t>Note: </a:t>
            </a:r>
            <a:r>
              <a:rPr lang="en-GB" altLang="en-US" dirty="0">
                <a:sym typeface="Symbol" pitchFamily="2" charset="2"/>
              </a:rPr>
              <a:t>(S/N)</a:t>
            </a:r>
            <a:r>
              <a:rPr lang="en-GB" altLang="en-US" baseline="30000" dirty="0">
                <a:sym typeface="Symbol" pitchFamily="2" charset="2"/>
              </a:rPr>
              <a:t>-1</a:t>
            </a:r>
            <a:endParaRPr lang="en-GB" altLang="en-US" baseline="30000" dirty="0"/>
          </a:p>
          <a:p>
            <a:pPr>
              <a:lnSpc>
                <a:spcPct val="90000"/>
              </a:lnSpc>
            </a:pPr>
            <a:r>
              <a:rPr lang="en-GB" altLang="en-US" dirty="0"/>
              <a:t>Centre-of-Gravity assumes  linear charge sharing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Resolution gets bad due to large clusters with non-linear charge sharing</a:t>
            </a:r>
          </a:p>
          <a:p>
            <a:pPr lvl="1">
              <a:lnSpc>
                <a:spcPct val="90000"/>
              </a:lnSpc>
            </a:pPr>
            <a:r>
              <a:rPr lang="en-GB" altLang="en-US" dirty="0"/>
              <a:t>The weight for the strips at the end of the cluster, who have the lowest S/N, is very high.</a:t>
            </a:r>
          </a:p>
        </p:txBody>
      </p:sp>
      <p:pic>
        <p:nvPicPr>
          <p:cNvPr id="209924" name="Picture 4">
            <a:extLst>
              <a:ext uri="{FF2B5EF4-FFF2-40B4-BE49-F238E27FC236}">
                <a16:creationId xmlns:a16="http://schemas.microsoft.com/office/drawing/2014/main" id="{6672B5D8-4D32-D5FD-95ED-CB2099176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080518"/>
            <a:ext cx="2732088" cy="281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9925" name="Picture 5">
            <a:extLst>
              <a:ext uri="{FF2B5EF4-FFF2-40B4-BE49-F238E27FC236}">
                <a16:creationId xmlns:a16="http://schemas.microsoft.com/office/drawing/2014/main" id="{C876BD7E-32C2-584D-904C-FA9BAAC55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13518"/>
            <a:ext cx="2789238" cy="270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9928" name="Group 8">
            <a:extLst>
              <a:ext uri="{FF2B5EF4-FFF2-40B4-BE49-F238E27FC236}">
                <a16:creationId xmlns:a16="http://schemas.microsoft.com/office/drawing/2014/main" id="{9E5A6CEB-5930-F1FC-D346-259DF39C6735}"/>
              </a:ext>
            </a:extLst>
          </p:cNvPr>
          <p:cNvGrpSpPr>
            <a:grpSpLocks/>
          </p:cNvGrpSpPr>
          <p:nvPr/>
        </p:nvGrpSpPr>
        <p:grpSpPr bwMode="auto">
          <a:xfrm>
            <a:off x="1931180" y="1160235"/>
            <a:ext cx="1828800" cy="1052513"/>
            <a:chOff x="864" y="3216"/>
            <a:chExt cx="584" cy="336"/>
          </a:xfrm>
        </p:grpSpPr>
        <p:sp>
          <p:nvSpPr>
            <p:cNvPr id="209927" name="Rectangle 7">
              <a:extLst>
                <a:ext uri="{FF2B5EF4-FFF2-40B4-BE49-F238E27FC236}">
                  <a16:creationId xmlns:a16="http://schemas.microsoft.com/office/drawing/2014/main" id="{FDF798EB-2425-4041-5699-D67C31C7D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" y="3216"/>
              <a:ext cx="576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9926" name="Object 6">
              <a:extLst>
                <a:ext uri="{FF2B5EF4-FFF2-40B4-BE49-F238E27FC236}">
                  <a16:creationId xmlns:a16="http://schemas.microsoft.com/office/drawing/2014/main" id="{3E350BE4-912D-581E-5421-70B7C6BE460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64" y="3216"/>
            <a:ext cx="584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21361400" imgH="11112500" progId="Equation.3">
                    <p:embed/>
                  </p:oleObj>
                </mc:Choice>
                <mc:Fallback>
                  <p:oleObj name="Equation" r:id="rId4" imgW="21361400" imgH="11112500" progId="Equation.3">
                    <p:embed/>
                    <p:pic>
                      <p:nvPicPr>
                        <p:cNvPr id="209926" name="Object 6">
                          <a:extLst>
                            <a:ext uri="{FF2B5EF4-FFF2-40B4-BE49-F238E27FC236}">
                              <a16:creationId xmlns:a16="http://schemas.microsoft.com/office/drawing/2014/main" id="{3E350BE4-912D-581E-5421-70B7C6BE460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3216"/>
                          <a:ext cx="584" cy="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9931" name="Group 11">
            <a:extLst>
              <a:ext uri="{FF2B5EF4-FFF2-40B4-BE49-F238E27FC236}">
                <a16:creationId xmlns:a16="http://schemas.microsoft.com/office/drawing/2014/main" id="{4998A3CC-D791-728E-5E8B-E617D4F031A1}"/>
              </a:ext>
            </a:extLst>
          </p:cNvPr>
          <p:cNvGrpSpPr>
            <a:grpSpLocks/>
          </p:cNvGrpSpPr>
          <p:nvPr/>
        </p:nvGrpSpPr>
        <p:grpSpPr bwMode="auto">
          <a:xfrm>
            <a:off x="1500649" y="2541032"/>
            <a:ext cx="2895600" cy="965200"/>
            <a:chOff x="432" y="3168"/>
            <a:chExt cx="1008" cy="336"/>
          </a:xfrm>
        </p:grpSpPr>
        <p:sp>
          <p:nvSpPr>
            <p:cNvPr id="209930" name="Rectangle 10">
              <a:extLst>
                <a:ext uri="{FF2B5EF4-FFF2-40B4-BE49-F238E27FC236}">
                  <a16:creationId xmlns:a16="http://schemas.microsoft.com/office/drawing/2014/main" id="{998F30D6-2842-7AA0-EC2A-1BF350E16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168"/>
              <a:ext cx="100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9929" name="Object 9">
              <a:extLst>
                <a:ext uri="{FF2B5EF4-FFF2-40B4-BE49-F238E27FC236}">
                  <a16:creationId xmlns:a16="http://schemas.microsoft.com/office/drawing/2014/main" id="{85D98475-1B13-867C-A1F7-098FA2629CA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2" y="3216"/>
            <a:ext cx="992" cy="2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6283900" imgH="9652000" progId="Equation.3">
                    <p:embed/>
                  </p:oleObj>
                </mc:Choice>
                <mc:Fallback>
                  <p:oleObj name="Equation" r:id="rId6" imgW="36283900" imgH="9652000" progId="Equation.3">
                    <p:embed/>
                    <p:pic>
                      <p:nvPicPr>
                        <p:cNvPr id="209929" name="Object 9">
                          <a:extLst>
                            <a:ext uri="{FF2B5EF4-FFF2-40B4-BE49-F238E27FC236}">
                              <a16:creationId xmlns:a16="http://schemas.microsoft.com/office/drawing/2014/main" id="{85D98475-1B13-867C-A1F7-098FA2629CA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3216"/>
                          <a:ext cx="992" cy="2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6DE47-DA47-4A86-FC3B-6F3608B06B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35</a:t>
            </a:fld>
            <a:endParaRPr lang="en-GB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AB7EA95A-D05F-5B6A-9EE9-CC1F8D255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9AF9EC9C-A422-D77D-F5AC-A2D3B40D80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640" y="784800"/>
            <a:ext cx="4287545" cy="4114800"/>
          </a:xfrm>
        </p:spPr>
        <p:txBody>
          <a:bodyPr/>
          <a:lstStyle/>
          <a:p>
            <a:r>
              <a:rPr lang="en-GB" altLang="en-US" dirty="0"/>
              <a:t>The non-linear charge sharing leads to different position resolutions at different positions between strips or in-pixel. </a:t>
            </a:r>
          </a:p>
          <a:p>
            <a:r>
              <a:rPr lang="en-GB" altLang="en-US" dirty="0"/>
              <a:t>If you hit in the middle between the readout strips, the charge is evenly shared between the strips.</a:t>
            </a:r>
          </a:p>
          <a:p>
            <a:pPr lvl="1"/>
            <a:r>
              <a:rPr lang="en-GB" altLang="en-US" dirty="0">
                <a:solidFill>
                  <a:srgbClr val="7030A0"/>
                </a:solidFill>
              </a:rPr>
              <a:t>x</a:t>
            </a:r>
            <a:r>
              <a:rPr lang="en-GB" altLang="en-US" baseline="-25000" dirty="0">
                <a:solidFill>
                  <a:srgbClr val="7030A0"/>
                </a:solidFill>
              </a:rPr>
              <a:t>2</a:t>
            </a:r>
            <a:r>
              <a:rPr lang="en-GB" altLang="en-US" dirty="0">
                <a:solidFill>
                  <a:srgbClr val="7030A0"/>
                </a:solidFill>
              </a:rPr>
              <a:t>≈x</a:t>
            </a:r>
            <a:r>
              <a:rPr lang="en-GB" altLang="en-US" baseline="-25000" dirty="0">
                <a:solidFill>
                  <a:srgbClr val="7030A0"/>
                </a:solidFill>
              </a:rPr>
              <a:t>3</a:t>
            </a:r>
            <a:r>
              <a:rPr lang="en-GB" altLang="en-US" dirty="0">
                <a:solidFill>
                  <a:srgbClr val="7030A0"/>
                </a:solidFill>
              </a:rPr>
              <a:t> and x</a:t>
            </a:r>
            <a:r>
              <a:rPr lang="en-GB" altLang="en-US" baseline="-25000" dirty="0">
                <a:solidFill>
                  <a:srgbClr val="7030A0"/>
                </a:solidFill>
              </a:rPr>
              <a:t>1</a:t>
            </a:r>
            <a:r>
              <a:rPr lang="en-GB" altLang="en-US" dirty="0">
                <a:solidFill>
                  <a:srgbClr val="7030A0"/>
                </a:solidFill>
              </a:rPr>
              <a:t> and x</a:t>
            </a:r>
            <a:r>
              <a:rPr lang="en-GB" altLang="en-US" baseline="-25000" dirty="0">
                <a:solidFill>
                  <a:srgbClr val="7030A0"/>
                </a:solidFill>
              </a:rPr>
              <a:t>4</a:t>
            </a:r>
            <a:r>
              <a:rPr lang="en-GB" altLang="en-US" dirty="0">
                <a:solidFill>
                  <a:srgbClr val="7030A0"/>
                </a:solidFill>
              </a:rPr>
              <a:t> are small</a:t>
            </a:r>
          </a:p>
          <a:p>
            <a:pPr lvl="1"/>
            <a:r>
              <a:rPr lang="en-GB" altLang="en-US" dirty="0">
                <a:solidFill>
                  <a:srgbClr val="00B050"/>
                </a:solidFill>
              </a:rPr>
              <a:t>x</a:t>
            </a:r>
            <a:r>
              <a:rPr lang="en-GB" altLang="en-US" baseline="-25000" dirty="0">
                <a:solidFill>
                  <a:srgbClr val="00B050"/>
                </a:solidFill>
              </a:rPr>
              <a:t>2</a:t>
            </a:r>
            <a:r>
              <a:rPr lang="en-GB" altLang="en-US" dirty="0">
                <a:solidFill>
                  <a:srgbClr val="00B050"/>
                </a:solidFill>
              </a:rPr>
              <a:t>&lt;x</a:t>
            </a:r>
            <a:r>
              <a:rPr lang="en-GB" altLang="en-US" baseline="-25000" dirty="0">
                <a:solidFill>
                  <a:srgbClr val="00B050"/>
                </a:solidFill>
              </a:rPr>
              <a:t>3</a:t>
            </a:r>
            <a:r>
              <a:rPr lang="en-GB" altLang="en-US" dirty="0">
                <a:solidFill>
                  <a:srgbClr val="00B050"/>
                </a:solidFill>
              </a:rPr>
              <a:t> and x</a:t>
            </a:r>
            <a:r>
              <a:rPr lang="en-GB" altLang="en-US" baseline="-25000" dirty="0">
                <a:solidFill>
                  <a:srgbClr val="00B050"/>
                </a:solidFill>
              </a:rPr>
              <a:t>1</a:t>
            </a:r>
            <a:r>
              <a:rPr lang="en-GB" altLang="en-US" dirty="0">
                <a:solidFill>
                  <a:srgbClr val="00B050"/>
                </a:solidFill>
              </a:rPr>
              <a:t> and x</a:t>
            </a:r>
            <a:r>
              <a:rPr lang="en-GB" altLang="en-US" baseline="-25000" dirty="0">
                <a:solidFill>
                  <a:srgbClr val="00B050"/>
                </a:solidFill>
              </a:rPr>
              <a:t>4</a:t>
            </a:r>
            <a:r>
              <a:rPr lang="en-GB" altLang="en-US" dirty="0">
                <a:solidFill>
                  <a:srgbClr val="00B050"/>
                </a:solidFill>
              </a:rPr>
              <a:t> are small and x</a:t>
            </a:r>
            <a:r>
              <a:rPr lang="en-GB" altLang="en-US" baseline="-25000" dirty="0">
                <a:solidFill>
                  <a:srgbClr val="00B050"/>
                </a:solidFill>
              </a:rPr>
              <a:t>5</a:t>
            </a:r>
            <a:r>
              <a:rPr lang="en-GB" altLang="en-US" dirty="0">
                <a:solidFill>
                  <a:srgbClr val="00B050"/>
                </a:solidFill>
              </a:rPr>
              <a:t> comes in play </a:t>
            </a:r>
          </a:p>
          <a:p>
            <a:pPr lvl="1"/>
            <a:r>
              <a:rPr lang="en-GB" altLang="en-US" dirty="0">
                <a:solidFill>
                  <a:srgbClr val="00B0F0"/>
                </a:solidFill>
              </a:rPr>
              <a:t>x</a:t>
            </a:r>
            <a:r>
              <a:rPr lang="en-GB" altLang="en-US" baseline="-25000" dirty="0">
                <a:solidFill>
                  <a:srgbClr val="00B0F0"/>
                </a:solidFill>
              </a:rPr>
              <a:t>3</a:t>
            </a:r>
            <a:r>
              <a:rPr lang="en-GB" altLang="en-US" dirty="0">
                <a:solidFill>
                  <a:srgbClr val="00B0F0"/>
                </a:solidFill>
              </a:rPr>
              <a:t> is large and x</a:t>
            </a:r>
            <a:r>
              <a:rPr lang="en-GB" altLang="en-US" baseline="-25000" dirty="0">
                <a:solidFill>
                  <a:srgbClr val="00B0F0"/>
                </a:solidFill>
              </a:rPr>
              <a:t>2</a:t>
            </a:r>
            <a:r>
              <a:rPr lang="en-GB" altLang="en-US" dirty="0">
                <a:solidFill>
                  <a:srgbClr val="00B0F0"/>
                </a:solidFill>
              </a:rPr>
              <a:t>≈x</a:t>
            </a:r>
            <a:r>
              <a:rPr lang="en-GB" altLang="en-US" baseline="-25000" dirty="0">
                <a:solidFill>
                  <a:srgbClr val="00B0F0"/>
                </a:solidFill>
              </a:rPr>
              <a:t>4</a:t>
            </a:r>
            <a:r>
              <a:rPr lang="en-GB" altLang="en-US" dirty="0">
                <a:solidFill>
                  <a:srgbClr val="00B0F0"/>
                </a:solidFill>
              </a:rPr>
              <a:t> and x</a:t>
            </a:r>
            <a:r>
              <a:rPr lang="en-GB" altLang="en-US" baseline="-25000" dirty="0">
                <a:solidFill>
                  <a:srgbClr val="00B0F0"/>
                </a:solidFill>
              </a:rPr>
              <a:t>1</a:t>
            </a:r>
            <a:r>
              <a:rPr lang="en-GB" altLang="en-US" dirty="0">
                <a:solidFill>
                  <a:srgbClr val="00B0F0"/>
                </a:solidFill>
              </a:rPr>
              <a:t> is small</a:t>
            </a:r>
          </a:p>
          <a:p>
            <a:r>
              <a:rPr lang="en-GB" altLang="en-US" dirty="0"/>
              <a:t>For the resolution add up all distributions. Not a proper Gaussian.</a:t>
            </a:r>
          </a:p>
          <a:p>
            <a:pPr lvl="1"/>
            <a:endParaRPr lang="en-GB" altLang="en-US" dirty="0">
              <a:solidFill>
                <a:srgbClr val="7030A0"/>
              </a:solidFill>
            </a:endParaRPr>
          </a:p>
        </p:txBody>
      </p:sp>
      <p:pic>
        <p:nvPicPr>
          <p:cNvPr id="236552" name="Picture 8">
            <a:extLst>
              <a:ext uri="{FF2B5EF4-FFF2-40B4-BE49-F238E27FC236}">
                <a16:creationId xmlns:a16="http://schemas.microsoft.com/office/drawing/2014/main" id="{210D8E65-E6F8-AC7E-3EE2-B5495D54C2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4268787"/>
            <a:ext cx="5200650" cy="15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6E0C00D-7F99-A5AA-1236-A4535BC12E6D}"/>
              </a:ext>
            </a:extLst>
          </p:cNvPr>
          <p:cNvGrpSpPr/>
          <p:nvPr/>
        </p:nvGrpSpPr>
        <p:grpSpPr>
          <a:xfrm>
            <a:off x="4468669" y="773361"/>
            <a:ext cx="4483505" cy="1892480"/>
            <a:chOff x="4758816" y="773361"/>
            <a:chExt cx="4483505" cy="189248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9C6576B-3F64-25AC-BC88-1EA31D2A5EEA}"/>
                </a:ext>
              </a:extLst>
            </p:cNvPr>
            <p:cNvGrpSpPr/>
            <p:nvPr/>
          </p:nvGrpSpPr>
          <p:grpSpPr>
            <a:xfrm>
              <a:off x="4758816" y="952430"/>
              <a:ext cx="4483505" cy="1284811"/>
              <a:chOff x="4758816" y="952430"/>
              <a:chExt cx="4483505" cy="1284811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68E0B046-09AD-87B6-6D76-C6B0E94A97F1}"/>
                  </a:ext>
                </a:extLst>
              </p:cNvPr>
              <p:cNvSpPr/>
              <p:nvPr/>
            </p:nvSpPr>
            <p:spPr>
              <a:xfrm>
                <a:off x="4758816" y="1415845"/>
                <a:ext cx="4483505" cy="786581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6D5370D-5EA7-C92D-E154-82A926034D1F}"/>
                  </a:ext>
                </a:extLst>
              </p:cNvPr>
              <p:cNvSpPr/>
              <p:nvPr/>
            </p:nvSpPr>
            <p:spPr>
              <a:xfrm>
                <a:off x="4834879" y="1293674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0A9A0CB-AC61-B564-CBAC-5DEE5D44431C}"/>
                  </a:ext>
                </a:extLst>
              </p:cNvPr>
              <p:cNvSpPr/>
              <p:nvPr/>
            </p:nvSpPr>
            <p:spPr>
              <a:xfrm>
                <a:off x="6112162" y="1293906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2B53350-5A34-86BF-3AEF-75C0628B24AB}"/>
                  </a:ext>
                </a:extLst>
              </p:cNvPr>
              <p:cNvSpPr txBox="1"/>
              <p:nvPr/>
            </p:nvSpPr>
            <p:spPr>
              <a:xfrm>
                <a:off x="6443597" y="1867909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5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758323F-A062-6977-6589-A17F20FAEBE7}"/>
                  </a:ext>
                </a:extLst>
              </p:cNvPr>
              <p:cNvSpPr/>
              <p:nvPr/>
            </p:nvSpPr>
            <p:spPr>
              <a:xfrm>
                <a:off x="7389445" y="1293675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19CAD62-3704-BDF7-0DB5-755ADCE534B9}"/>
                  </a:ext>
                </a:extLst>
              </p:cNvPr>
              <p:cNvSpPr/>
              <p:nvPr/>
            </p:nvSpPr>
            <p:spPr>
              <a:xfrm>
                <a:off x="8666727" y="1293674"/>
                <a:ext cx="501446" cy="1219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DA600AC-11B9-DB74-CF88-6A403B350017}"/>
                  </a:ext>
                </a:extLst>
              </p:cNvPr>
              <p:cNvSpPr txBox="1"/>
              <p:nvPr/>
            </p:nvSpPr>
            <p:spPr>
              <a:xfrm>
                <a:off x="4818493" y="967563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1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223B034-0842-7F82-C08A-49D5937DC2D8}"/>
                  </a:ext>
                </a:extLst>
              </p:cNvPr>
              <p:cNvSpPr txBox="1"/>
              <p:nvPr/>
            </p:nvSpPr>
            <p:spPr>
              <a:xfrm>
                <a:off x="6100497" y="952430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44C114D-A981-7A65-3B34-BA5AEA11ED76}"/>
                  </a:ext>
                </a:extLst>
              </p:cNvPr>
              <p:cNvSpPr txBox="1"/>
              <p:nvPr/>
            </p:nvSpPr>
            <p:spPr>
              <a:xfrm>
                <a:off x="7376296" y="961576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A4124DB-6191-47D3-41AA-BBF8B055D703}"/>
                  </a:ext>
                </a:extLst>
              </p:cNvPr>
              <p:cNvSpPr txBox="1"/>
              <p:nvPr/>
            </p:nvSpPr>
            <p:spPr>
              <a:xfrm>
                <a:off x="8652095" y="961576"/>
                <a:ext cx="590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0000"/>
                    </a:solidFill>
                  </a:rPr>
                  <a:t>4</a:t>
                </a:r>
                <a:r>
                  <a:rPr lang="en-US" dirty="0">
                    <a:solidFill>
                      <a:srgbClr val="FF0000"/>
                    </a:solidFill>
                  </a:rPr>
                  <a:t>%</a:t>
                </a:r>
              </a:p>
            </p:txBody>
          </p:sp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A9E08A3-A3AC-EF95-243B-A50254B787FA}"/>
                </a:ext>
              </a:extLst>
            </p:cNvPr>
            <p:cNvCxnSpPr/>
            <p:nvPr/>
          </p:nvCxnSpPr>
          <p:spPr>
            <a:xfrm>
              <a:off x="7235229" y="773361"/>
              <a:ext cx="0" cy="188104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8A8C2F10-9732-0AA4-139D-9670D650446D}"/>
                </a:ext>
              </a:extLst>
            </p:cNvPr>
            <p:cNvCxnSpPr/>
            <p:nvPr/>
          </p:nvCxnSpPr>
          <p:spPr>
            <a:xfrm>
              <a:off x="6968529" y="784800"/>
              <a:ext cx="0" cy="1881041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8E5FD66-7A64-864B-1CE5-10FA80D5880E}"/>
              </a:ext>
            </a:extLst>
          </p:cNvPr>
          <p:cNvCxnSpPr>
            <a:cxnSpLocks/>
          </p:cNvCxnSpPr>
          <p:nvPr/>
        </p:nvCxnSpPr>
        <p:spPr>
          <a:xfrm>
            <a:off x="6540636" y="3853964"/>
            <a:ext cx="0" cy="34638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3609A7A-247E-2A8A-A002-5A826EF51B2A}"/>
              </a:ext>
            </a:extLst>
          </p:cNvPr>
          <p:cNvCxnSpPr>
            <a:cxnSpLocks/>
          </p:cNvCxnSpPr>
          <p:nvPr/>
        </p:nvCxnSpPr>
        <p:spPr>
          <a:xfrm>
            <a:off x="7519512" y="3853964"/>
            <a:ext cx="0" cy="3463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859C7-CC25-FA64-35D9-73D82B64D64D}"/>
              </a:ext>
            </a:extLst>
          </p:cNvPr>
          <p:cNvCxnSpPr>
            <a:cxnSpLocks/>
          </p:cNvCxnSpPr>
          <p:nvPr/>
        </p:nvCxnSpPr>
        <p:spPr>
          <a:xfrm>
            <a:off x="8612691" y="3853964"/>
            <a:ext cx="0" cy="34638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1A46C5D-1B83-D8A9-7461-FC0FA8023E2A}"/>
              </a:ext>
            </a:extLst>
          </p:cNvPr>
          <p:cNvCxnSpPr>
            <a:cxnSpLocks/>
          </p:cNvCxnSpPr>
          <p:nvPr/>
        </p:nvCxnSpPr>
        <p:spPr>
          <a:xfrm>
            <a:off x="5511937" y="3853964"/>
            <a:ext cx="0" cy="3463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33AAD0C-30FB-AB72-1C01-71C0362B6AC6}"/>
              </a:ext>
            </a:extLst>
          </p:cNvPr>
          <p:cNvCxnSpPr>
            <a:cxnSpLocks/>
          </p:cNvCxnSpPr>
          <p:nvPr/>
        </p:nvCxnSpPr>
        <p:spPr>
          <a:xfrm>
            <a:off x="4468669" y="3853964"/>
            <a:ext cx="0" cy="34638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5D4CD5B-D2E8-709F-2000-D630791B59A7}"/>
              </a:ext>
            </a:extLst>
          </p:cNvPr>
          <p:cNvCxnSpPr/>
          <p:nvPr/>
        </p:nvCxnSpPr>
        <p:spPr>
          <a:xfrm>
            <a:off x="7326082" y="768350"/>
            <a:ext cx="0" cy="1881041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C219B-8593-9A23-9064-73D5A1A317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36</a:t>
            </a:fld>
            <a:endParaRPr lang="en-GB" alt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>
            <a:extLst>
              <a:ext uri="{FF2B5EF4-FFF2-40B4-BE49-F238E27FC236}">
                <a16:creationId xmlns:a16="http://schemas.microsoft.com/office/drawing/2014/main" id="{AB7EA95A-D05F-5B6A-9EE9-CC1F8D2552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</a:p>
        </p:txBody>
      </p:sp>
      <p:sp>
        <p:nvSpPr>
          <p:cNvPr id="236547" name="Rectangle 3">
            <a:extLst>
              <a:ext uri="{FF2B5EF4-FFF2-40B4-BE49-F238E27FC236}">
                <a16:creationId xmlns:a16="http://schemas.microsoft.com/office/drawing/2014/main" id="{9AF9EC9C-A422-D77D-F5AC-A2D3B40D80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4000" y="803165"/>
            <a:ext cx="4864100" cy="4114800"/>
          </a:xfrm>
        </p:spPr>
        <p:txBody>
          <a:bodyPr/>
          <a:lstStyle/>
          <a:p>
            <a:r>
              <a:rPr lang="en-GB" altLang="en-US" sz="2400" dirty="0"/>
              <a:t>Here you see a scatter plot of the predicted and the reconstructed position for a strip detector.</a:t>
            </a:r>
          </a:p>
          <a:p>
            <a:r>
              <a:rPr lang="en-GB" altLang="en-US" sz="2400" dirty="0">
                <a:sym typeface="Symbol" pitchFamily="2" charset="2"/>
              </a:rPr>
              <a:t>You notice that the charge sharing is not linear.</a:t>
            </a:r>
          </a:p>
          <a:p>
            <a:r>
              <a:rPr lang="en-GB" altLang="en-US" sz="2400" dirty="0">
                <a:sym typeface="Symbol" pitchFamily="2" charset="2"/>
              </a:rPr>
              <a:t>This yields different resolution between the strips. </a:t>
            </a:r>
          </a:p>
          <a:p>
            <a:r>
              <a:rPr lang="en-US" sz="2400" dirty="0"/>
              <a:t>Therefore, we cannot calculate the actual 𝜒</a:t>
            </a:r>
            <a:r>
              <a:rPr lang="en-US" sz="2400" baseline="30000" dirty="0"/>
              <a:t>2</a:t>
            </a:r>
            <a:r>
              <a:rPr lang="en-US" sz="2400" dirty="0"/>
              <a:t> of the track until we know where it has hit the sensors.</a:t>
            </a: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>
                <a:sym typeface="Symbol" pitchFamily="2" charset="2"/>
              </a:rPr>
            </a:br>
            <a:br>
              <a:rPr lang="en-GB" altLang="en-US" sz="2400" dirty="0"/>
            </a:br>
            <a:br>
              <a:rPr lang="en-GB" altLang="en-US" sz="2400" dirty="0"/>
            </a:br>
            <a:endParaRPr lang="en-GB" altLang="en-US" sz="2400" dirty="0"/>
          </a:p>
        </p:txBody>
      </p:sp>
      <p:pic>
        <p:nvPicPr>
          <p:cNvPr id="236549" name="Picture 5">
            <a:extLst>
              <a:ext uri="{FF2B5EF4-FFF2-40B4-BE49-F238E27FC236}">
                <a16:creationId xmlns:a16="http://schemas.microsoft.com/office/drawing/2014/main" id="{4BC2518D-7090-B349-9E74-8217E23EF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100" y="1287830"/>
            <a:ext cx="3556000" cy="357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6553" name="Line 9">
            <a:extLst>
              <a:ext uri="{FF2B5EF4-FFF2-40B4-BE49-F238E27FC236}">
                <a16:creationId xmlns:a16="http://schemas.microsoft.com/office/drawing/2014/main" id="{E8C30911-1056-E172-01EC-10A0C170C3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54700" y="1392605"/>
            <a:ext cx="2946400" cy="291465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54FF61-BE78-E413-D242-942286DCB0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19382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A753-F9DC-CFAB-BE3D-27067300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ym typeface="Symbol" pitchFamily="2" charset="2"/>
              </a:rPr>
              <a:t>Position resolution depends on hit position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126A9-7390-A82B-6C09-CD8C89636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903288"/>
            <a:ext cx="3666636" cy="4913312"/>
          </a:xfrm>
        </p:spPr>
        <p:txBody>
          <a:bodyPr/>
          <a:lstStyle/>
          <a:p>
            <a:r>
              <a:rPr lang="en-US" dirty="0"/>
              <a:t>Charge sharing in the TimePix3.</a:t>
            </a:r>
          </a:p>
          <a:p>
            <a:r>
              <a:rPr lang="en-US" dirty="0"/>
              <a:t>Large pixels </a:t>
            </a:r>
            <a:r>
              <a:rPr lang="en-US" dirty="0" err="1"/>
              <a:t>wrt</a:t>
            </a:r>
            <a:r>
              <a:rPr lang="en-US" dirty="0"/>
              <a:t> charge cloud. </a:t>
            </a:r>
          </a:p>
          <a:p>
            <a:pPr lvl="1"/>
            <a:r>
              <a:rPr lang="en-US" dirty="0"/>
              <a:t>Huge area of single pixel clusters</a:t>
            </a:r>
          </a:p>
          <a:p>
            <a:pPr lvl="1"/>
            <a:r>
              <a:rPr lang="en-US" dirty="0"/>
              <a:t>Along the edges 2 pixel clusters</a:t>
            </a:r>
          </a:p>
          <a:p>
            <a:pPr lvl="1"/>
            <a:r>
              <a:rPr lang="en-US" dirty="0"/>
              <a:t>In the corners 3 and 4 pixel clusters</a:t>
            </a:r>
          </a:p>
          <a:p>
            <a:r>
              <a:rPr lang="en-US" dirty="0"/>
              <a:t>For each area expect a resolution of the area/√12</a:t>
            </a:r>
          </a:p>
          <a:p>
            <a:pPr lvl="2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522AF5-31E4-D5A5-1DCC-849E7C51CEF1}"/>
              </a:ext>
            </a:extLst>
          </p:cNvPr>
          <p:cNvGrpSpPr/>
          <p:nvPr/>
        </p:nvGrpSpPr>
        <p:grpSpPr>
          <a:xfrm>
            <a:off x="3666636" y="1078984"/>
            <a:ext cx="5432840" cy="3874016"/>
            <a:chOff x="3666636" y="1078984"/>
            <a:chExt cx="5432840" cy="38740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5511FD9-405B-320A-3819-4766FC1576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66636" y="1263650"/>
              <a:ext cx="5432840" cy="368935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B944134-215A-8CC3-16E5-7083CCA5D4DD}"/>
                </a:ext>
              </a:extLst>
            </p:cNvPr>
            <p:cNvSpPr txBox="1"/>
            <p:nvPr/>
          </p:nvSpPr>
          <p:spPr>
            <a:xfrm>
              <a:off x="4941278" y="10789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2601A42-FFA6-7D87-EC2D-FC14A0F42A58}"/>
                </a:ext>
              </a:extLst>
            </p:cNvPr>
            <p:cNvSpPr txBox="1"/>
            <p:nvPr/>
          </p:nvSpPr>
          <p:spPr>
            <a:xfrm>
              <a:off x="7704261" y="10789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74144C-5105-7851-EED4-9E98FACC6738}"/>
                </a:ext>
              </a:extLst>
            </p:cNvPr>
            <p:cNvSpPr txBox="1"/>
            <p:nvPr/>
          </p:nvSpPr>
          <p:spPr>
            <a:xfrm>
              <a:off x="4941278" y="293877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180ADC-2B74-CBAB-8C21-A7A8930CA49F}"/>
                </a:ext>
              </a:extLst>
            </p:cNvPr>
            <p:cNvSpPr txBox="1"/>
            <p:nvPr/>
          </p:nvSpPr>
          <p:spPr>
            <a:xfrm>
              <a:off x="7651201" y="292365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E78C680-230A-13FF-D72D-E34E6F488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635" y="666049"/>
            <a:ext cx="5432840" cy="50613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BD2CE-81FF-7D94-ECF1-D5BBA0FBF2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691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CF773-B42E-C1DA-9FE9-FE5743809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In-pixel variations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2804CF-956B-92A9-A02A-C3CBC98723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4663" y="903288"/>
                <a:ext cx="5443537" cy="4913312"/>
              </a:xfrm>
            </p:spPr>
            <p:txBody>
              <a:bodyPr/>
              <a:lstStyle/>
              <a:p>
                <a:r>
                  <a:rPr lang="en-US" sz="2400" dirty="0"/>
                  <a:t>You want to measure the variation of many properties inside a pixel or between strips.</a:t>
                </a:r>
              </a:p>
              <a:p>
                <a:r>
                  <a:rPr lang="en-US" sz="2400" dirty="0"/>
                  <a:t>Scale is set by the error on the predicted position.</a:t>
                </a:r>
              </a:p>
              <a:p>
                <a:r>
                  <a:rPr lang="en-US" sz="2400" dirty="0"/>
                  <a:t>It makes no sense to bin smaller than ~2x2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𝑝𝑟𝑒𝑑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</m:oMath>
                </a14:m>
                <a:endParaRPr lang="en-US" sz="2400" dirty="0"/>
              </a:p>
              <a:p>
                <a:pPr lvl="2"/>
                <a:r>
                  <a:rPr lang="en-US" sz="2400" dirty="0"/>
                  <a:t>Your in-bin purity will be poor and thus you smooth out the results.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2804CF-956B-92A9-A02A-C3CBC98723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4663" y="903288"/>
                <a:ext cx="5443537" cy="4913312"/>
              </a:xfrm>
              <a:blipFill>
                <a:blip r:embed="rId2"/>
                <a:stretch>
                  <a:fillRect l="-1628" t="-1034" r="-30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 descr="Chart, line chart&#10;&#10;Description automatically generated">
            <a:extLst>
              <a:ext uri="{FF2B5EF4-FFF2-40B4-BE49-F238E27FC236}">
                <a16:creationId xmlns:a16="http://schemas.microsoft.com/office/drawing/2014/main" id="{298FE90A-8FDA-70BB-9030-DE3DAD2FE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200" y="434975"/>
            <a:ext cx="2578100" cy="5167124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CD5C847-5B1F-68D9-9D8F-EC93773C159E}"/>
              </a:ext>
            </a:extLst>
          </p:cNvPr>
          <p:cNvCxnSpPr>
            <a:cxnSpLocks/>
          </p:cNvCxnSpPr>
          <p:nvPr/>
        </p:nvCxnSpPr>
        <p:spPr>
          <a:xfrm>
            <a:off x="6197600" y="3461544"/>
            <a:ext cx="2197100" cy="0"/>
          </a:xfrm>
          <a:prstGeom prst="line">
            <a:avLst/>
          </a:prstGeom>
          <a:ln w="50800">
            <a:solidFill>
              <a:srgbClr val="7030A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9EBD8-B008-673C-B469-279DEDD0BD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39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70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F960-A84C-A182-3043-823F6CCE6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you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08060-C035-4BC4-E715-BED2999D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3455080" cy="4913312"/>
          </a:xfrm>
        </p:spPr>
        <p:txBody>
          <a:bodyPr/>
          <a:lstStyle/>
          <a:p>
            <a:r>
              <a:rPr lang="en-US" dirty="0"/>
              <a:t>You see dots lighting up.</a:t>
            </a:r>
          </a:p>
          <a:p>
            <a:pPr lvl="1"/>
            <a:r>
              <a:rPr lang="en-US" dirty="0"/>
              <a:t>Sometimes due to noise</a:t>
            </a:r>
          </a:p>
          <a:p>
            <a:pPr lvl="1"/>
            <a:r>
              <a:rPr lang="en-US" dirty="0"/>
              <a:t>Sometimes due to traversing particles</a:t>
            </a:r>
          </a:p>
          <a:p>
            <a:pPr lvl="1"/>
            <a:endParaRPr lang="en-US" dirty="0"/>
          </a:p>
        </p:txBody>
      </p:sp>
      <p:pic>
        <p:nvPicPr>
          <p:cNvPr id="1026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AE3249EC-ADF1-2FB2-C307-6F0E173F2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B240C8-00D7-91D9-5B43-9C0BBEA07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1107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1E4A85C7-685A-985B-82B2-1739AB5CEB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altLang="en-US" dirty="0">
                <a:latin typeface="+mn-lt"/>
              </a:rPr>
              <a:t>Charge </a:t>
            </a:r>
            <a:r>
              <a:rPr lang="de-DE" altLang="en-US" dirty="0" err="1">
                <a:latin typeface="+mn-lt"/>
              </a:rPr>
              <a:t>division</a:t>
            </a:r>
            <a:endParaRPr lang="de-DE" altLang="en-US" dirty="0">
              <a:latin typeface="+mn-lt"/>
            </a:endParaRPr>
          </a:p>
        </p:txBody>
      </p:sp>
      <p:grpSp>
        <p:nvGrpSpPr>
          <p:cNvPr id="71695" name="Group 15">
            <a:extLst>
              <a:ext uri="{FF2B5EF4-FFF2-40B4-BE49-F238E27FC236}">
                <a16:creationId xmlns:a16="http://schemas.microsoft.com/office/drawing/2014/main" id="{1613377A-365F-FD4C-8779-DC8C572D8472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412875"/>
            <a:ext cx="7993063" cy="4321175"/>
            <a:chOff x="340" y="890"/>
            <a:chExt cx="5035" cy="2722"/>
          </a:xfrm>
        </p:grpSpPr>
        <p:sp>
          <p:nvSpPr>
            <p:cNvPr id="71692" name="Rectangle 12">
              <a:extLst>
                <a:ext uri="{FF2B5EF4-FFF2-40B4-BE49-F238E27FC236}">
                  <a16:creationId xmlns:a16="http://schemas.microsoft.com/office/drawing/2014/main" id="{6C399476-8A11-845C-9998-B2DB0306E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890"/>
              <a:ext cx="4990" cy="27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694" name="Group 14">
              <a:extLst>
                <a:ext uri="{FF2B5EF4-FFF2-40B4-BE49-F238E27FC236}">
                  <a16:creationId xmlns:a16="http://schemas.microsoft.com/office/drawing/2014/main" id="{3F0A232A-46E3-EE64-9DD0-A4A72198C2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" y="905"/>
              <a:ext cx="5035" cy="2707"/>
              <a:chOff x="340" y="905"/>
              <a:chExt cx="5035" cy="2707"/>
            </a:xfrm>
          </p:grpSpPr>
          <p:pic>
            <p:nvPicPr>
              <p:cNvPr id="71684" name="Picture 4">
                <a:extLst>
                  <a:ext uri="{FF2B5EF4-FFF2-40B4-BE49-F238E27FC236}">
                    <a16:creationId xmlns:a16="http://schemas.microsoft.com/office/drawing/2014/main" id="{3A814F6C-D894-5779-4828-2C3F0AD78D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" y="1032"/>
                <a:ext cx="4990" cy="11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1685" name="Text Box 5">
                <a:extLst>
                  <a:ext uri="{FF2B5EF4-FFF2-40B4-BE49-F238E27FC236}">
                    <a16:creationId xmlns:a16="http://schemas.microsoft.com/office/drawing/2014/main" id="{C8B8A824-BF27-82F4-EC2E-8B5BE228FD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208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1686" name="Text Box 6">
                <a:extLst>
                  <a:ext uri="{FF2B5EF4-FFF2-40B4-BE49-F238E27FC236}">
                    <a16:creationId xmlns:a16="http://schemas.microsoft.com/office/drawing/2014/main" id="{8586A45A-3D5E-9362-6C1C-39DE212BDB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91" y="1145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1687" name="Text Box 7">
                <a:extLst>
                  <a:ext uri="{FF2B5EF4-FFF2-40B4-BE49-F238E27FC236}">
                    <a16:creationId xmlns:a16="http://schemas.microsoft.com/office/drawing/2014/main" id="{1CF54DE5-F72B-24FF-ADA2-06165D9FE8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90" y="905"/>
                <a:ext cx="1127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Seed signal (e</a:t>
                </a:r>
                <a:r>
                  <a:rPr lang="en-GB" altLang="en-US" sz="2000" baseline="30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-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  <p:pic>
            <p:nvPicPr>
              <p:cNvPr id="71688" name="Picture 8">
                <a:extLst>
                  <a:ext uri="{FF2B5EF4-FFF2-40B4-BE49-F238E27FC236}">
                    <a16:creationId xmlns:a16="http://schemas.microsoft.com/office/drawing/2014/main" id="{54C851E7-C9CA-1502-34AD-4DC8AD538F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" y="2341"/>
                <a:ext cx="4992" cy="111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1689" name="Text Box 9">
                <a:extLst>
                  <a:ext uri="{FF2B5EF4-FFF2-40B4-BE49-F238E27FC236}">
                    <a16:creationId xmlns:a16="http://schemas.microsoft.com/office/drawing/2014/main" id="{D13791C3-782D-5F66-377B-DD1E3168C4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76" y="246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1690" name="Text Box 10">
                <a:extLst>
                  <a:ext uri="{FF2B5EF4-FFF2-40B4-BE49-F238E27FC236}">
                    <a16:creationId xmlns:a16="http://schemas.microsoft.com/office/drawing/2014/main" id="{8F483EDC-B9ED-C0C2-0CDF-5599BD7744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3400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1691" name="Text Box 11">
                <a:extLst>
                  <a:ext uri="{FF2B5EF4-FFF2-40B4-BE49-F238E27FC236}">
                    <a16:creationId xmlns:a16="http://schemas.microsoft.com/office/drawing/2014/main" id="{E5F15E94-DCDF-EB24-13B5-05AAED8B04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11" y="2228"/>
                <a:ext cx="192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Sum neighbour signals (e</a:t>
                </a:r>
                <a:r>
                  <a:rPr lang="en-GB" altLang="en-US" sz="2000" baseline="30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-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)</a:t>
                </a:r>
              </a:p>
            </p:txBody>
          </p:sp>
        </p:grpSp>
      </p:grpSp>
      <p:sp>
        <p:nvSpPr>
          <p:cNvPr id="71698" name="Text Box 18">
            <a:extLst>
              <a:ext uri="{FF2B5EF4-FFF2-40B4-BE49-F238E27FC236}">
                <a16:creationId xmlns:a16="http://schemas.microsoft.com/office/drawing/2014/main" id="{5E4219B6-124D-0C6F-93B7-D5768B601E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4088" y="1341438"/>
            <a:ext cx="13001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000">
                <a:solidFill>
                  <a:schemeClr val="tx1"/>
                </a:solidFill>
                <a:latin typeface="Times New Roman" panose="02020603050405020304" pitchFamily="18" charset="0"/>
              </a:rPr>
              <a:t>E=1 V/µm</a:t>
            </a:r>
          </a:p>
        </p:txBody>
      </p:sp>
      <p:sp>
        <p:nvSpPr>
          <p:cNvPr id="71699" name="WordArt 19">
            <a:extLst>
              <a:ext uri="{FF2B5EF4-FFF2-40B4-BE49-F238E27FC236}">
                <a16:creationId xmlns:a16="http://schemas.microsoft.com/office/drawing/2014/main" id="{A5799C1F-0321-99E8-70EF-C07E6DEE836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1931988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71700" name="WordArt 20">
            <a:extLst>
              <a:ext uri="{FF2B5EF4-FFF2-40B4-BE49-F238E27FC236}">
                <a16:creationId xmlns:a16="http://schemas.microsoft.com/office/drawing/2014/main" id="{5096EB6D-8415-2E88-9C1B-22F119AEE04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38300" y="4092575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AACBEF-67F7-E37F-9F29-EF061EE57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of an in-pixel study of the collected signal in a diamond detector coupled to an ATLAS FE-I3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CF85D-6877-B5DE-3409-AA6D42F29E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40</a:t>
            </a:fld>
            <a:endParaRPr lang="en-GB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EF408CD2-8CFC-FF19-BD0D-0FA1DF844E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latin typeface="+mn-lt"/>
              </a:rPr>
              <a:t>Charge division</a:t>
            </a:r>
          </a:p>
        </p:txBody>
      </p:sp>
      <p:grpSp>
        <p:nvGrpSpPr>
          <p:cNvPr id="72741" name="Group 37">
            <a:extLst>
              <a:ext uri="{FF2B5EF4-FFF2-40B4-BE49-F238E27FC236}">
                <a16:creationId xmlns:a16="http://schemas.microsoft.com/office/drawing/2014/main" id="{0093BE1E-9560-2D94-373D-723765773BAE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365250"/>
            <a:ext cx="8064500" cy="4224338"/>
            <a:chOff x="295" y="845"/>
            <a:chExt cx="5080" cy="2661"/>
          </a:xfrm>
        </p:grpSpPr>
        <p:sp>
          <p:nvSpPr>
            <p:cNvPr id="72740" name="Rectangle 36">
              <a:extLst>
                <a:ext uri="{FF2B5EF4-FFF2-40B4-BE49-F238E27FC236}">
                  <a16:creationId xmlns:a16="http://schemas.microsoft.com/office/drawing/2014/main" id="{AF97458A-353F-4FEB-FD2C-B74C3CDDE4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845"/>
              <a:ext cx="5035" cy="2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2738" name="Group 34">
              <a:extLst>
                <a:ext uri="{FF2B5EF4-FFF2-40B4-BE49-F238E27FC236}">
                  <a16:creationId xmlns:a16="http://schemas.microsoft.com/office/drawing/2014/main" id="{59479C21-2D60-3F67-FA03-E18D1053F8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845"/>
              <a:ext cx="5080" cy="1406"/>
              <a:chOff x="295" y="845"/>
              <a:chExt cx="5080" cy="1406"/>
            </a:xfrm>
          </p:grpSpPr>
          <p:pic>
            <p:nvPicPr>
              <p:cNvPr id="72708" name="Picture 4">
                <a:extLst>
                  <a:ext uri="{FF2B5EF4-FFF2-40B4-BE49-F238E27FC236}">
                    <a16:creationId xmlns:a16="http://schemas.microsoft.com/office/drawing/2014/main" id="{1028868E-16B2-01F0-8C63-90B9BD7C254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981"/>
                <a:ext cx="5035" cy="1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733" name="Text Box 29">
                <a:extLst>
                  <a:ext uri="{FF2B5EF4-FFF2-40B4-BE49-F238E27FC236}">
                    <a16:creationId xmlns:a16="http://schemas.microsoft.com/office/drawing/2014/main" id="{0F813ACE-0E80-57E7-15F3-257771E31E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2039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2735" name="Text Box 31">
                <a:extLst>
                  <a:ext uri="{FF2B5EF4-FFF2-40B4-BE49-F238E27FC236}">
                    <a16:creationId xmlns:a16="http://schemas.microsoft.com/office/drawing/2014/main" id="{C9ADAC2F-8E35-3B9A-EB80-FDAB12C4E9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31" y="1100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2736" name="Text Box 32">
                <a:extLst>
                  <a:ext uri="{FF2B5EF4-FFF2-40B4-BE49-F238E27FC236}">
                    <a16:creationId xmlns:a16="http://schemas.microsoft.com/office/drawing/2014/main" id="{E27E23EB-CAE5-2815-4478-79993BCD16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36" y="845"/>
                <a:ext cx="100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</a:t>
                </a:r>
                <a:r>
                  <a:rPr lang="en-GB" altLang="en-US" sz="2000" baseline="-25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seed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⁄ </a:t>
                </a:r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∑S</a:t>
                </a:r>
                <a:r>
                  <a:rPr lang="en-GB" altLang="en-US" sz="2000" baseline="-25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cluster</a:t>
                </a:r>
              </a:p>
            </p:txBody>
          </p:sp>
        </p:grpSp>
        <p:grpSp>
          <p:nvGrpSpPr>
            <p:cNvPr id="72739" name="Group 35">
              <a:extLst>
                <a:ext uri="{FF2B5EF4-FFF2-40B4-BE49-F238E27FC236}">
                  <a16:creationId xmlns:a16="http://schemas.microsoft.com/office/drawing/2014/main" id="{BA4B1422-3ED4-5F5D-5AA1-BE43DE119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" y="2115"/>
              <a:ext cx="5080" cy="1391"/>
              <a:chOff x="295" y="2115"/>
              <a:chExt cx="5080" cy="1391"/>
            </a:xfrm>
          </p:grpSpPr>
          <p:pic>
            <p:nvPicPr>
              <p:cNvPr id="72709" name="Picture 5">
                <a:extLst>
                  <a:ext uri="{FF2B5EF4-FFF2-40B4-BE49-F238E27FC236}">
                    <a16:creationId xmlns:a16="http://schemas.microsoft.com/office/drawing/2014/main" id="{F9BA5512-B7C6-78E6-74DF-9580B14522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2220"/>
                <a:ext cx="5035" cy="11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2721" name="Text Box 17">
                <a:extLst>
                  <a:ext uri="{FF2B5EF4-FFF2-40B4-BE49-F238E27FC236}">
                    <a16:creationId xmlns:a16="http://schemas.microsoft.com/office/drawing/2014/main" id="{C59BAC70-AE14-8D3E-ED20-BE0BE9511E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22" y="329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X (mm)</a:t>
                </a:r>
              </a:p>
            </p:txBody>
          </p:sp>
          <p:sp>
            <p:nvSpPr>
              <p:cNvPr id="72734" name="Text Box 30">
                <a:extLst>
                  <a:ext uri="{FF2B5EF4-FFF2-40B4-BE49-F238E27FC236}">
                    <a16:creationId xmlns:a16="http://schemas.microsoft.com/office/drawing/2014/main" id="{7BBDBE03-5FA8-1EB7-2916-6D7B4A678B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-5400000">
                <a:off x="131" y="2324"/>
                <a:ext cx="54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16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Y (mm)</a:t>
                </a:r>
              </a:p>
            </p:txBody>
          </p:sp>
          <p:sp>
            <p:nvSpPr>
              <p:cNvPr id="72737" name="Text Box 33">
                <a:extLst>
                  <a:ext uri="{FF2B5EF4-FFF2-40B4-BE49-F238E27FC236}">
                    <a16:creationId xmlns:a16="http://schemas.microsoft.com/office/drawing/2014/main" id="{75175456-D324-74BE-BCF6-F9AC92221DB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26" y="2115"/>
                <a:ext cx="91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altLang="en-US" sz="200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Cluster size</a:t>
                </a:r>
                <a:endParaRPr lang="en-GB" altLang="en-US" sz="2000" baseline="-2500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72742" name="WordArt 38">
            <a:extLst>
              <a:ext uri="{FF2B5EF4-FFF2-40B4-BE49-F238E27FC236}">
                <a16:creationId xmlns:a16="http://schemas.microsoft.com/office/drawing/2014/main" id="{26F5B956-59E8-0808-7258-784D89FDA66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1931988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72743" name="WordArt 39">
            <a:extLst>
              <a:ext uri="{FF2B5EF4-FFF2-40B4-BE49-F238E27FC236}">
                <a16:creationId xmlns:a16="http://schemas.microsoft.com/office/drawing/2014/main" id="{A96AF690-A7AB-3E64-8FDF-E16002AC64D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19250" y="4092575"/>
            <a:ext cx="1638300" cy="920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24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chemeClr val="bg1">
                    <a:alpha val="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Preliminary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E1A482-96C3-0093-CA72-988931C3A5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801688"/>
            <a:ext cx="8229600" cy="4913312"/>
          </a:xfrm>
        </p:spPr>
        <p:txBody>
          <a:bodyPr/>
          <a:lstStyle/>
          <a:p>
            <a:r>
              <a:rPr lang="en-US" dirty="0"/>
              <a:t>Example of an in-pixel study of the collected signal in a diamond detector coupled to an ATLAS FE-I3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723CB-F95C-065E-1D20-70E91C89DE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41</a:t>
            </a:fld>
            <a:endParaRPr lang="en-GB" alt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Most </a:t>
            </a:r>
            <a:r>
              <a:rPr lang="en-US" altLang="en-US" dirty="0" err="1"/>
              <a:t>testbeams</a:t>
            </a:r>
            <a:r>
              <a:rPr lang="en-US" altLang="en-US" dirty="0"/>
              <a:t> are using perpendicular beams.</a:t>
            </a:r>
          </a:p>
          <a:p>
            <a:r>
              <a:rPr lang="en-US" altLang="en-US" dirty="0"/>
              <a:t>Here they use a grazing angle, i.e. almost parallel to the sensor.</a:t>
            </a:r>
          </a:p>
          <a:p>
            <a:pPr lvl="1"/>
            <a:r>
              <a:rPr lang="en-US" altLang="en-US" dirty="0"/>
              <a:t>gives long tracks in the detector.</a:t>
            </a:r>
          </a:p>
          <a:p>
            <a:r>
              <a:rPr lang="en-US" altLang="en-US" dirty="0"/>
              <a:t>Now you can use your own detector as a telescope and DUT at the same time.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706E615-2D87-005E-614D-4E37D9A37A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1" t="32547" r="25039" b="15057"/>
          <a:stretch/>
        </p:blipFill>
        <p:spPr bwMode="auto">
          <a:xfrm>
            <a:off x="4736364" y="2665225"/>
            <a:ext cx="4111628" cy="32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9FF35B08-2BD4-4DF2-710E-F3F6D47AD3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372706" y="890847"/>
            <a:ext cx="4703885" cy="16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7EC2C9-2C5F-EAF7-48F4-6495F2D3BC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35860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/>
              <a:t>For unirradiated sensors all depths contribute the same amount until depletion depths.</a:t>
            </a:r>
          </a:p>
          <a:p>
            <a:pPr lvl="1"/>
            <a:r>
              <a:rPr lang="en-US" altLang="en-US"/>
              <a:t>carrier lifetime &gt;&gt; collection time</a:t>
            </a:r>
          </a:p>
          <a:p>
            <a:r>
              <a:rPr lang="en-US" altLang="en-US"/>
              <a:t>Can see this using grazing angle method. </a:t>
            </a:r>
          </a:p>
          <a:p>
            <a:pPr lvl="1"/>
            <a:r>
              <a:rPr lang="en-US" altLang="en-US"/>
              <a:t>Expect 3.8ke MPV per pixel at this angle.</a:t>
            </a:r>
          </a:p>
          <a:p>
            <a:r>
              <a:rPr lang="en-US" altLang="en-US"/>
              <a:t>Signal drops really quick at depletion edge.</a:t>
            </a:r>
          </a:p>
          <a:p>
            <a:pPr lvl="1"/>
            <a:r>
              <a:rPr lang="en-US" altLang="en-US"/>
              <a:t>Charge is collected due to generated charge diffusing into depleted area.</a:t>
            </a:r>
          </a:p>
          <a:p>
            <a:pPr lvl="1"/>
            <a:r>
              <a:rPr lang="en-US" altLang="en-US"/>
              <a:t>(In this analysis will always measure at least 1500e)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217A19E8-63D0-CE35-C288-3038A539F5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1" t="32547" r="25039" b="15057"/>
          <a:stretch/>
        </p:blipFill>
        <p:spPr bwMode="auto">
          <a:xfrm>
            <a:off x="4727572" y="2559718"/>
            <a:ext cx="4111628" cy="32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>
            <a:extLst>
              <a:ext uri="{FF2B5EF4-FFF2-40B4-BE49-F238E27FC236}">
                <a16:creationId xmlns:a16="http://schemas.microsoft.com/office/drawing/2014/main" id="{F737238A-B014-B18A-2DF7-C620176FAE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363914" y="785340"/>
            <a:ext cx="4703885" cy="164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03365F-935B-D359-0ACA-85636C767B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28146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It also allows to study from how deep in the sensor your charge is collected. </a:t>
            </a:r>
          </a:p>
          <a:p>
            <a:r>
              <a:rPr lang="en-US" altLang="en-US" dirty="0"/>
              <a:t>Here you see a partially depleted detector.</a:t>
            </a:r>
          </a:p>
          <a:p>
            <a:pPr lvl="1"/>
            <a:r>
              <a:rPr lang="en-US" altLang="en-US" dirty="0"/>
              <a:t>If the bias voltage is not high enough parts of the sensor do not contribute to the signal.</a:t>
            </a:r>
          </a:p>
        </p:txBody>
      </p:sp>
      <p:pic>
        <p:nvPicPr>
          <p:cNvPr id="76803" name="Picture 3">
            <a:extLst>
              <a:ext uri="{FF2B5EF4-FFF2-40B4-BE49-F238E27FC236}">
                <a16:creationId xmlns:a16="http://schemas.microsoft.com/office/drawing/2014/main" id="{8FFAECC0-DB2B-3145-925C-978CBCB07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1" r="6853" b="30223"/>
          <a:stretch>
            <a:fillRect/>
          </a:stretch>
        </p:blipFill>
        <p:spPr bwMode="auto">
          <a:xfrm>
            <a:off x="4998915" y="2158267"/>
            <a:ext cx="3929063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DA57BF43-AFDB-91BD-5D37-5366A0B0C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797427" y="768350"/>
            <a:ext cx="4219575" cy="147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01CF81-E05B-7DE0-50CE-B74D0DACA0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44</a:t>
            </a:fld>
            <a:endParaRPr lang="en-GB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F7731484-A45E-014D-8E37-4BC488496A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Telescope free </a:t>
            </a:r>
            <a:r>
              <a:rPr lang="en-US" altLang="en-US" dirty="0" err="1"/>
              <a:t>testbeam</a:t>
            </a:r>
            <a:r>
              <a:rPr lang="en-US" altLang="en-US" dirty="0"/>
              <a:t>: grazing angle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8E30093F-872F-7047-94AF-99684A71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877888"/>
            <a:ext cx="4219575" cy="4913312"/>
          </a:xfrm>
        </p:spPr>
        <p:txBody>
          <a:bodyPr/>
          <a:lstStyle/>
          <a:p>
            <a:r>
              <a:rPr lang="en-US" altLang="en-US" dirty="0"/>
              <a:t>It also allows to study from how deep in the sensor your charge is collected. </a:t>
            </a:r>
          </a:p>
          <a:p>
            <a:r>
              <a:rPr lang="en-US" altLang="en-US" dirty="0"/>
              <a:t>Here you see a partially depleted detector.</a:t>
            </a:r>
          </a:p>
          <a:p>
            <a:pPr lvl="1"/>
            <a:r>
              <a:rPr lang="en-US" altLang="en-US" dirty="0"/>
              <a:t>If the bias voltage is not high enough parts of the sensor do not contribute to the signal.</a:t>
            </a:r>
          </a:p>
          <a:p>
            <a:pPr lvl="1"/>
            <a:r>
              <a:rPr lang="en-US" altLang="en-US" dirty="0"/>
              <a:t>This gets worse with radiation.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DA57BF43-AFDB-91BD-5D37-5366A0B0C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1" t="22801" r="11470" b="40697"/>
          <a:stretch/>
        </p:blipFill>
        <p:spPr bwMode="auto">
          <a:xfrm>
            <a:off x="4797427" y="768350"/>
            <a:ext cx="4219575" cy="1474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5E65B0-C4EF-8DB6-1040-6409F5E411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20" y="2331061"/>
            <a:ext cx="3887788" cy="360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099186-A18D-71A4-00DC-F28328AE6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554855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22523-F561-A935-BDC7-5C0A12DBF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beam facilities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5AAF6-BA6A-A5D3-5548-EC85A381AA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many places where you can go for a test beam.</a:t>
            </a:r>
          </a:p>
          <a:p>
            <a:pPr lvl="1"/>
            <a:r>
              <a:rPr lang="en-US" dirty="0"/>
              <a:t>CERN</a:t>
            </a:r>
          </a:p>
          <a:p>
            <a:pPr lvl="2"/>
            <a:r>
              <a:rPr lang="en-US" dirty="0"/>
              <a:t>SPS</a:t>
            </a:r>
          </a:p>
          <a:p>
            <a:pPr lvl="2"/>
            <a:r>
              <a:rPr lang="en-US" dirty="0"/>
              <a:t>PS</a:t>
            </a:r>
          </a:p>
          <a:p>
            <a:pPr lvl="1"/>
            <a:r>
              <a:rPr lang="en-US" dirty="0"/>
              <a:t>Fermilab</a:t>
            </a:r>
          </a:p>
          <a:p>
            <a:pPr lvl="1"/>
            <a:r>
              <a:rPr lang="en-US" dirty="0"/>
              <a:t>DESY</a:t>
            </a:r>
          </a:p>
        </p:txBody>
      </p:sp>
      <p:pic>
        <p:nvPicPr>
          <p:cNvPr id="2050" name="Picture 2" descr="Overview over CERN test beam facilities and updates on LS2 modifications">
            <a:extLst>
              <a:ext uri="{FF2B5EF4-FFF2-40B4-BE49-F238E27FC236}">
                <a16:creationId xmlns:a16="http://schemas.microsoft.com/office/drawing/2014/main" id="{EB351789-5560-F828-F607-32C3840FF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37" y="1507281"/>
            <a:ext cx="6210300" cy="38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4612A-2BCA-A707-D216-0610239159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387671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E941-7634-B8B7-1BF9-DB47E16A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CERN-SPS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5BDF8-E6E3-B764-BB9D-902F8004E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63" y="864393"/>
            <a:ext cx="3741737" cy="4913312"/>
          </a:xfrm>
        </p:spPr>
        <p:txBody>
          <a:bodyPr/>
          <a:lstStyle/>
          <a:p>
            <a:r>
              <a:rPr lang="en-US" dirty="0"/>
              <a:t>Best place for </a:t>
            </a:r>
            <a:r>
              <a:rPr lang="en-US" dirty="0" err="1"/>
              <a:t>testbeams</a:t>
            </a:r>
            <a:endParaRPr lang="en-US" dirty="0"/>
          </a:p>
          <a:p>
            <a:r>
              <a:rPr lang="en-US" dirty="0"/>
              <a:t>Can get protons and </a:t>
            </a:r>
            <a:r>
              <a:rPr lang="en-US" dirty="0" err="1"/>
              <a:t>pions</a:t>
            </a:r>
            <a:endParaRPr lang="en-US" dirty="0"/>
          </a:p>
          <a:p>
            <a:r>
              <a:rPr lang="en-US" dirty="0"/>
              <a:t>Highest energy available</a:t>
            </a:r>
          </a:p>
          <a:p>
            <a:pPr lvl="1"/>
            <a:r>
              <a:rPr lang="en-US" dirty="0"/>
              <a:t>20-400 GeV protons/</a:t>
            </a:r>
            <a:r>
              <a:rPr lang="en-US" dirty="0" err="1"/>
              <a:t>pions</a:t>
            </a:r>
            <a:endParaRPr lang="en-US" dirty="0"/>
          </a:p>
          <a:p>
            <a:pPr lvl="1"/>
            <a:r>
              <a:rPr lang="en-US" dirty="0"/>
              <a:t>minimizes multiple scattering</a:t>
            </a:r>
          </a:p>
          <a:p>
            <a:r>
              <a:rPr lang="en-GB" dirty="0"/>
              <a:t>Beam specs</a:t>
            </a:r>
          </a:p>
          <a:p>
            <a:pPr lvl="1"/>
            <a:r>
              <a:rPr lang="en-GB" dirty="0"/>
              <a:t>spill duration approx. 5 seconds </a:t>
            </a:r>
          </a:p>
          <a:p>
            <a:pPr lvl="1"/>
            <a:r>
              <a:rPr lang="en-GB" dirty="0"/>
              <a:t>usually every 14s </a:t>
            </a:r>
          </a:p>
          <a:p>
            <a:pPr lvl="1"/>
            <a:r>
              <a:rPr lang="en-US" dirty="0"/>
              <a:t>2×10</a:t>
            </a:r>
            <a:r>
              <a:rPr lang="en-US" baseline="30000" dirty="0"/>
              <a:t>8</a:t>
            </a:r>
            <a:r>
              <a:rPr lang="en-US" dirty="0"/>
              <a:t> per spill</a:t>
            </a:r>
          </a:p>
        </p:txBody>
      </p:sp>
      <p:pic>
        <p:nvPicPr>
          <p:cNvPr id="3074" name="Picture 2" descr="Science diversity at the intensity and precision frontiers – CERN Courier">
            <a:extLst>
              <a:ext uri="{FF2B5EF4-FFF2-40B4-BE49-F238E27FC236}">
                <a16:creationId xmlns:a16="http://schemas.microsoft.com/office/drawing/2014/main" id="{B8F5E7B3-1836-297E-B4C1-C58EC1D74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750219"/>
            <a:ext cx="5219699" cy="293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7B0E87-1307-751E-2562-2DF1FD1EB1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7965177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9B4A5-10F8-E3C3-CA3E-ED05F7826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690A9-78D5-0B4D-4634-DE7533006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72344"/>
            <a:ext cx="8229600" cy="4913312"/>
          </a:xfrm>
        </p:spPr>
        <p:txBody>
          <a:bodyPr/>
          <a:lstStyle/>
          <a:p>
            <a:endParaRPr lang="en-GB" dirty="0"/>
          </a:p>
          <a:p>
            <a:r>
              <a:rPr lang="en-US" dirty="0"/>
              <a:t>15 GeV protons</a:t>
            </a:r>
          </a:p>
          <a:p>
            <a:pPr lvl="1"/>
            <a:r>
              <a:rPr lang="en-US" dirty="0"/>
              <a:t>2×10</a:t>
            </a:r>
            <a:r>
              <a:rPr lang="en-US" baseline="30000" dirty="0"/>
              <a:t>8</a:t>
            </a:r>
            <a:r>
              <a:rPr lang="en-US" dirty="0"/>
              <a:t> per spill</a:t>
            </a:r>
          </a:p>
          <a:p>
            <a:pPr lvl="1"/>
            <a:r>
              <a:rPr lang="en-GB" dirty="0"/>
              <a:t>1 spill every 33.6 s </a:t>
            </a:r>
          </a:p>
          <a:p>
            <a:endParaRPr lang="en-US" dirty="0"/>
          </a:p>
        </p:txBody>
      </p:sp>
      <p:pic>
        <p:nvPicPr>
          <p:cNvPr id="4097" name="Picture 1" descr="page12image531223936">
            <a:extLst>
              <a:ext uri="{FF2B5EF4-FFF2-40B4-BE49-F238E27FC236}">
                <a16:creationId xmlns:a16="http://schemas.microsoft.com/office/drawing/2014/main" id="{57857F4D-1769-299C-47C8-EF7346EF9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810" y="1892300"/>
            <a:ext cx="5615190" cy="331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A0938-C6E0-9388-3E21-5E35CDB433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33947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4D7D8-F32F-F979-1515-34873CCFC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Fermilab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2EBF9-C12B-210A-13C3-24DF217A2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661" y="972344"/>
            <a:ext cx="4167345" cy="4913312"/>
          </a:xfrm>
        </p:spPr>
        <p:txBody>
          <a:bodyPr/>
          <a:lstStyle/>
          <a:p>
            <a:r>
              <a:rPr lang="en-GB" dirty="0"/>
              <a:t>120 GeV </a:t>
            </a:r>
            <a:r>
              <a:rPr lang="en-US" dirty="0"/>
              <a:t>protons</a:t>
            </a:r>
          </a:p>
          <a:p>
            <a:r>
              <a:rPr lang="en-GB" dirty="0"/>
              <a:t>one 4.2 s spill per minute with about 100,000 protons. </a:t>
            </a:r>
          </a:p>
          <a:p>
            <a:r>
              <a:rPr lang="en-GB" dirty="0"/>
              <a:t>The beam is bunched at 53MHz, so lots of particles close together in time. </a:t>
            </a:r>
          </a:p>
          <a:p>
            <a:endParaRPr lang="en-US" dirty="0"/>
          </a:p>
          <a:p>
            <a:r>
              <a:rPr lang="en-US" dirty="0"/>
              <a:t>Comes with telescope</a:t>
            </a:r>
          </a:p>
          <a:p>
            <a:pPr lvl="1"/>
            <a:r>
              <a:rPr lang="en-GB" dirty="0"/>
              <a:t>four 100×150</a:t>
            </a:r>
            <a:r>
              <a:rPr lang="el-GR" dirty="0"/>
              <a:t>μ</a:t>
            </a:r>
            <a:r>
              <a:rPr lang="en-GB" dirty="0"/>
              <a:t>m</a:t>
            </a:r>
            <a:r>
              <a:rPr lang="en-GB" baseline="30000" dirty="0"/>
              <a:t>2</a:t>
            </a:r>
            <a:r>
              <a:rPr lang="en-GB" dirty="0"/>
              <a:t> pixel layers and fourteen strip modules with 60</a:t>
            </a:r>
            <a:r>
              <a:rPr lang="el-GR" dirty="0"/>
              <a:t>μ</a:t>
            </a:r>
            <a:r>
              <a:rPr lang="en-GB" dirty="0"/>
              <a:t>m pitch </a:t>
            </a:r>
          </a:p>
          <a:p>
            <a:r>
              <a:rPr lang="en-GB" dirty="0"/>
              <a:t>nominal resolution of 10–15</a:t>
            </a:r>
            <a:r>
              <a:rPr lang="el-GR" dirty="0"/>
              <a:t>μ</a:t>
            </a:r>
            <a:r>
              <a:rPr lang="en-GB" dirty="0"/>
              <a:t>m </a:t>
            </a:r>
          </a:p>
          <a:p>
            <a:endParaRPr lang="en-US" dirty="0"/>
          </a:p>
        </p:txBody>
      </p:sp>
      <p:pic>
        <p:nvPicPr>
          <p:cNvPr id="1025" name="Picture 1" descr="page8image408936864">
            <a:extLst>
              <a:ext uri="{FF2B5EF4-FFF2-40B4-BE49-F238E27FC236}">
                <a16:creationId xmlns:a16="http://schemas.microsoft.com/office/drawing/2014/main" id="{DAB62A57-E783-6890-D00E-F0B068A22C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34"/>
          <a:stretch/>
        </p:blipFill>
        <p:spPr bwMode="auto">
          <a:xfrm>
            <a:off x="4381500" y="1228043"/>
            <a:ext cx="4319324" cy="376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D44BE-EBAE-B6C3-646F-327DDE2B5A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49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332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DF960-A84C-A182-3043-823F6CCE6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you see?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08060-C035-4BC4-E715-BED2999D49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3455080" cy="4913312"/>
          </a:xfrm>
        </p:spPr>
        <p:txBody>
          <a:bodyPr/>
          <a:lstStyle/>
          <a:p>
            <a:r>
              <a:rPr lang="en-US" dirty="0"/>
              <a:t>You see dots lighting up.</a:t>
            </a:r>
          </a:p>
          <a:p>
            <a:pPr lvl="1"/>
            <a:r>
              <a:rPr lang="en-US" dirty="0"/>
              <a:t>Sometimes due to noise</a:t>
            </a:r>
          </a:p>
          <a:p>
            <a:pPr lvl="1"/>
            <a:r>
              <a:rPr lang="en-US" dirty="0"/>
              <a:t>Sometimes due to traversing particles</a:t>
            </a:r>
          </a:p>
          <a:p>
            <a:r>
              <a:rPr lang="en-US" dirty="0"/>
              <a:t>Then you connect the dots and you are doing particle physics….</a:t>
            </a:r>
          </a:p>
          <a:p>
            <a:endParaRPr lang="en-US" dirty="0"/>
          </a:p>
          <a:p>
            <a:r>
              <a:rPr lang="en-US" dirty="0"/>
              <a:t>Key question to ask</a:t>
            </a:r>
          </a:p>
          <a:p>
            <a:pPr lvl="1"/>
            <a:r>
              <a:rPr lang="en-US" dirty="0"/>
              <a:t>Did the dot light up due to a particle or noise?</a:t>
            </a:r>
          </a:p>
          <a:p>
            <a:r>
              <a:rPr lang="en-US" dirty="0"/>
              <a:t>Secondary question</a:t>
            </a:r>
          </a:p>
          <a:p>
            <a:pPr lvl="1"/>
            <a:r>
              <a:rPr lang="en-US" dirty="0"/>
              <a:t>How certain are you of the hit position?</a:t>
            </a:r>
          </a:p>
          <a:p>
            <a:pPr lvl="1"/>
            <a:endParaRPr lang="en-US" dirty="0"/>
          </a:p>
        </p:txBody>
      </p:sp>
      <p:pic>
        <p:nvPicPr>
          <p:cNvPr id="1026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AE3249EC-ADF1-2FB2-C307-6F0E173F2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hysicists Ecstatic Over Possible Higgs Particle Discovery | Live Science">
            <a:extLst>
              <a:ext uri="{FF2B5EF4-FFF2-40B4-BE49-F238E27FC236}">
                <a16:creationId xmlns:a16="http://schemas.microsoft.com/office/drawing/2014/main" id="{5049C390-5F50-7142-893B-F0DFE92D67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10" t="59714" r="63654" b="27248"/>
          <a:stretch/>
        </p:blipFill>
        <p:spPr bwMode="auto">
          <a:xfrm>
            <a:off x="4477658" y="1545771"/>
            <a:ext cx="4546599" cy="324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E8F0F-AACF-376D-EFBA-5112242AFC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54602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4E7AF-CEB9-1530-DC60-FBE6643F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A8C2-6E77-C499-E17B-F41564FFE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12" y="674688"/>
            <a:ext cx="4000502" cy="4913312"/>
          </a:xfrm>
        </p:spPr>
        <p:txBody>
          <a:bodyPr/>
          <a:lstStyle/>
          <a:p>
            <a:r>
              <a:rPr lang="en-GB" dirty="0"/>
              <a:t>1-6 GeV electrons</a:t>
            </a:r>
          </a:p>
          <a:p>
            <a:r>
              <a:rPr lang="en-GB" dirty="0"/>
              <a:t>comes with telescope</a:t>
            </a:r>
          </a:p>
          <a:p>
            <a:r>
              <a:rPr lang="en-GB" dirty="0"/>
              <a:t>low momentum bad for multiple scattering.</a:t>
            </a:r>
          </a:p>
          <a:p>
            <a:r>
              <a:rPr lang="en-GB" dirty="0"/>
              <a:t>can extract the position resolution from energy scan.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Plot resolution vs (1/p)</a:t>
            </a:r>
            <a:r>
              <a:rPr lang="en-GB" baseline="30000" dirty="0"/>
              <a:t>2</a:t>
            </a:r>
            <a:r>
              <a:rPr lang="en-GB" dirty="0"/>
              <a:t>. Gives straight line.</a:t>
            </a:r>
          </a:p>
          <a:p>
            <a:r>
              <a:rPr lang="en-GB" dirty="0"/>
              <a:t>Error on predicted position ~2</a:t>
            </a:r>
            <a:r>
              <a:rPr lang="el-GR" dirty="0"/>
              <a:t>μ</a:t>
            </a:r>
            <a:r>
              <a:rPr lang="en-GB" dirty="0"/>
              <a:t>m for naked telescope.</a:t>
            </a:r>
          </a:p>
          <a:p>
            <a:pPr marL="179388" lvl="1" indent="0">
              <a:buNone/>
            </a:pPr>
            <a:endParaRPr lang="en-GB" dirty="0"/>
          </a:p>
          <a:p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C83A8D9-17C4-B76A-A5FD-9E5CA23EFD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30"/>
          <a:stretch/>
        </p:blipFill>
        <p:spPr bwMode="auto">
          <a:xfrm>
            <a:off x="4067513" y="768350"/>
            <a:ext cx="5009475" cy="235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BC92B2-C0D9-2F6D-91D3-26C98A564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0" y="3125490"/>
            <a:ext cx="4533900" cy="1016950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4F79AE7-F848-0AC1-DECE-B82ED9071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2" y="4078738"/>
            <a:ext cx="4203700" cy="57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03A86-9A8D-E017-6E61-008DFC783A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3947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0BBDD-6F75-B213-9959-242DA4E8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ugly truth…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ADA26-B39B-E883-0217-BC1F3A159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4008437" cy="4913312"/>
          </a:xfrm>
        </p:spPr>
        <p:txBody>
          <a:bodyPr/>
          <a:lstStyle/>
          <a:p>
            <a:r>
              <a:rPr lang="en-US" dirty="0" err="1"/>
              <a:t>Testbeams</a:t>
            </a:r>
            <a:r>
              <a:rPr lang="en-US" dirty="0"/>
              <a:t> are very simple but there are many issues.</a:t>
            </a:r>
          </a:p>
          <a:p>
            <a:r>
              <a:rPr lang="en-US" dirty="0"/>
              <a:t>Need to reconstruct the track that goes with your hit</a:t>
            </a:r>
          </a:p>
          <a:p>
            <a:pPr lvl="1"/>
            <a:r>
              <a:rPr lang="en-US" dirty="0"/>
              <a:t>Need to look at all detectors</a:t>
            </a:r>
            <a:br>
              <a:rPr lang="en-US" dirty="0"/>
            </a:br>
            <a:r>
              <a:rPr lang="en-US" dirty="0"/>
              <a:t>at the same time and have</a:t>
            </a:r>
            <a:br>
              <a:rPr lang="en-US" dirty="0"/>
            </a:br>
            <a:r>
              <a:rPr lang="en-US" dirty="0"/>
              <a:t>them all lined up.</a:t>
            </a:r>
          </a:p>
          <a:p>
            <a:pPr lvl="1"/>
            <a:r>
              <a:rPr lang="en-US" dirty="0"/>
              <a:t>Not easy!</a:t>
            </a:r>
          </a:p>
          <a:p>
            <a:r>
              <a:rPr lang="en-US" dirty="0"/>
              <a:t>Most need a trigger.</a:t>
            </a:r>
          </a:p>
          <a:p>
            <a:pPr lvl="1"/>
            <a:r>
              <a:rPr lang="en-US" dirty="0"/>
              <a:t>usually provided by coincidence of scintillators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8F123A-D0BB-8306-FFA2-1E3FD4CDCF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306"/>
          <a:stretch/>
        </p:blipFill>
        <p:spPr>
          <a:xfrm>
            <a:off x="4381500" y="2070100"/>
            <a:ext cx="4762499" cy="269225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ACA04-CA21-0D1E-C48F-0CE841CA55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85708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14FC-8699-0CFA-2919-E4C7CA842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“Triggered”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2F09-D58F-E42C-71F3-A2480D20B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903288"/>
            <a:ext cx="6065837" cy="4913312"/>
          </a:xfrm>
        </p:spPr>
        <p:txBody>
          <a:bodyPr/>
          <a:lstStyle/>
          <a:p>
            <a:r>
              <a:rPr lang="en-US" dirty="0"/>
              <a:t>Older systems have a preamp, shaper and sample and hold circuit. </a:t>
            </a:r>
          </a:p>
          <a:p>
            <a:pPr lvl="1"/>
            <a:r>
              <a:rPr lang="en-US" dirty="0"/>
              <a:t>Still in common use.</a:t>
            </a:r>
          </a:p>
          <a:p>
            <a:r>
              <a:rPr lang="en-US" dirty="0"/>
              <a:t>Every clock the output of the shaper is stored in a pipeline.</a:t>
            </a:r>
          </a:p>
          <a:p>
            <a:r>
              <a:rPr lang="en-US" dirty="0"/>
              <a:t>When a trigger occurs, one of the pipeline columns is marked for read out.</a:t>
            </a:r>
          </a:p>
          <a:p>
            <a:pPr lvl="1"/>
            <a:r>
              <a:rPr lang="en-US" dirty="0"/>
              <a:t>You need to set the correct delay to sample the correct pipeline column.</a:t>
            </a:r>
          </a:p>
          <a:p>
            <a:pPr lvl="2"/>
            <a:r>
              <a:rPr lang="en-US" dirty="0"/>
              <a:t>Can do this partly in the lab, but the correct delay depends on the DAQ system.</a:t>
            </a:r>
          </a:p>
          <a:p>
            <a:endParaRPr lang="en-US" dirty="0"/>
          </a:p>
          <a:p>
            <a:r>
              <a:rPr lang="en-US" dirty="0"/>
              <a:t>Data combination is easy as long as the detector is not integrating</a:t>
            </a:r>
          </a:p>
        </p:txBody>
      </p:sp>
      <p:grpSp>
        <p:nvGrpSpPr>
          <p:cNvPr id="5" name="Group 13">
            <a:extLst>
              <a:ext uri="{FF2B5EF4-FFF2-40B4-BE49-F238E27FC236}">
                <a16:creationId xmlns:a16="http://schemas.microsoft.com/office/drawing/2014/main" id="{2F3B2655-6CC6-B6C0-F77D-C75DEEA42E4F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14313"/>
            <a:ext cx="2133600" cy="6415087"/>
            <a:chOff x="4320" y="135"/>
            <a:chExt cx="1344" cy="40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6CC33C-9FDA-86C4-C8D0-C626A3702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35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7">
              <a:extLst>
                <a:ext uri="{FF2B5EF4-FFF2-40B4-BE49-F238E27FC236}">
                  <a16:creationId xmlns:a16="http://schemas.microsoft.com/office/drawing/2014/main" id="{C158B2AD-59E7-1E5B-BAD7-1AF33609D4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527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2DB8EDD8-2E0A-FA78-A837-01E9470D88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2871"/>
              <a:ext cx="1344" cy="1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10">
              <a:extLst>
                <a:ext uri="{FF2B5EF4-FFF2-40B4-BE49-F238E27FC236}">
                  <a16:creationId xmlns:a16="http://schemas.microsoft.com/office/drawing/2014/main" id="{4948C97B-F480-CDFA-70D4-220F816BE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6" y="144"/>
              <a:ext cx="9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/>
                <a:t>Detector signal</a:t>
              </a: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DBB8A2D0-9AAE-E426-C675-3E6024CAB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6" y="1489"/>
              <a:ext cx="8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 dirty="0"/>
                <a:t>After preamp</a:t>
              </a:r>
            </a:p>
          </p:txBody>
        </p: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010B365A-6D38-FC0D-C96D-62C6C0A6F5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2824"/>
              <a:ext cx="9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altLang="en-US" sz="1800" dirty="0"/>
                <a:t>After shaping</a:t>
              </a:r>
            </a:p>
          </p:txBody>
        </p: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BA8F188-D699-2FCC-FDB3-9600FDDA9B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19977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FAEAB8BE-3DB4-044F-8D5C-BE12771722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Rolling shutter readout</a:t>
            </a:r>
          </a:p>
        </p:txBody>
      </p:sp>
      <p:sp>
        <p:nvSpPr>
          <p:cNvPr id="114690" name="Content Placeholder 2">
            <a:extLst>
              <a:ext uri="{FF2B5EF4-FFF2-40B4-BE49-F238E27FC236}">
                <a16:creationId xmlns:a16="http://schemas.microsoft.com/office/drawing/2014/main" id="{BC523640-B4BB-1F41-A065-B5AF184BF7E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768350"/>
            <a:ext cx="8547100" cy="4913312"/>
          </a:xfrm>
        </p:spPr>
        <p:txBody>
          <a:bodyPr/>
          <a:lstStyle/>
          <a:p>
            <a:r>
              <a:rPr lang="en-US" altLang="en-US" dirty="0"/>
              <a:t>Many monolithic active pixel sensors are traditionally read out in rolling shutter mode.</a:t>
            </a:r>
          </a:p>
          <a:p>
            <a:pPr lvl="1"/>
            <a:r>
              <a:rPr lang="en-US" altLang="en-US" dirty="0"/>
              <a:t>Row 1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pPr lvl="1"/>
            <a:r>
              <a:rPr lang="en-US" altLang="en-US" dirty="0"/>
              <a:t>Row 2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pPr lvl="1"/>
            <a:r>
              <a:rPr lang="en-US" altLang="en-US" dirty="0"/>
              <a:t>Row 3 is read out, reset and </a:t>
            </a:r>
            <a:br>
              <a:rPr lang="en-US" altLang="en-US" dirty="0"/>
            </a:br>
            <a:r>
              <a:rPr lang="en-US" altLang="en-US" dirty="0"/>
              <a:t>starts integrating.</a:t>
            </a:r>
          </a:p>
          <a:p>
            <a:r>
              <a:rPr lang="en-US" altLang="en-US" dirty="0"/>
              <a:t>For each row the integration </a:t>
            </a:r>
            <a:br>
              <a:rPr lang="en-US" altLang="en-US" dirty="0"/>
            </a:br>
            <a:r>
              <a:rPr lang="en-US" altLang="en-US" dirty="0"/>
              <a:t>start and stop time are different.</a:t>
            </a:r>
          </a:p>
          <a:p>
            <a:r>
              <a:rPr lang="en-US" altLang="en-US" dirty="0"/>
              <a:t>The trigger signal is used as </a:t>
            </a:r>
            <a:br>
              <a:rPr lang="en-US" altLang="en-US" dirty="0"/>
            </a:br>
            <a:r>
              <a:rPr lang="en-US" altLang="en-US" dirty="0"/>
              <a:t>a tagger. From the trigger time, you know what row is read out. Need to store 2 frames to be guaranteed to reconstruct the hit.</a:t>
            </a:r>
          </a:p>
        </p:txBody>
      </p:sp>
      <p:pic>
        <p:nvPicPr>
          <p:cNvPr id="2050" name="Picture 2" descr="EasyBuilder Help - In-Sight 8405 Rolling Shutter Operation - Documentation  | Cognex">
            <a:extLst>
              <a:ext uri="{FF2B5EF4-FFF2-40B4-BE49-F238E27FC236}">
                <a16:creationId xmlns:a16="http://schemas.microsoft.com/office/drawing/2014/main" id="{674337BB-65CE-5C76-844B-92DBD8D32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521" y="1295400"/>
            <a:ext cx="4840479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FBF0BD-A4C8-D201-43BE-FD534283C5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53</a:t>
            </a:fld>
            <a:endParaRPr lang="en-GB" alt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638CF-10E8-0B38-4591-49C08BA77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Data-driven read 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56D2F-76A1-8300-BD64-21B8B7811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938" y="753337"/>
            <a:ext cx="4805362" cy="4913312"/>
          </a:xfrm>
        </p:spPr>
        <p:txBody>
          <a:bodyPr/>
          <a:lstStyle/>
          <a:p>
            <a:r>
              <a:rPr lang="en-US" dirty="0"/>
              <a:t>Some chips have a data driven mode (asynchronous).</a:t>
            </a:r>
          </a:p>
          <a:p>
            <a:r>
              <a:rPr lang="en-US" dirty="0"/>
              <a:t>Each pixel has its threshold. When the shaped signal exceeds the threshold, a hit is registered.</a:t>
            </a:r>
          </a:p>
          <a:p>
            <a:pPr lvl="1"/>
            <a:r>
              <a:rPr lang="en-US" dirty="0"/>
              <a:t>Output contains:</a:t>
            </a:r>
          </a:p>
          <a:p>
            <a:pPr lvl="2"/>
            <a:r>
              <a:rPr lang="en-US" dirty="0"/>
              <a:t>Pixel address</a:t>
            </a:r>
          </a:p>
          <a:p>
            <a:pPr lvl="2"/>
            <a:r>
              <a:rPr lang="en-US" dirty="0"/>
              <a:t>Time stamp for passing threshold</a:t>
            </a:r>
          </a:p>
          <a:p>
            <a:pPr lvl="2"/>
            <a:r>
              <a:rPr lang="en-US" dirty="0"/>
              <a:t>Time over threshold</a:t>
            </a:r>
          </a:p>
          <a:p>
            <a:endParaRPr lang="en-US" dirty="0"/>
          </a:p>
          <a:p>
            <a:r>
              <a:rPr lang="en-US" dirty="0"/>
              <a:t>“Simple” to combine data if you have synchronicity signal.</a:t>
            </a:r>
          </a:p>
          <a:p>
            <a:pPr lvl="1"/>
            <a:r>
              <a:rPr lang="en-US" dirty="0"/>
              <a:t>In practice, problematic because you need to read a large chunk of data and try to find same time stamps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247F92-F63E-DD60-BDF2-08BC812E4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0299" y="753337"/>
            <a:ext cx="4233863" cy="22611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A6E24A-1C82-E4DC-09B5-E8ABEE1E6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5932" y="3055081"/>
            <a:ext cx="4233863" cy="279406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36441-5F29-5323-A817-2E21FFCD05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93441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D14FC-8699-0CFA-2919-E4C7CA842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multiple types of sensors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72F09-D58F-E42C-71F3-A2480D20B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1" y="725488"/>
            <a:ext cx="5051426" cy="4913312"/>
          </a:xfrm>
        </p:spPr>
        <p:txBody>
          <a:bodyPr/>
          <a:lstStyle/>
          <a:p>
            <a:r>
              <a:rPr lang="en-US" dirty="0"/>
              <a:t>Need to think how to make a failsafe system to combine the data.</a:t>
            </a:r>
          </a:p>
          <a:p>
            <a:r>
              <a:rPr lang="en-US" dirty="0"/>
              <a:t>Difficult</a:t>
            </a:r>
          </a:p>
          <a:p>
            <a:pPr lvl="1"/>
            <a:r>
              <a:rPr lang="en-US" dirty="0"/>
              <a:t>Can block the trigger using BUSY logic for triggered systems.</a:t>
            </a:r>
          </a:p>
          <a:p>
            <a:pPr lvl="1"/>
            <a:r>
              <a:rPr lang="en-US" dirty="0"/>
              <a:t>Integrating devices will still see all the hits though.</a:t>
            </a:r>
          </a:p>
          <a:p>
            <a:pPr lvl="1"/>
            <a:r>
              <a:rPr lang="en-US" dirty="0"/>
              <a:t>How to match data? Time stamps? Trigger counting?</a:t>
            </a:r>
          </a:p>
          <a:p>
            <a:pPr lvl="1"/>
            <a:r>
              <a:rPr lang="en-US" dirty="0"/>
              <a:t>How to keep the clocks synchronous?</a:t>
            </a:r>
          </a:p>
          <a:p>
            <a:pPr lvl="1"/>
            <a:r>
              <a:rPr lang="en-US" dirty="0"/>
              <a:t>Time walk in data driven systems.</a:t>
            </a:r>
          </a:p>
          <a:p>
            <a:r>
              <a:rPr lang="en-US" dirty="0"/>
              <a:t>No real solutions</a:t>
            </a:r>
          </a:p>
          <a:p>
            <a:pPr lvl="1"/>
            <a:r>
              <a:rPr lang="en-US" dirty="0"/>
              <a:t>special synchronization signals</a:t>
            </a:r>
          </a:p>
          <a:p>
            <a:pPr lvl="1"/>
            <a:r>
              <a:rPr lang="en-US" dirty="0"/>
              <a:t>short runs</a:t>
            </a:r>
          </a:p>
          <a:p>
            <a:pPr lvl="1"/>
            <a:r>
              <a:rPr lang="en-US" dirty="0"/>
              <a:t>limit the beam rate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E75027C-F39D-773F-5897-42D0A4A4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r="4584"/>
          <a:stretch>
            <a:fillRect/>
          </a:stretch>
        </p:blipFill>
        <p:spPr bwMode="auto">
          <a:xfrm>
            <a:off x="5105400" y="2925763"/>
            <a:ext cx="4038600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35A32BDE-3A9C-5362-F042-7C79BF55A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263" y="612775"/>
            <a:ext cx="3505200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4FBA6-4D71-1D58-C2DC-067487EEA6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123176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9261-FE2B-2C85-0DC0-3C537A1B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ABF7A-0A84-692B-FE00-4D73FF9CB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9" y="717550"/>
            <a:ext cx="5748337" cy="4913312"/>
          </a:xfrm>
        </p:spPr>
        <p:txBody>
          <a:bodyPr/>
          <a:lstStyle/>
          <a:p>
            <a:r>
              <a:rPr lang="en-US" dirty="0"/>
              <a:t>Can fix small alignment issues offline.</a:t>
            </a:r>
          </a:p>
          <a:p>
            <a:r>
              <a:rPr lang="en-US" dirty="0"/>
              <a:t>Online you might be firing the beam (partly) next to the DUT.</a:t>
            </a:r>
          </a:p>
          <a:p>
            <a:pPr lvl="1"/>
            <a:r>
              <a:rPr lang="en-US" dirty="0"/>
              <a:t>Needs online analysis!</a:t>
            </a:r>
          </a:p>
          <a:p>
            <a:pPr lvl="1"/>
            <a:r>
              <a:rPr lang="en-US" dirty="0"/>
              <a:t>Can look at hit correlations and shadow plots.</a:t>
            </a:r>
          </a:p>
          <a:p>
            <a:pPr lvl="1"/>
            <a:r>
              <a:rPr lang="en-US" dirty="0"/>
              <a:t>Can use additional scintillators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7A64CD-A433-549F-824E-ACA3F261C06E}"/>
              </a:ext>
            </a:extLst>
          </p:cNvPr>
          <p:cNvGrpSpPr/>
          <p:nvPr/>
        </p:nvGrpSpPr>
        <p:grpSpPr>
          <a:xfrm>
            <a:off x="6338596" y="903288"/>
            <a:ext cx="2195803" cy="4913312"/>
            <a:chOff x="6338596" y="903288"/>
            <a:chExt cx="2195803" cy="49133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16DC997-4AEF-B8B0-905E-AFAC8DCB095F}"/>
                </a:ext>
              </a:extLst>
            </p:cNvPr>
            <p:cNvGrpSpPr/>
            <p:nvPr/>
          </p:nvGrpSpPr>
          <p:grpSpPr>
            <a:xfrm>
              <a:off x="6338596" y="1752600"/>
              <a:ext cx="2195803" cy="3572669"/>
              <a:chOff x="5816600" y="903288"/>
              <a:chExt cx="2717800" cy="4421981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0701B70-520C-FCAD-463C-B03C5ACA7354}"/>
                  </a:ext>
                </a:extLst>
              </p:cNvPr>
              <p:cNvSpPr/>
              <p:nvPr/>
            </p:nvSpPr>
            <p:spPr>
              <a:xfrm>
                <a:off x="6527800" y="903288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46D1312-D9B1-444D-B02D-C11DDEBBA85B}"/>
                  </a:ext>
                </a:extLst>
              </p:cNvPr>
              <p:cNvSpPr/>
              <p:nvPr/>
            </p:nvSpPr>
            <p:spPr>
              <a:xfrm>
                <a:off x="6527800" y="1964730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9AD8D6C-0540-818E-BC9A-D66F13F42957}"/>
                  </a:ext>
                </a:extLst>
              </p:cNvPr>
              <p:cNvSpPr/>
              <p:nvPr/>
            </p:nvSpPr>
            <p:spPr>
              <a:xfrm>
                <a:off x="6527800" y="4087614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C405560-E288-B708-108B-D2DE6BDF6EAE}"/>
                  </a:ext>
                </a:extLst>
              </p:cNvPr>
              <p:cNvSpPr/>
              <p:nvPr/>
            </p:nvSpPr>
            <p:spPr>
              <a:xfrm>
                <a:off x="6524626" y="5149057"/>
                <a:ext cx="2006600" cy="176212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400BCBB-92FB-1EBE-4E18-3404645DEB4E}"/>
                  </a:ext>
                </a:extLst>
              </p:cNvPr>
              <p:cNvSpPr/>
              <p:nvPr/>
            </p:nvSpPr>
            <p:spPr>
              <a:xfrm>
                <a:off x="5816600" y="3026172"/>
                <a:ext cx="2006600" cy="176212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495182D-1D92-70F2-8A0F-A615D44611AD}"/>
                </a:ext>
              </a:extLst>
            </p:cNvPr>
            <p:cNvGrpSpPr/>
            <p:nvPr/>
          </p:nvGrpSpPr>
          <p:grpSpPr>
            <a:xfrm>
              <a:off x="7302500" y="903288"/>
              <a:ext cx="787400" cy="4913312"/>
              <a:chOff x="7302500" y="903288"/>
              <a:chExt cx="787400" cy="4913312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DB497C3-5054-3528-E855-87993033CD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25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88FA200-3E7B-DDB7-0612-C3A07FDB49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62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13BAE24-7D16-7CA2-B40E-5ABCDD2E2F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89900" y="903288"/>
                <a:ext cx="0" cy="49133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B7E2664-036F-CF90-EA25-D6A8AAF40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691" y="2831858"/>
            <a:ext cx="3327396" cy="3037734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1AD092A-4BB8-47B5-83DB-1F7750A55D5E}"/>
              </a:ext>
            </a:extLst>
          </p:cNvPr>
          <p:cNvSpPr/>
          <p:nvPr/>
        </p:nvSpPr>
        <p:spPr>
          <a:xfrm>
            <a:off x="7027500" y="1374235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DEEFC1-B129-E179-1004-9137D7C7EAC1}"/>
              </a:ext>
            </a:extLst>
          </p:cNvPr>
          <p:cNvSpPr/>
          <p:nvPr/>
        </p:nvSpPr>
        <p:spPr>
          <a:xfrm>
            <a:off x="7011696" y="5440560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08F4E8C-6244-600F-F1E6-849B6A9A8BBE}"/>
              </a:ext>
            </a:extLst>
          </p:cNvPr>
          <p:cNvSpPr/>
          <p:nvPr/>
        </p:nvSpPr>
        <p:spPr>
          <a:xfrm>
            <a:off x="6569841" y="3673872"/>
            <a:ext cx="1260000" cy="142368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98C54-3E3D-FD29-4B56-86DE6A8061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481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E132-8BEA-39D2-C59C-8D3E82BE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 to think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EF6E-6C7C-9DD9-F02D-6B02D327D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32657"/>
            <a:ext cx="8229600" cy="4913312"/>
          </a:xfrm>
        </p:spPr>
        <p:txBody>
          <a:bodyPr/>
          <a:lstStyle/>
          <a:p>
            <a:r>
              <a:rPr lang="en-US" dirty="0"/>
              <a:t>Data quality monitoring essential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D98CB-8697-8C89-9547-7B5C6B02BE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57</a:t>
            </a:fld>
            <a:endParaRPr lang="en-GB" altLang="en-US"/>
          </a:p>
        </p:txBody>
      </p:sp>
      <p:pic>
        <p:nvPicPr>
          <p:cNvPr id="3073" name="Picture 1" descr="page22image3566272240">
            <a:extLst>
              <a:ext uri="{FF2B5EF4-FFF2-40B4-BE49-F238E27FC236}">
                <a16:creationId xmlns:a16="http://schemas.microsoft.com/office/drawing/2014/main" id="{341D8136-CECF-D071-5AA0-9855DED8F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t="11491" r="13681" b="14387"/>
          <a:stretch/>
        </p:blipFill>
        <p:spPr bwMode="auto">
          <a:xfrm>
            <a:off x="4713043" y="1012031"/>
            <a:ext cx="4481758" cy="254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7272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D413-ACDB-CCA4-2598-E42239F59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monitoring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2C5C7-DEED-5241-E49D-629E940F6E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995" y="903288"/>
            <a:ext cx="3472337" cy="4913312"/>
          </a:xfrm>
        </p:spPr>
        <p:txBody>
          <a:bodyPr/>
          <a:lstStyle/>
          <a:p>
            <a:r>
              <a:rPr lang="en-US" dirty="0"/>
              <a:t>Make a quick version of the analysis.</a:t>
            </a:r>
          </a:p>
          <a:p>
            <a:r>
              <a:rPr lang="en-US" dirty="0"/>
              <a:t>Use simple hit finder.</a:t>
            </a:r>
          </a:p>
          <a:p>
            <a:r>
              <a:rPr lang="en-US" dirty="0"/>
              <a:t>Exploit all hit maps and correlations</a:t>
            </a:r>
          </a:p>
          <a:p>
            <a:r>
              <a:rPr lang="en-US" dirty="0"/>
              <a:t>This HAS to look okay if you want to be successful.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7C3645-5F4C-7663-D30A-3802B58B9A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58</a:t>
            </a:fld>
            <a:endParaRPr lang="en-GB" altLang="en-US"/>
          </a:p>
        </p:txBody>
      </p:sp>
      <p:pic>
        <p:nvPicPr>
          <p:cNvPr id="6" name="Picture 5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2418FC3D-AD2B-9553-87FD-8C09D0457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332" y="768350"/>
            <a:ext cx="5223033" cy="4913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844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E132-8BEA-39D2-C59C-8D3E82BE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things to think about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AEF6E-6C7C-9DD9-F02D-6B02D327D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3" y="932657"/>
            <a:ext cx="8229600" cy="4913312"/>
          </a:xfrm>
        </p:spPr>
        <p:txBody>
          <a:bodyPr/>
          <a:lstStyle/>
          <a:p>
            <a:r>
              <a:rPr lang="en-US" dirty="0"/>
              <a:t>Data quality monitoring essential</a:t>
            </a:r>
          </a:p>
          <a:p>
            <a:r>
              <a:rPr lang="en-US" dirty="0"/>
              <a:t>Pretest detectors and software</a:t>
            </a:r>
          </a:p>
          <a:p>
            <a:r>
              <a:rPr lang="en-US" dirty="0"/>
              <a:t>Data handling</a:t>
            </a:r>
          </a:p>
          <a:p>
            <a:pPr lvl="1"/>
            <a:r>
              <a:rPr lang="en-US" dirty="0"/>
              <a:t>bring enough disks</a:t>
            </a:r>
          </a:p>
          <a:p>
            <a:r>
              <a:rPr lang="en-US" dirty="0"/>
              <a:t>Bring enough computers and cables</a:t>
            </a:r>
          </a:p>
          <a:p>
            <a:pPr lvl="1"/>
            <a:r>
              <a:rPr lang="en-US" dirty="0"/>
              <a:t>got a control hut and a beam area</a:t>
            </a:r>
          </a:p>
          <a:p>
            <a:r>
              <a:rPr lang="en-US" dirty="0"/>
              <a:t>Have a good test beam team</a:t>
            </a:r>
          </a:p>
          <a:p>
            <a:pPr lvl="1"/>
            <a:r>
              <a:rPr lang="en-US" dirty="0"/>
              <a:t>good leaders and good followers</a:t>
            </a:r>
          </a:p>
          <a:p>
            <a:pPr lvl="1"/>
            <a:r>
              <a:rPr lang="en-US" dirty="0"/>
              <a:t>good plan catering for various scenarios </a:t>
            </a:r>
          </a:p>
          <a:p>
            <a:r>
              <a:rPr lang="en-US" dirty="0"/>
              <a:t>Power plugs</a:t>
            </a:r>
          </a:p>
          <a:p>
            <a:r>
              <a:rPr lang="en-US" dirty="0"/>
              <a:t>Transport of people and equipment</a:t>
            </a:r>
          </a:p>
          <a:p>
            <a:r>
              <a:rPr lang="en-US" dirty="0"/>
              <a:t>Safety courses, inspections and health certificates</a:t>
            </a:r>
          </a:p>
        </p:txBody>
      </p:sp>
      <p:pic>
        <p:nvPicPr>
          <p:cNvPr id="3073" name="Picture 1" descr="page22image3566272240">
            <a:extLst>
              <a:ext uri="{FF2B5EF4-FFF2-40B4-BE49-F238E27FC236}">
                <a16:creationId xmlns:a16="http://schemas.microsoft.com/office/drawing/2014/main" id="{341D8136-CECF-D071-5AA0-9855DED8FA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t="11491" r="13681" b="14387"/>
          <a:stretch/>
        </p:blipFill>
        <p:spPr bwMode="auto">
          <a:xfrm>
            <a:off x="4713043" y="1012031"/>
            <a:ext cx="4481758" cy="254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95925-CE22-5478-6290-A244B61BC8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59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6271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63E3-C9C5-7738-AE5A-D651D959E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 or noise?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D00C6-5851-43C0-63EB-FCAE3AD1E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understand signal and noise</a:t>
            </a:r>
          </a:p>
          <a:p>
            <a:r>
              <a:rPr lang="en-US" dirty="0"/>
              <a:t>Many ways to test this</a:t>
            </a:r>
          </a:p>
          <a:p>
            <a:pPr lvl="1"/>
            <a:r>
              <a:rPr lang="en-US" dirty="0"/>
              <a:t>Laser</a:t>
            </a:r>
          </a:p>
          <a:p>
            <a:pPr lvl="1"/>
            <a:r>
              <a:rPr lang="en-US" dirty="0"/>
              <a:t>Radio-active sources</a:t>
            </a:r>
          </a:p>
          <a:p>
            <a:pPr lvl="1"/>
            <a:r>
              <a:rPr lang="en-US" dirty="0" err="1"/>
              <a:t>Cosmics</a:t>
            </a:r>
            <a:endParaRPr lang="en-US" dirty="0"/>
          </a:p>
          <a:p>
            <a:pPr lvl="1"/>
            <a:r>
              <a:rPr lang="en-US" dirty="0"/>
              <a:t>Test charges/pulses</a:t>
            </a:r>
          </a:p>
          <a:p>
            <a:r>
              <a:rPr lang="en-US" dirty="0"/>
              <a:t>All come with issues</a:t>
            </a:r>
          </a:p>
          <a:p>
            <a:pPr lvl="1"/>
            <a:r>
              <a:rPr lang="en-US" dirty="0"/>
              <a:t>Was there actually a particle or input pulse?</a:t>
            </a:r>
          </a:p>
          <a:p>
            <a:pPr lvl="1"/>
            <a:r>
              <a:rPr lang="en-US" dirty="0"/>
              <a:t>Where on the sensor?</a:t>
            </a:r>
          </a:p>
          <a:p>
            <a:pPr lvl="1"/>
            <a:r>
              <a:rPr lang="en-US" dirty="0"/>
              <a:t>Are the input charges representative of actual particles?</a:t>
            </a:r>
          </a:p>
          <a:p>
            <a:pPr lvl="1"/>
            <a:endParaRPr lang="en-US" dirty="0"/>
          </a:p>
          <a:p>
            <a:r>
              <a:rPr lang="en-US" dirty="0"/>
              <a:t>It is all about efficiency and purity.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3B320-8512-B348-D350-F419E38F8D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7820579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2045-B442-E667-94A4-18F74CB0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telescope or bring your 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0D2EE-E70A-AE7E-E4C3-2FD92D24D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9" y="768350"/>
            <a:ext cx="4970462" cy="4913312"/>
          </a:xfrm>
        </p:spPr>
        <p:txBody>
          <a:bodyPr/>
          <a:lstStyle/>
          <a:p>
            <a:r>
              <a:rPr lang="en-US" sz="1800" dirty="0"/>
              <a:t>At DESY, you get the EUDET telescope.</a:t>
            </a:r>
          </a:p>
          <a:p>
            <a:pPr lvl="1"/>
            <a:r>
              <a:rPr lang="en-US" sz="1800" dirty="0"/>
              <a:t>6 MIMOSA26 MAPS with </a:t>
            </a:r>
            <a:r>
              <a:rPr lang="en-GB" sz="1800" dirty="0"/>
              <a:t>18.4 </a:t>
            </a:r>
            <a:r>
              <a:rPr lang="el-GR" sz="1800" dirty="0"/>
              <a:t>μ</a:t>
            </a:r>
            <a:r>
              <a:rPr lang="en-GB" sz="1800" dirty="0"/>
              <a:t>m×18.4 </a:t>
            </a:r>
            <a:r>
              <a:rPr lang="el-GR" sz="1800" dirty="0"/>
              <a:t>μ</a:t>
            </a:r>
            <a:r>
              <a:rPr lang="en-GB" sz="1800" dirty="0"/>
              <a:t>m pitch and total area 21.2 ×10.6 mm</a:t>
            </a:r>
            <a:r>
              <a:rPr lang="en-GB" sz="1800" baseline="30000" dirty="0"/>
              <a:t>2</a:t>
            </a:r>
            <a:r>
              <a:rPr lang="en-GB" sz="1800" dirty="0"/>
              <a:t>. Each 50 </a:t>
            </a:r>
            <a:r>
              <a:rPr lang="el-GR" sz="1800" dirty="0"/>
              <a:t>μ</a:t>
            </a:r>
            <a:r>
              <a:rPr lang="en-GB" sz="1800" dirty="0"/>
              <a:t>m thick</a:t>
            </a:r>
            <a:endParaRPr lang="en-US" sz="1800" dirty="0"/>
          </a:p>
          <a:p>
            <a:pPr lvl="1"/>
            <a:r>
              <a:rPr lang="en-US" sz="1800" dirty="0"/>
              <a:t>Trigger Logic Unit (TLU) providing trigger logic, time stamp and a data acquisition system.</a:t>
            </a:r>
          </a:p>
          <a:p>
            <a:pPr lvl="1"/>
            <a:r>
              <a:rPr lang="el-GR" sz="1800" dirty="0"/>
              <a:t>σ</a:t>
            </a:r>
            <a:r>
              <a:rPr lang="en-GB" sz="1800" baseline="-25000" dirty="0"/>
              <a:t>M26</a:t>
            </a:r>
            <a:r>
              <a:rPr lang="en-GB" sz="1800" dirty="0"/>
              <a:t> = (3.24 ± 0.09) </a:t>
            </a:r>
            <a:r>
              <a:rPr lang="el-GR" sz="1800" dirty="0"/>
              <a:t>μ</a:t>
            </a:r>
            <a:r>
              <a:rPr lang="en-GB" sz="1800" dirty="0"/>
              <a:t>m.</a:t>
            </a:r>
          </a:p>
          <a:p>
            <a:r>
              <a:rPr lang="en-US" sz="1800" dirty="0"/>
              <a:t>Error on predicted position is </a:t>
            </a:r>
            <a:r>
              <a:rPr lang="el-GR" sz="1800" dirty="0"/>
              <a:t>(1.83±0.03)μ</a:t>
            </a:r>
            <a:r>
              <a:rPr lang="en-GB" sz="1800" dirty="0"/>
              <a:t>m</a:t>
            </a:r>
          </a:p>
          <a:p>
            <a:r>
              <a:rPr lang="en-GB" sz="1800" dirty="0"/>
              <a:t>Disadvantage</a:t>
            </a:r>
          </a:p>
          <a:p>
            <a:pPr lvl="1"/>
            <a:r>
              <a:rPr lang="en-US" sz="1800" dirty="0"/>
              <a:t>Need to integrate your sensor with DAQ AND online software. </a:t>
            </a:r>
          </a:p>
          <a:p>
            <a:r>
              <a:rPr lang="en-US" sz="1800" dirty="0"/>
              <a:t>Advantages</a:t>
            </a:r>
          </a:p>
          <a:p>
            <a:pPr lvl="1"/>
            <a:r>
              <a:rPr lang="en-US" sz="1800" dirty="0"/>
              <a:t>Most of the work done for you</a:t>
            </a:r>
          </a:p>
          <a:p>
            <a:pPr lvl="1"/>
            <a:r>
              <a:rPr lang="en-US" sz="1800" dirty="0"/>
              <a:t>Only need 1 sensor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ED7F6-BB36-D7C9-61FC-7F3A98378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149" y="1447800"/>
            <a:ext cx="3891713" cy="25527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896B4-022C-35C3-C390-CF58C924E99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5452110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A2045-B442-E667-94A4-18F74CB0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telescope or bring your 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0D2EE-E70A-AE7E-E4C3-2FD92D24D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39" y="768350"/>
            <a:ext cx="4457700" cy="4913312"/>
          </a:xfrm>
        </p:spPr>
        <p:txBody>
          <a:bodyPr/>
          <a:lstStyle/>
          <a:p>
            <a:r>
              <a:rPr lang="en-US" dirty="0"/>
              <a:t>Our ATLASPIx3 telescope.</a:t>
            </a:r>
          </a:p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Same DAQ system and software as in our labs when testing with </a:t>
            </a:r>
            <a:r>
              <a:rPr lang="en-US" dirty="0" err="1"/>
              <a:t>cosmics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Test several sensors at once.</a:t>
            </a:r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Need to write own DAQ and online analysis software.</a:t>
            </a:r>
          </a:p>
          <a:p>
            <a:pPr lvl="1"/>
            <a:r>
              <a:rPr lang="en-US" dirty="0"/>
              <a:t>Need at least 4 sensors.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D9254B-EB6B-EC9C-6008-DE9723C28D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37"/>
          <a:stretch/>
        </p:blipFill>
        <p:spPr>
          <a:xfrm>
            <a:off x="4572000" y="1587500"/>
            <a:ext cx="4457700" cy="26543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8A83D-4E78-782B-A06E-31C78E5AC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186801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C93B7-A9D2-6CF4-84F4-EA08FF740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Alternatives to </a:t>
            </a:r>
            <a:r>
              <a:rPr lang="en-US" dirty="0" err="1"/>
              <a:t>testbeam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D636F-DDB7-06CF-EE80-C675B31C3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663" y="738188"/>
            <a:ext cx="8229600" cy="4913312"/>
          </a:xfrm>
        </p:spPr>
        <p:txBody>
          <a:bodyPr/>
          <a:lstStyle/>
          <a:p>
            <a:r>
              <a:rPr lang="en-US" sz="1800" dirty="0" err="1"/>
              <a:t>Cosmics</a:t>
            </a:r>
            <a:endParaRPr lang="en-US" sz="1800" dirty="0"/>
          </a:p>
          <a:p>
            <a:pPr lvl="1"/>
            <a:r>
              <a:rPr lang="en-US" sz="1800" dirty="0"/>
              <a:t>You can put a stack of detectors together and measure tracks.</a:t>
            </a:r>
          </a:p>
          <a:p>
            <a:pPr lvl="1"/>
            <a:r>
              <a:rPr lang="en-US" sz="1800" dirty="0"/>
              <a:t>Works just as well. However, there are issues.</a:t>
            </a:r>
          </a:p>
          <a:p>
            <a:pPr lvl="2"/>
            <a:r>
              <a:rPr lang="en-US" sz="1800" dirty="0"/>
              <a:t>Rate is low.</a:t>
            </a:r>
          </a:p>
          <a:p>
            <a:pPr lvl="2"/>
            <a:r>
              <a:rPr lang="en-US" sz="1800" dirty="0"/>
              <a:t>Beam is not parallel. This makes alignment very complicated.</a:t>
            </a:r>
          </a:p>
          <a:p>
            <a:pPr lvl="2"/>
            <a:r>
              <a:rPr lang="en-US" sz="1800" dirty="0"/>
              <a:t>You do not know the momenta and thus the error on the predicted position. </a:t>
            </a:r>
          </a:p>
          <a:p>
            <a:r>
              <a:rPr lang="en-US" sz="1800" dirty="0"/>
              <a:t>Laser</a:t>
            </a:r>
          </a:p>
          <a:p>
            <a:pPr lvl="1"/>
            <a:r>
              <a:rPr lang="en-US" sz="1800" dirty="0"/>
              <a:t>The laser spot is usually much larger than the error on the predicted position. </a:t>
            </a:r>
          </a:p>
          <a:p>
            <a:pPr lvl="1"/>
            <a:r>
              <a:rPr lang="en-US" sz="1800" dirty="0"/>
              <a:t>Can be difficult to get signal in the sensor due to the metallization.</a:t>
            </a:r>
          </a:p>
          <a:p>
            <a:r>
              <a:rPr lang="en-US" sz="1800" dirty="0"/>
              <a:t>Radio-active sources</a:t>
            </a:r>
          </a:p>
          <a:p>
            <a:pPr lvl="1"/>
            <a:r>
              <a:rPr lang="en-US" sz="1800" dirty="0"/>
              <a:t>Can use sources but you do not know where the particles hit and how many you have.</a:t>
            </a:r>
          </a:p>
          <a:p>
            <a:r>
              <a:rPr lang="en-US" sz="1800" dirty="0"/>
              <a:t>Test charges/pulses</a:t>
            </a:r>
          </a:p>
          <a:p>
            <a:pPr lvl="1"/>
            <a:r>
              <a:rPr lang="en-US" sz="1800" dirty="0"/>
              <a:t>You essentially test the electronics only.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19EB5A-D58A-355B-AB35-4ADE4C4D0E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094831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CD39B-E778-C2B5-3577-7571E92DA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BBFB6-50DE-74E1-450A-8677E279A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lecture we discussed the basis behind test beams.</a:t>
            </a:r>
          </a:p>
          <a:p>
            <a:r>
              <a:rPr lang="en-US" dirty="0"/>
              <a:t>Key issues</a:t>
            </a:r>
          </a:p>
          <a:p>
            <a:pPr lvl="1"/>
            <a:r>
              <a:rPr lang="en-US" dirty="0"/>
              <a:t>Need to understand your telescope and most importantly, the error on the predicted position.</a:t>
            </a:r>
          </a:p>
          <a:p>
            <a:pPr lvl="1"/>
            <a:r>
              <a:rPr lang="en-US" dirty="0"/>
              <a:t>Can fabricate all kinds of beautiful results if you do not report your efficiency and purity.</a:t>
            </a:r>
          </a:p>
          <a:p>
            <a:r>
              <a:rPr lang="en-US" dirty="0"/>
              <a:t>Can do </a:t>
            </a:r>
            <a:r>
              <a:rPr lang="en-US" dirty="0" err="1"/>
              <a:t>testbeams</a:t>
            </a:r>
            <a:r>
              <a:rPr lang="en-US" dirty="0"/>
              <a:t> without a telescope using the grazing angle method.</a:t>
            </a:r>
          </a:p>
          <a:p>
            <a:pPr lvl="1"/>
            <a:r>
              <a:rPr lang="en-US" dirty="0"/>
              <a:t>There are also other alternatives that are almost just as good.</a:t>
            </a:r>
          </a:p>
          <a:p>
            <a:r>
              <a:rPr lang="en-US" dirty="0"/>
              <a:t>Main places for test beam are: CERN, DESY &amp; Fermilab.</a:t>
            </a:r>
          </a:p>
          <a:p>
            <a:r>
              <a:rPr lang="en-US" dirty="0"/>
              <a:t>We discussed main complications.</a:t>
            </a:r>
          </a:p>
          <a:p>
            <a:pPr lvl="1"/>
            <a:r>
              <a:rPr lang="en-US" dirty="0"/>
              <a:t>Integration is complicated</a:t>
            </a:r>
          </a:p>
          <a:p>
            <a:pPr lvl="1"/>
            <a:r>
              <a:rPr lang="en-US" dirty="0"/>
              <a:t>Your telescope or standard one</a:t>
            </a:r>
          </a:p>
          <a:p>
            <a:r>
              <a:rPr lang="en-US" dirty="0"/>
              <a:t>Good luck with your next test beam!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022B4-05DB-81E4-A84C-4DFA6EDD77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53036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20295-D98D-8EFE-7449-E3C71758C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7082E-F9CE-44EC-19FD-C776D6445C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0563F-9C44-2BD1-4C8C-F275A67D97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294257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B2CA0-F379-3F46-B185-36AFBCB24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– “remaining” electron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77AD8-0A45-5543-A15A-0E30E0924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769" y="967206"/>
            <a:ext cx="3482251" cy="4913312"/>
          </a:xfrm>
        </p:spPr>
        <p:txBody>
          <a:bodyPr/>
          <a:lstStyle/>
          <a:p>
            <a:r>
              <a:rPr lang="en-US" dirty="0"/>
              <a:t>If the electron gets enough energy, then it will ionize the atom.</a:t>
            </a:r>
          </a:p>
          <a:p>
            <a:r>
              <a:rPr lang="en-US" dirty="0"/>
              <a:t>This electron is mobile! This is vital to our detection challenge.</a:t>
            </a:r>
          </a:p>
          <a:p>
            <a:r>
              <a:rPr lang="en-US" dirty="0"/>
              <a:t>If it gets more energy, it will travel and ionize more atoms.</a:t>
            </a:r>
          </a:p>
          <a:p>
            <a:r>
              <a:rPr lang="en-US" dirty="0"/>
              <a:t>These are low energy electrons so they will not travel far and deposit a lot of energy.</a:t>
            </a:r>
          </a:p>
          <a:p>
            <a:pPr lvl="1"/>
            <a:r>
              <a:rPr lang="en-US" dirty="0"/>
              <a:t>Called 𝛿-electrons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A9DB992-EB39-5A47-A07F-5D8FDFA46800}"/>
              </a:ext>
            </a:extLst>
          </p:cNvPr>
          <p:cNvGrpSpPr/>
          <p:nvPr/>
        </p:nvGrpSpPr>
        <p:grpSpPr>
          <a:xfrm>
            <a:off x="5285949" y="1397390"/>
            <a:ext cx="3832411" cy="1952720"/>
            <a:chOff x="5311589" y="2229315"/>
            <a:chExt cx="3832411" cy="1952720"/>
          </a:xfrm>
        </p:grpSpPr>
        <p:pic>
          <p:nvPicPr>
            <p:cNvPr id="5" name="Picture 2" descr="Atomic Energy Levels | Electrical4U">
              <a:extLst>
                <a:ext uri="{FF2B5EF4-FFF2-40B4-BE49-F238E27FC236}">
                  <a16:creationId xmlns:a16="http://schemas.microsoft.com/office/drawing/2014/main" id="{0DAB102B-3CD4-E847-823D-54B2C628B1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14" b="15979"/>
            <a:stretch/>
          </p:blipFill>
          <p:spPr bwMode="auto">
            <a:xfrm>
              <a:off x="5311589" y="2229315"/>
              <a:ext cx="3832411" cy="1952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DAAC409-EA57-1B45-92DB-9A40188BE222}"/>
                </a:ext>
              </a:extLst>
            </p:cNvPr>
            <p:cNvSpPr/>
            <p:nvPr/>
          </p:nvSpPr>
          <p:spPr>
            <a:xfrm>
              <a:off x="6481482" y="3944658"/>
              <a:ext cx="156696" cy="15669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EBC4D5CC-E54F-8B4E-9A47-D808E430B8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921" t="34168" r="21030" b="41064"/>
          <a:stretch/>
        </p:blipFill>
        <p:spPr>
          <a:xfrm>
            <a:off x="3996058" y="3350110"/>
            <a:ext cx="5004946" cy="1415505"/>
          </a:xfrm>
          <a:prstGeom prst="rect">
            <a:avLst/>
          </a:prstGeom>
        </p:spPr>
      </p:pic>
      <p:pic>
        <p:nvPicPr>
          <p:cNvPr id="10" name="Picture 9" descr="A picture containing plane&#10;&#10;Description automatically generated">
            <a:extLst>
              <a:ext uri="{FF2B5EF4-FFF2-40B4-BE49-F238E27FC236}">
                <a16:creationId xmlns:a16="http://schemas.microsoft.com/office/drawing/2014/main" id="{934DAA7E-E740-714E-AA98-1A4CA3CBBC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07" t="47364" b="19451"/>
          <a:stretch/>
        </p:blipFill>
        <p:spPr>
          <a:xfrm>
            <a:off x="3996058" y="4791307"/>
            <a:ext cx="5076264" cy="109789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F42886-3C55-2C5E-54D2-1C197998AC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88759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426D796B-F7B2-7D44-B5FF-461C4FB0085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2706" name="Content Placeholder 2">
            <a:extLst>
              <a:ext uri="{FF2B5EF4-FFF2-40B4-BE49-F238E27FC236}">
                <a16:creationId xmlns:a16="http://schemas.microsoft.com/office/drawing/2014/main" id="{31F4E102-0A50-134F-8A4B-AC0CC0228D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400" y="683760"/>
            <a:ext cx="4660900" cy="4913312"/>
          </a:xfrm>
        </p:spPr>
        <p:txBody>
          <a:bodyPr/>
          <a:lstStyle/>
          <a:p>
            <a:r>
              <a:rPr lang="en-GB" altLang="en-US" sz="2400" dirty="0"/>
              <a:t>The amount of energy lost </a:t>
            </a:r>
            <a:br>
              <a:rPr lang="en-GB" altLang="en-US" sz="2400" dirty="0"/>
            </a:br>
            <a:r>
              <a:rPr lang="en-GB" altLang="en-US" sz="2400" dirty="0"/>
              <a:t>by a traversing particle will</a:t>
            </a:r>
            <a:br>
              <a:rPr lang="en-GB" altLang="en-US" sz="2400" dirty="0"/>
            </a:br>
            <a:r>
              <a:rPr lang="en-GB" altLang="en-US" sz="2400" dirty="0"/>
              <a:t>vary due to statistical </a:t>
            </a:r>
            <a:br>
              <a:rPr lang="en-GB" altLang="en-US" sz="2400" dirty="0"/>
            </a:br>
            <a:r>
              <a:rPr lang="en-GB" altLang="en-US" sz="2400" dirty="0"/>
              <a:t>fluctuations.</a:t>
            </a:r>
          </a:p>
          <a:p>
            <a:r>
              <a:rPr lang="en-GB" altLang="en-US" sz="2400" dirty="0"/>
              <a:t>The distribution looks like a Gaussian with a tail on the right. This is due to the 𝛿’s: some electrons get enough energy to ionise more particles.</a:t>
            </a:r>
          </a:p>
          <a:p>
            <a:pPr lvl="2"/>
            <a:r>
              <a:rPr lang="en-GB" altLang="en-US" sz="2400" dirty="0"/>
              <a:t>𝛿’s mostly go along the original particle direction, but can have big angles</a:t>
            </a:r>
          </a:p>
        </p:txBody>
      </p:sp>
      <p:pic>
        <p:nvPicPr>
          <p:cNvPr id="72707" name="Picture 4">
            <a:extLst>
              <a:ext uri="{FF2B5EF4-FFF2-40B4-BE49-F238E27FC236}">
                <a16:creationId xmlns:a16="http://schemas.microsoft.com/office/drawing/2014/main" id="{978191F9-46EF-8144-8AD8-CC27AA78C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1568224"/>
            <a:ext cx="50800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EC1C74-28C4-0533-7E0F-9DEE8A7FD5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7927482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BE71E23A-039E-5E48-BB7D-3657201945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4754" name="Content Placeholder 2">
            <a:extLst>
              <a:ext uri="{FF2B5EF4-FFF2-40B4-BE49-F238E27FC236}">
                <a16:creationId xmlns:a16="http://schemas.microsoft.com/office/drawing/2014/main" id="{F124D704-33C6-9E4C-ACE2-96FBD09B16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3038" y="765175"/>
            <a:ext cx="6042025" cy="4913313"/>
          </a:xfrm>
        </p:spPr>
        <p:txBody>
          <a:bodyPr/>
          <a:lstStyle/>
          <a:p>
            <a:r>
              <a:rPr lang="en-GB" altLang="en-US" sz="2200"/>
              <a:t>Landau assumed a thin detector with an infinite sea of free electrons. In practise this is not true.</a:t>
            </a:r>
          </a:p>
          <a:p>
            <a:r>
              <a:rPr lang="en-GB" altLang="en-US" sz="2200"/>
              <a:t>However, in practise the measured signal distributions look a lot like Landau distributions and any Gaussian with a tail signal distribution is called a Landau distribution.</a:t>
            </a:r>
          </a:p>
          <a:p>
            <a:r>
              <a:rPr lang="en-GB" altLang="en-US" sz="2200"/>
              <a:t>If the detectors get very thin, the distributions look very different.</a:t>
            </a:r>
          </a:p>
          <a:p>
            <a:r>
              <a:rPr lang="en-GB" altLang="en-US" sz="2200"/>
              <a:t>For thin detectors, thinner than say 10 or 20𝜇m thick, there are not enough energy transfers to smooth out the distribution and the 𝛿-rays reach the end of the detector material before they would stop.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4665859-F117-344A-B799-CEC2366676DE}"/>
              </a:ext>
            </a:extLst>
          </p:cNvPr>
          <p:cNvGrpSpPr>
            <a:grpSpLocks/>
          </p:cNvGrpSpPr>
          <p:nvPr/>
        </p:nvGrpSpPr>
        <p:grpSpPr bwMode="auto">
          <a:xfrm>
            <a:off x="6334125" y="954088"/>
            <a:ext cx="2668588" cy="4918075"/>
            <a:chOff x="6334125" y="954088"/>
            <a:chExt cx="2668588" cy="4918075"/>
          </a:xfrm>
        </p:grpSpPr>
        <p:pic>
          <p:nvPicPr>
            <p:cNvPr id="74767" name="Picture 3">
              <a:extLst>
                <a:ext uri="{FF2B5EF4-FFF2-40B4-BE49-F238E27FC236}">
                  <a16:creationId xmlns:a16="http://schemas.microsoft.com/office/drawing/2014/main" id="{D0D47D52-231C-CE41-A647-4222D3253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125" y="954088"/>
              <a:ext cx="2668588" cy="207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8" name="Picture 4">
              <a:extLst>
                <a:ext uri="{FF2B5EF4-FFF2-40B4-BE49-F238E27FC236}">
                  <a16:creationId xmlns:a16="http://schemas.microsoft.com/office/drawing/2014/main" id="{0CE7A34D-6577-CE43-9806-6E47D51E4F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4125" y="3222625"/>
              <a:ext cx="2668588" cy="264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478F81A-C817-A447-B940-25D51F1EBE28}"/>
              </a:ext>
            </a:extLst>
          </p:cNvPr>
          <p:cNvGrpSpPr>
            <a:grpSpLocks/>
          </p:cNvGrpSpPr>
          <p:nvPr/>
        </p:nvGrpSpPr>
        <p:grpSpPr bwMode="auto">
          <a:xfrm>
            <a:off x="5981700" y="1208088"/>
            <a:ext cx="3021013" cy="4291012"/>
            <a:chOff x="5982347" y="1208869"/>
            <a:chExt cx="3020366" cy="4290352"/>
          </a:xfrm>
        </p:grpSpPr>
        <p:grpSp>
          <p:nvGrpSpPr>
            <p:cNvPr id="74757" name="Group 11">
              <a:extLst>
                <a:ext uri="{FF2B5EF4-FFF2-40B4-BE49-F238E27FC236}">
                  <a16:creationId xmlns:a16="http://schemas.microsoft.com/office/drawing/2014/main" id="{55E5186B-9221-E84F-86D1-76BF5C0F50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7844" y="1208869"/>
              <a:ext cx="3004869" cy="2200760"/>
              <a:chOff x="5997844" y="2247254"/>
              <a:chExt cx="3004869" cy="2200760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8BB82F2-C967-2C40-9B4C-F401FF3BD4F0}"/>
                  </a:ext>
                </a:extLst>
              </p:cNvPr>
              <p:cNvSpPr/>
              <p:nvPr/>
            </p:nvSpPr>
            <p:spPr>
              <a:xfrm>
                <a:off x="5998219" y="2556768"/>
                <a:ext cx="3004494" cy="1411071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5A443E39-3CC7-4D40-823D-3F6F98AF9AC1}"/>
                  </a:ext>
                </a:extLst>
              </p:cNvPr>
              <p:cNvCxnSpPr/>
              <p:nvPr/>
            </p:nvCxnSpPr>
            <p:spPr>
              <a:xfrm flipV="1">
                <a:off x="7052093" y="2247254"/>
                <a:ext cx="604708" cy="22015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A9A45ABA-6328-0143-9FBE-C55F81E70ACC}"/>
                  </a:ext>
                </a:extLst>
              </p:cNvPr>
              <p:cNvCxnSpPr>
                <a:endCxn id="3" idx="0"/>
              </p:cNvCxnSpPr>
              <p:nvPr/>
            </p:nvCxnSpPr>
            <p:spPr>
              <a:xfrm flipV="1">
                <a:off x="7471103" y="2556768"/>
                <a:ext cx="30157" cy="3571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D9B6A5A7-4391-C348-B781-95A6A44B3637}"/>
                  </a:ext>
                </a:extLst>
              </p:cNvPr>
              <p:cNvCxnSpPr/>
              <p:nvPr/>
            </p:nvCxnSpPr>
            <p:spPr>
              <a:xfrm flipV="1">
                <a:off x="7345718" y="2882156"/>
                <a:ext cx="311083" cy="46665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6463D5DF-65D4-F24A-AAC9-5E805FDF5F70}"/>
                  </a:ext>
                </a:extLst>
              </p:cNvPr>
              <p:cNvCxnSpPr/>
              <p:nvPr/>
            </p:nvCxnSpPr>
            <p:spPr>
              <a:xfrm flipH="1" flipV="1">
                <a:off x="7052093" y="2744064"/>
                <a:ext cx="185698" cy="9761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758" name="Group 16">
              <a:extLst>
                <a:ext uri="{FF2B5EF4-FFF2-40B4-BE49-F238E27FC236}">
                  <a16:creationId xmlns:a16="http://schemas.microsoft.com/office/drawing/2014/main" id="{6C595CFB-228B-564A-93D9-3E86EA0FF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82347" y="3298461"/>
              <a:ext cx="3004869" cy="2200760"/>
              <a:chOff x="5997844" y="2247254"/>
              <a:chExt cx="3004869" cy="220076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F9979DD-0041-514C-8984-9E128A48EBCA}"/>
                  </a:ext>
                </a:extLst>
              </p:cNvPr>
              <p:cNvSpPr/>
              <p:nvPr/>
            </p:nvSpPr>
            <p:spPr>
              <a:xfrm>
                <a:off x="5997844" y="3546453"/>
                <a:ext cx="3004494" cy="420623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99444C92-1DC0-394A-B97F-0B7A2F347543}"/>
                  </a:ext>
                </a:extLst>
              </p:cNvPr>
              <p:cNvCxnSpPr/>
              <p:nvPr/>
            </p:nvCxnSpPr>
            <p:spPr>
              <a:xfrm flipV="1">
                <a:off x="7051718" y="2246491"/>
                <a:ext cx="604708" cy="22015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49399A01-AD65-874A-B4B1-D7B4821648E4}"/>
                  </a:ext>
                </a:extLst>
              </p:cNvPr>
              <p:cNvCxnSpPr/>
              <p:nvPr/>
            </p:nvCxnSpPr>
            <p:spPr>
              <a:xfrm flipH="1" flipV="1">
                <a:off x="7051718" y="2743302"/>
                <a:ext cx="185698" cy="9761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28949-FB71-5BD3-734C-D052B5B580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8508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AF3A1B28-8A5D-B744-A199-971C706175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Energy loss: Landau distribution</a:t>
            </a:r>
          </a:p>
        </p:txBody>
      </p:sp>
      <p:sp>
        <p:nvSpPr>
          <p:cNvPr id="76802" name="Content Placeholder 2">
            <a:extLst>
              <a:ext uri="{FF2B5EF4-FFF2-40B4-BE49-F238E27FC236}">
                <a16:creationId xmlns:a16="http://schemas.microsoft.com/office/drawing/2014/main" id="{B98BDAC6-F274-F847-9546-015984E656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32229" y="865190"/>
            <a:ext cx="4076246" cy="4913312"/>
          </a:xfrm>
        </p:spPr>
        <p:txBody>
          <a:bodyPr/>
          <a:lstStyle/>
          <a:p>
            <a:r>
              <a:rPr lang="en-GB" altLang="en-US" sz="2200" dirty="0"/>
              <a:t>The dependence on the thickness was measured.</a:t>
            </a:r>
          </a:p>
          <a:p>
            <a:r>
              <a:rPr lang="en-GB" altLang="en-US" sz="2200" dirty="0"/>
              <a:t>The plot shows that the energy loss per micron increases with increasing thickness. </a:t>
            </a:r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endParaRPr lang="en-GB" altLang="en-US" sz="2200" dirty="0"/>
          </a:p>
          <a:p>
            <a:r>
              <a:rPr lang="en-GB" altLang="en-US" sz="2200" dirty="0"/>
              <a:t>Very important when choosing detector thickness</a:t>
            </a:r>
          </a:p>
        </p:txBody>
      </p:sp>
      <p:pic>
        <p:nvPicPr>
          <p:cNvPr id="76803" name="Picture 4">
            <a:extLst>
              <a:ext uri="{FF2B5EF4-FFF2-40B4-BE49-F238E27FC236}">
                <a16:creationId xmlns:a16="http://schemas.microsoft.com/office/drawing/2014/main" id="{0A03B8F2-98F1-AF4F-9C2F-E72A3C7C3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4" r="9969"/>
          <a:stretch>
            <a:fillRect/>
          </a:stretch>
        </p:blipFill>
        <p:spPr bwMode="auto">
          <a:xfrm rot="5400000">
            <a:off x="5611813" y="2422525"/>
            <a:ext cx="2552700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6">
            <a:extLst>
              <a:ext uri="{FF2B5EF4-FFF2-40B4-BE49-F238E27FC236}">
                <a16:creationId xmlns:a16="http://schemas.microsoft.com/office/drawing/2014/main" id="{CAB41ED9-39F0-5548-9D83-6D73141A6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9" r="14355"/>
          <a:stretch>
            <a:fillRect/>
          </a:stretch>
        </p:blipFill>
        <p:spPr bwMode="auto">
          <a:xfrm rot="5400000">
            <a:off x="5771356" y="-123031"/>
            <a:ext cx="2233613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805" name="Group 6">
            <a:extLst>
              <a:ext uri="{FF2B5EF4-FFF2-40B4-BE49-F238E27FC236}">
                <a16:creationId xmlns:a16="http://schemas.microsoft.com/office/drawing/2014/main" id="{E2D33218-2B53-ED4D-A7A9-F032B26B47C3}"/>
              </a:ext>
            </a:extLst>
          </p:cNvPr>
          <p:cNvGrpSpPr>
            <a:grpSpLocks/>
          </p:cNvGrpSpPr>
          <p:nvPr/>
        </p:nvGrpSpPr>
        <p:grpSpPr bwMode="auto">
          <a:xfrm>
            <a:off x="728663" y="3003325"/>
            <a:ext cx="3005137" cy="2200275"/>
            <a:chOff x="5997844" y="2247254"/>
            <a:chExt cx="3004869" cy="220076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3FDF2C-1B2F-9C42-A0F2-34AE7328E737}"/>
                </a:ext>
              </a:extLst>
            </p:cNvPr>
            <p:cNvSpPr/>
            <p:nvPr/>
          </p:nvSpPr>
          <p:spPr>
            <a:xfrm>
              <a:off x="5997844" y="2556884"/>
              <a:ext cx="3004869" cy="1410011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5E51483-297A-444D-8798-ACB2ADA8E183}"/>
                </a:ext>
              </a:extLst>
            </p:cNvPr>
            <p:cNvCxnSpPr/>
            <p:nvPr/>
          </p:nvCxnSpPr>
          <p:spPr>
            <a:xfrm flipV="1">
              <a:off x="7051850" y="2247254"/>
              <a:ext cx="604783" cy="22007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9CBC693-3557-F241-9E7A-41CBD7F95740}"/>
                </a:ext>
              </a:extLst>
            </p:cNvPr>
            <p:cNvCxnSpPr>
              <a:endCxn id="12" idx="0"/>
            </p:cNvCxnSpPr>
            <p:nvPr/>
          </p:nvCxnSpPr>
          <p:spPr>
            <a:xfrm flipV="1">
              <a:off x="7470913" y="2556884"/>
              <a:ext cx="30159" cy="35726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A8C40E4-304E-234B-8145-5B1F22E3A13F}"/>
                </a:ext>
              </a:extLst>
            </p:cNvPr>
            <p:cNvCxnSpPr/>
            <p:nvPr/>
          </p:nvCxnSpPr>
          <p:spPr>
            <a:xfrm flipV="1">
              <a:off x="7345511" y="2882394"/>
              <a:ext cx="311122" cy="4652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66C47EF-E1BF-D340-B13D-FD371047D8A1}"/>
                </a:ext>
              </a:extLst>
            </p:cNvPr>
            <p:cNvCxnSpPr/>
            <p:nvPr/>
          </p:nvCxnSpPr>
          <p:spPr>
            <a:xfrm flipH="1" flipV="1">
              <a:off x="7051850" y="2742663"/>
              <a:ext cx="185720" cy="97652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D904963-95AC-6B4D-AC34-BCAD275170C7}"/>
              </a:ext>
            </a:extLst>
          </p:cNvPr>
          <p:cNvSpPr/>
          <p:nvPr/>
        </p:nvSpPr>
        <p:spPr>
          <a:xfrm>
            <a:off x="728663" y="3562125"/>
            <a:ext cx="2990850" cy="1146175"/>
          </a:xfrm>
          <a:prstGeom prst="rect">
            <a:avLst/>
          </a:prstGeom>
          <a:solidFill>
            <a:srgbClr val="C8E639">
              <a:alpha val="4392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4E2E48-58F3-6D42-9F24-24E8D3C4CEC2}"/>
              </a:ext>
            </a:extLst>
          </p:cNvPr>
          <p:cNvSpPr/>
          <p:nvPr/>
        </p:nvSpPr>
        <p:spPr>
          <a:xfrm>
            <a:off x="757238" y="4103462"/>
            <a:ext cx="2990850" cy="603250"/>
          </a:xfrm>
          <a:prstGeom prst="rect">
            <a:avLst/>
          </a:prstGeom>
          <a:solidFill>
            <a:srgbClr val="E9D400">
              <a:alpha val="43922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042C1-70FA-9193-67DE-F95EEBE42C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68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446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DACC8-B7F2-0CF5-27FA-C2BD2536B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Efficiency &amp; Purity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90C56-9AB2-2060-76A0-1CF328997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Efficiency</a:t>
            </a:r>
          </a:p>
          <a:p>
            <a:pPr lvl="1"/>
            <a:r>
              <a:rPr lang="en-GB" dirty="0"/>
              <a:t>If a particle traverses your detector, do you see it?</a:t>
            </a:r>
          </a:p>
          <a:p>
            <a:r>
              <a:rPr lang="en-GB" dirty="0"/>
              <a:t>Purity</a:t>
            </a:r>
          </a:p>
          <a:p>
            <a:pPr lvl="1"/>
            <a:r>
              <a:rPr lang="en-GB" dirty="0"/>
              <a:t>If you see a hit, was it a particle?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Getting efficiency &amp; purity right is VITAL for experiments. </a:t>
            </a:r>
          </a:p>
          <a:p>
            <a:pPr lvl="1"/>
            <a:r>
              <a:rPr lang="en-GB" dirty="0"/>
              <a:t>The job of a tracker is to reconstruct tracks. </a:t>
            </a:r>
          </a:p>
          <a:p>
            <a:pPr lvl="1"/>
            <a:r>
              <a:rPr lang="en-GB" dirty="0"/>
              <a:t>Only few layers available (~&lt;10). Track has 3 parameters.</a:t>
            </a:r>
          </a:p>
          <a:p>
            <a:pPr lvl="1"/>
            <a:r>
              <a:rPr lang="en-GB" dirty="0"/>
              <a:t>Many tracks close to each other; large scope for confusion.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7A2F40-0C12-DE70-FDAB-225FC72F8F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52329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A05028EF-1E56-5428-0D79-E70C47311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9675-0E38-4976-0612-8162EE5C9E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7800" y="914400"/>
            <a:ext cx="3703638" cy="4913313"/>
          </a:xfrm>
        </p:spPr>
        <p:txBody>
          <a:bodyPr/>
          <a:lstStyle/>
          <a:p>
            <a:r>
              <a:rPr lang="en-US" altLang="en-US"/>
              <a:t>Good efficiency and high purity means easy tracking.</a:t>
            </a:r>
          </a:p>
          <a:p>
            <a:r>
              <a:rPr lang="en-US" altLang="en-US"/>
              <a:t>Good efficiency and bad purity make tracking difficult.</a:t>
            </a:r>
          </a:p>
          <a:p>
            <a:r>
              <a:rPr lang="en-US" altLang="en-US"/>
              <a:t>Bad efficiency and good purity make tracking difficult.</a:t>
            </a:r>
          </a:p>
          <a:p>
            <a:r>
              <a:rPr lang="en-US" altLang="en-US"/>
              <a:t>Bad efficiency and bad purity make it impossible.</a:t>
            </a:r>
          </a:p>
          <a:p>
            <a:r>
              <a:rPr lang="en-US" altLang="en-US"/>
              <a:t>Do you notice that I can live with bad purity? This allows to use a low threshold and thus improve the efficiency. The track fit will clean things up.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E640211-E764-7D44-B15B-2798369548A6}"/>
              </a:ext>
            </a:extLst>
          </p:cNvPr>
          <p:cNvCxnSpPr/>
          <p:nvPr/>
        </p:nvCxnSpPr>
        <p:spPr>
          <a:xfrm rot="16200000">
            <a:off x="4496593" y="2332832"/>
            <a:ext cx="34718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5">
            <a:extLst>
              <a:ext uri="{FF2B5EF4-FFF2-40B4-BE49-F238E27FC236}">
                <a16:creationId xmlns:a16="http://schemas.microsoft.com/office/drawing/2014/main" id="{E6389627-A7CE-2749-B118-2A873464CEE3}"/>
              </a:ext>
            </a:extLst>
          </p:cNvPr>
          <p:cNvSpPr/>
          <p:nvPr/>
        </p:nvSpPr>
        <p:spPr>
          <a:xfrm rot="16200000">
            <a:off x="5462588" y="1587500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A5B9FEF-4A7E-CF41-A542-82E91DF86087}"/>
              </a:ext>
            </a:extLst>
          </p:cNvPr>
          <p:cNvCxnSpPr/>
          <p:nvPr/>
        </p:nvCxnSpPr>
        <p:spPr>
          <a:xfrm rot="16200000">
            <a:off x="5826919" y="2312194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 7">
            <a:extLst>
              <a:ext uri="{FF2B5EF4-FFF2-40B4-BE49-F238E27FC236}">
                <a16:creationId xmlns:a16="http://schemas.microsoft.com/office/drawing/2014/main" id="{82775661-B4C1-5348-BD25-354E812960CB}"/>
              </a:ext>
            </a:extLst>
          </p:cNvPr>
          <p:cNvSpPr/>
          <p:nvPr/>
        </p:nvSpPr>
        <p:spPr>
          <a:xfrm rot="16200000">
            <a:off x="6801644" y="2004219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64B2F78-74E9-AC41-A1BA-5F92D83A97D7}"/>
              </a:ext>
            </a:extLst>
          </p:cNvPr>
          <p:cNvCxnSpPr/>
          <p:nvPr/>
        </p:nvCxnSpPr>
        <p:spPr>
          <a:xfrm rot="16200000">
            <a:off x="7157244" y="2378869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9">
            <a:extLst>
              <a:ext uri="{FF2B5EF4-FFF2-40B4-BE49-F238E27FC236}">
                <a16:creationId xmlns:a16="http://schemas.microsoft.com/office/drawing/2014/main" id="{5939DCF8-AB6B-4540-94A9-77A1D4ED8103}"/>
              </a:ext>
            </a:extLst>
          </p:cNvPr>
          <p:cNvSpPr/>
          <p:nvPr/>
        </p:nvSpPr>
        <p:spPr>
          <a:xfrm rot="16200000">
            <a:off x="8140700" y="2468563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B1591B-0BF6-D645-BECB-38D18F2C448C}"/>
              </a:ext>
            </a:extLst>
          </p:cNvPr>
          <p:cNvCxnSpPr/>
          <p:nvPr/>
        </p:nvCxnSpPr>
        <p:spPr>
          <a:xfrm flipH="1" flipV="1">
            <a:off x="4038600" y="1519238"/>
            <a:ext cx="5106988" cy="1404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46EEFC4-1BF4-3944-A111-96C5538DC526}"/>
              </a:ext>
            </a:extLst>
          </p:cNvPr>
          <p:cNvCxnSpPr/>
          <p:nvPr/>
        </p:nvCxnSpPr>
        <p:spPr>
          <a:xfrm rot="16200000">
            <a:off x="3167857" y="2378869"/>
            <a:ext cx="347186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13">
            <a:extLst>
              <a:ext uri="{FF2B5EF4-FFF2-40B4-BE49-F238E27FC236}">
                <a16:creationId xmlns:a16="http://schemas.microsoft.com/office/drawing/2014/main" id="{210B80D2-18EA-244D-A727-19ACE8A099F6}"/>
              </a:ext>
            </a:extLst>
          </p:cNvPr>
          <p:cNvSpPr/>
          <p:nvPr/>
        </p:nvSpPr>
        <p:spPr>
          <a:xfrm rot="16200000">
            <a:off x="4150519" y="1288256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AE9CCE08-D610-C14B-80B9-B5DB726CD0A9}"/>
              </a:ext>
            </a:extLst>
          </p:cNvPr>
          <p:cNvSpPr/>
          <p:nvPr/>
        </p:nvSpPr>
        <p:spPr>
          <a:xfrm rot="16200000">
            <a:off x="6801644" y="2844006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C705F5ED-6352-DC4F-BD23-9AFC30D85C84}"/>
              </a:ext>
            </a:extLst>
          </p:cNvPr>
          <p:cNvSpPr/>
          <p:nvPr/>
        </p:nvSpPr>
        <p:spPr>
          <a:xfrm rot="16200000">
            <a:off x="8122444" y="1627981"/>
            <a:ext cx="736600" cy="769938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9F2347B-1C5B-334C-BEE8-0422C2443A94}"/>
              </a:ext>
            </a:extLst>
          </p:cNvPr>
          <p:cNvSpPr/>
          <p:nvPr/>
        </p:nvSpPr>
        <p:spPr>
          <a:xfrm rot="16200000">
            <a:off x="5489575" y="2449513"/>
            <a:ext cx="736600" cy="768350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99DBD342-E745-D549-A2CB-1AFB9F39096F}"/>
              </a:ext>
            </a:extLst>
          </p:cNvPr>
          <p:cNvSpPr/>
          <p:nvPr/>
        </p:nvSpPr>
        <p:spPr>
          <a:xfrm rot="16200000">
            <a:off x="4142582" y="2043906"/>
            <a:ext cx="736600" cy="769937"/>
          </a:xfrm>
          <a:custGeom>
            <a:avLst/>
            <a:gdLst>
              <a:gd name="connsiteX0" fmla="*/ 0 w 1152940"/>
              <a:gd name="connsiteY0" fmla="*/ 755374 h 769135"/>
              <a:gd name="connsiteX1" fmla="*/ 92766 w 1152940"/>
              <a:gd name="connsiteY1" fmla="*/ 768626 h 769135"/>
              <a:gd name="connsiteX2" fmla="*/ 132522 w 1152940"/>
              <a:gd name="connsiteY2" fmla="*/ 742122 h 769135"/>
              <a:gd name="connsiteX3" fmla="*/ 198783 w 1152940"/>
              <a:gd name="connsiteY3" fmla="*/ 689113 h 769135"/>
              <a:gd name="connsiteX4" fmla="*/ 238540 w 1152940"/>
              <a:gd name="connsiteY4" fmla="*/ 609600 h 769135"/>
              <a:gd name="connsiteX5" fmla="*/ 278296 w 1152940"/>
              <a:gd name="connsiteY5" fmla="*/ 569843 h 769135"/>
              <a:gd name="connsiteX6" fmla="*/ 331305 w 1152940"/>
              <a:gd name="connsiteY6" fmla="*/ 490330 h 769135"/>
              <a:gd name="connsiteX7" fmla="*/ 357809 w 1152940"/>
              <a:gd name="connsiteY7" fmla="*/ 450574 h 769135"/>
              <a:gd name="connsiteX8" fmla="*/ 424070 w 1152940"/>
              <a:gd name="connsiteY8" fmla="*/ 251791 h 769135"/>
              <a:gd name="connsiteX9" fmla="*/ 450574 w 1152940"/>
              <a:gd name="connsiteY9" fmla="*/ 172278 h 769135"/>
              <a:gd name="connsiteX10" fmla="*/ 463827 w 1152940"/>
              <a:gd name="connsiteY10" fmla="*/ 119269 h 769135"/>
              <a:gd name="connsiteX11" fmla="*/ 477079 w 1152940"/>
              <a:gd name="connsiteY11" fmla="*/ 79513 h 769135"/>
              <a:gd name="connsiteX12" fmla="*/ 530087 w 1152940"/>
              <a:gd name="connsiteY12" fmla="*/ 0 h 769135"/>
              <a:gd name="connsiteX13" fmla="*/ 702366 w 1152940"/>
              <a:gd name="connsiteY13" fmla="*/ 39756 h 769135"/>
              <a:gd name="connsiteX14" fmla="*/ 728870 w 1152940"/>
              <a:gd name="connsiteY14" fmla="*/ 119269 h 769135"/>
              <a:gd name="connsiteX15" fmla="*/ 742122 w 1152940"/>
              <a:gd name="connsiteY15" fmla="*/ 159026 h 769135"/>
              <a:gd name="connsiteX16" fmla="*/ 755374 w 1152940"/>
              <a:gd name="connsiteY16" fmla="*/ 198783 h 769135"/>
              <a:gd name="connsiteX17" fmla="*/ 795131 w 1152940"/>
              <a:gd name="connsiteY17" fmla="*/ 344556 h 769135"/>
              <a:gd name="connsiteX18" fmla="*/ 808383 w 1152940"/>
              <a:gd name="connsiteY18" fmla="*/ 384313 h 769135"/>
              <a:gd name="connsiteX19" fmla="*/ 861392 w 1152940"/>
              <a:gd name="connsiteY19" fmla="*/ 450574 h 769135"/>
              <a:gd name="connsiteX20" fmla="*/ 901148 w 1152940"/>
              <a:gd name="connsiteY20" fmla="*/ 516835 h 769135"/>
              <a:gd name="connsiteX21" fmla="*/ 914400 w 1152940"/>
              <a:gd name="connsiteY21" fmla="*/ 556591 h 769135"/>
              <a:gd name="connsiteX22" fmla="*/ 940905 w 1152940"/>
              <a:gd name="connsiteY22" fmla="*/ 583096 h 769135"/>
              <a:gd name="connsiteX23" fmla="*/ 993913 w 1152940"/>
              <a:gd name="connsiteY23" fmla="*/ 662609 h 769135"/>
              <a:gd name="connsiteX24" fmla="*/ 1020418 w 1152940"/>
              <a:gd name="connsiteY24" fmla="*/ 689113 h 769135"/>
              <a:gd name="connsiteX25" fmla="*/ 1139687 w 1152940"/>
              <a:gd name="connsiteY25" fmla="*/ 742122 h 769135"/>
              <a:gd name="connsiteX26" fmla="*/ 1152940 w 1152940"/>
              <a:gd name="connsiteY26" fmla="*/ 742122 h 76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52940" h="769135">
                <a:moveTo>
                  <a:pt x="0" y="755374"/>
                </a:moveTo>
                <a:cubicBezTo>
                  <a:pt x="30922" y="759791"/>
                  <a:pt x="61685" y="771734"/>
                  <a:pt x="92766" y="768626"/>
                </a:cubicBezTo>
                <a:cubicBezTo>
                  <a:pt x="108614" y="767041"/>
                  <a:pt x="120085" y="752071"/>
                  <a:pt x="132522" y="742122"/>
                </a:cubicBezTo>
                <a:cubicBezTo>
                  <a:pt x="226937" y="666589"/>
                  <a:pt x="76421" y="770688"/>
                  <a:pt x="198783" y="689113"/>
                </a:cubicBezTo>
                <a:cubicBezTo>
                  <a:pt x="212065" y="649265"/>
                  <a:pt x="209994" y="643855"/>
                  <a:pt x="238540" y="609600"/>
                </a:cubicBezTo>
                <a:cubicBezTo>
                  <a:pt x="250538" y="595202"/>
                  <a:pt x="266790" y="584637"/>
                  <a:pt x="278296" y="569843"/>
                </a:cubicBezTo>
                <a:cubicBezTo>
                  <a:pt x="297853" y="544699"/>
                  <a:pt x="313635" y="516834"/>
                  <a:pt x="331305" y="490330"/>
                </a:cubicBezTo>
                <a:lnTo>
                  <a:pt x="357809" y="450574"/>
                </a:lnTo>
                <a:lnTo>
                  <a:pt x="424070" y="251791"/>
                </a:lnTo>
                <a:lnTo>
                  <a:pt x="450574" y="172278"/>
                </a:lnTo>
                <a:cubicBezTo>
                  <a:pt x="454992" y="154608"/>
                  <a:pt x="458823" y="136782"/>
                  <a:pt x="463827" y="119269"/>
                </a:cubicBezTo>
                <a:cubicBezTo>
                  <a:pt x="467665" y="105838"/>
                  <a:pt x="470295" y="91724"/>
                  <a:pt x="477079" y="79513"/>
                </a:cubicBezTo>
                <a:cubicBezTo>
                  <a:pt x="492549" y="51667"/>
                  <a:pt x="530087" y="0"/>
                  <a:pt x="530087" y="0"/>
                </a:cubicBezTo>
                <a:cubicBezTo>
                  <a:pt x="545439" y="1535"/>
                  <a:pt x="673393" y="-6601"/>
                  <a:pt x="702366" y="39756"/>
                </a:cubicBezTo>
                <a:cubicBezTo>
                  <a:pt x="717173" y="63447"/>
                  <a:pt x="720035" y="92765"/>
                  <a:pt x="728870" y="119269"/>
                </a:cubicBezTo>
                <a:lnTo>
                  <a:pt x="742122" y="159026"/>
                </a:lnTo>
                <a:cubicBezTo>
                  <a:pt x="746539" y="172278"/>
                  <a:pt x="752634" y="185085"/>
                  <a:pt x="755374" y="198783"/>
                </a:cubicBezTo>
                <a:cubicBezTo>
                  <a:pt x="774107" y="292439"/>
                  <a:pt x="761504" y="243674"/>
                  <a:pt x="795131" y="344556"/>
                </a:cubicBezTo>
                <a:cubicBezTo>
                  <a:pt x="799548" y="357808"/>
                  <a:pt x="800634" y="372690"/>
                  <a:pt x="808383" y="384313"/>
                </a:cubicBezTo>
                <a:cubicBezTo>
                  <a:pt x="841818" y="434465"/>
                  <a:pt x="823625" y="412807"/>
                  <a:pt x="861392" y="450574"/>
                </a:cubicBezTo>
                <a:cubicBezTo>
                  <a:pt x="898932" y="563195"/>
                  <a:pt x="846576" y="425880"/>
                  <a:pt x="901148" y="516835"/>
                </a:cubicBezTo>
                <a:cubicBezTo>
                  <a:pt x="908335" y="528813"/>
                  <a:pt x="907213" y="544613"/>
                  <a:pt x="914400" y="556591"/>
                </a:cubicBezTo>
                <a:cubicBezTo>
                  <a:pt x="920828" y="567305"/>
                  <a:pt x="933408" y="573100"/>
                  <a:pt x="940905" y="583096"/>
                </a:cubicBezTo>
                <a:cubicBezTo>
                  <a:pt x="960017" y="608579"/>
                  <a:pt x="971388" y="640085"/>
                  <a:pt x="993913" y="662609"/>
                </a:cubicBezTo>
                <a:cubicBezTo>
                  <a:pt x="1002748" y="671444"/>
                  <a:pt x="1010662" y="681308"/>
                  <a:pt x="1020418" y="689113"/>
                </a:cubicBezTo>
                <a:cubicBezTo>
                  <a:pt x="1050443" y="713133"/>
                  <a:pt x="1102910" y="742122"/>
                  <a:pt x="1139687" y="742122"/>
                </a:cubicBezTo>
                <a:lnTo>
                  <a:pt x="1152940" y="742122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CB4393C-095F-BA4D-B6B3-EF93E1A51782}"/>
              </a:ext>
            </a:extLst>
          </p:cNvPr>
          <p:cNvCxnSpPr/>
          <p:nvPr/>
        </p:nvCxnSpPr>
        <p:spPr>
          <a:xfrm flipH="1" flipV="1">
            <a:off x="3881438" y="2465388"/>
            <a:ext cx="5011737" cy="54292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2C6B78-67A1-DD45-A076-B3B08F389EB0}"/>
              </a:ext>
            </a:extLst>
          </p:cNvPr>
          <p:cNvCxnSpPr/>
          <p:nvPr/>
        </p:nvCxnSpPr>
        <p:spPr>
          <a:xfrm flipH="1">
            <a:off x="3803650" y="1990725"/>
            <a:ext cx="5229225" cy="12541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5A91F28-A4BC-9546-A654-AE158C1039A3}"/>
              </a:ext>
            </a:extLst>
          </p:cNvPr>
          <p:cNvCxnSpPr/>
          <p:nvPr/>
        </p:nvCxnSpPr>
        <p:spPr>
          <a:xfrm flipH="1">
            <a:off x="3881438" y="2143125"/>
            <a:ext cx="5303837" cy="56515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C26142-53B5-2E12-BD37-48B30F19E3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E8209-8FB6-E242-B8FA-B2D532722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</a:t>
            </a:r>
            <a:r>
              <a:rPr lang="en-US" dirty="0" err="1"/>
              <a:t>testbeam</a:t>
            </a:r>
            <a:r>
              <a:rPr lang="en-US" dirty="0"/>
              <a:t> program?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F90F1-581B-7C4D-B5EF-71BD570CE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09" y="828857"/>
            <a:ext cx="4053016" cy="4913312"/>
          </a:xfrm>
        </p:spPr>
        <p:txBody>
          <a:bodyPr/>
          <a:lstStyle/>
          <a:p>
            <a:r>
              <a:rPr lang="en-US" dirty="0"/>
              <a:t>Measure efficiency &amp; purity </a:t>
            </a:r>
          </a:p>
          <a:p>
            <a:r>
              <a:rPr lang="en-US" dirty="0"/>
              <a:t>Fire particles at the sensor under test</a:t>
            </a:r>
          </a:p>
          <a:p>
            <a:r>
              <a:rPr lang="en-US" dirty="0"/>
              <a:t>Reconstruct the incoming particle position with other detectors (a telescope). </a:t>
            </a:r>
          </a:p>
          <a:p>
            <a:endParaRPr lang="en-US" dirty="0"/>
          </a:p>
          <a:p>
            <a:r>
              <a:rPr lang="en-US" dirty="0"/>
              <a:t>Ultimate test of a sensor system</a:t>
            </a:r>
          </a:p>
          <a:p>
            <a:pPr lvl="1"/>
            <a:r>
              <a:rPr lang="en-US" dirty="0"/>
              <a:t>Puts down a clear marker that the system works!</a:t>
            </a:r>
          </a:p>
          <a:p>
            <a:pPr lvl="1"/>
            <a:r>
              <a:rPr lang="en-US" dirty="0"/>
              <a:t>Know where particle hits the sensor</a:t>
            </a:r>
          </a:p>
          <a:p>
            <a:pPr lvl="1"/>
            <a:r>
              <a:rPr lang="en-US" dirty="0"/>
              <a:t>“Only” way to measure efficiency &amp; purity</a:t>
            </a:r>
          </a:p>
        </p:txBody>
      </p:sp>
      <p:pic>
        <p:nvPicPr>
          <p:cNvPr id="61444" name="Picture 4" descr="Cartoon showing the TimePix3 telescope [7] used to study the UT sensors. |  Download Scientific Diagram">
            <a:extLst>
              <a:ext uri="{FF2B5EF4-FFF2-40B4-BE49-F238E27FC236}">
                <a16:creationId xmlns:a16="http://schemas.microsoft.com/office/drawing/2014/main" id="{9FACC59C-D1D5-3544-ACA2-ED86D93751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905" y="1231900"/>
            <a:ext cx="42545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5E160-5E6D-6C99-2272-2C3AF7924D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365EA-C514-4A4F-9BD4-FA6756C3B9AF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453912"/>
      </p:ext>
    </p:extLst>
  </p:cSld>
  <p:clrMapOvr>
    <a:masterClrMapping/>
  </p:clrMapOvr>
</p:sld>
</file>

<file path=ppt/theme/theme1.xml><?xml version="1.0" encoding="utf-8"?>
<a:theme xmlns:a="http://schemas.openxmlformats.org/drawingml/2006/main" name="WO_2011_Lecture_template">
  <a:themeElements>
    <a:clrScheme name="WO_2011_Lecture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O_2011_Lecture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WO_2011_Lectur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O_2011_Lectur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O_2011_Lectur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WO_2011_Lecture_template</Template>
  <TotalTime>15679</TotalTime>
  <Words>3931</Words>
  <Application>Microsoft Macintosh PowerPoint</Application>
  <PresentationFormat>On-screen Show (4:3)</PresentationFormat>
  <Paragraphs>608</Paragraphs>
  <Slides>68</Slides>
  <Notes>13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8" baseType="lpstr">
      <vt:lpstr>Arial Unicode MS</vt:lpstr>
      <vt:lpstr>Arial</vt:lpstr>
      <vt:lpstr>Cambria Math</vt:lpstr>
      <vt:lpstr>Century Gothic</vt:lpstr>
      <vt:lpstr>Symbol</vt:lpstr>
      <vt:lpstr>Tahoma</vt:lpstr>
      <vt:lpstr>Times New Roman</vt:lpstr>
      <vt:lpstr>Wingdings</vt:lpstr>
      <vt:lpstr>WO_2011_Lecture_template</vt:lpstr>
      <vt:lpstr>Equation</vt:lpstr>
      <vt:lpstr>PowerPoint Presentation</vt:lpstr>
      <vt:lpstr>Testbeams</vt:lpstr>
      <vt:lpstr>Let’s start at the end…</vt:lpstr>
      <vt:lpstr>What did you see?</vt:lpstr>
      <vt:lpstr>What did you see?</vt:lpstr>
      <vt:lpstr>Hit or noise?</vt:lpstr>
      <vt:lpstr>Efficiency &amp; Purity</vt:lpstr>
      <vt:lpstr>Tracking</vt:lpstr>
      <vt:lpstr>Why a testbeam program?</vt:lpstr>
      <vt:lpstr>Main aims of a testbeam</vt:lpstr>
      <vt:lpstr>Efficiency and purity</vt:lpstr>
      <vt:lpstr>An example: FORTIS</vt:lpstr>
      <vt:lpstr>An example: FORTIS</vt:lpstr>
      <vt:lpstr>Raw data reconstruction</vt:lpstr>
      <vt:lpstr>Cluster language</vt:lpstr>
      <vt:lpstr>Signal or noise?</vt:lpstr>
      <vt:lpstr>Signal or noise?</vt:lpstr>
      <vt:lpstr>Signal or noise?</vt:lpstr>
      <vt:lpstr>Binary or ToT sensors</vt:lpstr>
      <vt:lpstr>Binary or ToT sensors</vt:lpstr>
      <vt:lpstr>Binary or ToT sensors</vt:lpstr>
      <vt:lpstr>Measuring Efficiency &amp; Purity</vt:lpstr>
      <vt:lpstr>Track reconstruction</vt:lpstr>
      <vt:lpstr>Multiple scattering</vt:lpstr>
      <vt:lpstr>Multiple scattering</vt:lpstr>
      <vt:lpstr>Error on the predicted position</vt:lpstr>
      <vt:lpstr>Error on the predicted position</vt:lpstr>
      <vt:lpstr>Error on the predicted position</vt:lpstr>
      <vt:lpstr>Error on the predicted position</vt:lpstr>
      <vt:lpstr>Good tracks and matching hits</vt:lpstr>
      <vt:lpstr>Problematic cases</vt:lpstr>
      <vt:lpstr>Problematic cases</vt:lpstr>
      <vt:lpstr>Good tracks and matching hits</vt:lpstr>
      <vt:lpstr>Position reconstruction</vt:lpstr>
      <vt:lpstr>Centre-of-Gravity</vt:lpstr>
      <vt:lpstr>Position resolution depends on hit position</vt:lpstr>
      <vt:lpstr>Position resolution depends on hit position</vt:lpstr>
      <vt:lpstr>Position resolution depends on hit position</vt:lpstr>
      <vt:lpstr>In-pixel variations</vt:lpstr>
      <vt:lpstr>Charge division</vt:lpstr>
      <vt:lpstr>Charge division</vt:lpstr>
      <vt:lpstr>Telescope free testbeam: grazing angle</vt:lpstr>
      <vt:lpstr>Telescope free testbeam: grazing angle</vt:lpstr>
      <vt:lpstr>Telescope free testbeam: grazing angle</vt:lpstr>
      <vt:lpstr>Telescope free testbeam: grazing angle</vt:lpstr>
      <vt:lpstr>Test beam facilities</vt:lpstr>
      <vt:lpstr>CERN-SPS</vt:lpstr>
      <vt:lpstr>CERN-PS</vt:lpstr>
      <vt:lpstr>Fermilab</vt:lpstr>
      <vt:lpstr>DESY</vt:lpstr>
      <vt:lpstr>The ugly truth…</vt:lpstr>
      <vt:lpstr>“Triggered” systems</vt:lpstr>
      <vt:lpstr>Rolling shutter readout</vt:lpstr>
      <vt:lpstr>Data-driven read out</vt:lpstr>
      <vt:lpstr>Using multiple types of sensors</vt:lpstr>
      <vt:lpstr>Alignment</vt:lpstr>
      <vt:lpstr>Other things to think about</vt:lpstr>
      <vt:lpstr>Data quality monitoring </vt:lpstr>
      <vt:lpstr>Other things to think about</vt:lpstr>
      <vt:lpstr>Standard telescope or bring your own</vt:lpstr>
      <vt:lpstr>Standard telescope or bring your own</vt:lpstr>
      <vt:lpstr>Alternatives to testbeam</vt:lpstr>
      <vt:lpstr>Summary</vt:lpstr>
      <vt:lpstr>Back up</vt:lpstr>
      <vt:lpstr>Energy loss – “remaining” electron </vt:lpstr>
      <vt:lpstr>Energy loss: Landau distribution</vt:lpstr>
      <vt:lpstr>Energy loss: Landau distribution</vt:lpstr>
      <vt:lpstr>Energy loss: Landau distribution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Ian Lindsay</dc:creator>
  <cp:lastModifiedBy>Jaap Velthuis</cp:lastModifiedBy>
  <cp:revision>480</cp:revision>
  <dcterms:created xsi:type="dcterms:W3CDTF">2011-10-19T11:42:29Z</dcterms:created>
  <dcterms:modified xsi:type="dcterms:W3CDTF">2024-06-07T08:47:09Z</dcterms:modified>
</cp:coreProperties>
</file>