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66" r:id="rId3"/>
    <p:sldId id="263" r:id="rId4"/>
    <p:sldId id="265" r:id="rId5"/>
    <p:sldId id="267" r:id="rId6"/>
    <p:sldId id="258" r:id="rId7"/>
    <p:sldId id="259" r:id="rId8"/>
    <p:sldId id="260" r:id="rId9"/>
    <p:sldId id="261" r:id="rId10"/>
    <p:sldId id="262" r:id="rId11"/>
    <p:sldId id="268" r:id="rId12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56"/>
    <p:restoredTop sz="94694"/>
  </p:normalViewPr>
  <p:slideViewPr>
    <p:cSldViewPr snapToGrid="0">
      <p:cViewPr varScale="1">
        <p:scale>
          <a:sx n="121" d="100"/>
          <a:sy n="121" d="100"/>
        </p:scale>
        <p:origin x="38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8F06C2-80D8-C342-BC57-325F0E08FD84}" type="datetimeFigureOut">
              <a:rPr lang="en-CH" smtClean="0"/>
              <a:t>14.04.2026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63300E-F73A-9347-8C53-EA8CE2776387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0742591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68E2A5-0E3F-2524-2F9A-D0CDF51DD5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7423903-9FE3-B4F1-EF8A-8958E78989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09679C-FF05-9255-C56B-F564C5094F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45BEF-C025-594E-B4D9-2E10E1CF3967}" type="datetime1">
              <a:rPr lang="de-CH" smtClean="0"/>
              <a:t>14.04.26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D0C333-5314-2E5C-1217-819B1FF15B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7F1836-3AA1-769D-D17C-3BE17E7F18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/>
            </a:lvl1pPr>
          </a:lstStyle>
          <a:p>
            <a:fld id="{95E85DD9-6C61-CD40-9026-8B6D4B6CF7D1}" type="slidenum">
              <a:rPr lang="en-CH" smtClean="0"/>
              <a:pPr/>
              <a:t>‹#›</a:t>
            </a:fld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4294934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9D53BE-CEDD-94B6-E685-18DCEB695B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ADAAEA-76EB-AABE-C6A3-EB1C9D77FE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CFA98A-2643-A0D1-7751-15A7FA8ED8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98662-4BAB-234E-9896-3DFDF0D56657}" type="datetime1">
              <a:rPr lang="de-CH" smtClean="0"/>
              <a:t>14.04.26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39AD2F-F83A-1024-724E-368485E3B9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A0D1B0-1A95-2A5A-6920-095915C8E8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85DD9-6C61-CD40-9026-8B6D4B6CF7D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2888459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3820B5E-4A64-4564-9B06-1960B37820C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8375F47-F182-5B75-7F75-B5926ECE1D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08731E-360D-3B07-8FA0-AF409A656E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63C55-E5B4-9D4B-98B8-061454D4550F}" type="datetime1">
              <a:rPr lang="de-CH" smtClean="0"/>
              <a:t>14.04.26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90BCBD-5EB5-13C0-B196-8D60A15321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A36DF4-2A30-EEC3-F2CC-ECD3B1780E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85DD9-6C61-CD40-9026-8B6D4B6CF7D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6562352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E9EE6-61F6-502C-4FFB-FDC6AF20A2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C31094-5C22-1BBE-D456-2328937B7D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A8A0E4-5D75-53B3-AA5E-454478D719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82A0E-F6D2-9E48-B8AC-6BF1785F637D}" type="datetime1">
              <a:rPr lang="de-CH" smtClean="0"/>
              <a:t>14.04.26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C8B1F9-E5DC-0AFD-150C-6F432851D5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3564DC-49EA-305E-6392-4965BE014C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85DD9-6C61-CD40-9026-8B6D4B6CF7D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364730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D84214-DA99-4B6A-5276-606D62488F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04ED21-A70B-243A-EB8C-1880FC7613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A15918-88CC-0D59-8672-FD3FB5F5C5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CC853-409E-4449-A7AF-277BA56B3414}" type="datetime1">
              <a:rPr lang="de-CH" smtClean="0"/>
              <a:t>14.04.26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682F8C-6423-3B44-8C68-284B5CEE66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1F220-F7EE-8B22-735B-63DEC6293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85DD9-6C61-CD40-9026-8B6D4B6CF7D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72592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318441-F3E7-4EBB-E2A1-576F52E884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D826A7-474F-4070-88FC-AEC65A86FA4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01FC111-D41E-86AA-D1B4-2D77E60BBD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D382C3-C19E-1D7F-7FEE-35BA50CCA1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DFBF7-B310-4346-8219-29FAE25CB89D}" type="datetime1">
              <a:rPr lang="de-CH" smtClean="0"/>
              <a:t>14.04.26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593559-D01F-4133-FB2C-FD1F7FDD9F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FB9804-EA93-53D1-7FA2-B41BF4C282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85DD9-6C61-CD40-9026-8B6D4B6CF7D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802970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C1DE0D-1DC5-79CC-BA81-2423730F3B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451E17-490F-977D-5EFF-C35080A5CF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2B61E9-641A-8AC9-A99C-3125D4BADB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BFDF81F-981B-4768-737E-AEEF66497B5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414C0EC-8ED5-82AD-6A98-4D9B03B3FA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D888BFA-6B86-EBAF-807F-CA8BDE4748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DC9C3-0A42-4946-BC4E-DAB6E557B17E}" type="datetime1">
              <a:rPr lang="de-CH" smtClean="0"/>
              <a:t>14.04.26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EF41376-8A8F-8EE5-FFE5-DAA931D512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6BE4B51-08E7-0C64-BA80-0BD75D8FD2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85DD9-6C61-CD40-9026-8B6D4B6CF7D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21197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6DB764-7E16-73E8-1B1A-45674766D7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E0A1798-B3F4-F46E-3E5A-050915B46F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74D1A-BE04-AD44-9A91-4C162C4D67F4}" type="datetime1">
              <a:rPr lang="de-CH" smtClean="0"/>
              <a:t>14.04.26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2428939-963A-B276-5FEE-0185B3CBD3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F5CE40C-B66D-AEED-845B-56694CD4C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85DD9-6C61-CD40-9026-8B6D4B6CF7D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7474749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B14CB05-BC3E-9BE4-3E05-23AE3A8B27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254D0-9917-8947-9F53-AA487BC133CC}" type="datetime1">
              <a:rPr lang="de-CH" smtClean="0"/>
              <a:t>14.04.26</a:t>
            </a:fld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D5AB87-D5ED-D22F-AE62-8EF9CF48D6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25C4FD-DB56-5439-5322-B2D0781638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85DD9-6C61-CD40-9026-8B6D4B6CF7D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0868057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2ACE20-7D13-6316-F81C-757C7650AC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F5058C-E6BF-1827-D0CA-A64567AE50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BB696DB-5458-87FB-2362-E5D7F9B18F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DA49E68-827A-97DB-FA93-31667DD7C4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0C49F-15A0-6048-99B4-0084649ACA4C}" type="datetime1">
              <a:rPr lang="de-CH" smtClean="0"/>
              <a:t>14.04.26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37CB7E-814F-BBBE-0060-ABA4FAEE8E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1A5880-48D8-ED5C-3D90-57D572CAFC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85DD9-6C61-CD40-9026-8B6D4B6CF7D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662353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7994BD-BBD3-3AC4-1FD2-6ABFA7359B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80AB789-03BA-37D0-2F9B-25DAC59BCEA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92C324-A442-F8C7-6F3E-2BBC93E592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C99562-ADB3-484A-58D0-7323B3E0E3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1B9E1-3E8D-744E-84A8-9531ACE9AF07}" type="datetime1">
              <a:rPr lang="de-CH" smtClean="0"/>
              <a:t>14.04.26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CC6725-FAA7-E0B1-FC0D-BC884ED707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09F52D-7FCE-95D4-D868-4AE6575CD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85DD9-6C61-CD40-9026-8B6D4B6CF7D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7397095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B7F153C-F9E0-5BB5-53F2-2984495CB4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0476BF-0360-C5B8-BBB5-9BA8391B22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50DF38-9C6A-DA0D-D6AD-A8039FD3502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0F1929F-82AD-5646-96B2-76787938FE5F}" type="datetime1">
              <a:rPr lang="de-CH" smtClean="0"/>
              <a:t>14.04.26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031C5E-8026-6F7D-098E-0469B0224E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30BFD1-4ADD-271D-7BEA-469AF0F6A7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5E85DD9-6C61-CD40-9026-8B6D4B6CF7D1}" type="slidenum">
              <a:rPr lang="en-CH" smtClean="0"/>
              <a:pPr/>
              <a:t>‹#›</a:t>
            </a:fld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988360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9588AB-A261-71FC-B2A2-3C9D7B8B09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600200"/>
            <a:ext cx="8991600" cy="1029166"/>
          </a:xfrm>
        </p:spPr>
        <p:txBody>
          <a:bodyPr/>
          <a:lstStyle/>
          <a:p>
            <a:r>
              <a:rPr lang="en-CH" dirty="0"/>
              <a:t>DAPHNE Configuration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45A3712-1B31-2BA3-266A-6055BA4B035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H" dirty="0"/>
              <a:t>Benan Ünal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66F6D9-B0D8-4E94-15B1-1593C0016C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85DD9-6C61-CD40-9026-8B6D4B6CF7D1}" type="slidenum">
              <a:rPr lang="en-CH" smtClean="0"/>
              <a:t>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8078661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2B97F24A-32CE-4C1C-A50D-3016B394D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105951A-C61F-6892-E16D-5425E69D12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39520"/>
            <a:ext cx="3429000" cy="1719072"/>
          </a:xfrm>
        </p:spPr>
        <p:txBody>
          <a:bodyPr anchor="b">
            <a:normAutofit/>
          </a:bodyPr>
          <a:lstStyle/>
          <a:p>
            <a:r>
              <a:rPr lang="en-CH" sz="5400"/>
              <a:t>What next…</a:t>
            </a:r>
          </a:p>
        </p:txBody>
      </p:sp>
      <p:sp>
        <p:nvSpPr>
          <p:cNvPr id="14" name="sketch line">
            <a:extLst>
              <a:ext uri="{FF2B5EF4-FFF2-40B4-BE49-F238E27FC236}">
                <a16:creationId xmlns:a16="http://schemas.microsoft.com/office/drawing/2014/main" id="{CD8B4F24-440B-49E9-B85D-733523DC06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573756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1A9778E-570C-8092-AADD-C0725B9637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807208"/>
            <a:ext cx="3429000" cy="3410712"/>
          </a:xfrm>
        </p:spPr>
        <p:txBody>
          <a:bodyPr anchor="t">
            <a:normAutofit fontScale="92500" lnSpcReduction="20000"/>
          </a:bodyPr>
          <a:lstStyle/>
          <a:p>
            <a:r>
              <a:rPr lang="en-US" sz="2200" dirty="0"/>
              <a:t>Find gains for different settings</a:t>
            </a:r>
          </a:p>
          <a:p>
            <a:r>
              <a:rPr lang="en-US" sz="2200" dirty="0"/>
              <a:t>Find breakdown voltage</a:t>
            </a:r>
          </a:p>
          <a:p>
            <a:r>
              <a:rPr lang="en-US" sz="2200" dirty="0" err="1"/>
              <a:t>Vgain</a:t>
            </a:r>
            <a:r>
              <a:rPr lang="en-US" sz="2200" dirty="0"/>
              <a:t> vs SNR scans for different </a:t>
            </a:r>
            <a:r>
              <a:rPr lang="en-US" sz="2200" dirty="0" err="1"/>
              <a:t>overvoltages</a:t>
            </a:r>
            <a:r>
              <a:rPr lang="en-US" sz="2200" dirty="0"/>
              <a:t> to find optimal working conditions.</a:t>
            </a:r>
          </a:p>
          <a:p>
            <a:r>
              <a:rPr lang="en-US" sz="2200" dirty="0"/>
              <a:t>Try to isolate peaks of waveforms</a:t>
            </a:r>
          </a:p>
          <a:p>
            <a:r>
              <a:rPr lang="en-US" sz="2200" dirty="0"/>
              <a:t>Automate the process and see for all channels</a:t>
            </a:r>
          </a:p>
          <a:p>
            <a:r>
              <a:rPr lang="en-US" sz="2200" dirty="0"/>
              <a:t>Move onto the TPC</a:t>
            </a:r>
          </a:p>
        </p:txBody>
      </p:sp>
      <p:pic>
        <p:nvPicPr>
          <p:cNvPr id="5" name="Content Placeholder 4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D78B8415-CA8F-C410-B0BC-FE0DD1BC7F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4633" y="640080"/>
            <a:ext cx="6823046" cy="557784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211934-4D5A-362F-BD07-E756038045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85DD9-6C61-CD40-9026-8B6D4B6CF7D1}" type="slidenum">
              <a:rPr lang="en-CH" smtClean="0"/>
              <a:t>10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6246087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10527D6-C746-3137-53D2-8B4277B788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85DD9-6C61-CD40-9026-8B6D4B6CF7D1}" type="slidenum">
              <a:rPr lang="en-CH" smtClean="0"/>
              <a:t>11</a:t>
            </a:fld>
            <a:endParaRPr lang="en-CH"/>
          </a:p>
        </p:txBody>
      </p:sp>
      <p:pic>
        <p:nvPicPr>
          <p:cNvPr id="3" name="Picture 2" descr="A diagram of a block diagram&#10;&#10;Description automatically generated">
            <a:extLst>
              <a:ext uri="{FF2B5EF4-FFF2-40B4-BE49-F238E27FC236}">
                <a16:creationId xmlns:a16="http://schemas.microsoft.com/office/drawing/2014/main" id="{0D179159-9C4A-2E5E-0A05-F87148D70D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3165" y="1633395"/>
            <a:ext cx="7772400" cy="392754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B3B9CE8-41C9-8E9B-9304-6D7D1502A30E}"/>
              </a:ext>
            </a:extLst>
          </p:cNvPr>
          <p:cNvSpPr txBox="1"/>
          <p:nvPr/>
        </p:nvSpPr>
        <p:spPr>
          <a:xfrm>
            <a:off x="872359" y="409712"/>
            <a:ext cx="16868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3600" dirty="0"/>
              <a:t>Backup</a:t>
            </a:r>
          </a:p>
        </p:txBody>
      </p:sp>
    </p:spTree>
    <p:extLst>
      <p:ext uri="{BB962C8B-B14F-4D97-AF65-F5344CB8AC3E}">
        <p14:creationId xmlns:p14="http://schemas.microsoft.com/office/powerpoint/2010/main" val="17678202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89CF25-DAD9-8936-59FD-5DD916C9B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Setup</a:t>
            </a:r>
          </a:p>
        </p:txBody>
      </p:sp>
      <p:pic>
        <p:nvPicPr>
          <p:cNvPr id="5" name="Content Placeholder 4" descr="A close up of a circuit board&#10;&#10;Description automatically generated">
            <a:extLst>
              <a:ext uri="{FF2B5EF4-FFF2-40B4-BE49-F238E27FC236}">
                <a16:creationId xmlns:a16="http://schemas.microsoft.com/office/drawing/2014/main" id="{29BDDE2A-0C6E-4EF1-20B4-381CCCE9889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1086" y="1949823"/>
            <a:ext cx="6431762" cy="3951381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ED3E555-C1F8-739D-2544-0F7FA589D18A}"/>
              </a:ext>
            </a:extLst>
          </p:cNvPr>
          <p:cNvSpPr txBox="1"/>
          <p:nvPr/>
        </p:nvSpPr>
        <p:spPr>
          <a:xfrm>
            <a:off x="2580292" y="6123543"/>
            <a:ext cx="18607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 dirty="0"/>
              <a:t>DAPHNE board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C74FEC9-5480-AE57-A44D-292E1C7883C4}"/>
              </a:ext>
            </a:extLst>
          </p:cNvPr>
          <p:cNvSpPr txBox="1"/>
          <p:nvPr/>
        </p:nvSpPr>
        <p:spPr>
          <a:xfrm>
            <a:off x="7888428" y="6088777"/>
            <a:ext cx="34653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 dirty="0"/>
              <a:t>Coldbox with SiPM and Pulser</a:t>
            </a:r>
          </a:p>
        </p:txBody>
      </p:sp>
      <p:pic>
        <p:nvPicPr>
          <p:cNvPr id="9" name="Picture 8" descr="A green board with blue tape&#10;&#10;Description automatically generated">
            <a:extLst>
              <a:ext uri="{FF2B5EF4-FFF2-40B4-BE49-F238E27FC236}">
                <a16:creationId xmlns:a16="http://schemas.microsoft.com/office/drawing/2014/main" id="{6262B888-E87D-BD4A-2FCF-AE93C90FDC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82894" y="630266"/>
            <a:ext cx="3857625" cy="5270938"/>
          </a:xfrm>
          <a:prstGeom prst="rect">
            <a:avLst/>
          </a:prstGeom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3F9EEAE-BC8A-85FA-9D36-8571FAAF16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85DD9-6C61-CD40-9026-8B6D4B6CF7D1}" type="slidenum">
              <a:rPr lang="en-CH" smtClean="0"/>
              <a:t>2</a:t>
            </a:fld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2550421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330739-C889-8FAF-FBAE-CE9EC8EFCC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151" y="269051"/>
            <a:ext cx="10515600" cy="567696"/>
          </a:xfrm>
        </p:spPr>
        <p:txBody>
          <a:bodyPr>
            <a:noAutofit/>
          </a:bodyPr>
          <a:lstStyle/>
          <a:p>
            <a:r>
              <a:rPr lang="en-CH" sz="3600" dirty="0"/>
              <a:t>Trigger types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499BE9-B6E1-BDCF-FDB1-E8B51B7480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3985" y="1614478"/>
            <a:ext cx="10302766" cy="1147532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de-CH" sz="4100" dirty="0"/>
              <a:t>Random Trigger</a:t>
            </a:r>
          </a:p>
          <a:p>
            <a:r>
              <a:rPr lang="en-CH" sz="3600" dirty="0"/>
              <a:t>Periodic random signal (300Hz / 3.3ms) that triggers the data acquisition</a:t>
            </a:r>
            <a:r>
              <a:rPr lang="en-CH" sz="8600" dirty="0"/>
              <a:t> </a:t>
            </a:r>
          </a:p>
          <a:p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F72D88B-0F7D-C984-2FC8-AF6A3FB6D863}"/>
              </a:ext>
            </a:extLst>
          </p:cNvPr>
          <p:cNvSpPr txBox="1"/>
          <p:nvPr/>
        </p:nvSpPr>
        <p:spPr>
          <a:xfrm>
            <a:off x="493985" y="2863215"/>
            <a:ext cx="35064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800" dirty="0"/>
              <a:t>Self-Trigger Threshold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E40AB9C-75D0-4E10-8B39-BF4609FD826D}"/>
              </a:ext>
            </a:extLst>
          </p:cNvPr>
          <p:cNvSpPr txBox="1"/>
          <p:nvPr/>
        </p:nvSpPr>
        <p:spPr>
          <a:xfrm>
            <a:off x="483475" y="3429000"/>
            <a:ext cx="11311145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2400" dirty="0"/>
              <a:t>Threshold is set as a configuration parameter depending on weather the system is cold or warm.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W</a:t>
            </a:r>
            <a:r>
              <a:rPr lang="en-CH" sz="2400" dirty="0"/>
              <a:t>arm </a:t>
            </a:r>
            <a:r>
              <a:rPr lang="en-CH" sz="2400" dirty="0">
                <a:sym typeface="Wingdings" pitchFamily="2" charset="2"/>
              </a:rPr>
              <a:t> m</a:t>
            </a:r>
            <a:r>
              <a:rPr lang="en-GB" sz="2400" dirty="0">
                <a:sym typeface="Wingdings" pitchFamily="2" charset="2"/>
              </a:rPr>
              <a:t>or</a:t>
            </a:r>
            <a:r>
              <a:rPr lang="en-CH" sz="2400" dirty="0">
                <a:sym typeface="Wingdings" pitchFamily="2" charset="2"/>
              </a:rPr>
              <a:t>e noise higher threshold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2400" dirty="0">
                <a:sym typeface="Wingdings" pitchFamily="2" charset="2"/>
              </a:rPr>
              <a:t>Cold  less noise  lower threshold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ym typeface="Wingdings" pitchFamily="2" charset="2"/>
              </a:rPr>
              <a:t>A</a:t>
            </a:r>
            <a:r>
              <a:rPr lang="en-CH" sz="2400" dirty="0">
                <a:sym typeface="Wingdings" pitchFamily="2" charset="2"/>
              </a:rPr>
              <a:t>ny signal (pulser/dark count) that exceeds the set threshold generates a waveform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2400" dirty="0">
                <a:sym typeface="Wingdings" pitchFamily="2" charset="2"/>
              </a:rPr>
              <a:t>Self triggering algorithm:</a:t>
            </a:r>
          </a:p>
          <a:p>
            <a:pPr algn="ctr"/>
            <a:r>
              <a:rPr lang="en-GB" sz="2400" dirty="0">
                <a:sym typeface="Wingdings" pitchFamily="2" charset="2"/>
              </a:rPr>
              <a:t>          </a:t>
            </a:r>
            <a:r>
              <a:rPr lang="en-CH" sz="2400" dirty="0">
                <a:sym typeface="Wingdings" pitchFamily="2" charset="2"/>
              </a:rPr>
              <a:t> moving average of 15 ticks compared to the next tick, if threshold is exceeded</a:t>
            </a:r>
          </a:p>
          <a:p>
            <a:pPr algn="ctr"/>
            <a:r>
              <a:rPr lang="en-CH" sz="2400" dirty="0">
                <a:sym typeface="Wingdings" pitchFamily="2" charset="2"/>
              </a:rPr>
              <a:t>frame is saved</a:t>
            </a:r>
          </a:p>
          <a:p>
            <a:endParaRPr lang="en-CH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3440C5F-4E38-1C37-88B5-3790B80ED137}"/>
              </a:ext>
            </a:extLst>
          </p:cNvPr>
          <p:cNvSpPr txBox="1"/>
          <p:nvPr/>
        </p:nvSpPr>
        <p:spPr>
          <a:xfrm>
            <a:off x="483475" y="836747"/>
            <a:ext cx="90159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800" dirty="0"/>
              <a:t>Software trigger and Hardware trigger (not available to us )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E74955F-4F71-F308-FAF5-D81222B9C6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85DD9-6C61-CD40-9026-8B6D4B6CF7D1}" type="slidenum">
              <a:rPr lang="en-CH" smtClean="0"/>
              <a:t>3</a:t>
            </a:fld>
            <a:endParaRPr lang="en-CH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91AF09A-75A8-6654-7602-0BB166F5B866}"/>
              </a:ext>
            </a:extLst>
          </p:cNvPr>
          <p:cNvSpPr txBox="1"/>
          <p:nvPr/>
        </p:nvSpPr>
        <p:spPr>
          <a:xfrm>
            <a:off x="641131" y="100899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3200491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7692DE-32EB-CDE1-C6DB-9D35C5CBD5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H" sz="3200" dirty="0"/>
              <a:t>Readout window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62AF53-C3C4-B1F5-31A5-5F61DF3F23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dirty="0"/>
              <a:t>Random trigger </a:t>
            </a:r>
            <a:r>
              <a:rPr lang="en-CH" dirty="0">
                <a:sym typeface="Wingdings" pitchFamily="2" charset="2"/>
              </a:rPr>
              <a:t> save fixed time interval of samples before and after trigger  Waveform</a:t>
            </a:r>
          </a:p>
          <a:p>
            <a:endParaRPr lang="en-CH" dirty="0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D49B8FC3-3D44-600A-EA2A-EDB5F3D84752}"/>
              </a:ext>
            </a:extLst>
          </p:cNvPr>
          <p:cNvCxnSpPr/>
          <p:nvPr/>
        </p:nvCxnSpPr>
        <p:spPr>
          <a:xfrm>
            <a:off x="1324303" y="3584028"/>
            <a:ext cx="3321269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C019AEF-130B-8424-1B88-6E00079E5831}"/>
              </a:ext>
            </a:extLst>
          </p:cNvPr>
          <p:cNvCxnSpPr/>
          <p:nvPr/>
        </p:nvCxnSpPr>
        <p:spPr>
          <a:xfrm>
            <a:off x="7373007" y="3584028"/>
            <a:ext cx="3321269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FDC7B6B8-69C0-3492-B7EA-33AF7E469712}"/>
              </a:ext>
            </a:extLst>
          </p:cNvPr>
          <p:cNvSpPr/>
          <p:nvPr/>
        </p:nvSpPr>
        <p:spPr>
          <a:xfrm>
            <a:off x="4929121" y="3110058"/>
            <a:ext cx="2099284" cy="81300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2400" dirty="0">
                <a:solidFill>
                  <a:schemeClr val="tx1"/>
                </a:solidFill>
              </a:rPr>
              <a:t>Random Trigger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CB87549-3D36-C77F-81D7-EF5CE884B703}"/>
              </a:ext>
            </a:extLst>
          </p:cNvPr>
          <p:cNvSpPr txBox="1"/>
          <p:nvPr/>
        </p:nvSpPr>
        <p:spPr>
          <a:xfrm>
            <a:off x="2611935" y="3147228"/>
            <a:ext cx="853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1.5 ms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3A8E99-72FD-CB56-AF8F-7C0F41A68CCE}"/>
              </a:ext>
            </a:extLst>
          </p:cNvPr>
          <p:cNvSpPr txBox="1"/>
          <p:nvPr/>
        </p:nvSpPr>
        <p:spPr>
          <a:xfrm>
            <a:off x="8492473" y="3147228"/>
            <a:ext cx="853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1.5 ms</a:t>
            </a:r>
          </a:p>
        </p:txBody>
      </p:sp>
      <p:pic>
        <p:nvPicPr>
          <p:cNvPr id="14" name="Picture 13" descr="A graph with blue lines&#10;&#10;Description automatically generated">
            <a:extLst>
              <a:ext uri="{FF2B5EF4-FFF2-40B4-BE49-F238E27FC236}">
                <a16:creationId xmlns:a16="http://schemas.microsoft.com/office/drawing/2014/main" id="{4F19DB0D-D5A0-75E8-E20E-DC4C8CDE80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3007" y="3808236"/>
            <a:ext cx="3476466" cy="293345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D36595E-AF19-E7E4-A490-14DF315B48AA}"/>
              </a:ext>
            </a:extLst>
          </p:cNvPr>
          <p:cNvSpPr txBox="1"/>
          <p:nvPr/>
        </p:nvSpPr>
        <p:spPr>
          <a:xfrm>
            <a:off x="838200" y="4486255"/>
            <a:ext cx="638484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CH" sz="2800" dirty="0"/>
              <a:t>Fastest the pulser can run is 3 ms and </a:t>
            </a:r>
            <a:r>
              <a:rPr lang="el-GR" sz="2800" dirty="0"/>
              <a:t>Δ</a:t>
            </a:r>
            <a:r>
              <a:rPr lang="de-CH" sz="2800" dirty="0"/>
              <a:t>t </a:t>
            </a:r>
            <a:r>
              <a:rPr lang="de-CH" sz="2800" dirty="0" err="1"/>
              <a:t>between</a:t>
            </a:r>
            <a:r>
              <a:rPr lang="de-CH" sz="2800" dirty="0"/>
              <a:t> </a:t>
            </a:r>
            <a:r>
              <a:rPr lang="de-CH" sz="2800" dirty="0" err="1"/>
              <a:t>consecutive</a:t>
            </a:r>
            <a:r>
              <a:rPr lang="de-CH" sz="2800" dirty="0"/>
              <a:t> </a:t>
            </a:r>
            <a:r>
              <a:rPr lang="de-CH" sz="2800" dirty="0" err="1"/>
              <a:t>peaks</a:t>
            </a:r>
            <a:r>
              <a:rPr lang="de-CH" sz="2800" dirty="0"/>
              <a:t> </a:t>
            </a:r>
            <a:r>
              <a:rPr lang="en-CH" sz="2800" dirty="0"/>
              <a:t>confirm this behavior </a:t>
            </a: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86BE4E69-38B1-2793-64E2-4A2EEAAF96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85DD9-6C61-CD40-9026-8B6D4B6CF7D1}" type="slidenum">
              <a:rPr lang="en-CH" smtClean="0"/>
              <a:t>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5804350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B3A839-67C7-7627-5770-DFD8100A71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Configurations</a:t>
            </a:r>
          </a:p>
        </p:txBody>
      </p:sp>
      <p:pic>
        <p:nvPicPr>
          <p:cNvPr id="4" name="Content Placeholder 3" descr="A screenshot of a computer&#10;&#10;Description automatically generated">
            <a:extLst>
              <a:ext uri="{FF2B5EF4-FFF2-40B4-BE49-F238E27FC236}">
                <a16:creationId xmlns:a16="http://schemas.microsoft.com/office/drawing/2014/main" id="{DCD8F37A-7FFF-9F36-F202-3D199A02F51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4182403"/>
            <a:ext cx="10515600" cy="2657002"/>
          </a:xfrm>
          <a:prstGeom prst="rect">
            <a:avLst/>
          </a:prstGeom>
        </p:spPr>
      </p:pic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1B552CCC-1B93-5472-7E07-C42806FAFD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7800" y="66494"/>
            <a:ext cx="6833364" cy="2936935"/>
          </a:xfrm>
          <a:prstGeom prst="rect">
            <a:avLst/>
          </a:prstGeom>
        </p:spPr>
      </p:pic>
      <p:pic>
        <p:nvPicPr>
          <p:cNvPr id="6" name="Picture 5" descr="A screenshot of a computer&#10;&#10;Description automatically generated">
            <a:extLst>
              <a:ext uri="{FF2B5EF4-FFF2-40B4-BE49-F238E27FC236}">
                <a16:creationId xmlns:a16="http://schemas.microsoft.com/office/drawing/2014/main" id="{C4BCE5B8-871F-32D3-CC05-F71A4F83A2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003429"/>
            <a:ext cx="7957318" cy="1112480"/>
          </a:xfrm>
          <a:prstGeom prst="rect">
            <a:avLst/>
          </a:prstGeo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E622DAB6-8283-C55D-7533-E7B8C58C3B7F}"/>
              </a:ext>
            </a:extLst>
          </p:cNvPr>
          <p:cNvSpPr/>
          <p:nvPr/>
        </p:nvSpPr>
        <p:spPr>
          <a:xfrm>
            <a:off x="3111062" y="4182403"/>
            <a:ext cx="2291255" cy="2817487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1614286B-73C9-591C-02E9-44111517B1D1}"/>
              </a:ext>
            </a:extLst>
          </p:cNvPr>
          <p:cNvSpPr/>
          <p:nvPr/>
        </p:nvSpPr>
        <p:spPr>
          <a:xfrm>
            <a:off x="8586952" y="298631"/>
            <a:ext cx="903889" cy="2854472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0B3131C-963C-227F-1E54-0BAE719D1638}"/>
              </a:ext>
            </a:extLst>
          </p:cNvPr>
          <p:cNvSpPr/>
          <p:nvPr/>
        </p:nvSpPr>
        <p:spPr>
          <a:xfrm>
            <a:off x="2596055" y="3310759"/>
            <a:ext cx="1587062" cy="871644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D0CB7B55-46E1-439C-73DB-F5BAD4EFC4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85DD9-6C61-CD40-9026-8B6D4B6CF7D1}" type="slidenum">
              <a:rPr lang="en-CH" smtClean="0"/>
              <a:t>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6432276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aph of a diagram&#10;&#10;Description automatically generated with medium confidence">
            <a:extLst>
              <a:ext uri="{FF2B5EF4-FFF2-40B4-BE49-F238E27FC236}">
                <a16:creationId xmlns:a16="http://schemas.microsoft.com/office/drawing/2014/main" id="{D22BEEFD-82FD-01D5-27B8-7711A3EA7C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38571"/>
            <a:ext cx="10245918" cy="2938568"/>
          </a:xfrm>
          <a:prstGeom prst="rect">
            <a:avLst/>
          </a:prstGeom>
        </p:spPr>
      </p:pic>
      <p:pic>
        <p:nvPicPr>
          <p:cNvPr id="5" name="Picture 4" descr="A screenshot of a graph&#10;&#10;Description automatically generated">
            <a:extLst>
              <a:ext uri="{FF2B5EF4-FFF2-40B4-BE49-F238E27FC236}">
                <a16:creationId xmlns:a16="http://schemas.microsoft.com/office/drawing/2014/main" id="{94A2BF90-55D6-0FD2-9923-936052CFD4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551066"/>
            <a:ext cx="10444779" cy="254651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2830E75-5226-8BBF-DBEA-9853A1671E3A}"/>
              </a:ext>
            </a:extLst>
          </p:cNvPr>
          <p:cNvSpPr txBox="1"/>
          <p:nvPr/>
        </p:nvSpPr>
        <p:spPr>
          <a:xfrm>
            <a:off x="10245918" y="1346190"/>
            <a:ext cx="16940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Avg. peak spacing (gain) = 520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4094F2C-2A9D-8932-EFBC-7570BE8CAC1C}"/>
              </a:ext>
            </a:extLst>
          </p:cNvPr>
          <p:cNvSpPr txBox="1"/>
          <p:nvPr/>
        </p:nvSpPr>
        <p:spPr>
          <a:xfrm>
            <a:off x="10444779" y="4362660"/>
            <a:ext cx="16940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Avg. peak spacing (gain) = 563.3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40BC626-4D55-F519-0A0E-0D861E292C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85DD9-6C61-CD40-9026-8B6D4B6CF7D1}" type="slidenum">
              <a:rPr lang="en-CH" smtClean="0"/>
              <a:t>6</a:t>
            </a:fld>
            <a:endParaRPr lang="en-CH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40848B5-4DB8-D863-FD61-B8305ACCCACE}"/>
              </a:ext>
            </a:extLst>
          </p:cNvPr>
          <p:cNvSpPr txBox="1"/>
          <p:nvPr/>
        </p:nvSpPr>
        <p:spPr>
          <a:xfrm>
            <a:off x="10655936" y="196049"/>
            <a:ext cx="13678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*Attenuator = 2000 for all data</a:t>
            </a:r>
          </a:p>
        </p:txBody>
      </p:sp>
    </p:spTree>
    <p:extLst>
      <p:ext uri="{BB962C8B-B14F-4D97-AF65-F5344CB8AC3E}">
        <p14:creationId xmlns:p14="http://schemas.microsoft.com/office/powerpoint/2010/main" val="40032734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10B649-99C8-7726-9AD8-84624BC32F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diagram of a graph&#10;&#10;Description automatically generated with medium confidence">
            <a:extLst>
              <a:ext uri="{FF2B5EF4-FFF2-40B4-BE49-F238E27FC236}">
                <a16:creationId xmlns:a16="http://schemas.microsoft.com/office/drawing/2014/main" id="{C1CEAFBB-A46F-4A15-8DBF-F961F7B10D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748" y="283780"/>
            <a:ext cx="10242409" cy="2703786"/>
          </a:xfrm>
          <a:prstGeom prst="rect">
            <a:avLst/>
          </a:prstGeom>
        </p:spPr>
      </p:pic>
      <p:pic>
        <p:nvPicPr>
          <p:cNvPr id="5" name="Picture 4" descr="A diagram of a graph&#10;&#10;Description automatically generated with medium confidence">
            <a:extLst>
              <a:ext uri="{FF2B5EF4-FFF2-40B4-BE49-F238E27FC236}">
                <a16:creationId xmlns:a16="http://schemas.microsoft.com/office/drawing/2014/main" id="{ECBD7173-819B-9134-10D2-68804E5228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632" y="3629127"/>
            <a:ext cx="10176668" cy="270378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B5F13E2-5CB0-F416-B6D2-5BA352177B7C}"/>
              </a:ext>
            </a:extLst>
          </p:cNvPr>
          <p:cNvSpPr txBox="1"/>
          <p:nvPr/>
        </p:nvSpPr>
        <p:spPr>
          <a:xfrm>
            <a:off x="10386187" y="1266341"/>
            <a:ext cx="16940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Avg. peak spacing (gain) = 574.2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4FD9C0D-6C00-16AB-8C61-34582D89E43E}"/>
              </a:ext>
            </a:extLst>
          </p:cNvPr>
          <p:cNvSpPr txBox="1"/>
          <p:nvPr/>
        </p:nvSpPr>
        <p:spPr>
          <a:xfrm>
            <a:off x="10313302" y="4361637"/>
            <a:ext cx="16940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Avg. peak spacing (gain) = 528.6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51DDA26-4B48-0176-BF3A-9B48E7CD2E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85DD9-6C61-CD40-9026-8B6D4B6CF7D1}" type="slidenum">
              <a:rPr lang="en-CH" smtClean="0"/>
              <a:t>7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1380289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6A40F9-CB1E-1DC8-339A-820E3E7F43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graph of a graph and 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0C3E6356-D107-E9D4-9D2E-5712CD03E2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59" y="224048"/>
            <a:ext cx="9554296" cy="3128752"/>
          </a:xfrm>
          <a:prstGeom prst="rect">
            <a:avLst/>
          </a:prstGeom>
        </p:spPr>
      </p:pic>
      <p:pic>
        <p:nvPicPr>
          <p:cNvPr id="11" name="Picture 10" descr="A screenshot of a graph&#10;&#10;Description automatically generated">
            <a:extLst>
              <a:ext uri="{FF2B5EF4-FFF2-40B4-BE49-F238E27FC236}">
                <a16:creationId xmlns:a16="http://schemas.microsoft.com/office/drawing/2014/main" id="{D5703239-2951-6EF2-7E71-14516EBB94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58" y="3429000"/>
            <a:ext cx="9554295" cy="31688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9C7A2FB-DA7A-7839-6933-3A9F2D057383}"/>
              </a:ext>
            </a:extLst>
          </p:cNvPr>
          <p:cNvSpPr txBox="1"/>
          <p:nvPr/>
        </p:nvSpPr>
        <p:spPr>
          <a:xfrm>
            <a:off x="9594853" y="3983420"/>
            <a:ext cx="24489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SNR with second photopeak = 6.36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8719AE5-68E0-FECE-EEE4-4EBA80D27738}"/>
              </a:ext>
            </a:extLst>
          </p:cNvPr>
          <p:cNvSpPr txBox="1"/>
          <p:nvPr/>
        </p:nvSpPr>
        <p:spPr>
          <a:xfrm>
            <a:off x="9594852" y="730468"/>
            <a:ext cx="24489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SNR with second photopeak = 5.71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BA7B9783-C8D5-C3E3-71D2-B43E063C67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85DD9-6C61-CD40-9026-8B6D4B6CF7D1}" type="slidenum">
              <a:rPr lang="en-CH" smtClean="0"/>
              <a:t>8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6368048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47B14B-5775-9341-7758-29D97D3654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8F76B962-B228-0F09-4BFE-21F023DC87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4289"/>
            <a:ext cx="9648497" cy="3429000"/>
          </a:xfrm>
          <a:prstGeom prst="rect">
            <a:avLst/>
          </a:prstGeom>
        </p:spPr>
      </p:pic>
      <p:pic>
        <p:nvPicPr>
          <p:cNvPr id="5" name="Picture 4" descr="A screenshot of a graph&#10;&#10;Description automatically generated">
            <a:extLst>
              <a:ext uri="{FF2B5EF4-FFF2-40B4-BE49-F238E27FC236}">
                <a16:creationId xmlns:a16="http://schemas.microsoft.com/office/drawing/2014/main" id="{2E2BBC5C-6C78-E4D2-8FC1-3FBEE6A939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58" y="3333225"/>
            <a:ext cx="9579240" cy="345120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2C0319D-80D1-8513-CBB1-870A25F82366}"/>
              </a:ext>
            </a:extLst>
          </p:cNvPr>
          <p:cNvSpPr txBox="1"/>
          <p:nvPr/>
        </p:nvSpPr>
        <p:spPr>
          <a:xfrm>
            <a:off x="9717755" y="3636579"/>
            <a:ext cx="24489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SNR with second photopeak = 5.80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1FCF92B-A13C-28DF-FA0D-C9861B0C759F}"/>
              </a:ext>
            </a:extLst>
          </p:cNvPr>
          <p:cNvSpPr txBox="1"/>
          <p:nvPr/>
        </p:nvSpPr>
        <p:spPr>
          <a:xfrm>
            <a:off x="9648497" y="945931"/>
            <a:ext cx="24489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SNR with second photopeak = 6.40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7B17845-7808-9E86-C4D5-544F9DEAEC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85DD9-6C61-CD40-9026-8B6D4B6CF7D1}" type="slidenum">
              <a:rPr lang="en-CH" smtClean="0"/>
              <a:t>9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2537854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6043</TotalTime>
  <Words>278</Words>
  <Application>Microsoft Macintosh PowerPoint</Application>
  <PresentationFormat>Widescreen</PresentationFormat>
  <Paragraphs>52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Aptos</vt:lpstr>
      <vt:lpstr>Aptos Display</vt:lpstr>
      <vt:lpstr>Arial</vt:lpstr>
      <vt:lpstr>Wingdings</vt:lpstr>
      <vt:lpstr>Office Theme</vt:lpstr>
      <vt:lpstr>DAPHNE Configuration</vt:lpstr>
      <vt:lpstr>Setup</vt:lpstr>
      <vt:lpstr>Trigger types</vt:lpstr>
      <vt:lpstr>Readout window</vt:lpstr>
      <vt:lpstr>Configurations</vt:lpstr>
      <vt:lpstr>PowerPoint Presentation</vt:lpstr>
      <vt:lpstr>PowerPoint Presentation</vt:lpstr>
      <vt:lpstr>PowerPoint Presentation</vt:lpstr>
      <vt:lpstr>PowerPoint Presentation</vt:lpstr>
      <vt:lpstr>What next…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Ünal, Benan (STUDENTS)</dc:creator>
  <cp:lastModifiedBy>Ünal, Benan (STUDENTS)</cp:lastModifiedBy>
  <cp:revision>8</cp:revision>
  <dcterms:created xsi:type="dcterms:W3CDTF">2026-04-10T11:07:00Z</dcterms:created>
  <dcterms:modified xsi:type="dcterms:W3CDTF">2026-04-14T15:50:14Z</dcterms:modified>
</cp:coreProperties>
</file>