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386" r:id="rId4"/>
    <p:sldId id="387" r:id="rId5"/>
    <p:sldId id="388" r:id="rId6"/>
    <p:sldId id="400" r:id="rId7"/>
    <p:sldId id="394" r:id="rId8"/>
    <p:sldId id="395" r:id="rId9"/>
    <p:sldId id="396" r:id="rId10"/>
    <p:sldId id="397" r:id="rId11"/>
    <p:sldId id="398" r:id="rId12"/>
    <p:sldId id="399" r:id="rId13"/>
    <p:sldId id="401" r:id="rId14"/>
    <p:sldId id="367" r:id="rId15"/>
    <p:sldId id="375" r:id="rId16"/>
    <p:sldId id="366" r:id="rId17"/>
    <p:sldId id="381" r:id="rId18"/>
    <p:sldId id="382" r:id="rId19"/>
    <p:sldId id="392" r:id="rId20"/>
    <p:sldId id="393" r:id="rId21"/>
    <p:sldId id="376" r:id="rId22"/>
    <p:sldId id="402" r:id="rId23"/>
  </p:sldIdLst>
  <p:sldSz cx="12192000" cy="6858000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D1DC3E2-0AE5-017A-191E-2AA6629A600D}" name="Villani, Giulio (STFC,RAL,PPD)" initials="VG(" userId="S::giulio.villani@stfc.ac.uk::5099b019-a08f-4d1b-9249-8e30e45f894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30" autoAdjust="0"/>
    <p:restoredTop sz="90458" autoAdjust="0"/>
  </p:normalViewPr>
  <p:slideViewPr>
    <p:cSldViewPr snapToGrid="0">
      <p:cViewPr varScale="1">
        <p:scale>
          <a:sx n="74" d="100"/>
          <a:sy n="74" d="100"/>
        </p:scale>
        <p:origin x="120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17E2C1-B19D-4913-9FB4-DFF49623CE2D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6313"/>
            <a:ext cx="544353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E8CB4-3094-4A2A-A833-13C171B313E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80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A </a:t>
            </a:r>
            <a:r>
              <a:rPr lang="it-IT" dirty="0" err="1"/>
              <a:t>few</a:t>
            </a:r>
            <a:r>
              <a:rPr lang="it-IT" dirty="0"/>
              <a:t> </a:t>
            </a:r>
            <a:r>
              <a:rPr lang="it-IT" dirty="0" err="1"/>
              <a:t>definitions</a:t>
            </a:r>
            <a:r>
              <a:rPr lang="it-IT" dirty="0"/>
              <a:t>…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E8CB4-3094-4A2A-A833-13C171B313E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779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continous</a:t>
            </a:r>
            <a:r>
              <a:rPr lang="it-IT" dirty="0"/>
              <a:t> </a:t>
            </a:r>
            <a:r>
              <a:rPr lang="it-IT" dirty="0" err="1"/>
              <a:t>shrinking</a:t>
            </a:r>
            <a:r>
              <a:rPr lang="it-IT" dirty="0"/>
              <a:t> in the </a:t>
            </a:r>
            <a:r>
              <a:rPr lang="it-IT" dirty="0" err="1"/>
              <a:t>technology</a:t>
            </a:r>
            <a:r>
              <a:rPr lang="it-IT" dirty="0"/>
              <a:t>, or device scaling…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E8CB4-3094-4A2A-A833-13C171B313E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628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First layout had single metal layer, technology node around 25 um (check!)</a:t>
            </a:r>
          </a:p>
          <a:p>
            <a:r>
              <a:rPr lang="en-GB" dirty="0"/>
              <a:t>Nowadays, exceeding 1e9 devices on chip,  we have more than 10 metal layers, also using different  metals to optimize speed of interconnection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E8CB4-3094-4A2A-A833-13C171B313E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1099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 this slide we look at an example of importance of interconnect: delay time due to RC of inter and intra connections, for example lines of metal running in parallel separated by distance Ls and from the </a:t>
            </a:r>
            <a:r>
              <a:rPr lang="en-GB" dirty="0" err="1"/>
              <a:t>si</a:t>
            </a:r>
            <a:r>
              <a:rPr lang="en-GB" dirty="0"/>
              <a:t> substrate by tox.</a:t>
            </a:r>
          </a:p>
          <a:p>
            <a:r>
              <a:rPr lang="en-GB" dirty="0"/>
              <a:t>Total RC is proportional to L^2, i.e. the area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E8CB4-3094-4A2A-A833-13C171B313E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5566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E8CB4-3094-4A2A-A833-13C171B313E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57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Questions</a:t>
            </a:r>
            <a:r>
              <a:rPr lang="it-IT" dirty="0"/>
              <a:t> up to </a:t>
            </a:r>
            <a:r>
              <a:rPr lang="it-IT" dirty="0" err="1"/>
              <a:t>here</a:t>
            </a:r>
            <a:r>
              <a:rPr lang="it-IT" dirty="0"/>
              <a:t>?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E8CB4-3094-4A2A-A833-13C171B313E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5429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err="1"/>
              <a:t>Lets</a:t>
            </a:r>
            <a:r>
              <a:rPr lang="it-IT" dirty="0"/>
              <a:t> look </a:t>
            </a:r>
            <a:r>
              <a:rPr lang="it-IT" dirty="0" err="1"/>
              <a:t>at</a:t>
            </a:r>
            <a:r>
              <a:rPr lang="it-IT" dirty="0"/>
              <a:t> device layouts…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E8CB4-3094-4A2A-A833-13C171B313E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1892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Note that the minimum voltage does not scale down as the geometry factor</a:t>
            </a:r>
          </a:p>
          <a:p>
            <a:r>
              <a:rPr lang="en-GB" dirty="0"/>
              <a:t>Decreasing the tox increases the gm but decreases the mobility</a:t>
            </a:r>
          </a:p>
          <a:p>
            <a:r>
              <a:rPr lang="en-GB" dirty="0"/>
              <a:t>Overall decreasing the size the operating frequency has increased at gate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E8CB4-3094-4A2A-A833-13C171B313E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9615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To conclude </a:t>
            </a:r>
            <a:r>
              <a:rPr lang="it-IT" dirty="0" err="1"/>
              <a:t>we</a:t>
            </a:r>
            <a:r>
              <a:rPr lang="it-IT" dirty="0"/>
              <a:t> can </a:t>
            </a:r>
            <a:r>
              <a:rPr lang="it-IT" dirty="0" err="1"/>
              <a:t>briefly</a:t>
            </a:r>
            <a:r>
              <a:rPr lang="it-IT" dirty="0"/>
              <a:t> look </a:t>
            </a:r>
            <a:r>
              <a:rPr lang="it-IT" dirty="0" err="1"/>
              <a:t>at</a:t>
            </a:r>
            <a:r>
              <a:rPr lang="it-IT" dirty="0"/>
              <a:t> passive </a:t>
            </a:r>
            <a:r>
              <a:rPr lang="it-IT" dirty="0" err="1"/>
              <a:t>components</a:t>
            </a:r>
            <a:r>
              <a:rPr lang="it-IT" dirty="0"/>
              <a:t> layouts…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E8CB4-3094-4A2A-A833-13C171B313E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8374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18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21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C207-E83B-4E67-8CE1-38C395AE77A5}" type="datetime1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BDEAFA-E7AA-4624-869A-BD60BC9BCC10}"/>
              </a:ext>
            </a:extLst>
          </p:cNvPr>
          <p:cNvSpPr/>
          <p:nvPr userDrawn="1"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 descr="ox_small_cmyk_pos_rect.jpg">
            <a:extLst>
              <a:ext uri="{FF2B5EF4-FFF2-40B4-BE49-F238E27FC236}">
                <a16:creationId xmlns:a16="http://schemas.microsoft.com/office/drawing/2014/main" id="{D516A817-9CE8-404F-BDEA-A30936E358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42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63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810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27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44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32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9266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965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659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600E0-719F-4589-A9EC-3E41CC518F86}" type="datetimeFigureOut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8A801-5B32-4355-AA5C-F0A41D055134}" type="datetime1">
              <a:rPr lang="en-GB" smtClean="0"/>
              <a:t>09/05/2023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227CA-6FCC-48E7-B758-A7529EAC49A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216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5" Type="http://schemas.openxmlformats.org/officeDocument/2006/relationships/image" Target="../media/image260.png"/><Relationship Id="rId4" Type="http://schemas.openxmlformats.org/officeDocument/2006/relationships/image" Target="../media/image2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470.pn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0.png"/><Relationship Id="rId4" Type="http://schemas.openxmlformats.org/officeDocument/2006/relationships/image" Target="../media/image49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Circuits and Layouts</a:t>
            </a:r>
            <a:br>
              <a:rPr lang="en-GB" dirty="0"/>
            </a:br>
            <a:r>
              <a:rPr lang="en-GB" dirty="0"/>
              <a:t>I</a:t>
            </a:r>
            <a:br>
              <a:rPr lang="en-GB" dirty="0"/>
            </a:br>
            <a:br>
              <a:rPr lang="en-GB" sz="2400" dirty="0"/>
            </a:br>
            <a:r>
              <a:rPr lang="en-GB" sz="2400" dirty="0"/>
              <a:t>E.G. Villani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07CE6C-0F13-402A-B827-329E9ED322A8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 descr="ox_small_cmyk_pos_rect.jpg">
            <a:extLst>
              <a:ext uri="{FF2B5EF4-FFF2-40B4-BE49-F238E27FC236}">
                <a16:creationId xmlns:a16="http://schemas.microsoft.com/office/drawing/2014/main" id="{601A38AD-E29C-4E7F-88F5-4292BC7BCC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ECE9FD-06D1-CCDA-C445-FCAF2317364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81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8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4DB9961-FC5E-40BD-B692-BDB8893416E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8990B50-A0F5-4871-825A-F714521C71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760"/>
          <a:stretch/>
        </p:blipFill>
        <p:spPr>
          <a:xfrm>
            <a:off x="5685809" y="864645"/>
            <a:ext cx="5931861" cy="32516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B2FCA45-9271-4D48-8D0C-92DC8E9E4757}"/>
                  </a:ext>
                </a:extLst>
              </p:cNvPr>
              <p:cNvSpPr txBox="1"/>
              <p:nvPr/>
            </p:nvSpPr>
            <p:spPr>
              <a:xfrm>
                <a:off x="6570703" y="5083709"/>
                <a:ext cx="1657505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B2FCA45-9271-4D48-8D0C-92DC8E9E47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0703" y="5083709"/>
                <a:ext cx="1657505" cy="5204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DCE69707-631E-4640-98B8-EAFB3643C1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02" y="2167501"/>
            <a:ext cx="475579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Time delay for global interconnect tends to increase as </a:t>
            </a:r>
            <a:r>
              <a:rPr lang="en-US" sz="2000" dirty="0">
                <a:cs typeface="Times New Roman" panose="02020603050405020304" pitchFamily="18" charset="0"/>
              </a:rPr>
              <a:t>the technology size decreases 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</a:t>
            </a:r>
            <a:r>
              <a:rPr lang="en-US" sz="2000" b="1" dirty="0">
                <a:cs typeface="Times New Roman" panose="02020603050405020304" pitchFamily="18" charset="0"/>
                <a:sym typeface="Symbol" panose="05050102010706020507" pitchFamily="18" charset="2"/>
              </a:rPr>
              <a:t> </a:t>
            </a:r>
            <a:r>
              <a:rPr lang="en-US" sz="2000" b="1" baseline="30000" dirty="0">
                <a:cs typeface="Times New Roman" panose="02020603050405020304" pitchFamily="18" charset="0"/>
                <a:sym typeface="Symbol" panose="05050102010706020507" pitchFamily="18" charset="2"/>
              </a:rPr>
              <a:t>-2</a:t>
            </a:r>
            <a:endParaRPr lang="en-US" sz="2000" baseline="30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Different materials can be used for the interconnect to reduce  and </a:t>
            </a:r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GB" sz="2000" dirty="0"/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1EE508-B266-43B9-BE48-FA736842BFE0}"/>
                  </a:ext>
                </a:extLst>
              </p:cNvPr>
              <p:cNvSpPr txBox="1"/>
              <p:nvPr/>
            </p:nvSpPr>
            <p:spPr>
              <a:xfrm>
                <a:off x="6290254" y="4252835"/>
                <a:ext cx="5091979" cy="6047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i="1" dirty="0"/>
                  <a:t>The global interconnect delay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i="1" dirty="0"/>
                  <a:t>vs. technology node for standard and advanced materials</a:t>
                </a:r>
                <a:endParaRPr lang="en-GB" sz="1600" i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1EE508-B266-43B9-BE48-FA736842BF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254" y="4252835"/>
                <a:ext cx="5091979" cy="604781"/>
              </a:xfrm>
              <a:prstGeom prst="rect">
                <a:avLst/>
              </a:prstGeom>
              <a:blipFill>
                <a:blip r:embed="rId5"/>
                <a:stretch>
                  <a:fillRect l="-719" t="-2020" b="-121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81BD34E-EF63-DB8E-2BB0-CCF62BE675AD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3557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9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6473173-9A0D-43BA-85C2-FD63F3B74E1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1E2267-1DB0-47EE-98AB-2740CFF6A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02" y="2167501"/>
            <a:ext cx="475579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Reducing  has been achieved by using Cu instead of Al (</a:t>
            </a:r>
            <a:r>
              <a:rPr lang="en-US" sz="2000" b="1" dirty="0">
                <a:cs typeface="Times New Roman" panose="02020603050405020304" pitchFamily="18" charset="0"/>
                <a:sym typeface="Symbol" panose="05050102010706020507" pitchFamily="18" charset="2"/>
              </a:rPr>
              <a:t>Damascene</a:t>
            </a: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 process)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Reduce  is more challenging: low-K dielectrics can be obtained using F and other dopants but resulting dielectric show poorer quality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  <a:t>Air gaps used in some locations in &lt;10 nm nodes</a:t>
            </a:r>
          </a:p>
          <a:p>
            <a:br>
              <a:rPr lang="en-US" sz="2000" dirty="0">
                <a:cs typeface="Times New Roman" panose="02020603050405020304" pitchFamily="18" charset="0"/>
                <a:sym typeface="Symbol" panose="05050102010706020507" pitchFamily="18" charset="2"/>
              </a:rPr>
            </a:b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A7824E-0BC5-4724-8482-F607A03012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26"/>
          <a:stretch/>
        </p:blipFill>
        <p:spPr>
          <a:xfrm>
            <a:off x="6849654" y="123832"/>
            <a:ext cx="3224112" cy="289046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40EF613-E8A1-49BE-9375-99D2D2DC1A56}"/>
              </a:ext>
            </a:extLst>
          </p:cNvPr>
          <p:cNvSpPr txBox="1"/>
          <p:nvPr/>
        </p:nvSpPr>
        <p:spPr>
          <a:xfrm>
            <a:off x="5812072" y="2879421"/>
            <a:ext cx="563138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Dual Damascene* process. An additional metal barrier (W) is deposited first to avoid Cu contamination of Si. Cu deposited by electroplating. CMP is needed as Cu does not plasma etch.</a:t>
            </a:r>
            <a:endParaRPr lang="en-GB" sz="1400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10264F-60F8-4A3A-AAB7-69626D4D14CC}"/>
              </a:ext>
            </a:extLst>
          </p:cNvPr>
          <p:cNvSpPr txBox="1"/>
          <p:nvPr/>
        </p:nvSpPr>
        <p:spPr>
          <a:xfrm>
            <a:off x="5773280" y="6051892"/>
            <a:ext cx="378513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*from ancient sword making technique in Damascus, Syria</a:t>
            </a:r>
            <a:endParaRPr lang="en-GB" sz="11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558DAA-53E2-47C6-B44E-405A50B04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9733" y="3623932"/>
            <a:ext cx="4159546" cy="190817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81C5878-9466-4034-9C0C-4C98BFA1A7B1}"/>
              </a:ext>
            </a:extLst>
          </p:cNvPr>
          <p:cNvSpPr txBox="1"/>
          <p:nvPr/>
        </p:nvSpPr>
        <p:spPr>
          <a:xfrm>
            <a:off x="5937602" y="5557810"/>
            <a:ext cx="534339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Low- dielectrics have been used for &lt; 100 nm nodes. Reliability issues with very low k-dielectrics</a:t>
            </a:r>
            <a:endParaRPr lang="en-GB" sz="14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619F3B-6875-4AD6-3D1F-2E23CEA14EA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383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1C7C55-BAD7-479E-AE82-E106DE97BDBF}"/>
              </a:ext>
            </a:extLst>
          </p:cNvPr>
          <p:cNvSpPr txBox="1"/>
          <p:nvPr/>
        </p:nvSpPr>
        <p:spPr>
          <a:xfrm>
            <a:off x="468000" y="2160000"/>
            <a:ext cx="468711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Another way to reduce interconnect delay is to use pass transistors (or repeaters)</a:t>
            </a:r>
            <a:br>
              <a:rPr lang="en-US" sz="2000" dirty="0">
                <a:cs typeface="Times New Roman" panose="02020603050405020304" pitchFamily="18" charset="0"/>
              </a:rPr>
            </a:b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 long interconnect is broken into n shorter lines, with the delay of each section reduced quadratically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effectLst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cs typeface="Times New Roman" panose="02020603050405020304" pitchFamily="18" charset="0"/>
              </a:rPr>
              <a:t>A small repeaters’ delay leads to a reduced global delay but at the expenses of increased occupied area and additional power consumption</a:t>
            </a:r>
            <a:endParaRPr lang="en-US" sz="2000" dirty="0"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D810F2F-99A8-4452-B7B9-5B2CCBA1EA6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9956D81-B687-4BB9-A0AE-13370E30B215}"/>
                  </a:ext>
                </a:extLst>
              </p:cNvPr>
              <p:cNvSpPr txBox="1"/>
              <p:nvPr/>
            </p:nvSpPr>
            <p:spPr>
              <a:xfrm>
                <a:off x="6057819" y="3257035"/>
                <a:ext cx="1657505" cy="555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9956D81-B687-4BB9-A0AE-13370E30B2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7819" y="3257035"/>
                <a:ext cx="1657505" cy="55585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8942C4-B7E9-4A42-B2D2-481B1DD38899}"/>
                  </a:ext>
                </a:extLst>
              </p:cNvPr>
              <p:cNvSpPr txBox="1"/>
              <p:nvPr/>
            </p:nvSpPr>
            <p:spPr>
              <a:xfrm>
                <a:off x="7940072" y="3270098"/>
                <a:ext cx="3608680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l-GR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−1)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8942C4-B7E9-4A42-B2D2-481B1DD38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0072" y="3270098"/>
                <a:ext cx="3608680" cy="627992"/>
              </a:xfrm>
              <a:prstGeom prst="rect">
                <a:avLst/>
              </a:prstGeom>
              <a:blipFill>
                <a:blip r:embed="rId5"/>
                <a:stretch>
                  <a:fillRect b="-9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4EC9B94-2696-4AE2-9E50-8D9F461F041C}"/>
                  </a:ext>
                </a:extLst>
              </p:cNvPr>
              <p:cNvSpPr txBox="1"/>
              <p:nvPr/>
            </p:nvSpPr>
            <p:spPr>
              <a:xfrm>
                <a:off x="6095999" y="4317253"/>
                <a:ext cx="1880579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l-G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4EC9B94-2696-4AE2-9E50-8D9F461F04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9" y="4317253"/>
                <a:ext cx="1880579" cy="5204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8648E56E-316C-4702-A555-B632F6F70E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2389" y="1306273"/>
            <a:ext cx="5687553" cy="117435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02EE8FA-F961-4720-AE5F-E1B48C126F60}"/>
              </a:ext>
            </a:extLst>
          </p:cNvPr>
          <p:cNvSpPr txBox="1"/>
          <p:nvPr/>
        </p:nvSpPr>
        <p:spPr>
          <a:xfrm>
            <a:off x="5923547" y="2709473"/>
            <a:ext cx="46560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A long interconnect line L is broken into n segments</a:t>
            </a:r>
            <a:endParaRPr lang="en-GB" sz="14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D0B564-FDBD-DAEB-AFC2-7B9E9F86D37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9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222923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Very often standard silicon wafers are P type and devices, including MOS transistors, are implemented in them</a:t>
            </a:r>
          </a:p>
          <a:p>
            <a:pPr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This stems from performances optimization: NMOS are faster than PMOS (e</a:t>
            </a:r>
            <a:r>
              <a:rPr lang="en-US" sz="2000" baseline="30000" dirty="0"/>
              <a:t>- </a:t>
            </a:r>
            <a:r>
              <a:rPr lang="en-US" sz="2000" dirty="0"/>
              <a:t>mobility higher than h</a:t>
            </a:r>
            <a:r>
              <a:rPr lang="en-US" sz="2000" baseline="30000" dirty="0"/>
              <a:t>+</a:t>
            </a:r>
            <a:r>
              <a:rPr lang="en-US" sz="2000" dirty="0"/>
              <a:t>)</a:t>
            </a:r>
            <a:br>
              <a:rPr lang="en-US" sz="2000" dirty="0"/>
            </a:br>
            <a:endParaRPr lang="en-US" sz="2000" dirty="0"/>
          </a:p>
          <a:p>
            <a:pPr indent="-228600" algn="just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Fastest NMOS is obtained from high resistivity (low doping) P substrate rather than lower resistivity (higher doping) P well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FFC1789-8440-484D-82B6-530CE8F7C022}"/>
              </a:ext>
            </a:extLst>
          </p:cNvPr>
          <p:cNvSpPr txBox="1"/>
          <p:nvPr/>
        </p:nvSpPr>
        <p:spPr>
          <a:xfrm>
            <a:off x="8277319" y="5135554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PMOS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B9F21C-A659-4619-902F-BFC09E34F78E}"/>
              </a:ext>
            </a:extLst>
          </p:cNvPr>
          <p:cNvSpPr txBox="1"/>
          <p:nvPr/>
        </p:nvSpPr>
        <p:spPr>
          <a:xfrm>
            <a:off x="7988561" y="4845051"/>
            <a:ext cx="133605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1A28AD-E262-410F-BBC9-3E385182CEB1}"/>
              </a:ext>
            </a:extLst>
          </p:cNvPr>
          <p:cNvSpPr txBox="1"/>
          <p:nvPr/>
        </p:nvSpPr>
        <p:spPr>
          <a:xfrm>
            <a:off x="9429470" y="4526519"/>
            <a:ext cx="33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B21332-7FAD-4B84-A9DD-2F74A24ECB39}"/>
              </a:ext>
            </a:extLst>
          </p:cNvPr>
          <p:cNvSpPr txBox="1"/>
          <p:nvPr/>
        </p:nvSpPr>
        <p:spPr>
          <a:xfrm>
            <a:off x="7821518" y="4564619"/>
            <a:ext cx="33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1758AE-61DD-4C8B-A6FA-D482C38BF2E9}"/>
              </a:ext>
            </a:extLst>
          </p:cNvPr>
          <p:cNvSpPr txBox="1"/>
          <p:nvPr/>
        </p:nvSpPr>
        <p:spPr>
          <a:xfrm>
            <a:off x="7988561" y="4195642"/>
            <a:ext cx="133605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626ABE-9F3A-4D5A-8BC8-8662C8A6799A}"/>
              </a:ext>
            </a:extLst>
          </p:cNvPr>
          <p:cNvSpPr txBox="1"/>
          <p:nvPr/>
        </p:nvSpPr>
        <p:spPr>
          <a:xfrm>
            <a:off x="8277319" y="3787922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NMOS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DC89373-E2A8-4D60-94DF-AB1D1AC46A14}"/>
              </a:ext>
            </a:extLst>
          </p:cNvPr>
          <p:cNvCxnSpPr>
            <a:cxnSpLocks/>
          </p:cNvCxnSpPr>
          <p:nvPr/>
        </p:nvCxnSpPr>
        <p:spPr>
          <a:xfrm flipV="1">
            <a:off x="8472440" y="4274478"/>
            <a:ext cx="0" cy="249761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08FB186D-05E3-43D4-8DA3-674F3FFFDE31}"/>
              </a:ext>
            </a:extLst>
          </p:cNvPr>
          <p:cNvSpPr txBox="1"/>
          <p:nvPr/>
        </p:nvSpPr>
        <p:spPr>
          <a:xfrm>
            <a:off x="8116858" y="4270012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C56052E-2C57-457D-A56A-E2D6C3A0983F}"/>
              </a:ext>
            </a:extLst>
          </p:cNvPr>
          <p:cNvSpPr txBox="1"/>
          <p:nvPr/>
        </p:nvSpPr>
        <p:spPr>
          <a:xfrm>
            <a:off x="8556809" y="4577731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L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39AC31A-B337-4405-AD81-F514FA81F1E7}"/>
              </a:ext>
            </a:extLst>
          </p:cNvPr>
          <p:cNvCxnSpPr>
            <a:cxnSpLocks/>
          </p:cNvCxnSpPr>
          <p:nvPr/>
        </p:nvCxnSpPr>
        <p:spPr>
          <a:xfrm flipV="1">
            <a:off x="8425665" y="4638539"/>
            <a:ext cx="464202" cy="1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5F84DDE-880C-4778-8A0E-167BEA60F2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610" y="854274"/>
            <a:ext cx="4762500" cy="1981200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ACB86E1-2AE8-468A-8D8C-569E6EE1E31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b="1" dirty="0">
                <a:latin typeface="+mj-lt"/>
                <a:ea typeface="+mj-ea"/>
                <a:cs typeface="+mj-cs"/>
              </a:rPr>
            </a:br>
            <a:endParaRPr lang="en-US" sz="2500" b="1" dirty="0">
              <a:latin typeface="+mj-lt"/>
              <a:ea typeface="+mj-ea"/>
              <a:cs typeface="+mj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913569B-6758-45D4-B564-FAC400895C12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9" name="Picture 38" descr="ox_small_cmyk_pos_rect.jpg">
            <a:extLst>
              <a:ext uri="{FF2B5EF4-FFF2-40B4-BE49-F238E27FC236}">
                <a16:creationId xmlns:a16="http://schemas.microsoft.com/office/drawing/2014/main" id="{7476F00E-FC86-473C-AFDE-BCCFDF5F22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3053405-03D7-4F68-9BB4-5325860087C2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11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BEEA56-D81F-DF6C-50E1-94D2F4F61C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7611" y="3279363"/>
            <a:ext cx="3791185" cy="1981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115B18-9FC6-95E3-8368-8ABFF795EFD9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0514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In digital circuits transistors are normally designed with minimum size, to increase density of functions/storage /area</a:t>
            </a:r>
            <a:endParaRPr lang="en-US" alt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analog circuits a large form factor </a:t>
            </a:r>
            <a:r>
              <a:rPr lang="en-US" sz="2000" b="1" dirty="0"/>
              <a:t>W/L </a:t>
            </a:r>
            <a:r>
              <a:rPr lang="en-US" sz="2000" dirty="0"/>
              <a:t>is usually required, to increase transconductance g</a:t>
            </a:r>
            <a:r>
              <a:rPr lang="en-US" sz="2000" baseline="-25000" dirty="0"/>
              <a:t>m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-25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EA1481-4F84-4DBD-8310-25FADE71673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2EF3AC2-9D88-4D33-A11F-52761AE6EA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3532" y="4274129"/>
            <a:ext cx="3170229" cy="66553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4499341-C977-49D2-B2C7-A69327E26E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455" y="5069766"/>
            <a:ext cx="2610368" cy="66553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4574368-329E-4A20-AC35-2ADCCB6D23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846" y="1395812"/>
            <a:ext cx="4067301" cy="2039707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D8999AC-A691-429D-9997-C024119909EB}"/>
              </a:ext>
            </a:extLst>
          </p:cNvPr>
          <p:cNvSpPr txBox="1"/>
          <p:nvPr/>
        </p:nvSpPr>
        <p:spPr>
          <a:xfrm>
            <a:off x="8719737" y="2976999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PMOS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77AED1F-AD0D-454C-A666-3BAA56A675A7}"/>
              </a:ext>
            </a:extLst>
          </p:cNvPr>
          <p:cNvSpPr txBox="1"/>
          <p:nvPr/>
        </p:nvSpPr>
        <p:spPr>
          <a:xfrm>
            <a:off x="7595320" y="3553698"/>
            <a:ext cx="751681" cy="369332"/>
          </a:xfrm>
          <a:prstGeom prst="rect">
            <a:avLst/>
          </a:prstGeom>
          <a:solidFill>
            <a:srgbClr val="0066FF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NWell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97D4C16-1366-4511-8E1B-5A813B0CBA91}"/>
              </a:ext>
            </a:extLst>
          </p:cNvPr>
          <p:cNvSpPr txBox="1"/>
          <p:nvPr/>
        </p:nvSpPr>
        <p:spPr>
          <a:xfrm>
            <a:off x="8430979" y="2686496"/>
            <a:ext cx="133605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1382D4-311D-4C42-8B0C-C28E9C6B8275}"/>
              </a:ext>
            </a:extLst>
          </p:cNvPr>
          <p:cNvSpPr txBox="1"/>
          <p:nvPr/>
        </p:nvSpPr>
        <p:spPr>
          <a:xfrm>
            <a:off x="9871888" y="2367964"/>
            <a:ext cx="33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F98FDE-3B90-493E-81EB-1455AA1E223C}"/>
              </a:ext>
            </a:extLst>
          </p:cNvPr>
          <p:cNvSpPr txBox="1"/>
          <p:nvPr/>
        </p:nvSpPr>
        <p:spPr>
          <a:xfrm>
            <a:off x="8263936" y="2406064"/>
            <a:ext cx="335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1568040-685A-477E-8B88-57691963BA41}"/>
              </a:ext>
            </a:extLst>
          </p:cNvPr>
          <p:cNvSpPr txBox="1"/>
          <p:nvPr/>
        </p:nvSpPr>
        <p:spPr>
          <a:xfrm>
            <a:off x="8430979" y="2037087"/>
            <a:ext cx="1336058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D678DF8-29CA-4F64-83B2-AFCC3C2B5184}"/>
              </a:ext>
            </a:extLst>
          </p:cNvPr>
          <p:cNvSpPr txBox="1"/>
          <p:nvPr/>
        </p:nvSpPr>
        <p:spPr>
          <a:xfrm>
            <a:off x="8719737" y="162936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NMOS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32D56AC-FD08-46C4-87D3-57341E85EC20}"/>
              </a:ext>
            </a:extLst>
          </p:cNvPr>
          <p:cNvSpPr txBox="1"/>
          <p:nvPr/>
        </p:nvSpPr>
        <p:spPr>
          <a:xfrm>
            <a:off x="8614293" y="3441926"/>
            <a:ext cx="66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GATE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3C4610D-C203-4CF9-8A30-AFC6967CCCD8}"/>
              </a:ext>
            </a:extLst>
          </p:cNvPr>
          <p:cNvCxnSpPr>
            <a:cxnSpLocks/>
          </p:cNvCxnSpPr>
          <p:nvPr/>
        </p:nvCxnSpPr>
        <p:spPr>
          <a:xfrm flipV="1">
            <a:off x="8914858" y="2115923"/>
            <a:ext cx="0" cy="249761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A7BF0120-EA2B-44DF-BE64-2E360A545428}"/>
              </a:ext>
            </a:extLst>
          </p:cNvPr>
          <p:cNvSpPr txBox="1"/>
          <p:nvPr/>
        </p:nvSpPr>
        <p:spPr>
          <a:xfrm>
            <a:off x="8559276" y="2111457"/>
            <a:ext cx="3209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W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6178DED-16C5-41C9-96E4-F8E7B0EC4785}"/>
              </a:ext>
            </a:extLst>
          </p:cNvPr>
          <p:cNvSpPr txBox="1"/>
          <p:nvPr/>
        </p:nvSpPr>
        <p:spPr>
          <a:xfrm>
            <a:off x="8999227" y="2419176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L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FA77B30-F60D-48A9-B09B-84F7639276A2}"/>
              </a:ext>
            </a:extLst>
          </p:cNvPr>
          <p:cNvCxnSpPr>
            <a:cxnSpLocks/>
          </p:cNvCxnSpPr>
          <p:nvPr/>
        </p:nvCxnSpPr>
        <p:spPr>
          <a:xfrm flipV="1">
            <a:off x="8868083" y="2479984"/>
            <a:ext cx="464202" cy="1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6EE050DF-DBC7-4D55-B3EC-F524991F4C4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53" name="Picture 52" descr="ox_small_cmyk_pos_rect.jpg">
            <a:extLst>
              <a:ext uri="{FF2B5EF4-FFF2-40B4-BE49-F238E27FC236}">
                <a16:creationId xmlns:a16="http://schemas.microsoft.com/office/drawing/2014/main" id="{F60B72F9-5239-409E-A02C-09B7020ABBF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5B91BC66-9B49-4146-9EE4-3A5A7ABC8E5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036BA2-8BE0-A81F-7E34-1E738AA97814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6934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48" y="2266645"/>
            <a:ext cx="4972240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 layout of analog transistors the aspect ratio </a:t>
            </a:r>
            <a:r>
              <a:rPr lang="en-US" sz="2000" b="1" dirty="0"/>
              <a:t>W/L</a:t>
            </a:r>
            <a:r>
              <a:rPr lang="en-US" sz="2000" dirty="0"/>
              <a:t> is crucial as it determines g</a:t>
            </a:r>
            <a:r>
              <a:rPr lang="en-US" sz="2000" baseline="-25000" dirty="0"/>
              <a:t>m </a:t>
            </a:r>
            <a:r>
              <a:rPr lang="en-US" sz="2000" dirty="0"/>
              <a:t>(straight structures preferable)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But high W might increase Gate resistance/capacitance: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multi-finger layouts in analog design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-25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-25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-25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0BABE2F-BF2D-4EDE-A64D-8B86D0C8CC3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23DEE6E-53A5-44E6-AB20-B3DF14F8EBB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29107E32-61C0-4E1B-B972-07F62CA9D5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1722A91-5A9A-4E45-B214-5348AA7091A7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13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6EF04D-653C-445C-A102-E4CA04D13D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1492032"/>
            <a:ext cx="2133600" cy="26955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3295AB-50F9-4E6B-9889-C6E66704B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09115" y="1311448"/>
            <a:ext cx="3039341" cy="3429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979B88A-D69B-4391-AB69-498323A5E4F1}"/>
              </a:ext>
            </a:extLst>
          </p:cNvPr>
          <p:cNvSpPr txBox="1"/>
          <p:nvPr/>
        </p:nvSpPr>
        <p:spPr>
          <a:xfrm>
            <a:off x="6331021" y="4862934"/>
            <a:ext cx="13702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Single finger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11E2C-105E-4D8C-9ADB-3769D956BEB0}"/>
              </a:ext>
            </a:extLst>
          </p:cNvPr>
          <p:cNvSpPr txBox="1"/>
          <p:nvPr/>
        </p:nvSpPr>
        <p:spPr>
          <a:xfrm>
            <a:off x="8562508" y="4862934"/>
            <a:ext cx="26547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i="1" dirty="0"/>
              <a:t>Two fingers: W are summed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78C3CB-1D80-BA3F-284A-81A662274B9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093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075D050-8DFE-41E5-8A52-34E68CC7BF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 Multi finger structures decrease the Gate resistance but increase the parasitic effects (drain-gate coupling, gate to substrate)</a:t>
            </a:r>
            <a:endParaRPr lang="en-US" alt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baseline="30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Special structure (Waffle structure) used for RF CMOS applications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E849E5-944F-4DE3-8C6D-3EFD010BC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317" y="694200"/>
            <a:ext cx="3304896" cy="31617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5B099D-1D51-4C60-BD16-75C069724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7635" y="4014700"/>
            <a:ext cx="3034260" cy="66553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B0EF7B1-7109-4282-995D-D3DF94F6CE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635" y="4750975"/>
            <a:ext cx="2841041" cy="5009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DBA57BD-EC4A-451F-AFC3-7C7E37EED6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4169" y="5162944"/>
            <a:ext cx="1627909" cy="4849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9A4F801-D096-44EC-B9D7-91A8372A66A3}"/>
              </a:ext>
            </a:extLst>
          </p:cNvPr>
          <p:cNvSpPr txBox="1"/>
          <p:nvPr/>
        </p:nvSpPr>
        <p:spPr>
          <a:xfrm>
            <a:off x="6000125" y="5635024"/>
            <a:ext cx="560115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1200" dirty="0">
                <a:latin typeface="Times New Roman" panose="02020603050405020304" pitchFamily="18" charset="0"/>
              </a:rPr>
              <a:t>P. </a:t>
            </a:r>
            <a:r>
              <a:rPr lang="es-ES" sz="1200" dirty="0" err="1">
                <a:latin typeface="Times New Roman" panose="02020603050405020304" pitchFamily="18" charset="0"/>
              </a:rPr>
              <a:t>Vacula</a:t>
            </a:r>
            <a:r>
              <a:rPr lang="es-ES" sz="1200" dirty="0">
                <a:latin typeface="Times New Roman" panose="02020603050405020304" pitchFamily="18" charset="0"/>
              </a:rPr>
              <a:t> 1,2, M. </a:t>
            </a:r>
            <a:r>
              <a:rPr lang="es-ES" sz="1200" dirty="0" err="1">
                <a:latin typeface="Times New Roman" panose="02020603050405020304" pitchFamily="18" charset="0"/>
              </a:rPr>
              <a:t>Husák</a:t>
            </a:r>
            <a:r>
              <a:rPr lang="es-ES" sz="1200" dirty="0">
                <a:latin typeface="Times New Roman" panose="02020603050405020304" pitchFamily="18" charset="0"/>
              </a:rPr>
              <a:t>, M. 2013</a:t>
            </a:r>
            <a:endParaRPr lang="en-GB" sz="1200" i="1" dirty="0"/>
          </a:p>
          <a:p>
            <a:r>
              <a:rPr lang="en-GB" sz="1400" i="1" dirty="0"/>
              <a:t>Waffle MOS channel aspect ratio calculation with Schwarz-Christoffel</a:t>
            </a:r>
          </a:p>
          <a:p>
            <a:r>
              <a:rPr lang="en-GB" sz="1400" i="1" dirty="0"/>
              <a:t>Transformation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864FC00-BA0C-4604-B0BF-F017DB6D497C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9EB7B13-A88C-49CE-B465-1B16F1C0789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7" name="Picture 16" descr="ox_small_cmyk_pos_rect.jpg">
            <a:extLst>
              <a:ext uri="{FF2B5EF4-FFF2-40B4-BE49-F238E27FC236}">
                <a16:creationId xmlns:a16="http://schemas.microsoft.com/office/drawing/2014/main" id="{DF9F7A63-A5AE-4C47-A575-753FD09A33C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2754C8F-86AC-42B2-A491-B999DD4FC236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0AE143-7CE7-C38E-20F7-FE5CE513E60A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98487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CE564B-EA75-4D95-B791-48AEB6FB3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828304" cy="33296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Typical figures of CMOS process vs. size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Scaling down does not imply better device    characteristics per se 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EEC8DE-B7BB-4302-9D02-CD72130C48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689" y="813401"/>
            <a:ext cx="5073797" cy="26048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349E2D-82AB-4F40-A7A1-C21BB52100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4800" y="3667285"/>
            <a:ext cx="4919938" cy="237731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BEF1190-BF36-4E2E-8670-C836F18AC96C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MOS transistor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AE6E656-CE20-47B2-AFA6-73172166C44B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29C9BB2C-8181-49BA-B891-1D947B8CF69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DD1CF26-0965-4A7A-8357-8D8C7E47DD89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15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60490ED-42E9-ABD5-44AE-5402AF7336CE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7069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B7839A-012A-4EE8-93C1-B47FEB3E7CB9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dirty="0">
                <a:latin typeface="+mj-lt"/>
                <a:ea typeface="+mj-ea"/>
                <a:cs typeface="+mj-cs"/>
              </a:rPr>
              <a:t>Passive components layout</a:t>
            </a:r>
            <a:br>
              <a:rPr lang="en-US" sz="2500" b="1" dirty="0">
                <a:latin typeface="+mj-lt"/>
                <a:ea typeface="+mj-ea"/>
                <a:cs typeface="+mj-cs"/>
              </a:rPr>
            </a:br>
            <a:endParaRPr lang="en-US" sz="2500" b="1" dirty="0">
              <a:latin typeface="+mj-lt"/>
              <a:ea typeface="+mj-ea"/>
              <a:cs typeface="+mj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4190D81-00CD-4B42-97BE-2326E3A67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b="1" dirty="0"/>
              <a:t>Integrated</a:t>
            </a:r>
            <a:r>
              <a:rPr lang="en-US" altLang="en-US" sz="2000" dirty="0"/>
              <a:t> </a:t>
            </a:r>
            <a:r>
              <a:rPr lang="en-US" altLang="en-US" sz="2000" b="1" dirty="0"/>
              <a:t>Capacitors</a:t>
            </a:r>
            <a:r>
              <a:rPr lang="en-US" altLang="en-US" sz="2000" dirty="0"/>
              <a:t> are normally obtained by structures close to the silicon substrate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Three type of capacitors: </a:t>
            </a:r>
            <a:br>
              <a:rPr lang="en-US" altLang="en-US" sz="2000" dirty="0"/>
            </a:br>
            <a:endParaRPr lang="en-US" alt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MOS (Poly Oxide Well)</a:t>
            </a:r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 err="1"/>
              <a:t>MiMs</a:t>
            </a:r>
            <a:r>
              <a:rPr lang="en-US" altLang="en-US" sz="2000" dirty="0"/>
              <a:t> (</a:t>
            </a:r>
            <a:r>
              <a:rPr lang="en-US" altLang="en-US" sz="2000" u="sng" dirty="0"/>
              <a:t>M</a:t>
            </a:r>
            <a:r>
              <a:rPr lang="en-US" altLang="en-US" sz="2000" dirty="0"/>
              <a:t>etal </a:t>
            </a:r>
            <a:r>
              <a:rPr lang="en-US" altLang="en-US" sz="2000" u="sng" dirty="0"/>
              <a:t>I</a:t>
            </a:r>
            <a:r>
              <a:rPr lang="en-US" altLang="en-US" sz="2000" dirty="0"/>
              <a:t>nsulator </a:t>
            </a:r>
            <a:r>
              <a:rPr lang="en-US" altLang="en-US" sz="2000" u="sng" dirty="0"/>
              <a:t>M</a:t>
            </a:r>
            <a:r>
              <a:rPr lang="en-US" altLang="en-US" sz="2000" dirty="0"/>
              <a:t>etal)</a:t>
            </a:r>
            <a:br>
              <a:rPr lang="en-US" altLang="en-US" sz="2000" dirty="0"/>
            </a:br>
            <a:br>
              <a:rPr lang="en-US" altLang="en-US" sz="2000" dirty="0"/>
            </a:br>
            <a:endParaRPr lang="en-US" altLang="en-US" sz="2000" dirty="0"/>
          </a:p>
          <a:p>
            <a:pPr lvl="1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Parasitic (MoM)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305117-AB8E-4A97-BA53-E4A5E0D0A7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2666" y="2223667"/>
            <a:ext cx="2871980" cy="118170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0291B7E-E1D4-4DDB-A858-E9C2B7FFA8EE}"/>
              </a:ext>
            </a:extLst>
          </p:cNvPr>
          <p:cNvSpPr txBox="1"/>
          <p:nvPr/>
        </p:nvSpPr>
        <p:spPr>
          <a:xfrm>
            <a:off x="6157784" y="3462704"/>
            <a:ext cx="525576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latin typeface="Times New Roman" panose="02020603050405020304" pitchFamily="18" charset="0"/>
              </a:rPr>
              <a:t>MIM use different layers of metal and interposed dielectric to form a capacitor. Similar to plate capacitor, good stability but require additional masks</a:t>
            </a:r>
            <a:endParaRPr lang="en-GB" sz="14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8FC6ADB-464F-4204-90C9-E0AB5BBCA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1158" y="4158055"/>
            <a:ext cx="2927566" cy="1327164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01CE8C0-6541-4C2C-A159-A8D25A75406E}"/>
              </a:ext>
            </a:extLst>
          </p:cNvPr>
          <p:cNvSpPr txBox="1"/>
          <p:nvPr/>
        </p:nvSpPr>
        <p:spPr>
          <a:xfrm>
            <a:off x="6157784" y="5573201"/>
            <a:ext cx="550528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latin typeface="Times New Roman" panose="02020603050405020304" pitchFamily="18" charset="0"/>
              </a:rPr>
              <a:t>MOM use interdigitated capacitors formed by metal connections, placed in close proximity – preferred choice for advanced CMOS, also no additional mask required</a:t>
            </a:r>
            <a:endParaRPr lang="en-GB" sz="14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5419D9-012A-4273-A255-26098258FED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5663" b="45887"/>
          <a:stretch/>
        </p:blipFill>
        <p:spPr>
          <a:xfrm>
            <a:off x="7967782" y="530413"/>
            <a:ext cx="1922661" cy="129118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C307CBB-CC27-4CD8-A906-9F235D260AFF}"/>
              </a:ext>
            </a:extLst>
          </p:cNvPr>
          <p:cNvSpPr txBox="1"/>
          <p:nvPr/>
        </p:nvSpPr>
        <p:spPr>
          <a:xfrm>
            <a:off x="6157784" y="1785818"/>
            <a:ext cx="48358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dirty="0">
                <a:latin typeface="Times New Roman" panose="02020603050405020304" pitchFamily="18" charset="0"/>
              </a:rPr>
              <a:t>MOS capacitor changes with voltage but save area</a:t>
            </a:r>
            <a:endParaRPr lang="en-GB" sz="1400" i="1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6D427EE-0047-49AF-B3EC-475156B2ABB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524EB46E-F130-4C29-B3C3-14AF1980B7B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CE198AD-DA37-4B20-9078-7AF43078292F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16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3F90DA-C869-BE1B-C1E5-BFD1F132B78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72978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0A2984-D5CB-43B8-9673-DF3F5E8EBBF8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Passive components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687AE3-39FB-4EC0-8C32-AF163610352E}"/>
                  </a:ext>
                </a:extLst>
              </p:cNvPr>
              <p:cNvSpPr txBox="1"/>
              <p:nvPr/>
            </p:nvSpPr>
            <p:spPr>
              <a:xfrm>
                <a:off x="6881391" y="1917974"/>
                <a:ext cx="1355307" cy="5211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𝜀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𝑜𝑥</m:t>
                              </m:r>
                            </m:sub>
                          </m:sSub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𝑊𝐿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F687AE3-39FB-4EC0-8C32-AF16361035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391" y="1917974"/>
                <a:ext cx="1355307" cy="52116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C19E94E-C231-4334-B7FF-752A2975A706}"/>
                  </a:ext>
                </a:extLst>
              </p:cNvPr>
              <p:cNvSpPr txBox="1"/>
              <p:nvPr/>
            </p:nvSpPr>
            <p:spPr>
              <a:xfrm>
                <a:off x="8549124" y="1765682"/>
                <a:ext cx="1794787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=4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𝑛𝑚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i="1" dirty="0">
                    <a:latin typeface="Cambria Math" panose="02040503050406030204" pitchFamily="18" charset="0"/>
                  </a:rPr>
                  <a:t>8.6 </a:t>
                </a:r>
                <a:r>
                  <a:rPr lang="en-GB" i="1" dirty="0" err="1">
                    <a:latin typeface="Cambria Math" panose="02040503050406030204" pitchFamily="18" charset="0"/>
                  </a:rPr>
                  <a:t>fF</a:t>
                </a:r>
                <a:r>
                  <a:rPr lang="en-GB" i="1" dirty="0">
                    <a:latin typeface="Cambria Math" panose="02040503050406030204" pitchFamily="18" charset="0"/>
                  </a:rPr>
                  <a:t>/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endParaRPr lang="en-GB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C19E94E-C231-4334-B7FF-752A2975A7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9124" y="1765682"/>
                <a:ext cx="1794787" cy="1384995"/>
              </a:xfrm>
              <a:prstGeom prst="rect">
                <a:avLst/>
              </a:prstGeom>
              <a:blipFill>
                <a:blip r:embed="rId3"/>
                <a:stretch>
                  <a:fillRect l="-339" r="-27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ectangle 17">
            <a:extLst>
              <a:ext uri="{FF2B5EF4-FFF2-40B4-BE49-F238E27FC236}">
                <a16:creationId xmlns:a16="http://schemas.microsoft.com/office/drawing/2014/main" id="{4CAFCCAF-8BA5-4383-91CC-2FA3B2BE68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719" y="2330505"/>
            <a:ext cx="4559425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Typical values of capacitance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Typical dielectric layers are SiO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or Si</a:t>
            </a:r>
            <a:r>
              <a:rPr lang="en-US" altLang="en-US" sz="2000" baseline="-25000" dirty="0"/>
              <a:t>3</a:t>
            </a:r>
            <a:r>
              <a:rPr lang="en-US" altLang="en-US" sz="2000" dirty="0"/>
              <a:t>N</a:t>
            </a:r>
            <a:r>
              <a:rPr lang="en-US" altLang="en-US" sz="2000" baseline="-25000" dirty="0"/>
              <a:t>4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Use of high k materials is common in more advanced CMOS technologies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0" marR="0" lvl="0"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DFEC6A-918D-4B9D-873A-CB5A5F2601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9255" y="3118364"/>
            <a:ext cx="2668575" cy="21411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6FC85A6-41CB-43B8-8994-ED1146216177}"/>
                  </a:ext>
                </a:extLst>
              </p:cNvPr>
              <p:cNvSpPr txBox="1"/>
              <p:nvPr/>
            </p:nvSpPr>
            <p:spPr>
              <a:xfrm>
                <a:off x="9173347" y="3477632"/>
                <a:ext cx="2092752" cy="11508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i="1" dirty="0">
                    <a:latin typeface="Cambria Math" panose="02040503050406030204" pitchFamily="18" charset="0"/>
                  </a:rPr>
                  <a:t>MIM/MOMs parasitic</a:t>
                </a:r>
              </a:p>
              <a:p>
                <a:endParaRPr lang="en-GB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i="1" dirty="0">
                    <a:latin typeface="Cambria Math" panose="02040503050406030204" pitchFamily="18" charset="0"/>
                  </a:rPr>
                  <a:t>0.1 % C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i="1" dirty="0">
                    <a:latin typeface="Cambria Math" panose="02040503050406030204" pitchFamily="18" charset="0"/>
                  </a:rPr>
                  <a:t>1 % C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6FC85A6-41CB-43B8-8994-ED1146216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73347" y="3477632"/>
                <a:ext cx="2092752" cy="1150828"/>
              </a:xfrm>
              <a:prstGeom prst="rect">
                <a:avLst/>
              </a:prstGeom>
              <a:blipFill>
                <a:blip r:embed="rId5"/>
                <a:stretch>
                  <a:fillRect l="-6997" t="-7407" r="-6706" b="-89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1C4274CD-1EC9-4910-B6D5-BD0BF95716D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9" name="Picture 18" descr="ox_small_cmyk_pos_rect.jpg">
            <a:extLst>
              <a:ext uri="{FF2B5EF4-FFF2-40B4-BE49-F238E27FC236}">
                <a16:creationId xmlns:a16="http://schemas.microsoft.com/office/drawing/2014/main" id="{14B68087-2300-4DD3-B884-32B1A62A1A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E8F5F76-B632-4FA4-A28B-6FA3BFF139F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17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107568-E5BB-8951-0016-7E35BCEC813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8533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1653363" y="365760"/>
            <a:ext cx="9367203" cy="118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Overview</a:t>
            </a:r>
            <a:br>
              <a:rPr lang="en-US" sz="3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D4C14B-355F-4853-AA07-E2B4C189B4F2}"/>
              </a:ext>
            </a:extLst>
          </p:cNvPr>
          <p:cNvSpPr/>
          <p:nvPr/>
        </p:nvSpPr>
        <p:spPr>
          <a:xfrm>
            <a:off x="1653363" y="2176272"/>
            <a:ext cx="9367204" cy="40416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Introduction, definitions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Layout and interconnects in IC technology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Transistor MOS layouts</a:t>
            </a:r>
            <a:br>
              <a:rPr lang="en-US" sz="2200" b="1" dirty="0"/>
            </a:br>
            <a:endParaRPr lang="en-US" sz="2200" b="1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200" b="1" dirty="0"/>
              <a:t>Passive components layouts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AA275BC-098A-B1A9-F1A3-85F3DFFB90F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12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701491-9AC4-4E24-8088-7EFFD8DEE037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Passive components layout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3C796D-B3BE-406F-9C85-525A1502B189}"/>
              </a:ext>
            </a:extLst>
          </p:cNvPr>
          <p:cNvSpPr txBox="1"/>
          <p:nvPr/>
        </p:nvSpPr>
        <p:spPr>
          <a:xfrm>
            <a:off x="589560" y="2249497"/>
            <a:ext cx="4163650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b="1" dirty="0"/>
              <a:t>Integrated</a:t>
            </a:r>
            <a:r>
              <a:rPr lang="en-US" altLang="en-US" sz="2000" dirty="0"/>
              <a:t> </a:t>
            </a:r>
            <a:r>
              <a:rPr lang="en-US" altLang="en-US" sz="2000" b="1" dirty="0"/>
              <a:t>Resistors</a:t>
            </a:r>
            <a:r>
              <a:rPr lang="en-US" altLang="en-US" sz="2000" dirty="0"/>
              <a:t> are normally obtained by thin strips of resistive layers</a:t>
            </a:r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altLang="en-US" sz="2000" dirty="0"/>
          </a:p>
          <a:p>
            <a:pPr indent="-228600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Insulation from surrounding achieved by oxide layers or reversed biased junctions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4DCF3B-8D0C-4871-B31F-81D5C8BC9C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1825" y="613904"/>
            <a:ext cx="5161550" cy="387116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0E236EC-1767-4D3B-BCAE-55A23E276999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 descr="ox_small_cmyk_pos_rect.jpg">
            <a:extLst>
              <a:ext uri="{FF2B5EF4-FFF2-40B4-BE49-F238E27FC236}">
                <a16:creationId xmlns:a16="http://schemas.microsoft.com/office/drawing/2014/main" id="{8FD809A6-A978-48EE-AD2C-883068C1FB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6BEA9A3-A9AC-4DA3-AB45-F7E1CEE21B1C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6E93F-5E87-49D1-89C6-8554CEFCF77F}"/>
                  </a:ext>
                </a:extLst>
              </p:cNvPr>
              <p:cNvSpPr txBox="1"/>
              <p:nvPr/>
            </p:nvSpPr>
            <p:spPr>
              <a:xfrm>
                <a:off x="5941832" y="5460300"/>
                <a:ext cx="3658362" cy="375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GB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𝑀𝑒𝑡𝑎𝑙𝑙𝑖𝑐</m:t>
                    </m:r>
                    <m:r>
                      <a:rPr lang="en-GB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  <m:sSub>
                      <m:sSubPr>
                        <m:ctrlPr>
                          <a:rPr lang="en-US" alt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∎</m:t>
                        </m:r>
                      </m:sub>
                    </m:sSub>
                    <m:r>
                      <a:rPr lang="en-US" altLang="en-US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0.1 </m:t>
                    </m:r>
                    <m:r>
                      <m:rPr>
                        <m:sty m:val="p"/>
                      </m:rPr>
                      <a:rPr lang="el-GR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GB" alt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/∎</m:t>
                    </m:r>
                  </m:oMath>
                </a14:m>
                <a:r>
                  <a:rPr lang="en-US" altLang="en-US" sz="1400" dirty="0"/>
                  <a:t>         </a:t>
                </a:r>
                <a14:m>
                  <m:oMath xmlns:m="http://schemas.openxmlformats.org/officeDocument/2006/math">
                    <m:r>
                      <a:rPr lang="en-GB" altLang="en-US" sz="1400" b="0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altLang="en-US" sz="1400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en-US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alt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∎</m:t>
                        </m:r>
                      </m:sub>
                    </m:sSub>
                    <m:f>
                      <m:fPr>
                        <m:ctrlPr>
                          <a:rPr lang="en-US" alt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GB" alt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den>
                    </m:f>
                  </m:oMath>
                </a14:m>
                <a:endParaRPr lang="en-GB" altLang="en-US" sz="1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FFD6E93F-5E87-49D1-89C6-8554CEFCF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1832" y="5460300"/>
                <a:ext cx="3658362" cy="37510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BB0C68-FECE-45B3-A747-57EE42E530C6}"/>
                  </a:ext>
                </a:extLst>
              </p:cNvPr>
              <p:cNvSpPr txBox="1"/>
              <p:nvPr/>
            </p:nvSpPr>
            <p:spPr>
              <a:xfrm>
                <a:off x="6020176" y="4501906"/>
                <a:ext cx="3658362" cy="375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𝑁𝑤𝑒𝑙𝑙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∎</m:t>
                          </m:r>
                        </m:sub>
                      </m:sSub>
                      <m:r>
                        <a:rPr lang="en-US" alt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 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m:rPr>
                          <m:sty m:val="p"/>
                        </m:rPr>
                        <a:rPr lang="el-GR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/∎</m:t>
                      </m:r>
                    </m:oMath>
                  </m:oMathPara>
                </a14:m>
                <a:endParaRPr lang="en-GB" altLang="en-US" sz="1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CBB0C68-FECE-45B3-A747-57EE42E530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176" y="4501906"/>
                <a:ext cx="3658362" cy="37510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099EBF-1734-4E10-AB5F-9CA9DC3E53E4}"/>
                  </a:ext>
                </a:extLst>
              </p:cNvPr>
              <p:cNvSpPr txBox="1"/>
              <p:nvPr/>
            </p:nvSpPr>
            <p:spPr>
              <a:xfrm>
                <a:off x="6010276" y="4996843"/>
                <a:ext cx="3658362" cy="3751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fontAlgn="base">
                  <a:lnSpc>
                    <a:spcPct val="90000"/>
                  </a:lnSpc>
                  <a:spcBef>
                    <a:spcPct val="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𝑃𝑜𝑙𝑦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sSub>
                        <m:sSubPr>
                          <m:ctrlP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alt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∎</m:t>
                          </m:r>
                        </m:sub>
                      </m:sSub>
                      <m:r>
                        <a:rPr lang="en-US" alt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 </m:t>
                      </m:r>
                      <m:r>
                        <m:rPr>
                          <m:sty m:val="p"/>
                        </m:rPr>
                        <a:rPr lang="el-GR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GB" alt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/∎</m:t>
                      </m:r>
                    </m:oMath>
                  </m:oMathPara>
                </a14:m>
                <a:endParaRPr lang="en-GB" altLang="en-US" sz="1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099EBF-1734-4E10-AB5F-9CA9DC3E5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0276" y="4996843"/>
                <a:ext cx="3658362" cy="37510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901744FB-C99A-FD17-EE91-D07F2B7C9C07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8706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FF2A791-32EB-4ACF-B72A-AB98F25F1F05}"/>
              </a:ext>
            </a:extLst>
          </p:cNvPr>
          <p:cNvSpPr txBox="1"/>
          <p:nvPr/>
        </p:nvSpPr>
        <p:spPr>
          <a:xfrm>
            <a:off x="5773173" y="1317704"/>
            <a:ext cx="5753742" cy="32932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Layouts and interconnects in 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FEOL and BEOL different characteristics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Interconnect delays and ways to mitigate them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6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Transistors layouts intro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600" dirty="0">
                <a:cs typeface="Times New Roman" panose="02020603050405020304" pitchFamily="18" charset="0"/>
              </a:rPr>
              <a:t>Passive components layouts intro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EE47FBF-D076-4306-A6A3-DF275C34D96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938C359B-C2AD-488D-99D4-C7DA533FA7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87DFB81-8FE1-414B-BB42-EBF887A44494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19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76C7D0A-855C-425E-9A07-2415996E0823}"/>
              </a:ext>
            </a:extLst>
          </p:cNvPr>
          <p:cNvSpPr txBox="1"/>
          <p:nvPr/>
        </p:nvSpPr>
        <p:spPr>
          <a:xfrm>
            <a:off x="355196" y="2906606"/>
            <a:ext cx="471098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4400" b="1" dirty="0">
                <a:cs typeface="Times New Roman" panose="02020603050405020304" pitchFamily="18" charset="0"/>
              </a:rPr>
              <a:t>Thank you</a:t>
            </a:r>
          </a:p>
          <a:p>
            <a:pPr lvl="2"/>
            <a:endParaRPr lang="en-US" sz="3600" dirty="0">
              <a:cs typeface="Times New Roman" panose="02020603050405020304" pitchFamily="18" charset="0"/>
            </a:endParaRPr>
          </a:p>
          <a:p>
            <a:pPr lvl="2"/>
            <a:r>
              <a:rPr lang="en-US" sz="2200" dirty="0">
                <a:cs typeface="Times New Roman" panose="02020603050405020304" pitchFamily="18" charset="0"/>
              </a:rPr>
              <a:t>giulio.villani@stfc.ac.uk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0A91CE0-C83B-4ABC-94D5-7BDF907CFC7A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Circuits and layout I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43C097-4E33-ADDB-E961-B6C7699D6D5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938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Introduction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236022-52B5-45FB-93DC-A452F41B1D6E}"/>
              </a:ext>
            </a:extLst>
          </p:cNvPr>
          <p:cNvSpPr txBox="1"/>
          <p:nvPr/>
        </p:nvSpPr>
        <p:spPr>
          <a:xfrm>
            <a:off x="48453" y="2134361"/>
            <a:ext cx="5619465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IC (integrated circuits) single silicon chip that includes active and passive interconnected devices to implement complex operations (analogue, digital)</a:t>
            </a:r>
            <a:br>
              <a:rPr lang="en-US" sz="2000" dirty="0"/>
            </a:b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Planar technology: the processing steps are implemented in a thin layer of the surface of the chip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Fabrication of chip is an extremely complex process, requiring several steps of atomic precision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027052-E4BC-4972-9673-9699F033B4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91" t="5903" r="10667" b="6405"/>
          <a:stretch/>
        </p:blipFill>
        <p:spPr>
          <a:xfrm>
            <a:off x="6135636" y="3610173"/>
            <a:ext cx="1612261" cy="26652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BC5F851-6967-4CBE-B130-ABED644418D1}"/>
              </a:ext>
            </a:extLst>
          </p:cNvPr>
          <p:cNvSpPr txBox="1"/>
          <p:nvPr/>
        </p:nvSpPr>
        <p:spPr>
          <a:xfrm>
            <a:off x="7765789" y="3813707"/>
            <a:ext cx="21421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/>
              <a:t>First planar IC patent, 1961 </a:t>
            </a:r>
            <a:endParaRPr lang="en-GB" sz="1200" i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D83814-5EEE-4C84-8A70-52E88F2DB7D6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6C1723B1-A833-426A-BF30-433935B62C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1809A46-F924-4FEE-86B0-00A58C4E469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7F83D5-C253-436F-95B2-2E2283AC4F1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7476E05-DD2D-48CA-B4B7-84BE1FEE14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6030" y="604285"/>
            <a:ext cx="5097425" cy="297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05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b="1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b="1" dirty="0">
                <a:latin typeface="+mj-lt"/>
                <a:ea typeface="+mj-ea"/>
                <a:cs typeface="+mj-cs"/>
              </a:rPr>
            </a:br>
            <a:endParaRPr lang="en-US" sz="2500" b="1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39E60F-AC16-440F-9FB7-9BD8C95A6B90}"/>
              </a:ext>
            </a:extLst>
          </p:cNvPr>
          <p:cNvSpPr txBox="1"/>
          <p:nvPr/>
        </p:nvSpPr>
        <p:spPr>
          <a:xfrm>
            <a:off x="126595" y="2440349"/>
            <a:ext cx="5378093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Device scaling implies increased speed per transistor and increased functionalities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Due to the high number of transistors on chip, </a:t>
            </a:r>
            <a:r>
              <a:rPr lang="en-US" sz="2000" b="1" dirty="0">
                <a:cs typeface="Times New Roman" panose="02020603050405020304" pitchFamily="18" charset="0"/>
              </a:rPr>
              <a:t>layout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b="1" dirty="0">
                <a:cs typeface="Times New Roman" panose="02020603050405020304" pitchFamily="18" charset="0"/>
              </a:rPr>
              <a:t>optimization</a:t>
            </a:r>
            <a:r>
              <a:rPr lang="en-US" sz="2000" dirty="0">
                <a:cs typeface="Times New Roman" panose="02020603050405020304" pitchFamily="18" charset="0"/>
              </a:rPr>
              <a:t> at chip level has become as important as transistors fabrication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Interconnecting</a:t>
            </a:r>
            <a:r>
              <a:rPr lang="en-US" sz="2000" dirty="0">
                <a:cs typeface="Times New Roman" panose="02020603050405020304" pitchFamily="18" charset="0"/>
              </a:rPr>
              <a:t> the devices has become the bottleneck for IC performances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lvl="1"/>
            <a:endParaRPr lang="en-US" sz="2000" dirty="0">
              <a:cs typeface="Times New Roman" panose="02020603050405020304" pitchFamily="18" charset="0"/>
            </a:endParaRPr>
          </a:p>
        </p:txBody>
      </p:sp>
      <p:pic>
        <p:nvPicPr>
          <p:cNvPr id="16" name="Picture 15" descr="Chart, scatter chart&#10;&#10;Description automatically generated">
            <a:extLst>
              <a:ext uri="{FF2B5EF4-FFF2-40B4-BE49-F238E27FC236}">
                <a16:creationId xmlns:a16="http://schemas.microsoft.com/office/drawing/2014/main" id="{4EF72B15-5E73-4EFA-AE4A-14C7C5C190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22565"/>
          <a:stretch/>
        </p:blipFill>
        <p:spPr>
          <a:xfrm>
            <a:off x="5685809" y="1447646"/>
            <a:ext cx="5976777" cy="378116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30AB529-6A95-40FC-9DB7-204BAEC854DD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Picture 13" descr="ox_small_cmyk_pos_rect.jpg">
            <a:extLst>
              <a:ext uri="{FF2B5EF4-FFF2-40B4-BE49-F238E27FC236}">
                <a16:creationId xmlns:a16="http://schemas.microsoft.com/office/drawing/2014/main" id="{F517A588-998D-4048-95AD-DA83D77A57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594C0A3-BF89-4F59-9E2C-EABDDB42306D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74E1C0-9EA4-24B5-B451-999D016C143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4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E752254-72A3-4417-A41A-5C4BD88ED5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02" y="2167501"/>
            <a:ext cx="475579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The processing steps involved in fabricating transistors and their immediate interconnect is called</a:t>
            </a:r>
            <a:r>
              <a:rPr lang="en-US" sz="2000" b="1" dirty="0">
                <a:cs typeface="Times New Roman" panose="02020603050405020304" pitchFamily="18" charset="0"/>
              </a:rPr>
              <a:t> front-end-of-line </a:t>
            </a:r>
            <a:r>
              <a:rPr lang="en-US" sz="2000" dirty="0">
                <a:cs typeface="Times New Roman" panose="02020603050405020304" pitchFamily="18" charset="0"/>
              </a:rPr>
              <a:t>(</a:t>
            </a:r>
            <a:r>
              <a:rPr lang="en-US" sz="2000" b="1" dirty="0">
                <a:cs typeface="Times New Roman" panose="02020603050405020304" pitchFamily="18" charset="0"/>
              </a:rPr>
              <a:t>FEOL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That includes typical steps of device fabrication, i.e. implantation, oxide growth, diffusion…and first metal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Interconnecting all the devices together with additional layers of metals is </a:t>
            </a:r>
            <a:r>
              <a:rPr lang="en-US" sz="2000" b="1" dirty="0">
                <a:cs typeface="Times New Roman" panose="02020603050405020304" pitchFamily="18" charset="0"/>
              </a:rPr>
              <a:t>the back-end-of-line </a:t>
            </a:r>
            <a:r>
              <a:rPr lang="en-US" sz="2000" dirty="0">
                <a:cs typeface="Times New Roman" panose="02020603050405020304" pitchFamily="18" charset="0"/>
              </a:rPr>
              <a:t>(</a:t>
            </a:r>
            <a:r>
              <a:rPr lang="en-US" sz="2000" b="1" dirty="0">
                <a:cs typeface="Times New Roman" panose="02020603050405020304" pitchFamily="18" charset="0"/>
              </a:rPr>
              <a:t>BEOL</a:t>
            </a:r>
            <a:r>
              <a:rPr lang="en-US" sz="2000" dirty="0">
                <a:cs typeface="Times New Roman" panose="02020603050405020304" pitchFamily="18" charset="0"/>
              </a:rPr>
              <a:t>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As the number of transistors on chips grew, it became impossible to make all connections in a single layer</a:t>
            </a:r>
            <a:br>
              <a:rPr lang="en-GB" sz="2000" dirty="0"/>
            </a:b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Added additional vertical levels of interconnects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Simpler IC might have a few metal layers, complex ICs can exceed 10 layers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D6BC1DC-8B47-458E-96EE-8B4C38505FBF}"/>
              </a:ext>
            </a:extLst>
          </p:cNvPr>
          <p:cNvSpPr/>
          <p:nvPr/>
        </p:nvSpPr>
        <p:spPr>
          <a:xfrm>
            <a:off x="589560" y="856180"/>
            <a:ext cx="5279408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5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FE5F8E5-DFCE-4B7B-B39B-3F1969AE3143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 descr="ox_small_cmyk_pos_rect.jpg">
            <a:extLst>
              <a:ext uri="{FF2B5EF4-FFF2-40B4-BE49-F238E27FC236}">
                <a16:creationId xmlns:a16="http://schemas.microsoft.com/office/drawing/2014/main" id="{BE119435-FDDC-43FF-ADAF-65AC7E628F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0D8F49B-D167-4671-9165-CE8A40DED2CA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3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FD1E807-96D2-40BB-978A-1641E7035C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4584" y="3701573"/>
            <a:ext cx="2615761" cy="22129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5B95D34-5086-4F0E-9739-3EEE8981E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6691" y="666541"/>
            <a:ext cx="2179410" cy="215338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45A4D89-EC15-46EA-9E0C-2ECC503BEB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9525" y="3770050"/>
            <a:ext cx="2118601" cy="219275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C871690-3AAA-4FEB-AAA6-F5B5F78E734D}"/>
              </a:ext>
            </a:extLst>
          </p:cNvPr>
          <p:cNvSpPr txBox="1"/>
          <p:nvPr/>
        </p:nvSpPr>
        <p:spPr>
          <a:xfrm>
            <a:off x="6185544" y="2913941"/>
            <a:ext cx="231683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First commercial IC, Fairchild Semiconductor, 1961. Flip-Flop</a:t>
            </a:r>
            <a:endParaRPr lang="en-GB" sz="1400" i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075D79-B916-419A-BD85-65DDCD4578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26305" y="807353"/>
            <a:ext cx="3010854" cy="193199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E1CE930-2DC6-4D2F-94B2-402C52B1FC65}"/>
              </a:ext>
            </a:extLst>
          </p:cNvPr>
          <p:cNvSpPr txBox="1"/>
          <p:nvPr/>
        </p:nvSpPr>
        <p:spPr>
          <a:xfrm>
            <a:off x="8702779" y="2845633"/>
            <a:ext cx="28074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/>
              <a:t>Original Planar process flow (from  Fairchild Semiconductor)</a:t>
            </a:r>
            <a:endParaRPr lang="en-GB" sz="1400" i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CB2463-6990-3BD2-53E1-FC173D7FD8DB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033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7127587-0157-4D1D-9422-E6B51471D7FE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856D417-F3DE-48D8-996C-AE56C3904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4020" y="856180"/>
            <a:ext cx="4274901" cy="374192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DB48171-E600-43F9-B862-0E1B062893B0}"/>
              </a:ext>
            </a:extLst>
          </p:cNvPr>
          <p:cNvSpPr txBox="1"/>
          <p:nvPr/>
        </p:nvSpPr>
        <p:spPr>
          <a:xfrm rot="16200000">
            <a:off x="6013153" y="3696466"/>
            <a:ext cx="99934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1" dirty="0"/>
              <a:t>FEOL</a:t>
            </a:r>
            <a:endParaRPr lang="en-GB" sz="1600" b="1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C77A03B-B7FB-4655-8AE6-3A5775BCE8EB}"/>
              </a:ext>
            </a:extLst>
          </p:cNvPr>
          <p:cNvSpPr txBox="1"/>
          <p:nvPr/>
        </p:nvSpPr>
        <p:spPr>
          <a:xfrm rot="16200000">
            <a:off x="6009518" y="2682943"/>
            <a:ext cx="99934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i="1" dirty="0"/>
              <a:t>BEOL</a:t>
            </a:r>
            <a:endParaRPr lang="en-GB" sz="1600" b="1" i="1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E6860CB9-9B13-4632-8482-24F13621D8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51" t="20489" r="58281" b="6645"/>
          <a:stretch/>
        </p:blipFill>
        <p:spPr>
          <a:xfrm>
            <a:off x="8364884" y="4555627"/>
            <a:ext cx="2019118" cy="1752961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E355DF8-7C98-4B68-B797-7462B2A06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02" y="2167501"/>
            <a:ext cx="4755798" cy="4075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Various levels of interconnects are present in modern 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Metal</a:t>
            </a:r>
            <a:r>
              <a:rPr lang="en-US" sz="2000" dirty="0">
                <a:cs typeface="Times New Roman" panose="02020603050405020304" pitchFamily="18" charset="0"/>
              </a:rPr>
              <a:t> </a:t>
            </a:r>
            <a:r>
              <a:rPr lang="en-US" sz="2000" b="1" dirty="0">
                <a:cs typeface="Times New Roman" panose="02020603050405020304" pitchFamily="18" charset="0"/>
              </a:rPr>
              <a:t>1</a:t>
            </a:r>
            <a:r>
              <a:rPr lang="en-US" sz="2000" dirty="0">
                <a:cs typeface="Times New Roman" panose="02020603050405020304" pitchFamily="18" charset="0"/>
              </a:rPr>
              <a:t>, for short local interconnects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Intermediate</a:t>
            </a:r>
            <a:r>
              <a:rPr lang="en-US" sz="2000" dirty="0">
                <a:cs typeface="Times New Roman" panose="02020603050405020304" pitchFamily="18" charset="0"/>
              </a:rPr>
              <a:t>, to connect devices within blocks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>
                <a:cs typeface="Times New Roman" panose="02020603050405020304" pitchFamily="18" charset="0"/>
              </a:rPr>
              <a:t>Global</a:t>
            </a:r>
            <a:r>
              <a:rPr lang="en-US" sz="2000" dirty="0">
                <a:cs typeface="Times New Roman" panose="02020603050405020304" pitchFamily="18" charset="0"/>
              </a:rPr>
              <a:t> interconnects, for long, low resistivity connections, including power, grounds. Cu is often used today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Various levels are connected by vias and separated by dielectrics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03F66F-770F-29A6-A4FF-726468C6E9F8}"/>
              </a:ext>
            </a:extLst>
          </p:cNvPr>
          <p:cNvSpPr/>
          <p:nvPr/>
        </p:nvSpPr>
        <p:spPr>
          <a:xfrm>
            <a:off x="8181729" y="3851564"/>
            <a:ext cx="1178171" cy="5646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49A84EC-54B1-736D-EBE7-61EED791702B}"/>
              </a:ext>
            </a:extLst>
          </p:cNvPr>
          <p:cNvSpPr/>
          <p:nvPr/>
        </p:nvSpPr>
        <p:spPr>
          <a:xfrm>
            <a:off x="8177012" y="4598744"/>
            <a:ext cx="2345443" cy="1688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1E3998E-4D7B-A07F-B14B-C0D40A8F9187}"/>
              </a:ext>
            </a:extLst>
          </p:cNvPr>
          <p:cNvCxnSpPr>
            <a:stCxn id="3" idx="0"/>
            <a:endCxn id="2" idx="2"/>
          </p:cNvCxnSpPr>
          <p:nvPr/>
        </p:nvCxnSpPr>
        <p:spPr>
          <a:xfrm flipH="1" flipV="1">
            <a:off x="8770815" y="4416175"/>
            <a:ext cx="578919" cy="1825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B8F3ED12-3AA0-1C75-836B-12A6432E0110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248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590C01A-F2DB-46CE-A5D9-662428E50286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C7FCC8-4CB5-4655-A2FD-B10E9D9CF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902" y="2167501"/>
            <a:ext cx="4755798" cy="397958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Interconnects and their layouts are of increasing importance as the feature size of circuit elements become smaller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Delay times </a:t>
            </a:r>
            <a:r>
              <a:rPr lang="en-GB" sz="2000" dirty="0"/>
              <a:t>of interconnect transmission line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Delay time proportional to area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52C3FBB-98DE-4B4E-97DE-2F357F9A5B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82" t="46101" r="30663" b="2211"/>
          <a:stretch/>
        </p:blipFill>
        <p:spPr>
          <a:xfrm>
            <a:off x="6969421" y="761091"/>
            <a:ext cx="3394365" cy="22419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D3CFDF2-F797-4E9E-90F0-3688181D31EF}"/>
                  </a:ext>
                </a:extLst>
              </p:cNvPr>
              <p:cNvSpPr txBox="1"/>
              <p:nvPr/>
            </p:nvSpPr>
            <p:spPr>
              <a:xfrm>
                <a:off x="6633966" y="3194250"/>
                <a:ext cx="1068241" cy="5182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𝑊𝐻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D3CFDF2-F797-4E9E-90F0-3688181D31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966" y="3194250"/>
                <a:ext cx="1068241" cy="5182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D028B68-FAC9-4527-8979-F1055C400564}"/>
                  </a:ext>
                </a:extLst>
              </p:cNvPr>
              <p:cNvSpPr txBox="1"/>
              <p:nvPr/>
            </p:nvSpPr>
            <p:spPr>
              <a:xfrm>
                <a:off x="6585082" y="3812508"/>
                <a:ext cx="1606658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𝑊𝐿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𝑜𝑥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D028B68-FAC9-4527-8979-F1055C4005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5082" y="3812508"/>
                <a:ext cx="1606658" cy="56534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855F83-926F-4D1F-BAC6-DB3557C80A4F}"/>
                  </a:ext>
                </a:extLst>
              </p:cNvPr>
              <p:cNvSpPr txBox="1"/>
              <p:nvPr/>
            </p:nvSpPr>
            <p:spPr>
              <a:xfrm>
                <a:off x="6585082" y="4458773"/>
                <a:ext cx="1462900" cy="56534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𝐻𝐿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7855F83-926F-4D1F-BAC6-DB3557C80A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5082" y="4458773"/>
                <a:ext cx="1462900" cy="56534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ADFF1A0-E603-4A96-95A1-430F952D9111}"/>
                  </a:ext>
                </a:extLst>
              </p:cNvPr>
              <p:cNvSpPr txBox="1"/>
              <p:nvPr/>
            </p:nvSpPr>
            <p:spPr>
              <a:xfrm>
                <a:off x="6633966" y="5215598"/>
                <a:ext cx="13969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</m:oMath>
                </a14:m>
                <a:r>
                  <a:rPr lang="en-GB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ADFF1A0-E603-4A96-95A1-430F952D9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3966" y="5215598"/>
                <a:ext cx="1396985" cy="276999"/>
              </a:xfrm>
              <a:prstGeom prst="rect">
                <a:avLst/>
              </a:prstGeom>
              <a:blipFill>
                <a:blip r:embed="rId8"/>
                <a:stretch>
                  <a:fillRect l="-5677" t="-28889" r="-2183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200B647-7C26-4D03-82E3-F8625BF022B8}"/>
                  </a:ext>
                </a:extLst>
              </p:cNvPr>
              <p:cNvSpPr txBox="1"/>
              <p:nvPr/>
            </p:nvSpPr>
            <p:spPr>
              <a:xfrm>
                <a:off x="9006506" y="4225728"/>
                <a:ext cx="2436949" cy="4660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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𝑊𝐻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den>
                    </m:f>
                    <m:r>
                      <a:rPr lang="en-GB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200B647-7C26-4D03-82E3-F8625BF022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6506" y="4225728"/>
                <a:ext cx="2436949" cy="466090"/>
              </a:xfrm>
              <a:prstGeom prst="rect">
                <a:avLst/>
              </a:prstGeom>
              <a:blipFill>
                <a:blip r:embed="rId9"/>
                <a:stretch>
                  <a:fillRect r="-2750" b="-10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9B73B8F4-4E98-E256-91DB-51657DEEE012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7167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6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CCDD4B-AD09-4CC4-BB2D-8A3043E8481B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6EF7E45-DCDE-40F1-A000-81790BC2C8CA}"/>
                  </a:ext>
                </a:extLst>
              </p:cNvPr>
              <p:cNvSpPr txBox="1"/>
              <p:nvPr/>
            </p:nvSpPr>
            <p:spPr>
              <a:xfrm>
                <a:off x="7149131" y="3344507"/>
                <a:ext cx="2436949" cy="4660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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𝑊𝐻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𝑜𝑥</m:t>
                            </m:r>
                          </m:sub>
                        </m:sSub>
                      </m:den>
                    </m:f>
                    <m:r>
                      <a:rPr lang="en-GB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𝐻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6EF7E45-DCDE-40F1-A000-81790BC2C8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131" y="3344507"/>
                <a:ext cx="2436949" cy="466090"/>
              </a:xfrm>
              <a:prstGeom prst="rect">
                <a:avLst/>
              </a:prstGeom>
              <a:blipFill>
                <a:blip r:embed="rId4"/>
                <a:stretch>
                  <a:fillRect r="-2500"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E6C0A42-14BB-4F2F-AAFF-E5A789793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As the technology size decreases:</a:t>
                </a:r>
                <a:br>
                  <a:rPr lang="en-US" sz="2000" dirty="0">
                    <a:cs typeface="Times New Roman" panose="02020603050405020304" pitchFamily="18" charset="0"/>
                  </a:rPr>
                </a:br>
                <a:endParaRPr lang="en-US" sz="2000" dirty="0"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W, L</a:t>
                </a:r>
                <a:r>
                  <a:rPr lang="en-US" sz="2000" baseline="-25000" dirty="0">
                    <a:cs typeface="Times New Roman" panose="02020603050405020304" pitchFamily="18" charset="0"/>
                  </a:rPr>
                  <a:t>s </a:t>
                </a:r>
                <a:r>
                  <a:rPr lang="en-US" sz="2000" dirty="0">
                    <a:cs typeface="Times New Roman" panose="02020603050405020304" pitchFamily="18" charset="0"/>
                  </a:rPr>
                  <a:t>and H decrease</a:t>
                </a:r>
                <a:br>
                  <a:rPr lang="en-US" sz="2000" dirty="0">
                    <a:cs typeface="Times New Roman" panose="02020603050405020304" pitchFamily="18" charset="0"/>
                  </a:rPr>
                </a:br>
                <a:endParaRPr lang="en-US" sz="2000" dirty="0"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t</a:t>
                </a:r>
                <a:r>
                  <a:rPr lang="en-US" sz="2000" baseline="-25000" dirty="0">
                    <a:cs typeface="Times New Roman" panose="02020603050405020304" pitchFamily="18" charset="0"/>
                  </a:rPr>
                  <a:t>ox</a:t>
                </a:r>
                <a:r>
                  <a:rPr lang="en-US" sz="2000" dirty="0">
                    <a:cs typeface="Times New Roman" panose="02020603050405020304" pitchFamily="18" charset="0"/>
                  </a:rPr>
                  <a:t> decrease at 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 </a:t>
                </a:r>
                <a:r>
                  <a:rPr lang="en-US" sz="2000" dirty="0">
                    <a:cs typeface="Times New Roman" panose="02020603050405020304" pitchFamily="18" charset="0"/>
                  </a:rPr>
                  <a:t>the same rate as W and H i.e. </a:t>
                </a:r>
                <a:r>
                  <a:rPr lang="en-US" sz="2000" b="1" dirty="0">
                    <a:cs typeface="Times New Roman" panose="02020603050405020304" pitchFamily="18" charset="0"/>
                  </a:rPr>
                  <a:t>scaling factor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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US" sz="2000" dirty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The distance L for local interconnect decreases as the sized of devices gets smaller ( )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US" sz="2000" dirty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Time delay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𝑜𝑐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for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local interconnect 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remains  constant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GB" sz="2000" dirty="0"/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mc:Choice>
        <mc:Fallback xmlns=""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BE6C0A42-14BB-4F2F-AAFF-E5A7897937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blipFill>
                <a:blip r:embed="rId5"/>
                <a:stretch>
                  <a:fillRect l="-1026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9C5237F-CAD9-4F08-8F06-6B866AB4A534}"/>
                  </a:ext>
                </a:extLst>
              </p:cNvPr>
              <p:cNvSpPr txBox="1"/>
              <p:nvPr/>
            </p:nvSpPr>
            <p:spPr>
              <a:xfrm>
                <a:off x="7149130" y="5204857"/>
                <a:ext cx="1779718" cy="555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𝑜𝑐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l-GR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dirty="0">
                                  <a:cs typeface="Times New Roman" panose="02020603050405020304" pitchFamily="18" charset="0"/>
                                  <a:sym typeface="Symbol" panose="05050102010706020507" pitchFamily="18" charset="2"/>
                                </a:rPr>
                                <m:t>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9C5237F-CAD9-4F08-8F06-6B866AB4A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130" y="5204857"/>
                <a:ext cx="1779718" cy="55585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F6B2D604-1EE7-4276-BCB9-00C0DAB10A0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882" t="46101" r="30663" b="2211"/>
          <a:stretch/>
        </p:blipFill>
        <p:spPr>
          <a:xfrm>
            <a:off x="6969421" y="761091"/>
            <a:ext cx="3394365" cy="22419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5036728-B02D-32DA-0E01-C07C2C4D3CE6}"/>
                  </a:ext>
                </a:extLst>
              </p:cNvPr>
              <p:cNvSpPr txBox="1"/>
              <p:nvPr/>
            </p:nvSpPr>
            <p:spPr>
              <a:xfrm>
                <a:off x="7149130" y="4323728"/>
                <a:ext cx="2479974" cy="4484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𝑜𝑥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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</a:rPr>
                          <m:t>𝑊𝐻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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dirty="0"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</m:t>
                        </m:r>
                      </m:den>
                    </m:f>
                    <m:r>
                      <a:rPr lang="en-GB" b="0" i="0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l-G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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dirty="0">
                            <a:cs typeface="Times New Roman" panose="02020603050405020304" pitchFamily="18" charset="0"/>
                            <a:sym typeface="Symbol" panose="05050102010706020507" pitchFamily="18" charset="2"/>
                          </a:rPr>
                          <m:t></m:t>
                        </m:r>
                      </m:den>
                    </m:f>
                  </m:oMath>
                </a14:m>
                <a:r>
                  <a:rPr lang="en-GB" dirty="0"/>
                  <a:t>)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5036728-B02D-32DA-0E01-C07C2C4D3C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9130" y="4323728"/>
                <a:ext cx="2479974" cy="448456"/>
              </a:xfrm>
              <a:prstGeom prst="rect">
                <a:avLst/>
              </a:prstGeom>
              <a:blipFill>
                <a:blip r:embed="rId8"/>
                <a:stretch>
                  <a:fillRect r="-4177" b="-189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DAEB95B-8A93-8DB8-280A-A98E0680D8F5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741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D05680-9D54-4064-89A0-C988332C067C}"/>
              </a:ext>
            </a:extLst>
          </p:cNvPr>
          <p:cNvSpPr/>
          <p:nvPr/>
        </p:nvSpPr>
        <p:spPr>
          <a:xfrm>
            <a:off x="0" y="6330340"/>
            <a:ext cx="12192000" cy="527660"/>
          </a:xfrm>
          <a:prstGeom prst="rect">
            <a:avLst/>
          </a:prstGeom>
          <a:gradFill flip="none" rotWithShape="1">
            <a:gsLst>
              <a:gs pos="0">
                <a:srgbClr val="1D1DFF">
                  <a:shade val="30000"/>
                  <a:satMod val="115000"/>
                </a:srgbClr>
              </a:gs>
              <a:gs pos="50000">
                <a:srgbClr val="1D1DFF">
                  <a:shade val="67500"/>
                  <a:satMod val="115000"/>
                </a:srgbClr>
              </a:gs>
              <a:gs pos="100000">
                <a:srgbClr val="1D1DFF">
                  <a:shade val="100000"/>
                  <a:satMod val="115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8" name="Picture 17" descr="ox_small_cmyk_pos_rect.jpg">
            <a:extLst>
              <a:ext uri="{FF2B5EF4-FFF2-40B4-BE49-F238E27FC236}">
                <a16:creationId xmlns:a16="http://schemas.microsoft.com/office/drawing/2014/main" id="{BD33F7FE-9BAB-41AB-ADCA-80C6B1A4057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2061" y="6381202"/>
            <a:ext cx="1382789" cy="42593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10BFBE0-A8AA-4EBC-BFF9-32746FC9D1B0}"/>
              </a:ext>
            </a:extLst>
          </p:cNvPr>
          <p:cNvSpPr txBox="1"/>
          <p:nvPr/>
        </p:nvSpPr>
        <p:spPr>
          <a:xfrm>
            <a:off x="87363" y="6400425"/>
            <a:ext cx="623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7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D00E25E-ED1F-49F2-A2F1-05DFC77F4061}"/>
              </a:ext>
            </a:extLst>
          </p:cNvPr>
          <p:cNvSpPr/>
          <p:nvPr/>
        </p:nvSpPr>
        <p:spPr>
          <a:xfrm>
            <a:off x="589560" y="856180"/>
            <a:ext cx="4560584" cy="112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500" dirty="0">
                <a:latin typeface="+mj-lt"/>
                <a:ea typeface="+mj-ea"/>
                <a:cs typeface="+mj-cs"/>
              </a:rPr>
              <a:t>Layout and interconnects</a:t>
            </a:r>
            <a:br>
              <a:rPr lang="en-US" sz="2500" dirty="0">
                <a:latin typeface="+mj-lt"/>
                <a:ea typeface="+mj-ea"/>
                <a:cs typeface="+mj-cs"/>
              </a:rPr>
            </a:br>
            <a:endParaRPr lang="en-US" sz="2500" dirty="0">
              <a:latin typeface="+mj-lt"/>
              <a:ea typeface="+mj-ea"/>
              <a:cs typeface="+mj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DF60082-2ABB-44AC-82D9-D6F3CB14A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lIns="91440" tIns="45720" rIns="91440" bIns="45720" numCol="1" rtlCol="0" anchor="ctr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As the technology size decreases:</a:t>
                </a:r>
                <a:br>
                  <a:rPr lang="en-US" sz="2000" dirty="0">
                    <a:cs typeface="Times New Roman" panose="02020603050405020304" pitchFamily="18" charset="0"/>
                  </a:rPr>
                </a:br>
                <a:endParaRPr lang="en-US" sz="2000" dirty="0"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Area of the die tends to increase </a:t>
                </a:r>
                <a:br>
                  <a:rPr lang="en-US" sz="2000" dirty="0">
                    <a:cs typeface="Times New Roman" panose="02020603050405020304" pitchFamily="18" charset="0"/>
                  </a:rPr>
                </a:br>
                <a:endParaRPr lang="en-US" sz="2000" dirty="0"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</a:rPr>
                  <a:t>Length of global interconnect increases √S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US" sz="2000" dirty="0">
                  <a:cs typeface="Times New Roman" panose="02020603050405020304" pitchFamily="18" charset="0"/>
                  <a:sym typeface="Symbol" panose="05050102010706020507" pitchFamily="18" charset="2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Time delay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for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global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</a:t>
                </a:r>
                <a:r>
                  <a:rPr lang="en-US" sz="2000" b="1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interconnect</a:t>
                </a:r>
                <a: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  <a:t> tends to increase</a:t>
                </a:r>
                <a:br>
                  <a:rPr lang="en-US" sz="2000" dirty="0">
                    <a:cs typeface="Times New Roman" panose="02020603050405020304" pitchFamily="18" charset="0"/>
                    <a:sym typeface="Symbol" panose="05050102010706020507" pitchFamily="18" charset="2"/>
                  </a:rPr>
                </a:br>
                <a:endParaRPr lang="en-GB" sz="2000" dirty="0"/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endParaRPr kumimoji="0" lang="en-US" altLang="en-US" sz="2000" b="0" i="0" u="none" strike="noStrike" cap="none" normalizeH="0" baseline="0" dirty="0">
                  <a:ln>
                    <a:noFill/>
                  </a:ln>
                  <a:effectLst/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DF60082-2ABB-44AC-82D9-D6F3CB14A2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0902" y="2167501"/>
                <a:ext cx="4755798" cy="3979585"/>
              </a:xfrm>
              <a:prstGeom prst="rect">
                <a:avLst/>
              </a:prstGeom>
              <a:blipFill>
                <a:blip r:embed="rId3"/>
                <a:stretch>
                  <a:fillRect l="-1154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EBC8F88-BFFC-4077-B53D-2E4B8D8D291D}"/>
                  </a:ext>
                </a:extLst>
              </p:cNvPr>
              <p:cNvSpPr txBox="1"/>
              <p:nvPr/>
            </p:nvSpPr>
            <p:spPr>
              <a:xfrm>
                <a:off x="6901016" y="5164076"/>
                <a:ext cx="1657505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𝑜𝑥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sym typeface="Symbol" panose="05050102010706020507" pitchFamily="18" charset="2"/>
                        </a:rPr>
                        <m:t></m:t>
                      </m:r>
                      <m:f>
                        <m:f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EBC8F88-BFFC-4077-B53D-2E4B8D8D29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1016" y="5164076"/>
                <a:ext cx="1657505" cy="5204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DE5AA6CE-064C-4B9C-A010-EAE7E4DCEB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9373" y="856180"/>
            <a:ext cx="4678912" cy="394013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336FA8-4D2E-54EF-9A24-2F013CE59441}"/>
              </a:ext>
            </a:extLst>
          </p:cNvPr>
          <p:cNvSpPr txBox="1"/>
          <p:nvPr/>
        </p:nvSpPr>
        <p:spPr>
          <a:xfrm>
            <a:off x="3263900" y="6381750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cs typeface="Times New Roman" panose="02020603050405020304" pitchFamily="18" charset="0"/>
              </a:rPr>
              <a:t>Instrumentation Training Lectures, Oxford </a:t>
            </a:r>
            <a:r>
              <a:rPr lang="en-US" i="1" dirty="0">
                <a:cs typeface="Times New Roman" panose="02020603050405020304" pitchFamily="18" charset="0"/>
              </a:rPr>
              <a:t>09</a:t>
            </a:r>
            <a:r>
              <a:rPr lang="en-US" sz="1800" i="1" dirty="0">
                <a:cs typeface="Times New Roman" panose="02020603050405020304" pitchFamily="18" charset="0"/>
              </a:rPr>
              <a:t>/05/2023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608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100382</TotalTime>
  <Words>1618</Words>
  <Application>Microsoft Office PowerPoint</Application>
  <PresentationFormat>Widescreen</PresentationFormat>
  <Paragraphs>256</Paragraphs>
  <Slides>21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Office Theme</vt:lpstr>
      <vt:lpstr>Office Theme</vt:lpstr>
      <vt:lpstr>Circuits and Layouts I  E.G. Villani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HEPWIN2012-27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Process fabrication</dc:title>
  <dc:creator>Villani, Giulio (STFC,RAL,PPD)</dc:creator>
  <cp:lastModifiedBy>Rossana Dotti</cp:lastModifiedBy>
  <cp:revision>362</cp:revision>
  <cp:lastPrinted>2022-02-24T17:37:23Z</cp:lastPrinted>
  <dcterms:created xsi:type="dcterms:W3CDTF">2021-12-29T09:34:20Z</dcterms:created>
  <dcterms:modified xsi:type="dcterms:W3CDTF">2023-05-09T12:50:37Z</dcterms:modified>
</cp:coreProperties>
</file>