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384" r:id="rId3"/>
    <p:sldId id="351" r:id="rId4"/>
    <p:sldId id="353" r:id="rId5"/>
    <p:sldId id="354" r:id="rId6"/>
    <p:sldId id="385" r:id="rId7"/>
    <p:sldId id="356" r:id="rId8"/>
    <p:sldId id="357" r:id="rId9"/>
    <p:sldId id="358" r:id="rId10"/>
    <p:sldId id="361" r:id="rId11"/>
    <p:sldId id="362" r:id="rId12"/>
    <p:sldId id="386" r:id="rId13"/>
    <p:sldId id="363" r:id="rId14"/>
    <p:sldId id="364" r:id="rId15"/>
    <p:sldId id="387" r:id="rId16"/>
    <p:sldId id="365" r:id="rId17"/>
    <p:sldId id="366" r:id="rId18"/>
    <p:sldId id="359" r:id="rId19"/>
    <p:sldId id="367" r:id="rId20"/>
    <p:sldId id="368" r:id="rId21"/>
    <p:sldId id="369" r:id="rId22"/>
    <p:sldId id="371" r:id="rId23"/>
    <p:sldId id="372" r:id="rId24"/>
    <p:sldId id="373" r:id="rId25"/>
    <p:sldId id="374" r:id="rId26"/>
    <p:sldId id="377" r:id="rId27"/>
    <p:sldId id="375" r:id="rId28"/>
    <p:sldId id="378" r:id="rId29"/>
    <p:sldId id="379" r:id="rId30"/>
    <p:sldId id="380" r:id="rId31"/>
    <p:sldId id="381" r:id="rId32"/>
    <p:sldId id="382" r:id="rId33"/>
    <p:sldId id="383" r:id="rId34"/>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04" autoAdjust="0"/>
    <p:restoredTop sz="96404" autoAdjust="0"/>
  </p:normalViewPr>
  <p:slideViewPr>
    <p:cSldViewPr snapToGrid="0">
      <p:cViewPr varScale="1">
        <p:scale>
          <a:sx n="74" d="100"/>
          <a:sy n="74" d="100"/>
        </p:scale>
        <p:origin x="1262" y="67"/>
      </p:cViewPr>
      <p:guideLst/>
    </p:cSldViewPr>
  </p:slideViewPr>
  <p:outlineViewPr>
    <p:cViewPr>
      <p:scale>
        <a:sx n="33" d="100"/>
        <a:sy n="33" d="100"/>
      </p:scale>
      <p:origin x="0" y="-48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53C6E794-995D-45A1-A1F6-F77B38FEE3E9}" type="datetimeFigureOut">
              <a:rPr lang="en-GB" smtClean="0"/>
              <a:t>09/05/2023</a:t>
            </a:fld>
            <a:endParaRPr lang="en-GB"/>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038" y="4786313"/>
            <a:ext cx="5443537" cy="3914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5625"/>
            <a:ext cx="2949575"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450" y="9445625"/>
            <a:ext cx="2949575" cy="498475"/>
          </a:xfrm>
          <a:prstGeom prst="rect">
            <a:avLst/>
          </a:prstGeom>
        </p:spPr>
        <p:txBody>
          <a:bodyPr vert="horz" lIns="91440" tIns="45720" rIns="91440" bIns="45720" rtlCol="0" anchor="b"/>
          <a:lstStyle>
            <a:lvl1pPr algn="r">
              <a:defRPr sz="1200"/>
            </a:lvl1pPr>
          </a:lstStyle>
          <a:p>
            <a:fld id="{586EDDA8-AE6D-45C5-B8AD-3649643AC8F1}" type="slidenum">
              <a:rPr lang="en-GB" smtClean="0"/>
              <a:t>‹N›</a:t>
            </a:fld>
            <a:endParaRPr lang="en-GB"/>
          </a:p>
        </p:txBody>
      </p:sp>
    </p:spTree>
    <p:extLst>
      <p:ext uri="{BB962C8B-B14F-4D97-AF65-F5344CB8AC3E}">
        <p14:creationId xmlns:p14="http://schemas.microsoft.com/office/powerpoint/2010/main" val="4068495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First slide to </a:t>
            </a:r>
            <a:r>
              <a:rPr lang="it-IT" dirty="0" err="1"/>
              <a:t>underline</a:t>
            </a:r>
            <a:r>
              <a:rPr lang="it-IT" dirty="0"/>
              <a:t> the </a:t>
            </a:r>
            <a:r>
              <a:rPr lang="it-IT" dirty="0" err="1"/>
              <a:t>importance</a:t>
            </a:r>
            <a:r>
              <a:rPr lang="it-IT" dirty="0"/>
              <a:t> of </a:t>
            </a:r>
            <a:r>
              <a:rPr lang="it-IT" dirty="0" err="1"/>
              <a:t>technology</a:t>
            </a:r>
            <a:r>
              <a:rPr lang="it-IT" dirty="0"/>
              <a:t> and </a:t>
            </a:r>
            <a:r>
              <a:rPr lang="it-IT" dirty="0" err="1"/>
              <a:t>fabrication</a:t>
            </a:r>
            <a:r>
              <a:rPr lang="it-IT" dirty="0"/>
              <a:t> </a:t>
            </a:r>
            <a:r>
              <a:rPr lang="it-IT" dirty="0" err="1"/>
              <a:t>process</a:t>
            </a:r>
            <a:r>
              <a:rPr lang="it-IT" dirty="0"/>
              <a:t> </a:t>
            </a:r>
            <a:r>
              <a:rPr lang="it-IT" dirty="0" err="1"/>
              <a:t>lets</a:t>
            </a:r>
            <a:r>
              <a:rPr lang="it-IT" dirty="0"/>
              <a:t> look </a:t>
            </a:r>
            <a:r>
              <a:rPr lang="it-IT" dirty="0" err="1"/>
              <a:t>at</a:t>
            </a:r>
            <a:r>
              <a:rPr lang="it-IT" dirty="0"/>
              <a:t> the </a:t>
            </a:r>
            <a:r>
              <a:rPr lang="it-IT" dirty="0" err="1"/>
              <a:t>firt</a:t>
            </a:r>
            <a:r>
              <a:rPr lang="it-IT" dirty="0"/>
              <a:t> </a:t>
            </a:r>
            <a:r>
              <a:rPr lang="it-IT" dirty="0" err="1"/>
              <a:t>ever</a:t>
            </a:r>
            <a:r>
              <a:rPr lang="it-IT" dirty="0"/>
              <a:t> transistor , a PNP </a:t>
            </a:r>
            <a:r>
              <a:rPr lang="it-IT" dirty="0" err="1"/>
              <a:t>Ge</a:t>
            </a:r>
            <a:r>
              <a:rPr lang="it-IT" dirty="0"/>
              <a:t> </a:t>
            </a:r>
          </a:p>
        </p:txBody>
      </p:sp>
      <p:sp>
        <p:nvSpPr>
          <p:cNvPr id="4" name="Segnaposto numero diapositiva 3"/>
          <p:cNvSpPr>
            <a:spLocks noGrp="1"/>
          </p:cNvSpPr>
          <p:nvPr>
            <p:ph type="sldNum" sz="quarter" idx="5"/>
          </p:nvPr>
        </p:nvSpPr>
        <p:spPr/>
        <p:txBody>
          <a:bodyPr/>
          <a:lstStyle/>
          <a:p>
            <a:fld id="{586EDDA8-AE6D-45C5-B8AD-3649643AC8F1}" type="slidenum">
              <a:rPr lang="en-GB" smtClean="0"/>
              <a:t>3</a:t>
            </a:fld>
            <a:endParaRPr lang="en-GB"/>
          </a:p>
        </p:txBody>
      </p:sp>
    </p:spTree>
    <p:extLst>
      <p:ext uri="{BB962C8B-B14F-4D97-AF65-F5344CB8AC3E}">
        <p14:creationId xmlns:p14="http://schemas.microsoft.com/office/powerpoint/2010/main" val="1667875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Just after the </a:t>
            </a:r>
            <a:r>
              <a:rPr lang="it-IT" dirty="0" err="1"/>
              <a:t>beginning</a:t>
            </a:r>
            <a:r>
              <a:rPr lang="it-IT" dirty="0"/>
              <a:t> of </a:t>
            </a:r>
            <a:r>
              <a:rPr lang="it-IT" dirty="0" err="1"/>
              <a:t>semiconductor</a:t>
            </a:r>
            <a:r>
              <a:rPr lang="it-IT" dirty="0"/>
              <a:t> </a:t>
            </a:r>
            <a:r>
              <a:rPr lang="it-IT" dirty="0" err="1"/>
              <a:t>industry</a:t>
            </a:r>
            <a:r>
              <a:rPr lang="it-IT" dirty="0"/>
              <a:t> in 1960, Gordon Moore </a:t>
            </a:r>
            <a:r>
              <a:rPr lang="it-IT" dirty="0" err="1"/>
              <a:t>exposed</a:t>
            </a:r>
            <a:r>
              <a:rPr lang="it-IT" dirty="0"/>
              <a:t> </a:t>
            </a:r>
            <a:r>
              <a:rPr lang="it-IT" dirty="0" err="1"/>
              <a:t>probably</a:t>
            </a:r>
            <a:r>
              <a:rPr lang="it-IT" dirty="0"/>
              <a:t> the </a:t>
            </a:r>
            <a:r>
              <a:rPr lang="it-IT" dirty="0" err="1"/>
              <a:t>most</a:t>
            </a:r>
            <a:r>
              <a:rPr lang="it-IT" dirty="0"/>
              <a:t> </a:t>
            </a:r>
            <a:r>
              <a:rPr lang="it-IT" dirty="0" err="1"/>
              <a:t>famous</a:t>
            </a:r>
            <a:r>
              <a:rPr lang="it-IT" dirty="0"/>
              <a:t> </a:t>
            </a:r>
            <a:r>
              <a:rPr lang="it-IT" dirty="0" err="1"/>
              <a:t>Law</a:t>
            </a:r>
            <a:r>
              <a:rPr lang="it-IT" dirty="0"/>
              <a:t> of IT and </a:t>
            </a:r>
            <a:r>
              <a:rPr lang="it-IT" dirty="0" err="1"/>
              <a:t>computong</a:t>
            </a:r>
            <a:endParaRPr lang="it-IT" dirty="0"/>
          </a:p>
        </p:txBody>
      </p:sp>
      <p:sp>
        <p:nvSpPr>
          <p:cNvPr id="4" name="Segnaposto numero diapositiva 3"/>
          <p:cNvSpPr>
            <a:spLocks noGrp="1"/>
          </p:cNvSpPr>
          <p:nvPr>
            <p:ph type="sldNum" sz="quarter" idx="5"/>
          </p:nvPr>
        </p:nvSpPr>
        <p:spPr/>
        <p:txBody>
          <a:bodyPr/>
          <a:lstStyle/>
          <a:p>
            <a:fld id="{586EDDA8-AE6D-45C5-B8AD-3649643AC8F1}" type="slidenum">
              <a:rPr lang="en-GB" smtClean="0"/>
              <a:t>6</a:t>
            </a:fld>
            <a:endParaRPr lang="en-GB"/>
          </a:p>
        </p:txBody>
      </p:sp>
    </p:spTree>
    <p:extLst>
      <p:ext uri="{BB962C8B-B14F-4D97-AF65-F5344CB8AC3E}">
        <p14:creationId xmlns:p14="http://schemas.microsoft.com/office/powerpoint/2010/main" val="1476607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When</a:t>
            </a:r>
            <a:r>
              <a:rPr lang="it-IT" dirty="0"/>
              <a:t> </a:t>
            </a:r>
            <a:r>
              <a:rPr lang="it-IT" dirty="0" err="1"/>
              <a:t>we</a:t>
            </a:r>
            <a:r>
              <a:rPr lang="it-IT" dirty="0"/>
              <a:t> talk </a:t>
            </a:r>
            <a:r>
              <a:rPr lang="it-IT" dirty="0" err="1"/>
              <a:t>about</a:t>
            </a:r>
            <a:r>
              <a:rPr lang="it-IT" dirty="0"/>
              <a:t> </a:t>
            </a:r>
            <a:r>
              <a:rPr lang="it-IT" dirty="0" err="1"/>
              <a:t>having</a:t>
            </a:r>
            <a:r>
              <a:rPr lang="it-IT" dirty="0"/>
              <a:t> </a:t>
            </a:r>
            <a:r>
              <a:rPr lang="it-IT" dirty="0" err="1"/>
              <a:t>mrre</a:t>
            </a:r>
            <a:r>
              <a:rPr lang="it-IT" dirty="0"/>
              <a:t> devices </a:t>
            </a:r>
            <a:r>
              <a:rPr lang="it-IT" dirty="0" err="1"/>
              <a:t>integrated</a:t>
            </a:r>
            <a:r>
              <a:rPr lang="it-IT" dirty="0"/>
              <a:t> </a:t>
            </a:r>
            <a:r>
              <a:rPr lang="it-IT" dirty="0" err="1"/>
              <a:t>we</a:t>
            </a:r>
            <a:r>
              <a:rPr lang="it-IT" dirty="0"/>
              <a:t> </a:t>
            </a:r>
            <a:r>
              <a:rPr lang="it-IT" dirty="0" err="1"/>
              <a:t>shold</a:t>
            </a:r>
            <a:r>
              <a:rPr lang="it-IT" dirty="0"/>
              <a:t> </a:t>
            </a:r>
            <a:r>
              <a:rPr lang="it-IT" dirty="0" err="1"/>
              <a:t>clarify</a:t>
            </a:r>
            <a:r>
              <a:rPr lang="it-IT" dirty="0"/>
              <a:t> </a:t>
            </a:r>
            <a:r>
              <a:rPr lang="it-IT" dirty="0" err="1"/>
              <a:t>what</a:t>
            </a:r>
            <a:r>
              <a:rPr lang="it-IT" dirty="0"/>
              <a:t> </a:t>
            </a:r>
            <a:r>
              <a:rPr lang="it-IT" dirty="0" err="1"/>
              <a:t>we</a:t>
            </a:r>
            <a:r>
              <a:rPr lang="it-IT" dirty="0"/>
              <a:t> </a:t>
            </a:r>
            <a:r>
              <a:rPr lang="it-IT" dirty="0" err="1"/>
              <a:t>mean</a:t>
            </a:r>
            <a:r>
              <a:rPr lang="it-IT" dirty="0"/>
              <a:t> </a:t>
            </a:r>
            <a:r>
              <a:rPr lang="it-IT" dirty="0" err="1"/>
              <a:t>when</a:t>
            </a:r>
            <a:r>
              <a:rPr lang="it-IT" dirty="0"/>
              <a:t> </a:t>
            </a:r>
            <a:r>
              <a:rPr lang="it-IT" dirty="0" err="1"/>
              <a:t>talking</a:t>
            </a:r>
            <a:r>
              <a:rPr lang="it-IT" dirty="0"/>
              <a:t> </a:t>
            </a:r>
            <a:r>
              <a:rPr lang="it-IT" dirty="0" err="1"/>
              <a:t>about</a:t>
            </a:r>
            <a:r>
              <a:rPr lang="it-IT" dirty="0"/>
              <a:t> a </a:t>
            </a:r>
            <a:r>
              <a:rPr lang="it-IT" dirty="0" err="1"/>
              <a:t>specifi</a:t>
            </a:r>
            <a:r>
              <a:rPr lang="it-IT" dirty="0"/>
              <a:t> size</a:t>
            </a:r>
          </a:p>
        </p:txBody>
      </p:sp>
      <p:sp>
        <p:nvSpPr>
          <p:cNvPr id="4" name="Segnaposto numero diapositiva 3"/>
          <p:cNvSpPr>
            <a:spLocks noGrp="1"/>
          </p:cNvSpPr>
          <p:nvPr>
            <p:ph type="sldNum" sz="quarter" idx="5"/>
          </p:nvPr>
        </p:nvSpPr>
        <p:spPr/>
        <p:txBody>
          <a:bodyPr/>
          <a:lstStyle/>
          <a:p>
            <a:fld id="{586EDDA8-AE6D-45C5-B8AD-3649643AC8F1}" type="slidenum">
              <a:rPr lang="en-GB" smtClean="0"/>
              <a:t>7</a:t>
            </a:fld>
            <a:endParaRPr lang="en-GB"/>
          </a:p>
        </p:txBody>
      </p:sp>
    </p:spTree>
    <p:extLst>
      <p:ext uri="{BB962C8B-B14F-4D97-AF65-F5344CB8AC3E}">
        <p14:creationId xmlns:p14="http://schemas.microsoft.com/office/powerpoint/2010/main" val="3744429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Questions</a:t>
            </a:r>
            <a:r>
              <a:rPr lang="it-IT" dirty="0"/>
              <a:t> up to </a:t>
            </a:r>
            <a:r>
              <a:rPr lang="it-IT" dirty="0" err="1"/>
              <a:t>here</a:t>
            </a:r>
            <a:r>
              <a:rPr lang="it-IT" dirty="0"/>
              <a:t>?</a:t>
            </a:r>
          </a:p>
        </p:txBody>
      </p:sp>
      <p:sp>
        <p:nvSpPr>
          <p:cNvPr id="4" name="Segnaposto numero diapositiva 3"/>
          <p:cNvSpPr>
            <a:spLocks noGrp="1"/>
          </p:cNvSpPr>
          <p:nvPr>
            <p:ph type="sldNum" sz="quarter" idx="5"/>
          </p:nvPr>
        </p:nvSpPr>
        <p:spPr/>
        <p:txBody>
          <a:bodyPr/>
          <a:lstStyle/>
          <a:p>
            <a:fld id="{586EDDA8-AE6D-45C5-B8AD-3649643AC8F1}" type="slidenum">
              <a:rPr lang="en-GB" smtClean="0"/>
              <a:t>11</a:t>
            </a:fld>
            <a:endParaRPr lang="en-GB"/>
          </a:p>
        </p:txBody>
      </p:sp>
    </p:spTree>
    <p:extLst>
      <p:ext uri="{BB962C8B-B14F-4D97-AF65-F5344CB8AC3E}">
        <p14:creationId xmlns:p14="http://schemas.microsoft.com/office/powerpoint/2010/main" val="285275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6EDDA8-AE6D-45C5-B8AD-3649643AC8F1}" type="slidenum">
              <a:rPr lang="en-GB" smtClean="0"/>
              <a:t>15</a:t>
            </a:fld>
            <a:endParaRPr lang="en-GB"/>
          </a:p>
        </p:txBody>
      </p:sp>
    </p:spTree>
    <p:extLst>
      <p:ext uri="{BB962C8B-B14F-4D97-AF65-F5344CB8AC3E}">
        <p14:creationId xmlns:p14="http://schemas.microsoft.com/office/powerpoint/2010/main" val="1793915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As</a:t>
            </a:r>
            <a:r>
              <a:rPr lang="it-IT" dirty="0"/>
              <a:t> </a:t>
            </a:r>
            <a:r>
              <a:rPr lang="it-IT" dirty="0" err="1"/>
              <a:t>mentioned</a:t>
            </a:r>
            <a:r>
              <a:rPr lang="it-IT" dirty="0"/>
              <a:t> </a:t>
            </a:r>
            <a:r>
              <a:rPr lang="it-IT" dirty="0" err="1"/>
              <a:t>earlier</a:t>
            </a:r>
            <a:r>
              <a:rPr lang="it-IT" dirty="0"/>
              <a:t>, the IC manufacturing  </a:t>
            </a:r>
            <a:r>
              <a:rPr lang="it-IT" dirty="0" err="1"/>
              <a:t>is</a:t>
            </a:r>
            <a:r>
              <a:rPr lang="it-IT" dirty="0"/>
              <a:t> a </a:t>
            </a:r>
            <a:r>
              <a:rPr lang="it-IT" dirty="0" err="1"/>
              <a:t>very</a:t>
            </a:r>
            <a:r>
              <a:rPr lang="it-IT" dirty="0"/>
              <a:t> </a:t>
            </a:r>
            <a:r>
              <a:rPr lang="it-IT" dirty="0" err="1"/>
              <a:t>complex</a:t>
            </a:r>
            <a:r>
              <a:rPr lang="it-IT" dirty="0"/>
              <a:t> procedure, </a:t>
            </a:r>
            <a:r>
              <a:rPr lang="it-IT" dirty="0" err="1"/>
              <a:t>lets</a:t>
            </a:r>
            <a:r>
              <a:rPr lang="it-IT" dirty="0"/>
              <a:t> look a t a </a:t>
            </a:r>
            <a:r>
              <a:rPr lang="it-IT" dirty="0" err="1"/>
              <a:t>simplified</a:t>
            </a:r>
            <a:r>
              <a:rPr lang="it-IT" dirty="0"/>
              <a:t> one to </a:t>
            </a:r>
            <a:r>
              <a:rPr lang="it-IT" dirty="0" err="1"/>
              <a:t>understand</a:t>
            </a:r>
            <a:r>
              <a:rPr lang="it-IT" dirty="0"/>
              <a:t> the overall </a:t>
            </a:r>
            <a:r>
              <a:rPr lang="it-IT" dirty="0" err="1"/>
              <a:t>process</a:t>
            </a:r>
            <a:endParaRPr lang="it-IT" dirty="0"/>
          </a:p>
        </p:txBody>
      </p:sp>
      <p:sp>
        <p:nvSpPr>
          <p:cNvPr id="4" name="Segnaposto numero diapositiva 3"/>
          <p:cNvSpPr>
            <a:spLocks noGrp="1"/>
          </p:cNvSpPr>
          <p:nvPr>
            <p:ph type="sldNum" sz="quarter" idx="5"/>
          </p:nvPr>
        </p:nvSpPr>
        <p:spPr/>
        <p:txBody>
          <a:bodyPr/>
          <a:lstStyle/>
          <a:p>
            <a:fld id="{586EDDA8-AE6D-45C5-B8AD-3649643AC8F1}" type="slidenum">
              <a:rPr lang="en-GB" smtClean="0"/>
              <a:t>17</a:t>
            </a:fld>
            <a:endParaRPr lang="en-GB"/>
          </a:p>
        </p:txBody>
      </p:sp>
    </p:spTree>
    <p:extLst>
      <p:ext uri="{BB962C8B-B14F-4D97-AF65-F5344CB8AC3E}">
        <p14:creationId xmlns:p14="http://schemas.microsoft.com/office/powerpoint/2010/main" val="7656344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09/05/2023</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‹N›</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4B66C7-2E43-4833-81F4-2012C3A53099}" type="datetime1">
              <a:rPr lang="en-GB" smtClean="0"/>
              <a:t>09/05/2023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E9227CA-6FCC-48E7-B758-A7529EAC49A8}" type="slidenum">
              <a:rPr lang="en-GB" smtClean="0"/>
              <a:t>‹N›</a:t>
            </a:fld>
            <a:endParaRPr lang="en-GB"/>
          </a:p>
        </p:txBody>
      </p:sp>
    </p:spTree>
    <p:extLst>
      <p:ext uri="{BB962C8B-B14F-4D97-AF65-F5344CB8AC3E}">
        <p14:creationId xmlns:p14="http://schemas.microsoft.com/office/powerpoint/2010/main" val="4239266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646F2C-ABA1-493A-A763-E70ACD8B0C9D}" type="datetime1">
              <a:rPr lang="en-GB" smtClean="0"/>
              <a:t>09/05/2023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‹N›</a:t>
            </a:fld>
            <a:endParaRPr lang="en-GB"/>
          </a:p>
        </p:txBody>
      </p:sp>
    </p:spTree>
    <p:extLst>
      <p:ext uri="{BB962C8B-B14F-4D97-AF65-F5344CB8AC3E}">
        <p14:creationId xmlns:p14="http://schemas.microsoft.com/office/powerpoint/2010/main" val="1545965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EEA48EF-CF4B-4B31-99BC-30DD1A3C4AB3}" type="datetime1">
              <a:rPr lang="en-GB" smtClean="0"/>
              <a:t>09/05/2023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‹N›</a:t>
            </a:fld>
            <a:endParaRPr lang="en-GB"/>
          </a:p>
        </p:txBody>
      </p:sp>
    </p:spTree>
    <p:extLst>
      <p:ext uri="{BB962C8B-B14F-4D97-AF65-F5344CB8AC3E}">
        <p14:creationId xmlns:p14="http://schemas.microsoft.com/office/powerpoint/2010/main" val="3143659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9092961-DFD5-4D77-AB0C-6090F67B1F2D}" type="datetime1">
              <a:rPr lang="en-GB" smtClean="0"/>
              <a:t>09/05/2023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‹N›</a:t>
            </a:fld>
            <a:endParaRPr lang="en-GB"/>
          </a:p>
        </p:txBody>
      </p:sp>
    </p:spTree>
    <p:extLst>
      <p:ext uri="{BB962C8B-B14F-4D97-AF65-F5344CB8AC3E}">
        <p14:creationId xmlns:p14="http://schemas.microsoft.com/office/powerpoint/2010/main" val="2916189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EE88E8C-4894-48FD-9921-FC3D9264276D}" type="datetime1">
              <a:rPr lang="en-GB" smtClean="0"/>
              <a:t>09/05/2023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‹N›</a:t>
            </a:fld>
            <a:endParaRPr lang="en-GB"/>
          </a:p>
        </p:txBody>
      </p:sp>
    </p:spTree>
    <p:extLst>
      <p:ext uri="{BB962C8B-B14F-4D97-AF65-F5344CB8AC3E}">
        <p14:creationId xmlns:p14="http://schemas.microsoft.com/office/powerpoint/2010/main" val="446217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09/05/2023</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‹N›</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09/05/2023</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‹N›</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09/05/2023</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‹N›</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F5AC2B6-6F86-4346-8DDA-62B606BDAAEF}" type="datetime1">
              <a:rPr lang="en-GB" smtClean="0"/>
              <a:t>09/05/2023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‹N›</a:t>
            </a:fld>
            <a:endParaRPr lang="en-GB"/>
          </a:p>
        </p:txBody>
      </p:sp>
    </p:spTree>
    <p:extLst>
      <p:ext uri="{BB962C8B-B14F-4D97-AF65-F5344CB8AC3E}">
        <p14:creationId xmlns:p14="http://schemas.microsoft.com/office/powerpoint/2010/main" val="2657630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C897DB7-AB7B-464B-8A3F-5FAD1B674B3B}" type="datetime1">
              <a:rPr lang="en-GB" smtClean="0"/>
              <a:t>09/05/2023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‹N›</a:t>
            </a:fld>
            <a:endParaRPr lang="en-GB"/>
          </a:p>
        </p:txBody>
      </p:sp>
    </p:spTree>
    <p:extLst>
      <p:ext uri="{BB962C8B-B14F-4D97-AF65-F5344CB8AC3E}">
        <p14:creationId xmlns:p14="http://schemas.microsoft.com/office/powerpoint/2010/main" val="847810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6E866F5-1436-46F7-8E90-75CFD3D61BFC}" type="datetime1">
              <a:rPr lang="en-GB" smtClean="0"/>
              <a:t>09/05/2023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‹N›</a:t>
            </a:fld>
            <a:endParaRPr lang="en-GB"/>
          </a:p>
        </p:txBody>
      </p:sp>
    </p:spTree>
    <p:extLst>
      <p:ext uri="{BB962C8B-B14F-4D97-AF65-F5344CB8AC3E}">
        <p14:creationId xmlns:p14="http://schemas.microsoft.com/office/powerpoint/2010/main" val="408327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D563A29-1254-4902-8B43-4ACB66FDAEC1}" type="datetime1">
              <a:rPr lang="en-GB" smtClean="0"/>
              <a:t>09/05/2023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E9227CA-6FCC-48E7-B758-A7529EAC49A8}" type="slidenum">
              <a:rPr lang="en-GB" smtClean="0"/>
              <a:t>‹N›</a:t>
            </a:fld>
            <a:endParaRPr lang="en-GB"/>
          </a:p>
        </p:txBody>
      </p:sp>
    </p:spTree>
    <p:extLst>
      <p:ext uri="{BB962C8B-B14F-4D97-AF65-F5344CB8AC3E}">
        <p14:creationId xmlns:p14="http://schemas.microsoft.com/office/powerpoint/2010/main" val="3215544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1AD624A-A1FD-47E5-8BF4-045B953068BB}" type="datetime1">
              <a:rPr lang="en-GB" smtClean="0"/>
              <a:t>09/05/2023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E9227CA-6FCC-48E7-B758-A7529EAC49A8}" type="slidenum">
              <a:rPr lang="en-GB" smtClean="0"/>
              <a:t>‹N›</a:t>
            </a:fld>
            <a:endParaRPr lang="en-GB"/>
          </a:p>
        </p:txBody>
      </p:sp>
    </p:spTree>
    <p:extLst>
      <p:ext uri="{BB962C8B-B14F-4D97-AF65-F5344CB8AC3E}">
        <p14:creationId xmlns:p14="http://schemas.microsoft.com/office/powerpoint/2010/main" val="372732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98A801-5B32-4355-AA5C-F0A41D055134}" type="datetime1">
              <a:rPr lang="en-GB" smtClean="0"/>
              <a:t>09/05/2023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9227CA-6FCC-48E7-B758-A7529EAC49A8}" type="slidenum">
              <a:rPr lang="en-GB" smtClean="0"/>
              <a:t>‹N›</a:t>
            </a:fld>
            <a:endParaRPr lang="en-GB"/>
          </a:p>
        </p:txBody>
      </p:sp>
    </p:spTree>
    <p:extLst>
      <p:ext uri="{BB962C8B-B14F-4D97-AF65-F5344CB8AC3E}">
        <p14:creationId xmlns:p14="http://schemas.microsoft.com/office/powerpoint/2010/main" val="3735216555"/>
      </p:ext>
    </p:extLst>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1.jpeg"/><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0.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1.jpeg"/><Relationship Id="rId2"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5.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40.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0.png"/><Relationship Id="rId7" Type="http://schemas.openxmlformats.org/officeDocument/2006/relationships/image" Target="../media/image47.png"/><Relationship Id="rId12" Type="http://schemas.openxmlformats.org/officeDocument/2006/relationships/image" Target="../media/image1.jpeg"/><Relationship Id="rId2" Type="http://schemas.openxmlformats.org/officeDocument/2006/relationships/image" Target="../media/image420.png"/><Relationship Id="rId1" Type="http://schemas.openxmlformats.org/officeDocument/2006/relationships/slideLayout" Target="../slideLayouts/slideLayout4.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2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53.png"/><Relationship Id="rId7" Type="http://schemas.openxmlformats.org/officeDocument/2006/relationships/image" Target="../media/image56.png"/><Relationship Id="rId2" Type="http://schemas.openxmlformats.org/officeDocument/2006/relationships/image" Target="../media/image510.png"/><Relationship Id="rId1" Type="http://schemas.openxmlformats.org/officeDocument/2006/relationships/slideLayout" Target="../slideLayouts/slideLayout4.xml"/><Relationship Id="rId6" Type="http://schemas.openxmlformats.org/officeDocument/2006/relationships/image" Target="../media/image55.png"/><Relationship Id="rId4" Type="http://schemas.openxmlformats.org/officeDocument/2006/relationships/image" Target="../media/image54.png"/><Relationship Id="rId9"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jpeg"/><Relationship Id="rId5" Type="http://schemas.openxmlformats.org/officeDocument/2006/relationships/image" Target="../media/image4.emf"/><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58.png"/><Relationship Id="rId7" Type="http://schemas.openxmlformats.org/officeDocument/2006/relationships/image" Target="../media/image52.png"/><Relationship Id="rId2" Type="http://schemas.openxmlformats.org/officeDocument/2006/relationships/image" Target="../media/image57.png"/><Relationship Id="rId1" Type="http://schemas.openxmlformats.org/officeDocument/2006/relationships/slideLayout" Target="../slideLayouts/slideLayout4.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56416"/>
            <a:ext cx="9144000" cy="2387600"/>
          </a:xfrm>
        </p:spPr>
        <p:txBody>
          <a:bodyPr/>
          <a:lstStyle/>
          <a:p>
            <a:r>
              <a:rPr lang="en-GB" dirty="0"/>
              <a:t>Process fabrication III</a:t>
            </a:r>
            <a:br>
              <a:rPr lang="en-GB" dirty="0"/>
            </a:br>
            <a:r>
              <a:rPr lang="en-GB" sz="2400" dirty="0"/>
              <a:t>E.G. Villani</a:t>
            </a:r>
          </a:p>
        </p:txBody>
      </p:sp>
      <p:sp>
        <p:nvSpPr>
          <p:cNvPr id="4" name="Slide Number Placeholder 3">
            <a:extLst>
              <a:ext uri="{FF2B5EF4-FFF2-40B4-BE49-F238E27FC236}">
                <a16:creationId xmlns:a16="http://schemas.microsoft.com/office/drawing/2014/main" id="{CD892229-D8E8-4E09-8185-65A71F0E124B}"/>
              </a:ext>
            </a:extLst>
          </p:cNvPr>
          <p:cNvSpPr>
            <a:spLocks noGrp="1"/>
          </p:cNvSpPr>
          <p:nvPr>
            <p:ph type="sldNum" sz="quarter" idx="12"/>
          </p:nvPr>
        </p:nvSpPr>
        <p:spPr>
          <a:xfrm>
            <a:off x="8648700" y="6381750"/>
            <a:ext cx="2743200" cy="365125"/>
          </a:xfrm>
        </p:spPr>
        <p:txBody>
          <a:bodyPr/>
          <a:lstStyle/>
          <a:p>
            <a:fld id="{EE9227CA-6FCC-48E7-B758-A7529EAC49A8}" type="slidenum">
              <a:rPr lang="en-GB" smtClean="0"/>
              <a:t>1</a:t>
            </a:fld>
            <a:endParaRPr lang="en-GB" dirty="0"/>
          </a:p>
        </p:txBody>
      </p:sp>
      <p:sp>
        <p:nvSpPr>
          <p:cNvPr id="5" name="TextBox 4">
            <a:extLst>
              <a:ext uri="{FF2B5EF4-FFF2-40B4-BE49-F238E27FC236}">
                <a16:creationId xmlns:a16="http://schemas.microsoft.com/office/drawing/2014/main" id="{3A64FF28-1623-4620-9C0E-2CF1EDF676FD}"/>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3274810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Dennard’s Law of scaling</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234378"/>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This scaling ignores </a:t>
            </a:r>
            <a:r>
              <a:rPr lang="en-GB" sz="2000" b="1" dirty="0">
                <a:cs typeface="Times New Roman" panose="02020603050405020304" pitchFamily="18" charset="0"/>
              </a:rPr>
              <a:t>quantum</a:t>
            </a:r>
            <a:r>
              <a:rPr lang="en-GB" sz="2000" dirty="0">
                <a:cs typeface="Times New Roman" panose="02020603050405020304" pitchFamily="18" charset="0"/>
              </a:rPr>
              <a:t> </a:t>
            </a:r>
            <a:r>
              <a:rPr lang="en-GB" sz="2000" b="1" dirty="0">
                <a:cs typeface="Times New Roman" panose="02020603050405020304" pitchFamily="18" charset="0"/>
              </a:rPr>
              <a:t>tunnelling</a:t>
            </a:r>
            <a:r>
              <a:rPr lang="en-GB" sz="2000" dirty="0">
                <a:cs typeface="Times New Roman" panose="02020603050405020304" pitchFamily="18" charset="0"/>
              </a:rPr>
              <a:t> and </a:t>
            </a:r>
            <a:r>
              <a:rPr lang="en-GB" sz="2000" b="1" dirty="0">
                <a:cs typeface="Times New Roman" panose="02020603050405020304" pitchFamily="18" charset="0"/>
              </a:rPr>
              <a:t>noise</a:t>
            </a:r>
            <a:r>
              <a:rPr lang="en-GB" sz="2000" dirty="0">
                <a:cs typeface="Times New Roman" panose="02020603050405020304" pitchFamily="18" charset="0"/>
              </a:rPr>
              <a:t>, i.e. leakage current, which leads to power dissipation, and threshold voltage which do not scale with size (</a:t>
            </a:r>
            <a:r>
              <a:rPr lang="en-GB" sz="2000" dirty="0">
                <a:latin typeface="Abadi" panose="020B0604020104020204" pitchFamily="34" charset="0"/>
                <a:cs typeface="Times New Roman" panose="02020603050405020304" pitchFamily="18" charset="0"/>
              </a:rPr>
              <a:t>~</a:t>
            </a:r>
            <a:r>
              <a:rPr lang="en-GB" sz="2000" dirty="0">
                <a:cs typeface="Times New Roman" panose="02020603050405020304" pitchFamily="18" charset="0"/>
              </a:rPr>
              <a:t>1/</a:t>
            </a:r>
            <a:r>
              <a:rPr lang="en-GB" sz="2000" dirty="0">
                <a:latin typeface="Century" panose="02040604050505020304" pitchFamily="18" charset="0"/>
                <a:cs typeface="Times New Roman" panose="02020603050405020304" pitchFamily="18" charset="0"/>
              </a:rPr>
              <a:t>√</a:t>
            </a:r>
            <a:r>
              <a:rPr lang="en-GB" sz="2000" dirty="0">
                <a:cs typeface="Times New Roman" panose="02020603050405020304" pitchFamily="18" charset="0"/>
              </a:rPr>
              <a:t>k)</a:t>
            </a:r>
            <a:br>
              <a:rPr lang="en-GB" sz="2000" dirty="0">
                <a:cs typeface="Times New Roman" panose="02020603050405020304" pitchFamily="18" charset="0"/>
              </a:rPr>
            </a:br>
            <a:endParaRPr lang="en-GB" sz="2000" dirty="0">
              <a:cs typeface="Times New Roman" panose="02020603050405020304" pitchFamily="18" charset="0"/>
            </a:endParaRPr>
          </a:p>
          <a:p>
            <a:pPr indent="-228600" fontAlgn="base">
              <a:lnSpc>
                <a:spcPct val="90000"/>
              </a:lnSpc>
              <a:spcBef>
                <a:spcPct val="0"/>
              </a:spcBef>
              <a:spcAft>
                <a:spcPts val="600"/>
              </a:spcAft>
              <a:buFont typeface="Arial" panose="020B0604020202020204" pitchFamily="34" charset="0"/>
              <a:buChar char="•"/>
            </a:pPr>
            <a:r>
              <a:rPr lang="en-GB" sz="2000" dirty="0"/>
              <a:t>Power wall, limiting the frequency of processors to around 4 GHz since 2006</a:t>
            </a:r>
          </a:p>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1E8BE4B-504E-4032-8A55-FDBC5CCC7081}"/>
              </a:ext>
            </a:extLst>
          </p:cNvPr>
          <p:cNvPicPr>
            <a:picLocks noChangeAspect="1"/>
          </p:cNvPicPr>
          <p:nvPr/>
        </p:nvPicPr>
        <p:blipFill rotWithShape="1">
          <a:blip r:embed="rId2">
            <a:extLst>
              <a:ext uri="{28A0092B-C50C-407E-A947-70E740481C1C}">
                <a14:useLocalDpi xmlns:a14="http://schemas.microsoft.com/office/drawing/2010/main" val="0"/>
              </a:ext>
            </a:extLst>
          </a:blip>
          <a:srcRect l="4441" r="5418"/>
          <a:stretch/>
        </p:blipFill>
        <p:spPr>
          <a:xfrm>
            <a:off x="5777804" y="525547"/>
            <a:ext cx="5830677" cy="3498273"/>
          </a:xfrm>
          <a:prstGeom prst="rect">
            <a:avLst/>
          </a:prstGeom>
        </p:spPr>
      </p:pic>
      <p:pic>
        <p:nvPicPr>
          <p:cNvPr id="13" name="Picture 12">
            <a:extLst>
              <a:ext uri="{FF2B5EF4-FFF2-40B4-BE49-F238E27FC236}">
                <a16:creationId xmlns:a16="http://schemas.microsoft.com/office/drawing/2014/main" id="{E73F6729-EC64-436D-8BAC-D4F5E83C0D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9650" y="4206339"/>
            <a:ext cx="2799631" cy="2103751"/>
          </a:xfrm>
          <a:prstGeom prst="rect">
            <a:avLst/>
          </a:prstGeom>
        </p:spPr>
      </p:pic>
      <p:sp>
        <p:nvSpPr>
          <p:cNvPr id="14" name="Rectangle 13">
            <a:extLst>
              <a:ext uri="{FF2B5EF4-FFF2-40B4-BE49-F238E27FC236}">
                <a16:creationId xmlns:a16="http://schemas.microsoft.com/office/drawing/2014/main" id="{8F54B1C0-107D-444E-9997-5AAC2319445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descr="ox_small_cmyk_pos_rect.jpg">
            <a:extLst>
              <a:ext uri="{FF2B5EF4-FFF2-40B4-BE49-F238E27FC236}">
                <a16:creationId xmlns:a16="http://schemas.microsoft.com/office/drawing/2014/main" id="{E1C880F3-BDB5-48C2-B517-FE2B7FE2FC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53FCD2E0-0CDA-494D-86FE-815B95145F8A}"/>
              </a:ext>
            </a:extLst>
          </p:cNvPr>
          <p:cNvSpPr txBox="1"/>
          <p:nvPr/>
        </p:nvSpPr>
        <p:spPr>
          <a:xfrm>
            <a:off x="87363" y="6400425"/>
            <a:ext cx="623904" cy="369332"/>
          </a:xfrm>
          <a:prstGeom prst="rect">
            <a:avLst/>
          </a:prstGeom>
          <a:noFill/>
        </p:spPr>
        <p:txBody>
          <a:bodyPr wrap="square">
            <a:spAutoFit/>
          </a:bodyPr>
          <a:lstStyle/>
          <a:p>
            <a:r>
              <a:rPr lang="en-GB" dirty="0"/>
              <a:t>8</a:t>
            </a:r>
          </a:p>
        </p:txBody>
      </p:sp>
      <p:sp>
        <p:nvSpPr>
          <p:cNvPr id="3" name="TextBox 2">
            <a:extLst>
              <a:ext uri="{FF2B5EF4-FFF2-40B4-BE49-F238E27FC236}">
                <a16:creationId xmlns:a16="http://schemas.microsoft.com/office/drawing/2014/main" id="{1F8E6B6D-6D59-5030-CA58-C99736F3994C}"/>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3733651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5" name="Rectangle 44">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808638" y="386930"/>
            <a:ext cx="9236700" cy="118895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2500" kern="1200" dirty="0">
                <a:solidFill>
                  <a:schemeClr val="tx1"/>
                </a:solidFill>
                <a:latin typeface="+mj-lt"/>
                <a:ea typeface="+mj-ea"/>
                <a:cs typeface="+mj-cs"/>
              </a:rPr>
              <a:t>Dennard’s and Moore’s Law</a:t>
            </a:r>
            <a:br>
              <a:rPr lang="en-US" sz="2500" kern="1200" dirty="0">
                <a:solidFill>
                  <a:schemeClr val="tx1"/>
                </a:solidFill>
                <a:latin typeface="+mj-lt"/>
                <a:ea typeface="+mj-ea"/>
                <a:cs typeface="+mj-cs"/>
              </a:rPr>
            </a:br>
            <a:endParaRPr lang="en-US" sz="2500" kern="1200" dirty="0">
              <a:solidFill>
                <a:schemeClr val="tx1"/>
              </a:solidFill>
              <a:latin typeface="+mj-lt"/>
              <a:ea typeface="+mj-ea"/>
              <a:cs typeface="+mj-cs"/>
            </a:endParaRPr>
          </a:p>
        </p:txBody>
      </p:sp>
      <p:grpSp>
        <p:nvGrpSpPr>
          <p:cNvPr id="56" name="Group 46">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57" name="Rectangle 47">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Rectangle 50">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F6089D1-3788-4CC2-8552-3487997C2A34}"/>
              </a:ext>
            </a:extLst>
          </p:cNvPr>
          <p:cNvSpPr txBox="1"/>
          <p:nvPr/>
        </p:nvSpPr>
        <p:spPr>
          <a:xfrm>
            <a:off x="793660" y="2425701"/>
            <a:ext cx="10143668" cy="3609340"/>
          </a:xfrm>
          <a:prstGeom prst="rect">
            <a:avLst/>
          </a:prstGeom>
        </p:spPr>
        <p:txBody>
          <a:bodyPr vert="horz" lIns="91440" tIns="45720" rIns="91440" bIns="45720" rtlCol="0" anchor="ctr">
            <a:normAutofit/>
          </a:bodyPr>
          <a:lstStyle/>
          <a:p>
            <a:pPr marL="742950" lvl="1" indent="-228600">
              <a:lnSpc>
                <a:spcPct val="90000"/>
              </a:lnSpc>
              <a:spcAft>
                <a:spcPts val="600"/>
              </a:spcAft>
              <a:buFont typeface="Arial" panose="020B0604020202020204" pitchFamily="34" charset="0"/>
              <a:buChar char="•"/>
            </a:pPr>
            <a:r>
              <a:rPr lang="en-US" sz="2400" b="1" dirty="0"/>
              <a:t>Moore’s law is not a physics law </a:t>
            </a:r>
            <a:r>
              <a:rPr lang="en-US" sz="2400" dirty="0"/>
              <a:t>per se: keeping the cost/area the same (for example increasing the wafer size) despite rising cost of fabrication is the result of human efforts.</a:t>
            </a:r>
            <a:br>
              <a:rPr lang="en-US" sz="2400" dirty="0"/>
            </a:br>
            <a:endParaRPr lang="en-US" sz="2400" dirty="0"/>
          </a:p>
          <a:p>
            <a:pPr marL="742950" lvl="1" indent="-228600">
              <a:lnSpc>
                <a:spcPct val="90000"/>
              </a:lnSpc>
              <a:spcAft>
                <a:spcPts val="600"/>
              </a:spcAft>
              <a:buFont typeface="Arial" panose="020B0604020202020204" pitchFamily="34" charset="0"/>
              <a:buChar char="•"/>
            </a:pPr>
            <a:r>
              <a:rPr lang="en-US" sz="2400" b="1" dirty="0"/>
              <a:t>Dennard’s law is based on physics</a:t>
            </a:r>
            <a:r>
              <a:rPr lang="en-US" sz="2400" dirty="0"/>
              <a:t>, but it does not completely justify anymore the continuous trend in size reduction. </a:t>
            </a:r>
          </a:p>
          <a:p>
            <a:pPr marL="742950" lvl="1" indent="-228600">
              <a:lnSpc>
                <a:spcPct val="90000"/>
              </a:lnSpc>
              <a:spcAft>
                <a:spcPts val="600"/>
              </a:spcAft>
              <a:buFont typeface="Arial" panose="020B0604020202020204" pitchFamily="34" charset="0"/>
              <a:buChar char="•"/>
            </a:pPr>
            <a:endParaRPr lang="en-US" sz="2400" dirty="0"/>
          </a:p>
          <a:p>
            <a:pPr marL="742950" lvl="1" indent="-228600">
              <a:lnSpc>
                <a:spcPct val="90000"/>
              </a:lnSpc>
              <a:spcAft>
                <a:spcPts val="600"/>
              </a:spcAft>
              <a:buFont typeface="Arial" panose="020B0604020202020204" pitchFamily="34" charset="0"/>
              <a:buChar char="•"/>
            </a:pPr>
            <a:r>
              <a:rPr lang="en-US" sz="2400" dirty="0"/>
              <a:t>Nowadays the main benefit to reduce the size of transistor is to reduce cost/function</a:t>
            </a:r>
          </a:p>
          <a:p>
            <a:pPr marL="742950" lvl="1" indent="-228600">
              <a:lnSpc>
                <a:spcPct val="90000"/>
              </a:lnSpc>
              <a:spcAft>
                <a:spcPts val="600"/>
              </a:spcAft>
              <a:buFont typeface="Arial" panose="020B0604020202020204" pitchFamily="34" charset="0"/>
              <a:buChar char="•"/>
            </a:pPr>
            <a:endParaRPr lang="en-US" sz="2400" dirty="0"/>
          </a:p>
        </p:txBody>
      </p:sp>
      <p:sp>
        <p:nvSpPr>
          <p:cNvPr id="9" name="Rectangle 8">
            <a:extLst>
              <a:ext uri="{FF2B5EF4-FFF2-40B4-BE49-F238E27FC236}">
                <a16:creationId xmlns:a16="http://schemas.microsoft.com/office/drawing/2014/main" id="{F5A9AE66-D4C1-4069-9FC5-FB332F6CDFE0}"/>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ox_small_cmyk_pos_rect.jpg">
            <a:extLst>
              <a:ext uri="{FF2B5EF4-FFF2-40B4-BE49-F238E27FC236}">
                <a16:creationId xmlns:a16="http://schemas.microsoft.com/office/drawing/2014/main" id="{2692BB64-FCEA-4E1E-A9C5-8F375D0B06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4" name="TextBox 13">
            <a:extLst>
              <a:ext uri="{FF2B5EF4-FFF2-40B4-BE49-F238E27FC236}">
                <a16:creationId xmlns:a16="http://schemas.microsoft.com/office/drawing/2014/main" id="{8418AB27-E340-495D-BB79-7E3A65D54950}"/>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9</a:t>
            </a:r>
            <a:endParaRPr lang="en-GB" dirty="0"/>
          </a:p>
        </p:txBody>
      </p:sp>
      <p:sp>
        <p:nvSpPr>
          <p:cNvPr id="2" name="TextBox 1">
            <a:extLst>
              <a:ext uri="{FF2B5EF4-FFF2-40B4-BE49-F238E27FC236}">
                <a16:creationId xmlns:a16="http://schemas.microsoft.com/office/drawing/2014/main" id="{A43F5355-6E9E-9A48-E725-01215E00C242}"/>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97266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Freeform: Shape 44">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Freeform: Shape 46">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TextBox 6">
            <a:extLst>
              <a:ext uri="{FF2B5EF4-FFF2-40B4-BE49-F238E27FC236}">
                <a16:creationId xmlns:a16="http://schemas.microsoft.com/office/drawing/2014/main" id="{31C40538-1DA2-4E27-9CC6-82165CCFA3FC}"/>
              </a:ext>
            </a:extLst>
          </p:cNvPr>
          <p:cNvSpPr txBox="1"/>
          <p:nvPr/>
        </p:nvSpPr>
        <p:spPr>
          <a:xfrm>
            <a:off x="1308100" y="1695372"/>
            <a:ext cx="9855200" cy="4708981"/>
          </a:xfrm>
          <a:prstGeom prst="rect">
            <a:avLst/>
          </a:prstGeom>
          <a:noFill/>
        </p:spPr>
        <p:txBody>
          <a:bodyPr wrap="square">
            <a:spAutoFit/>
          </a:bodyPr>
          <a:lstStyle/>
          <a:p>
            <a:pPr marL="285750" indent="-285750">
              <a:buFont typeface="Arial" panose="020B0604020202020204" pitchFamily="34" charset="0"/>
              <a:buChar char="•"/>
            </a:pPr>
            <a:r>
              <a:rPr lang="en-US" sz="2500" dirty="0">
                <a:cs typeface="Times New Roman" panose="02020603050405020304" pitchFamily="18" charset="0"/>
              </a:rPr>
              <a:t>Semiconductor technology</a:t>
            </a:r>
          </a:p>
          <a:p>
            <a:pPr marL="742950" lvl="1" indent="-285750">
              <a:buFont typeface="Arial" panose="020B0604020202020204" pitchFamily="34" charset="0"/>
              <a:buChar char="•"/>
            </a:pPr>
            <a:r>
              <a:rPr lang="en-US" sz="2500" i="1" dirty="0">
                <a:cs typeface="Times New Roman" panose="02020603050405020304" pitchFamily="18" charset="0"/>
              </a:rPr>
              <a:t>Introduction</a:t>
            </a:r>
          </a:p>
          <a:p>
            <a:pPr marL="742950" lvl="1" indent="-285750">
              <a:buFont typeface="Arial" panose="020B0604020202020204" pitchFamily="34" charset="0"/>
              <a:buChar char="•"/>
            </a:pPr>
            <a:r>
              <a:rPr lang="en-US" sz="2500" i="1" dirty="0">
                <a:cs typeface="Times New Roman" panose="02020603050405020304" pitchFamily="18" charset="0"/>
              </a:rPr>
              <a:t>Moore’s Law</a:t>
            </a:r>
          </a:p>
          <a:p>
            <a:pPr marL="742950" lvl="1" indent="-285750">
              <a:buFont typeface="Arial" panose="020B0604020202020204" pitchFamily="34" charset="0"/>
              <a:buChar char="•"/>
            </a:pPr>
            <a:r>
              <a:rPr lang="en-US" sz="2500" i="1" dirty="0">
                <a:cs typeface="Times New Roman" panose="02020603050405020304" pitchFamily="18" charset="0"/>
              </a:rPr>
              <a:t>Dennard’s Law</a:t>
            </a:r>
          </a:p>
          <a:p>
            <a:pPr marL="285750" indent="-285750">
              <a:buFont typeface="Arial" panose="020B0604020202020204" pitchFamily="34" charset="0"/>
              <a:buChar char="•"/>
            </a:pPr>
            <a:r>
              <a:rPr lang="en-US" sz="2500" b="1" dirty="0">
                <a:cs typeface="Times New Roman" panose="02020603050405020304" pitchFamily="18" charset="0"/>
              </a:rPr>
              <a:t>Semiconductor fabrication process I</a:t>
            </a:r>
          </a:p>
          <a:p>
            <a:pPr marL="742950" lvl="1" indent="-285750">
              <a:buFont typeface="Arial" panose="020B0604020202020204" pitchFamily="34" charset="0"/>
              <a:buChar char="•"/>
            </a:pPr>
            <a:r>
              <a:rPr lang="en-US" sz="2500" i="1" dirty="0">
                <a:cs typeface="Times New Roman" panose="02020603050405020304" pitchFamily="18" charset="0"/>
              </a:rPr>
              <a:t>Introduction</a:t>
            </a:r>
          </a:p>
          <a:p>
            <a:pPr marL="742950" lvl="1" indent="-285750">
              <a:buFont typeface="Arial" panose="020B0604020202020204" pitchFamily="34" charset="0"/>
              <a:buChar char="•"/>
            </a:pPr>
            <a:r>
              <a:rPr lang="en-US" sz="2500" i="1" dirty="0">
                <a:cs typeface="Times New Roman" panose="02020603050405020304" pitchFamily="18" charset="0"/>
              </a:rPr>
              <a:t>Silicon crystal growth</a:t>
            </a:r>
          </a:p>
          <a:p>
            <a:pPr marL="742950" lvl="1" indent="-285750">
              <a:buFont typeface="Arial" panose="020B0604020202020204" pitchFamily="34" charset="0"/>
              <a:buChar char="•"/>
            </a:pPr>
            <a:r>
              <a:rPr lang="en-US" sz="2500" i="1" dirty="0">
                <a:cs typeface="Times New Roman" panose="02020603050405020304" pitchFamily="18" charset="0"/>
              </a:rPr>
              <a:t>Fabrication process flow</a:t>
            </a:r>
          </a:p>
          <a:p>
            <a:pPr marL="742950" lvl="1" indent="-285750">
              <a:buFont typeface="Arial" panose="020B0604020202020204" pitchFamily="34" charset="0"/>
              <a:buChar char="•"/>
            </a:pPr>
            <a:r>
              <a:rPr lang="en-US" sz="2500" i="1" dirty="0">
                <a:cs typeface="Times New Roman" panose="02020603050405020304" pitchFamily="18" charset="0"/>
              </a:rPr>
              <a:t>Oxidation</a:t>
            </a:r>
          </a:p>
          <a:p>
            <a:pPr marL="1200150" lvl="2" indent="-285750">
              <a:buFont typeface="Arial" panose="020B0604020202020204" pitchFamily="34" charset="0"/>
              <a:buChar char="•"/>
            </a:pPr>
            <a:r>
              <a:rPr lang="en-US" sz="2500" i="1" dirty="0">
                <a:cs typeface="Times New Roman" panose="02020603050405020304" pitchFamily="18" charset="0"/>
              </a:rPr>
              <a:t>Purpose</a:t>
            </a:r>
          </a:p>
          <a:p>
            <a:pPr marL="1200150" lvl="2" indent="-285750">
              <a:buFont typeface="Arial" panose="020B0604020202020204" pitchFamily="34" charset="0"/>
              <a:buChar char="•"/>
            </a:pPr>
            <a:r>
              <a:rPr lang="en-US" sz="2500" i="1" dirty="0">
                <a:cs typeface="Times New Roman" panose="02020603050405020304" pitchFamily="18" charset="0"/>
              </a:rPr>
              <a:t>Tools/equipment</a:t>
            </a:r>
          </a:p>
          <a:p>
            <a:pPr marL="1200150" lvl="2" indent="-285750">
              <a:buFont typeface="Arial" panose="020B0604020202020204" pitchFamily="34" charset="0"/>
              <a:buChar char="•"/>
            </a:pPr>
            <a:r>
              <a:rPr lang="en-US" sz="2500" i="1" dirty="0">
                <a:cs typeface="Times New Roman" panose="02020603050405020304" pitchFamily="18" charset="0"/>
              </a:rPr>
              <a:t>Deal-Grove model</a:t>
            </a:r>
          </a:p>
        </p:txBody>
      </p:sp>
      <p:sp>
        <p:nvSpPr>
          <p:cNvPr id="8" name="Rectangle 7">
            <a:extLst>
              <a:ext uri="{FF2B5EF4-FFF2-40B4-BE49-F238E27FC236}">
                <a16:creationId xmlns:a16="http://schemas.microsoft.com/office/drawing/2014/main" id="{EBB4FCC7-A5A5-458D-8957-16242DB9DC36}"/>
              </a:ext>
            </a:extLst>
          </p:cNvPr>
          <p:cNvSpPr/>
          <p:nvPr/>
        </p:nvSpPr>
        <p:spPr>
          <a:xfrm>
            <a:off x="1653363" y="365760"/>
            <a:ext cx="9367203" cy="11887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700" kern="1200" dirty="0">
                <a:solidFill>
                  <a:schemeClr val="tx1"/>
                </a:solidFill>
                <a:latin typeface="+mj-lt"/>
                <a:ea typeface="+mj-ea"/>
                <a:cs typeface="+mj-cs"/>
              </a:rPr>
              <a:t>Overview</a:t>
            </a:r>
          </a:p>
        </p:txBody>
      </p:sp>
      <p:sp>
        <p:nvSpPr>
          <p:cNvPr id="10" name="TextBox 9">
            <a:extLst>
              <a:ext uri="{FF2B5EF4-FFF2-40B4-BE49-F238E27FC236}">
                <a16:creationId xmlns:a16="http://schemas.microsoft.com/office/drawing/2014/main" id="{AF4A1032-6B88-4082-B86A-77DF771306E3}"/>
              </a:ext>
            </a:extLst>
          </p:cNvPr>
          <p:cNvSpPr txBox="1"/>
          <p:nvPr/>
        </p:nvSpPr>
        <p:spPr>
          <a:xfrm>
            <a:off x="87363" y="6400425"/>
            <a:ext cx="623904" cy="369332"/>
          </a:xfrm>
          <a:prstGeom prst="rect">
            <a:avLst/>
          </a:prstGeom>
          <a:noFill/>
        </p:spPr>
        <p:txBody>
          <a:bodyPr wrap="square">
            <a:spAutoFit/>
          </a:bodyPr>
          <a:lstStyle/>
          <a:p>
            <a:r>
              <a:rPr lang="en-GB" dirty="0"/>
              <a:t>10</a:t>
            </a:r>
          </a:p>
        </p:txBody>
      </p:sp>
      <p:sp>
        <p:nvSpPr>
          <p:cNvPr id="2" name="TextBox 1">
            <a:extLst>
              <a:ext uri="{FF2B5EF4-FFF2-40B4-BE49-F238E27FC236}">
                <a16:creationId xmlns:a16="http://schemas.microsoft.com/office/drawing/2014/main" id="{2DD53758-869D-8C4A-B318-CC50A10F3C35}"/>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3225551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76000" y="2160000"/>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lnSpcReduction="10000"/>
          </a:bodyPr>
          <a:lstStyle/>
          <a:p>
            <a:pPr marL="342900" indent="-342900">
              <a:buFont typeface="Arial" panose="020B0604020202020204" pitchFamily="34" charset="0"/>
              <a:buChar char="•"/>
            </a:pPr>
            <a:r>
              <a:rPr lang="en-US" sz="2000" dirty="0">
                <a:cs typeface="Times New Roman" panose="02020603050405020304" pitchFamily="18" charset="0"/>
              </a:rPr>
              <a:t>The fabrication of semiconductor devices is a rather complex process</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Many intermediate steps and manufacturing precision at atomic level</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A few of process steps (crystal growth, oxidation and implantation) will be described in some details here</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Other steps described in different lectures by </a:t>
            </a:r>
            <a:r>
              <a:rPr lang="en-US" sz="2000" b="1" dirty="0">
                <a:cs typeface="Times New Roman" panose="02020603050405020304" pitchFamily="18" charset="0"/>
              </a:rPr>
              <a:t>Andrew Blue</a:t>
            </a:r>
          </a:p>
          <a:p>
            <a:pPr marR="0" lvl="0" fontAlgn="base">
              <a:lnSpc>
                <a:spcPct val="90000"/>
              </a:lnSpc>
              <a:spcBef>
                <a:spcPct val="0"/>
              </a:spcBef>
              <a:spcAft>
                <a:spcPts val="600"/>
              </a:spcAft>
              <a:buClrTx/>
              <a:buSzTx/>
              <a:tabLst/>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5AD4324-E4A0-400B-B824-3DB585C0A7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4866" y="678621"/>
            <a:ext cx="5762049" cy="3470034"/>
          </a:xfrm>
          <a:prstGeom prst="rect">
            <a:avLst/>
          </a:prstGeom>
        </p:spPr>
      </p:pic>
      <p:pic>
        <p:nvPicPr>
          <p:cNvPr id="13" name="Picture 12">
            <a:extLst>
              <a:ext uri="{FF2B5EF4-FFF2-40B4-BE49-F238E27FC236}">
                <a16:creationId xmlns:a16="http://schemas.microsoft.com/office/drawing/2014/main" id="{32F8A788-AB61-4139-8F56-26F9924F30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6902" y="4421856"/>
            <a:ext cx="2108635" cy="1268413"/>
          </a:xfrm>
          <a:prstGeom prst="rect">
            <a:avLst/>
          </a:prstGeom>
        </p:spPr>
      </p:pic>
      <p:pic>
        <p:nvPicPr>
          <p:cNvPr id="14" name="Picture 13">
            <a:extLst>
              <a:ext uri="{FF2B5EF4-FFF2-40B4-BE49-F238E27FC236}">
                <a16:creationId xmlns:a16="http://schemas.microsoft.com/office/drawing/2014/main" id="{FC327D37-208E-446C-B863-0FA9918BDB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02109" y="4421856"/>
            <a:ext cx="1439850" cy="1233471"/>
          </a:xfrm>
          <a:prstGeom prst="rect">
            <a:avLst/>
          </a:prstGeom>
        </p:spPr>
      </p:pic>
      <p:pic>
        <p:nvPicPr>
          <p:cNvPr id="15" name="Picture 14">
            <a:extLst>
              <a:ext uri="{FF2B5EF4-FFF2-40B4-BE49-F238E27FC236}">
                <a16:creationId xmlns:a16="http://schemas.microsoft.com/office/drawing/2014/main" id="{CAA93DD0-9515-4207-86C7-DB2DEBACA57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97710" y="4421856"/>
            <a:ext cx="1747125" cy="1233471"/>
          </a:xfrm>
          <a:prstGeom prst="rect">
            <a:avLst/>
          </a:prstGeom>
        </p:spPr>
      </p:pic>
      <p:sp>
        <p:nvSpPr>
          <p:cNvPr id="16" name="Rectangle 15">
            <a:extLst>
              <a:ext uri="{FF2B5EF4-FFF2-40B4-BE49-F238E27FC236}">
                <a16:creationId xmlns:a16="http://schemas.microsoft.com/office/drawing/2014/main" id="{15BF0D50-1C16-4AE9-AC4C-78ED8732597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D7B18E83-B3DB-49CF-97BB-428FB777DC6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871BFA63-2730-40E8-B3E6-2520F13B1D05}"/>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11</a:t>
            </a:r>
            <a:endParaRPr lang="en-GB" dirty="0"/>
          </a:p>
        </p:txBody>
      </p:sp>
      <p:sp>
        <p:nvSpPr>
          <p:cNvPr id="3" name="TextBox 2">
            <a:extLst>
              <a:ext uri="{FF2B5EF4-FFF2-40B4-BE49-F238E27FC236}">
                <a16:creationId xmlns:a16="http://schemas.microsoft.com/office/drawing/2014/main" id="{8E2CAE75-69CE-F81A-8269-839394E6DFB5}"/>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3539823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dirty="0">
                <a:latin typeface="+mj-lt"/>
                <a:ea typeface="+mj-ea"/>
                <a:cs typeface="+mj-cs"/>
              </a:rPr>
              <a:t>Silicon crystal growth</a:t>
            </a:r>
            <a:br>
              <a:rPr lang="en-US" sz="2500" b="1" dirty="0">
                <a:latin typeface="+mj-lt"/>
                <a:ea typeface="+mj-ea"/>
                <a:cs typeface="+mj-cs"/>
              </a:rPr>
            </a:br>
            <a:r>
              <a:rPr lang="en-US" sz="2500" b="1" dirty="0" err="1">
                <a:latin typeface="+mj-lt"/>
                <a:ea typeface="+mj-ea"/>
                <a:cs typeface="+mj-cs"/>
              </a:rPr>
              <a:t>Czochralski</a:t>
            </a:r>
            <a:endParaRPr lang="en-US" sz="2500" b="1"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F8C8ACA-86BF-4B90-8D90-1B04699471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3600" y="584392"/>
            <a:ext cx="5453889" cy="5172851"/>
          </a:xfrm>
          <a:prstGeom prst="rect">
            <a:avLst/>
          </a:prstGeom>
        </p:spPr>
      </p:pic>
      <p:sp>
        <p:nvSpPr>
          <p:cNvPr id="13" name="TextBox 12">
            <a:extLst>
              <a:ext uri="{FF2B5EF4-FFF2-40B4-BE49-F238E27FC236}">
                <a16:creationId xmlns:a16="http://schemas.microsoft.com/office/drawing/2014/main" id="{284EFF4D-2F6B-4F30-94F3-144271C9C51A}"/>
              </a:ext>
            </a:extLst>
          </p:cNvPr>
          <p:cNvSpPr txBox="1"/>
          <p:nvPr/>
        </p:nvSpPr>
        <p:spPr>
          <a:xfrm>
            <a:off x="475379" y="2224322"/>
            <a:ext cx="5229089" cy="4093428"/>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The majority of ICs are made on single-crystal Si wafers grown in large ingots using </a:t>
            </a:r>
            <a:r>
              <a:rPr lang="en-US" sz="2000" b="1" dirty="0">
                <a:latin typeface="Calibri" panose="020F0502020204030204" pitchFamily="34" charset="0"/>
                <a:cs typeface="Calibri" panose="020F0502020204030204" pitchFamily="34" charset="0"/>
              </a:rPr>
              <a:t>CZ</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Czochralski</a:t>
            </a:r>
            <a:r>
              <a:rPr lang="en-US" sz="2000" dirty="0">
                <a:latin typeface="Calibri" panose="020F0502020204030204" pitchFamily="34" charset="0"/>
                <a:cs typeface="Calibri" panose="020F0502020204030204" pitchFamily="34" charset="0"/>
              </a:rPr>
              <a:t>, 1915</a:t>
            </a:r>
            <a:r>
              <a:rPr lang="en-US" sz="2000" baseline="30000" dirty="0">
                <a:latin typeface="Calibri" panose="020F0502020204030204" pitchFamily="34" charset="0"/>
                <a:cs typeface="Calibri" panose="020F0502020204030204" pitchFamily="34" charset="0"/>
              </a:rPr>
              <a:t>*</a:t>
            </a:r>
            <a:r>
              <a:rPr lang="en-US" sz="2000" dirty="0">
                <a:latin typeface="Calibri" panose="020F0502020204030204" pitchFamily="34" charset="0"/>
                <a:cs typeface="Calibri" panose="020F0502020204030204" pitchFamily="34" charset="0"/>
              </a:rPr>
              <a:t>) method</a:t>
            </a:r>
          </a:p>
          <a:p>
            <a:pPr lvl="1"/>
            <a:endParaRPr lang="en-US" sz="2000" dirty="0">
              <a:latin typeface="Calibri" panose="020F0502020204030204" pitchFamily="34" charset="0"/>
              <a:cs typeface="Calibri" panose="020F0502020204030204" pitchFamily="34" charset="0"/>
            </a:endParaRPr>
          </a:p>
          <a:p>
            <a:pPr marL="800100" lvl="1" indent="-342900">
              <a:buFont typeface="+mj-lt"/>
              <a:buAutoNum type="arabicPeriod"/>
            </a:pPr>
            <a:r>
              <a:rPr lang="en-US" sz="2000" dirty="0">
                <a:latin typeface="Calibri" panose="020F0502020204030204" pitchFamily="34" charset="0"/>
                <a:cs typeface="Calibri" panose="020F0502020204030204" pitchFamily="34" charset="0"/>
              </a:rPr>
              <a:t>High purity polysilicon (99.9999999% or 9N)</a:t>
            </a:r>
            <a:r>
              <a:rPr lang="en-GB" sz="2000" dirty="0">
                <a:latin typeface="Calibri" panose="020F0502020204030204" pitchFamily="34" charset="0"/>
                <a:cs typeface="Calibri" panose="020F0502020204030204" pitchFamily="34" charset="0"/>
              </a:rPr>
              <a:t> crushed into powder, put into a quartz crucible and heated until it melts</a:t>
            </a:r>
            <a:br>
              <a:rPr lang="en-GB" sz="2000" dirty="0">
                <a:latin typeface="Calibri" panose="020F0502020204030204" pitchFamily="34" charset="0"/>
                <a:cs typeface="Calibri" panose="020F0502020204030204" pitchFamily="34" charset="0"/>
              </a:rPr>
            </a:br>
            <a:endParaRPr lang="en-GB" sz="2000" dirty="0">
              <a:latin typeface="Calibri" panose="020F0502020204030204" pitchFamily="34" charset="0"/>
              <a:cs typeface="Calibri" panose="020F0502020204030204" pitchFamily="34" charset="0"/>
            </a:endParaRPr>
          </a:p>
          <a:p>
            <a:pPr marL="800100" lvl="1" indent="-342900">
              <a:buFont typeface="+mj-lt"/>
              <a:buAutoNum type="arabicPeriod"/>
            </a:pPr>
            <a:r>
              <a:rPr lang="en-GB" sz="2000" dirty="0">
                <a:latin typeface="Calibri" panose="020F0502020204030204" pitchFamily="34" charset="0"/>
                <a:cs typeface="Calibri" panose="020F0502020204030204" pitchFamily="34" charset="0"/>
              </a:rPr>
              <a:t>A seed crystal is dipped into liquid silicon. As the stick is rotated and slowly pulled up, an ingot of monocrystalline silicon is formed that has the same atomic arrangement as the seed crystal</a:t>
            </a:r>
            <a:endParaRPr lang="en-US" sz="2000"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AB0E8288-BEDC-423A-9313-0600C5F18DB9}"/>
              </a:ext>
            </a:extLst>
          </p:cNvPr>
          <p:cNvSpPr txBox="1"/>
          <p:nvPr/>
        </p:nvSpPr>
        <p:spPr>
          <a:xfrm>
            <a:off x="5871616" y="5697816"/>
            <a:ext cx="5565873" cy="646331"/>
          </a:xfrm>
          <a:prstGeom prst="rect">
            <a:avLst/>
          </a:prstGeom>
          <a:noFill/>
        </p:spPr>
        <p:txBody>
          <a:bodyPr wrap="square">
            <a:spAutoFit/>
          </a:bodyPr>
          <a:lstStyle/>
          <a:p>
            <a:pPr lvl="1"/>
            <a:r>
              <a:rPr lang="en-US" sz="1200" i="1" baseline="30000" dirty="0">
                <a:cs typeface="Arial" panose="020B0604020202020204" pitchFamily="34" charset="0"/>
              </a:rPr>
              <a:t>*</a:t>
            </a:r>
            <a:r>
              <a:rPr lang="en-US" sz="1200" i="1" dirty="0">
                <a:cs typeface="Arial" panose="020B0604020202020204" pitchFamily="34" charset="0"/>
              </a:rPr>
              <a:t> </a:t>
            </a:r>
            <a:r>
              <a:rPr lang="en-GB" sz="1200" i="1" dirty="0" err="1">
                <a:cs typeface="Arial" panose="020B0604020202020204" pitchFamily="34" charset="0"/>
              </a:rPr>
              <a:t>Czochralski</a:t>
            </a:r>
            <a:r>
              <a:rPr lang="en-GB" sz="1200" i="1" dirty="0">
                <a:cs typeface="Arial" panose="020B0604020202020204" pitchFamily="34" charset="0"/>
              </a:rPr>
              <a:t> discovered this by accident: instead of dipping his pen into his inkwell, he dipped it in molten tin, and drew a tin filament, which later proved to be a single crystal</a:t>
            </a:r>
          </a:p>
        </p:txBody>
      </p:sp>
      <p:sp>
        <p:nvSpPr>
          <p:cNvPr id="15" name="TextBox 14">
            <a:extLst>
              <a:ext uri="{FF2B5EF4-FFF2-40B4-BE49-F238E27FC236}">
                <a16:creationId xmlns:a16="http://schemas.microsoft.com/office/drawing/2014/main" id="{DBC798AB-A16E-441D-98DD-873DE70E372B}"/>
              </a:ext>
            </a:extLst>
          </p:cNvPr>
          <p:cNvSpPr txBox="1"/>
          <p:nvPr/>
        </p:nvSpPr>
        <p:spPr>
          <a:xfrm>
            <a:off x="5871615" y="4805901"/>
            <a:ext cx="2174082" cy="830997"/>
          </a:xfrm>
          <a:prstGeom prst="rect">
            <a:avLst/>
          </a:prstGeom>
          <a:noFill/>
        </p:spPr>
        <p:txBody>
          <a:bodyPr wrap="square">
            <a:spAutoFit/>
          </a:bodyPr>
          <a:lstStyle/>
          <a:p>
            <a:pPr lvl="1"/>
            <a:r>
              <a:rPr lang="en-US" sz="1200" i="1" baseline="30000" dirty="0">
                <a:cs typeface="Arial" panose="020B0604020202020204" pitchFamily="34" charset="0"/>
              </a:rPr>
              <a:t>*</a:t>
            </a:r>
            <a:r>
              <a:rPr lang="en-US" sz="1200" i="1" dirty="0">
                <a:cs typeface="Arial" panose="020B0604020202020204" pitchFamily="34" charset="0"/>
              </a:rPr>
              <a:t> Oxygen </a:t>
            </a:r>
            <a:r>
              <a:rPr lang="en-GB" sz="1200" i="1" dirty="0">
                <a:cs typeface="Arial" panose="020B0604020202020204" pitchFamily="34" charset="0"/>
              </a:rPr>
              <a:t>Impurities might be introduced from the quartz crucible into the ingot </a:t>
            </a:r>
          </a:p>
        </p:txBody>
      </p:sp>
      <p:sp>
        <p:nvSpPr>
          <p:cNvPr id="16" name="Rectangle 15">
            <a:extLst>
              <a:ext uri="{FF2B5EF4-FFF2-40B4-BE49-F238E27FC236}">
                <a16:creationId xmlns:a16="http://schemas.microsoft.com/office/drawing/2014/main" id="{A55E6E11-6F4C-40DF-80CF-478F6216F9E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0E70238D-B20B-4040-9053-E261E0A74C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B20FD011-6BB8-415E-B7AB-63FA78D4926A}"/>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12</a:t>
            </a:r>
            <a:endParaRPr lang="en-GB" dirty="0"/>
          </a:p>
        </p:txBody>
      </p:sp>
      <p:sp>
        <p:nvSpPr>
          <p:cNvPr id="2" name="TextBox 1">
            <a:extLst>
              <a:ext uri="{FF2B5EF4-FFF2-40B4-BE49-F238E27FC236}">
                <a16:creationId xmlns:a16="http://schemas.microsoft.com/office/drawing/2014/main" id="{E4AA4096-F590-58CF-05DA-D6FD7F29DDF8}"/>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1285708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89560"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lnSpcReduction="10000"/>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Arrangement of atoms over existing planes of crystalline substrate, to form an extended crystal</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deposited layer can have very different doping of the substrate, allowing doping profiles unattainable with implantation. </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Different materials can be grown (heteroepitaxy)</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epitaxially grown layer can be oxygen free</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6AC997C-A70E-4A13-91F3-20F61A7793B1}"/>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 growth</a:t>
            </a:r>
            <a:br>
              <a:rPr lang="en-US" sz="2500" dirty="0">
                <a:latin typeface="+mj-lt"/>
                <a:ea typeface="+mj-ea"/>
                <a:cs typeface="+mj-cs"/>
              </a:rPr>
            </a:br>
            <a:r>
              <a:rPr lang="en-US" sz="2500" dirty="0">
                <a:latin typeface="+mj-lt"/>
                <a:ea typeface="+mj-ea"/>
                <a:cs typeface="+mj-cs"/>
              </a:rPr>
              <a:t>Epitaxy</a:t>
            </a:r>
          </a:p>
        </p:txBody>
      </p:sp>
      <p:sp>
        <p:nvSpPr>
          <p:cNvPr id="15" name="TextBox 14">
            <a:extLst>
              <a:ext uri="{FF2B5EF4-FFF2-40B4-BE49-F238E27FC236}">
                <a16:creationId xmlns:a16="http://schemas.microsoft.com/office/drawing/2014/main" id="{BDCF615B-20A3-4575-85D4-48A23E4C304C}"/>
              </a:ext>
            </a:extLst>
          </p:cNvPr>
          <p:cNvSpPr txBox="1"/>
          <p:nvPr/>
        </p:nvSpPr>
        <p:spPr>
          <a:xfrm>
            <a:off x="5685809" y="5179978"/>
            <a:ext cx="5565873" cy="995144"/>
          </a:xfrm>
          <a:prstGeom prst="rect">
            <a:avLst/>
          </a:prstGeom>
          <a:noFill/>
        </p:spPr>
        <p:txBody>
          <a:bodyPr wrap="square">
            <a:spAutoFit/>
          </a:bodyPr>
          <a:lstStyle/>
          <a:p>
            <a:pPr lvl="1"/>
            <a:r>
              <a:rPr lang="en-GB" sz="1600" i="1" baseline="30000" dirty="0">
                <a:cs typeface="Arial" panose="020B0604020202020204" pitchFamily="34" charset="0"/>
              </a:rPr>
              <a:t>Chemical Vapour Deposition (</a:t>
            </a:r>
            <a:r>
              <a:rPr lang="en-GB" sz="1600" b="1" i="1" baseline="30000" dirty="0">
                <a:cs typeface="Arial" panose="020B0604020202020204" pitchFamily="34" charset="0"/>
              </a:rPr>
              <a:t>CVD</a:t>
            </a:r>
            <a:r>
              <a:rPr lang="en-GB" sz="1600" i="1" baseline="30000" dirty="0">
                <a:cs typeface="Arial" panose="020B0604020202020204" pitchFamily="34" charset="0"/>
              </a:rPr>
              <a:t>) is the formation of solid films on a substrate by exploiting a chemical reaction of reactants in vapour phase. </a:t>
            </a:r>
          </a:p>
          <a:p>
            <a:pPr lvl="1"/>
            <a:endParaRPr lang="en-GB" sz="1600" i="1" baseline="30000" dirty="0">
              <a:cs typeface="Arial" panose="020B0604020202020204" pitchFamily="34" charset="0"/>
            </a:endParaRPr>
          </a:p>
          <a:p>
            <a:pPr lvl="1"/>
            <a:r>
              <a:rPr lang="en-GB" sz="1600" i="1" baseline="30000" dirty="0">
                <a:cs typeface="Arial" panose="020B0604020202020204" pitchFamily="34" charset="0"/>
              </a:rPr>
              <a:t>Reactants introduced in reaction chamber decompose and react with the heated</a:t>
            </a:r>
            <a:br>
              <a:rPr lang="en-GB" sz="1600" i="1" baseline="30000" dirty="0">
                <a:cs typeface="Arial" panose="020B0604020202020204" pitchFamily="34" charset="0"/>
              </a:rPr>
            </a:br>
            <a:r>
              <a:rPr lang="en-GB" sz="1600" i="1" baseline="30000" dirty="0">
                <a:cs typeface="Arial" panose="020B0604020202020204" pitchFamily="34" charset="0"/>
              </a:rPr>
              <a:t>surface to form the film </a:t>
            </a:r>
            <a:endParaRPr lang="en-GB" sz="1600" i="1" dirty="0">
              <a:cs typeface="Arial" panose="020B0604020202020204" pitchFamily="34" charset="0"/>
            </a:endParaRPr>
          </a:p>
        </p:txBody>
      </p:sp>
      <p:sp>
        <p:nvSpPr>
          <p:cNvPr id="17" name="TextBox 16">
            <a:extLst>
              <a:ext uri="{FF2B5EF4-FFF2-40B4-BE49-F238E27FC236}">
                <a16:creationId xmlns:a16="http://schemas.microsoft.com/office/drawing/2014/main" id="{158EF363-5F74-4FE0-B2BF-E49A7B4BD39A}"/>
              </a:ext>
            </a:extLst>
          </p:cNvPr>
          <p:cNvSpPr txBox="1"/>
          <p:nvPr/>
        </p:nvSpPr>
        <p:spPr>
          <a:xfrm>
            <a:off x="6095999" y="4739952"/>
            <a:ext cx="4162745" cy="307777"/>
          </a:xfrm>
          <a:prstGeom prst="rect">
            <a:avLst/>
          </a:prstGeom>
          <a:noFill/>
        </p:spPr>
        <p:txBody>
          <a:bodyPr wrap="square">
            <a:spAutoFit/>
          </a:bodyPr>
          <a:lstStyle/>
          <a:p>
            <a:r>
              <a:rPr lang="pt-BR" sz="1400" b="1" i="0" dirty="0">
                <a:solidFill>
                  <a:srgbClr val="303030"/>
                </a:solidFill>
                <a:effectLst/>
              </a:rPr>
              <a:t>SiCl</a:t>
            </a:r>
            <a:r>
              <a:rPr lang="pt-BR" sz="1400" b="1" i="0" baseline="-25000" dirty="0">
                <a:solidFill>
                  <a:srgbClr val="303030"/>
                </a:solidFill>
                <a:effectLst/>
              </a:rPr>
              <a:t>4</a:t>
            </a:r>
            <a:r>
              <a:rPr lang="pt-BR" sz="1400" b="1" i="0" dirty="0">
                <a:solidFill>
                  <a:srgbClr val="303030"/>
                </a:solidFill>
                <a:effectLst/>
              </a:rPr>
              <a:t> [gas] + 2H</a:t>
            </a:r>
            <a:r>
              <a:rPr lang="pt-BR" sz="1400" b="1" i="0" baseline="-25000" dirty="0">
                <a:solidFill>
                  <a:srgbClr val="303030"/>
                </a:solidFill>
                <a:effectLst/>
              </a:rPr>
              <a:t>2</a:t>
            </a:r>
            <a:r>
              <a:rPr lang="pt-BR" sz="1400" b="1" i="0" dirty="0">
                <a:solidFill>
                  <a:srgbClr val="303030"/>
                </a:solidFill>
                <a:effectLst/>
              </a:rPr>
              <a:t> [gas] = Si [solid] + 4HCl [gas]</a:t>
            </a:r>
            <a:endParaRPr lang="en-GB" sz="1400" dirty="0"/>
          </a:p>
        </p:txBody>
      </p:sp>
      <p:pic>
        <p:nvPicPr>
          <p:cNvPr id="7" name="Picture 6">
            <a:extLst>
              <a:ext uri="{FF2B5EF4-FFF2-40B4-BE49-F238E27FC236}">
                <a16:creationId xmlns:a16="http://schemas.microsoft.com/office/drawing/2014/main" id="{40EDD1E3-F4FD-4364-9FDB-E94250FB012D}"/>
              </a:ext>
            </a:extLst>
          </p:cNvPr>
          <p:cNvPicPr>
            <a:picLocks noChangeAspect="1"/>
          </p:cNvPicPr>
          <p:nvPr/>
        </p:nvPicPr>
        <p:blipFill>
          <a:blip r:embed="rId3"/>
          <a:stretch>
            <a:fillRect/>
          </a:stretch>
        </p:blipFill>
        <p:spPr>
          <a:xfrm>
            <a:off x="6163381" y="285812"/>
            <a:ext cx="2676765" cy="1485605"/>
          </a:xfrm>
          <a:prstGeom prst="rect">
            <a:avLst/>
          </a:prstGeom>
        </p:spPr>
      </p:pic>
      <p:pic>
        <p:nvPicPr>
          <p:cNvPr id="9" name="Picture 8">
            <a:extLst>
              <a:ext uri="{FF2B5EF4-FFF2-40B4-BE49-F238E27FC236}">
                <a16:creationId xmlns:a16="http://schemas.microsoft.com/office/drawing/2014/main" id="{7EBB8CB6-06E9-42CB-AE6F-571B007C9B11}"/>
              </a:ext>
            </a:extLst>
          </p:cNvPr>
          <p:cNvPicPr>
            <a:picLocks noChangeAspect="1"/>
          </p:cNvPicPr>
          <p:nvPr/>
        </p:nvPicPr>
        <p:blipFill>
          <a:blip r:embed="rId4"/>
          <a:stretch>
            <a:fillRect/>
          </a:stretch>
        </p:blipFill>
        <p:spPr>
          <a:xfrm>
            <a:off x="6431243" y="2230140"/>
            <a:ext cx="4817806" cy="2180688"/>
          </a:xfrm>
          <a:prstGeom prst="rect">
            <a:avLst/>
          </a:prstGeom>
        </p:spPr>
      </p:pic>
      <p:sp>
        <p:nvSpPr>
          <p:cNvPr id="24" name="Rectangle 23">
            <a:extLst>
              <a:ext uri="{FF2B5EF4-FFF2-40B4-BE49-F238E27FC236}">
                <a16:creationId xmlns:a16="http://schemas.microsoft.com/office/drawing/2014/main" id="{C0893DC0-127B-4BBF-A872-77DC448808F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6" name="Picture 25" descr="ox_small_cmyk_pos_rect.jpg">
            <a:extLst>
              <a:ext uri="{FF2B5EF4-FFF2-40B4-BE49-F238E27FC236}">
                <a16:creationId xmlns:a16="http://schemas.microsoft.com/office/drawing/2014/main" id="{76A8DEC9-44DA-4348-BFC5-CCD72E6ED9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8" name="TextBox 27">
            <a:extLst>
              <a:ext uri="{FF2B5EF4-FFF2-40B4-BE49-F238E27FC236}">
                <a16:creationId xmlns:a16="http://schemas.microsoft.com/office/drawing/2014/main" id="{D483F6C9-E812-4030-BD25-D5C02BFF3B6D}"/>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13</a:t>
            </a:r>
            <a:endParaRPr lang="en-GB" dirty="0"/>
          </a:p>
        </p:txBody>
      </p:sp>
      <p:sp>
        <p:nvSpPr>
          <p:cNvPr id="3" name="TextBox 2">
            <a:extLst>
              <a:ext uri="{FF2B5EF4-FFF2-40B4-BE49-F238E27FC236}">
                <a16:creationId xmlns:a16="http://schemas.microsoft.com/office/drawing/2014/main" id="{D620E717-3B71-FE01-9219-B583E200EB58}"/>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1141256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3CE0E6D-A024-464F-88F0-6D44C15182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1310" y="535073"/>
            <a:ext cx="4189181" cy="2632450"/>
          </a:xfrm>
          <a:prstGeom prst="rect">
            <a:avLst/>
          </a:prstGeom>
        </p:spPr>
      </p:pic>
      <p:pic>
        <p:nvPicPr>
          <p:cNvPr id="13" name="Picture 12">
            <a:extLst>
              <a:ext uri="{FF2B5EF4-FFF2-40B4-BE49-F238E27FC236}">
                <a16:creationId xmlns:a16="http://schemas.microsoft.com/office/drawing/2014/main" id="{AC6D1A46-868E-4A91-8C5E-FE15120671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2468" y="3274117"/>
            <a:ext cx="4123892" cy="2996066"/>
          </a:xfrm>
          <a:prstGeom prst="rect">
            <a:avLst/>
          </a:prstGeom>
        </p:spPr>
      </p:pic>
      <p:sp>
        <p:nvSpPr>
          <p:cNvPr id="14" name="TextBox 13">
            <a:extLst>
              <a:ext uri="{FF2B5EF4-FFF2-40B4-BE49-F238E27FC236}">
                <a16:creationId xmlns:a16="http://schemas.microsoft.com/office/drawing/2014/main" id="{B9A8748F-AD94-4BF1-B899-519DF8AE5569}"/>
              </a:ext>
            </a:extLst>
          </p:cNvPr>
          <p:cNvSpPr txBox="1"/>
          <p:nvPr/>
        </p:nvSpPr>
        <p:spPr>
          <a:xfrm>
            <a:off x="496824" y="2224322"/>
            <a:ext cx="5086661" cy="3785652"/>
          </a:xfrm>
          <a:prstGeom prst="rect">
            <a:avLst/>
          </a:prstGeom>
          <a:noFill/>
        </p:spPr>
        <p:txBody>
          <a:bodyPr wrap="square">
            <a:spAutoFit/>
          </a:bodyPr>
          <a:lstStyle/>
          <a:p>
            <a:pPr marL="342900" indent="-342900">
              <a:buFont typeface="Arial" panose="020B0604020202020204" pitchFamily="34" charset="0"/>
              <a:buChar char="•"/>
            </a:pPr>
            <a:r>
              <a:rPr lang="en-GB" sz="2000" dirty="0">
                <a:cs typeface="Times New Roman" panose="02020603050405020304" pitchFamily="18" charset="0"/>
              </a:rPr>
              <a:t>The cylindrical ingot is sliced into thin circular wafers, polished, etched, and cleaned until their surface is almost roughness free (&lt;&lt; 1 nm)</a:t>
            </a:r>
          </a:p>
          <a:p>
            <a:pPr lvl="1"/>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diameter of Si ingots grew over the years: currently 300 mm diameter, driven by keeping the cost/area constant</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As per 2021, worldwide Si wafer area around 9x10</a:t>
            </a:r>
            <a:r>
              <a:rPr lang="en-US" sz="2000" baseline="30000" dirty="0">
                <a:cs typeface="Times New Roman" panose="02020603050405020304" pitchFamily="18" charset="0"/>
              </a:rPr>
              <a:t>6</a:t>
            </a:r>
            <a:r>
              <a:rPr lang="en-US" sz="2000" dirty="0">
                <a:cs typeface="Times New Roman" panose="02020603050405020304" pitchFamily="18" charset="0"/>
              </a:rPr>
              <a:t> m</a:t>
            </a:r>
            <a:r>
              <a:rPr lang="en-US" sz="2000" baseline="30000" dirty="0">
                <a:cs typeface="Times New Roman" panose="02020603050405020304" pitchFamily="18" charset="0"/>
              </a:rPr>
              <a:t>2 </a:t>
            </a:r>
            <a:r>
              <a:rPr lang="en-US" sz="2000" dirty="0">
                <a:cs typeface="Times New Roman" panose="02020603050405020304" pitchFamily="18" charset="0"/>
              </a:rPr>
              <a:t>, for an approximate 1.15x10</a:t>
            </a:r>
            <a:r>
              <a:rPr lang="en-US" sz="2000" baseline="30000" dirty="0">
                <a:cs typeface="Times New Roman" panose="02020603050405020304" pitchFamily="18" charset="0"/>
              </a:rPr>
              <a:t>12</a:t>
            </a:r>
            <a:r>
              <a:rPr lang="en-US" sz="2000" dirty="0">
                <a:cs typeface="Times New Roman" panose="02020603050405020304" pitchFamily="18" charset="0"/>
              </a:rPr>
              <a:t> semiconductor units produced</a:t>
            </a:r>
          </a:p>
        </p:txBody>
      </p:sp>
      <p:sp>
        <p:nvSpPr>
          <p:cNvPr id="15" name="Rectangle 14">
            <a:extLst>
              <a:ext uri="{FF2B5EF4-FFF2-40B4-BE49-F238E27FC236}">
                <a16:creationId xmlns:a16="http://schemas.microsoft.com/office/drawing/2014/main" id="{9F8FB423-9CBA-4062-98C0-1D807C240DA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 growth</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03EBEF74-6A30-4335-8D39-15A5E16D5649}"/>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47C67E07-874D-4541-A74B-BC896DF9C5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BA77738B-598B-42B0-84AA-3CC649A0D691}"/>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14</a:t>
            </a:r>
            <a:endParaRPr lang="en-GB" dirty="0"/>
          </a:p>
        </p:txBody>
      </p:sp>
      <p:sp>
        <p:nvSpPr>
          <p:cNvPr id="2" name="TextBox 1">
            <a:extLst>
              <a:ext uri="{FF2B5EF4-FFF2-40B4-BE49-F238E27FC236}">
                <a16:creationId xmlns:a16="http://schemas.microsoft.com/office/drawing/2014/main" id="{45C02D93-39B5-3E79-A91B-1F38C85C1BDD}"/>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3357222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dirty="0">
                <a:latin typeface="+mj-lt"/>
                <a:ea typeface="+mj-ea"/>
                <a:cs typeface="+mj-cs"/>
              </a:rPr>
              <a:t>Silicon process fabrication example</a:t>
            </a:r>
            <a:br>
              <a:rPr lang="en-US" sz="2500" b="1" dirty="0">
                <a:latin typeface="+mj-lt"/>
                <a:ea typeface="+mj-ea"/>
                <a:cs typeface="+mj-cs"/>
              </a:rPr>
            </a:br>
            <a:endParaRPr lang="en-US" sz="2500" b="1"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B6FEDCC-D566-4DCB-8C73-68A78ECB9151}"/>
              </a:ext>
            </a:extLst>
          </p:cNvPr>
          <p:cNvSpPr/>
          <p:nvPr/>
        </p:nvSpPr>
        <p:spPr>
          <a:xfrm>
            <a:off x="6341648" y="944175"/>
            <a:ext cx="2234352" cy="307777"/>
          </a:xfrm>
          <a:prstGeom prst="rect">
            <a:avLst/>
          </a:prstGeom>
          <a:solidFill>
            <a:srgbClr val="FFC000"/>
          </a:solidFill>
          <a:ln>
            <a:solidFill>
              <a:schemeClr val="tx1"/>
            </a:solidFill>
          </a:ln>
        </p:spPr>
        <p:txBody>
          <a:bodyPr wrap="square">
            <a:spAutoFit/>
          </a:bodyPr>
          <a:lstStyle/>
          <a:p>
            <a:pPr algn="ctr"/>
            <a:r>
              <a:rPr lang="en-GB" sz="1400" b="1" dirty="0"/>
              <a:t>Wafer SUBS</a:t>
            </a:r>
          </a:p>
        </p:txBody>
      </p:sp>
      <p:sp>
        <p:nvSpPr>
          <p:cNvPr id="13" name="Rectangle 12">
            <a:extLst>
              <a:ext uri="{FF2B5EF4-FFF2-40B4-BE49-F238E27FC236}">
                <a16:creationId xmlns:a16="http://schemas.microsoft.com/office/drawing/2014/main" id="{DED92E90-A1BA-4E35-B054-9074B76ED055}"/>
              </a:ext>
            </a:extLst>
          </p:cNvPr>
          <p:cNvSpPr/>
          <p:nvPr/>
        </p:nvSpPr>
        <p:spPr>
          <a:xfrm>
            <a:off x="6341648" y="2157951"/>
            <a:ext cx="2234352" cy="307777"/>
          </a:xfrm>
          <a:prstGeom prst="rect">
            <a:avLst/>
          </a:prstGeom>
          <a:solidFill>
            <a:srgbClr val="FFC000"/>
          </a:solidFill>
          <a:ln>
            <a:solidFill>
              <a:schemeClr val="tx1"/>
            </a:solidFill>
          </a:ln>
        </p:spPr>
        <p:txBody>
          <a:bodyPr wrap="square">
            <a:spAutoFit/>
          </a:bodyPr>
          <a:lstStyle/>
          <a:p>
            <a:pPr algn="ctr"/>
            <a:r>
              <a:rPr lang="en-GB" sz="1400" b="1" dirty="0"/>
              <a:t>Oxidation</a:t>
            </a:r>
          </a:p>
        </p:txBody>
      </p:sp>
      <p:sp>
        <p:nvSpPr>
          <p:cNvPr id="14" name="Rectangle 13">
            <a:extLst>
              <a:ext uri="{FF2B5EF4-FFF2-40B4-BE49-F238E27FC236}">
                <a16:creationId xmlns:a16="http://schemas.microsoft.com/office/drawing/2014/main" id="{13434122-70CD-4A0A-8B0E-2A2445E59014}"/>
              </a:ext>
            </a:extLst>
          </p:cNvPr>
          <p:cNvSpPr/>
          <p:nvPr/>
        </p:nvSpPr>
        <p:spPr>
          <a:xfrm>
            <a:off x="6342273" y="3292140"/>
            <a:ext cx="2234352" cy="307777"/>
          </a:xfrm>
          <a:prstGeom prst="rect">
            <a:avLst/>
          </a:prstGeom>
          <a:solidFill>
            <a:srgbClr val="FFC000"/>
          </a:solidFill>
          <a:ln>
            <a:solidFill>
              <a:schemeClr val="tx1"/>
            </a:solidFill>
          </a:ln>
        </p:spPr>
        <p:txBody>
          <a:bodyPr wrap="square">
            <a:spAutoFit/>
          </a:bodyPr>
          <a:lstStyle/>
          <a:p>
            <a:pPr algn="ctr"/>
            <a:r>
              <a:rPr lang="en-GB" sz="1400" b="1" dirty="0"/>
              <a:t>Resist depo</a:t>
            </a:r>
          </a:p>
        </p:txBody>
      </p:sp>
      <p:sp>
        <p:nvSpPr>
          <p:cNvPr id="15" name="Rectangle 14">
            <a:extLst>
              <a:ext uri="{FF2B5EF4-FFF2-40B4-BE49-F238E27FC236}">
                <a16:creationId xmlns:a16="http://schemas.microsoft.com/office/drawing/2014/main" id="{C5146329-A8E7-43ED-91C8-0B849E09CFE7}"/>
              </a:ext>
            </a:extLst>
          </p:cNvPr>
          <p:cNvSpPr/>
          <p:nvPr/>
        </p:nvSpPr>
        <p:spPr>
          <a:xfrm>
            <a:off x="6335622" y="4661721"/>
            <a:ext cx="2234352" cy="307777"/>
          </a:xfrm>
          <a:prstGeom prst="rect">
            <a:avLst/>
          </a:prstGeom>
          <a:solidFill>
            <a:srgbClr val="FFC000"/>
          </a:solidFill>
          <a:ln>
            <a:solidFill>
              <a:schemeClr val="tx1"/>
            </a:solidFill>
          </a:ln>
        </p:spPr>
        <p:txBody>
          <a:bodyPr wrap="square">
            <a:spAutoFit/>
          </a:bodyPr>
          <a:lstStyle/>
          <a:p>
            <a:pPr algn="ctr"/>
            <a:r>
              <a:rPr lang="en-GB" sz="1400" b="1" dirty="0"/>
              <a:t>Masks / </a:t>
            </a:r>
            <a:r>
              <a:rPr lang="en-GB" sz="1400" b="1" dirty="0" err="1"/>
              <a:t>photolito</a:t>
            </a:r>
            <a:endParaRPr lang="en-GB" sz="1400" b="1" dirty="0"/>
          </a:p>
        </p:txBody>
      </p:sp>
      <p:sp>
        <p:nvSpPr>
          <p:cNvPr id="17" name="Rectangle 16">
            <a:extLst>
              <a:ext uri="{FF2B5EF4-FFF2-40B4-BE49-F238E27FC236}">
                <a16:creationId xmlns:a16="http://schemas.microsoft.com/office/drawing/2014/main" id="{182C8904-0305-4821-9E75-B2A25EB4C411}"/>
              </a:ext>
            </a:extLst>
          </p:cNvPr>
          <p:cNvSpPr/>
          <p:nvPr/>
        </p:nvSpPr>
        <p:spPr>
          <a:xfrm>
            <a:off x="8979425" y="944175"/>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8" name="Rectangle 17">
            <a:extLst>
              <a:ext uri="{FF2B5EF4-FFF2-40B4-BE49-F238E27FC236}">
                <a16:creationId xmlns:a16="http://schemas.microsoft.com/office/drawing/2014/main" id="{7F10ECF5-9823-4426-9FF7-B3128784740B}"/>
              </a:ext>
            </a:extLst>
          </p:cNvPr>
          <p:cNvSpPr/>
          <p:nvPr/>
        </p:nvSpPr>
        <p:spPr>
          <a:xfrm>
            <a:off x="8979425" y="229477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9" name="Rectangle 18">
            <a:extLst>
              <a:ext uri="{FF2B5EF4-FFF2-40B4-BE49-F238E27FC236}">
                <a16:creationId xmlns:a16="http://schemas.microsoft.com/office/drawing/2014/main" id="{55A11FB8-9A78-455D-9011-24D842CAD2B4}"/>
              </a:ext>
            </a:extLst>
          </p:cNvPr>
          <p:cNvSpPr/>
          <p:nvPr/>
        </p:nvSpPr>
        <p:spPr>
          <a:xfrm>
            <a:off x="8979425" y="216698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0" name="Rectangle 19">
            <a:extLst>
              <a:ext uri="{FF2B5EF4-FFF2-40B4-BE49-F238E27FC236}">
                <a16:creationId xmlns:a16="http://schemas.microsoft.com/office/drawing/2014/main" id="{4D5F4BA1-F94D-4724-8C2E-CABFE851A364}"/>
              </a:ext>
            </a:extLst>
          </p:cNvPr>
          <p:cNvSpPr/>
          <p:nvPr/>
        </p:nvSpPr>
        <p:spPr>
          <a:xfrm>
            <a:off x="8979425" y="355293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1" name="Rectangle 20">
            <a:extLst>
              <a:ext uri="{FF2B5EF4-FFF2-40B4-BE49-F238E27FC236}">
                <a16:creationId xmlns:a16="http://schemas.microsoft.com/office/drawing/2014/main" id="{FA817309-AF62-41FC-80FD-3EBF8EBDA66E}"/>
              </a:ext>
            </a:extLst>
          </p:cNvPr>
          <p:cNvSpPr/>
          <p:nvPr/>
        </p:nvSpPr>
        <p:spPr>
          <a:xfrm>
            <a:off x="8979425" y="342514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2" name="Rectangle 21">
            <a:extLst>
              <a:ext uri="{FF2B5EF4-FFF2-40B4-BE49-F238E27FC236}">
                <a16:creationId xmlns:a16="http://schemas.microsoft.com/office/drawing/2014/main" id="{F824D6F2-D898-4E13-B552-64515D93E561}"/>
              </a:ext>
            </a:extLst>
          </p:cNvPr>
          <p:cNvSpPr/>
          <p:nvPr/>
        </p:nvSpPr>
        <p:spPr>
          <a:xfrm>
            <a:off x="8979425" y="329214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3" name="Rectangle 22">
            <a:extLst>
              <a:ext uri="{FF2B5EF4-FFF2-40B4-BE49-F238E27FC236}">
                <a16:creationId xmlns:a16="http://schemas.microsoft.com/office/drawing/2014/main" id="{12749219-52F0-4CFC-A21F-2DF1306E95D4}"/>
              </a:ext>
            </a:extLst>
          </p:cNvPr>
          <p:cNvSpPr/>
          <p:nvPr/>
        </p:nvSpPr>
        <p:spPr>
          <a:xfrm>
            <a:off x="8979425" y="5014106"/>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4" name="Rectangle 23">
            <a:extLst>
              <a:ext uri="{FF2B5EF4-FFF2-40B4-BE49-F238E27FC236}">
                <a16:creationId xmlns:a16="http://schemas.microsoft.com/office/drawing/2014/main" id="{F87E4E2B-1813-4299-A823-0AE7E784CCCD}"/>
              </a:ext>
            </a:extLst>
          </p:cNvPr>
          <p:cNvSpPr/>
          <p:nvPr/>
        </p:nvSpPr>
        <p:spPr>
          <a:xfrm>
            <a:off x="8979425" y="4886322"/>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Rectangle 25">
            <a:extLst>
              <a:ext uri="{FF2B5EF4-FFF2-40B4-BE49-F238E27FC236}">
                <a16:creationId xmlns:a16="http://schemas.microsoft.com/office/drawing/2014/main" id="{C8F24F77-3DF9-4E1F-BF4F-14A42729E9B3}"/>
              </a:ext>
            </a:extLst>
          </p:cNvPr>
          <p:cNvSpPr/>
          <p:nvPr/>
        </p:nvSpPr>
        <p:spPr>
          <a:xfrm>
            <a:off x="8979425" y="4753313"/>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7" name="Rectangle 26">
            <a:extLst>
              <a:ext uri="{FF2B5EF4-FFF2-40B4-BE49-F238E27FC236}">
                <a16:creationId xmlns:a16="http://schemas.microsoft.com/office/drawing/2014/main" id="{12BEAE1E-F389-41FF-9ED7-C288C4C1F1FF}"/>
              </a:ext>
            </a:extLst>
          </p:cNvPr>
          <p:cNvSpPr/>
          <p:nvPr/>
        </p:nvSpPr>
        <p:spPr>
          <a:xfrm>
            <a:off x="8980364" y="4623148"/>
            <a:ext cx="861440" cy="132855"/>
          </a:xfrm>
          <a:prstGeom prst="rect">
            <a:avLst/>
          </a:prstGeom>
          <a:solidFill>
            <a:schemeClr val="accent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8" name="Rectangle 27">
            <a:extLst>
              <a:ext uri="{FF2B5EF4-FFF2-40B4-BE49-F238E27FC236}">
                <a16:creationId xmlns:a16="http://schemas.microsoft.com/office/drawing/2014/main" id="{5E531B63-973D-45B1-920E-FAA33F93CCD0}"/>
              </a:ext>
            </a:extLst>
          </p:cNvPr>
          <p:cNvSpPr/>
          <p:nvPr/>
        </p:nvSpPr>
        <p:spPr>
          <a:xfrm>
            <a:off x="10352337" y="4623148"/>
            <a:ext cx="861440" cy="132855"/>
          </a:xfrm>
          <a:prstGeom prst="rect">
            <a:avLst/>
          </a:prstGeom>
          <a:solidFill>
            <a:schemeClr val="accent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9" name="TextBox 28">
            <a:extLst>
              <a:ext uri="{FF2B5EF4-FFF2-40B4-BE49-F238E27FC236}">
                <a16:creationId xmlns:a16="http://schemas.microsoft.com/office/drawing/2014/main" id="{B15B1C72-5871-4507-8F8C-024F9B9369D6}"/>
              </a:ext>
            </a:extLst>
          </p:cNvPr>
          <p:cNvSpPr txBox="1"/>
          <p:nvPr/>
        </p:nvSpPr>
        <p:spPr>
          <a:xfrm>
            <a:off x="589560" y="2224322"/>
            <a:ext cx="5369692" cy="2862322"/>
          </a:xfrm>
          <a:prstGeom prst="rect">
            <a:avLst/>
          </a:prstGeom>
          <a:noFill/>
        </p:spPr>
        <p:txBody>
          <a:bodyPr wrap="square">
            <a:spAutoFit/>
          </a:bodyPr>
          <a:lstStyle/>
          <a:p>
            <a:pPr marL="342900" indent="-342900">
              <a:buFont typeface="Arial" panose="020B0604020202020204" pitchFamily="34" charset="0"/>
              <a:buChar char="•"/>
            </a:pPr>
            <a:r>
              <a:rPr lang="en-US" sz="2000" dirty="0">
                <a:cs typeface="Times New Roman" panose="02020603050405020304" pitchFamily="18" charset="0"/>
              </a:rPr>
              <a:t>Start with Si wafer cleaned and polished</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wafer top is covered by </a:t>
            </a:r>
            <a:r>
              <a:rPr lang="en-US" sz="2000" b="1" dirty="0">
                <a:cs typeface="Times New Roman" panose="02020603050405020304" pitchFamily="18" charset="0"/>
              </a:rPr>
              <a:t>insulating</a:t>
            </a:r>
            <a:r>
              <a:rPr lang="en-US" sz="2000" dirty="0">
                <a:cs typeface="Times New Roman" panose="02020603050405020304" pitchFamily="18" charset="0"/>
              </a:rPr>
              <a:t> </a:t>
            </a:r>
            <a:r>
              <a:rPr lang="en-US" sz="2000" b="1" dirty="0">
                <a:cs typeface="Times New Roman" panose="02020603050405020304" pitchFamily="18" charset="0"/>
              </a:rPr>
              <a:t>layer</a:t>
            </a:r>
            <a:r>
              <a:rPr lang="en-US" sz="2000" dirty="0">
                <a:cs typeface="Times New Roman" panose="02020603050405020304" pitchFamily="18" charset="0"/>
              </a:rPr>
              <a:t>, SiO</a:t>
            </a:r>
            <a:r>
              <a:rPr lang="en-US" sz="2000" baseline="-25000" dirty="0">
                <a:cs typeface="Times New Roman" panose="02020603050405020304" pitchFamily="18" charset="0"/>
              </a:rPr>
              <a:t>2</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Light -sensitive layer (photoresist) deposited </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A photomask with the desired pattern is aligned with the wafer</a:t>
            </a:r>
          </a:p>
        </p:txBody>
      </p:sp>
      <p:sp>
        <p:nvSpPr>
          <p:cNvPr id="31" name="Rectangle 30">
            <a:extLst>
              <a:ext uri="{FF2B5EF4-FFF2-40B4-BE49-F238E27FC236}">
                <a16:creationId xmlns:a16="http://schemas.microsoft.com/office/drawing/2014/main" id="{60D5742E-94E3-46E5-860D-73E558A3BB2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5" name="Picture 34" descr="ox_small_cmyk_pos_rect.jpg">
            <a:extLst>
              <a:ext uri="{FF2B5EF4-FFF2-40B4-BE49-F238E27FC236}">
                <a16:creationId xmlns:a16="http://schemas.microsoft.com/office/drawing/2014/main" id="{B55C56EA-7DF4-475A-B4B2-56BC1DCDC6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9" name="TextBox 38">
            <a:extLst>
              <a:ext uri="{FF2B5EF4-FFF2-40B4-BE49-F238E27FC236}">
                <a16:creationId xmlns:a16="http://schemas.microsoft.com/office/drawing/2014/main" id="{28881EC8-BE3F-4B00-8432-F38CB386F84D}"/>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15</a:t>
            </a:r>
            <a:endParaRPr lang="en-GB" dirty="0"/>
          </a:p>
        </p:txBody>
      </p:sp>
      <p:sp>
        <p:nvSpPr>
          <p:cNvPr id="2" name="TextBox 1">
            <a:extLst>
              <a:ext uri="{FF2B5EF4-FFF2-40B4-BE49-F238E27FC236}">
                <a16:creationId xmlns:a16="http://schemas.microsoft.com/office/drawing/2014/main" id="{536B7903-F6B4-9CF2-9768-1B7690F043AD}"/>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4638718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B69BAC1-5389-4A99-BE14-62EB84CF46B0}"/>
              </a:ext>
            </a:extLst>
          </p:cNvPr>
          <p:cNvSpPr/>
          <p:nvPr/>
        </p:nvSpPr>
        <p:spPr>
          <a:xfrm>
            <a:off x="9213074" y="5884655"/>
            <a:ext cx="2234352" cy="194514"/>
          </a:xfrm>
          <a:prstGeom prst="rect">
            <a:avLst/>
          </a:prstGeom>
          <a:solidFill>
            <a:schemeClr val="accent4"/>
          </a:solidFill>
          <a:ln>
            <a:solidFill>
              <a:schemeClr val="accent4"/>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B3CFCAE6-016F-448C-8C47-636B16C60B19}"/>
              </a:ext>
            </a:extLst>
          </p:cNvPr>
          <p:cNvSpPr/>
          <p:nvPr/>
        </p:nvSpPr>
        <p:spPr>
          <a:xfrm>
            <a:off x="9783679" y="5109955"/>
            <a:ext cx="1042342" cy="194514"/>
          </a:xfrm>
          <a:prstGeom prst="rect">
            <a:avLst/>
          </a:prstGeom>
          <a:solidFill>
            <a:schemeClr val="accent4"/>
          </a:solidFill>
          <a:ln>
            <a:solidFill>
              <a:schemeClr val="accent4"/>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4" name="Rectangle 13">
            <a:extLst>
              <a:ext uri="{FF2B5EF4-FFF2-40B4-BE49-F238E27FC236}">
                <a16:creationId xmlns:a16="http://schemas.microsoft.com/office/drawing/2014/main" id="{783F544C-48D3-423F-89AA-103321DA77DB}"/>
              </a:ext>
            </a:extLst>
          </p:cNvPr>
          <p:cNvSpPr/>
          <p:nvPr/>
        </p:nvSpPr>
        <p:spPr>
          <a:xfrm>
            <a:off x="6662029" y="1026256"/>
            <a:ext cx="2234352" cy="307777"/>
          </a:xfrm>
          <a:prstGeom prst="rect">
            <a:avLst/>
          </a:prstGeom>
          <a:solidFill>
            <a:srgbClr val="FFC000"/>
          </a:solidFill>
          <a:ln>
            <a:solidFill>
              <a:schemeClr val="tx1"/>
            </a:solidFill>
          </a:ln>
        </p:spPr>
        <p:txBody>
          <a:bodyPr wrap="square">
            <a:spAutoFit/>
          </a:bodyPr>
          <a:lstStyle/>
          <a:p>
            <a:pPr algn="ctr"/>
            <a:r>
              <a:rPr lang="en-GB" sz="1400" b="1" dirty="0"/>
              <a:t>Exposure</a:t>
            </a:r>
          </a:p>
        </p:txBody>
      </p:sp>
      <p:sp>
        <p:nvSpPr>
          <p:cNvPr id="15" name="Rectangle 14">
            <a:extLst>
              <a:ext uri="{FF2B5EF4-FFF2-40B4-BE49-F238E27FC236}">
                <a16:creationId xmlns:a16="http://schemas.microsoft.com/office/drawing/2014/main" id="{819CEC6C-BE7A-4BBA-B3BA-AA83AB7D73F2}"/>
              </a:ext>
            </a:extLst>
          </p:cNvPr>
          <p:cNvSpPr/>
          <p:nvPr/>
        </p:nvSpPr>
        <p:spPr>
          <a:xfrm>
            <a:off x="6664830" y="2405916"/>
            <a:ext cx="2234352" cy="307777"/>
          </a:xfrm>
          <a:prstGeom prst="rect">
            <a:avLst/>
          </a:prstGeom>
          <a:solidFill>
            <a:srgbClr val="FFC000"/>
          </a:solidFill>
          <a:ln>
            <a:solidFill>
              <a:schemeClr val="tx1"/>
            </a:solidFill>
          </a:ln>
        </p:spPr>
        <p:txBody>
          <a:bodyPr wrap="square">
            <a:spAutoFit/>
          </a:bodyPr>
          <a:lstStyle/>
          <a:p>
            <a:pPr algn="ctr"/>
            <a:r>
              <a:rPr lang="en-GB" sz="1400" b="1" dirty="0"/>
              <a:t>Etching</a:t>
            </a:r>
          </a:p>
        </p:txBody>
      </p:sp>
      <p:sp>
        <p:nvSpPr>
          <p:cNvPr id="17" name="Rectangle 16">
            <a:extLst>
              <a:ext uri="{FF2B5EF4-FFF2-40B4-BE49-F238E27FC236}">
                <a16:creationId xmlns:a16="http://schemas.microsoft.com/office/drawing/2014/main" id="{AB211086-C255-4E76-A93D-8B3D82CF0EF9}"/>
              </a:ext>
            </a:extLst>
          </p:cNvPr>
          <p:cNvSpPr/>
          <p:nvPr/>
        </p:nvSpPr>
        <p:spPr>
          <a:xfrm>
            <a:off x="6680172" y="3780016"/>
            <a:ext cx="2234352" cy="307777"/>
          </a:xfrm>
          <a:prstGeom prst="rect">
            <a:avLst/>
          </a:prstGeom>
          <a:solidFill>
            <a:srgbClr val="FFC000"/>
          </a:solidFill>
          <a:ln>
            <a:solidFill>
              <a:schemeClr val="tx1"/>
            </a:solidFill>
          </a:ln>
        </p:spPr>
        <p:txBody>
          <a:bodyPr wrap="square">
            <a:spAutoFit/>
          </a:bodyPr>
          <a:lstStyle/>
          <a:p>
            <a:pPr algn="ctr"/>
            <a:r>
              <a:rPr lang="en-GB" sz="1400" b="1" dirty="0"/>
              <a:t>Implantation</a:t>
            </a:r>
          </a:p>
        </p:txBody>
      </p:sp>
      <p:sp>
        <p:nvSpPr>
          <p:cNvPr id="18" name="Rectangle 17">
            <a:extLst>
              <a:ext uri="{FF2B5EF4-FFF2-40B4-BE49-F238E27FC236}">
                <a16:creationId xmlns:a16="http://schemas.microsoft.com/office/drawing/2014/main" id="{72476546-B1A7-42C1-B772-DBFD8BC01E76}"/>
              </a:ext>
            </a:extLst>
          </p:cNvPr>
          <p:cNvSpPr/>
          <p:nvPr/>
        </p:nvSpPr>
        <p:spPr>
          <a:xfrm>
            <a:off x="6680172" y="5154116"/>
            <a:ext cx="2234352" cy="307777"/>
          </a:xfrm>
          <a:prstGeom prst="rect">
            <a:avLst/>
          </a:prstGeom>
          <a:solidFill>
            <a:srgbClr val="FFC000"/>
          </a:solidFill>
          <a:ln>
            <a:solidFill>
              <a:schemeClr val="tx1"/>
            </a:solidFill>
          </a:ln>
        </p:spPr>
        <p:txBody>
          <a:bodyPr wrap="square">
            <a:spAutoFit/>
          </a:bodyPr>
          <a:lstStyle/>
          <a:p>
            <a:pPr algn="ctr"/>
            <a:r>
              <a:rPr lang="en-GB" sz="1400" b="1" dirty="0" err="1"/>
              <a:t>Metalization</a:t>
            </a:r>
            <a:endParaRPr lang="en-GB" sz="1400" b="1" dirty="0"/>
          </a:p>
        </p:txBody>
      </p:sp>
      <p:sp>
        <p:nvSpPr>
          <p:cNvPr id="19" name="Rectangle 18">
            <a:extLst>
              <a:ext uri="{FF2B5EF4-FFF2-40B4-BE49-F238E27FC236}">
                <a16:creationId xmlns:a16="http://schemas.microsoft.com/office/drawing/2014/main" id="{4009795E-B7CF-4BAC-A83C-76FC6074553D}"/>
              </a:ext>
            </a:extLst>
          </p:cNvPr>
          <p:cNvSpPr/>
          <p:nvPr/>
        </p:nvSpPr>
        <p:spPr>
          <a:xfrm>
            <a:off x="9171225" y="133403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0" name="Rectangle 19">
            <a:extLst>
              <a:ext uri="{FF2B5EF4-FFF2-40B4-BE49-F238E27FC236}">
                <a16:creationId xmlns:a16="http://schemas.microsoft.com/office/drawing/2014/main" id="{2B69D382-3A05-4FE8-9C41-3B10C8897E81}"/>
              </a:ext>
            </a:extLst>
          </p:cNvPr>
          <p:cNvSpPr/>
          <p:nvPr/>
        </p:nvSpPr>
        <p:spPr>
          <a:xfrm>
            <a:off x="9171225" y="120624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1" name="Rectangle 20">
            <a:extLst>
              <a:ext uri="{FF2B5EF4-FFF2-40B4-BE49-F238E27FC236}">
                <a16:creationId xmlns:a16="http://schemas.microsoft.com/office/drawing/2014/main" id="{2F4C3FB7-0BED-4D2A-A363-C6781E9C26EF}"/>
              </a:ext>
            </a:extLst>
          </p:cNvPr>
          <p:cNvSpPr/>
          <p:nvPr/>
        </p:nvSpPr>
        <p:spPr>
          <a:xfrm>
            <a:off x="9171225" y="107324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2" name="Rectangle 21">
            <a:extLst>
              <a:ext uri="{FF2B5EF4-FFF2-40B4-BE49-F238E27FC236}">
                <a16:creationId xmlns:a16="http://schemas.microsoft.com/office/drawing/2014/main" id="{CD5D4CA2-AACB-4F66-8B54-BE8DFA0DC1CC}"/>
              </a:ext>
            </a:extLst>
          </p:cNvPr>
          <p:cNvSpPr/>
          <p:nvPr/>
        </p:nvSpPr>
        <p:spPr>
          <a:xfrm>
            <a:off x="9172164" y="943075"/>
            <a:ext cx="861440" cy="132855"/>
          </a:xfrm>
          <a:prstGeom prst="rect">
            <a:avLst/>
          </a:prstGeom>
          <a:solidFill>
            <a:schemeClr val="accent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3" name="Rectangle 22">
            <a:extLst>
              <a:ext uri="{FF2B5EF4-FFF2-40B4-BE49-F238E27FC236}">
                <a16:creationId xmlns:a16="http://schemas.microsoft.com/office/drawing/2014/main" id="{3178BF27-B3A0-4F31-B456-58DD24D95820}"/>
              </a:ext>
            </a:extLst>
          </p:cNvPr>
          <p:cNvSpPr/>
          <p:nvPr/>
        </p:nvSpPr>
        <p:spPr>
          <a:xfrm>
            <a:off x="10544137" y="943075"/>
            <a:ext cx="861440" cy="132855"/>
          </a:xfrm>
          <a:prstGeom prst="rect">
            <a:avLst/>
          </a:prstGeom>
          <a:solidFill>
            <a:schemeClr val="accent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4" name="Arrow: Down 23">
            <a:extLst>
              <a:ext uri="{FF2B5EF4-FFF2-40B4-BE49-F238E27FC236}">
                <a16:creationId xmlns:a16="http://schemas.microsoft.com/office/drawing/2014/main" id="{9AEDA655-56A4-4054-993C-3B2247F29A9C}"/>
              </a:ext>
            </a:extLst>
          </p:cNvPr>
          <p:cNvSpPr/>
          <p:nvPr/>
        </p:nvSpPr>
        <p:spPr>
          <a:xfrm>
            <a:off x="10174515" y="532282"/>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Arrow: Down 25">
            <a:extLst>
              <a:ext uri="{FF2B5EF4-FFF2-40B4-BE49-F238E27FC236}">
                <a16:creationId xmlns:a16="http://schemas.microsoft.com/office/drawing/2014/main" id="{37192B00-FAE6-4AAD-88F0-AEBBD78AE7DB}"/>
              </a:ext>
            </a:extLst>
          </p:cNvPr>
          <p:cNvSpPr/>
          <p:nvPr/>
        </p:nvSpPr>
        <p:spPr>
          <a:xfrm>
            <a:off x="10634740" y="532282"/>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Arrow: Down 26">
            <a:extLst>
              <a:ext uri="{FF2B5EF4-FFF2-40B4-BE49-F238E27FC236}">
                <a16:creationId xmlns:a16="http://schemas.microsoft.com/office/drawing/2014/main" id="{D23A53BC-6180-401A-9A40-235C07D05D72}"/>
              </a:ext>
            </a:extLst>
          </p:cNvPr>
          <p:cNvSpPr/>
          <p:nvPr/>
        </p:nvSpPr>
        <p:spPr>
          <a:xfrm>
            <a:off x="9714290" y="521163"/>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Arrow: Down 27">
            <a:extLst>
              <a:ext uri="{FF2B5EF4-FFF2-40B4-BE49-F238E27FC236}">
                <a16:creationId xmlns:a16="http://schemas.microsoft.com/office/drawing/2014/main" id="{8B977582-8984-4D17-9169-9C458010D0C3}"/>
              </a:ext>
            </a:extLst>
          </p:cNvPr>
          <p:cNvSpPr/>
          <p:nvPr/>
        </p:nvSpPr>
        <p:spPr>
          <a:xfrm>
            <a:off x="9283698" y="522651"/>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Arrow: Down 28">
            <a:extLst>
              <a:ext uri="{FF2B5EF4-FFF2-40B4-BE49-F238E27FC236}">
                <a16:creationId xmlns:a16="http://schemas.microsoft.com/office/drawing/2014/main" id="{1A112FC1-232B-444D-952B-233CE832146F}"/>
              </a:ext>
            </a:extLst>
          </p:cNvPr>
          <p:cNvSpPr/>
          <p:nvPr/>
        </p:nvSpPr>
        <p:spPr>
          <a:xfrm>
            <a:off x="11059282" y="522651"/>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EF269DD7-F414-4908-A2A3-8DFA6E17288E}"/>
              </a:ext>
            </a:extLst>
          </p:cNvPr>
          <p:cNvSpPr/>
          <p:nvPr/>
        </p:nvSpPr>
        <p:spPr>
          <a:xfrm>
            <a:off x="10036779" y="1071806"/>
            <a:ext cx="510533" cy="138499"/>
          </a:xfrm>
          <a:prstGeom prst="rect">
            <a:avLst/>
          </a:prstGeom>
          <a:pattFill prst="wdUpDiag">
            <a:fgClr>
              <a:srgbClr val="C00000"/>
            </a:fgClr>
            <a:bgClr>
              <a:schemeClr val="bg1"/>
            </a:bgClr>
          </a:pattFill>
          <a:ln>
            <a:solidFill>
              <a:schemeClr val="tx1"/>
            </a:solidFill>
          </a:ln>
        </p:spPr>
        <p:txBody>
          <a:bodyPr wrap="square">
            <a:spAutoFit/>
          </a:bodyPr>
          <a:lstStyle/>
          <a:p>
            <a:pPr algn="ctr"/>
            <a:endParaRPr lang="en-GB" sz="300" b="1" dirty="0"/>
          </a:p>
        </p:txBody>
      </p:sp>
      <p:sp>
        <p:nvSpPr>
          <p:cNvPr id="35" name="Rectangle 34">
            <a:extLst>
              <a:ext uri="{FF2B5EF4-FFF2-40B4-BE49-F238E27FC236}">
                <a16:creationId xmlns:a16="http://schemas.microsoft.com/office/drawing/2014/main" id="{93640DB8-8F59-463E-8267-E052761D4B03}"/>
              </a:ext>
            </a:extLst>
          </p:cNvPr>
          <p:cNvSpPr/>
          <p:nvPr/>
        </p:nvSpPr>
        <p:spPr>
          <a:xfrm>
            <a:off x="9185785" y="2640217"/>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7" name="Rectangle 36">
            <a:extLst>
              <a:ext uri="{FF2B5EF4-FFF2-40B4-BE49-F238E27FC236}">
                <a16:creationId xmlns:a16="http://schemas.microsoft.com/office/drawing/2014/main" id="{B77F8925-5C71-4AF4-9347-1BA895750F00}"/>
              </a:ext>
            </a:extLst>
          </p:cNvPr>
          <p:cNvSpPr/>
          <p:nvPr/>
        </p:nvSpPr>
        <p:spPr>
          <a:xfrm>
            <a:off x="9185785" y="2512433"/>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9" name="Rectangle 38">
            <a:extLst>
              <a:ext uri="{FF2B5EF4-FFF2-40B4-BE49-F238E27FC236}">
                <a16:creationId xmlns:a16="http://schemas.microsoft.com/office/drawing/2014/main" id="{94AB025F-BAB2-4BFC-B771-D745C06A0EAD}"/>
              </a:ext>
            </a:extLst>
          </p:cNvPr>
          <p:cNvSpPr/>
          <p:nvPr/>
        </p:nvSpPr>
        <p:spPr>
          <a:xfrm>
            <a:off x="9186724" y="2378563"/>
            <a:ext cx="861440"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1" name="Rectangle 40">
            <a:extLst>
              <a:ext uri="{FF2B5EF4-FFF2-40B4-BE49-F238E27FC236}">
                <a16:creationId xmlns:a16="http://schemas.microsoft.com/office/drawing/2014/main" id="{70334D06-B7E4-41E2-878B-9E43EE36F43D}"/>
              </a:ext>
            </a:extLst>
          </p:cNvPr>
          <p:cNvSpPr/>
          <p:nvPr/>
        </p:nvSpPr>
        <p:spPr>
          <a:xfrm>
            <a:off x="10558697" y="2378565"/>
            <a:ext cx="861440"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42" name="Straight Arrow Connector 41">
            <a:extLst>
              <a:ext uri="{FF2B5EF4-FFF2-40B4-BE49-F238E27FC236}">
                <a16:creationId xmlns:a16="http://schemas.microsoft.com/office/drawing/2014/main" id="{6EDDB4D5-C018-4721-A054-D34A2120BB85}"/>
              </a:ext>
            </a:extLst>
          </p:cNvPr>
          <p:cNvCxnSpPr/>
          <p:nvPr/>
        </p:nvCxnSpPr>
        <p:spPr>
          <a:xfrm>
            <a:off x="10048164" y="200023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3400A7E2-3455-408C-86E2-8CBC7E881244}"/>
              </a:ext>
            </a:extLst>
          </p:cNvPr>
          <p:cNvCxnSpPr/>
          <p:nvPr/>
        </p:nvCxnSpPr>
        <p:spPr>
          <a:xfrm>
            <a:off x="10302961" y="1998562"/>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45F090D-3956-42CA-AB51-4AC362F86E73}"/>
              </a:ext>
            </a:extLst>
          </p:cNvPr>
          <p:cNvCxnSpPr/>
          <p:nvPr/>
        </p:nvCxnSpPr>
        <p:spPr>
          <a:xfrm>
            <a:off x="10570019" y="200023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B349C34E-55BF-432F-9E86-102E2881C736}"/>
              </a:ext>
            </a:extLst>
          </p:cNvPr>
          <p:cNvCxnSpPr/>
          <p:nvPr/>
        </p:nvCxnSpPr>
        <p:spPr>
          <a:xfrm>
            <a:off x="10824816" y="1998562"/>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8B5108A-6CCD-4FB0-AA5C-DBF4444A06BF}"/>
              </a:ext>
            </a:extLst>
          </p:cNvPr>
          <p:cNvCxnSpPr/>
          <p:nvPr/>
        </p:nvCxnSpPr>
        <p:spPr>
          <a:xfrm>
            <a:off x="9554678" y="1984048"/>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425AF89-6554-46BA-B1E5-BB1E13C9C4BA}"/>
              </a:ext>
            </a:extLst>
          </p:cNvPr>
          <p:cNvCxnSpPr/>
          <p:nvPr/>
        </p:nvCxnSpPr>
        <p:spPr>
          <a:xfrm>
            <a:off x="9809475" y="198237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0DF94373-A651-4DE4-912A-0CCBB5597B1E}"/>
              </a:ext>
            </a:extLst>
          </p:cNvPr>
          <p:cNvSpPr/>
          <p:nvPr/>
        </p:nvSpPr>
        <p:spPr>
          <a:xfrm>
            <a:off x="10050250" y="2516504"/>
            <a:ext cx="510533" cy="138499"/>
          </a:xfrm>
          <a:prstGeom prst="rect">
            <a:avLst/>
          </a:prstGeom>
          <a:pattFill prst="wdUpDiag">
            <a:fgClr>
              <a:schemeClr val="bg2"/>
            </a:fgClr>
            <a:bgClr>
              <a:schemeClr val="bg1"/>
            </a:bgClr>
          </a:pattFill>
          <a:ln>
            <a:solidFill>
              <a:schemeClr val="tx1"/>
            </a:solidFill>
          </a:ln>
        </p:spPr>
        <p:txBody>
          <a:bodyPr wrap="square">
            <a:spAutoFit/>
          </a:bodyPr>
          <a:lstStyle/>
          <a:p>
            <a:pPr algn="ctr"/>
            <a:endParaRPr lang="en-GB" sz="300" b="1" dirty="0"/>
          </a:p>
        </p:txBody>
      </p:sp>
      <p:sp>
        <p:nvSpPr>
          <p:cNvPr id="49" name="Rectangle 48">
            <a:extLst>
              <a:ext uri="{FF2B5EF4-FFF2-40B4-BE49-F238E27FC236}">
                <a16:creationId xmlns:a16="http://schemas.microsoft.com/office/drawing/2014/main" id="{1CF7DE08-9914-48BC-AAEF-72923DD891FC}"/>
              </a:ext>
            </a:extLst>
          </p:cNvPr>
          <p:cNvSpPr/>
          <p:nvPr/>
        </p:nvSpPr>
        <p:spPr>
          <a:xfrm>
            <a:off x="9213074" y="3914670"/>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0" name="Rectangle 49">
            <a:extLst>
              <a:ext uri="{FF2B5EF4-FFF2-40B4-BE49-F238E27FC236}">
                <a16:creationId xmlns:a16="http://schemas.microsoft.com/office/drawing/2014/main" id="{FC8570B3-4F6A-4349-8A7B-85401410AB6E}"/>
              </a:ext>
            </a:extLst>
          </p:cNvPr>
          <p:cNvSpPr/>
          <p:nvPr/>
        </p:nvSpPr>
        <p:spPr>
          <a:xfrm>
            <a:off x="9214013" y="3780016"/>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1" name="Rectangle 50">
            <a:extLst>
              <a:ext uri="{FF2B5EF4-FFF2-40B4-BE49-F238E27FC236}">
                <a16:creationId xmlns:a16="http://schemas.microsoft.com/office/drawing/2014/main" id="{30E71393-35A3-4A0F-AC6F-8DCC947AADA7}"/>
              </a:ext>
            </a:extLst>
          </p:cNvPr>
          <p:cNvSpPr/>
          <p:nvPr/>
        </p:nvSpPr>
        <p:spPr>
          <a:xfrm>
            <a:off x="10585986" y="3780018"/>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52" name="Straight Arrow Connector 51">
            <a:extLst>
              <a:ext uri="{FF2B5EF4-FFF2-40B4-BE49-F238E27FC236}">
                <a16:creationId xmlns:a16="http://schemas.microsoft.com/office/drawing/2014/main" id="{119D92ED-4173-413A-84C9-EBBC8BA8DF0C}"/>
              </a:ext>
            </a:extLst>
          </p:cNvPr>
          <p:cNvCxnSpPr>
            <a:cxnSpLocks/>
          </p:cNvCxnSpPr>
          <p:nvPr/>
        </p:nvCxnSpPr>
        <p:spPr>
          <a:xfrm>
            <a:off x="1007324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FB963B9E-CDFD-4739-9566-E33B83C0454C}"/>
              </a:ext>
            </a:extLst>
          </p:cNvPr>
          <p:cNvCxnSpPr>
            <a:cxnSpLocks/>
          </p:cNvCxnSpPr>
          <p:nvPr/>
        </p:nvCxnSpPr>
        <p:spPr>
          <a:xfrm>
            <a:off x="1033017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6269C0D2-8AED-4967-9176-86A983C83AF4}"/>
              </a:ext>
            </a:extLst>
          </p:cNvPr>
          <p:cNvCxnSpPr>
            <a:cxnSpLocks/>
          </p:cNvCxnSpPr>
          <p:nvPr/>
        </p:nvCxnSpPr>
        <p:spPr>
          <a:xfrm>
            <a:off x="1058710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DA7CF19C-B492-4734-95F5-35E91BEA3C04}"/>
              </a:ext>
            </a:extLst>
          </p:cNvPr>
          <p:cNvCxnSpPr>
            <a:cxnSpLocks/>
          </p:cNvCxnSpPr>
          <p:nvPr/>
        </p:nvCxnSpPr>
        <p:spPr>
          <a:xfrm>
            <a:off x="10844039"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0B81238D-B5FA-40D6-8411-DD8CAE679176}"/>
              </a:ext>
            </a:extLst>
          </p:cNvPr>
          <p:cNvCxnSpPr>
            <a:cxnSpLocks/>
          </p:cNvCxnSpPr>
          <p:nvPr/>
        </p:nvCxnSpPr>
        <p:spPr>
          <a:xfrm>
            <a:off x="955938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F1F7B96B-EB51-4CF4-83C1-69DEFCF5AF60}"/>
              </a:ext>
            </a:extLst>
          </p:cNvPr>
          <p:cNvCxnSpPr>
            <a:cxnSpLocks/>
          </p:cNvCxnSpPr>
          <p:nvPr/>
        </p:nvCxnSpPr>
        <p:spPr>
          <a:xfrm>
            <a:off x="981631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8" name="Flowchart: Delay 57">
            <a:extLst>
              <a:ext uri="{FF2B5EF4-FFF2-40B4-BE49-F238E27FC236}">
                <a16:creationId xmlns:a16="http://schemas.microsoft.com/office/drawing/2014/main" id="{88E60426-C683-4D19-B43D-CDA03CA6DED5}"/>
              </a:ext>
            </a:extLst>
          </p:cNvPr>
          <p:cNvSpPr/>
          <p:nvPr/>
        </p:nvSpPr>
        <p:spPr>
          <a:xfrm rot="5400000">
            <a:off x="10202760" y="3800485"/>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627ED88F-9F86-44A2-B568-C4354C148493}"/>
              </a:ext>
            </a:extLst>
          </p:cNvPr>
          <p:cNvSpPr/>
          <p:nvPr/>
        </p:nvSpPr>
        <p:spPr>
          <a:xfrm>
            <a:off x="9196916" y="530148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0" name="Rectangle 59">
            <a:extLst>
              <a:ext uri="{FF2B5EF4-FFF2-40B4-BE49-F238E27FC236}">
                <a16:creationId xmlns:a16="http://schemas.microsoft.com/office/drawing/2014/main" id="{3CF570DF-E027-4FA1-B4FF-FB8448D1F4D7}"/>
              </a:ext>
            </a:extLst>
          </p:cNvPr>
          <p:cNvSpPr/>
          <p:nvPr/>
        </p:nvSpPr>
        <p:spPr>
          <a:xfrm>
            <a:off x="9197855" y="5166827"/>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1" name="Rectangle 60">
            <a:extLst>
              <a:ext uri="{FF2B5EF4-FFF2-40B4-BE49-F238E27FC236}">
                <a16:creationId xmlns:a16="http://schemas.microsoft.com/office/drawing/2014/main" id="{773266AA-77AC-4027-B57D-30493D456A87}"/>
              </a:ext>
            </a:extLst>
          </p:cNvPr>
          <p:cNvSpPr/>
          <p:nvPr/>
        </p:nvSpPr>
        <p:spPr>
          <a:xfrm>
            <a:off x="10569828" y="5166829"/>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2" name="Flowchart: Delay 61">
            <a:extLst>
              <a:ext uri="{FF2B5EF4-FFF2-40B4-BE49-F238E27FC236}">
                <a16:creationId xmlns:a16="http://schemas.microsoft.com/office/drawing/2014/main" id="{93ED5E39-1EED-4A9C-9ED2-FF11A1506334}"/>
              </a:ext>
            </a:extLst>
          </p:cNvPr>
          <p:cNvSpPr/>
          <p:nvPr/>
        </p:nvSpPr>
        <p:spPr>
          <a:xfrm rot="5400000">
            <a:off x="10186602" y="5187296"/>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a:extLst>
              <a:ext uri="{FF2B5EF4-FFF2-40B4-BE49-F238E27FC236}">
                <a16:creationId xmlns:a16="http://schemas.microsoft.com/office/drawing/2014/main" id="{B7471372-2161-42FE-A840-1842950D6112}"/>
              </a:ext>
            </a:extLst>
          </p:cNvPr>
          <p:cNvSpPr txBox="1"/>
          <p:nvPr/>
        </p:nvSpPr>
        <p:spPr>
          <a:xfrm>
            <a:off x="541230" y="2037787"/>
            <a:ext cx="5075093" cy="4401205"/>
          </a:xfrm>
          <a:prstGeom prst="rect">
            <a:avLst/>
          </a:prstGeom>
          <a:noFill/>
        </p:spPr>
        <p:txBody>
          <a:bodyPr wrap="square">
            <a:spAutoFit/>
          </a:bodyPr>
          <a:lstStyle/>
          <a:p>
            <a:pPr marL="342900" indent="-342900">
              <a:buFont typeface="Arial" panose="020B0604020202020204" pitchFamily="34" charset="0"/>
              <a:buChar char="•"/>
            </a:pPr>
            <a:r>
              <a:rPr lang="en-US" sz="2000" b="1" dirty="0">
                <a:cs typeface="Times New Roman" panose="02020603050405020304" pitchFamily="18" charset="0"/>
              </a:rPr>
              <a:t>Photolithography</a:t>
            </a:r>
            <a:r>
              <a:rPr lang="en-US" sz="2000" dirty="0">
                <a:cs typeface="Times New Roman" panose="02020603050405020304" pitchFamily="18" charset="0"/>
              </a:rPr>
              <a:t>: exposure to UV light makes the photoresist not covered by masks easily removable (stripping)</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unprotected SiO</a:t>
            </a:r>
            <a:r>
              <a:rPr lang="en-US" sz="2000" baseline="-25000" dirty="0">
                <a:cs typeface="Times New Roman" panose="02020603050405020304" pitchFamily="18" charset="0"/>
              </a:rPr>
              <a:t>2</a:t>
            </a:r>
            <a:r>
              <a:rPr lang="en-US" sz="2000" dirty="0">
                <a:cs typeface="Times New Roman" panose="02020603050405020304" pitchFamily="18" charset="0"/>
              </a:rPr>
              <a:t> is then </a:t>
            </a:r>
            <a:r>
              <a:rPr lang="en-US" sz="2000" b="1" dirty="0">
                <a:cs typeface="Times New Roman" panose="02020603050405020304" pitchFamily="18" charset="0"/>
              </a:rPr>
              <a:t>etched</a:t>
            </a:r>
            <a:r>
              <a:rPr lang="en-US" sz="2000" dirty="0">
                <a:cs typeface="Times New Roman" panose="02020603050405020304" pitchFamily="18" charset="0"/>
              </a:rPr>
              <a:t>, using chemical process, resist is stripped</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exposed areas of Silicon are then doped, via </a:t>
            </a:r>
            <a:r>
              <a:rPr lang="en-US" sz="2000" b="1" dirty="0">
                <a:cs typeface="Times New Roman" panose="02020603050405020304" pitchFamily="18" charset="0"/>
              </a:rPr>
              <a:t>implantation</a:t>
            </a:r>
            <a:r>
              <a:rPr lang="en-US" sz="2000" dirty="0">
                <a:cs typeface="Times New Roman" panose="02020603050405020304" pitchFamily="18" charset="0"/>
              </a:rPr>
              <a:t> or diffusion, e.g. to obtain PN junctions</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b="1" dirty="0">
                <a:cs typeface="Times New Roman" panose="02020603050405020304" pitchFamily="18" charset="0"/>
              </a:rPr>
              <a:t>Metallization</a:t>
            </a:r>
            <a:r>
              <a:rPr lang="en-US" sz="2000" dirty="0">
                <a:cs typeface="Times New Roman" panose="02020603050405020304" pitchFamily="18" charset="0"/>
              </a:rPr>
              <a:t> followed by similar photolithographic process to obtain a final device</a:t>
            </a:r>
          </a:p>
        </p:txBody>
      </p:sp>
      <p:sp>
        <p:nvSpPr>
          <p:cNvPr id="64" name="Rectangle 63">
            <a:extLst>
              <a:ext uri="{FF2B5EF4-FFF2-40B4-BE49-F238E27FC236}">
                <a16:creationId xmlns:a16="http://schemas.microsoft.com/office/drawing/2014/main" id="{BDFBC2B2-4F8A-41AC-A70D-3ACC6AE28EF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sp>
        <p:nvSpPr>
          <p:cNvPr id="65" name="Rectangle 64">
            <a:extLst>
              <a:ext uri="{FF2B5EF4-FFF2-40B4-BE49-F238E27FC236}">
                <a16:creationId xmlns:a16="http://schemas.microsoft.com/office/drawing/2014/main" id="{B55F8E62-1597-4E1E-AC3A-92E6D054330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6" name="Picture 65" descr="ox_small_cmyk_pos_rect.jpg">
            <a:extLst>
              <a:ext uri="{FF2B5EF4-FFF2-40B4-BE49-F238E27FC236}">
                <a16:creationId xmlns:a16="http://schemas.microsoft.com/office/drawing/2014/main" id="{7850A040-D112-4982-BDD9-72612A7D16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8" name="TextBox 67">
            <a:extLst>
              <a:ext uri="{FF2B5EF4-FFF2-40B4-BE49-F238E27FC236}">
                <a16:creationId xmlns:a16="http://schemas.microsoft.com/office/drawing/2014/main" id="{BD8138D2-2F5C-49CB-91CB-F529A230D3E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16</a:t>
            </a:r>
            <a:endParaRPr lang="en-GB" dirty="0"/>
          </a:p>
        </p:txBody>
      </p:sp>
      <p:sp>
        <p:nvSpPr>
          <p:cNvPr id="2" name="TextBox 1">
            <a:extLst>
              <a:ext uri="{FF2B5EF4-FFF2-40B4-BE49-F238E27FC236}">
                <a16:creationId xmlns:a16="http://schemas.microsoft.com/office/drawing/2014/main" id="{F846CE18-A195-0955-DC6E-47CE368FFC0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1818610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DC03841C-79A6-4F54-9636-B179E372A3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32171" y="790036"/>
            <a:ext cx="4953939" cy="1397412"/>
          </a:xfrm>
          <a:prstGeom prst="rect">
            <a:avLst/>
          </a:prstGeom>
        </p:spPr>
      </p:pic>
      <p:pic>
        <p:nvPicPr>
          <p:cNvPr id="13" name="Picture 12">
            <a:extLst>
              <a:ext uri="{FF2B5EF4-FFF2-40B4-BE49-F238E27FC236}">
                <a16:creationId xmlns:a16="http://schemas.microsoft.com/office/drawing/2014/main" id="{69A1259B-B973-48E2-8840-519E27D255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269152" y="2602711"/>
            <a:ext cx="2664024" cy="3274110"/>
          </a:xfrm>
          <a:prstGeom prst="rect">
            <a:avLst/>
          </a:prstGeom>
        </p:spPr>
      </p:pic>
      <p:sp>
        <p:nvSpPr>
          <p:cNvPr id="14" name="TextBox 13">
            <a:extLst>
              <a:ext uri="{FF2B5EF4-FFF2-40B4-BE49-F238E27FC236}">
                <a16:creationId xmlns:a16="http://schemas.microsoft.com/office/drawing/2014/main" id="{DD8B1E2C-071B-4598-B40C-E983955831C2}"/>
              </a:ext>
            </a:extLst>
          </p:cNvPr>
          <p:cNvSpPr txBox="1"/>
          <p:nvPr/>
        </p:nvSpPr>
        <p:spPr>
          <a:xfrm>
            <a:off x="583504" y="2224322"/>
            <a:ext cx="4965147" cy="221599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Additional layer of conducting or insulating materials can be added, to obtain multilayers structures</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&gt; 10 layers in modern submicron CMOS process</a:t>
            </a:r>
          </a:p>
        </p:txBody>
      </p:sp>
      <p:sp>
        <p:nvSpPr>
          <p:cNvPr id="18" name="Rectangle 17">
            <a:extLst>
              <a:ext uri="{FF2B5EF4-FFF2-40B4-BE49-F238E27FC236}">
                <a16:creationId xmlns:a16="http://schemas.microsoft.com/office/drawing/2014/main" id="{0DF4EEA7-0248-4CB8-907F-3D1CC1BFBC7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sp>
        <p:nvSpPr>
          <p:cNvPr id="15" name="Rectangle 14">
            <a:extLst>
              <a:ext uri="{FF2B5EF4-FFF2-40B4-BE49-F238E27FC236}">
                <a16:creationId xmlns:a16="http://schemas.microsoft.com/office/drawing/2014/main" id="{660B3C32-14EE-4DD2-B2AD-BA455B8741C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15" descr="ox_small_cmyk_pos_rect.jpg">
            <a:extLst>
              <a:ext uri="{FF2B5EF4-FFF2-40B4-BE49-F238E27FC236}">
                <a16:creationId xmlns:a16="http://schemas.microsoft.com/office/drawing/2014/main" id="{382FA1ED-8904-4354-B602-3B69DB0DBF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C11A4E52-722D-4D83-ACF3-24CF41E1146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17</a:t>
            </a:r>
            <a:endParaRPr lang="en-GB" dirty="0"/>
          </a:p>
        </p:txBody>
      </p:sp>
      <p:sp>
        <p:nvSpPr>
          <p:cNvPr id="3" name="TextBox 2">
            <a:extLst>
              <a:ext uri="{FF2B5EF4-FFF2-40B4-BE49-F238E27FC236}">
                <a16:creationId xmlns:a16="http://schemas.microsoft.com/office/drawing/2014/main" id="{C44FE564-CD3B-6500-44C8-E5BA78AAC811}"/>
              </a:ext>
            </a:extLst>
          </p:cNvPr>
          <p:cNvSpPr txBox="1"/>
          <p:nvPr/>
        </p:nvSpPr>
        <p:spPr>
          <a:xfrm>
            <a:off x="6311900" y="2238310"/>
            <a:ext cx="4748652" cy="276999"/>
          </a:xfrm>
          <a:prstGeom prst="rect">
            <a:avLst/>
          </a:prstGeom>
          <a:noFill/>
        </p:spPr>
        <p:txBody>
          <a:bodyPr wrap="square">
            <a:spAutoFit/>
          </a:bodyPr>
          <a:lstStyle/>
          <a:p>
            <a:pPr lvl="1"/>
            <a:r>
              <a:rPr lang="en-GB" sz="1200" i="1" dirty="0">
                <a:cs typeface="Arial" panose="020B0604020202020204" pitchFamily="34" charset="0"/>
              </a:rPr>
              <a:t>Example of cross section of LGAD devices – single Al layer</a:t>
            </a:r>
          </a:p>
        </p:txBody>
      </p:sp>
      <p:sp>
        <p:nvSpPr>
          <p:cNvPr id="4" name="TextBox 3">
            <a:extLst>
              <a:ext uri="{FF2B5EF4-FFF2-40B4-BE49-F238E27FC236}">
                <a16:creationId xmlns:a16="http://schemas.microsoft.com/office/drawing/2014/main" id="{F9127018-2850-A120-DEB1-9B3FA977E8FE}"/>
              </a:ext>
            </a:extLst>
          </p:cNvPr>
          <p:cNvSpPr txBox="1"/>
          <p:nvPr/>
        </p:nvSpPr>
        <p:spPr>
          <a:xfrm>
            <a:off x="5755515" y="5884283"/>
            <a:ext cx="5421845" cy="461665"/>
          </a:xfrm>
          <a:prstGeom prst="rect">
            <a:avLst/>
          </a:prstGeom>
          <a:noFill/>
        </p:spPr>
        <p:txBody>
          <a:bodyPr wrap="square">
            <a:spAutoFit/>
          </a:bodyPr>
          <a:lstStyle/>
          <a:p>
            <a:pPr lvl="1"/>
            <a:r>
              <a:rPr lang="en-GB" sz="1200" i="1" dirty="0">
                <a:cs typeface="Arial" panose="020B0604020202020204" pitchFamily="34" charset="0"/>
              </a:rPr>
              <a:t>Example of cross section of modern CMOS IC  – multiple metal layers (Cu to reduce resistivity of interconnections)</a:t>
            </a:r>
          </a:p>
        </p:txBody>
      </p:sp>
      <p:sp>
        <p:nvSpPr>
          <p:cNvPr id="2" name="TextBox 1">
            <a:extLst>
              <a:ext uri="{FF2B5EF4-FFF2-40B4-BE49-F238E27FC236}">
                <a16:creationId xmlns:a16="http://schemas.microsoft.com/office/drawing/2014/main" id="{3DE60633-261C-4BB6-9742-169C478EF061}"/>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2526234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7127587-0157-4D1D-9422-E6B51471D7FE}"/>
              </a:ext>
            </a:extLst>
          </p:cNvPr>
          <p:cNvSpPr/>
          <p:nvPr/>
        </p:nvSpPr>
        <p:spPr>
          <a:xfrm>
            <a:off x="1653363" y="365760"/>
            <a:ext cx="9367203" cy="11887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700" kern="1200" dirty="0">
                <a:solidFill>
                  <a:schemeClr val="tx1"/>
                </a:solidFill>
                <a:latin typeface="+mj-lt"/>
                <a:ea typeface="+mj-ea"/>
                <a:cs typeface="+mj-cs"/>
              </a:rPr>
              <a:t>Overview</a:t>
            </a:r>
          </a:p>
        </p:txBody>
      </p:sp>
      <p:sp>
        <p:nvSpPr>
          <p:cNvPr id="45" name="Freeform: Shape 44">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Freeform: Shape 46">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extBox 7">
            <a:extLst>
              <a:ext uri="{FF2B5EF4-FFF2-40B4-BE49-F238E27FC236}">
                <a16:creationId xmlns:a16="http://schemas.microsoft.com/office/drawing/2014/main" id="{6F4A4647-910F-4CC8-B573-3B6EA0F10E2D}"/>
              </a:ext>
            </a:extLst>
          </p:cNvPr>
          <p:cNvSpPr txBox="1"/>
          <p:nvPr/>
        </p:nvSpPr>
        <p:spPr>
          <a:xfrm>
            <a:off x="1308100" y="1695372"/>
            <a:ext cx="9855200" cy="4708981"/>
          </a:xfrm>
          <a:prstGeom prst="rect">
            <a:avLst/>
          </a:prstGeom>
          <a:noFill/>
        </p:spPr>
        <p:txBody>
          <a:bodyPr wrap="square">
            <a:spAutoFit/>
          </a:bodyPr>
          <a:lstStyle/>
          <a:p>
            <a:pPr marL="285750" indent="-285750">
              <a:buFont typeface="Arial" panose="020B0604020202020204" pitchFamily="34" charset="0"/>
              <a:buChar char="•"/>
            </a:pPr>
            <a:r>
              <a:rPr lang="en-US" sz="2500" b="1" dirty="0">
                <a:cs typeface="Times New Roman" panose="02020603050405020304" pitchFamily="18" charset="0"/>
              </a:rPr>
              <a:t>Semiconductor technology</a:t>
            </a:r>
          </a:p>
          <a:p>
            <a:pPr marL="1200150" lvl="2" indent="-285750">
              <a:buFont typeface="Arial" panose="020B0604020202020204" pitchFamily="34" charset="0"/>
              <a:buChar char="•"/>
            </a:pPr>
            <a:r>
              <a:rPr lang="en-US" sz="2500" i="1" dirty="0">
                <a:cs typeface="Times New Roman" panose="02020603050405020304" pitchFamily="18" charset="0"/>
              </a:rPr>
              <a:t>Introduction</a:t>
            </a:r>
          </a:p>
          <a:p>
            <a:pPr marL="1200150" lvl="2" indent="-285750">
              <a:buFont typeface="Arial" panose="020B0604020202020204" pitchFamily="34" charset="0"/>
              <a:buChar char="•"/>
            </a:pPr>
            <a:r>
              <a:rPr lang="en-US" sz="2500" i="1" dirty="0">
                <a:cs typeface="Times New Roman" panose="02020603050405020304" pitchFamily="18" charset="0"/>
              </a:rPr>
              <a:t>Moore’s Law</a:t>
            </a:r>
          </a:p>
          <a:p>
            <a:pPr marL="1200150" lvl="2" indent="-285750">
              <a:buFont typeface="Arial" panose="020B0604020202020204" pitchFamily="34" charset="0"/>
              <a:buChar char="•"/>
            </a:pPr>
            <a:r>
              <a:rPr lang="en-US" sz="2500" i="1" dirty="0">
                <a:cs typeface="Times New Roman" panose="02020603050405020304" pitchFamily="18" charset="0"/>
              </a:rPr>
              <a:t>Dennard’s Law</a:t>
            </a:r>
          </a:p>
          <a:p>
            <a:pPr marL="285750" indent="-285750">
              <a:buFont typeface="Arial" panose="020B0604020202020204" pitchFamily="34" charset="0"/>
              <a:buChar char="•"/>
            </a:pPr>
            <a:r>
              <a:rPr lang="en-US" sz="2500" dirty="0">
                <a:cs typeface="Times New Roman" panose="02020603050405020304" pitchFamily="18" charset="0"/>
              </a:rPr>
              <a:t>Semiconductor fabrication process I</a:t>
            </a:r>
          </a:p>
          <a:p>
            <a:pPr marL="742950" lvl="1" indent="-285750">
              <a:buFont typeface="Arial" panose="020B0604020202020204" pitchFamily="34" charset="0"/>
              <a:buChar char="•"/>
            </a:pPr>
            <a:r>
              <a:rPr lang="en-US" sz="2500" i="1" dirty="0">
                <a:cs typeface="Times New Roman" panose="02020603050405020304" pitchFamily="18" charset="0"/>
              </a:rPr>
              <a:t>Introduction</a:t>
            </a:r>
          </a:p>
          <a:p>
            <a:pPr marL="742950" lvl="1" indent="-285750">
              <a:buFont typeface="Arial" panose="020B0604020202020204" pitchFamily="34" charset="0"/>
              <a:buChar char="•"/>
            </a:pPr>
            <a:r>
              <a:rPr lang="en-US" sz="2500" i="1" dirty="0">
                <a:cs typeface="Times New Roman" panose="02020603050405020304" pitchFamily="18" charset="0"/>
              </a:rPr>
              <a:t>Silicon crystal growth</a:t>
            </a:r>
          </a:p>
          <a:p>
            <a:pPr marL="742950" lvl="1" indent="-285750">
              <a:buFont typeface="Arial" panose="020B0604020202020204" pitchFamily="34" charset="0"/>
              <a:buChar char="•"/>
            </a:pPr>
            <a:r>
              <a:rPr lang="en-US" sz="2500" i="1" dirty="0">
                <a:cs typeface="Times New Roman" panose="02020603050405020304" pitchFamily="18" charset="0"/>
              </a:rPr>
              <a:t>Fabrication process flow</a:t>
            </a:r>
          </a:p>
          <a:p>
            <a:pPr marL="742950" lvl="1" indent="-285750">
              <a:buFont typeface="Arial" panose="020B0604020202020204" pitchFamily="34" charset="0"/>
              <a:buChar char="•"/>
            </a:pPr>
            <a:r>
              <a:rPr lang="en-US" sz="2500" i="1" dirty="0">
                <a:cs typeface="Times New Roman" panose="02020603050405020304" pitchFamily="18" charset="0"/>
              </a:rPr>
              <a:t>Oxidation</a:t>
            </a:r>
          </a:p>
          <a:p>
            <a:pPr marL="1200150" lvl="2" indent="-285750">
              <a:buFont typeface="Arial" panose="020B0604020202020204" pitchFamily="34" charset="0"/>
              <a:buChar char="•"/>
            </a:pPr>
            <a:r>
              <a:rPr lang="en-US" sz="2500" i="1" dirty="0">
                <a:cs typeface="Times New Roman" panose="02020603050405020304" pitchFamily="18" charset="0"/>
              </a:rPr>
              <a:t>Purpose</a:t>
            </a:r>
          </a:p>
          <a:p>
            <a:pPr marL="1200150" lvl="2" indent="-285750">
              <a:buFont typeface="Arial" panose="020B0604020202020204" pitchFamily="34" charset="0"/>
              <a:buChar char="•"/>
            </a:pPr>
            <a:r>
              <a:rPr lang="en-US" sz="2500" i="1" dirty="0">
                <a:cs typeface="Times New Roman" panose="02020603050405020304" pitchFamily="18" charset="0"/>
              </a:rPr>
              <a:t>Tools/equipment</a:t>
            </a:r>
          </a:p>
          <a:p>
            <a:pPr marL="1200150" lvl="2" indent="-285750">
              <a:buFont typeface="Arial" panose="020B0604020202020204" pitchFamily="34" charset="0"/>
              <a:buChar char="•"/>
            </a:pPr>
            <a:r>
              <a:rPr lang="en-US" sz="2500" i="1" dirty="0">
                <a:cs typeface="Times New Roman" panose="02020603050405020304" pitchFamily="18" charset="0"/>
              </a:rPr>
              <a:t>Deal-Grove model</a:t>
            </a:r>
          </a:p>
        </p:txBody>
      </p:sp>
      <p:sp>
        <p:nvSpPr>
          <p:cNvPr id="2" name="TextBox 1">
            <a:extLst>
              <a:ext uri="{FF2B5EF4-FFF2-40B4-BE49-F238E27FC236}">
                <a16:creationId xmlns:a16="http://schemas.microsoft.com/office/drawing/2014/main" id="{0F7BA7EE-F959-7DFA-052D-9CA1A58DDA44}"/>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3409812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0F2F50B-73FA-433F-9FF1-A869233F8013}"/>
              </a:ext>
            </a:extLst>
          </p:cNvPr>
          <p:cNvSpPr/>
          <p:nvPr/>
        </p:nvSpPr>
        <p:spPr>
          <a:xfrm>
            <a:off x="7577667" y="2318547"/>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856B0E83-308F-40D4-B691-485DB4C5B7AB}"/>
              </a:ext>
            </a:extLst>
          </p:cNvPr>
          <p:cNvSpPr/>
          <p:nvPr/>
        </p:nvSpPr>
        <p:spPr>
          <a:xfrm>
            <a:off x="7578606" y="2183893"/>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4" name="Rectangle 13">
            <a:extLst>
              <a:ext uri="{FF2B5EF4-FFF2-40B4-BE49-F238E27FC236}">
                <a16:creationId xmlns:a16="http://schemas.microsoft.com/office/drawing/2014/main" id="{67B42DC5-58B3-4195-9318-B013366140A6}"/>
              </a:ext>
            </a:extLst>
          </p:cNvPr>
          <p:cNvSpPr/>
          <p:nvPr/>
        </p:nvSpPr>
        <p:spPr>
          <a:xfrm>
            <a:off x="8950579" y="2183895"/>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15" name="Straight Arrow Connector 14">
            <a:extLst>
              <a:ext uri="{FF2B5EF4-FFF2-40B4-BE49-F238E27FC236}">
                <a16:creationId xmlns:a16="http://schemas.microsoft.com/office/drawing/2014/main" id="{932B0DC7-C17E-485A-B15A-CE77B1B9BACA}"/>
              </a:ext>
            </a:extLst>
          </p:cNvPr>
          <p:cNvCxnSpPr>
            <a:cxnSpLocks/>
          </p:cNvCxnSpPr>
          <p:nvPr/>
        </p:nvCxnSpPr>
        <p:spPr>
          <a:xfrm>
            <a:off x="843784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EE07CC3-93B0-4B5E-8014-C9D0E9C36021}"/>
              </a:ext>
            </a:extLst>
          </p:cNvPr>
          <p:cNvCxnSpPr>
            <a:cxnSpLocks/>
          </p:cNvCxnSpPr>
          <p:nvPr/>
        </p:nvCxnSpPr>
        <p:spPr>
          <a:xfrm>
            <a:off x="869477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33B5FA8-EE23-4930-979C-2F8B7974A1D3}"/>
              </a:ext>
            </a:extLst>
          </p:cNvPr>
          <p:cNvCxnSpPr>
            <a:cxnSpLocks/>
          </p:cNvCxnSpPr>
          <p:nvPr/>
        </p:nvCxnSpPr>
        <p:spPr>
          <a:xfrm>
            <a:off x="895170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BC8AB62-C6B6-4DD2-8062-25866276ED85}"/>
              </a:ext>
            </a:extLst>
          </p:cNvPr>
          <p:cNvCxnSpPr>
            <a:cxnSpLocks/>
          </p:cNvCxnSpPr>
          <p:nvPr/>
        </p:nvCxnSpPr>
        <p:spPr>
          <a:xfrm>
            <a:off x="9208632"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9BA21BF-70CE-4CFB-B1E8-EE0C8FF0EAD1}"/>
              </a:ext>
            </a:extLst>
          </p:cNvPr>
          <p:cNvCxnSpPr>
            <a:cxnSpLocks/>
          </p:cNvCxnSpPr>
          <p:nvPr/>
        </p:nvCxnSpPr>
        <p:spPr>
          <a:xfrm>
            <a:off x="792398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70258D3-24D2-49EE-BD85-07E843237699}"/>
              </a:ext>
            </a:extLst>
          </p:cNvPr>
          <p:cNvCxnSpPr>
            <a:cxnSpLocks/>
          </p:cNvCxnSpPr>
          <p:nvPr/>
        </p:nvCxnSpPr>
        <p:spPr>
          <a:xfrm>
            <a:off x="818091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Flowchart: Delay 21">
            <a:extLst>
              <a:ext uri="{FF2B5EF4-FFF2-40B4-BE49-F238E27FC236}">
                <a16:creationId xmlns:a16="http://schemas.microsoft.com/office/drawing/2014/main" id="{8DFB25FC-5CDE-4448-BC2F-2C944F71BB2A}"/>
              </a:ext>
            </a:extLst>
          </p:cNvPr>
          <p:cNvSpPr/>
          <p:nvPr/>
        </p:nvSpPr>
        <p:spPr>
          <a:xfrm rot="5400000">
            <a:off x="8567353" y="2204362"/>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2">
            <a:extLst>
              <a:ext uri="{FF2B5EF4-FFF2-40B4-BE49-F238E27FC236}">
                <a16:creationId xmlns:a16="http://schemas.microsoft.com/office/drawing/2014/main" id="{6FD326D8-428E-4711-9BA9-E561E5F7018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55627" y="3821557"/>
            <a:ext cx="4379065" cy="1713322"/>
          </a:xfrm>
          <a:prstGeom prst="rect">
            <a:avLst/>
          </a:prstGeom>
        </p:spPr>
      </p:pic>
      <p:sp>
        <p:nvSpPr>
          <p:cNvPr id="24" name="TextBox 23">
            <a:extLst>
              <a:ext uri="{FF2B5EF4-FFF2-40B4-BE49-F238E27FC236}">
                <a16:creationId xmlns:a16="http://schemas.microsoft.com/office/drawing/2014/main" id="{18D5878E-8EEC-4290-970D-5CDAFFC29BFC}"/>
              </a:ext>
            </a:extLst>
          </p:cNvPr>
          <p:cNvSpPr txBox="1"/>
          <p:nvPr/>
        </p:nvSpPr>
        <p:spPr>
          <a:xfrm>
            <a:off x="9927898" y="2111820"/>
            <a:ext cx="566184" cy="276999"/>
          </a:xfrm>
          <a:prstGeom prst="rect">
            <a:avLst/>
          </a:prstGeom>
          <a:noFill/>
        </p:spPr>
        <p:txBody>
          <a:bodyPr wrap="square">
            <a:spAutoFit/>
          </a:bodyPr>
          <a:lstStyle/>
          <a:p>
            <a:r>
              <a:rPr lang="en-US" sz="1200" dirty="0">
                <a:latin typeface="Arial" panose="020B0604020202020204" pitchFamily="34" charset="0"/>
              </a:rPr>
              <a:t>SiO</a:t>
            </a:r>
            <a:r>
              <a:rPr lang="en-US" sz="1200" baseline="-25000" dirty="0">
                <a:latin typeface="Arial" panose="020B0604020202020204" pitchFamily="34" charset="0"/>
              </a:rPr>
              <a:t>2</a:t>
            </a:r>
            <a:endParaRPr lang="en-GB" sz="1200" baseline="-25000" dirty="0"/>
          </a:p>
        </p:txBody>
      </p:sp>
      <p:sp>
        <p:nvSpPr>
          <p:cNvPr id="26" name="TextBox 25">
            <a:extLst>
              <a:ext uri="{FF2B5EF4-FFF2-40B4-BE49-F238E27FC236}">
                <a16:creationId xmlns:a16="http://schemas.microsoft.com/office/drawing/2014/main" id="{62CE1B66-29BB-4B30-8635-F4F7945C40BB}"/>
              </a:ext>
            </a:extLst>
          </p:cNvPr>
          <p:cNvSpPr txBox="1"/>
          <p:nvPr/>
        </p:nvSpPr>
        <p:spPr>
          <a:xfrm>
            <a:off x="9927898" y="2549379"/>
            <a:ext cx="566184" cy="276999"/>
          </a:xfrm>
          <a:prstGeom prst="rect">
            <a:avLst/>
          </a:prstGeom>
          <a:noFill/>
        </p:spPr>
        <p:txBody>
          <a:bodyPr wrap="square">
            <a:spAutoFit/>
          </a:bodyPr>
          <a:lstStyle/>
          <a:p>
            <a:r>
              <a:rPr lang="en-US" sz="1200" dirty="0">
                <a:latin typeface="Arial" panose="020B0604020202020204" pitchFamily="34" charset="0"/>
              </a:rPr>
              <a:t>Si</a:t>
            </a:r>
            <a:endParaRPr lang="en-GB" sz="1200" baseline="-25000" dirty="0"/>
          </a:p>
        </p:txBody>
      </p:sp>
      <p:sp>
        <p:nvSpPr>
          <p:cNvPr id="27" name="TextBox 26">
            <a:extLst>
              <a:ext uri="{FF2B5EF4-FFF2-40B4-BE49-F238E27FC236}">
                <a16:creationId xmlns:a16="http://schemas.microsoft.com/office/drawing/2014/main" id="{B6B2927C-678B-457E-938B-5F9E24E63095}"/>
              </a:ext>
            </a:extLst>
          </p:cNvPr>
          <p:cNvSpPr txBox="1"/>
          <p:nvPr/>
        </p:nvSpPr>
        <p:spPr>
          <a:xfrm>
            <a:off x="8203475" y="1120577"/>
            <a:ext cx="1107351" cy="256480"/>
          </a:xfrm>
          <a:prstGeom prst="rect">
            <a:avLst/>
          </a:prstGeom>
          <a:noFill/>
        </p:spPr>
        <p:txBody>
          <a:bodyPr wrap="square">
            <a:spAutoFit/>
          </a:bodyPr>
          <a:lstStyle/>
          <a:p>
            <a:r>
              <a:rPr lang="en-US" sz="1600" baseline="-25000" dirty="0">
                <a:latin typeface="Arial" panose="020B0604020202020204" pitchFamily="34" charset="0"/>
              </a:rPr>
              <a:t>Ions implanted</a:t>
            </a:r>
            <a:endParaRPr lang="en-GB" sz="1600" baseline="-25000" dirty="0"/>
          </a:p>
        </p:txBody>
      </p:sp>
      <p:sp>
        <p:nvSpPr>
          <p:cNvPr id="28" name="Rectangle 27">
            <a:extLst>
              <a:ext uri="{FF2B5EF4-FFF2-40B4-BE49-F238E27FC236}">
                <a16:creationId xmlns:a16="http://schemas.microsoft.com/office/drawing/2014/main" id="{53F53D37-9851-43BA-A825-CA5E6FE64359}"/>
              </a:ext>
            </a:extLst>
          </p:cNvPr>
          <p:cNvSpPr/>
          <p:nvPr/>
        </p:nvSpPr>
        <p:spPr>
          <a:xfrm>
            <a:off x="8235164" y="4390753"/>
            <a:ext cx="919213" cy="706066"/>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4CB2F7E6-F8A8-402B-B2C3-D8DB1AC08FC8}"/>
              </a:ext>
            </a:extLst>
          </p:cNvPr>
          <p:cNvSpPr txBox="1"/>
          <p:nvPr/>
        </p:nvSpPr>
        <p:spPr>
          <a:xfrm>
            <a:off x="8159645" y="4086329"/>
            <a:ext cx="1234942" cy="276999"/>
          </a:xfrm>
          <a:prstGeom prst="rect">
            <a:avLst/>
          </a:prstGeom>
          <a:noFill/>
        </p:spPr>
        <p:txBody>
          <a:bodyPr wrap="square">
            <a:spAutoFit/>
          </a:bodyPr>
          <a:lstStyle/>
          <a:p>
            <a:r>
              <a:rPr lang="en-US" sz="1200" dirty="0">
                <a:latin typeface="Arial" panose="020B0604020202020204" pitchFamily="34" charset="0"/>
              </a:rPr>
              <a:t>Parasitic MOS</a:t>
            </a:r>
            <a:endParaRPr lang="en-GB" sz="1200" baseline="-25000" dirty="0"/>
          </a:p>
        </p:txBody>
      </p:sp>
      <p:sp>
        <p:nvSpPr>
          <p:cNvPr id="31" name="Rectangle 30">
            <a:extLst>
              <a:ext uri="{FF2B5EF4-FFF2-40B4-BE49-F238E27FC236}">
                <a16:creationId xmlns:a16="http://schemas.microsoft.com/office/drawing/2014/main" id="{2E00ECE8-391B-4959-8885-5FC1A6089E5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dirty="0">
                <a:latin typeface="+mj-lt"/>
                <a:ea typeface="+mj-ea"/>
                <a:cs typeface="+mj-cs"/>
              </a:rPr>
              <a:t>Oxidation fabrication process</a:t>
            </a:r>
            <a:br>
              <a:rPr lang="en-US" sz="2500" b="1" dirty="0">
                <a:latin typeface="+mj-lt"/>
                <a:ea typeface="+mj-ea"/>
                <a:cs typeface="+mj-cs"/>
              </a:rPr>
            </a:br>
            <a:endParaRPr lang="en-US" sz="2500" b="1" dirty="0">
              <a:latin typeface="+mj-lt"/>
              <a:ea typeface="+mj-ea"/>
              <a:cs typeface="+mj-cs"/>
            </a:endParaRPr>
          </a:p>
        </p:txBody>
      </p:sp>
      <p:sp>
        <p:nvSpPr>
          <p:cNvPr id="35" name="TextBox 34">
            <a:extLst>
              <a:ext uri="{FF2B5EF4-FFF2-40B4-BE49-F238E27FC236}">
                <a16:creationId xmlns:a16="http://schemas.microsoft.com/office/drawing/2014/main" id="{B88184AF-F9DA-4862-ABCF-235A7A3D3C7A}"/>
              </a:ext>
            </a:extLst>
          </p:cNvPr>
          <p:cNvSpPr txBox="1"/>
          <p:nvPr/>
        </p:nvSpPr>
        <p:spPr>
          <a:xfrm>
            <a:off x="537501" y="2250319"/>
            <a:ext cx="4944721" cy="3447098"/>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purpose of oxidation is essentially to provide </a:t>
            </a:r>
            <a:r>
              <a:rPr lang="en-US" sz="2000" b="1" u="sng" dirty="0">
                <a:cs typeface="Times New Roman" panose="02020603050405020304" pitchFamily="18" charset="0"/>
              </a:rPr>
              <a:t>isolation</a:t>
            </a:r>
            <a:r>
              <a:rPr lang="en-US" sz="2000" dirty="0">
                <a:cs typeface="Times New Roman" panose="02020603050405020304" pitchFamily="18" charset="0"/>
              </a:rPr>
              <a:t>:</a:t>
            </a:r>
            <a:br>
              <a:rPr lang="en-US" sz="2000" dirty="0">
                <a:cs typeface="Times New Roman" panose="02020603050405020304" pitchFamily="18" charset="0"/>
              </a:rPr>
            </a:br>
            <a:endParaRPr lang="en-US" sz="2000" dirty="0">
              <a:cs typeface="Times New Roman" panose="02020603050405020304" pitchFamily="18" charset="0"/>
            </a:endParaRPr>
          </a:p>
          <a:p>
            <a:pPr marL="742950" lvl="1" indent="-285750">
              <a:buFont typeface="Arial" panose="020B0604020202020204" pitchFamily="34" charset="0"/>
              <a:buChar char="•"/>
            </a:pPr>
            <a:r>
              <a:rPr lang="en-US" sz="2000" dirty="0">
                <a:cs typeface="Times New Roman" panose="02020603050405020304" pitchFamily="18" charset="0"/>
              </a:rPr>
              <a:t>Barrier against dopants diffusion/implantation</a:t>
            </a:r>
            <a:br>
              <a:rPr lang="en-US" sz="2000" dirty="0">
                <a:cs typeface="Times New Roman" panose="02020603050405020304" pitchFamily="18" charset="0"/>
              </a:rPr>
            </a:br>
            <a:br>
              <a:rPr lang="en-US" sz="2000" dirty="0">
                <a:cs typeface="Times New Roman" panose="02020603050405020304" pitchFamily="18" charset="0"/>
              </a:rPr>
            </a:br>
            <a:endParaRPr lang="en-US" sz="2000" dirty="0">
              <a:cs typeface="Times New Roman" panose="02020603050405020304" pitchFamily="18" charset="0"/>
            </a:endParaRPr>
          </a:p>
          <a:p>
            <a:pPr marL="742950" lvl="1" indent="-285750">
              <a:buFont typeface="Arial" panose="020B0604020202020204" pitchFamily="34" charset="0"/>
              <a:buChar char="•"/>
            </a:pPr>
            <a:r>
              <a:rPr lang="en-US" sz="2000" dirty="0">
                <a:cs typeface="Times New Roman" panose="02020603050405020304" pitchFamily="18" charset="0"/>
              </a:rPr>
              <a:t>Electrical insulator between devices (critical field </a:t>
            </a:r>
            <a:r>
              <a:rPr lang="en-GB" sz="2000" dirty="0">
                <a:cs typeface="Times New Roman" panose="02020603050405020304" pitchFamily="18" charset="0"/>
              </a:rPr>
              <a:t>~ 10</a:t>
            </a:r>
            <a:r>
              <a:rPr lang="en-GB" sz="2000" baseline="30000" dirty="0">
                <a:cs typeface="Times New Roman" panose="02020603050405020304" pitchFamily="18" charset="0"/>
              </a:rPr>
              <a:t>7 </a:t>
            </a:r>
            <a:r>
              <a:rPr lang="en-GB" sz="2000" dirty="0">
                <a:cs typeface="Times New Roman" panose="02020603050405020304" pitchFamily="18" charset="0"/>
              </a:rPr>
              <a:t>V/cm)</a:t>
            </a:r>
            <a:endParaRPr lang="en-US" sz="20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sp>
        <p:nvSpPr>
          <p:cNvPr id="37" name="Rectangle 36">
            <a:extLst>
              <a:ext uri="{FF2B5EF4-FFF2-40B4-BE49-F238E27FC236}">
                <a16:creationId xmlns:a16="http://schemas.microsoft.com/office/drawing/2014/main" id="{A3E1B6DD-805D-408D-80BC-E04D075D4E9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9" name="Picture 38" descr="ox_small_cmyk_pos_rect.jpg">
            <a:extLst>
              <a:ext uri="{FF2B5EF4-FFF2-40B4-BE49-F238E27FC236}">
                <a16:creationId xmlns:a16="http://schemas.microsoft.com/office/drawing/2014/main" id="{073B9808-CF3E-4C27-9016-A9FDB927F1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2" name="TextBox 41">
            <a:extLst>
              <a:ext uri="{FF2B5EF4-FFF2-40B4-BE49-F238E27FC236}">
                <a16:creationId xmlns:a16="http://schemas.microsoft.com/office/drawing/2014/main" id="{FAD8129E-C778-4055-A8B8-063FFAA84CE8}"/>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18</a:t>
            </a:r>
            <a:endParaRPr lang="en-GB" dirty="0"/>
          </a:p>
        </p:txBody>
      </p:sp>
      <p:sp>
        <p:nvSpPr>
          <p:cNvPr id="2" name="TextBox 1">
            <a:extLst>
              <a:ext uri="{FF2B5EF4-FFF2-40B4-BE49-F238E27FC236}">
                <a16:creationId xmlns:a16="http://schemas.microsoft.com/office/drawing/2014/main" id="{9A09D946-AB1E-3F17-C222-C8F99DC610F2}"/>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133360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E760FA8-6F30-4125-83DC-EF3CC14B52E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fabrication process</a:t>
            </a:r>
            <a:br>
              <a:rPr lang="en-US" sz="2500" dirty="0">
                <a:latin typeface="+mj-lt"/>
                <a:ea typeface="+mj-ea"/>
                <a:cs typeface="+mj-cs"/>
              </a:rPr>
            </a:br>
            <a:endParaRPr lang="en-US" sz="2500" dirty="0">
              <a:latin typeface="+mj-lt"/>
              <a:ea typeface="+mj-ea"/>
              <a:cs typeface="+mj-cs"/>
            </a:endParaRPr>
          </a:p>
        </p:txBody>
      </p:sp>
      <p:pic>
        <p:nvPicPr>
          <p:cNvPr id="13" name="Picture 12">
            <a:extLst>
              <a:ext uri="{FF2B5EF4-FFF2-40B4-BE49-F238E27FC236}">
                <a16:creationId xmlns:a16="http://schemas.microsoft.com/office/drawing/2014/main" id="{2781C057-43D5-4F21-B991-BAC0817FAC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37519" y="4062218"/>
            <a:ext cx="5170598" cy="1830709"/>
          </a:xfrm>
          <a:prstGeom prst="rect">
            <a:avLst/>
          </a:prstGeom>
        </p:spPr>
      </p:pic>
      <p:pic>
        <p:nvPicPr>
          <p:cNvPr id="14" name="Picture 13">
            <a:extLst>
              <a:ext uri="{FF2B5EF4-FFF2-40B4-BE49-F238E27FC236}">
                <a16:creationId xmlns:a16="http://schemas.microsoft.com/office/drawing/2014/main" id="{13455048-ED43-40A6-86F4-2D56FAED63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364711" y="1680077"/>
            <a:ext cx="4816972" cy="1884654"/>
          </a:xfrm>
          <a:prstGeom prst="rect">
            <a:avLst/>
          </a:prstGeom>
        </p:spPr>
      </p:pic>
      <p:sp>
        <p:nvSpPr>
          <p:cNvPr id="15" name="Rectangle 14">
            <a:extLst>
              <a:ext uri="{FF2B5EF4-FFF2-40B4-BE49-F238E27FC236}">
                <a16:creationId xmlns:a16="http://schemas.microsoft.com/office/drawing/2014/main" id="{E5C0C64A-5CC3-4540-95AF-7941ACFBF234}"/>
              </a:ext>
            </a:extLst>
          </p:cNvPr>
          <p:cNvSpPr/>
          <p:nvPr/>
        </p:nvSpPr>
        <p:spPr>
          <a:xfrm>
            <a:off x="9440702" y="2363233"/>
            <a:ext cx="1096818" cy="29492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3066ED49-CD02-4205-B2DF-E779B0E900D1}"/>
              </a:ext>
            </a:extLst>
          </p:cNvPr>
          <p:cNvSpPr/>
          <p:nvPr/>
        </p:nvSpPr>
        <p:spPr>
          <a:xfrm>
            <a:off x="6940681" y="2374956"/>
            <a:ext cx="1096818" cy="29492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97FC14AA-8BA8-4313-9B3F-D282214F0F06}"/>
              </a:ext>
            </a:extLst>
          </p:cNvPr>
          <p:cNvSpPr/>
          <p:nvPr/>
        </p:nvSpPr>
        <p:spPr>
          <a:xfrm>
            <a:off x="5882093" y="4448583"/>
            <a:ext cx="5543839" cy="63219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8F13EE8F-9A6B-49BA-96E9-FC2E72E9468D}"/>
              </a:ext>
            </a:extLst>
          </p:cNvPr>
          <p:cNvSpPr/>
          <p:nvPr/>
        </p:nvSpPr>
        <p:spPr>
          <a:xfrm>
            <a:off x="8337619" y="2425301"/>
            <a:ext cx="824055" cy="522479"/>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C2A13DCE-CE70-4416-95E8-50A3CD370B78}"/>
              </a:ext>
            </a:extLst>
          </p:cNvPr>
          <p:cNvSpPr/>
          <p:nvPr/>
        </p:nvSpPr>
        <p:spPr>
          <a:xfrm>
            <a:off x="8409129" y="2458918"/>
            <a:ext cx="681037" cy="43180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1FF4F5FC-ED2E-4C93-A968-95C86A50A465}"/>
              </a:ext>
            </a:extLst>
          </p:cNvPr>
          <p:cNvSpPr txBox="1"/>
          <p:nvPr/>
        </p:nvSpPr>
        <p:spPr>
          <a:xfrm>
            <a:off x="219319" y="1995087"/>
            <a:ext cx="5130960" cy="406265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Two deposition methods:</a:t>
            </a:r>
          </a:p>
          <a:p>
            <a:pPr lvl="1"/>
            <a:endParaRPr lang="en-US" sz="2000" dirty="0">
              <a:cs typeface="Times New Roman" panose="02020603050405020304" pitchFamily="18" charset="0"/>
            </a:endParaRPr>
          </a:p>
          <a:p>
            <a:pPr marL="742950" lvl="1" indent="-285750">
              <a:buFont typeface="Arial" panose="020B0604020202020204" pitchFamily="34" charset="0"/>
              <a:buChar char="•"/>
            </a:pPr>
            <a:r>
              <a:rPr lang="en-US" sz="2000" b="1" dirty="0">
                <a:solidFill>
                  <a:srgbClr val="00B050"/>
                </a:solidFill>
                <a:cs typeface="Times New Roman" panose="02020603050405020304" pitchFamily="18" charset="0"/>
              </a:rPr>
              <a:t>Thermal growth</a:t>
            </a:r>
            <a:r>
              <a:rPr lang="en-US" sz="2000" dirty="0">
                <a:cs typeface="Times New Roman" panose="02020603050405020304" pitchFamily="18" charset="0"/>
              </a:rPr>
              <a:t> </a:t>
            </a:r>
          </a:p>
          <a:p>
            <a:pPr marL="1200150" lvl="2" indent="-285750">
              <a:buFont typeface="Arial" panose="020B0604020202020204" pitchFamily="34" charset="0"/>
              <a:buChar char="•"/>
            </a:pPr>
            <a:r>
              <a:rPr lang="en-US" sz="2000" dirty="0">
                <a:cs typeface="Times New Roman" panose="02020603050405020304" pitchFamily="18" charset="0"/>
              </a:rPr>
              <a:t>Dry: best quality, slow growth rate: used for </a:t>
            </a:r>
            <a:r>
              <a:rPr lang="en-US" sz="2000" b="1" dirty="0">
                <a:cs typeface="Times New Roman" panose="02020603050405020304" pitchFamily="18" charset="0"/>
              </a:rPr>
              <a:t>gate</a:t>
            </a:r>
            <a:r>
              <a:rPr lang="en-US" sz="2000" dirty="0">
                <a:cs typeface="Times New Roman" panose="02020603050405020304" pitchFamily="18" charset="0"/>
              </a:rPr>
              <a:t> oxide</a:t>
            </a:r>
          </a:p>
          <a:p>
            <a:pPr marL="1200150" lvl="2" indent="-285750">
              <a:buFont typeface="Arial" panose="020B0604020202020204" pitchFamily="34" charset="0"/>
              <a:buChar char="•"/>
            </a:pPr>
            <a:r>
              <a:rPr lang="en-US" sz="2000" dirty="0">
                <a:cs typeface="Times New Roman" panose="02020603050405020304" pitchFamily="18" charset="0"/>
              </a:rPr>
              <a:t>Wet: lower quality, faster growth rate: used for </a:t>
            </a:r>
            <a:r>
              <a:rPr lang="en-US" sz="2000" b="1" dirty="0">
                <a:cs typeface="Times New Roman" panose="02020603050405020304" pitchFamily="18" charset="0"/>
              </a:rPr>
              <a:t>field</a:t>
            </a:r>
            <a:r>
              <a:rPr lang="en-US" sz="2000" dirty="0">
                <a:cs typeface="Times New Roman" panose="02020603050405020304" pitchFamily="18" charset="0"/>
              </a:rPr>
              <a:t> oxide (isolation)</a:t>
            </a:r>
          </a:p>
          <a:p>
            <a:pPr marL="800100" lvl="1" indent="-342900">
              <a:buFont typeface="Arial" panose="020B0604020202020204" pitchFamily="34" charset="0"/>
              <a:buChar char="•"/>
            </a:pPr>
            <a:r>
              <a:rPr lang="en-GB" sz="2000" b="1" dirty="0">
                <a:solidFill>
                  <a:srgbClr val="FF0000"/>
                </a:solidFill>
                <a:cs typeface="Times New Roman" panose="02020603050405020304" pitchFamily="18" charset="0"/>
              </a:rPr>
              <a:t>Chemical vapor deposition</a:t>
            </a:r>
            <a:r>
              <a:rPr lang="en-GB" sz="2000" dirty="0">
                <a:cs typeface="Times New Roman" panose="02020603050405020304" pitchFamily="18" charset="0"/>
              </a:rPr>
              <a:t> (lower quality, fast)</a:t>
            </a:r>
          </a:p>
          <a:p>
            <a:pPr marL="1200150" lvl="2" indent="-285750">
              <a:buFont typeface="Arial" panose="020B0604020202020204" pitchFamily="34" charset="0"/>
              <a:buChar char="•"/>
            </a:pPr>
            <a:r>
              <a:rPr lang="en-GB" sz="2000" dirty="0">
                <a:cs typeface="Times New Roman" panose="02020603050405020304" pitchFamily="18" charset="0"/>
              </a:rPr>
              <a:t>Used when </a:t>
            </a:r>
            <a:r>
              <a:rPr lang="en-GB" sz="2000" b="1" dirty="0">
                <a:cs typeface="Times New Roman" panose="02020603050405020304" pitchFamily="18" charset="0"/>
              </a:rPr>
              <a:t>no Si is available </a:t>
            </a:r>
            <a:r>
              <a:rPr lang="en-GB" sz="2000" dirty="0">
                <a:cs typeface="Times New Roman" panose="02020603050405020304" pitchFamily="18" charset="0"/>
              </a:rPr>
              <a:t>for oxidation (Interlayer isolation)</a:t>
            </a:r>
            <a:endParaRPr lang="en-US" sz="2000" dirty="0">
              <a:cs typeface="Times New Roman" panose="02020603050405020304" pitchFamily="18" charset="0"/>
            </a:endParaRPr>
          </a:p>
          <a:p>
            <a:pPr lvl="1"/>
            <a:endParaRPr lang="en-US" sz="2000" dirty="0"/>
          </a:p>
        </p:txBody>
      </p:sp>
      <p:sp>
        <p:nvSpPr>
          <p:cNvPr id="22" name="Rectangle 21">
            <a:extLst>
              <a:ext uri="{FF2B5EF4-FFF2-40B4-BE49-F238E27FC236}">
                <a16:creationId xmlns:a16="http://schemas.microsoft.com/office/drawing/2014/main" id="{31802509-CDC8-40C8-AE0D-6955227FEC01}"/>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CA555B1F-BACB-469C-8A27-D7A04992A8B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5" name="TextBox 24">
            <a:extLst>
              <a:ext uri="{FF2B5EF4-FFF2-40B4-BE49-F238E27FC236}">
                <a16:creationId xmlns:a16="http://schemas.microsoft.com/office/drawing/2014/main" id="{5037F91C-B63A-43B5-B16E-67B3956105FE}"/>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19</a:t>
            </a:r>
            <a:endParaRPr lang="en-GB" dirty="0"/>
          </a:p>
        </p:txBody>
      </p:sp>
      <p:sp>
        <p:nvSpPr>
          <p:cNvPr id="2" name="TextBox 1">
            <a:extLst>
              <a:ext uri="{FF2B5EF4-FFF2-40B4-BE49-F238E27FC236}">
                <a16:creationId xmlns:a16="http://schemas.microsoft.com/office/drawing/2014/main" id="{8041A0F6-C7DB-4B26-07F2-C2F7CC0F1E91}"/>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22287716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5D03D0-B5DC-4C3D-8FC7-A6DEBFD2D6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7862" y="452821"/>
            <a:ext cx="2822864" cy="3844636"/>
          </a:xfrm>
          <a:prstGeom prst="rect">
            <a:avLst/>
          </a:prstGeom>
        </p:spPr>
      </p:pic>
      <p:pic>
        <p:nvPicPr>
          <p:cNvPr id="13" name="Picture 12">
            <a:extLst>
              <a:ext uri="{FF2B5EF4-FFF2-40B4-BE49-F238E27FC236}">
                <a16:creationId xmlns:a16="http://schemas.microsoft.com/office/drawing/2014/main" id="{1D9D30A1-F8C8-4934-B453-09927CC5F7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6239" y="2882379"/>
            <a:ext cx="3255819" cy="3515591"/>
          </a:xfrm>
          <a:prstGeom prst="rect">
            <a:avLst/>
          </a:prstGeom>
        </p:spPr>
      </p:pic>
      <p:sp>
        <p:nvSpPr>
          <p:cNvPr id="14" name="TextBox 13">
            <a:extLst>
              <a:ext uri="{FF2B5EF4-FFF2-40B4-BE49-F238E27FC236}">
                <a16:creationId xmlns:a16="http://schemas.microsoft.com/office/drawing/2014/main" id="{0F92825C-398C-4258-BE59-9781A96C98AF}"/>
              </a:ext>
            </a:extLst>
          </p:cNvPr>
          <p:cNvSpPr txBox="1"/>
          <p:nvPr/>
        </p:nvSpPr>
        <p:spPr>
          <a:xfrm>
            <a:off x="526226" y="2358465"/>
            <a:ext cx="4891751" cy="1938992"/>
          </a:xfrm>
          <a:prstGeom prst="rect">
            <a:avLst/>
          </a:prstGeom>
          <a:noFill/>
        </p:spPr>
        <p:txBody>
          <a:bodyPr wrap="square">
            <a:spAutoFit/>
          </a:bodyPr>
          <a:lstStyle/>
          <a:p>
            <a:pPr marL="342900" indent="-342900">
              <a:buFont typeface="Arial" panose="020B0604020202020204" pitchFamily="34" charset="0"/>
              <a:buChar char="•"/>
            </a:pPr>
            <a:r>
              <a:rPr lang="en-US" sz="2000" b="1" dirty="0">
                <a:latin typeface="Calibri" panose="020F0502020204030204" pitchFamily="34" charset="0"/>
                <a:cs typeface="Calibri" panose="020F0502020204030204" pitchFamily="34" charset="0"/>
              </a:rPr>
              <a:t>LOCOS</a:t>
            </a:r>
            <a:r>
              <a:rPr lang="en-US" sz="2000" dirty="0">
                <a:latin typeface="Calibri" panose="020F0502020204030204" pitchFamily="34" charset="0"/>
                <a:cs typeface="Calibri" panose="020F0502020204030204" pitchFamily="34" charset="0"/>
              </a:rPr>
              <a:t> (local Oxidation of Si) process, rarely used nowadays:</a:t>
            </a:r>
            <a:br>
              <a:rPr lang="en-US" sz="2000" dirty="0">
                <a:latin typeface="Calibri" panose="020F0502020204030204" pitchFamily="34" charset="0"/>
                <a:cs typeface="Calibri" panose="020F0502020204030204" pitchFamily="34" charset="0"/>
              </a:rPr>
            </a:br>
            <a:br>
              <a:rPr lang="en-US" sz="2000" dirty="0">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rPr>
              <a:t>	</a:t>
            </a:r>
            <a:r>
              <a:rPr lang="en-US" sz="2000" b="1" dirty="0">
                <a:solidFill>
                  <a:srgbClr val="00B050"/>
                </a:solidFill>
                <a:latin typeface="Calibri" panose="020F0502020204030204" pitchFamily="34" charset="0"/>
                <a:cs typeface="Calibri" panose="020F0502020204030204" pitchFamily="34" charset="0"/>
              </a:rPr>
              <a:t>Thermal</a:t>
            </a:r>
            <a:r>
              <a:rPr lang="en-US" sz="2000" dirty="0">
                <a:latin typeface="Calibri" panose="020F0502020204030204" pitchFamily="34" charset="0"/>
                <a:cs typeface="Calibri" panose="020F0502020204030204" pitchFamily="34" charset="0"/>
              </a:rPr>
              <a:t> oxide is grown in etched 	region: </a:t>
            </a:r>
            <a:r>
              <a:rPr lang="en-US" sz="2000" b="1" dirty="0">
                <a:latin typeface="Calibri" panose="020F0502020204030204" pitchFamily="34" charset="0"/>
                <a:cs typeface="Calibri" panose="020F0502020204030204" pitchFamily="34" charset="0"/>
              </a:rPr>
              <a:t>bird’s beak</a:t>
            </a:r>
            <a:r>
              <a:rPr lang="en-US" sz="2000" dirty="0">
                <a:latin typeface="Calibri" panose="020F0502020204030204" pitchFamily="34" charset="0"/>
                <a:cs typeface="Calibri" panose="020F0502020204030204" pitchFamily="34" charset="0"/>
              </a:rPr>
              <a:t> means Si area 	loss</a:t>
            </a:r>
          </a:p>
        </p:txBody>
      </p:sp>
      <p:sp>
        <p:nvSpPr>
          <p:cNvPr id="15" name="TextBox 14">
            <a:extLst>
              <a:ext uri="{FF2B5EF4-FFF2-40B4-BE49-F238E27FC236}">
                <a16:creationId xmlns:a16="http://schemas.microsoft.com/office/drawing/2014/main" id="{13520EA7-9C03-418F-A4CE-CDFF18E789BD}"/>
              </a:ext>
            </a:extLst>
          </p:cNvPr>
          <p:cNvSpPr txBox="1"/>
          <p:nvPr/>
        </p:nvSpPr>
        <p:spPr>
          <a:xfrm>
            <a:off x="421867" y="4358489"/>
            <a:ext cx="5227062" cy="1631216"/>
          </a:xfrm>
          <a:prstGeom prst="rect">
            <a:avLst/>
          </a:prstGeom>
          <a:noFill/>
        </p:spPr>
        <p:txBody>
          <a:bodyPr wrap="square">
            <a:spAutoFit/>
          </a:bodyPr>
          <a:lstStyle/>
          <a:p>
            <a:pPr marL="342900" indent="-342900">
              <a:buFont typeface="Arial" panose="020B0604020202020204" pitchFamily="34" charset="0"/>
              <a:buChar char="•"/>
            </a:pPr>
            <a:r>
              <a:rPr lang="en-US" sz="2000" b="1" dirty="0">
                <a:latin typeface="Calibri" panose="020F0502020204030204" pitchFamily="34" charset="0"/>
                <a:cs typeface="Calibri" panose="020F0502020204030204" pitchFamily="34" charset="0"/>
              </a:rPr>
              <a:t>STI</a:t>
            </a:r>
            <a:r>
              <a:rPr lang="en-US" sz="2000" dirty="0">
                <a:latin typeface="Calibri" panose="020F0502020204030204" pitchFamily="34" charset="0"/>
                <a:cs typeface="Calibri" panose="020F0502020204030204" pitchFamily="34" charset="0"/>
              </a:rPr>
              <a:t> (Shallow Trench Isolation) process: (&lt;250 nm)</a:t>
            </a:r>
            <a:br>
              <a:rPr lang="en-US" sz="2000" dirty="0">
                <a:latin typeface="Calibri" panose="020F0502020204030204" pitchFamily="34" charset="0"/>
                <a:cs typeface="Calibri" panose="020F0502020204030204" pitchFamily="34" charset="0"/>
              </a:rPr>
            </a:br>
            <a:br>
              <a:rPr lang="en-US" sz="2000" dirty="0">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rPr>
              <a:t>	</a:t>
            </a:r>
            <a:r>
              <a:rPr lang="en-US" sz="2000" b="1" dirty="0">
                <a:solidFill>
                  <a:srgbClr val="FF0000"/>
                </a:solidFill>
                <a:latin typeface="Calibri" panose="020F0502020204030204" pitchFamily="34" charset="0"/>
                <a:cs typeface="Calibri" panose="020F0502020204030204" pitchFamily="34" charset="0"/>
              </a:rPr>
              <a:t>CVD</a:t>
            </a:r>
            <a:r>
              <a:rPr lang="en-US" sz="2000" dirty="0">
                <a:latin typeface="Calibri" panose="020F0502020204030204" pitchFamily="34" charset="0"/>
                <a:cs typeface="Calibri" panose="020F0502020204030204" pitchFamily="34" charset="0"/>
              </a:rPr>
              <a:t> oxide is deposited in the etched 	region: reduced Si area loss</a:t>
            </a:r>
          </a:p>
        </p:txBody>
      </p:sp>
      <p:sp>
        <p:nvSpPr>
          <p:cNvPr id="17" name="Rectangle 16">
            <a:extLst>
              <a:ext uri="{FF2B5EF4-FFF2-40B4-BE49-F238E27FC236}">
                <a16:creationId xmlns:a16="http://schemas.microsoft.com/office/drawing/2014/main" id="{A908942A-ED7D-4787-8080-4C1D35133BE5}"/>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fabrication process</a:t>
            </a:r>
            <a:br>
              <a:rPr lang="en-US" sz="2500" dirty="0">
                <a:latin typeface="+mj-lt"/>
                <a:ea typeface="+mj-ea"/>
                <a:cs typeface="+mj-cs"/>
              </a:rPr>
            </a:br>
            <a:endParaRPr lang="en-US" sz="2500" dirty="0">
              <a:latin typeface="+mj-lt"/>
              <a:ea typeface="+mj-ea"/>
              <a:cs typeface="+mj-cs"/>
            </a:endParaRPr>
          </a:p>
        </p:txBody>
      </p:sp>
      <p:sp>
        <p:nvSpPr>
          <p:cNvPr id="18" name="TextBox 17">
            <a:extLst>
              <a:ext uri="{FF2B5EF4-FFF2-40B4-BE49-F238E27FC236}">
                <a16:creationId xmlns:a16="http://schemas.microsoft.com/office/drawing/2014/main" id="{F17BD142-85E0-4CCD-B183-5D48C44BD3E4}"/>
              </a:ext>
            </a:extLst>
          </p:cNvPr>
          <p:cNvSpPr txBox="1"/>
          <p:nvPr/>
        </p:nvSpPr>
        <p:spPr>
          <a:xfrm>
            <a:off x="6163124" y="4413425"/>
            <a:ext cx="1691641" cy="276999"/>
          </a:xfrm>
          <a:prstGeom prst="rect">
            <a:avLst/>
          </a:prstGeom>
          <a:noFill/>
        </p:spPr>
        <p:txBody>
          <a:bodyPr wrap="square">
            <a:spAutoFit/>
          </a:bodyPr>
          <a:lstStyle/>
          <a:p>
            <a:r>
              <a:rPr lang="en-US" sz="1200" i="1" dirty="0"/>
              <a:t>LOCOS process</a:t>
            </a:r>
            <a:endParaRPr lang="en-GB" sz="1200" i="1" baseline="-25000" dirty="0"/>
          </a:p>
        </p:txBody>
      </p:sp>
      <p:sp>
        <p:nvSpPr>
          <p:cNvPr id="19" name="TextBox 18">
            <a:extLst>
              <a:ext uri="{FF2B5EF4-FFF2-40B4-BE49-F238E27FC236}">
                <a16:creationId xmlns:a16="http://schemas.microsoft.com/office/drawing/2014/main" id="{97C1EB45-BA3F-4AC6-A045-0C9EE3F4C0DF}"/>
              </a:ext>
            </a:extLst>
          </p:cNvPr>
          <p:cNvSpPr txBox="1"/>
          <p:nvPr/>
        </p:nvSpPr>
        <p:spPr>
          <a:xfrm>
            <a:off x="9439742" y="2574864"/>
            <a:ext cx="1691641" cy="276999"/>
          </a:xfrm>
          <a:prstGeom prst="rect">
            <a:avLst/>
          </a:prstGeom>
          <a:noFill/>
        </p:spPr>
        <p:txBody>
          <a:bodyPr wrap="square">
            <a:spAutoFit/>
          </a:bodyPr>
          <a:lstStyle/>
          <a:p>
            <a:r>
              <a:rPr lang="en-US" sz="1200" i="1" dirty="0"/>
              <a:t>STI process</a:t>
            </a:r>
            <a:endParaRPr lang="en-GB" sz="1200" i="1" baseline="-25000" dirty="0"/>
          </a:p>
        </p:txBody>
      </p:sp>
      <p:sp>
        <p:nvSpPr>
          <p:cNvPr id="16" name="Rectangle 15">
            <a:extLst>
              <a:ext uri="{FF2B5EF4-FFF2-40B4-BE49-F238E27FC236}">
                <a16:creationId xmlns:a16="http://schemas.microsoft.com/office/drawing/2014/main" id="{B4089224-4991-47C5-A1DE-C71E55CB268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 name="Picture 19" descr="ox_small_cmyk_pos_rect.jpg">
            <a:extLst>
              <a:ext uri="{FF2B5EF4-FFF2-40B4-BE49-F238E27FC236}">
                <a16:creationId xmlns:a16="http://schemas.microsoft.com/office/drawing/2014/main" id="{8868E665-3B05-40BC-AC41-CB154E2D099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TextBox 21">
            <a:extLst>
              <a:ext uri="{FF2B5EF4-FFF2-40B4-BE49-F238E27FC236}">
                <a16:creationId xmlns:a16="http://schemas.microsoft.com/office/drawing/2014/main" id="{4991F3CD-D762-4B04-B3C1-7C3B4C9AEA74}"/>
              </a:ext>
            </a:extLst>
          </p:cNvPr>
          <p:cNvSpPr txBox="1"/>
          <p:nvPr/>
        </p:nvSpPr>
        <p:spPr>
          <a:xfrm>
            <a:off x="87363" y="6400425"/>
            <a:ext cx="623904" cy="369332"/>
          </a:xfrm>
          <a:prstGeom prst="rect">
            <a:avLst/>
          </a:prstGeom>
          <a:noFill/>
        </p:spPr>
        <p:txBody>
          <a:bodyPr wrap="square">
            <a:spAutoFit/>
          </a:bodyPr>
          <a:lstStyle/>
          <a:p>
            <a:r>
              <a:rPr lang="en-GB" dirty="0"/>
              <a:t>20</a:t>
            </a:r>
          </a:p>
        </p:txBody>
      </p:sp>
      <p:sp>
        <p:nvSpPr>
          <p:cNvPr id="2" name="TextBox 1">
            <a:extLst>
              <a:ext uri="{FF2B5EF4-FFF2-40B4-BE49-F238E27FC236}">
                <a16:creationId xmlns:a16="http://schemas.microsoft.com/office/drawing/2014/main" id="{86CD0370-530F-1996-4720-AE7FFBCE2101}"/>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27453912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88373C3F-E1BE-4B03-AD2A-C4995E231BE6}"/>
              </a:ext>
            </a:extLst>
          </p:cNvPr>
          <p:cNvPicPr>
            <a:picLocks noChangeAspect="1"/>
          </p:cNvPicPr>
          <p:nvPr/>
        </p:nvPicPr>
        <p:blipFill rotWithShape="1">
          <a:blip r:embed="rId2">
            <a:extLst>
              <a:ext uri="{28A0092B-C50C-407E-A947-70E740481C1C}">
                <a14:useLocalDpi xmlns:a14="http://schemas.microsoft.com/office/drawing/2010/main" val="0"/>
              </a:ext>
            </a:extLst>
          </a:blip>
          <a:srcRect l="4972" r="6206" b="3976"/>
          <a:stretch/>
        </p:blipFill>
        <p:spPr>
          <a:xfrm>
            <a:off x="5828167" y="796087"/>
            <a:ext cx="4465212" cy="2004726"/>
          </a:xfrm>
          <a:prstGeom prst="rect">
            <a:avLst/>
          </a:prstGeom>
        </p:spPr>
      </p:pic>
      <p:pic>
        <p:nvPicPr>
          <p:cNvPr id="14" name="Picture 13">
            <a:extLst>
              <a:ext uri="{FF2B5EF4-FFF2-40B4-BE49-F238E27FC236}">
                <a16:creationId xmlns:a16="http://schemas.microsoft.com/office/drawing/2014/main" id="{1BC792BD-CBDA-40EE-8325-723CDF2BF2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6598" y="2918624"/>
            <a:ext cx="2217854" cy="3311995"/>
          </a:xfrm>
          <a:prstGeom prst="rect">
            <a:avLst/>
          </a:prstGeom>
        </p:spPr>
      </p:pic>
      <p:sp>
        <p:nvSpPr>
          <p:cNvPr id="15" name="TextBox 14">
            <a:extLst>
              <a:ext uri="{FF2B5EF4-FFF2-40B4-BE49-F238E27FC236}">
                <a16:creationId xmlns:a16="http://schemas.microsoft.com/office/drawing/2014/main" id="{EFDD2695-0C0E-4D9D-A141-C895B18EB29C}"/>
              </a:ext>
            </a:extLst>
          </p:cNvPr>
          <p:cNvSpPr txBox="1"/>
          <p:nvPr/>
        </p:nvSpPr>
        <p:spPr>
          <a:xfrm>
            <a:off x="5997484" y="3754209"/>
            <a:ext cx="3364251" cy="646331"/>
          </a:xfrm>
          <a:prstGeom prst="rect">
            <a:avLst/>
          </a:prstGeom>
          <a:noFill/>
        </p:spPr>
        <p:txBody>
          <a:bodyPr wrap="square">
            <a:spAutoFit/>
          </a:bodyPr>
          <a:lstStyle/>
          <a:p>
            <a:r>
              <a:rPr lang="en-GB" b="1" dirty="0"/>
              <a:t>Dry</a:t>
            </a:r>
            <a:r>
              <a:rPr lang="en-GB" dirty="0"/>
              <a:t> oxidation: best quality, slow (10 nm/hr)</a:t>
            </a:r>
          </a:p>
        </p:txBody>
      </p:sp>
      <p:pic>
        <p:nvPicPr>
          <p:cNvPr id="17" name="Picture 16">
            <a:extLst>
              <a:ext uri="{FF2B5EF4-FFF2-40B4-BE49-F238E27FC236}">
                <a16:creationId xmlns:a16="http://schemas.microsoft.com/office/drawing/2014/main" id="{A2DB11BC-C64E-4CBA-8CF4-98872902568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97484" y="3238897"/>
            <a:ext cx="1806666" cy="461665"/>
          </a:xfrm>
          <a:prstGeom prst="rect">
            <a:avLst/>
          </a:prstGeom>
        </p:spPr>
      </p:pic>
      <p:pic>
        <p:nvPicPr>
          <p:cNvPr id="18" name="Picture 17">
            <a:extLst>
              <a:ext uri="{FF2B5EF4-FFF2-40B4-BE49-F238E27FC236}">
                <a16:creationId xmlns:a16="http://schemas.microsoft.com/office/drawing/2014/main" id="{A4F50A87-D829-4F58-AE12-0D683DDEB79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0157"/>
          <a:stretch/>
        </p:blipFill>
        <p:spPr>
          <a:xfrm>
            <a:off x="5901230" y="4617149"/>
            <a:ext cx="2568531" cy="461665"/>
          </a:xfrm>
          <a:prstGeom prst="rect">
            <a:avLst/>
          </a:prstGeom>
        </p:spPr>
      </p:pic>
      <p:sp>
        <p:nvSpPr>
          <p:cNvPr id="19" name="TextBox 18">
            <a:extLst>
              <a:ext uri="{FF2B5EF4-FFF2-40B4-BE49-F238E27FC236}">
                <a16:creationId xmlns:a16="http://schemas.microsoft.com/office/drawing/2014/main" id="{5475AE22-F8D4-47C2-9DF5-A2615A482D28}"/>
              </a:ext>
            </a:extLst>
          </p:cNvPr>
          <p:cNvSpPr txBox="1"/>
          <p:nvPr/>
        </p:nvSpPr>
        <p:spPr>
          <a:xfrm>
            <a:off x="6003351" y="5094361"/>
            <a:ext cx="3058410" cy="646331"/>
          </a:xfrm>
          <a:prstGeom prst="rect">
            <a:avLst/>
          </a:prstGeom>
          <a:noFill/>
        </p:spPr>
        <p:txBody>
          <a:bodyPr wrap="square">
            <a:spAutoFit/>
          </a:bodyPr>
          <a:lstStyle/>
          <a:p>
            <a:r>
              <a:rPr lang="en-GB" b="1" dirty="0"/>
              <a:t>Wet</a:t>
            </a:r>
            <a:r>
              <a:rPr lang="en-GB" dirty="0"/>
              <a:t> oxidation: lower quality, faster (&gt;x10)</a:t>
            </a:r>
          </a:p>
        </p:txBody>
      </p:sp>
      <p:sp>
        <p:nvSpPr>
          <p:cNvPr id="20" name="TextBox 19">
            <a:extLst>
              <a:ext uri="{FF2B5EF4-FFF2-40B4-BE49-F238E27FC236}">
                <a16:creationId xmlns:a16="http://schemas.microsoft.com/office/drawing/2014/main" id="{9CA32DFD-92E0-4885-8A84-D71669B16FBB}"/>
              </a:ext>
            </a:extLst>
          </p:cNvPr>
          <p:cNvSpPr txBox="1"/>
          <p:nvPr/>
        </p:nvSpPr>
        <p:spPr>
          <a:xfrm>
            <a:off x="355196" y="2448662"/>
            <a:ext cx="5172243" cy="2862322"/>
          </a:xfrm>
          <a:prstGeom prst="rect">
            <a:avLst/>
          </a:prstGeom>
          <a:noFill/>
        </p:spPr>
        <p:txBody>
          <a:bodyPr wrap="square">
            <a:spAutoFit/>
          </a:bodyPr>
          <a:lstStyle/>
          <a:p>
            <a:pPr marL="342900" indent="-342900">
              <a:buFont typeface="Arial" panose="020B0604020202020204" pitchFamily="34" charset="0"/>
              <a:buChar char="•"/>
            </a:pPr>
            <a:r>
              <a:rPr lang="en-US" sz="2000" b="1" dirty="0">
                <a:cs typeface="Times New Roman" panose="02020603050405020304" pitchFamily="18" charset="0"/>
              </a:rPr>
              <a:t>Thermal oxidation: </a:t>
            </a:r>
          </a:p>
          <a:p>
            <a:pPr lvl="1"/>
            <a:r>
              <a:rPr lang="en-US" sz="2000" dirty="0">
                <a:cs typeface="Times New Roman" panose="02020603050405020304" pitchFamily="18" charset="0"/>
              </a:rPr>
              <a:t>oxide is grown at high temperature (~ 1000° C) by supplying oxygen that reacts with silicon wafer to form SiO</a:t>
            </a:r>
            <a:r>
              <a:rPr lang="en-US" sz="2000" baseline="-25000" dirty="0">
                <a:cs typeface="Times New Roman" panose="02020603050405020304" pitchFamily="18" charset="0"/>
              </a:rPr>
              <a:t>2</a:t>
            </a:r>
            <a:r>
              <a:rPr lang="en-US" sz="2000" dirty="0">
                <a:cs typeface="Times New Roman" panose="02020603050405020304" pitchFamily="18" charset="0"/>
              </a:rPr>
              <a:t> at the surface</a:t>
            </a:r>
          </a:p>
          <a:p>
            <a:pPr lvl="1"/>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Wafers inserted on a suspended boat into a tubular reactor of quartz, heated by resistance</a:t>
            </a:r>
          </a:p>
        </p:txBody>
      </p:sp>
      <p:sp>
        <p:nvSpPr>
          <p:cNvPr id="21" name="Rectangle 20">
            <a:extLst>
              <a:ext uri="{FF2B5EF4-FFF2-40B4-BE49-F238E27FC236}">
                <a16:creationId xmlns:a16="http://schemas.microsoft.com/office/drawing/2014/main" id="{EE98D664-7B2D-4F2A-A23D-E940343F00B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dirty="0">
                <a:latin typeface="+mj-lt"/>
                <a:ea typeface="+mj-ea"/>
                <a:cs typeface="+mj-cs"/>
              </a:rPr>
              <a:t>Oxidation process tools</a:t>
            </a:r>
            <a:br>
              <a:rPr lang="en-US" sz="2500" b="1" dirty="0">
                <a:latin typeface="+mj-lt"/>
                <a:ea typeface="+mj-ea"/>
                <a:cs typeface="+mj-cs"/>
              </a:rPr>
            </a:br>
            <a:endParaRPr lang="en-US" sz="2500" b="1" dirty="0">
              <a:latin typeface="+mj-lt"/>
              <a:ea typeface="+mj-ea"/>
              <a:cs typeface="+mj-cs"/>
            </a:endParaRPr>
          </a:p>
        </p:txBody>
      </p:sp>
      <p:pic>
        <p:nvPicPr>
          <p:cNvPr id="12" name="Picture 11">
            <a:extLst>
              <a:ext uri="{FF2B5EF4-FFF2-40B4-BE49-F238E27FC236}">
                <a16:creationId xmlns:a16="http://schemas.microsoft.com/office/drawing/2014/main" id="{C6B9D096-A055-4D71-9D07-8AF16AFF8E8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66280" y="1732601"/>
            <a:ext cx="1370525" cy="961079"/>
          </a:xfrm>
          <a:prstGeom prst="rect">
            <a:avLst/>
          </a:prstGeom>
        </p:spPr>
      </p:pic>
      <p:sp>
        <p:nvSpPr>
          <p:cNvPr id="22" name="Rectangle 21">
            <a:extLst>
              <a:ext uri="{FF2B5EF4-FFF2-40B4-BE49-F238E27FC236}">
                <a16:creationId xmlns:a16="http://schemas.microsoft.com/office/drawing/2014/main" id="{E10EFD90-1395-4F2F-8B98-7256FDA291DE}"/>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7824526C-D2D7-41ED-AD11-0F189746773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5" name="TextBox 24">
            <a:extLst>
              <a:ext uri="{FF2B5EF4-FFF2-40B4-BE49-F238E27FC236}">
                <a16:creationId xmlns:a16="http://schemas.microsoft.com/office/drawing/2014/main" id="{E59E455D-6BCB-4E29-8AD7-AF92D2832CB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21</a:t>
            </a:r>
            <a:endParaRPr lang="en-GB" dirty="0"/>
          </a:p>
        </p:txBody>
      </p:sp>
      <p:sp>
        <p:nvSpPr>
          <p:cNvPr id="2" name="TextBox 1">
            <a:extLst>
              <a:ext uri="{FF2B5EF4-FFF2-40B4-BE49-F238E27FC236}">
                <a16:creationId xmlns:a16="http://schemas.microsoft.com/office/drawing/2014/main" id="{8467EA24-4C07-9651-9213-FE9120F9008E}"/>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8288309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B60098C-2900-4127-8587-2E6E331AEC3E}"/>
              </a:ext>
            </a:extLst>
          </p:cNvPr>
          <p:cNvPicPr>
            <a:picLocks noChangeAspect="1"/>
          </p:cNvPicPr>
          <p:nvPr/>
        </p:nvPicPr>
        <p:blipFill rotWithShape="1">
          <a:blip r:embed="rId2">
            <a:extLst>
              <a:ext uri="{28A0092B-C50C-407E-A947-70E740481C1C}">
                <a14:useLocalDpi xmlns:a14="http://schemas.microsoft.com/office/drawing/2010/main" val="0"/>
              </a:ext>
            </a:extLst>
          </a:blip>
          <a:srcRect l="2730" t="5578" r="2185" b="6729"/>
          <a:stretch/>
        </p:blipFill>
        <p:spPr>
          <a:xfrm>
            <a:off x="6523605" y="830738"/>
            <a:ext cx="4339155" cy="2611103"/>
          </a:xfrm>
          <a:prstGeom prst="rect">
            <a:avLst/>
          </a:prstGeom>
        </p:spPr>
      </p:pic>
      <p:pic>
        <p:nvPicPr>
          <p:cNvPr id="13" name="Picture 12">
            <a:extLst>
              <a:ext uri="{FF2B5EF4-FFF2-40B4-BE49-F238E27FC236}">
                <a16:creationId xmlns:a16="http://schemas.microsoft.com/office/drawing/2014/main" id="{53E07B61-EC6B-4A86-9FBF-A60A3DC0DC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3217" y="4091499"/>
            <a:ext cx="4339154" cy="2013556"/>
          </a:xfrm>
          <a:prstGeom prst="rect">
            <a:avLst/>
          </a:prstGeom>
        </p:spPr>
      </p:pic>
      <p:sp>
        <p:nvSpPr>
          <p:cNvPr id="14" name="TextBox 13">
            <a:extLst>
              <a:ext uri="{FF2B5EF4-FFF2-40B4-BE49-F238E27FC236}">
                <a16:creationId xmlns:a16="http://schemas.microsoft.com/office/drawing/2014/main" id="{AE1705F5-5912-4651-A197-16C1A2686468}"/>
              </a:ext>
            </a:extLst>
          </p:cNvPr>
          <p:cNvSpPr txBox="1"/>
          <p:nvPr/>
        </p:nvSpPr>
        <p:spPr>
          <a:xfrm>
            <a:off x="496824" y="2136457"/>
            <a:ext cx="4996181" cy="3785652"/>
          </a:xfrm>
          <a:prstGeom prst="rect">
            <a:avLst/>
          </a:prstGeom>
          <a:noFill/>
        </p:spPr>
        <p:txBody>
          <a:bodyPr wrap="square">
            <a:spAutoFit/>
          </a:bodyPr>
          <a:lstStyle/>
          <a:p>
            <a:pPr marL="342900" indent="-342900">
              <a:buFont typeface="Arial" panose="020B0604020202020204" pitchFamily="34" charset="0"/>
              <a:buChar char="•"/>
            </a:pPr>
            <a:r>
              <a:rPr lang="en-US" sz="2000" b="1" dirty="0">
                <a:cs typeface="Times New Roman" panose="02020603050405020304" pitchFamily="18" charset="0"/>
              </a:rPr>
              <a:t>Chemical Vapor Deposition (CVD) : </a:t>
            </a:r>
            <a:br>
              <a:rPr lang="en-US" sz="2000" b="1" dirty="0">
                <a:cs typeface="Times New Roman" panose="02020603050405020304" pitchFamily="18" charset="0"/>
              </a:rPr>
            </a:br>
            <a:r>
              <a:rPr lang="en-US" sz="2000" dirty="0">
                <a:cs typeface="Times New Roman" panose="02020603050405020304" pitchFamily="18" charset="0"/>
              </a:rPr>
              <a:t>reaction of vapor phase chemicals containing the material to deposit form the solid film on substrate. Reactant gases decompose and form the film. </a:t>
            </a:r>
          </a:p>
          <a:p>
            <a:pPr marL="800100" lvl="1" indent="-342900">
              <a:buFont typeface="Arial" panose="020B0604020202020204" pitchFamily="34" charset="0"/>
              <a:buChar char="•"/>
            </a:pPr>
            <a:endParaRPr lang="en-US" sz="2000" dirty="0">
              <a:cs typeface="Times New Roman" panose="02020603050405020304" pitchFamily="18" charset="0"/>
            </a:endParaRPr>
          </a:p>
          <a:p>
            <a:pPr marL="800100" lvl="1" indent="-342900">
              <a:buFont typeface="Arial" panose="020B0604020202020204" pitchFamily="34" charset="0"/>
              <a:buChar char="•"/>
            </a:pPr>
            <a:r>
              <a:rPr lang="en-US" sz="2000" dirty="0">
                <a:cs typeface="Times New Roman" panose="02020603050405020304" pitchFamily="18" charset="0"/>
              </a:rPr>
              <a:t>SiO</a:t>
            </a:r>
            <a:r>
              <a:rPr lang="en-US" sz="2000" baseline="-25000" dirty="0">
                <a:cs typeface="Times New Roman" panose="02020603050405020304" pitchFamily="18" charset="0"/>
              </a:rPr>
              <a:t>2</a:t>
            </a:r>
            <a:r>
              <a:rPr lang="en-US" sz="2000" dirty="0">
                <a:cs typeface="Times New Roman" panose="02020603050405020304" pitchFamily="18" charset="0"/>
              </a:rPr>
              <a:t> growth rate &gt;x10 compared to thermal oxide, but lower quality</a:t>
            </a:r>
          </a:p>
          <a:p>
            <a:pPr marL="800100" lvl="1" indent="-342900">
              <a:buFont typeface="Arial" panose="020B0604020202020204" pitchFamily="34" charset="0"/>
              <a:buChar char="•"/>
            </a:pPr>
            <a:endParaRPr lang="en-US" sz="2000" dirty="0">
              <a:cs typeface="Times New Roman" panose="02020603050405020304" pitchFamily="18" charset="0"/>
            </a:endParaRPr>
          </a:p>
          <a:p>
            <a:pPr marL="800100" lvl="1" indent="-342900">
              <a:buFont typeface="Arial" panose="020B0604020202020204" pitchFamily="34" charset="0"/>
              <a:buChar char="•"/>
            </a:pPr>
            <a:r>
              <a:rPr lang="en-US" sz="2000" dirty="0">
                <a:cs typeface="Times New Roman" panose="02020603050405020304" pitchFamily="18" charset="0"/>
              </a:rPr>
              <a:t>CVD is also used for growing dielectric materials of different electrical permittivity (high k/low k material)</a:t>
            </a:r>
          </a:p>
        </p:txBody>
      </p:sp>
      <p:sp>
        <p:nvSpPr>
          <p:cNvPr id="15" name="Rectangle 14">
            <a:extLst>
              <a:ext uri="{FF2B5EF4-FFF2-40B4-BE49-F238E27FC236}">
                <a16:creationId xmlns:a16="http://schemas.microsoft.com/office/drawing/2014/main" id="{1F3ABB88-DF76-47EE-A395-F2D925B95A2C}"/>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 tools</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24F9DEB5-A26B-4A5D-A567-5FC979A0738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E23B7D55-99E2-4C2C-99C3-EAE5BC98432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9594DF0E-175D-458B-AA78-A3A4C388283D}"/>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22</a:t>
            </a:r>
            <a:endParaRPr lang="en-GB" dirty="0"/>
          </a:p>
        </p:txBody>
      </p:sp>
      <p:sp>
        <p:nvSpPr>
          <p:cNvPr id="2" name="TextBox 1">
            <a:extLst>
              <a:ext uri="{FF2B5EF4-FFF2-40B4-BE49-F238E27FC236}">
                <a16:creationId xmlns:a16="http://schemas.microsoft.com/office/drawing/2014/main" id="{9884EF22-1A7F-B6D8-CEB0-856F89943F9B}"/>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6092613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DE4AB96-FE2E-4231-B837-44D362226A15}"/>
              </a:ext>
            </a:extLst>
          </p:cNvPr>
          <p:cNvSpPr/>
          <p:nvPr/>
        </p:nvSpPr>
        <p:spPr>
          <a:xfrm>
            <a:off x="6029343" y="3448214"/>
            <a:ext cx="5380699" cy="1583392"/>
          </a:xfrm>
          <a:prstGeom prst="rect">
            <a:avLst/>
          </a:prstGeom>
          <a:solidFill>
            <a:schemeClr val="accent5"/>
          </a:solidFill>
          <a:ln>
            <a:solidFill>
              <a:schemeClr val="tx1"/>
            </a:solidFill>
          </a:ln>
        </p:spPr>
        <p:txBody>
          <a:bodyPr wrap="square">
            <a:spAutoFit/>
          </a:bodyPr>
          <a:lstStyle/>
          <a:p>
            <a:pPr algn="ctr"/>
            <a:endParaRPr lang="en-GB" sz="1400" b="1" dirty="0"/>
          </a:p>
          <a:p>
            <a:pPr algn="ctr"/>
            <a:br>
              <a:rPr lang="en-GB" sz="1400" b="1" dirty="0"/>
            </a:br>
            <a:r>
              <a:rPr lang="en-GB" sz="1400" b="1" dirty="0"/>
              <a:t>Si sub</a:t>
            </a:r>
          </a:p>
        </p:txBody>
      </p:sp>
      <p:sp>
        <p:nvSpPr>
          <p:cNvPr id="13" name="Rectangle 12">
            <a:extLst>
              <a:ext uri="{FF2B5EF4-FFF2-40B4-BE49-F238E27FC236}">
                <a16:creationId xmlns:a16="http://schemas.microsoft.com/office/drawing/2014/main" id="{01A8DB4B-5B86-4359-95AD-CD782D08EACB}"/>
              </a:ext>
            </a:extLst>
          </p:cNvPr>
          <p:cNvSpPr/>
          <p:nvPr/>
        </p:nvSpPr>
        <p:spPr>
          <a:xfrm>
            <a:off x="6029343" y="1601449"/>
            <a:ext cx="5380699" cy="1846659"/>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p:txBody>
      </p:sp>
      <p:sp>
        <p:nvSpPr>
          <p:cNvPr id="14" name="TextBox 13">
            <a:extLst>
              <a:ext uri="{FF2B5EF4-FFF2-40B4-BE49-F238E27FC236}">
                <a16:creationId xmlns:a16="http://schemas.microsoft.com/office/drawing/2014/main" id="{EFC4E2E1-01E7-4049-A19F-BF884F64C545}"/>
              </a:ext>
            </a:extLst>
          </p:cNvPr>
          <p:cNvSpPr txBox="1"/>
          <p:nvPr/>
        </p:nvSpPr>
        <p:spPr>
          <a:xfrm>
            <a:off x="8902105" y="1815806"/>
            <a:ext cx="1727200" cy="276999"/>
          </a:xfrm>
          <a:prstGeom prst="rect">
            <a:avLst/>
          </a:prstGeom>
          <a:noFill/>
        </p:spPr>
        <p:txBody>
          <a:bodyPr wrap="square">
            <a:spAutoFit/>
          </a:bodyPr>
          <a:lstStyle/>
          <a:p>
            <a:r>
              <a:rPr lang="en-US" sz="1200" dirty="0">
                <a:latin typeface="Arial" panose="020B0604020202020204" pitchFamily="34" charset="0"/>
              </a:rPr>
              <a:t>mobile charges</a:t>
            </a:r>
            <a:endParaRPr lang="en-GB" sz="1200" dirty="0"/>
          </a:p>
        </p:txBody>
      </p:sp>
      <p:sp>
        <p:nvSpPr>
          <p:cNvPr id="15" name="TextBox 14">
            <a:extLst>
              <a:ext uri="{FF2B5EF4-FFF2-40B4-BE49-F238E27FC236}">
                <a16:creationId xmlns:a16="http://schemas.microsoft.com/office/drawing/2014/main" id="{9AAC3941-BA68-4DE9-9B5A-1F549B92EB59}"/>
              </a:ext>
            </a:extLst>
          </p:cNvPr>
          <p:cNvSpPr txBox="1"/>
          <p:nvPr/>
        </p:nvSpPr>
        <p:spPr>
          <a:xfrm>
            <a:off x="10083826" y="1815805"/>
            <a:ext cx="1149039" cy="276999"/>
          </a:xfrm>
          <a:prstGeom prst="rect">
            <a:avLst/>
          </a:prstGeom>
          <a:noFill/>
        </p:spPr>
        <p:txBody>
          <a:bodyPr wrap="square">
            <a:spAutoFit/>
          </a:bodyPr>
          <a:lstStyle/>
          <a:p>
            <a:r>
              <a:rPr lang="en-US" sz="1200" dirty="0" err="1">
                <a:latin typeface="Arial" panose="020B0604020202020204" pitchFamily="34" charset="0"/>
              </a:rPr>
              <a:t>Na</a:t>
            </a:r>
            <a:r>
              <a:rPr lang="en-US" sz="1200" baseline="30000" dirty="0" err="1">
                <a:latin typeface="Arial" panose="020B0604020202020204" pitchFamily="34" charset="0"/>
              </a:rPr>
              <a:t>+</a:t>
            </a:r>
            <a:r>
              <a:rPr lang="en-US" sz="1200" dirty="0" err="1">
                <a:latin typeface="Arial" panose="020B0604020202020204" pitchFamily="34" charset="0"/>
              </a:rPr>
              <a:t>,K</a:t>
            </a:r>
            <a:r>
              <a:rPr lang="en-US" sz="1200" baseline="30000" dirty="0">
                <a:latin typeface="Arial" panose="020B0604020202020204" pitchFamily="34" charset="0"/>
              </a:rPr>
              <a:t>+</a:t>
            </a:r>
            <a:endParaRPr lang="en-GB" sz="1200" baseline="30000" dirty="0"/>
          </a:p>
        </p:txBody>
      </p:sp>
      <p:sp>
        <p:nvSpPr>
          <p:cNvPr id="17" name="TextBox 16">
            <a:extLst>
              <a:ext uri="{FF2B5EF4-FFF2-40B4-BE49-F238E27FC236}">
                <a16:creationId xmlns:a16="http://schemas.microsoft.com/office/drawing/2014/main" id="{11B87AB7-08E4-42A6-A673-95CCC47629E1}"/>
              </a:ext>
            </a:extLst>
          </p:cNvPr>
          <p:cNvSpPr txBox="1"/>
          <p:nvPr/>
        </p:nvSpPr>
        <p:spPr>
          <a:xfrm>
            <a:off x="6165562" y="2282446"/>
            <a:ext cx="1727200" cy="461665"/>
          </a:xfrm>
          <a:prstGeom prst="rect">
            <a:avLst/>
          </a:prstGeom>
          <a:noFill/>
        </p:spPr>
        <p:txBody>
          <a:bodyPr wrap="square">
            <a:spAutoFit/>
          </a:bodyPr>
          <a:lstStyle/>
          <a:p>
            <a:r>
              <a:rPr lang="en-US" sz="1200" dirty="0">
                <a:latin typeface="Arial" panose="020B0604020202020204" pitchFamily="34" charset="0"/>
              </a:rPr>
              <a:t>Oxide trapped charges (+), (-)</a:t>
            </a:r>
            <a:endParaRPr lang="en-GB" sz="1200" dirty="0"/>
          </a:p>
        </p:txBody>
      </p:sp>
      <p:sp>
        <p:nvSpPr>
          <p:cNvPr id="18" name="TextBox 17">
            <a:extLst>
              <a:ext uri="{FF2B5EF4-FFF2-40B4-BE49-F238E27FC236}">
                <a16:creationId xmlns:a16="http://schemas.microsoft.com/office/drawing/2014/main" id="{E4F1B9B5-EDAB-418F-8536-D0D766A719C9}"/>
              </a:ext>
            </a:extLst>
          </p:cNvPr>
          <p:cNvSpPr txBox="1"/>
          <p:nvPr/>
        </p:nvSpPr>
        <p:spPr>
          <a:xfrm>
            <a:off x="8178201" y="2282446"/>
            <a:ext cx="1727200" cy="276999"/>
          </a:xfrm>
          <a:prstGeom prst="rect">
            <a:avLst/>
          </a:prstGeom>
          <a:noFill/>
        </p:spPr>
        <p:txBody>
          <a:bodyPr wrap="square">
            <a:spAutoFit/>
          </a:bodyPr>
          <a:lstStyle/>
          <a:p>
            <a:r>
              <a:rPr lang="en-US" sz="1200" dirty="0">
                <a:latin typeface="Arial" panose="020B0604020202020204" pitchFamily="34" charset="0"/>
              </a:rPr>
              <a:t>Fixed charges (+)</a:t>
            </a:r>
            <a:endParaRPr lang="en-GB" sz="1200" dirty="0"/>
          </a:p>
        </p:txBody>
      </p:sp>
      <p:sp>
        <p:nvSpPr>
          <p:cNvPr id="19" name="TextBox 18">
            <a:extLst>
              <a:ext uri="{FF2B5EF4-FFF2-40B4-BE49-F238E27FC236}">
                <a16:creationId xmlns:a16="http://schemas.microsoft.com/office/drawing/2014/main" id="{335C7EC8-724E-4310-A573-5236D7CBCA10}"/>
              </a:ext>
            </a:extLst>
          </p:cNvPr>
          <p:cNvSpPr txBox="1"/>
          <p:nvPr/>
        </p:nvSpPr>
        <p:spPr>
          <a:xfrm>
            <a:off x="9314544" y="2925988"/>
            <a:ext cx="2139643" cy="276999"/>
          </a:xfrm>
          <a:prstGeom prst="rect">
            <a:avLst/>
          </a:prstGeom>
          <a:noFill/>
        </p:spPr>
        <p:txBody>
          <a:bodyPr wrap="square">
            <a:spAutoFit/>
          </a:bodyPr>
          <a:lstStyle/>
          <a:p>
            <a:r>
              <a:rPr lang="en-US" sz="1200" dirty="0">
                <a:latin typeface="Arial" panose="020B0604020202020204" pitchFamily="34" charset="0"/>
              </a:rPr>
              <a:t>interface trapped charges (+)</a:t>
            </a:r>
            <a:endParaRPr lang="en-GB" sz="1200" dirty="0"/>
          </a:p>
        </p:txBody>
      </p:sp>
      <p:pic>
        <p:nvPicPr>
          <p:cNvPr id="20" name="Graphic 19" descr="Badge Follow outline">
            <a:extLst>
              <a:ext uri="{FF2B5EF4-FFF2-40B4-BE49-F238E27FC236}">
                <a16:creationId xmlns:a16="http://schemas.microsoft.com/office/drawing/2014/main" id="{BDB5F878-AFF1-4DB2-9E4E-D181AB6C7C1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38549" y="3334005"/>
            <a:ext cx="240790" cy="240790"/>
          </a:xfrm>
          <a:prstGeom prst="rect">
            <a:avLst/>
          </a:prstGeom>
        </p:spPr>
      </p:pic>
      <p:pic>
        <p:nvPicPr>
          <p:cNvPr id="21" name="Graphic 20" descr="Badge Follow outline">
            <a:extLst>
              <a:ext uri="{FF2B5EF4-FFF2-40B4-BE49-F238E27FC236}">
                <a16:creationId xmlns:a16="http://schemas.microsoft.com/office/drawing/2014/main" id="{48F54552-48E6-4E69-90D3-15A3CF5436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94149" y="3321305"/>
            <a:ext cx="240790" cy="240790"/>
          </a:xfrm>
          <a:prstGeom prst="rect">
            <a:avLst/>
          </a:prstGeom>
        </p:spPr>
      </p:pic>
      <p:pic>
        <p:nvPicPr>
          <p:cNvPr id="22" name="Graphic 21" descr="Badge Follow outline">
            <a:extLst>
              <a:ext uri="{FF2B5EF4-FFF2-40B4-BE49-F238E27FC236}">
                <a16:creationId xmlns:a16="http://schemas.microsoft.com/office/drawing/2014/main" id="{4CEDF9DD-F28B-43D9-BEE5-2EAFDEFCCD9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37049" y="3321305"/>
            <a:ext cx="240790" cy="240790"/>
          </a:xfrm>
          <a:prstGeom prst="rect">
            <a:avLst/>
          </a:prstGeom>
        </p:spPr>
      </p:pic>
      <p:pic>
        <p:nvPicPr>
          <p:cNvPr id="23" name="Graphic 22" descr="Badge Follow outline">
            <a:extLst>
              <a:ext uri="{FF2B5EF4-FFF2-40B4-BE49-F238E27FC236}">
                <a16:creationId xmlns:a16="http://schemas.microsoft.com/office/drawing/2014/main" id="{6770E117-1CAF-4646-BAED-4F953546246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05349" y="3334005"/>
            <a:ext cx="240790" cy="240790"/>
          </a:xfrm>
          <a:prstGeom prst="rect">
            <a:avLst/>
          </a:prstGeom>
        </p:spPr>
      </p:pic>
      <p:sp>
        <p:nvSpPr>
          <p:cNvPr id="24" name="Flowchart: Delay 23">
            <a:extLst>
              <a:ext uri="{FF2B5EF4-FFF2-40B4-BE49-F238E27FC236}">
                <a16:creationId xmlns:a16="http://schemas.microsoft.com/office/drawing/2014/main" id="{8B0AB62E-DA1D-4ED1-983E-68444396B62B}"/>
              </a:ext>
            </a:extLst>
          </p:cNvPr>
          <p:cNvSpPr/>
          <p:nvPr/>
        </p:nvSpPr>
        <p:spPr>
          <a:xfrm rot="5400000">
            <a:off x="6481340" y="2995985"/>
            <a:ext cx="286327" cy="1183021"/>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Flowchart: Delay 25">
            <a:extLst>
              <a:ext uri="{FF2B5EF4-FFF2-40B4-BE49-F238E27FC236}">
                <a16:creationId xmlns:a16="http://schemas.microsoft.com/office/drawing/2014/main" id="{6285DF26-D2D7-4F57-B4ED-A96BA0387669}"/>
              </a:ext>
            </a:extLst>
          </p:cNvPr>
          <p:cNvSpPr/>
          <p:nvPr/>
        </p:nvSpPr>
        <p:spPr>
          <a:xfrm rot="5400000">
            <a:off x="10676422" y="3021385"/>
            <a:ext cx="286327" cy="1183021"/>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Graphic 26" descr="Badge Follow outline">
            <a:extLst>
              <a:ext uri="{FF2B5EF4-FFF2-40B4-BE49-F238E27FC236}">
                <a16:creationId xmlns:a16="http://schemas.microsoft.com/office/drawing/2014/main" id="{EB5FC1BF-9A18-4469-AB4C-BB8A4634482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7349" y="3346705"/>
            <a:ext cx="240790" cy="240790"/>
          </a:xfrm>
          <a:prstGeom prst="rect">
            <a:avLst/>
          </a:prstGeom>
        </p:spPr>
      </p:pic>
      <p:pic>
        <p:nvPicPr>
          <p:cNvPr id="28" name="Graphic 27" descr="Badge Follow outline">
            <a:extLst>
              <a:ext uri="{FF2B5EF4-FFF2-40B4-BE49-F238E27FC236}">
                <a16:creationId xmlns:a16="http://schemas.microsoft.com/office/drawing/2014/main" id="{FFC2D783-AD06-4F48-A943-3F65168A938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82949" y="3334005"/>
            <a:ext cx="240790" cy="240790"/>
          </a:xfrm>
          <a:prstGeom prst="rect">
            <a:avLst/>
          </a:prstGeom>
        </p:spPr>
      </p:pic>
      <p:sp>
        <p:nvSpPr>
          <p:cNvPr id="29" name="TextBox 28">
            <a:extLst>
              <a:ext uri="{FF2B5EF4-FFF2-40B4-BE49-F238E27FC236}">
                <a16:creationId xmlns:a16="http://schemas.microsoft.com/office/drawing/2014/main" id="{18624C2B-C24C-42A5-8A87-11F97B3B54A4}"/>
              </a:ext>
            </a:extLst>
          </p:cNvPr>
          <p:cNvSpPr txBox="1"/>
          <p:nvPr/>
        </p:nvSpPr>
        <p:spPr>
          <a:xfrm>
            <a:off x="6095999" y="1717742"/>
            <a:ext cx="613252" cy="338554"/>
          </a:xfrm>
          <a:prstGeom prst="rect">
            <a:avLst/>
          </a:prstGeom>
          <a:noFill/>
        </p:spPr>
        <p:txBody>
          <a:bodyPr wrap="square">
            <a:spAutoFit/>
          </a:bodyPr>
          <a:lstStyle/>
          <a:p>
            <a:r>
              <a:rPr lang="en-US" sz="1600" b="1" dirty="0"/>
              <a:t>SiO</a:t>
            </a:r>
            <a:r>
              <a:rPr lang="en-US" sz="1600" b="1" baseline="-25000" dirty="0"/>
              <a:t>2</a:t>
            </a:r>
            <a:endParaRPr lang="en-GB" sz="1600" b="1" baseline="-25000" dirty="0"/>
          </a:p>
        </p:txBody>
      </p:sp>
      <p:sp>
        <p:nvSpPr>
          <p:cNvPr id="35" name="TextBox 34">
            <a:extLst>
              <a:ext uri="{FF2B5EF4-FFF2-40B4-BE49-F238E27FC236}">
                <a16:creationId xmlns:a16="http://schemas.microsoft.com/office/drawing/2014/main" id="{D32E077A-BFE1-4196-8666-84CE70D4A361}"/>
              </a:ext>
            </a:extLst>
          </p:cNvPr>
          <p:cNvSpPr txBox="1"/>
          <p:nvPr/>
        </p:nvSpPr>
        <p:spPr>
          <a:xfrm>
            <a:off x="477941" y="2204140"/>
            <a:ext cx="5244480" cy="4093428"/>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Mobile charges (contamination - </a:t>
            </a:r>
            <a:r>
              <a:rPr lang="en-US" sz="2000" dirty="0">
                <a:cs typeface="Times New Roman" panose="02020603050405020304" pitchFamily="18" charset="0"/>
              </a:rPr>
              <a:t>make insulator conductive)</a:t>
            </a:r>
            <a:br>
              <a:rPr lang="en-US" sz="2000" dirty="0">
                <a:cs typeface="Times New Roman" panose="02020603050405020304" pitchFamily="18" charset="0"/>
              </a:rPr>
            </a:b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Fixed charges (incompletely oxidized Si - </a:t>
            </a:r>
            <a:r>
              <a:rPr lang="en-US" sz="2000" dirty="0">
                <a:cs typeface="Times New Roman" panose="02020603050405020304" pitchFamily="18" charset="0"/>
              </a:rPr>
              <a:t>create an extra electric field affecting the devices in Si)</a:t>
            </a:r>
            <a:br>
              <a:rPr lang="en-US"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Oxide trapped charge (broken Si-O bonds, due to radiation)</a:t>
            </a:r>
          </a:p>
          <a:p>
            <a:pPr marL="742950" lvl="1" indent="-28575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Interface trapped charges (dangling bonds – affect mobility and increase noise)</a:t>
            </a:r>
            <a:br>
              <a:rPr lang="en-US"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p:txBody>
      </p:sp>
      <p:sp>
        <p:nvSpPr>
          <p:cNvPr id="39" name="Rectangle 38">
            <a:extLst>
              <a:ext uri="{FF2B5EF4-FFF2-40B4-BE49-F238E27FC236}">
                <a16:creationId xmlns:a16="http://schemas.microsoft.com/office/drawing/2014/main" id="{73FCBAB8-B79A-41FD-804C-6192D455601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dirty="0">
                <a:latin typeface="+mj-lt"/>
                <a:ea typeface="+mj-ea"/>
                <a:cs typeface="+mj-cs"/>
              </a:rPr>
              <a:t>Oxide quality</a:t>
            </a:r>
          </a:p>
        </p:txBody>
      </p:sp>
      <p:sp>
        <p:nvSpPr>
          <p:cNvPr id="31" name="Rectangle 30">
            <a:extLst>
              <a:ext uri="{FF2B5EF4-FFF2-40B4-BE49-F238E27FC236}">
                <a16:creationId xmlns:a16="http://schemas.microsoft.com/office/drawing/2014/main" id="{9891DE1D-8900-4A14-A8CB-E1309B1139F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7" name="Picture 36" descr="ox_small_cmyk_pos_rect.jpg">
            <a:extLst>
              <a:ext uri="{FF2B5EF4-FFF2-40B4-BE49-F238E27FC236}">
                <a16:creationId xmlns:a16="http://schemas.microsoft.com/office/drawing/2014/main" id="{131188AE-7CFD-4774-97D2-E1C3ABA95D1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2" name="TextBox 41">
            <a:extLst>
              <a:ext uri="{FF2B5EF4-FFF2-40B4-BE49-F238E27FC236}">
                <a16:creationId xmlns:a16="http://schemas.microsoft.com/office/drawing/2014/main" id="{8B765A9A-F92A-4D03-A26A-82D2E524B51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23</a:t>
            </a:r>
            <a:endParaRPr lang="en-GB" dirty="0"/>
          </a:p>
        </p:txBody>
      </p:sp>
      <p:sp>
        <p:nvSpPr>
          <p:cNvPr id="2" name="TextBox 1">
            <a:extLst>
              <a:ext uri="{FF2B5EF4-FFF2-40B4-BE49-F238E27FC236}">
                <a16:creationId xmlns:a16="http://schemas.microsoft.com/office/drawing/2014/main" id="{92240F00-C61E-68C6-D8DC-D13CE2F14CE7}"/>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15320078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F2155FB-8D31-44A5-8612-230F447D27B3}"/>
              </a:ext>
            </a:extLst>
          </p:cNvPr>
          <p:cNvPicPr>
            <a:picLocks noChangeAspect="1"/>
          </p:cNvPicPr>
          <p:nvPr/>
        </p:nvPicPr>
        <p:blipFill>
          <a:blip r:embed="rId2"/>
          <a:stretch>
            <a:fillRect/>
          </a:stretch>
        </p:blipFill>
        <p:spPr>
          <a:xfrm>
            <a:off x="5721305" y="234565"/>
            <a:ext cx="3580286" cy="4631594"/>
          </a:xfrm>
          <a:prstGeom prst="rect">
            <a:avLst/>
          </a:prstGeom>
        </p:spPr>
      </p:pic>
      <p:sp>
        <p:nvSpPr>
          <p:cNvPr id="14" name="TextBox 13">
            <a:extLst>
              <a:ext uri="{FF2B5EF4-FFF2-40B4-BE49-F238E27FC236}">
                <a16:creationId xmlns:a16="http://schemas.microsoft.com/office/drawing/2014/main" id="{AA405E7B-1B8C-42EE-8928-4E56B5CF1DA0}"/>
              </a:ext>
            </a:extLst>
          </p:cNvPr>
          <p:cNvSpPr txBox="1"/>
          <p:nvPr/>
        </p:nvSpPr>
        <p:spPr>
          <a:xfrm>
            <a:off x="506647" y="2285178"/>
            <a:ext cx="4915335" cy="1938992"/>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The Deal Grove Model is a simple kinetic model for oxide thermal growth, wet and dry</a:t>
            </a:r>
          </a:p>
          <a:p>
            <a:pPr marL="342900" indent="-342900">
              <a:buFont typeface="Arial" panose="020B0604020202020204" pitchFamily="34" charset="0"/>
              <a:buChar char="•"/>
            </a:pPr>
            <a:endParaRPr lang="en-GB" sz="2000" dirty="0">
              <a:cs typeface="Times New Roman" panose="02020603050405020304" pitchFamily="18" charset="0"/>
            </a:endParaRPr>
          </a:p>
          <a:p>
            <a:pPr marL="342900" indent="-342900">
              <a:buFont typeface="Arial" panose="020B0604020202020204" pitchFamily="34" charset="0"/>
              <a:buChar char="•"/>
            </a:pPr>
            <a:r>
              <a:rPr lang="en-US" sz="2000" dirty="0">
                <a:solidFill>
                  <a:srgbClr val="000000"/>
                </a:solidFill>
                <a:cs typeface="Times New Roman" panose="02020603050405020304" pitchFamily="18" charset="0"/>
              </a:rPr>
              <a:t>Developed by Andy Grove (Intel’s CEO) and Bruce Deal in the 60’s</a:t>
            </a:r>
          </a:p>
        </p:txBody>
      </p:sp>
      <p:sp>
        <p:nvSpPr>
          <p:cNvPr id="15" name="Rectangle 14">
            <a:extLst>
              <a:ext uri="{FF2B5EF4-FFF2-40B4-BE49-F238E27FC236}">
                <a16:creationId xmlns:a16="http://schemas.microsoft.com/office/drawing/2014/main" id="{4BA8F0D2-59B2-41D8-B35B-07506037B08D}"/>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dirty="0">
                <a:latin typeface="+mj-lt"/>
                <a:ea typeface="+mj-ea"/>
                <a:cs typeface="+mj-cs"/>
              </a:rPr>
              <a:t>The Deal-Grove oxidation model</a:t>
            </a:r>
          </a:p>
        </p:txBody>
      </p:sp>
      <p:pic>
        <p:nvPicPr>
          <p:cNvPr id="5" name="Picture 4">
            <a:extLst>
              <a:ext uri="{FF2B5EF4-FFF2-40B4-BE49-F238E27FC236}">
                <a16:creationId xmlns:a16="http://schemas.microsoft.com/office/drawing/2014/main" id="{36BC7DF6-38A6-4948-B272-0511E169ACAE}"/>
              </a:ext>
            </a:extLst>
          </p:cNvPr>
          <p:cNvPicPr>
            <a:picLocks noChangeAspect="1"/>
          </p:cNvPicPr>
          <p:nvPr/>
        </p:nvPicPr>
        <p:blipFill>
          <a:blip r:embed="rId3"/>
          <a:stretch>
            <a:fillRect/>
          </a:stretch>
        </p:blipFill>
        <p:spPr>
          <a:xfrm>
            <a:off x="9124130" y="3432555"/>
            <a:ext cx="2561223" cy="1779170"/>
          </a:xfrm>
          <a:prstGeom prst="rect">
            <a:avLst/>
          </a:prstGeom>
        </p:spPr>
      </p:pic>
      <p:sp>
        <p:nvSpPr>
          <p:cNvPr id="18" name="TextBox 17">
            <a:extLst>
              <a:ext uri="{FF2B5EF4-FFF2-40B4-BE49-F238E27FC236}">
                <a16:creationId xmlns:a16="http://schemas.microsoft.com/office/drawing/2014/main" id="{5B498249-DDA1-4F16-B576-2757047460BA}"/>
              </a:ext>
            </a:extLst>
          </p:cNvPr>
          <p:cNvSpPr txBox="1"/>
          <p:nvPr/>
        </p:nvSpPr>
        <p:spPr>
          <a:xfrm>
            <a:off x="5721305" y="5549245"/>
            <a:ext cx="5653173" cy="461665"/>
          </a:xfrm>
          <a:prstGeom prst="rect">
            <a:avLst/>
          </a:prstGeom>
          <a:noFill/>
        </p:spPr>
        <p:txBody>
          <a:bodyPr wrap="square">
            <a:spAutoFit/>
          </a:bodyPr>
          <a:lstStyle/>
          <a:p>
            <a:pPr lvl="1"/>
            <a:r>
              <a:rPr lang="en-GB" sz="1200" b="0" i="1" u="none" strike="noStrike" baseline="0" dirty="0"/>
              <a:t>B. E. DEAL AND A. S. GROVE</a:t>
            </a:r>
            <a:r>
              <a:rPr lang="en-US" sz="1200" i="1" dirty="0">
                <a:cs typeface="Arial" panose="020B0604020202020204" pitchFamily="34" charset="0"/>
              </a:rPr>
              <a:t> </a:t>
            </a:r>
            <a:r>
              <a:rPr lang="en-GB" sz="1200" b="0" i="1" u="none" strike="noStrike" baseline="0" dirty="0"/>
              <a:t>General Relationship for the Thermal Oxidation of Silicon, JOURNAL OF APPLIED PHYSICS VOLUME 36. NUMBER 12 DECEMBER 1965</a:t>
            </a:r>
            <a:endParaRPr lang="en-GB" sz="1200" i="1" dirty="0">
              <a:cs typeface="Arial" panose="020B0604020202020204" pitchFamily="34" charset="0"/>
            </a:endParaRPr>
          </a:p>
        </p:txBody>
      </p:sp>
      <p:sp>
        <p:nvSpPr>
          <p:cNvPr id="16" name="Rectangle 15">
            <a:extLst>
              <a:ext uri="{FF2B5EF4-FFF2-40B4-BE49-F238E27FC236}">
                <a16:creationId xmlns:a16="http://schemas.microsoft.com/office/drawing/2014/main" id="{2B73AB28-924A-445D-B24C-D3C29E1605B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11CF9DEF-F55E-4FF5-A6C2-837C0BBBCCE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0" name="TextBox 19">
            <a:extLst>
              <a:ext uri="{FF2B5EF4-FFF2-40B4-BE49-F238E27FC236}">
                <a16:creationId xmlns:a16="http://schemas.microsoft.com/office/drawing/2014/main" id="{2CCB9385-E890-49EE-A3FE-F4855ABF37FB}"/>
              </a:ext>
            </a:extLst>
          </p:cNvPr>
          <p:cNvSpPr txBox="1"/>
          <p:nvPr/>
        </p:nvSpPr>
        <p:spPr>
          <a:xfrm>
            <a:off x="87363" y="6400425"/>
            <a:ext cx="623904" cy="369332"/>
          </a:xfrm>
          <a:prstGeom prst="rect">
            <a:avLst/>
          </a:prstGeom>
          <a:noFill/>
        </p:spPr>
        <p:txBody>
          <a:bodyPr wrap="square">
            <a:spAutoFit/>
          </a:bodyPr>
          <a:lstStyle/>
          <a:p>
            <a:r>
              <a:rPr lang="en-GB" dirty="0"/>
              <a:t>24</a:t>
            </a:r>
          </a:p>
        </p:txBody>
      </p:sp>
      <p:sp>
        <p:nvSpPr>
          <p:cNvPr id="2" name="TextBox 1">
            <a:extLst>
              <a:ext uri="{FF2B5EF4-FFF2-40B4-BE49-F238E27FC236}">
                <a16:creationId xmlns:a16="http://schemas.microsoft.com/office/drawing/2014/main" id="{11399CBB-6CD4-0F5F-3723-C897411FE963}"/>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17045599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25DCF48E-2B0B-442D-8A9F-4C825A97919C}"/>
              </a:ext>
            </a:extLst>
          </p:cNvPr>
          <p:cNvCxnSpPr/>
          <p:nvPr/>
        </p:nvCxnSpPr>
        <p:spPr>
          <a:xfrm>
            <a:off x="5917149" y="1659691"/>
            <a:ext cx="0" cy="2604977"/>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75AF915-8246-422E-BEB8-2E2314CC46E3}"/>
              </a:ext>
            </a:extLst>
          </p:cNvPr>
          <p:cNvSpPr/>
          <p:nvPr/>
        </p:nvSpPr>
        <p:spPr>
          <a:xfrm>
            <a:off x="7677691" y="1932579"/>
            <a:ext cx="1741471" cy="1485043"/>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SiO</a:t>
            </a:r>
            <a:r>
              <a:rPr lang="en-GB" baseline="-25000" dirty="0">
                <a:solidFill>
                  <a:schemeClr val="tx1"/>
                </a:solidFill>
              </a:rPr>
              <a:t>2</a:t>
            </a:r>
          </a:p>
        </p:txBody>
      </p:sp>
      <p:sp>
        <p:nvSpPr>
          <p:cNvPr id="14" name="Rectangle 13">
            <a:extLst>
              <a:ext uri="{FF2B5EF4-FFF2-40B4-BE49-F238E27FC236}">
                <a16:creationId xmlns:a16="http://schemas.microsoft.com/office/drawing/2014/main" id="{BC6FE5C0-A4CE-4459-95E1-F580F8630A05}"/>
              </a:ext>
            </a:extLst>
          </p:cNvPr>
          <p:cNvSpPr/>
          <p:nvPr/>
        </p:nvSpPr>
        <p:spPr>
          <a:xfrm>
            <a:off x="9422441" y="1932579"/>
            <a:ext cx="1937885" cy="148504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5" name="TextBox 14">
            <a:extLst>
              <a:ext uri="{FF2B5EF4-FFF2-40B4-BE49-F238E27FC236}">
                <a16:creationId xmlns:a16="http://schemas.microsoft.com/office/drawing/2014/main" id="{691418F7-D4D0-4206-9AAD-2731F8981895}"/>
              </a:ext>
            </a:extLst>
          </p:cNvPr>
          <p:cNvSpPr txBox="1"/>
          <p:nvPr/>
        </p:nvSpPr>
        <p:spPr>
          <a:xfrm>
            <a:off x="5605600" y="1420193"/>
            <a:ext cx="403828" cy="369332"/>
          </a:xfrm>
          <a:prstGeom prst="rect">
            <a:avLst/>
          </a:prstGeom>
          <a:noFill/>
        </p:spPr>
        <p:txBody>
          <a:bodyPr wrap="none" rtlCol="0">
            <a:spAutoFit/>
          </a:bodyPr>
          <a:lstStyle/>
          <a:p>
            <a:r>
              <a:rPr lang="en-GB" dirty="0"/>
              <a:t>C</a:t>
            </a:r>
            <a:r>
              <a:rPr lang="en-GB" baseline="-25000" dirty="0"/>
              <a:t>G</a:t>
            </a:r>
          </a:p>
        </p:txBody>
      </p:sp>
      <p:sp>
        <p:nvSpPr>
          <p:cNvPr id="17" name="TextBox 16">
            <a:extLst>
              <a:ext uri="{FF2B5EF4-FFF2-40B4-BE49-F238E27FC236}">
                <a16:creationId xmlns:a16="http://schemas.microsoft.com/office/drawing/2014/main" id="{BAC968B9-FFE4-4ED9-8CCB-1055024F9973}"/>
              </a:ext>
            </a:extLst>
          </p:cNvPr>
          <p:cNvSpPr txBox="1"/>
          <p:nvPr/>
        </p:nvSpPr>
        <p:spPr>
          <a:xfrm>
            <a:off x="7343531" y="1797914"/>
            <a:ext cx="369012" cy="369332"/>
          </a:xfrm>
          <a:prstGeom prst="rect">
            <a:avLst/>
          </a:prstGeom>
          <a:noFill/>
        </p:spPr>
        <p:txBody>
          <a:bodyPr wrap="none" rtlCol="0">
            <a:spAutoFit/>
          </a:bodyPr>
          <a:lstStyle/>
          <a:p>
            <a:r>
              <a:rPr lang="en-GB" dirty="0"/>
              <a:t>C</a:t>
            </a:r>
            <a:r>
              <a:rPr lang="en-GB" baseline="-25000" dirty="0"/>
              <a:t>s</a:t>
            </a:r>
          </a:p>
        </p:txBody>
      </p:sp>
      <p:cxnSp>
        <p:nvCxnSpPr>
          <p:cNvPr id="18" name="Straight Connector 17">
            <a:extLst>
              <a:ext uri="{FF2B5EF4-FFF2-40B4-BE49-F238E27FC236}">
                <a16:creationId xmlns:a16="http://schemas.microsoft.com/office/drawing/2014/main" id="{14578B9C-1AAE-41C6-9C83-07F268149516}"/>
              </a:ext>
            </a:extLst>
          </p:cNvPr>
          <p:cNvCxnSpPr>
            <a:cxnSpLocks/>
          </p:cNvCxnSpPr>
          <p:nvPr/>
        </p:nvCxnSpPr>
        <p:spPr>
          <a:xfrm>
            <a:off x="5923871" y="1797914"/>
            <a:ext cx="1785407" cy="3693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90F2228-4268-4787-9AAB-9B7E8666AEDB}"/>
              </a:ext>
            </a:extLst>
          </p:cNvPr>
          <p:cNvSpPr txBox="1"/>
          <p:nvPr/>
        </p:nvSpPr>
        <p:spPr>
          <a:xfrm>
            <a:off x="7379123" y="2447091"/>
            <a:ext cx="386644" cy="369332"/>
          </a:xfrm>
          <a:prstGeom prst="rect">
            <a:avLst/>
          </a:prstGeom>
          <a:noFill/>
        </p:spPr>
        <p:txBody>
          <a:bodyPr wrap="none" rtlCol="0">
            <a:spAutoFit/>
          </a:bodyPr>
          <a:lstStyle/>
          <a:p>
            <a:r>
              <a:rPr lang="en-GB" dirty="0"/>
              <a:t>C</a:t>
            </a:r>
            <a:r>
              <a:rPr lang="en-GB" baseline="-25000" dirty="0"/>
              <a:t>0</a:t>
            </a:r>
          </a:p>
        </p:txBody>
      </p:sp>
      <p:sp>
        <p:nvSpPr>
          <p:cNvPr id="20" name="TextBox 19">
            <a:extLst>
              <a:ext uri="{FF2B5EF4-FFF2-40B4-BE49-F238E27FC236}">
                <a16:creationId xmlns:a16="http://schemas.microsoft.com/office/drawing/2014/main" id="{B07DFDFD-8B98-47B5-8EFA-9ECCF86F2430}"/>
              </a:ext>
            </a:extLst>
          </p:cNvPr>
          <p:cNvSpPr txBox="1"/>
          <p:nvPr/>
        </p:nvSpPr>
        <p:spPr>
          <a:xfrm>
            <a:off x="9432993" y="2933925"/>
            <a:ext cx="343364" cy="369332"/>
          </a:xfrm>
          <a:prstGeom prst="rect">
            <a:avLst/>
          </a:prstGeom>
          <a:noFill/>
        </p:spPr>
        <p:txBody>
          <a:bodyPr wrap="none" rtlCol="0">
            <a:spAutoFit/>
          </a:bodyPr>
          <a:lstStyle/>
          <a:p>
            <a:r>
              <a:rPr lang="en-GB" dirty="0"/>
              <a:t>C</a:t>
            </a:r>
            <a:r>
              <a:rPr lang="en-GB" baseline="-25000" dirty="0"/>
              <a:t>i</a:t>
            </a:r>
          </a:p>
        </p:txBody>
      </p:sp>
      <p:cxnSp>
        <p:nvCxnSpPr>
          <p:cNvPr id="21" name="Straight Connector 20">
            <a:extLst>
              <a:ext uri="{FF2B5EF4-FFF2-40B4-BE49-F238E27FC236}">
                <a16:creationId xmlns:a16="http://schemas.microsoft.com/office/drawing/2014/main" id="{8702CFB9-4AEC-44C0-9A63-50CEA5CB0B53}"/>
              </a:ext>
            </a:extLst>
          </p:cNvPr>
          <p:cNvCxnSpPr>
            <a:cxnSpLocks/>
          </p:cNvCxnSpPr>
          <p:nvPr/>
        </p:nvCxnSpPr>
        <p:spPr>
          <a:xfrm>
            <a:off x="7677679" y="2976419"/>
            <a:ext cx="1741471" cy="2157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B07EBD9-0D06-4275-96EC-03456AAF7C0A}"/>
              </a:ext>
            </a:extLst>
          </p:cNvPr>
          <p:cNvCxnSpPr>
            <a:cxnSpLocks/>
          </p:cNvCxnSpPr>
          <p:nvPr/>
        </p:nvCxnSpPr>
        <p:spPr>
          <a:xfrm flipV="1">
            <a:off x="7677679" y="3604891"/>
            <a:ext cx="1720512" cy="16"/>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ABED5D1-CC54-4FE1-BDBB-3F8EA33DC15A}"/>
              </a:ext>
            </a:extLst>
          </p:cNvPr>
          <p:cNvSpPr txBox="1"/>
          <p:nvPr/>
        </p:nvSpPr>
        <p:spPr>
          <a:xfrm>
            <a:off x="8433628" y="3627528"/>
            <a:ext cx="422423" cy="369332"/>
          </a:xfrm>
          <a:prstGeom prst="rect">
            <a:avLst/>
          </a:prstGeom>
          <a:noFill/>
        </p:spPr>
        <p:txBody>
          <a:bodyPr wrap="none" rtlCol="0">
            <a:spAutoFit/>
          </a:bodyPr>
          <a:lstStyle/>
          <a:p>
            <a:r>
              <a:rPr lang="en-GB" dirty="0"/>
              <a:t>T</a:t>
            </a:r>
            <a:r>
              <a:rPr lang="en-GB" baseline="-25000" dirty="0"/>
              <a:t>ox</a:t>
            </a:r>
          </a:p>
        </p:txBody>
      </p:sp>
      <p:sp>
        <p:nvSpPr>
          <p:cNvPr id="24" name="Arrow: Right 23">
            <a:extLst>
              <a:ext uri="{FF2B5EF4-FFF2-40B4-BE49-F238E27FC236}">
                <a16:creationId xmlns:a16="http://schemas.microsoft.com/office/drawing/2014/main" id="{D861C8AD-B314-4A6F-8491-7B98B8E56ED3}"/>
              </a:ext>
            </a:extLst>
          </p:cNvPr>
          <p:cNvSpPr/>
          <p:nvPr/>
        </p:nvSpPr>
        <p:spPr>
          <a:xfrm>
            <a:off x="5923871" y="4489947"/>
            <a:ext cx="1620289" cy="33042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Arrow: Right 25">
            <a:extLst>
              <a:ext uri="{FF2B5EF4-FFF2-40B4-BE49-F238E27FC236}">
                <a16:creationId xmlns:a16="http://schemas.microsoft.com/office/drawing/2014/main" id="{707DE5A0-EC74-44FA-A6E5-1C7DE9DB15E1}"/>
              </a:ext>
            </a:extLst>
          </p:cNvPr>
          <p:cNvSpPr/>
          <p:nvPr/>
        </p:nvSpPr>
        <p:spPr>
          <a:xfrm>
            <a:off x="7788150" y="4489947"/>
            <a:ext cx="1339082" cy="330422"/>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Arrow: Right 26">
            <a:extLst>
              <a:ext uri="{FF2B5EF4-FFF2-40B4-BE49-F238E27FC236}">
                <a16:creationId xmlns:a16="http://schemas.microsoft.com/office/drawing/2014/main" id="{0DC3A0D7-A2FB-49EC-9F19-A8D2A8C0C584}"/>
              </a:ext>
            </a:extLst>
          </p:cNvPr>
          <p:cNvSpPr/>
          <p:nvPr/>
        </p:nvSpPr>
        <p:spPr>
          <a:xfrm>
            <a:off x="9398191" y="4489947"/>
            <a:ext cx="1620289" cy="33042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Box 27">
            <a:extLst>
              <a:ext uri="{FF2B5EF4-FFF2-40B4-BE49-F238E27FC236}">
                <a16:creationId xmlns:a16="http://schemas.microsoft.com/office/drawing/2014/main" id="{BA82313D-6274-489C-9F39-444A4DB30603}"/>
              </a:ext>
            </a:extLst>
          </p:cNvPr>
          <p:cNvSpPr txBox="1"/>
          <p:nvPr/>
        </p:nvSpPr>
        <p:spPr>
          <a:xfrm>
            <a:off x="6447562" y="4861057"/>
            <a:ext cx="369012" cy="369332"/>
          </a:xfrm>
          <a:prstGeom prst="rect">
            <a:avLst/>
          </a:prstGeom>
          <a:noFill/>
        </p:spPr>
        <p:txBody>
          <a:bodyPr wrap="none" rtlCol="0">
            <a:spAutoFit/>
          </a:bodyPr>
          <a:lstStyle/>
          <a:p>
            <a:r>
              <a:rPr lang="en-GB" dirty="0"/>
              <a:t>F</a:t>
            </a:r>
            <a:r>
              <a:rPr lang="en-GB" baseline="-25000" dirty="0"/>
              <a:t>1</a:t>
            </a:r>
          </a:p>
        </p:txBody>
      </p:sp>
      <p:sp>
        <p:nvSpPr>
          <p:cNvPr id="29" name="TextBox 28">
            <a:extLst>
              <a:ext uri="{FF2B5EF4-FFF2-40B4-BE49-F238E27FC236}">
                <a16:creationId xmlns:a16="http://schemas.microsoft.com/office/drawing/2014/main" id="{77B04FD8-4542-4ECE-BD39-145F4080B81C}"/>
              </a:ext>
            </a:extLst>
          </p:cNvPr>
          <p:cNvSpPr txBox="1"/>
          <p:nvPr/>
        </p:nvSpPr>
        <p:spPr>
          <a:xfrm>
            <a:off x="8168923" y="4854946"/>
            <a:ext cx="369012" cy="369332"/>
          </a:xfrm>
          <a:prstGeom prst="rect">
            <a:avLst/>
          </a:prstGeom>
          <a:noFill/>
        </p:spPr>
        <p:txBody>
          <a:bodyPr wrap="none" rtlCol="0">
            <a:spAutoFit/>
          </a:bodyPr>
          <a:lstStyle/>
          <a:p>
            <a:r>
              <a:rPr lang="en-GB" dirty="0"/>
              <a:t>F</a:t>
            </a:r>
            <a:r>
              <a:rPr lang="en-GB" baseline="-25000" dirty="0"/>
              <a:t>2</a:t>
            </a:r>
          </a:p>
        </p:txBody>
      </p:sp>
      <p:sp>
        <p:nvSpPr>
          <p:cNvPr id="31" name="TextBox 30">
            <a:extLst>
              <a:ext uri="{FF2B5EF4-FFF2-40B4-BE49-F238E27FC236}">
                <a16:creationId xmlns:a16="http://schemas.microsoft.com/office/drawing/2014/main" id="{17576BB6-3DA4-4DE3-A518-DDB2FD278E62}"/>
              </a:ext>
            </a:extLst>
          </p:cNvPr>
          <p:cNvSpPr txBox="1"/>
          <p:nvPr/>
        </p:nvSpPr>
        <p:spPr>
          <a:xfrm>
            <a:off x="9779563" y="4878586"/>
            <a:ext cx="689439" cy="369332"/>
          </a:xfrm>
          <a:prstGeom prst="rect">
            <a:avLst/>
          </a:prstGeom>
          <a:noFill/>
        </p:spPr>
        <p:txBody>
          <a:bodyPr wrap="square" rtlCol="0">
            <a:spAutoFit/>
          </a:bodyPr>
          <a:lstStyle/>
          <a:p>
            <a:r>
              <a:rPr lang="en-GB" dirty="0"/>
              <a:t>F</a:t>
            </a:r>
            <a:r>
              <a:rPr lang="en-GB" baseline="-25000" dirty="0"/>
              <a:t>3</a:t>
            </a:r>
          </a:p>
        </p:txBody>
      </p:sp>
      <p:sp>
        <p:nvSpPr>
          <p:cNvPr id="35" name="TextBox 34">
            <a:extLst>
              <a:ext uri="{FF2B5EF4-FFF2-40B4-BE49-F238E27FC236}">
                <a16:creationId xmlns:a16="http://schemas.microsoft.com/office/drawing/2014/main" id="{29322CB3-1964-4906-86EA-82CCF9ED4B85}"/>
              </a:ext>
            </a:extLst>
          </p:cNvPr>
          <p:cNvSpPr txBox="1"/>
          <p:nvPr/>
        </p:nvSpPr>
        <p:spPr>
          <a:xfrm>
            <a:off x="6167619" y="5313538"/>
            <a:ext cx="1175912" cy="369332"/>
          </a:xfrm>
          <a:prstGeom prst="rect">
            <a:avLst/>
          </a:prstGeom>
          <a:noFill/>
        </p:spPr>
        <p:txBody>
          <a:bodyPr wrap="square" rtlCol="0">
            <a:spAutoFit/>
          </a:bodyPr>
          <a:lstStyle/>
          <a:p>
            <a:r>
              <a:rPr lang="en-GB" dirty="0"/>
              <a:t>Gas flux</a:t>
            </a:r>
            <a:endParaRPr lang="en-GB" baseline="-25000" dirty="0"/>
          </a:p>
        </p:txBody>
      </p:sp>
      <p:sp>
        <p:nvSpPr>
          <p:cNvPr id="37" name="TextBox 36">
            <a:extLst>
              <a:ext uri="{FF2B5EF4-FFF2-40B4-BE49-F238E27FC236}">
                <a16:creationId xmlns:a16="http://schemas.microsoft.com/office/drawing/2014/main" id="{A4872127-C3DB-48A3-A78E-3E4EE14AE4E8}"/>
              </a:ext>
            </a:extLst>
          </p:cNvPr>
          <p:cNvSpPr txBox="1"/>
          <p:nvPr/>
        </p:nvSpPr>
        <p:spPr>
          <a:xfrm>
            <a:off x="7595836" y="5313456"/>
            <a:ext cx="2018116" cy="369332"/>
          </a:xfrm>
          <a:prstGeom prst="rect">
            <a:avLst/>
          </a:prstGeom>
          <a:noFill/>
        </p:spPr>
        <p:txBody>
          <a:bodyPr wrap="square" rtlCol="0">
            <a:spAutoFit/>
          </a:bodyPr>
          <a:lstStyle/>
          <a:p>
            <a:r>
              <a:rPr lang="en-GB" dirty="0"/>
              <a:t>Diffusion flux</a:t>
            </a:r>
            <a:endParaRPr lang="en-GB" baseline="-25000" dirty="0"/>
          </a:p>
        </p:txBody>
      </p:sp>
      <p:sp>
        <p:nvSpPr>
          <p:cNvPr id="39" name="TextBox 38">
            <a:extLst>
              <a:ext uri="{FF2B5EF4-FFF2-40B4-BE49-F238E27FC236}">
                <a16:creationId xmlns:a16="http://schemas.microsoft.com/office/drawing/2014/main" id="{218137CA-A728-4C0B-8F83-666E32E908E0}"/>
              </a:ext>
            </a:extLst>
          </p:cNvPr>
          <p:cNvSpPr txBox="1"/>
          <p:nvPr/>
        </p:nvSpPr>
        <p:spPr>
          <a:xfrm>
            <a:off x="9342210" y="5313456"/>
            <a:ext cx="2018116" cy="369332"/>
          </a:xfrm>
          <a:prstGeom prst="rect">
            <a:avLst/>
          </a:prstGeom>
          <a:noFill/>
        </p:spPr>
        <p:txBody>
          <a:bodyPr wrap="square" rtlCol="0">
            <a:spAutoFit/>
          </a:bodyPr>
          <a:lstStyle/>
          <a:p>
            <a:r>
              <a:rPr lang="en-GB" dirty="0"/>
              <a:t>Reaction flux</a:t>
            </a:r>
            <a:endParaRPr lang="en-GB" baseline="-25000" dirty="0"/>
          </a:p>
        </p:txBody>
      </p:sp>
      <p:sp>
        <p:nvSpPr>
          <p:cNvPr id="41" name="TextBox 40">
            <a:extLst>
              <a:ext uri="{FF2B5EF4-FFF2-40B4-BE49-F238E27FC236}">
                <a16:creationId xmlns:a16="http://schemas.microsoft.com/office/drawing/2014/main" id="{2492F3DD-BFB1-4622-948F-30CA7FC6ED6B}"/>
              </a:ext>
            </a:extLst>
          </p:cNvPr>
          <p:cNvSpPr txBox="1"/>
          <p:nvPr/>
        </p:nvSpPr>
        <p:spPr>
          <a:xfrm>
            <a:off x="6490827" y="1291430"/>
            <a:ext cx="422423" cy="369332"/>
          </a:xfrm>
          <a:prstGeom prst="rect">
            <a:avLst/>
          </a:prstGeom>
          <a:noFill/>
          <a:ln>
            <a:solidFill>
              <a:schemeClr val="tx1"/>
            </a:solidFill>
          </a:ln>
        </p:spPr>
        <p:txBody>
          <a:bodyPr wrap="square">
            <a:spAutoFit/>
          </a:bodyPr>
          <a:lstStyle/>
          <a:p>
            <a:pPr algn="ctr"/>
            <a:r>
              <a:rPr lang="en-GB" sz="1800" dirty="0"/>
              <a:t>1</a:t>
            </a:r>
            <a:endParaRPr lang="en-GB" dirty="0"/>
          </a:p>
        </p:txBody>
      </p:sp>
      <p:sp>
        <p:nvSpPr>
          <p:cNvPr id="42" name="TextBox 41">
            <a:extLst>
              <a:ext uri="{FF2B5EF4-FFF2-40B4-BE49-F238E27FC236}">
                <a16:creationId xmlns:a16="http://schemas.microsoft.com/office/drawing/2014/main" id="{49110C15-C01D-4138-A72A-F2D1C2385330}"/>
              </a:ext>
            </a:extLst>
          </p:cNvPr>
          <p:cNvSpPr txBox="1"/>
          <p:nvPr/>
        </p:nvSpPr>
        <p:spPr>
          <a:xfrm>
            <a:off x="8222416" y="1291430"/>
            <a:ext cx="422423" cy="369332"/>
          </a:xfrm>
          <a:prstGeom prst="rect">
            <a:avLst/>
          </a:prstGeom>
          <a:noFill/>
          <a:ln>
            <a:solidFill>
              <a:schemeClr val="tx1"/>
            </a:solidFill>
          </a:ln>
        </p:spPr>
        <p:txBody>
          <a:bodyPr wrap="square">
            <a:spAutoFit/>
          </a:bodyPr>
          <a:lstStyle/>
          <a:p>
            <a:pPr algn="ctr"/>
            <a:r>
              <a:rPr lang="en-GB" dirty="0"/>
              <a:t>2</a:t>
            </a:r>
          </a:p>
        </p:txBody>
      </p:sp>
      <p:sp>
        <p:nvSpPr>
          <p:cNvPr id="43" name="TextBox 42">
            <a:extLst>
              <a:ext uri="{FF2B5EF4-FFF2-40B4-BE49-F238E27FC236}">
                <a16:creationId xmlns:a16="http://schemas.microsoft.com/office/drawing/2014/main" id="{8AFBE58E-9817-46E1-80CE-F899B445F08F}"/>
              </a:ext>
            </a:extLst>
          </p:cNvPr>
          <p:cNvSpPr txBox="1"/>
          <p:nvPr/>
        </p:nvSpPr>
        <p:spPr>
          <a:xfrm>
            <a:off x="9221781" y="1291430"/>
            <a:ext cx="422423" cy="369332"/>
          </a:xfrm>
          <a:prstGeom prst="rect">
            <a:avLst/>
          </a:prstGeom>
          <a:noFill/>
          <a:ln>
            <a:solidFill>
              <a:schemeClr val="tx1"/>
            </a:solidFill>
          </a:ln>
        </p:spPr>
        <p:txBody>
          <a:bodyPr wrap="square">
            <a:spAutoFit/>
          </a:bodyPr>
          <a:lstStyle/>
          <a:p>
            <a:pPr algn="ctr"/>
            <a:r>
              <a:rPr lang="en-GB" dirty="0"/>
              <a:t>3</a:t>
            </a:r>
          </a:p>
        </p:txBody>
      </p:sp>
      <p:sp>
        <p:nvSpPr>
          <p:cNvPr id="44" name="Rectangle 43">
            <a:extLst>
              <a:ext uri="{FF2B5EF4-FFF2-40B4-BE49-F238E27FC236}">
                <a16:creationId xmlns:a16="http://schemas.microsoft.com/office/drawing/2014/main" id="{17098CD3-D20D-4778-9323-086E11ED1B5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46" name="TextBox 45">
            <a:extLst>
              <a:ext uri="{FF2B5EF4-FFF2-40B4-BE49-F238E27FC236}">
                <a16:creationId xmlns:a16="http://schemas.microsoft.com/office/drawing/2014/main" id="{39F85C05-B017-4816-9B7B-0295EEAD5D59}"/>
              </a:ext>
            </a:extLst>
          </p:cNvPr>
          <p:cNvSpPr txBox="1"/>
          <p:nvPr/>
        </p:nvSpPr>
        <p:spPr>
          <a:xfrm>
            <a:off x="456276" y="2309267"/>
            <a:ext cx="5126023" cy="3067506"/>
          </a:xfrm>
          <a:prstGeom prst="rect">
            <a:avLst/>
          </a:prstGeom>
          <a:noFill/>
        </p:spPr>
        <p:txBody>
          <a:bodyPr wrap="square" rtlCol="0">
            <a:spAutoFit/>
          </a:bodyPr>
          <a:lstStyle/>
          <a:p>
            <a:r>
              <a:rPr lang="en-GB" sz="2000" dirty="0">
                <a:cs typeface="Times New Roman" panose="02020603050405020304" pitchFamily="18" charset="0"/>
              </a:rPr>
              <a:t>1: Oxygen diffuses from bulk C</a:t>
            </a:r>
            <a:r>
              <a:rPr lang="en-GB" sz="2000" baseline="-25000" dirty="0">
                <a:cs typeface="Times New Roman" panose="02020603050405020304" pitchFamily="18" charset="0"/>
              </a:rPr>
              <a:t>G</a:t>
            </a:r>
            <a:r>
              <a:rPr lang="en-GB" sz="2000" dirty="0">
                <a:cs typeface="Times New Roman" panose="02020603050405020304" pitchFamily="18" charset="0"/>
              </a:rPr>
              <a:t> to wafer surface C</a:t>
            </a:r>
            <a:r>
              <a:rPr lang="en-GB" sz="2000" baseline="-25000" dirty="0">
                <a:cs typeface="Times New Roman" panose="02020603050405020304" pitchFamily="18" charset="0"/>
              </a:rPr>
              <a:t>S</a:t>
            </a:r>
          </a:p>
          <a:p>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r>
              <a:rPr lang="en-GB" sz="2000" dirty="0">
                <a:cs typeface="Times New Roman" panose="02020603050405020304" pitchFamily="18" charset="0"/>
              </a:rPr>
              <a:t>2: Oxygen diffuses from wafer surface C</a:t>
            </a:r>
            <a:r>
              <a:rPr lang="en-GB" sz="2000" baseline="-25000" dirty="0">
                <a:cs typeface="Times New Roman" panose="02020603050405020304" pitchFamily="18" charset="0"/>
              </a:rPr>
              <a:t>O</a:t>
            </a:r>
            <a:r>
              <a:rPr lang="en-GB" sz="2000" dirty="0">
                <a:cs typeface="Times New Roman" panose="02020603050405020304" pitchFamily="18" charset="0"/>
              </a:rPr>
              <a:t> to Si surface  C</a:t>
            </a:r>
            <a:r>
              <a:rPr lang="en-GB" sz="2000" baseline="-25000" dirty="0">
                <a:cs typeface="Times New Roman" panose="02020603050405020304" pitchFamily="18" charset="0"/>
              </a:rPr>
              <a:t>i</a:t>
            </a:r>
          </a:p>
          <a:p>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r>
              <a:rPr lang="en-GB" sz="2000" dirty="0">
                <a:cs typeface="Times New Roman" panose="02020603050405020304" pitchFamily="18" charset="0"/>
              </a:rPr>
              <a:t>3: Oxygen reacts with Si at interface to form SiO</a:t>
            </a:r>
            <a:r>
              <a:rPr lang="en-GB" sz="2000" baseline="-25000" dirty="0">
                <a:cs typeface="Times New Roman" panose="02020603050405020304" pitchFamily="18" charset="0"/>
              </a:rPr>
              <a:t>2</a:t>
            </a:r>
          </a:p>
          <a:p>
            <a:endParaRPr lang="en-GB" sz="2000" dirty="0">
              <a:cs typeface="Times New Roman" panose="02020603050405020304" pitchFamily="18" charset="0"/>
            </a:endParaRPr>
          </a:p>
        </p:txBody>
      </p:sp>
      <p:sp>
        <p:nvSpPr>
          <p:cNvPr id="45" name="Rectangle 44">
            <a:extLst>
              <a:ext uri="{FF2B5EF4-FFF2-40B4-BE49-F238E27FC236}">
                <a16:creationId xmlns:a16="http://schemas.microsoft.com/office/drawing/2014/main" id="{90528AB8-51DA-4270-895B-9EF248AF4567}"/>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7" name="Picture 46" descr="ox_small_cmyk_pos_rect.jpg">
            <a:extLst>
              <a:ext uri="{FF2B5EF4-FFF2-40B4-BE49-F238E27FC236}">
                <a16:creationId xmlns:a16="http://schemas.microsoft.com/office/drawing/2014/main" id="{8F496C2D-3DEC-45C6-B09C-0883CC34FD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9" name="TextBox 48">
            <a:extLst>
              <a:ext uri="{FF2B5EF4-FFF2-40B4-BE49-F238E27FC236}">
                <a16:creationId xmlns:a16="http://schemas.microsoft.com/office/drawing/2014/main" id="{6B0B9CA3-DE2D-475A-BBE0-F4DEC5EAB61B}"/>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25</a:t>
            </a:r>
            <a:endParaRPr lang="en-GB" dirty="0"/>
          </a:p>
        </p:txBody>
      </p:sp>
      <p:sp>
        <p:nvSpPr>
          <p:cNvPr id="2" name="TextBox 1">
            <a:extLst>
              <a:ext uri="{FF2B5EF4-FFF2-40B4-BE49-F238E27FC236}">
                <a16:creationId xmlns:a16="http://schemas.microsoft.com/office/drawing/2014/main" id="{13B48727-62ED-F5F2-BFA1-A9A2C79798EB}"/>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1614156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700DC13-F5F6-4BCE-A0F1-88D5F7818CC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97D3507-1377-40E4-A746-FFB982348BFB}"/>
                  </a:ext>
                </a:extLst>
              </p:cNvPr>
              <p:cNvSpPr txBox="1"/>
              <p:nvPr/>
            </p:nvSpPr>
            <p:spPr>
              <a:xfrm>
                <a:off x="9588070" y="4519223"/>
                <a:ext cx="573747" cy="3513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𝐶</m:t>
                          </m:r>
                        </m:e>
                        <m:sub>
                          <m:r>
                            <a:rPr lang="en-GB" sz="1200" b="0" i="1" smtClean="0">
                              <a:latin typeface="Cambria Math" panose="02040503050406030204" pitchFamily="18" charset="0"/>
                            </a:rPr>
                            <m:t>𝑔</m:t>
                          </m:r>
                        </m:sub>
                      </m:sSub>
                      <m:r>
                        <a:rPr lang="en-GB" sz="1200" b="0" i="1" smtClean="0">
                          <a:latin typeface="Cambria Math" panose="02040503050406030204" pitchFamily="18" charset="0"/>
                        </a:rPr>
                        <m:t>=</m:t>
                      </m:r>
                      <m:f>
                        <m:fPr>
                          <m:ctrlPr>
                            <a:rPr lang="en-GB" sz="1200" b="0" i="1" smtClean="0">
                              <a:latin typeface="Cambria Math" panose="02040503050406030204" pitchFamily="18" charset="0"/>
                            </a:rPr>
                          </m:ctrlPr>
                        </m:fPr>
                        <m:num>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𝑃</m:t>
                              </m:r>
                            </m:e>
                            <m:sub>
                              <m:r>
                                <a:rPr lang="en-GB" sz="1200" b="0" i="1" smtClean="0">
                                  <a:latin typeface="Cambria Math" panose="02040503050406030204" pitchFamily="18" charset="0"/>
                                </a:rPr>
                                <m:t>𝑔</m:t>
                              </m:r>
                            </m:sub>
                          </m:sSub>
                        </m:num>
                        <m:den>
                          <m:r>
                            <a:rPr lang="en-GB" sz="1200" b="0" i="1" smtClean="0">
                              <a:latin typeface="Cambria Math" panose="02040503050406030204" pitchFamily="18" charset="0"/>
                            </a:rPr>
                            <m:t>𝑘𝑇</m:t>
                          </m:r>
                        </m:den>
                      </m:f>
                    </m:oMath>
                  </m:oMathPara>
                </a14:m>
                <a:endParaRPr lang="en-GB" sz="1200" dirty="0"/>
              </a:p>
            </p:txBody>
          </p:sp>
        </mc:Choice>
        <mc:Fallback xmlns="">
          <p:sp>
            <p:nvSpPr>
              <p:cNvPr id="13" name="TextBox 12">
                <a:extLst>
                  <a:ext uri="{FF2B5EF4-FFF2-40B4-BE49-F238E27FC236}">
                    <a16:creationId xmlns:a16="http://schemas.microsoft.com/office/drawing/2014/main" id="{C97D3507-1377-40E4-A746-FFB982348BFB}"/>
                  </a:ext>
                </a:extLst>
              </p:cNvPr>
              <p:cNvSpPr txBox="1">
                <a:spLocks noRot="1" noChangeAspect="1" noMove="1" noResize="1" noEditPoints="1" noAdjustHandles="1" noChangeArrowheads="1" noChangeShapeType="1" noTextEdit="1"/>
              </p:cNvSpPr>
              <p:nvPr/>
            </p:nvSpPr>
            <p:spPr>
              <a:xfrm>
                <a:off x="9588070" y="4519223"/>
                <a:ext cx="573747" cy="351315"/>
              </a:xfrm>
              <a:prstGeom prst="rect">
                <a:avLst/>
              </a:prstGeom>
              <a:blipFill>
                <a:blip r:embed="rId2"/>
                <a:stretch>
                  <a:fillRect l="-6383" t="-1724" r="-6383" b="-155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1519E29-83CA-4D68-BD43-FC5894EEB180}"/>
                  </a:ext>
                </a:extLst>
              </p:cNvPr>
              <p:cNvSpPr txBox="1"/>
              <p:nvPr/>
            </p:nvSpPr>
            <p:spPr>
              <a:xfrm>
                <a:off x="9588070" y="5908920"/>
                <a:ext cx="195695" cy="1997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a:latin typeface="Cambria Math" panose="02040503050406030204" pitchFamily="18" charset="0"/>
                            </a:rPr>
                          </m:ctrlPr>
                        </m:sSubPr>
                        <m:e>
                          <m:r>
                            <a:rPr lang="en-GB" sz="1200" b="0" i="1" smtClean="0">
                              <a:latin typeface="Cambria Math" panose="02040503050406030204" pitchFamily="18" charset="0"/>
                            </a:rPr>
                            <m:t>h</m:t>
                          </m:r>
                        </m:e>
                        <m:sub>
                          <m:r>
                            <a:rPr lang="en-GB" sz="1200" i="1">
                              <a:latin typeface="Cambria Math" panose="02040503050406030204" pitchFamily="18" charset="0"/>
                            </a:rPr>
                            <m:t>𝑔</m:t>
                          </m:r>
                        </m:sub>
                      </m:sSub>
                    </m:oMath>
                  </m:oMathPara>
                </a14:m>
                <a:endParaRPr lang="en-GB" sz="1200" dirty="0"/>
              </a:p>
            </p:txBody>
          </p:sp>
        </mc:Choice>
        <mc:Fallback xmlns="">
          <p:sp>
            <p:nvSpPr>
              <p:cNvPr id="14" name="TextBox 13">
                <a:extLst>
                  <a:ext uri="{FF2B5EF4-FFF2-40B4-BE49-F238E27FC236}">
                    <a16:creationId xmlns:a16="http://schemas.microsoft.com/office/drawing/2014/main" id="{61519E29-83CA-4D68-BD43-FC5894EEB180}"/>
                  </a:ext>
                </a:extLst>
              </p:cNvPr>
              <p:cNvSpPr txBox="1">
                <a:spLocks noRot="1" noChangeAspect="1" noMove="1" noResize="1" noEditPoints="1" noAdjustHandles="1" noChangeArrowheads="1" noChangeShapeType="1" noTextEdit="1"/>
              </p:cNvSpPr>
              <p:nvPr/>
            </p:nvSpPr>
            <p:spPr>
              <a:xfrm>
                <a:off x="9588070" y="5908920"/>
                <a:ext cx="195695" cy="199735"/>
              </a:xfrm>
              <a:prstGeom prst="rect">
                <a:avLst/>
              </a:prstGeom>
              <a:blipFill>
                <a:blip r:embed="rId3"/>
                <a:stretch>
                  <a:fillRect l="-21875" r="-9375" b="-212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EDF35B9-DE15-4C66-A665-D33DA6946FD8}"/>
                  </a:ext>
                </a:extLst>
              </p:cNvPr>
              <p:cNvSpPr txBox="1"/>
              <p:nvPr/>
            </p:nvSpPr>
            <p:spPr>
              <a:xfrm>
                <a:off x="6345576" y="2618230"/>
                <a:ext cx="4232121" cy="410625"/>
              </a:xfrm>
              <a:prstGeom prst="rect">
                <a:avLst/>
              </a:prstGeom>
              <a:noFill/>
            </p:spPr>
            <p:txBody>
              <a:bodyPr wrap="none" lIns="0" tIns="0" rIns="0" bIns="0" rtlCol="0">
                <a:spAutoFit/>
              </a:bodyPr>
              <a:lstStyle/>
              <a:p>
                <a14:m>
                  <m:oMath xmlns:m="http://schemas.openxmlformats.org/officeDocument/2006/math">
                    <m:r>
                      <a:rPr lang="en-GB" b="1" i="1" smtClean="0">
                        <a:latin typeface="Cambria Math" panose="02040503050406030204" pitchFamily="18" charset="0"/>
                      </a:rPr>
                      <m:t>𝟏</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1</m:t>
                        </m:r>
                      </m:sub>
                    </m:sSub>
                    <m:r>
                      <a:rPr lang="en-GB" b="0" i="1" smtClean="0">
                        <a:latin typeface="Cambria Math" panose="02040503050406030204" pitchFamily="18" charset="0"/>
                      </a:rPr>
                      <m:t>=</m:t>
                    </m:r>
                    <m:r>
                      <a:rPr lang="en-GB" b="0" i="1" smtClean="0">
                        <a:latin typeface="Cambria Math" panose="02040503050406030204" pitchFamily="18" charset="0"/>
                      </a:rPr>
                      <m:t>𝐷</m:t>
                    </m:r>
                    <m:f>
                      <m:fPr>
                        <m:ctrlPr>
                          <a:rPr lang="en-GB" i="1">
                            <a:latin typeface="Cambria Math" panose="02040503050406030204" pitchFamily="18" charset="0"/>
                          </a:rPr>
                        </m:ctrlPr>
                      </m:fPr>
                      <m:num>
                        <m:r>
                          <a:rPr lang="en-GB" b="0" i="1" smtClean="0">
                            <a:latin typeface="Cambria Math" panose="02040503050406030204" pitchFamily="18" charset="0"/>
                          </a:rPr>
                          <m:t>𝑑𝐶</m:t>
                        </m:r>
                      </m:num>
                      <m:den>
                        <m:r>
                          <a:rPr lang="en-GB" b="0" i="1" smtClean="0">
                            <a:latin typeface="Cambria Math" panose="02040503050406030204" pitchFamily="18" charset="0"/>
                          </a:rPr>
                          <m:t>𝑑𝑥</m:t>
                        </m:r>
                      </m:den>
                    </m:f>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i="1">
                                <a:latin typeface="Cambria Math" panose="02040503050406030204" pitchFamily="18" charset="0"/>
                              </a:rPr>
                            </m:ctrlPr>
                          </m:sSubPr>
                          <m:e>
                            <m:r>
                              <a:rPr lang="en-GB" b="0" i="1" smtClean="0">
                                <a:latin typeface="Cambria Math" panose="02040503050406030204" pitchFamily="18" charset="0"/>
                              </a:rPr>
                              <m:t>𝐷</m:t>
                            </m:r>
                          </m:e>
                          <m:sub>
                            <m:r>
                              <a:rPr lang="en-GB" i="1">
                                <a:latin typeface="Cambria Math" panose="02040503050406030204" pitchFamily="18" charset="0"/>
                              </a:rPr>
                              <m:t>𝑔</m:t>
                            </m:r>
                          </m:sub>
                        </m:sSub>
                      </m:num>
                      <m:den>
                        <m:r>
                          <a:rPr lang="en-GB" b="0" i="1" smtClean="0">
                            <a:latin typeface="Cambria Math" panose="02040503050406030204" pitchFamily="18" charset="0"/>
                            <a:ea typeface="Cambria Math" panose="02040503050406030204" pitchFamily="18" charset="0"/>
                          </a:rPr>
                          <m:t>𝛿</m:t>
                        </m:r>
                      </m:den>
                    </m:f>
                    <m:d>
                      <m:dPr>
                        <m:ctrlPr>
                          <a:rPr lang="en-GB" b="0" i="1" smtClean="0">
                            <a:latin typeface="Cambria Math" panose="02040503050406030204" pitchFamily="18" charset="0"/>
                            <a:ea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𝑔</m:t>
                            </m:r>
                          </m:sub>
                        </m:sSub>
                        <m:r>
                          <a:rPr lang="en-GB" i="1">
                            <a:latin typeface="Cambria Math" panose="02040503050406030204" pitchFamily="18" charset="0"/>
                          </a:rPr>
                          <m:t>−</m:t>
                        </m:r>
                        <m:r>
                          <m:rPr>
                            <m:nor/>
                          </m:rPr>
                          <a:rPr lang="en-GB" dirty="0"/>
                          <m:t> </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𝑠</m:t>
                            </m:r>
                          </m:sub>
                        </m:sSub>
                      </m:e>
                    </m:d>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h</m:t>
                        </m:r>
                      </m:e>
                      <m:sub>
                        <m:r>
                          <a:rPr lang="en-GB" i="1">
                            <a:latin typeface="Cambria Math" panose="02040503050406030204" pitchFamily="18" charset="0"/>
                          </a:rPr>
                          <m:t>𝑔</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𝑔</m:t>
                        </m:r>
                      </m:sub>
                    </m:sSub>
                    <m:r>
                      <a:rPr lang="en-GB" b="0" i="1" smtClean="0">
                        <a:latin typeface="Cambria Math" panose="02040503050406030204" pitchFamily="18" charset="0"/>
                      </a:rPr>
                      <m:t>−</m:t>
                    </m:r>
                  </m:oMath>
                </a14:m>
                <a:r>
                  <a:rPr lang="en-GB" dirty="0"/>
                  <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b="0" i="1" smtClean="0">
                            <a:latin typeface="Cambria Math" panose="02040503050406030204" pitchFamily="18" charset="0"/>
                          </a:rPr>
                          <m:t>𝑠</m:t>
                        </m:r>
                      </m:sub>
                    </m:sSub>
                    <m:r>
                      <a:rPr lang="en-GB" b="0" i="1" smtClean="0">
                        <a:latin typeface="Cambria Math" panose="02040503050406030204" pitchFamily="18" charset="0"/>
                      </a:rPr>
                      <m:t>)</m:t>
                    </m:r>
                  </m:oMath>
                </a14:m>
                <a:endParaRPr lang="en-GB" dirty="0"/>
              </a:p>
            </p:txBody>
          </p:sp>
        </mc:Choice>
        <mc:Fallback xmlns="">
          <p:sp>
            <p:nvSpPr>
              <p:cNvPr id="15" name="TextBox 14">
                <a:extLst>
                  <a:ext uri="{FF2B5EF4-FFF2-40B4-BE49-F238E27FC236}">
                    <a16:creationId xmlns:a16="http://schemas.microsoft.com/office/drawing/2014/main" id="{5EDF35B9-DE15-4C66-A665-D33DA6946FD8}"/>
                  </a:ext>
                </a:extLst>
              </p:cNvPr>
              <p:cNvSpPr txBox="1">
                <a:spLocks noRot="1" noChangeAspect="1" noMove="1" noResize="1" noEditPoints="1" noAdjustHandles="1" noChangeArrowheads="1" noChangeShapeType="1" noTextEdit="1"/>
              </p:cNvSpPr>
              <p:nvPr/>
            </p:nvSpPr>
            <p:spPr>
              <a:xfrm>
                <a:off x="6345576" y="2618230"/>
                <a:ext cx="4232121" cy="410625"/>
              </a:xfrm>
              <a:prstGeom prst="rect">
                <a:avLst/>
              </a:prstGeom>
              <a:blipFill>
                <a:blip r:embed="rId4"/>
                <a:stretch>
                  <a:fillRect l="-2017" r="-2017" b="-147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D912425-0AA9-4BAB-AADE-3D8B85621102}"/>
                  </a:ext>
                </a:extLst>
              </p:cNvPr>
              <p:cNvSpPr txBox="1"/>
              <p:nvPr/>
            </p:nvSpPr>
            <p:spPr>
              <a:xfrm>
                <a:off x="6670960" y="3528722"/>
                <a:ext cx="192373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𝑜</m:t>
                          </m:r>
                        </m:sub>
                      </m:sSub>
                      <m:r>
                        <a:rPr lang="en-GB" b="0" i="1" smtClean="0">
                          <a:latin typeface="Cambria Math" panose="02040503050406030204" pitchFamily="18" charset="0"/>
                        </a:rPr>
                        <m:t>=</m:t>
                      </m:r>
                      <m:r>
                        <a:rPr lang="en-GB" b="0" i="1" smtClean="0">
                          <a:latin typeface="Cambria Math" panose="02040503050406030204" pitchFamily="18" charset="0"/>
                        </a:rPr>
                        <m:t>𝐻</m:t>
                      </m:r>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𝑠</m:t>
                          </m:r>
                        </m:sub>
                      </m:sSub>
                      <m:r>
                        <a:rPr lang="en-GB" b="0" i="1" smtClean="0">
                          <a:latin typeface="Cambria Math" panose="02040503050406030204" pitchFamily="18" charset="0"/>
                        </a:rPr>
                        <m:t>=</m:t>
                      </m:r>
                      <m:r>
                        <a:rPr lang="en-GB" b="0" i="1" smtClean="0">
                          <a:latin typeface="Cambria Math" panose="02040503050406030204" pitchFamily="18" charset="0"/>
                        </a:rPr>
                        <m:t>𝐻</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𝑠</m:t>
                          </m:r>
                        </m:sub>
                      </m:sSub>
                      <m:r>
                        <a:rPr lang="en-GB" i="1" smtClean="0">
                          <a:latin typeface="Cambria Math" panose="02040503050406030204" pitchFamily="18" charset="0"/>
                        </a:rPr>
                        <m:t>𝑘</m:t>
                      </m:r>
                      <m:r>
                        <a:rPr lang="en-GB" b="0" i="1" smtClean="0">
                          <a:latin typeface="Cambria Math" panose="02040503050406030204" pitchFamily="18" charset="0"/>
                        </a:rPr>
                        <m:t>𝑇</m:t>
                      </m:r>
                    </m:oMath>
                  </m:oMathPara>
                </a14:m>
                <a:endParaRPr lang="en-GB" dirty="0"/>
              </a:p>
            </p:txBody>
          </p:sp>
        </mc:Choice>
        <mc:Fallback xmlns="">
          <p:sp>
            <p:nvSpPr>
              <p:cNvPr id="17" name="TextBox 16">
                <a:extLst>
                  <a:ext uri="{FF2B5EF4-FFF2-40B4-BE49-F238E27FC236}">
                    <a16:creationId xmlns:a16="http://schemas.microsoft.com/office/drawing/2014/main" id="{3D912425-0AA9-4BAB-AADE-3D8B85621102}"/>
                  </a:ext>
                </a:extLst>
              </p:cNvPr>
              <p:cNvSpPr txBox="1">
                <a:spLocks noRot="1" noChangeAspect="1" noMove="1" noResize="1" noEditPoints="1" noAdjustHandles="1" noChangeArrowheads="1" noChangeShapeType="1" noTextEdit="1"/>
              </p:cNvSpPr>
              <p:nvPr/>
            </p:nvSpPr>
            <p:spPr>
              <a:xfrm>
                <a:off x="6670960" y="3528722"/>
                <a:ext cx="1923732" cy="276999"/>
              </a:xfrm>
              <a:prstGeom prst="rect">
                <a:avLst/>
              </a:prstGeom>
              <a:blipFill>
                <a:blip r:embed="rId5"/>
                <a:stretch>
                  <a:fillRect l="-2215" r="-2532" b="-1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93AC822-F674-4D66-9064-FA57DEAE1653}"/>
                  </a:ext>
                </a:extLst>
              </p:cNvPr>
              <p:cNvSpPr txBox="1"/>
              <p:nvPr/>
            </p:nvSpPr>
            <p:spPr>
              <a:xfrm>
                <a:off x="6345576" y="4380353"/>
                <a:ext cx="2759986" cy="433196"/>
              </a:xfrm>
              <a:prstGeom prst="rect">
                <a:avLst/>
              </a:prstGeom>
              <a:noFill/>
            </p:spPr>
            <p:txBody>
              <a:bodyPr wrap="none" lIns="0" tIns="0" rIns="0" bIns="0" rtlCol="0">
                <a:spAutoFit/>
              </a:bodyPr>
              <a:lstStyle/>
              <a:p>
                <a14:m>
                  <m:oMath xmlns:m="http://schemas.openxmlformats.org/officeDocument/2006/math">
                    <m:r>
                      <a:rPr lang="en-GB" b="1" i="1" smtClean="0">
                        <a:latin typeface="Cambria Math" panose="02040503050406030204" pitchFamily="18" charset="0"/>
                      </a:rPr>
                      <m:t>𝟐</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2</m:t>
                        </m:r>
                      </m:sub>
                    </m:sSub>
                    <m:r>
                      <a:rPr lang="en-GB" b="0" i="1" smtClean="0">
                        <a:latin typeface="Cambria Math" panose="02040503050406030204" pitchFamily="18" charset="0"/>
                      </a:rPr>
                      <m:t>=</m:t>
                    </m:r>
                    <m:r>
                      <a:rPr lang="en-GB" b="0" i="1" smtClean="0">
                        <a:latin typeface="Cambria Math" panose="02040503050406030204" pitchFamily="18" charset="0"/>
                      </a:rPr>
                      <m:t>𝐷</m:t>
                    </m:r>
                    <m:f>
                      <m:fPr>
                        <m:ctrlPr>
                          <a:rPr lang="en-GB" i="1">
                            <a:latin typeface="Cambria Math" panose="02040503050406030204" pitchFamily="18" charset="0"/>
                          </a:rPr>
                        </m:ctrlPr>
                      </m:fPr>
                      <m:num>
                        <m:r>
                          <a:rPr lang="en-GB" b="0" i="1" smtClean="0">
                            <a:latin typeface="Cambria Math" panose="02040503050406030204" pitchFamily="18" charset="0"/>
                          </a:rPr>
                          <m:t>𝑑𝐶</m:t>
                        </m:r>
                      </m:num>
                      <m:den>
                        <m:r>
                          <a:rPr lang="en-GB" b="0" i="1" smtClean="0">
                            <a:latin typeface="Cambria Math" panose="02040503050406030204" pitchFamily="18" charset="0"/>
                          </a:rPr>
                          <m:t>𝑑𝑥</m:t>
                        </m:r>
                      </m:den>
                    </m:f>
                    <m:r>
                      <a:rPr lang="en-GB" b="0" i="1" smtClean="0">
                        <a:latin typeface="Cambria Math" panose="02040503050406030204" pitchFamily="18" charset="0"/>
                        <a:ea typeface="Cambria Math" panose="02040503050406030204" pitchFamily="18" charset="0"/>
                      </a:rPr>
                      <m:t>≈</m:t>
                    </m:r>
                    <m:f>
                      <m:fPr>
                        <m:ctrlPr>
                          <a:rPr lang="en-GB" i="1">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𝑜𝑥</m:t>
                            </m:r>
                          </m:sub>
                        </m:sSub>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𝑜𝑥</m:t>
                            </m:r>
                          </m:sub>
                        </m:sSub>
                      </m:den>
                    </m:f>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𝑜</m:t>
                        </m:r>
                      </m:sub>
                    </m:sSub>
                    <m:r>
                      <a:rPr lang="en-GB" b="0" i="1" smtClean="0">
                        <a:latin typeface="Cambria Math" panose="02040503050406030204" pitchFamily="18" charset="0"/>
                      </a:rPr>
                      <m:t>−</m:t>
                    </m:r>
                  </m:oMath>
                </a14:m>
                <a:r>
                  <a:rPr lang="en-GB" dirty="0"/>
                  <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b="0" i="1" smtClean="0">
                            <a:latin typeface="Cambria Math" panose="02040503050406030204" pitchFamily="18" charset="0"/>
                          </a:rPr>
                          <m:t>𝑖</m:t>
                        </m:r>
                      </m:sub>
                    </m:sSub>
                    <m:r>
                      <a:rPr lang="en-GB" b="0" i="1" smtClean="0">
                        <a:latin typeface="Cambria Math" panose="02040503050406030204" pitchFamily="18" charset="0"/>
                      </a:rPr>
                      <m:t>)</m:t>
                    </m:r>
                  </m:oMath>
                </a14:m>
                <a:endParaRPr lang="en-GB" dirty="0"/>
              </a:p>
            </p:txBody>
          </p:sp>
        </mc:Choice>
        <mc:Fallback xmlns="">
          <p:sp>
            <p:nvSpPr>
              <p:cNvPr id="18" name="TextBox 17">
                <a:extLst>
                  <a:ext uri="{FF2B5EF4-FFF2-40B4-BE49-F238E27FC236}">
                    <a16:creationId xmlns:a16="http://schemas.microsoft.com/office/drawing/2014/main" id="{793AC822-F674-4D66-9064-FA57DEAE1653}"/>
                  </a:ext>
                </a:extLst>
              </p:cNvPr>
              <p:cNvSpPr txBox="1">
                <a:spLocks noRot="1" noChangeAspect="1" noMove="1" noResize="1" noEditPoints="1" noAdjustHandles="1" noChangeArrowheads="1" noChangeShapeType="1" noTextEdit="1"/>
              </p:cNvSpPr>
              <p:nvPr/>
            </p:nvSpPr>
            <p:spPr>
              <a:xfrm>
                <a:off x="6345576" y="4380353"/>
                <a:ext cx="2759986" cy="433196"/>
              </a:xfrm>
              <a:prstGeom prst="rect">
                <a:avLst/>
              </a:prstGeom>
              <a:blipFill>
                <a:blip r:embed="rId6"/>
                <a:stretch>
                  <a:fillRect l="-3091" t="-1408" r="-3532" b="-84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3CC7A8A-36B5-45BA-802C-39012C07E242}"/>
                  </a:ext>
                </a:extLst>
              </p:cNvPr>
              <p:cNvSpPr txBox="1"/>
              <p:nvPr/>
            </p:nvSpPr>
            <p:spPr>
              <a:xfrm>
                <a:off x="9588070" y="5553525"/>
                <a:ext cx="272895"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𝐷</m:t>
                          </m:r>
                        </m:e>
                        <m:sub>
                          <m:r>
                            <a:rPr lang="en-GB" sz="1200" b="0" i="1" smtClean="0">
                              <a:latin typeface="Cambria Math" panose="02040503050406030204" pitchFamily="18" charset="0"/>
                            </a:rPr>
                            <m:t>𝑜𝑥</m:t>
                          </m:r>
                        </m:sub>
                      </m:sSub>
                    </m:oMath>
                  </m:oMathPara>
                </a14:m>
                <a:endParaRPr lang="en-GB" sz="1200" dirty="0"/>
              </a:p>
            </p:txBody>
          </p:sp>
        </mc:Choice>
        <mc:Fallback xmlns="">
          <p:sp>
            <p:nvSpPr>
              <p:cNvPr id="19" name="TextBox 18">
                <a:extLst>
                  <a:ext uri="{FF2B5EF4-FFF2-40B4-BE49-F238E27FC236}">
                    <a16:creationId xmlns:a16="http://schemas.microsoft.com/office/drawing/2014/main" id="{13CC7A8A-36B5-45BA-802C-39012C07E242}"/>
                  </a:ext>
                </a:extLst>
              </p:cNvPr>
              <p:cNvSpPr txBox="1">
                <a:spLocks noRot="1" noChangeAspect="1" noMove="1" noResize="1" noEditPoints="1" noAdjustHandles="1" noChangeArrowheads="1" noChangeShapeType="1" noTextEdit="1"/>
              </p:cNvSpPr>
              <p:nvPr/>
            </p:nvSpPr>
            <p:spPr>
              <a:xfrm>
                <a:off x="9588070" y="5553525"/>
                <a:ext cx="272895" cy="184666"/>
              </a:xfrm>
              <a:prstGeom prst="rect">
                <a:avLst/>
              </a:prstGeom>
              <a:blipFill>
                <a:blip r:embed="rId7"/>
                <a:stretch>
                  <a:fillRect l="-13333" r="-2222"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3BE0059-9964-4A92-B928-12877641C338}"/>
                  </a:ext>
                </a:extLst>
              </p:cNvPr>
              <p:cNvSpPr txBox="1"/>
              <p:nvPr/>
            </p:nvSpPr>
            <p:spPr>
              <a:xfrm>
                <a:off x="9588070" y="5230455"/>
                <a:ext cx="234808"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𝑡</m:t>
                          </m:r>
                        </m:e>
                        <m:sub>
                          <m:r>
                            <a:rPr lang="en-GB" sz="1200" b="0" i="1" smtClean="0">
                              <a:latin typeface="Cambria Math" panose="02040503050406030204" pitchFamily="18" charset="0"/>
                            </a:rPr>
                            <m:t>𝑜𝑥</m:t>
                          </m:r>
                        </m:sub>
                      </m:sSub>
                    </m:oMath>
                  </m:oMathPara>
                </a14:m>
                <a:endParaRPr lang="en-GB" sz="1200" dirty="0"/>
              </a:p>
            </p:txBody>
          </p:sp>
        </mc:Choice>
        <mc:Fallback xmlns="">
          <p:sp>
            <p:nvSpPr>
              <p:cNvPr id="20" name="TextBox 19">
                <a:extLst>
                  <a:ext uri="{FF2B5EF4-FFF2-40B4-BE49-F238E27FC236}">
                    <a16:creationId xmlns:a16="http://schemas.microsoft.com/office/drawing/2014/main" id="{33BE0059-9964-4A92-B928-12877641C338}"/>
                  </a:ext>
                </a:extLst>
              </p:cNvPr>
              <p:cNvSpPr txBox="1">
                <a:spLocks noRot="1" noChangeAspect="1" noMove="1" noResize="1" noEditPoints="1" noAdjustHandles="1" noChangeArrowheads="1" noChangeShapeType="1" noTextEdit="1"/>
              </p:cNvSpPr>
              <p:nvPr/>
            </p:nvSpPr>
            <p:spPr>
              <a:xfrm>
                <a:off x="9588070" y="5230455"/>
                <a:ext cx="234808" cy="184666"/>
              </a:xfrm>
              <a:prstGeom prst="rect">
                <a:avLst/>
              </a:prstGeom>
              <a:blipFill>
                <a:blip r:embed="rId8"/>
                <a:stretch>
                  <a:fillRect l="-13158" r="-5263" b="-10000"/>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8372A1E3-4D94-4545-AD69-13476E7DF61F}"/>
              </a:ext>
            </a:extLst>
          </p:cNvPr>
          <p:cNvSpPr txBox="1"/>
          <p:nvPr/>
        </p:nvSpPr>
        <p:spPr>
          <a:xfrm>
            <a:off x="9588070" y="4924482"/>
            <a:ext cx="96180" cy="184666"/>
          </a:xfrm>
          <a:prstGeom prst="rect">
            <a:avLst/>
          </a:prstGeom>
          <a:noFill/>
        </p:spPr>
        <p:txBody>
          <a:bodyPr wrap="none" lIns="0" tIns="0" rIns="0" bIns="0" rtlCol="0">
            <a:spAutoFit/>
          </a:bodyPr>
          <a:lstStyle/>
          <a:p>
            <a:r>
              <a:rPr lang="en-GB" sz="1200" dirty="0"/>
              <a:t>H</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72FD2F1A-C759-4DC8-A071-84FD5D7685D8}"/>
                  </a:ext>
                </a:extLst>
              </p:cNvPr>
              <p:cNvSpPr txBox="1"/>
              <p:nvPr/>
            </p:nvSpPr>
            <p:spPr>
              <a:xfrm>
                <a:off x="6345576" y="5267867"/>
                <a:ext cx="127669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1" i="1" smtClean="0">
                          <a:latin typeface="Cambria Math" panose="02040503050406030204" pitchFamily="18" charset="0"/>
                        </a:rPr>
                        <m:t>𝟑</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3</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𝑖</m:t>
                          </m:r>
                        </m:sub>
                      </m:sSub>
                    </m:oMath>
                  </m:oMathPara>
                </a14:m>
                <a:endParaRPr lang="en-GB" dirty="0"/>
              </a:p>
            </p:txBody>
          </p:sp>
        </mc:Choice>
        <mc:Fallback xmlns="">
          <p:sp>
            <p:nvSpPr>
              <p:cNvPr id="22" name="TextBox 21">
                <a:extLst>
                  <a:ext uri="{FF2B5EF4-FFF2-40B4-BE49-F238E27FC236}">
                    <a16:creationId xmlns:a16="http://schemas.microsoft.com/office/drawing/2014/main" id="{72FD2F1A-C759-4DC8-A071-84FD5D7685D8}"/>
                  </a:ext>
                </a:extLst>
              </p:cNvPr>
              <p:cNvSpPr txBox="1">
                <a:spLocks noRot="1" noChangeAspect="1" noMove="1" noResize="1" noEditPoints="1" noAdjustHandles="1" noChangeArrowheads="1" noChangeShapeType="1" noTextEdit="1"/>
              </p:cNvSpPr>
              <p:nvPr/>
            </p:nvSpPr>
            <p:spPr>
              <a:xfrm>
                <a:off x="6345576" y="5267867"/>
                <a:ext cx="1276696" cy="276999"/>
              </a:xfrm>
              <a:prstGeom prst="rect">
                <a:avLst/>
              </a:prstGeom>
              <a:blipFill>
                <a:blip r:embed="rId9"/>
                <a:stretch>
                  <a:fillRect l="-4306" r="-1914"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AC30970-4C34-4E07-94C3-B2DAFE4DDFE3}"/>
                  </a:ext>
                </a:extLst>
              </p:cNvPr>
              <p:cNvSpPr txBox="1"/>
              <p:nvPr/>
            </p:nvSpPr>
            <p:spPr>
              <a:xfrm>
                <a:off x="393906" y="2354234"/>
                <a:ext cx="5291101" cy="3990836"/>
              </a:xfrm>
              <a:prstGeom prst="rect">
                <a:avLst/>
              </a:prstGeom>
              <a:noFill/>
            </p:spPr>
            <p:txBody>
              <a:bodyPr wrap="square" rtlCol="0">
                <a:spAutoFit/>
              </a:bodyPr>
              <a:lstStyle/>
              <a:p>
                <a:pPr marL="342900" indent="-342900">
                  <a:buFont typeface="Arial" panose="020B0604020202020204" pitchFamily="34" charset="0"/>
                  <a:buChar char="•"/>
                </a:pPr>
                <a:r>
                  <a:rPr lang="en-GB" sz="2000" dirty="0"/>
                  <a:t> Oxygen diffusion through gas: Fick’s 1</a:t>
                </a:r>
                <a:r>
                  <a:rPr lang="en-GB" sz="2000" baseline="30000" dirty="0"/>
                  <a:t>st</a:t>
                </a:r>
                <a:r>
                  <a:rPr lang="en-GB" sz="2000" dirty="0"/>
                  <a:t> Law approximated as linear equation</a:t>
                </a:r>
              </a:p>
              <a:p>
                <a:pPr marL="342900" indent="-342900">
                  <a:buFont typeface="Arial" panose="020B0604020202020204" pitchFamily="34" charset="0"/>
                  <a:buChar char="•"/>
                </a:pPr>
                <a:endParaRPr lang="en-GB" sz="2000" baseline="-25000" dirty="0"/>
              </a:p>
              <a:p>
                <a:pPr marL="342900" indent="-342900">
                  <a:buFont typeface="Arial" panose="020B0604020202020204" pitchFamily="34" charset="0"/>
                  <a:buChar char="•"/>
                </a:pPr>
                <a:r>
                  <a:rPr lang="en-GB" sz="2000" dirty="0"/>
                  <a:t> Adsorbed concentration C</a:t>
                </a:r>
                <a:r>
                  <a:rPr lang="en-GB" sz="2000" baseline="-25000" dirty="0"/>
                  <a:t>o </a:t>
                </a:r>
                <a:r>
                  <a:rPr lang="en-GB" sz="2000" dirty="0"/>
                  <a:t>on surface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 partial pressure (Henry’s Law)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Oxygen diffusion through SiO</a:t>
                </a:r>
                <a:r>
                  <a:rPr lang="en-GB" sz="2000" baseline="-25000" dirty="0"/>
                  <a:t>2 </a:t>
                </a:r>
                <a:r>
                  <a:rPr lang="en-GB" sz="2000" dirty="0"/>
                  <a:t>Fick’s 1</a:t>
                </a:r>
                <a:r>
                  <a:rPr lang="en-GB" sz="2000" baseline="30000" dirty="0"/>
                  <a:t>st</a:t>
                </a:r>
                <a:r>
                  <a:rPr lang="en-GB" sz="2000" dirty="0"/>
                  <a:t> Law approximated as linear equation</a:t>
                </a:r>
              </a:p>
              <a:p>
                <a:pPr marL="342900" indent="-342900">
                  <a:buFont typeface="Arial" panose="020B0604020202020204" pitchFamily="34" charset="0"/>
                  <a:buChar char="•"/>
                </a:pPr>
                <a:endParaRPr lang="en-GB" sz="2000" baseline="-25000" dirty="0"/>
              </a:p>
              <a:p>
                <a:pPr marL="342900" indent="-342900">
                  <a:buFont typeface="Arial" panose="020B0604020202020204" pitchFamily="34" charset="0"/>
                  <a:buChar char="•"/>
                </a:pPr>
                <a:r>
                  <a:rPr lang="en-GB" sz="2000" dirty="0"/>
                  <a:t> 1</a:t>
                </a:r>
                <a:r>
                  <a:rPr lang="en-GB" sz="2000" baseline="30000" dirty="0"/>
                  <a:t>st</a:t>
                </a:r>
                <a:r>
                  <a:rPr lang="en-GB" sz="2000" dirty="0"/>
                  <a:t> order reaction at Si interface</a:t>
                </a:r>
                <a:endParaRPr lang="en-GB" sz="2000" baseline="-25000" dirty="0"/>
              </a:p>
              <a:p>
                <a:endParaRPr lang="en-GB" sz="2000" baseline="-25000" dirty="0"/>
              </a:p>
              <a:p>
                <a:pPr marL="342900" indent="-342900">
                  <a:buFont typeface="Arial" panose="020B0604020202020204" pitchFamily="34" charset="0"/>
                  <a:buChar char="•"/>
                </a:pPr>
                <a:endParaRPr lang="en-GB" sz="2000" b="0" i="0" u="none" strike="noStrike" baseline="0" dirty="0"/>
              </a:p>
              <a:p>
                <a:pPr marL="342900" indent="-342900">
                  <a:buFont typeface="Arial" panose="020B0604020202020204" pitchFamily="34" charset="0"/>
                  <a:buChar char="•"/>
                </a:pPr>
                <a:endParaRPr lang="en-GB" sz="2000" b="0" i="0" u="none" strike="noStrike" baseline="0" dirty="0"/>
              </a:p>
              <a:p>
                <a:pPr marL="342900" indent="-342900">
                  <a:buFont typeface="Arial" panose="020B0604020202020204" pitchFamily="34" charset="0"/>
                  <a:buChar char="•"/>
                </a:pPr>
                <a:endParaRPr lang="en-GB" sz="2000" baseline="-25000" dirty="0"/>
              </a:p>
            </p:txBody>
          </p:sp>
        </mc:Choice>
        <mc:Fallback xmlns="">
          <p:sp>
            <p:nvSpPr>
              <p:cNvPr id="23" name="TextBox 22">
                <a:extLst>
                  <a:ext uri="{FF2B5EF4-FFF2-40B4-BE49-F238E27FC236}">
                    <a16:creationId xmlns:a16="http://schemas.microsoft.com/office/drawing/2014/main" id="{0AC30970-4C34-4E07-94C3-B2DAFE4DDFE3}"/>
                  </a:ext>
                </a:extLst>
              </p:cNvPr>
              <p:cNvSpPr txBox="1">
                <a:spLocks noRot="1" noChangeAspect="1" noMove="1" noResize="1" noEditPoints="1" noAdjustHandles="1" noChangeArrowheads="1" noChangeShapeType="1" noTextEdit="1"/>
              </p:cNvSpPr>
              <p:nvPr/>
            </p:nvSpPr>
            <p:spPr>
              <a:xfrm>
                <a:off x="393906" y="2354234"/>
                <a:ext cx="5291101" cy="3990836"/>
              </a:xfrm>
              <a:prstGeom prst="rect">
                <a:avLst/>
              </a:prstGeom>
              <a:blipFill>
                <a:blip r:embed="rId10"/>
                <a:stretch>
                  <a:fillRect l="-1037" t="-763"/>
                </a:stretch>
              </a:blipFill>
            </p:spPr>
            <p:txBody>
              <a:bodyPr/>
              <a:lstStyle/>
              <a:p>
                <a:r>
                  <a:rPr lang="en-GB">
                    <a:noFill/>
                  </a:rPr>
                  <a:t> </a:t>
                </a:r>
              </a:p>
            </p:txBody>
          </p:sp>
        </mc:Fallback>
      </mc:AlternateContent>
      <p:pic>
        <p:nvPicPr>
          <p:cNvPr id="3" name="Picture 2">
            <a:extLst>
              <a:ext uri="{FF2B5EF4-FFF2-40B4-BE49-F238E27FC236}">
                <a16:creationId xmlns:a16="http://schemas.microsoft.com/office/drawing/2014/main" id="{AA9BE43B-95CE-40C6-9483-9DAE710DA7B3}"/>
              </a:ext>
            </a:extLst>
          </p:cNvPr>
          <p:cNvPicPr>
            <a:picLocks noChangeAspect="1"/>
          </p:cNvPicPr>
          <p:nvPr/>
        </p:nvPicPr>
        <p:blipFill>
          <a:blip r:embed="rId11"/>
          <a:stretch>
            <a:fillRect/>
          </a:stretch>
        </p:blipFill>
        <p:spPr>
          <a:xfrm>
            <a:off x="5817339" y="525476"/>
            <a:ext cx="2653574" cy="2110304"/>
          </a:xfrm>
          <a:prstGeom prst="rect">
            <a:avLst/>
          </a:prstGeom>
        </p:spPr>
      </p:pic>
      <p:sp>
        <p:nvSpPr>
          <p:cNvPr id="28" name="TextBox 27">
            <a:extLst>
              <a:ext uri="{FF2B5EF4-FFF2-40B4-BE49-F238E27FC236}">
                <a16:creationId xmlns:a16="http://schemas.microsoft.com/office/drawing/2014/main" id="{D0AF3336-9791-4590-82A5-74E916C54812}"/>
              </a:ext>
            </a:extLst>
          </p:cNvPr>
          <p:cNvSpPr txBox="1"/>
          <p:nvPr/>
        </p:nvSpPr>
        <p:spPr>
          <a:xfrm>
            <a:off x="10087541" y="4569487"/>
            <a:ext cx="1659511" cy="261610"/>
          </a:xfrm>
          <a:prstGeom prst="rect">
            <a:avLst/>
          </a:prstGeom>
          <a:noFill/>
        </p:spPr>
        <p:txBody>
          <a:bodyPr wrap="square" rtlCol="0">
            <a:spAutoFit/>
          </a:bodyPr>
          <a:lstStyle/>
          <a:p>
            <a:r>
              <a:rPr lang="en-GB" sz="1100" dirty="0"/>
              <a:t>Reactant concentration</a:t>
            </a:r>
            <a:endParaRPr lang="en-GB" sz="1100" baseline="-25000" dirty="0"/>
          </a:p>
        </p:txBody>
      </p:sp>
      <p:sp>
        <p:nvSpPr>
          <p:cNvPr id="29" name="TextBox 28">
            <a:extLst>
              <a:ext uri="{FF2B5EF4-FFF2-40B4-BE49-F238E27FC236}">
                <a16:creationId xmlns:a16="http://schemas.microsoft.com/office/drawing/2014/main" id="{BAE388CD-DD56-413C-B4D7-192EBE35F4E2}"/>
              </a:ext>
            </a:extLst>
          </p:cNvPr>
          <p:cNvSpPr txBox="1"/>
          <p:nvPr/>
        </p:nvSpPr>
        <p:spPr>
          <a:xfrm>
            <a:off x="10087541" y="5914949"/>
            <a:ext cx="1602904" cy="261610"/>
          </a:xfrm>
          <a:prstGeom prst="rect">
            <a:avLst/>
          </a:prstGeom>
          <a:noFill/>
        </p:spPr>
        <p:txBody>
          <a:bodyPr wrap="square" rtlCol="0">
            <a:spAutoFit/>
          </a:bodyPr>
          <a:lstStyle/>
          <a:p>
            <a:r>
              <a:rPr lang="en-GB" sz="1100" dirty="0"/>
              <a:t>Mass transfer coefficient</a:t>
            </a:r>
            <a:endParaRPr lang="en-GB" sz="1100" baseline="-25000" dirty="0"/>
          </a:p>
        </p:txBody>
      </p:sp>
      <p:sp>
        <p:nvSpPr>
          <p:cNvPr id="31" name="TextBox 30">
            <a:extLst>
              <a:ext uri="{FF2B5EF4-FFF2-40B4-BE49-F238E27FC236}">
                <a16:creationId xmlns:a16="http://schemas.microsoft.com/office/drawing/2014/main" id="{9F7D8119-5AAA-4AF3-8B90-26122F528AA7}"/>
              </a:ext>
            </a:extLst>
          </p:cNvPr>
          <p:cNvSpPr txBox="1"/>
          <p:nvPr/>
        </p:nvSpPr>
        <p:spPr>
          <a:xfrm>
            <a:off x="10087541" y="5582621"/>
            <a:ext cx="1763193" cy="261610"/>
          </a:xfrm>
          <a:prstGeom prst="rect">
            <a:avLst/>
          </a:prstGeom>
          <a:noFill/>
        </p:spPr>
        <p:txBody>
          <a:bodyPr wrap="square" rtlCol="0">
            <a:spAutoFit/>
          </a:bodyPr>
          <a:lstStyle/>
          <a:p>
            <a:r>
              <a:rPr lang="en-GB" sz="1100" dirty="0"/>
              <a:t>Oxygen diffusivity in SiO2</a:t>
            </a:r>
            <a:endParaRPr lang="en-GB" sz="1100" baseline="-25000" dirty="0"/>
          </a:p>
        </p:txBody>
      </p:sp>
      <p:sp>
        <p:nvSpPr>
          <p:cNvPr id="35" name="TextBox 34">
            <a:extLst>
              <a:ext uri="{FF2B5EF4-FFF2-40B4-BE49-F238E27FC236}">
                <a16:creationId xmlns:a16="http://schemas.microsoft.com/office/drawing/2014/main" id="{9DF661B9-8FCF-4BAC-98F9-5E6A25B65808}"/>
              </a:ext>
            </a:extLst>
          </p:cNvPr>
          <p:cNvSpPr txBox="1"/>
          <p:nvPr/>
        </p:nvSpPr>
        <p:spPr>
          <a:xfrm>
            <a:off x="10087541" y="5240174"/>
            <a:ext cx="1204285" cy="261610"/>
          </a:xfrm>
          <a:prstGeom prst="rect">
            <a:avLst/>
          </a:prstGeom>
          <a:noFill/>
        </p:spPr>
        <p:txBody>
          <a:bodyPr wrap="square" rtlCol="0">
            <a:spAutoFit/>
          </a:bodyPr>
          <a:lstStyle/>
          <a:p>
            <a:r>
              <a:rPr lang="en-GB" sz="1100" dirty="0"/>
              <a:t>SiO2 thickness</a:t>
            </a:r>
            <a:endParaRPr lang="en-GB" sz="1100" baseline="-25000" dirty="0"/>
          </a:p>
        </p:txBody>
      </p:sp>
      <p:sp>
        <p:nvSpPr>
          <p:cNvPr id="37" name="TextBox 36">
            <a:extLst>
              <a:ext uri="{FF2B5EF4-FFF2-40B4-BE49-F238E27FC236}">
                <a16:creationId xmlns:a16="http://schemas.microsoft.com/office/drawing/2014/main" id="{3A83439A-3993-4116-8088-509F9F924B18}"/>
              </a:ext>
            </a:extLst>
          </p:cNvPr>
          <p:cNvSpPr txBox="1"/>
          <p:nvPr/>
        </p:nvSpPr>
        <p:spPr>
          <a:xfrm>
            <a:off x="10087541" y="4915471"/>
            <a:ext cx="1763193" cy="261610"/>
          </a:xfrm>
          <a:prstGeom prst="rect">
            <a:avLst/>
          </a:prstGeom>
          <a:noFill/>
        </p:spPr>
        <p:txBody>
          <a:bodyPr wrap="square" rtlCol="0">
            <a:spAutoFit/>
          </a:bodyPr>
          <a:lstStyle/>
          <a:p>
            <a:r>
              <a:rPr lang="en-GB" sz="1100" dirty="0"/>
              <a:t>Henry’s gas law coefficient</a:t>
            </a:r>
            <a:endParaRPr lang="en-GB" sz="1100" baseline="-25000" dirty="0"/>
          </a:p>
        </p:txBody>
      </p:sp>
      <p:sp>
        <p:nvSpPr>
          <p:cNvPr id="26" name="Rectangle 25">
            <a:extLst>
              <a:ext uri="{FF2B5EF4-FFF2-40B4-BE49-F238E27FC236}">
                <a16:creationId xmlns:a16="http://schemas.microsoft.com/office/drawing/2014/main" id="{77D3E08D-F865-4B0F-89C3-219D1A26A09A}"/>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Picture 26" descr="ox_small_cmyk_pos_rect.jpg">
            <a:extLst>
              <a:ext uri="{FF2B5EF4-FFF2-40B4-BE49-F238E27FC236}">
                <a16:creationId xmlns:a16="http://schemas.microsoft.com/office/drawing/2014/main" id="{E0CC3A25-439A-4970-8CDF-1932EDE92C5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1" name="TextBox 40">
            <a:extLst>
              <a:ext uri="{FF2B5EF4-FFF2-40B4-BE49-F238E27FC236}">
                <a16:creationId xmlns:a16="http://schemas.microsoft.com/office/drawing/2014/main" id="{755FD854-CA43-42E1-9752-2B7E6521D88F}"/>
              </a:ext>
            </a:extLst>
          </p:cNvPr>
          <p:cNvSpPr txBox="1"/>
          <p:nvPr/>
        </p:nvSpPr>
        <p:spPr>
          <a:xfrm>
            <a:off x="87363" y="6400425"/>
            <a:ext cx="623904" cy="369332"/>
          </a:xfrm>
          <a:prstGeom prst="rect">
            <a:avLst/>
          </a:prstGeom>
          <a:noFill/>
        </p:spPr>
        <p:txBody>
          <a:bodyPr wrap="square">
            <a:spAutoFit/>
          </a:bodyPr>
          <a:lstStyle/>
          <a:p>
            <a:r>
              <a:rPr lang="en-GB" dirty="0"/>
              <a:t>26</a:t>
            </a:r>
          </a:p>
        </p:txBody>
      </p:sp>
      <p:sp>
        <p:nvSpPr>
          <p:cNvPr id="2" name="TextBox 1">
            <a:extLst>
              <a:ext uri="{FF2B5EF4-FFF2-40B4-BE49-F238E27FC236}">
                <a16:creationId xmlns:a16="http://schemas.microsoft.com/office/drawing/2014/main" id="{F1AA5A50-9CBD-EAD3-F41C-6B003D140576}"/>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34580135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92AD271-8E95-484C-9AD4-072FD328B3B7}"/>
                  </a:ext>
                </a:extLst>
              </p:cNvPr>
              <p:cNvSpPr txBox="1"/>
              <p:nvPr/>
            </p:nvSpPr>
            <p:spPr>
              <a:xfrm>
                <a:off x="6543853" y="2820903"/>
                <a:ext cx="1857622"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1</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 </m:t>
                          </m:r>
                          <m:r>
                            <a:rPr lang="en-GB" i="1">
                              <a:latin typeface="Cambria Math" panose="02040503050406030204" pitchFamily="18" charset="0"/>
                            </a:rPr>
                            <m:t>𝐹</m:t>
                          </m:r>
                        </m:e>
                        <m:sub>
                          <m:r>
                            <a:rPr lang="en-GB" b="0" i="1" smtClean="0">
                              <a:latin typeface="Cambria Math" panose="02040503050406030204" pitchFamily="18" charset="0"/>
                            </a:rPr>
                            <m:t>2</m:t>
                          </m:r>
                        </m:sub>
                      </m:sSub>
                      <m:r>
                        <a:rPr lang="en-GB" b="0" i="1" smtClean="0">
                          <a:latin typeface="Cambria Math" panose="02040503050406030204" pitchFamily="18" charset="0"/>
                        </a:rPr>
                        <m:t>=</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3</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𝐹</m:t>
                          </m:r>
                        </m:e>
                        <m:sub>
                          <m:r>
                            <a:rPr lang="en-GB" b="0" i="1" smtClean="0">
                              <a:latin typeface="Cambria Math" panose="02040503050406030204" pitchFamily="18" charset="0"/>
                            </a:rPr>
                            <m:t>𝑂𝑋</m:t>
                          </m:r>
                        </m:sub>
                      </m:sSub>
                    </m:oMath>
                  </m:oMathPara>
                </a14:m>
                <a:endParaRPr lang="en-GB" dirty="0"/>
              </a:p>
            </p:txBody>
          </p:sp>
        </mc:Choice>
        <mc:Fallback xmlns="">
          <p:sp>
            <p:nvSpPr>
              <p:cNvPr id="12" name="TextBox 11">
                <a:extLst>
                  <a:ext uri="{FF2B5EF4-FFF2-40B4-BE49-F238E27FC236}">
                    <a16:creationId xmlns:a16="http://schemas.microsoft.com/office/drawing/2014/main" id="{192AD271-8E95-484C-9AD4-072FD328B3B7}"/>
                  </a:ext>
                </a:extLst>
              </p:cNvPr>
              <p:cNvSpPr txBox="1">
                <a:spLocks noRot="1" noChangeAspect="1" noMove="1" noResize="1" noEditPoints="1" noAdjustHandles="1" noChangeArrowheads="1" noChangeShapeType="1" noTextEdit="1"/>
              </p:cNvSpPr>
              <p:nvPr/>
            </p:nvSpPr>
            <p:spPr>
              <a:xfrm>
                <a:off x="6543853" y="2820903"/>
                <a:ext cx="1857622" cy="276999"/>
              </a:xfrm>
              <a:prstGeom prst="rect">
                <a:avLst/>
              </a:prstGeom>
              <a:blipFill>
                <a:blip r:embed="rId2"/>
                <a:stretch>
                  <a:fillRect l="-3607" r="-2295" b="-1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6ED69FE-FB9C-42C1-962C-135C6306EAD4}"/>
                  </a:ext>
                </a:extLst>
              </p:cNvPr>
              <p:cNvSpPr txBox="1"/>
              <p:nvPr/>
            </p:nvSpPr>
            <p:spPr>
              <a:xfrm>
                <a:off x="6543853" y="3579581"/>
                <a:ext cx="3593938" cy="691728"/>
              </a:xfrm>
              <a:prstGeom prst="rect">
                <a:avLst/>
              </a:prstGeom>
              <a:noFill/>
            </p:spPr>
            <p:txBody>
              <a:bodyPr wrap="square" lIns="0" tIns="0" rIns="0" bIns="0" rtlCol="0">
                <a:spAutoFit/>
              </a:bodyPr>
              <a:lstStyle/>
              <a:p>
                <a14:m>
                  <m:oMath xmlns:m="http://schemas.openxmlformats.org/officeDocument/2006/math">
                    <m:sSub>
                      <m:sSubPr>
                        <m:ctrlPr>
                          <a:rPr lang="en-GB" sz="2200" i="1" smtClean="0">
                            <a:latin typeface="Cambria Math" panose="02040503050406030204" pitchFamily="18" charset="0"/>
                          </a:rPr>
                        </m:ctrlPr>
                      </m:sSubPr>
                      <m:e>
                        <m:r>
                          <a:rPr lang="en-GB" sz="2200" i="1">
                            <a:latin typeface="Cambria Math" panose="02040503050406030204" pitchFamily="18" charset="0"/>
                          </a:rPr>
                          <m:t>𝐹</m:t>
                        </m:r>
                      </m:e>
                      <m:sub>
                        <m:r>
                          <a:rPr lang="en-GB" sz="2200" b="0" i="1" smtClean="0">
                            <a:latin typeface="Cambria Math" panose="02040503050406030204" pitchFamily="18" charset="0"/>
                          </a:rPr>
                          <m:t>𝑂𝑋</m:t>
                        </m:r>
                      </m:sub>
                    </m:sSub>
                    <m:r>
                      <a:rPr lang="en-GB" sz="2200" b="0" i="1" smtClean="0">
                        <a:latin typeface="Cambria Math" panose="02040503050406030204" pitchFamily="18" charset="0"/>
                      </a:rPr>
                      <m:t>=</m:t>
                    </m:r>
                    <m:f>
                      <m:fPr>
                        <m:ctrlPr>
                          <a:rPr lang="en-GB" sz="2200" b="0" i="1" smtClean="0">
                            <a:latin typeface="Cambria Math" panose="02040503050406030204" pitchFamily="18" charset="0"/>
                          </a:rPr>
                        </m:ctrlPr>
                      </m:fPr>
                      <m:num>
                        <m:r>
                          <a:rPr lang="en-GB" sz="2200" b="0" i="1" smtClean="0">
                            <a:latin typeface="Cambria Math" panose="02040503050406030204" pitchFamily="18" charset="0"/>
                          </a:rPr>
                          <m:t>𝐻</m:t>
                        </m:r>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𝑘</m:t>
                            </m:r>
                          </m:e>
                          <m:sub>
                            <m:r>
                              <a:rPr lang="en-GB" sz="2200" b="0" i="1" smtClean="0">
                                <a:latin typeface="Cambria Math" panose="02040503050406030204" pitchFamily="18" charset="0"/>
                              </a:rPr>
                              <m:t>𝑠</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𝑃</m:t>
                            </m:r>
                          </m:e>
                          <m:sub>
                            <m:r>
                              <a:rPr lang="en-GB" sz="2200" b="0" i="1" smtClean="0">
                                <a:latin typeface="Cambria Math" panose="02040503050406030204" pitchFamily="18" charset="0"/>
                              </a:rPr>
                              <m:t>𝑔</m:t>
                            </m:r>
                          </m:sub>
                        </m:sSub>
                      </m:num>
                      <m:den>
                        <m:r>
                          <a:rPr lang="en-GB" sz="2200" b="0" i="1" smtClean="0">
                            <a:latin typeface="Cambria Math" panose="02040503050406030204" pitchFamily="18" charset="0"/>
                          </a:rPr>
                          <m:t>1+</m:t>
                        </m:r>
                        <m:f>
                          <m:fPr>
                            <m:ctrlPr>
                              <a:rPr lang="en-GB" sz="2200" b="0" i="1" smtClean="0">
                                <a:latin typeface="Cambria Math" panose="02040503050406030204" pitchFamily="18" charset="0"/>
                              </a:rPr>
                            </m:ctrlPr>
                          </m:fPr>
                          <m:num>
                            <m:sSub>
                              <m:sSubPr>
                                <m:ctrlPr>
                                  <a:rPr lang="en-GB" sz="2200" i="1">
                                    <a:latin typeface="Cambria Math" panose="02040503050406030204" pitchFamily="18" charset="0"/>
                                  </a:rPr>
                                </m:ctrlPr>
                              </m:sSubPr>
                              <m:e>
                                <m:r>
                                  <a:rPr lang="en-GB" sz="2200" i="1">
                                    <a:latin typeface="Cambria Math" panose="02040503050406030204" pitchFamily="18" charset="0"/>
                                  </a:rPr>
                                  <m:t>𝑘</m:t>
                                </m:r>
                              </m:e>
                              <m:sub>
                                <m:r>
                                  <a:rPr lang="en-GB" sz="2200" i="1">
                                    <a:latin typeface="Cambria Math" panose="02040503050406030204" pitchFamily="18" charset="0"/>
                                  </a:rPr>
                                  <m:t>𝑠</m:t>
                                </m:r>
                              </m:sub>
                            </m:sSub>
                          </m:num>
                          <m:den>
                            <m:r>
                              <a:rPr lang="en-GB" sz="2200" b="0" i="1" smtClean="0">
                                <a:latin typeface="Cambria Math" panose="02040503050406030204" pitchFamily="18" charset="0"/>
                              </a:rPr>
                              <m:t>h</m:t>
                            </m:r>
                          </m:den>
                        </m:f>
                        <m:r>
                          <a:rPr lang="en-GB" sz="2200" b="0" i="1" smtClean="0">
                            <a:latin typeface="Cambria Math" panose="02040503050406030204" pitchFamily="18" charset="0"/>
                          </a:rPr>
                          <m:t>+</m:t>
                        </m:r>
                        <m:f>
                          <m:fPr>
                            <m:ctrlPr>
                              <a:rPr lang="en-GB" sz="2200" i="1">
                                <a:latin typeface="Cambria Math" panose="02040503050406030204" pitchFamily="18" charset="0"/>
                              </a:rPr>
                            </m:ctrlPr>
                          </m:fPr>
                          <m:num>
                            <m:sSub>
                              <m:sSubPr>
                                <m:ctrlPr>
                                  <a:rPr lang="en-GB" sz="2200" i="1" smtClean="0">
                                    <a:latin typeface="Cambria Math" panose="02040503050406030204" pitchFamily="18" charset="0"/>
                                  </a:rPr>
                                </m:ctrlPr>
                              </m:sSubPr>
                              <m:e>
                                <m:r>
                                  <a:rPr lang="en-GB" sz="2200" i="1">
                                    <a:latin typeface="Cambria Math" panose="02040503050406030204" pitchFamily="18" charset="0"/>
                                  </a:rPr>
                                  <m:t>𝑘</m:t>
                                </m:r>
                              </m:e>
                              <m:sub>
                                <m:r>
                                  <a:rPr lang="en-GB" sz="2200" i="1">
                                    <a:latin typeface="Cambria Math" panose="02040503050406030204" pitchFamily="18" charset="0"/>
                                  </a:rPr>
                                  <m:t>𝑠</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𝑡</m:t>
                                </m:r>
                              </m:e>
                              <m:sub>
                                <m:r>
                                  <a:rPr lang="en-GB" sz="2200" b="0" i="1" smtClean="0">
                                    <a:latin typeface="Cambria Math" panose="02040503050406030204" pitchFamily="18" charset="0"/>
                                  </a:rPr>
                                  <m:t>𝑜𝑥</m:t>
                                </m:r>
                              </m:sub>
                            </m:sSub>
                          </m:num>
                          <m:den>
                            <m:sSub>
                              <m:sSubPr>
                                <m:ctrlPr>
                                  <a:rPr lang="en-GB" sz="2200" i="1">
                                    <a:latin typeface="Cambria Math" panose="02040503050406030204" pitchFamily="18" charset="0"/>
                                  </a:rPr>
                                </m:ctrlPr>
                              </m:sSubPr>
                              <m:e>
                                <m:r>
                                  <a:rPr lang="en-GB" sz="2200" b="0" i="1" smtClean="0">
                                    <a:latin typeface="Cambria Math" panose="02040503050406030204" pitchFamily="18" charset="0"/>
                                  </a:rPr>
                                  <m:t>𝐷</m:t>
                                </m:r>
                              </m:e>
                              <m:sub>
                                <m:r>
                                  <a:rPr lang="en-GB" sz="2200" i="1">
                                    <a:latin typeface="Cambria Math" panose="02040503050406030204" pitchFamily="18" charset="0"/>
                                  </a:rPr>
                                  <m:t>𝑜𝑥</m:t>
                                </m:r>
                              </m:sub>
                            </m:sSub>
                          </m:den>
                        </m:f>
                      </m:den>
                    </m:f>
                  </m:oMath>
                </a14:m>
                <a:r>
                  <a:rPr lang="en-GB" sz="2200" dirty="0"/>
                  <a:t> = </a:t>
                </a:r>
                <a14:m>
                  <m:oMath xmlns:m="http://schemas.openxmlformats.org/officeDocument/2006/math">
                    <m:f>
                      <m:fPr>
                        <m:ctrlPr>
                          <a:rPr lang="en-GB" sz="2200" i="1" smtClean="0">
                            <a:latin typeface="Cambria Math" panose="02040503050406030204" pitchFamily="18" charset="0"/>
                          </a:rPr>
                        </m:ctrlPr>
                      </m:fPr>
                      <m:num>
                        <m:r>
                          <a:rPr lang="en-GB" sz="2200" i="1" smtClean="0">
                            <a:latin typeface="Cambria Math" panose="02040503050406030204" pitchFamily="18" charset="0"/>
                          </a:rPr>
                          <m:t>𝑑</m:t>
                        </m:r>
                        <m:sSub>
                          <m:sSubPr>
                            <m:ctrlPr>
                              <a:rPr lang="en-GB" sz="2200" i="1" smtClean="0">
                                <a:latin typeface="Cambria Math" panose="02040503050406030204" pitchFamily="18" charset="0"/>
                              </a:rPr>
                            </m:ctrlPr>
                          </m:sSubPr>
                          <m:e>
                            <m:r>
                              <a:rPr lang="en-GB" sz="2200" b="0" i="1" smtClean="0">
                                <a:latin typeface="Cambria Math" panose="02040503050406030204" pitchFamily="18" charset="0"/>
                              </a:rPr>
                              <m:t>𝑡</m:t>
                            </m:r>
                          </m:e>
                          <m:sub>
                            <m:r>
                              <a:rPr lang="en-GB" sz="2200" b="0" i="1" smtClean="0">
                                <a:latin typeface="Cambria Math" panose="02040503050406030204" pitchFamily="18" charset="0"/>
                              </a:rPr>
                              <m:t>𝑜𝑥</m:t>
                            </m:r>
                          </m:sub>
                        </m:sSub>
                      </m:num>
                      <m:den>
                        <m:r>
                          <a:rPr lang="en-GB" sz="2200" i="1" smtClean="0">
                            <a:latin typeface="Cambria Math" panose="02040503050406030204" pitchFamily="18" charset="0"/>
                          </a:rPr>
                          <m:t>𝑑</m:t>
                        </m:r>
                        <m:r>
                          <a:rPr lang="en-GB" sz="2200" b="0" i="1" smtClean="0">
                            <a:latin typeface="Cambria Math" panose="02040503050406030204" pitchFamily="18" charset="0"/>
                          </a:rPr>
                          <m:t>𝑡</m:t>
                        </m:r>
                      </m:den>
                    </m:f>
                    <m:sSub>
                      <m:sSubPr>
                        <m:ctrlPr>
                          <a:rPr lang="en-GB" sz="2200" i="1" smtClean="0">
                            <a:latin typeface="Cambria Math" panose="02040503050406030204" pitchFamily="18" charset="0"/>
                          </a:rPr>
                        </m:ctrlPr>
                      </m:sSubPr>
                      <m:e>
                        <m:r>
                          <a:rPr lang="en-GB" sz="2200" b="0" i="1" smtClean="0">
                            <a:latin typeface="Cambria Math" panose="02040503050406030204" pitchFamily="18" charset="0"/>
                          </a:rPr>
                          <m:t>𝑁</m:t>
                        </m:r>
                      </m:e>
                      <m:sub>
                        <m:r>
                          <a:rPr lang="en-GB" sz="2200" b="0" i="1" smtClean="0">
                            <a:latin typeface="Cambria Math" panose="02040503050406030204" pitchFamily="18" charset="0"/>
                          </a:rPr>
                          <m:t>𝑜𝑥</m:t>
                        </m:r>
                      </m:sub>
                    </m:sSub>
                  </m:oMath>
                </a14:m>
                <a:endParaRPr lang="en-GB" sz="2200" dirty="0"/>
              </a:p>
            </p:txBody>
          </p:sp>
        </mc:Choice>
        <mc:Fallback xmlns="">
          <p:sp>
            <p:nvSpPr>
              <p:cNvPr id="13" name="TextBox 12">
                <a:extLst>
                  <a:ext uri="{FF2B5EF4-FFF2-40B4-BE49-F238E27FC236}">
                    <a16:creationId xmlns:a16="http://schemas.microsoft.com/office/drawing/2014/main" id="{C6ED69FE-FB9C-42C1-962C-135C6306EAD4}"/>
                  </a:ext>
                </a:extLst>
              </p:cNvPr>
              <p:cNvSpPr txBox="1">
                <a:spLocks noRot="1" noChangeAspect="1" noMove="1" noResize="1" noEditPoints="1" noAdjustHandles="1" noChangeArrowheads="1" noChangeShapeType="1" noTextEdit="1"/>
              </p:cNvSpPr>
              <p:nvPr/>
            </p:nvSpPr>
            <p:spPr>
              <a:xfrm>
                <a:off x="6543853" y="3579581"/>
                <a:ext cx="3593938" cy="691728"/>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AEC01CA-2C2E-4042-AC8B-A430302FD790}"/>
                  </a:ext>
                </a:extLst>
              </p:cNvPr>
              <p:cNvSpPr txBox="1"/>
              <p:nvPr/>
            </p:nvSpPr>
            <p:spPr>
              <a:xfrm>
                <a:off x="6543853" y="4960971"/>
                <a:ext cx="2581983" cy="81176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i="1">
                              <a:latin typeface="Cambria Math" panose="02040503050406030204" pitchFamily="18" charset="0"/>
                            </a:rPr>
                            <m:t>𝑑</m:t>
                          </m:r>
                          <m:sSub>
                            <m:sSubPr>
                              <m:ctrlPr>
                                <a:rPr lang="en-GB" i="1">
                                  <a:latin typeface="Cambria Math" panose="02040503050406030204" pitchFamily="18" charset="0"/>
                                </a:rPr>
                              </m:ctrlPr>
                            </m:sSubPr>
                            <m:e>
                              <m:r>
                                <a:rPr lang="en-GB" i="1">
                                  <a:latin typeface="Cambria Math" panose="02040503050406030204" pitchFamily="18" charset="0"/>
                                </a:rPr>
                                <m:t>𝑡</m:t>
                              </m:r>
                            </m:e>
                            <m:sub>
                              <m:r>
                                <a:rPr lang="en-GB" i="1">
                                  <a:latin typeface="Cambria Math" panose="02040503050406030204" pitchFamily="18" charset="0"/>
                                </a:rPr>
                                <m:t>𝑜𝑥</m:t>
                              </m:r>
                            </m:sub>
                          </m:sSub>
                        </m:num>
                        <m:den>
                          <m:r>
                            <a:rPr lang="en-GB" i="1">
                              <a:latin typeface="Cambria Math" panose="02040503050406030204" pitchFamily="18" charset="0"/>
                            </a:rPr>
                            <m:t>𝑑𝑡</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𝐻</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𝑔</m:t>
                              </m:r>
                            </m:sub>
                          </m:sSub>
                        </m:num>
                        <m:den>
                          <m:r>
                            <a:rPr lang="en-GB" b="0" i="1" smtClean="0">
                              <a:latin typeface="Cambria Math" panose="02040503050406030204" pitchFamily="18" charset="0"/>
                            </a:rPr>
                            <m:t>1+</m:t>
                          </m:r>
                          <m:f>
                            <m:fPr>
                              <m:ctrlPr>
                                <a:rPr lang="en-GB" b="0" i="1" smtClean="0">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𝑠</m:t>
                                  </m:r>
                                </m:sub>
                              </m:sSub>
                            </m:num>
                            <m:den>
                              <m:r>
                                <a:rPr lang="en-GB" b="0" i="1" smtClean="0">
                                  <a:latin typeface="Cambria Math" panose="02040503050406030204" pitchFamily="18" charset="0"/>
                                </a:rPr>
                                <m:t>h</m:t>
                              </m:r>
                            </m:den>
                          </m:f>
                          <m:r>
                            <a:rPr lang="en-GB" b="0" i="1" smtClean="0">
                              <a:latin typeface="Cambria Math" panose="02040503050406030204" pitchFamily="18" charset="0"/>
                            </a:rPr>
                            <m:t>+</m:t>
                          </m:r>
                          <m:f>
                            <m:fPr>
                              <m:ctrlPr>
                                <a:rPr lang="en-GB" i="1">
                                  <a:latin typeface="Cambria Math" panose="02040503050406030204" pitchFamily="18" charset="0"/>
                                </a:rPr>
                              </m:ctrlPr>
                            </m:fPr>
                            <m:num>
                              <m:sSub>
                                <m:sSubPr>
                                  <m:ctrlPr>
                                    <a:rPr lang="en-GB" i="1" smtClean="0">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𝑜𝑥</m:t>
                                  </m:r>
                                </m:sub>
                              </m:sSub>
                            </m:num>
                            <m:den>
                              <m:sSub>
                                <m:sSubPr>
                                  <m:ctrlPr>
                                    <a:rPr lang="en-GB" i="1">
                                      <a:latin typeface="Cambria Math" panose="02040503050406030204" pitchFamily="18" charset="0"/>
                                    </a:rPr>
                                  </m:ctrlPr>
                                </m:sSubPr>
                                <m:e>
                                  <m:r>
                                    <a:rPr lang="en-GB" b="0" i="1" smtClean="0">
                                      <a:latin typeface="Cambria Math" panose="02040503050406030204" pitchFamily="18" charset="0"/>
                                    </a:rPr>
                                    <m:t>𝐷</m:t>
                                  </m:r>
                                </m:e>
                                <m:sub>
                                  <m:r>
                                    <a:rPr lang="en-GB" i="1">
                                      <a:latin typeface="Cambria Math" panose="02040503050406030204" pitchFamily="18" charset="0"/>
                                    </a:rPr>
                                    <m:t>𝑜𝑥</m:t>
                                  </m:r>
                                </m:sub>
                              </m:sSub>
                            </m:den>
                          </m:f>
                        </m:den>
                      </m:f>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i="1">
                                  <a:latin typeface="Cambria Math" panose="02040503050406030204" pitchFamily="18" charset="0"/>
                                </a:rPr>
                              </m:ctrlPr>
                            </m:sSubPr>
                            <m:e>
                              <m:r>
                                <a:rPr lang="en-GB" i="1">
                                  <a:latin typeface="Cambria Math" panose="02040503050406030204" pitchFamily="18" charset="0"/>
                                </a:rPr>
                                <m:t>𝑁</m:t>
                              </m:r>
                            </m:e>
                            <m:sub>
                              <m:r>
                                <a:rPr lang="en-GB" i="1">
                                  <a:latin typeface="Cambria Math" panose="02040503050406030204" pitchFamily="18" charset="0"/>
                                </a:rPr>
                                <m:t>𝑜𝑥</m:t>
                              </m:r>
                            </m:sub>
                          </m:sSub>
                        </m:den>
                      </m:f>
                    </m:oMath>
                  </m:oMathPara>
                </a14:m>
                <a:endParaRPr lang="en-GB" dirty="0"/>
              </a:p>
            </p:txBody>
          </p:sp>
        </mc:Choice>
        <mc:Fallback xmlns="">
          <p:sp>
            <p:nvSpPr>
              <p:cNvPr id="14" name="TextBox 13">
                <a:extLst>
                  <a:ext uri="{FF2B5EF4-FFF2-40B4-BE49-F238E27FC236}">
                    <a16:creationId xmlns:a16="http://schemas.microsoft.com/office/drawing/2014/main" id="{3AEC01CA-2C2E-4042-AC8B-A430302FD790}"/>
                  </a:ext>
                </a:extLst>
              </p:cNvPr>
              <p:cNvSpPr txBox="1">
                <a:spLocks noRot="1" noChangeAspect="1" noMove="1" noResize="1" noEditPoints="1" noAdjustHandles="1" noChangeArrowheads="1" noChangeShapeType="1" noTextEdit="1"/>
              </p:cNvSpPr>
              <p:nvPr/>
            </p:nvSpPr>
            <p:spPr>
              <a:xfrm>
                <a:off x="6543853" y="4960971"/>
                <a:ext cx="2581983" cy="811761"/>
              </a:xfrm>
              <a:prstGeom prst="rect">
                <a:avLst/>
              </a:prstGeom>
              <a:blipFill>
                <a:blip r:embed="rId4"/>
                <a:stretch>
                  <a:fillRect/>
                </a:stretch>
              </a:blipFill>
            </p:spPr>
            <p:txBody>
              <a:bodyPr/>
              <a:lstStyle/>
              <a:p>
                <a:r>
                  <a:rPr lang="en-GB">
                    <a:noFill/>
                  </a:rPr>
                  <a:t> </a:t>
                </a:r>
              </a:p>
            </p:txBody>
          </p:sp>
        </mc:Fallback>
      </mc:AlternateContent>
      <p:sp>
        <p:nvSpPr>
          <p:cNvPr id="15" name="Rectangle 14">
            <a:extLst>
              <a:ext uri="{FF2B5EF4-FFF2-40B4-BE49-F238E27FC236}">
                <a16:creationId xmlns:a16="http://schemas.microsoft.com/office/drawing/2014/main" id="{A61409AE-FEBD-49D1-BE30-B1766D5FBBC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18" name="TextBox 17">
            <a:extLst>
              <a:ext uri="{FF2B5EF4-FFF2-40B4-BE49-F238E27FC236}">
                <a16:creationId xmlns:a16="http://schemas.microsoft.com/office/drawing/2014/main" id="{CF268D84-FC29-4844-A2A4-DBD0D47009CD}"/>
              </a:ext>
            </a:extLst>
          </p:cNvPr>
          <p:cNvSpPr txBox="1"/>
          <p:nvPr/>
        </p:nvSpPr>
        <p:spPr>
          <a:xfrm>
            <a:off x="415537" y="2525818"/>
            <a:ext cx="4560584"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a:t>Steady state:  all fluxes are equal (Si interface reaction is the rate-limiting step)</a:t>
            </a:r>
            <a:endParaRPr lang="en-GB" sz="2000" baseline="-25000" dirty="0"/>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4A7D672-EAA0-4C4A-85D0-5E91B33DD08F}"/>
                  </a:ext>
                </a:extLst>
              </p:cNvPr>
              <p:cNvSpPr txBox="1"/>
              <p:nvPr/>
            </p:nvSpPr>
            <p:spPr>
              <a:xfrm>
                <a:off x="479160" y="4097257"/>
                <a:ext cx="3292545" cy="400110"/>
              </a:xfrm>
              <a:prstGeom prst="rect">
                <a:avLst/>
              </a:prstGeom>
              <a:noFill/>
            </p:spPr>
            <p:txBody>
              <a:bodyPr wrap="square" rtlCol="0">
                <a:spAutoFit/>
              </a:bodyPr>
              <a:lstStyle/>
              <a:p>
                <a:pPr marL="342900" indent="-342900">
                  <a:buFont typeface="Arial" panose="020B0604020202020204" pitchFamily="34" charset="0"/>
                  <a:buChar char="•"/>
                </a:pPr>
                <a:r>
                  <a:rPr lang="en-GB" sz="2000" dirty="0"/>
                  <a:t>Oxygen flux </a:t>
                </a:r>
                <a14:m>
                  <m:oMath xmlns:m="http://schemas.openxmlformats.org/officeDocument/2006/math">
                    <m:sSub>
                      <m:sSubPr>
                        <m:ctrlPr>
                          <a:rPr lang="en-GB" sz="2000" i="1" smtClean="0">
                            <a:latin typeface="Cambria Math" panose="02040503050406030204" pitchFamily="18" charset="0"/>
                          </a:rPr>
                        </m:ctrlPr>
                      </m:sSubPr>
                      <m:e>
                        <m:r>
                          <a:rPr lang="en-GB" sz="2000" i="1">
                            <a:latin typeface="Cambria Math" panose="02040503050406030204" pitchFamily="18" charset="0"/>
                          </a:rPr>
                          <m:t>𝐹</m:t>
                        </m:r>
                      </m:e>
                      <m:sub>
                        <m:r>
                          <a:rPr lang="en-GB" sz="2000" b="0" i="1" smtClean="0">
                            <a:latin typeface="Cambria Math" panose="02040503050406030204" pitchFamily="18" charset="0"/>
                          </a:rPr>
                          <m:t>𝑂𝑋</m:t>
                        </m:r>
                      </m:sub>
                    </m:sSub>
                    <m:r>
                      <a:rPr lang="en-GB" sz="2000" b="0" i="1" smtClean="0">
                        <a:latin typeface="Cambria Math" panose="02040503050406030204" pitchFamily="18" charset="0"/>
                      </a:rPr>
                      <m:t> </m:t>
                    </m:r>
                  </m:oMath>
                </a14:m>
                <a:r>
                  <a:rPr lang="en-GB" sz="2000" dirty="0"/>
                  <a:t>= v</a:t>
                </a:r>
                <a:r>
                  <a:rPr lang="en-GB" sz="2000" baseline="-25000" dirty="0"/>
                  <a:t>ox </a:t>
                </a:r>
                <a:r>
                  <a:rPr lang="en-GB" sz="2000" dirty="0" err="1"/>
                  <a:t>N</a:t>
                </a:r>
                <a:r>
                  <a:rPr lang="en-GB" sz="2000" baseline="-25000" dirty="0" err="1"/>
                  <a:t>ox</a:t>
                </a:r>
                <a:endParaRPr lang="en-GB" sz="2000" dirty="0"/>
              </a:p>
            </p:txBody>
          </p:sp>
        </mc:Choice>
        <mc:Fallback xmlns="">
          <p:sp>
            <p:nvSpPr>
              <p:cNvPr id="19" name="TextBox 18">
                <a:extLst>
                  <a:ext uri="{FF2B5EF4-FFF2-40B4-BE49-F238E27FC236}">
                    <a16:creationId xmlns:a16="http://schemas.microsoft.com/office/drawing/2014/main" id="{C4A7D672-EAA0-4C4A-85D0-5E91B33DD08F}"/>
                  </a:ext>
                </a:extLst>
              </p:cNvPr>
              <p:cNvSpPr txBox="1">
                <a:spLocks noRot="1" noChangeAspect="1" noMove="1" noResize="1" noEditPoints="1" noAdjustHandles="1" noChangeArrowheads="1" noChangeShapeType="1" noTextEdit="1"/>
              </p:cNvSpPr>
              <p:nvPr/>
            </p:nvSpPr>
            <p:spPr>
              <a:xfrm>
                <a:off x="479160" y="4097257"/>
                <a:ext cx="3292545" cy="400110"/>
              </a:xfrm>
              <a:prstGeom prst="rect">
                <a:avLst/>
              </a:prstGeom>
              <a:blipFill>
                <a:blip r:embed="rId6"/>
                <a:stretch>
                  <a:fillRect l="-1667" t="-7576" b="-257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90ADC2B-09D2-4173-BB16-675936759A9A}"/>
                  </a:ext>
                </a:extLst>
              </p:cNvPr>
              <p:cNvSpPr txBox="1"/>
              <p:nvPr/>
            </p:nvSpPr>
            <p:spPr>
              <a:xfrm>
                <a:off x="10318831" y="3609125"/>
                <a:ext cx="842416" cy="416268"/>
              </a:xfrm>
              <a:prstGeom prst="rect">
                <a:avLst/>
              </a:prstGeom>
              <a:noFill/>
            </p:spPr>
            <p:txBody>
              <a:bodyPr wrap="square" lIns="0" tIns="0" rIns="0" bIns="0" rtlCol="0">
                <a:spAutoFit/>
              </a:bodyPr>
              <a:lstStyle/>
              <a:p>
                <a:r>
                  <a:rPr lang="en-GB" b="0" dirty="0"/>
                  <a:t>; h</a:t>
                </a:r>
                <a14:m>
                  <m:oMath xmlns:m="http://schemas.openxmlformats.org/officeDocument/2006/math">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h</m:t>
                            </m:r>
                          </m:e>
                          <m:sub>
                            <m:r>
                              <a:rPr lang="en-GB" b="0" i="1" smtClean="0">
                                <a:latin typeface="Cambria Math" panose="02040503050406030204" pitchFamily="18" charset="0"/>
                              </a:rPr>
                              <m:t>𝑔</m:t>
                            </m:r>
                          </m:sub>
                        </m:sSub>
                      </m:num>
                      <m:den>
                        <m:r>
                          <a:rPr lang="en-GB" b="0" i="1" smtClean="0">
                            <a:latin typeface="Cambria Math" panose="02040503050406030204" pitchFamily="18" charset="0"/>
                          </a:rPr>
                          <m:t>𝐻𝑘𝑇</m:t>
                        </m:r>
                      </m:den>
                    </m:f>
                  </m:oMath>
                </a14:m>
                <a:endParaRPr lang="en-GB" dirty="0"/>
              </a:p>
            </p:txBody>
          </p:sp>
        </mc:Choice>
        <mc:Fallback xmlns="">
          <p:sp>
            <p:nvSpPr>
              <p:cNvPr id="20" name="TextBox 19">
                <a:extLst>
                  <a:ext uri="{FF2B5EF4-FFF2-40B4-BE49-F238E27FC236}">
                    <a16:creationId xmlns:a16="http://schemas.microsoft.com/office/drawing/2014/main" id="{C90ADC2B-09D2-4173-BB16-675936759A9A}"/>
                  </a:ext>
                </a:extLst>
              </p:cNvPr>
              <p:cNvSpPr txBox="1">
                <a:spLocks noRot="1" noChangeAspect="1" noMove="1" noResize="1" noEditPoints="1" noAdjustHandles="1" noChangeArrowheads="1" noChangeShapeType="1" noTextEdit="1"/>
              </p:cNvSpPr>
              <p:nvPr/>
            </p:nvSpPr>
            <p:spPr>
              <a:xfrm>
                <a:off x="10318831" y="3609125"/>
                <a:ext cx="842416" cy="416268"/>
              </a:xfrm>
              <a:prstGeom prst="rect">
                <a:avLst/>
              </a:prstGeom>
              <a:blipFill>
                <a:blip r:embed="rId7"/>
                <a:stretch>
                  <a:fillRect l="-17391" r="-2899" b="-22059"/>
                </a:stretch>
              </a:blipFill>
            </p:spPr>
            <p:txBody>
              <a:bodyPr/>
              <a:lstStyle/>
              <a:p>
                <a:r>
                  <a:rPr lang="en-GB">
                    <a:noFill/>
                  </a:rPr>
                  <a:t> </a:t>
                </a:r>
              </a:p>
            </p:txBody>
          </p:sp>
        </mc:Fallback>
      </mc:AlternateContent>
      <p:sp>
        <p:nvSpPr>
          <p:cNvPr id="21" name="Rectangle 20">
            <a:extLst>
              <a:ext uri="{FF2B5EF4-FFF2-40B4-BE49-F238E27FC236}">
                <a16:creationId xmlns:a16="http://schemas.microsoft.com/office/drawing/2014/main" id="{AB7CE6F5-A904-46C8-8BD5-9F0748BF793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2" name="Picture 21" descr="ox_small_cmyk_pos_rect.jpg">
            <a:extLst>
              <a:ext uri="{FF2B5EF4-FFF2-40B4-BE49-F238E27FC236}">
                <a16:creationId xmlns:a16="http://schemas.microsoft.com/office/drawing/2014/main" id="{B74AE0BE-203E-4DCD-A964-F3193FC474A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4" name="TextBox 23">
            <a:extLst>
              <a:ext uri="{FF2B5EF4-FFF2-40B4-BE49-F238E27FC236}">
                <a16:creationId xmlns:a16="http://schemas.microsoft.com/office/drawing/2014/main" id="{A572702D-DCDC-434F-8C0A-B3883523C114}"/>
              </a:ext>
            </a:extLst>
          </p:cNvPr>
          <p:cNvSpPr txBox="1"/>
          <p:nvPr/>
        </p:nvSpPr>
        <p:spPr>
          <a:xfrm>
            <a:off x="87363" y="6400425"/>
            <a:ext cx="623904" cy="369332"/>
          </a:xfrm>
          <a:prstGeom prst="rect">
            <a:avLst/>
          </a:prstGeom>
          <a:noFill/>
        </p:spPr>
        <p:txBody>
          <a:bodyPr wrap="square">
            <a:spAutoFit/>
          </a:bodyPr>
          <a:lstStyle/>
          <a:p>
            <a:r>
              <a:rPr lang="en-GB" dirty="0"/>
              <a:t>27</a:t>
            </a:r>
          </a:p>
        </p:txBody>
      </p:sp>
      <p:sp>
        <p:nvSpPr>
          <p:cNvPr id="2" name="TextBox 1">
            <a:extLst>
              <a:ext uri="{FF2B5EF4-FFF2-40B4-BE49-F238E27FC236}">
                <a16:creationId xmlns:a16="http://schemas.microsoft.com/office/drawing/2014/main" id="{E68202F2-B4CD-585B-19C8-306E6BE8DB3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pic>
        <p:nvPicPr>
          <p:cNvPr id="3" name="Picture 2">
            <a:extLst>
              <a:ext uri="{FF2B5EF4-FFF2-40B4-BE49-F238E27FC236}">
                <a16:creationId xmlns:a16="http://schemas.microsoft.com/office/drawing/2014/main" id="{9CCF2711-44D9-A568-6784-1D073C1BCAB8}"/>
              </a:ext>
            </a:extLst>
          </p:cNvPr>
          <p:cNvPicPr>
            <a:picLocks noChangeAspect="1"/>
          </p:cNvPicPr>
          <p:nvPr/>
        </p:nvPicPr>
        <p:blipFill>
          <a:blip r:embed="rId9"/>
          <a:stretch>
            <a:fillRect/>
          </a:stretch>
        </p:blipFill>
        <p:spPr>
          <a:xfrm>
            <a:off x="5817339" y="525476"/>
            <a:ext cx="2653574" cy="2110304"/>
          </a:xfrm>
          <a:prstGeom prst="rect">
            <a:avLst/>
          </a:prstGeom>
        </p:spPr>
      </p:pic>
    </p:spTree>
    <p:extLst>
      <p:ext uri="{BB962C8B-B14F-4D97-AF65-F5344CB8AC3E}">
        <p14:creationId xmlns:p14="http://schemas.microsoft.com/office/powerpoint/2010/main" val="3530759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779753"/>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First bipolar (PNP Ge) transistor invented in 1947 (</a:t>
            </a:r>
            <a:r>
              <a:rPr lang="en-GB" sz="1600" i="1" dirty="0">
                <a:latin typeface="Calibri" panose="020F0502020204030204" pitchFamily="34" charset="0"/>
                <a:cs typeface="Calibri" panose="020F0502020204030204" pitchFamily="34" charset="0"/>
              </a:rPr>
              <a:t>US patent 2569347A, 1948</a:t>
            </a:r>
            <a:r>
              <a:rPr lang="en-GB" sz="2000" dirty="0">
                <a:latin typeface="Calibri" panose="020F0502020204030204" pitchFamily="34" charset="0"/>
                <a:cs typeface="Calibri" panose="020F0502020204030204" pitchFamily="34" charset="0"/>
              </a:rPr>
              <a:t>)</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Research on solid state devices to replace vacuum tubes</a:t>
            </a:r>
          </a:p>
          <a:p>
            <a:pPr indent="-228600" fontAlgn="base">
              <a:lnSpc>
                <a:spcPct val="90000"/>
              </a:lnSpc>
              <a:spcBef>
                <a:spcPct val="0"/>
              </a:spcBef>
              <a:spcAft>
                <a:spcPts val="600"/>
              </a:spcAft>
              <a:buFont typeface="Arial" panose="020B0604020202020204" pitchFamily="34" charset="0"/>
              <a:buChar char="•"/>
            </a:pP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Resulted from failed attempts to build a field-effect transistor (FET)</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FA020A2B-CF1D-4F81-9D75-D84F74489A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0334" y="3430707"/>
            <a:ext cx="3988862" cy="2597745"/>
          </a:xfrm>
          <a:prstGeom prst="rect">
            <a:avLst/>
          </a:prstGeom>
        </p:spPr>
      </p:pic>
      <p:pic>
        <p:nvPicPr>
          <p:cNvPr id="20" name="Picture 19">
            <a:extLst>
              <a:ext uri="{FF2B5EF4-FFF2-40B4-BE49-F238E27FC236}">
                <a16:creationId xmlns:a16="http://schemas.microsoft.com/office/drawing/2014/main" id="{85940A01-A027-4672-A22B-5BC4D64CB7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660" y="779753"/>
            <a:ext cx="5761660" cy="2539957"/>
          </a:xfrm>
          <a:prstGeom prst="rect">
            <a:avLst/>
          </a:prstGeom>
        </p:spPr>
      </p:pic>
      <p:pic>
        <p:nvPicPr>
          <p:cNvPr id="21" name="Picture 20">
            <a:extLst>
              <a:ext uri="{FF2B5EF4-FFF2-40B4-BE49-F238E27FC236}">
                <a16:creationId xmlns:a16="http://schemas.microsoft.com/office/drawing/2014/main" id="{ACDDAE96-A050-4790-A19F-13411676A73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12818" y="3406505"/>
            <a:ext cx="3003552" cy="2670496"/>
          </a:xfrm>
          <a:prstGeom prst="rect">
            <a:avLst/>
          </a:prstGeom>
        </p:spPr>
      </p:pic>
      <p:sp>
        <p:nvSpPr>
          <p:cNvPr id="22" name="Rectangle 21">
            <a:extLst>
              <a:ext uri="{FF2B5EF4-FFF2-40B4-BE49-F238E27FC236}">
                <a16:creationId xmlns:a16="http://schemas.microsoft.com/office/drawing/2014/main" id="{79DADA31-18E1-4222-9E0D-3CBEC9D928F5}"/>
              </a:ext>
            </a:extLst>
          </p:cNvPr>
          <p:cNvSpPr/>
          <p:nvPr/>
        </p:nvSpPr>
        <p:spPr>
          <a:xfrm>
            <a:off x="0" y="6711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D0B97722-6D91-49E2-B54E-852E42E845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762202"/>
            <a:ext cx="1382789" cy="425935"/>
          </a:xfrm>
          <a:prstGeom prst="rect">
            <a:avLst/>
          </a:prstGeom>
        </p:spPr>
      </p:pic>
      <p:sp>
        <p:nvSpPr>
          <p:cNvPr id="24" name="TextBox 23">
            <a:extLst>
              <a:ext uri="{FF2B5EF4-FFF2-40B4-BE49-F238E27FC236}">
                <a16:creationId xmlns:a16="http://schemas.microsoft.com/office/drawing/2014/main" id="{07966EBC-8CC4-4594-B3D2-489399F7A3E9}"/>
              </a:ext>
            </a:extLst>
          </p:cNvPr>
          <p:cNvSpPr txBox="1"/>
          <p:nvPr/>
        </p:nvSpPr>
        <p:spPr>
          <a:xfrm>
            <a:off x="87363" y="6781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a:t>
            </a:r>
            <a:endParaRPr lang="en-GB" dirty="0"/>
          </a:p>
        </p:txBody>
      </p:sp>
      <p:sp>
        <p:nvSpPr>
          <p:cNvPr id="4" name="TextBox 3">
            <a:extLst>
              <a:ext uri="{FF2B5EF4-FFF2-40B4-BE49-F238E27FC236}">
                <a16:creationId xmlns:a16="http://schemas.microsoft.com/office/drawing/2014/main" id="{F9FD9C5A-82CF-DDB4-6465-13EADC2C3EDA}"/>
              </a:ext>
            </a:extLst>
          </p:cNvPr>
          <p:cNvSpPr txBox="1"/>
          <p:nvPr/>
        </p:nvSpPr>
        <p:spPr>
          <a:xfrm>
            <a:off x="3180773" y="6677551"/>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2509746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3723A0B-BE5C-4B7E-BE48-80A8F6EB330D}"/>
                  </a:ext>
                </a:extLst>
              </p:cNvPr>
              <p:cNvSpPr txBox="1"/>
              <p:nvPr/>
            </p:nvSpPr>
            <p:spPr>
              <a:xfrm>
                <a:off x="485423" y="2486485"/>
                <a:ext cx="4657004" cy="707886"/>
              </a:xfrm>
              <a:prstGeom prst="rect">
                <a:avLst/>
              </a:prstGeom>
              <a:noFill/>
            </p:spPr>
            <p:txBody>
              <a:bodyPr wrap="square" rtlCol="0">
                <a:spAutoFit/>
              </a:bodyPr>
              <a:lstStyle/>
              <a:p>
                <a:pPr marL="342900" indent="-342900">
                  <a:buFont typeface="Arial" panose="020B0604020202020204" pitchFamily="34" charset="0"/>
                  <a:buChar char="•"/>
                </a:pPr>
                <a:r>
                  <a:rPr lang="en-GB" sz="2000" dirty="0"/>
                  <a:t>Integrating over t gives the expression for </a:t>
                </a:r>
                <a14:m>
                  <m:oMath xmlns:m="http://schemas.openxmlformats.org/officeDocument/2006/math">
                    <m:sSub>
                      <m:sSubPr>
                        <m:ctrlPr>
                          <a:rPr lang="en-GB" sz="2000" i="1" smtClean="0">
                            <a:latin typeface="Cambria Math" panose="02040503050406030204" pitchFamily="18" charset="0"/>
                          </a:rPr>
                        </m:ctrlPr>
                      </m:sSubPr>
                      <m:e>
                        <m:r>
                          <a:rPr lang="en-GB" sz="2000" i="1">
                            <a:latin typeface="Cambria Math" panose="02040503050406030204" pitchFamily="18" charset="0"/>
                          </a:rPr>
                          <m:t>𝑡</m:t>
                        </m:r>
                      </m:e>
                      <m:sub>
                        <m:r>
                          <a:rPr lang="en-GB" sz="2000" i="1">
                            <a:latin typeface="Cambria Math" panose="02040503050406030204" pitchFamily="18" charset="0"/>
                          </a:rPr>
                          <m:t>𝑜𝑥</m:t>
                        </m:r>
                      </m:sub>
                    </m:sSub>
                  </m:oMath>
                </a14:m>
                <a:r>
                  <a:rPr lang="en-GB" sz="2000" baseline="-25000" dirty="0"/>
                  <a:t>  </a:t>
                </a:r>
                <a:r>
                  <a:rPr lang="en-GB" sz="2000" dirty="0"/>
                  <a:t>vs. time</a:t>
                </a:r>
                <a:endParaRPr lang="en-GB" sz="2000" baseline="-25000" dirty="0"/>
              </a:p>
            </p:txBody>
          </p:sp>
        </mc:Choice>
        <mc:Fallback xmlns="">
          <p:sp>
            <p:nvSpPr>
              <p:cNvPr id="12" name="TextBox 11">
                <a:extLst>
                  <a:ext uri="{FF2B5EF4-FFF2-40B4-BE49-F238E27FC236}">
                    <a16:creationId xmlns:a16="http://schemas.microsoft.com/office/drawing/2014/main" id="{F3723A0B-BE5C-4B7E-BE48-80A8F6EB330D}"/>
                  </a:ext>
                </a:extLst>
              </p:cNvPr>
              <p:cNvSpPr txBox="1">
                <a:spLocks noRot="1" noChangeAspect="1" noMove="1" noResize="1" noEditPoints="1" noAdjustHandles="1" noChangeArrowheads="1" noChangeShapeType="1" noTextEdit="1"/>
              </p:cNvSpPr>
              <p:nvPr/>
            </p:nvSpPr>
            <p:spPr>
              <a:xfrm>
                <a:off x="485423" y="2486485"/>
                <a:ext cx="4657004" cy="707886"/>
              </a:xfrm>
              <a:prstGeom prst="rect">
                <a:avLst/>
              </a:prstGeom>
              <a:blipFill>
                <a:blip r:embed="rId2"/>
                <a:stretch>
                  <a:fillRect l="-1178" t="-5172" b="-146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5713E98-D3AC-4216-9718-20CC85A59F5B}"/>
                  </a:ext>
                </a:extLst>
              </p:cNvPr>
              <p:cNvSpPr txBox="1"/>
              <p:nvPr/>
            </p:nvSpPr>
            <p:spPr>
              <a:xfrm>
                <a:off x="6716358" y="991118"/>
                <a:ext cx="3163062"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sz="2400" b="0" i="1" smtClean="0">
                              <a:latin typeface="Cambria Math" panose="02040503050406030204" pitchFamily="18" charset="0"/>
                            </a:rPr>
                          </m:ctrlPr>
                        </m:sSubSupPr>
                        <m:e>
                          <m:r>
                            <a:rPr lang="en-GB" sz="2400" b="0" i="1" smtClean="0">
                              <a:latin typeface="Cambria Math" panose="02040503050406030204" pitchFamily="18" charset="0"/>
                            </a:rPr>
                            <m:t>𝑡</m:t>
                          </m:r>
                        </m:e>
                        <m:sub>
                          <m:r>
                            <a:rPr lang="en-GB" sz="2400" b="0" i="1" smtClean="0">
                              <a:latin typeface="Cambria Math" panose="02040503050406030204" pitchFamily="18" charset="0"/>
                            </a:rPr>
                            <m:t>𝑜𝑥</m:t>
                          </m:r>
                        </m:sub>
                        <m:sup>
                          <m:r>
                            <a:rPr lang="en-GB" sz="2400" b="0" i="1" smtClean="0">
                              <a:latin typeface="Cambria Math" panose="02040503050406030204" pitchFamily="18" charset="0"/>
                            </a:rPr>
                            <m:t>2</m:t>
                          </m:r>
                        </m:sup>
                      </m:sSubSup>
                      <m:r>
                        <a:rPr lang="en-GB" sz="2400" b="0" i="1" smtClean="0">
                          <a:latin typeface="Cambria Math" panose="02040503050406030204" pitchFamily="18" charset="0"/>
                        </a:rPr>
                        <m:t>+</m:t>
                      </m:r>
                      <m:r>
                        <a:rPr lang="en-GB" sz="2400" b="0" i="1" smtClean="0">
                          <a:latin typeface="Cambria Math" panose="02040503050406030204" pitchFamily="18" charset="0"/>
                        </a:rPr>
                        <m:t>𝐴</m:t>
                      </m:r>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𝑜𝑥</m:t>
                          </m:r>
                        </m:sub>
                      </m:sSub>
                      <m:r>
                        <a:rPr lang="en-GB" sz="2400" b="0" i="1" smtClean="0">
                          <a:latin typeface="Cambria Math" panose="02040503050406030204" pitchFamily="18" charset="0"/>
                        </a:rPr>
                        <m:t>=</m:t>
                      </m:r>
                      <m:r>
                        <a:rPr lang="en-GB" sz="2400" b="0" i="1" smtClean="0">
                          <a:latin typeface="Cambria Math" panose="02040503050406030204" pitchFamily="18" charset="0"/>
                        </a:rPr>
                        <m:t>𝐵</m:t>
                      </m:r>
                      <m:d>
                        <m:dPr>
                          <m:ctrlPr>
                            <a:rPr lang="en-GB" sz="2400" b="0" i="1" smtClean="0">
                              <a:latin typeface="Cambria Math" panose="02040503050406030204" pitchFamily="18" charset="0"/>
                            </a:rPr>
                          </m:ctrlPr>
                        </m:dPr>
                        <m:e>
                          <m:r>
                            <a:rPr lang="en-GB" sz="2400" b="0" i="1" smtClean="0">
                              <a:latin typeface="Cambria Math" panose="02040503050406030204" pitchFamily="18" charset="0"/>
                            </a:rPr>
                            <m:t>𝑡</m:t>
                          </m:r>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𝜏</m:t>
                          </m:r>
                        </m:e>
                      </m:d>
                    </m:oMath>
                  </m:oMathPara>
                </a14:m>
                <a:endParaRPr lang="en-GB" sz="2400" dirty="0"/>
              </a:p>
            </p:txBody>
          </p:sp>
        </mc:Choice>
        <mc:Fallback xmlns="">
          <p:sp>
            <p:nvSpPr>
              <p:cNvPr id="13" name="TextBox 12">
                <a:extLst>
                  <a:ext uri="{FF2B5EF4-FFF2-40B4-BE49-F238E27FC236}">
                    <a16:creationId xmlns:a16="http://schemas.microsoft.com/office/drawing/2014/main" id="{25713E98-D3AC-4216-9718-20CC85A59F5B}"/>
                  </a:ext>
                </a:extLst>
              </p:cNvPr>
              <p:cNvSpPr txBox="1">
                <a:spLocks noRot="1" noChangeAspect="1" noMove="1" noResize="1" noEditPoints="1" noAdjustHandles="1" noChangeArrowheads="1" noChangeShapeType="1" noTextEdit="1"/>
              </p:cNvSpPr>
              <p:nvPr/>
            </p:nvSpPr>
            <p:spPr>
              <a:xfrm>
                <a:off x="6716358" y="991118"/>
                <a:ext cx="3163062" cy="369332"/>
              </a:xfrm>
              <a:prstGeom prst="rect">
                <a:avLst/>
              </a:prstGeom>
              <a:blipFill>
                <a:blip r:embed="rId3"/>
                <a:stretch>
                  <a:fillRect t="-1667"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5CCEAFB-1AE1-42B8-A6DD-464757B148D9}"/>
                  </a:ext>
                </a:extLst>
              </p:cNvPr>
              <p:cNvSpPr txBox="1"/>
              <p:nvPr/>
            </p:nvSpPr>
            <p:spPr>
              <a:xfrm>
                <a:off x="8135919" y="1648324"/>
                <a:ext cx="3163062" cy="6223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𝐴</m:t>
                      </m:r>
                      <m:r>
                        <a:rPr lang="en-GB" b="0" i="1" smtClean="0">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𝑜𝑥</m:t>
                          </m:r>
                        </m:sub>
                      </m:sSub>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h</m:t>
                              </m:r>
                            </m:den>
                          </m:f>
                          <m:r>
                            <a:rPr lang="en-GB" b="0" i="1" smtClean="0">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den>
                          </m:f>
                        </m:e>
                      </m:d>
                    </m:oMath>
                  </m:oMathPara>
                </a14:m>
                <a:endParaRPr lang="en-GB" dirty="0"/>
              </a:p>
            </p:txBody>
          </p:sp>
        </mc:Choice>
        <mc:Fallback xmlns="">
          <p:sp>
            <p:nvSpPr>
              <p:cNvPr id="14" name="TextBox 13">
                <a:extLst>
                  <a:ext uri="{FF2B5EF4-FFF2-40B4-BE49-F238E27FC236}">
                    <a16:creationId xmlns:a16="http://schemas.microsoft.com/office/drawing/2014/main" id="{55CCEAFB-1AE1-42B8-A6DD-464757B148D9}"/>
                  </a:ext>
                </a:extLst>
              </p:cNvPr>
              <p:cNvSpPr txBox="1">
                <a:spLocks noRot="1" noChangeAspect="1" noMove="1" noResize="1" noEditPoints="1" noAdjustHandles="1" noChangeArrowheads="1" noChangeShapeType="1" noTextEdit="1"/>
              </p:cNvSpPr>
              <p:nvPr/>
            </p:nvSpPr>
            <p:spPr>
              <a:xfrm>
                <a:off x="8135919" y="1648324"/>
                <a:ext cx="3163062" cy="622350"/>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A0EF1AA-4D37-4265-B7E9-8197C05C80E4}"/>
                  </a:ext>
                </a:extLst>
              </p:cNvPr>
              <p:cNvSpPr txBox="1"/>
              <p:nvPr/>
            </p:nvSpPr>
            <p:spPr>
              <a:xfrm>
                <a:off x="7996676" y="2399516"/>
                <a:ext cx="3163062" cy="6223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𝐵</m:t>
                      </m:r>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i="1">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𝑜𝑥</m:t>
                                  </m:r>
                                </m:sub>
                              </m:sSub>
                              <m:r>
                                <a:rPr lang="en-GB" b="0" i="1" smtClean="0">
                                  <a:latin typeface="Cambria Math" panose="02040503050406030204" pitchFamily="18" charset="0"/>
                                </a:rPr>
                                <m:t>𝐻</m:t>
                              </m:r>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𝑔</m:t>
                                  </m:r>
                                </m:sub>
                              </m:sSub>
                            </m:num>
                            <m:den>
                              <m:sSub>
                                <m:sSubPr>
                                  <m:ctrlPr>
                                    <a:rPr lang="en-GB" i="1">
                                      <a:latin typeface="Cambria Math" panose="02040503050406030204" pitchFamily="18" charset="0"/>
                                    </a:rPr>
                                  </m:ctrlPr>
                                </m:sSubPr>
                                <m:e>
                                  <m:r>
                                    <a:rPr lang="en-GB" b="0" i="1" smtClean="0">
                                      <a:latin typeface="Cambria Math" panose="02040503050406030204" pitchFamily="18" charset="0"/>
                                    </a:rPr>
                                    <m:t>𝑁</m:t>
                                  </m:r>
                                </m:e>
                                <m:sub>
                                  <m:r>
                                    <a:rPr lang="en-GB" i="1">
                                      <a:latin typeface="Cambria Math" panose="02040503050406030204" pitchFamily="18" charset="0"/>
                                    </a:rPr>
                                    <m:t>𝑜𝑥</m:t>
                                  </m:r>
                                </m:sub>
                              </m:sSub>
                            </m:den>
                          </m:f>
                        </m:e>
                      </m:d>
                    </m:oMath>
                  </m:oMathPara>
                </a14:m>
                <a:endParaRPr lang="en-GB" dirty="0"/>
              </a:p>
            </p:txBody>
          </p:sp>
        </mc:Choice>
        <mc:Fallback xmlns="">
          <p:sp>
            <p:nvSpPr>
              <p:cNvPr id="15" name="TextBox 14">
                <a:extLst>
                  <a:ext uri="{FF2B5EF4-FFF2-40B4-BE49-F238E27FC236}">
                    <a16:creationId xmlns:a16="http://schemas.microsoft.com/office/drawing/2014/main" id="{FA0EF1AA-4D37-4265-B7E9-8197C05C80E4}"/>
                  </a:ext>
                </a:extLst>
              </p:cNvPr>
              <p:cNvSpPr txBox="1">
                <a:spLocks noRot="1" noChangeAspect="1" noMove="1" noResize="1" noEditPoints="1" noAdjustHandles="1" noChangeArrowheads="1" noChangeShapeType="1" noTextEdit="1"/>
              </p:cNvSpPr>
              <p:nvPr/>
            </p:nvSpPr>
            <p:spPr>
              <a:xfrm>
                <a:off x="7996676" y="2399516"/>
                <a:ext cx="3163062" cy="62235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E956E1A-131D-4E71-A57E-AE9E630A54DE}"/>
                  </a:ext>
                </a:extLst>
              </p:cNvPr>
              <p:cNvSpPr txBox="1"/>
              <p:nvPr/>
            </p:nvSpPr>
            <p:spPr>
              <a:xfrm>
                <a:off x="8545747" y="3204962"/>
                <a:ext cx="2061711" cy="6323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𝜏</m:t>
                      </m:r>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sSubSup>
                                <m:sSubSupPr>
                                  <m:ctrlPr>
                                    <a:rPr lang="en-GB" i="1">
                                      <a:latin typeface="Cambria Math" panose="02040503050406030204" pitchFamily="18" charset="0"/>
                                    </a:rPr>
                                  </m:ctrlPr>
                                </m:sSubSupPr>
                                <m:e>
                                  <m:r>
                                    <a:rPr lang="en-GB" i="1">
                                      <a:latin typeface="Cambria Math" panose="02040503050406030204" pitchFamily="18" charset="0"/>
                                    </a:rPr>
                                    <m:t>𝑡</m:t>
                                  </m:r>
                                </m:e>
                                <m:sub>
                                  <m:r>
                                    <a:rPr lang="en-GB" b="0" i="1" smtClean="0">
                                      <a:latin typeface="Cambria Math" panose="02040503050406030204" pitchFamily="18" charset="0"/>
                                    </a:rPr>
                                    <m:t>0</m:t>
                                  </m:r>
                                </m:sub>
                                <m:sup>
                                  <m:r>
                                    <a:rPr lang="en-GB" i="1">
                                      <a:latin typeface="Cambria Math" panose="02040503050406030204" pitchFamily="18" charset="0"/>
                                    </a:rPr>
                                    <m:t>2</m:t>
                                  </m:r>
                                </m:sup>
                              </m:sSubSup>
                              <m:r>
                                <a:rPr lang="en-GB" b="0" i="1" smtClean="0">
                                  <a:latin typeface="Cambria Math" panose="02040503050406030204" pitchFamily="18" charset="0"/>
                                </a:rPr>
                                <m:t>+</m:t>
                              </m:r>
                              <m:r>
                                <a:rPr lang="en-GB" b="0" i="1" smtClean="0">
                                  <a:latin typeface="Cambria Math" panose="02040503050406030204" pitchFamily="18" charset="0"/>
                                </a:rPr>
                                <m:t>𝐴</m:t>
                              </m:r>
                              <m:sSub>
                                <m:sSubPr>
                                  <m:ctrlPr>
                                    <a:rPr lang="en-GB" i="1">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0</m:t>
                                  </m:r>
                                </m:sub>
                              </m:sSub>
                            </m:num>
                            <m:den>
                              <m:r>
                                <a:rPr lang="en-GB" b="0" i="1" smtClean="0">
                                  <a:latin typeface="Cambria Math" panose="02040503050406030204" pitchFamily="18" charset="0"/>
                                </a:rPr>
                                <m:t>𝐵</m:t>
                              </m:r>
                            </m:den>
                          </m:f>
                        </m:e>
                      </m:d>
                    </m:oMath>
                  </m:oMathPara>
                </a14:m>
                <a:endParaRPr lang="en-GB" dirty="0"/>
              </a:p>
            </p:txBody>
          </p:sp>
        </mc:Choice>
        <mc:Fallback xmlns="">
          <p:sp>
            <p:nvSpPr>
              <p:cNvPr id="17" name="TextBox 16">
                <a:extLst>
                  <a:ext uri="{FF2B5EF4-FFF2-40B4-BE49-F238E27FC236}">
                    <a16:creationId xmlns:a16="http://schemas.microsoft.com/office/drawing/2014/main" id="{0E956E1A-131D-4E71-A57E-AE9E630A54DE}"/>
                  </a:ext>
                </a:extLst>
              </p:cNvPr>
              <p:cNvSpPr txBox="1">
                <a:spLocks noRot="1" noChangeAspect="1" noMove="1" noResize="1" noEditPoints="1" noAdjustHandles="1" noChangeArrowheads="1" noChangeShapeType="1" noTextEdit="1"/>
              </p:cNvSpPr>
              <p:nvPr/>
            </p:nvSpPr>
            <p:spPr>
              <a:xfrm>
                <a:off x="8545747" y="3204962"/>
                <a:ext cx="2061711" cy="632353"/>
              </a:xfrm>
              <a:prstGeom prst="rect">
                <a:avLst/>
              </a:prstGeom>
              <a:blipFill>
                <a:blip r:embed="rId6"/>
                <a:stretch>
                  <a:fillRect b="-971"/>
                </a:stretch>
              </a:blipFill>
            </p:spPr>
            <p:txBody>
              <a:bodyPr/>
              <a:lstStyle/>
              <a:p>
                <a:r>
                  <a:rPr lang="en-GB">
                    <a:noFill/>
                  </a:rPr>
                  <a:t> </a:t>
                </a:r>
              </a:p>
            </p:txBody>
          </p:sp>
        </mc:Fallback>
      </mc:AlternateContent>
      <p:pic>
        <p:nvPicPr>
          <p:cNvPr id="18" name="Picture 17">
            <a:extLst>
              <a:ext uri="{FF2B5EF4-FFF2-40B4-BE49-F238E27FC236}">
                <a16:creationId xmlns:a16="http://schemas.microsoft.com/office/drawing/2014/main" id="{41B69C03-7D7D-4B30-93D5-2C8DFCAAF8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44771" y="3962557"/>
            <a:ext cx="5199724" cy="1636634"/>
          </a:xfrm>
          <a:prstGeom prst="rect">
            <a:avLst/>
          </a:prstGeom>
        </p:spPr>
      </p:pic>
      <p:sp>
        <p:nvSpPr>
          <p:cNvPr id="19" name="TextBox 18">
            <a:extLst>
              <a:ext uri="{FF2B5EF4-FFF2-40B4-BE49-F238E27FC236}">
                <a16:creationId xmlns:a16="http://schemas.microsoft.com/office/drawing/2014/main" id="{E9A68C5C-938F-4F7A-993A-383733ADC4D2}"/>
              </a:ext>
            </a:extLst>
          </p:cNvPr>
          <p:cNvSpPr txBox="1"/>
          <p:nvPr/>
        </p:nvSpPr>
        <p:spPr>
          <a:xfrm>
            <a:off x="9884072" y="5554492"/>
            <a:ext cx="1207403" cy="307777"/>
          </a:xfrm>
          <a:prstGeom prst="rect">
            <a:avLst/>
          </a:prstGeom>
          <a:noFill/>
        </p:spPr>
        <p:txBody>
          <a:bodyPr wrap="square" rtlCol="0">
            <a:spAutoFit/>
          </a:bodyPr>
          <a:lstStyle/>
          <a:p>
            <a:r>
              <a:rPr lang="en-GB" sz="1400" dirty="0"/>
              <a:t>&lt;111&gt; Si</a:t>
            </a:r>
            <a:endParaRPr lang="en-GB" sz="1400" baseline="-25000" dirty="0"/>
          </a:p>
        </p:txBody>
      </p:sp>
      <p:sp>
        <p:nvSpPr>
          <p:cNvPr id="20" name="Rectangle 19">
            <a:extLst>
              <a:ext uri="{FF2B5EF4-FFF2-40B4-BE49-F238E27FC236}">
                <a16:creationId xmlns:a16="http://schemas.microsoft.com/office/drawing/2014/main" id="{45BD0548-A48C-4688-874B-935D41CB89A3}"/>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1" name="TextBox 20">
            <a:extLst>
              <a:ext uri="{FF2B5EF4-FFF2-40B4-BE49-F238E27FC236}">
                <a16:creationId xmlns:a16="http://schemas.microsoft.com/office/drawing/2014/main" id="{EC54E601-C15C-4169-92D7-564DE62A976E}"/>
              </a:ext>
            </a:extLst>
          </p:cNvPr>
          <p:cNvSpPr txBox="1"/>
          <p:nvPr/>
        </p:nvSpPr>
        <p:spPr>
          <a:xfrm>
            <a:off x="481568" y="3663630"/>
            <a:ext cx="4966731" cy="1015663"/>
          </a:xfrm>
          <a:prstGeom prst="rect">
            <a:avLst/>
          </a:prstGeom>
          <a:noFill/>
        </p:spPr>
        <p:txBody>
          <a:bodyPr wrap="square">
            <a:spAutoFit/>
          </a:bodyPr>
          <a:lstStyle/>
          <a:p>
            <a:pPr marL="342900" indent="-342900">
              <a:buFont typeface="Arial" panose="020B0604020202020204" pitchFamily="34" charset="0"/>
              <a:buChar char="•"/>
            </a:pPr>
            <a:r>
              <a:rPr lang="en-GB" sz="2000" dirty="0">
                <a:cs typeface="Times New Roman" panose="02020603050405020304" pitchFamily="18" charset="0"/>
              </a:rPr>
              <a:t>The model requires coefficients adjustments for different crystal orientations</a:t>
            </a:r>
          </a:p>
        </p:txBody>
      </p:sp>
      <p:sp>
        <p:nvSpPr>
          <p:cNvPr id="22" name="Rectangle 21">
            <a:extLst>
              <a:ext uri="{FF2B5EF4-FFF2-40B4-BE49-F238E27FC236}">
                <a16:creationId xmlns:a16="http://schemas.microsoft.com/office/drawing/2014/main" id="{22C3900E-B45D-48FB-9D2D-A4EE0FBF93C8}"/>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BE156596-9F81-4267-8FE3-1DFFD030B6C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5" name="TextBox 24">
            <a:extLst>
              <a:ext uri="{FF2B5EF4-FFF2-40B4-BE49-F238E27FC236}">
                <a16:creationId xmlns:a16="http://schemas.microsoft.com/office/drawing/2014/main" id="{B8DADD2C-C0F7-4E2A-85F9-8B7466FF7093}"/>
              </a:ext>
            </a:extLst>
          </p:cNvPr>
          <p:cNvSpPr txBox="1"/>
          <p:nvPr/>
        </p:nvSpPr>
        <p:spPr>
          <a:xfrm>
            <a:off x="87363" y="6400425"/>
            <a:ext cx="623904" cy="369332"/>
          </a:xfrm>
          <a:prstGeom prst="rect">
            <a:avLst/>
          </a:prstGeom>
          <a:noFill/>
        </p:spPr>
        <p:txBody>
          <a:bodyPr wrap="square">
            <a:spAutoFit/>
          </a:bodyPr>
          <a:lstStyle/>
          <a:p>
            <a:r>
              <a:rPr lang="en-GB" dirty="0"/>
              <a:t>28</a:t>
            </a:r>
          </a:p>
        </p:txBody>
      </p:sp>
      <p:sp>
        <p:nvSpPr>
          <p:cNvPr id="2" name="TextBox 1">
            <a:extLst>
              <a:ext uri="{FF2B5EF4-FFF2-40B4-BE49-F238E27FC236}">
                <a16:creationId xmlns:a16="http://schemas.microsoft.com/office/drawing/2014/main" id="{2AD9ED4A-08D6-1C26-6689-ECD7AC655126}"/>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24690600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EAB65D5-CA99-45EA-AD11-F10985453F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2754"/>
          <a:stretch/>
        </p:blipFill>
        <p:spPr>
          <a:xfrm>
            <a:off x="6196134" y="1323742"/>
            <a:ext cx="4990308" cy="3486413"/>
          </a:xfrm>
          <a:prstGeom prst="rect">
            <a:avLst/>
          </a:prstGeom>
        </p:spPr>
      </p:pic>
      <p:sp>
        <p:nvSpPr>
          <p:cNvPr id="13" name="TextBox 12">
            <a:extLst>
              <a:ext uri="{FF2B5EF4-FFF2-40B4-BE49-F238E27FC236}">
                <a16:creationId xmlns:a16="http://schemas.microsoft.com/office/drawing/2014/main" id="{C87804E4-253F-4FF4-9FC9-E4756B507B94}"/>
              </a:ext>
            </a:extLst>
          </p:cNvPr>
          <p:cNvSpPr txBox="1"/>
          <p:nvPr/>
        </p:nvSpPr>
        <p:spPr>
          <a:xfrm>
            <a:off x="9173009" y="2360716"/>
            <a:ext cx="1416814" cy="369332"/>
          </a:xfrm>
          <a:prstGeom prst="rect">
            <a:avLst/>
          </a:prstGeom>
          <a:noFill/>
        </p:spPr>
        <p:txBody>
          <a:bodyPr wrap="square" rtlCol="0">
            <a:spAutoFit/>
          </a:bodyPr>
          <a:lstStyle/>
          <a:p>
            <a:r>
              <a:rPr lang="en-GB" dirty="0">
                <a:solidFill>
                  <a:srgbClr val="FF0000"/>
                </a:solidFill>
              </a:rPr>
              <a:t>Deal Grove</a:t>
            </a:r>
            <a:endParaRPr lang="en-GB" baseline="-25000" dirty="0">
              <a:solidFill>
                <a:srgbClr val="FF0000"/>
              </a:solidFill>
            </a:endParaRPr>
          </a:p>
        </p:txBody>
      </p:sp>
      <p:sp>
        <p:nvSpPr>
          <p:cNvPr id="14" name="TextBox 13">
            <a:extLst>
              <a:ext uri="{FF2B5EF4-FFF2-40B4-BE49-F238E27FC236}">
                <a16:creationId xmlns:a16="http://schemas.microsoft.com/office/drawing/2014/main" id="{151FD9A0-A9C7-4DED-974A-272DD81B524F}"/>
              </a:ext>
            </a:extLst>
          </p:cNvPr>
          <p:cNvSpPr txBox="1"/>
          <p:nvPr/>
        </p:nvSpPr>
        <p:spPr>
          <a:xfrm>
            <a:off x="9173009" y="2699270"/>
            <a:ext cx="1416814" cy="369332"/>
          </a:xfrm>
          <a:prstGeom prst="rect">
            <a:avLst/>
          </a:prstGeom>
          <a:noFill/>
        </p:spPr>
        <p:txBody>
          <a:bodyPr wrap="square" rtlCol="0">
            <a:spAutoFit/>
          </a:bodyPr>
          <a:lstStyle/>
          <a:p>
            <a:r>
              <a:rPr lang="en-GB" dirty="0"/>
              <a:t>Measured</a:t>
            </a:r>
            <a:endParaRPr lang="en-GB" baseline="-25000" dirty="0"/>
          </a:p>
        </p:txBody>
      </p:sp>
      <p:sp>
        <p:nvSpPr>
          <p:cNvPr id="15" name="TextBox 14">
            <a:extLst>
              <a:ext uri="{FF2B5EF4-FFF2-40B4-BE49-F238E27FC236}">
                <a16:creationId xmlns:a16="http://schemas.microsoft.com/office/drawing/2014/main" id="{0A1B696F-D26F-40EA-B6A5-BB80F485D27D}"/>
              </a:ext>
            </a:extLst>
          </p:cNvPr>
          <p:cNvSpPr txBox="1"/>
          <p:nvPr/>
        </p:nvSpPr>
        <p:spPr>
          <a:xfrm>
            <a:off x="599375" y="2381693"/>
            <a:ext cx="4560584" cy="1118255"/>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Comparison of Deal-Grove model with </a:t>
            </a:r>
            <a:r>
              <a:rPr lang="en-GB" sz="2000" u="sng" dirty="0">
                <a:cs typeface="Times New Roman" panose="02020603050405020304" pitchFamily="18" charset="0"/>
              </a:rPr>
              <a:t>measured</a:t>
            </a:r>
            <a:r>
              <a:rPr lang="en-GB" sz="2000" dirty="0">
                <a:cs typeface="Times New Roman" panose="02020603050405020304" pitchFamily="18" charset="0"/>
              </a:rPr>
              <a:t> oxide thickness (Dry oxide)</a:t>
            </a:r>
          </a:p>
          <a:p>
            <a:pPr marL="342900" indent="-342900">
              <a:buFont typeface="Arial" panose="020B0604020202020204" pitchFamily="34" charset="0"/>
              <a:buChar char="•"/>
            </a:pPr>
            <a:endParaRPr lang="en-GB" sz="2000" baseline="-25000" dirty="0">
              <a:cs typeface="Times New Roman" panose="02020603050405020304" pitchFamily="18" charset="0"/>
            </a:endParaRPr>
          </a:p>
          <a:p>
            <a:pPr marL="342900" indent="-342900">
              <a:buFont typeface="Arial" panose="020B0604020202020204" pitchFamily="34" charset="0"/>
              <a:buChar char="•"/>
            </a:pPr>
            <a:endParaRPr lang="en-GB" sz="2000" baseline="-25000" dirty="0">
              <a:cs typeface="Times New Roman" panose="02020603050405020304" pitchFamily="18" charset="0"/>
            </a:endParaRPr>
          </a:p>
        </p:txBody>
      </p:sp>
      <p:sp>
        <p:nvSpPr>
          <p:cNvPr id="17" name="TextBox 16">
            <a:extLst>
              <a:ext uri="{FF2B5EF4-FFF2-40B4-BE49-F238E27FC236}">
                <a16:creationId xmlns:a16="http://schemas.microsoft.com/office/drawing/2014/main" id="{8F190567-362B-4905-96D8-532A022EEEEF}"/>
              </a:ext>
            </a:extLst>
          </p:cNvPr>
          <p:cNvSpPr txBox="1"/>
          <p:nvPr/>
        </p:nvSpPr>
        <p:spPr>
          <a:xfrm>
            <a:off x="485274" y="3250732"/>
            <a:ext cx="4965728" cy="3067506"/>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With the correct coefficients (P,T, crystal ) the Deal-Grove model works nicely for single crystal silicon (~%’s accuracy). Model extensions to 3D exist</a:t>
            </a:r>
          </a:p>
          <a:p>
            <a:endParaRPr lang="en-GB" sz="2000" baseline="-25000" dirty="0">
              <a:cs typeface="Times New Roman" panose="02020603050405020304" pitchFamily="18" charset="0"/>
            </a:endParaRPr>
          </a:p>
          <a:p>
            <a:pPr marL="342900" indent="-342900">
              <a:buFont typeface="Arial" panose="020B0604020202020204" pitchFamily="34" charset="0"/>
              <a:buChar char="•"/>
            </a:pPr>
            <a:r>
              <a:rPr lang="en-GB" sz="2000" dirty="0">
                <a:cs typeface="Times New Roman" panose="02020603050405020304" pitchFamily="18" charset="0"/>
              </a:rPr>
              <a:t>Additional tweaking needed for high doping Si</a:t>
            </a:r>
          </a:p>
          <a:p>
            <a:pPr marL="342900" indent="-342900">
              <a:buFont typeface="Arial" panose="020B0604020202020204" pitchFamily="34" charset="0"/>
              <a:buChar char="•"/>
            </a:pPr>
            <a:endParaRPr lang="en-GB" sz="2000" dirty="0">
              <a:cs typeface="Times New Roman" panose="02020603050405020304" pitchFamily="18" charset="0"/>
            </a:endParaRPr>
          </a:p>
          <a:p>
            <a:pPr marL="342900" indent="-342900">
              <a:buFont typeface="Arial" panose="020B0604020202020204" pitchFamily="34" charset="0"/>
              <a:buChar char="•"/>
            </a:pPr>
            <a:r>
              <a:rPr lang="en-GB" sz="2000" dirty="0">
                <a:cs typeface="Times New Roman" panose="02020603050405020304" pitchFamily="18" charset="0"/>
              </a:rPr>
              <a:t>The model fails for Polysilicon</a:t>
            </a:r>
          </a:p>
          <a:p>
            <a:endParaRPr lang="en-GB" sz="2000" dirty="0">
              <a:cs typeface="Times New Roman" panose="02020603050405020304" pitchFamily="18" charset="0"/>
            </a:endParaRPr>
          </a:p>
        </p:txBody>
      </p:sp>
      <p:sp>
        <p:nvSpPr>
          <p:cNvPr id="18" name="Rectangle 17">
            <a:extLst>
              <a:ext uri="{FF2B5EF4-FFF2-40B4-BE49-F238E27FC236}">
                <a16:creationId xmlns:a16="http://schemas.microsoft.com/office/drawing/2014/main" id="{9A5E7345-3039-41D1-B395-D84C1609D27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0" name="TextBox 19">
            <a:extLst>
              <a:ext uri="{FF2B5EF4-FFF2-40B4-BE49-F238E27FC236}">
                <a16:creationId xmlns:a16="http://schemas.microsoft.com/office/drawing/2014/main" id="{62C79AD3-D405-4F38-B21C-100927D50A66}"/>
              </a:ext>
            </a:extLst>
          </p:cNvPr>
          <p:cNvSpPr txBox="1"/>
          <p:nvPr/>
        </p:nvSpPr>
        <p:spPr>
          <a:xfrm>
            <a:off x="5959736" y="5614292"/>
            <a:ext cx="5461514" cy="646331"/>
          </a:xfrm>
          <a:prstGeom prst="rect">
            <a:avLst/>
          </a:prstGeom>
          <a:noFill/>
        </p:spPr>
        <p:txBody>
          <a:bodyPr wrap="square" rtlCol="0">
            <a:spAutoFit/>
          </a:bodyPr>
          <a:lstStyle/>
          <a:p>
            <a:r>
              <a:rPr lang="en-GB" sz="1200" baseline="30000" dirty="0">
                <a:latin typeface="Times New Roman" panose="02020603050405020304" pitchFamily="18" charset="0"/>
                <a:cs typeface="Times New Roman" panose="02020603050405020304" pitchFamily="18" charset="0"/>
              </a:rPr>
              <a:t>*</a:t>
            </a:r>
            <a:r>
              <a:rPr lang="en-GB" sz="1200" dirty="0">
                <a:latin typeface="Times New Roman" panose="02020603050405020304" pitchFamily="18" charset="0"/>
                <a:cs typeface="Times New Roman" panose="02020603050405020304" pitchFamily="18" charset="0"/>
              </a:rPr>
              <a:t> Self-limiting growth of native oxide saturates at around 2-3 nm </a:t>
            </a:r>
            <a:br>
              <a:rPr lang="en-GB" sz="1200" dirty="0">
                <a:latin typeface="Times New Roman" panose="02020603050405020304" pitchFamily="18" charset="0"/>
                <a:cs typeface="Times New Roman" panose="02020603050405020304" pitchFamily="18" charset="0"/>
              </a:rPr>
            </a:br>
            <a:r>
              <a:rPr lang="en-GB" sz="1200" dirty="0">
                <a:latin typeface="Times New Roman" panose="02020603050405020304" pitchFamily="18" charset="0"/>
                <a:cs typeface="Times New Roman" panose="02020603050405020304" pitchFamily="18" charset="0"/>
              </a:rPr>
              <a:t> ‘</a:t>
            </a:r>
            <a:r>
              <a:rPr lang="en-GB" sz="1200" b="1" dirty="0"/>
              <a:t>Growth of native oxide on a silicon surface’ </a:t>
            </a:r>
            <a:r>
              <a:rPr lang="en-GB" sz="1200" dirty="0"/>
              <a:t>Journal of Applied Physics, Volume 68, Issue 3, August 1, 1990, pp.1272-1281</a:t>
            </a:r>
            <a:endParaRPr lang="en-GB" sz="1200" dirty="0">
              <a:latin typeface="Times New Roman" panose="02020603050405020304" pitchFamily="18" charset="0"/>
              <a:cs typeface="Times New Roman" panose="02020603050405020304" pitchFamily="18" charset="0"/>
            </a:endParaRPr>
          </a:p>
        </p:txBody>
      </p:sp>
      <p:sp>
        <p:nvSpPr>
          <p:cNvPr id="16" name="Rectangle 15">
            <a:extLst>
              <a:ext uri="{FF2B5EF4-FFF2-40B4-BE49-F238E27FC236}">
                <a16:creationId xmlns:a16="http://schemas.microsoft.com/office/drawing/2014/main" id="{5C1E61F1-48E3-42C2-AE54-AF4F5240989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B84CB97A-9D47-4C7A-B552-4F4EF40B08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TextBox 21">
            <a:extLst>
              <a:ext uri="{FF2B5EF4-FFF2-40B4-BE49-F238E27FC236}">
                <a16:creationId xmlns:a16="http://schemas.microsoft.com/office/drawing/2014/main" id="{3DCEAB2A-43C2-40A6-910C-499DE40EE45E}"/>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29</a:t>
            </a:r>
            <a:endParaRPr lang="en-GB" dirty="0"/>
          </a:p>
        </p:txBody>
      </p:sp>
      <p:sp>
        <p:nvSpPr>
          <p:cNvPr id="2" name="TextBox 1">
            <a:extLst>
              <a:ext uri="{FF2B5EF4-FFF2-40B4-BE49-F238E27FC236}">
                <a16:creationId xmlns:a16="http://schemas.microsoft.com/office/drawing/2014/main" id="{13E48AA1-033A-45FE-D7FA-21BB945641F1}"/>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31184902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F42CEC-DC8F-427C-AEEB-382D1707D84E}"/>
              </a:ext>
            </a:extLst>
          </p:cNvPr>
          <p:cNvSpPr/>
          <p:nvPr/>
        </p:nvSpPr>
        <p:spPr>
          <a:xfrm>
            <a:off x="6340522" y="2347552"/>
            <a:ext cx="1205962" cy="101670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3" name="Rectangle 12">
            <a:extLst>
              <a:ext uri="{FF2B5EF4-FFF2-40B4-BE49-F238E27FC236}">
                <a16:creationId xmlns:a16="http://schemas.microsoft.com/office/drawing/2014/main" id="{D49468E8-B248-4CE2-8BD2-BF7E6F851AEB}"/>
              </a:ext>
            </a:extLst>
          </p:cNvPr>
          <p:cNvSpPr/>
          <p:nvPr/>
        </p:nvSpPr>
        <p:spPr>
          <a:xfrm>
            <a:off x="9166025" y="2341788"/>
            <a:ext cx="1326558" cy="102246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4" name="Rectangle 13">
            <a:extLst>
              <a:ext uri="{FF2B5EF4-FFF2-40B4-BE49-F238E27FC236}">
                <a16:creationId xmlns:a16="http://schemas.microsoft.com/office/drawing/2014/main" id="{81535367-80F5-4BFF-AB5A-2A287152A2BE}"/>
              </a:ext>
            </a:extLst>
          </p:cNvPr>
          <p:cNvSpPr/>
          <p:nvPr/>
        </p:nvSpPr>
        <p:spPr>
          <a:xfrm>
            <a:off x="9165854" y="2049655"/>
            <a:ext cx="1326558" cy="514123"/>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SiO</a:t>
            </a:r>
            <a:r>
              <a:rPr lang="en-GB" baseline="-25000" dirty="0">
                <a:solidFill>
                  <a:schemeClr val="tx1"/>
                </a:solidFill>
              </a:rPr>
              <a:t>2</a:t>
            </a:r>
          </a:p>
        </p:txBody>
      </p:sp>
      <p:cxnSp>
        <p:nvCxnSpPr>
          <p:cNvPr id="15" name="Straight Connector 14">
            <a:extLst>
              <a:ext uri="{FF2B5EF4-FFF2-40B4-BE49-F238E27FC236}">
                <a16:creationId xmlns:a16="http://schemas.microsoft.com/office/drawing/2014/main" id="{DD397456-51ED-48CB-B58B-BB08C997D716}"/>
              </a:ext>
            </a:extLst>
          </p:cNvPr>
          <p:cNvCxnSpPr>
            <a:cxnSpLocks/>
          </p:cNvCxnSpPr>
          <p:nvPr/>
        </p:nvCxnSpPr>
        <p:spPr>
          <a:xfrm rot="5400000">
            <a:off x="8453232" y="310901"/>
            <a:ext cx="0" cy="4060199"/>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 name="Arrow: Right 16">
            <a:extLst>
              <a:ext uri="{FF2B5EF4-FFF2-40B4-BE49-F238E27FC236}">
                <a16:creationId xmlns:a16="http://schemas.microsoft.com/office/drawing/2014/main" id="{21117A0D-E007-415F-BD7F-D68B217A5045}"/>
              </a:ext>
            </a:extLst>
          </p:cNvPr>
          <p:cNvSpPr/>
          <p:nvPr/>
        </p:nvSpPr>
        <p:spPr>
          <a:xfrm>
            <a:off x="7940251" y="2588680"/>
            <a:ext cx="1003500" cy="584790"/>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645DB0FD-8171-4595-A9B8-9050CF644DAC}"/>
              </a:ext>
            </a:extLst>
          </p:cNvPr>
          <p:cNvSpPr txBox="1"/>
          <p:nvPr/>
        </p:nvSpPr>
        <p:spPr>
          <a:xfrm>
            <a:off x="10577986" y="2341000"/>
            <a:ext cx="383054" cy="338554"/>
          </a:xfrm>
          <a:prstGeom prst="rect">
            <a:avLst/>
          </a:prstGeom>
          <a:noFill/>
        </p:spPr>
        <p:txBody>
          <a:bodyPr wrap="none" rtlCol="0">
            <a:spAutoFit/>
          </a:bodyPr>
          <a:lstStyle/>
          <a:p>
            <a:r>
              <a:rPr lang="en-GB" sz="1600" dirty="0" err="1"/>
              <a:t>X</a:t>
            </a:r>
            <a:r>
              <a:rPr lang="en-GB" sz="1600" baseline="-25000" dirty="0" err="1"/>
              <a:t>Si</a:t>
            </a:r>
            <a:endParaRPr lang="en-GB" sz="1600" baseline="-25000" dirty="0"/>
          </a:p>
        </p:txBody>
      </p:sp>
      <p:sp>
        <p:nvSpPr>
          <p:cNvPr id="19" name="TextBox 18">
            <a:extLst>
              <a:ext uri="{FF2B5EF4-FFF2-40B4-BE49-F238E27FC236}">
                <a16:creationId xmlns:a16="http://schemas.microsoft.com/office/drawing/2014/main" id="{BE212B5B-03DD-432B-AC08-1FB1DB128C9E}"/>
              </a:ext>
            </a:extLst>
          </p:cNvPr>
          <p:cNvSpPr txBox="1"/>
          <p:nvPr/>
        </p:nvSpPr>
        <p:spPr>
          <a:xfrm>
            <a:off x="10552980" y="2002446"/>
            <a:ext cx="433067" cy="338554"/>
          </a:xfrm>
          <a:prstGeom prst="rect">
            <a:avLst/>
          </a:prstGeom>
          <a:noFill/>
        </p:spPr>
        <p:txBody>
          <a:bodyPr wrap="none" rtlCol="0">
            <a:spAutoFit/>
          </a:bodyPr>
          <a:lstStyle/>
          <a:p>
            <a:r>
              <a:rPr lang="en-GB" sz="1600" dirty="0" err="1"/>
              <a:t>X</a:t>
            </a:r>
            <a:r>
              <a:rPr lang="en-GB" sz="1600" baseline="-25000" dirty="0" err="1"/>
              <a:t>Ox</a:t>
            </a:r>
            <a:endParaRPr lang="en-GB" sz="1600" baseline="-25000" dirty="0"/>
          </a:p>
        </p:txBody>
      </p:sp>
      <p:sp>
        <p:nvSpPr>
          <p:cNvPr id="21" name="Rectangle 20">
            <a:extLst>
              <a:ext uri="{FF2B5EF4-FFF2-40B4-BE49-F238E27FC236}">
                <a16:creationId xmlns:a16="http://schemas.microsoft.com/office/drawing/2014/main" id="{087E1C48-6AC3-4925-909A-8A43C5D0D585}"/>
              </a:ext>
            </a:extLst>
          </p:cNvPr>
          <p:cNvSpPr/>
          <p:nvPr/>
        </p:nvSpPr>
        <p:spPr>
          <a:xfrm>
            <a:off x="684611" y="2413019"/>
            <a:ext cx="4258627" cy="1015663"/>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000000"/>
                </a:solidFill>
                <a:latin typeface="Calibri" panose="020F0502020204030204" pitchFamily="34" charset="0"/>
                <a:cs typeface="Calibri" panose="020F0502020204030204" pitchFamily="34" charset="0"/>
              </a:rPr>
              <a:t>The oxide grows at the expense of Silicon: during oxidation around half of Silicon is consumed</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CE060585-9D5C-4C39-93C0-8A0BEC40FEF3}"/>
                  </a:ext>
                </a:extLst>
              </p:cNvPr>
              <p:cNvSpPr txBox="1"/>
              <p:nvPr/>
            </p:nvSpPr>
            <p:spPr>
              <a:xfrm>
                <a:off x="6198788" y="3959982"/>
                <a:ext cx="5217006" cy="416332"/>
              </a:xfrm>
              <a:prstGeom prst="rect">
                <a:avLst/>
              </a:prstGeom>
              <a:noFill/>
            </p:spPr>
            <p:txBody>
              <a:bodyPr wrap="none" lIns="0" tIns="0" rIns="0" bIns="0" rtlCol="0">
                <a:spAutoFit/>
              </a:bodyPr>
              <a:lstStyle/>
              <a:p>
                <a14:m>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𝑋</m:t>
                        </m:r>
                      </m:e>
                      <m:sub>
                        <m:r>
                          <a:rPr lang="en-GB" sz="1600" b="0" i="1" smtClean="0">
                            <a:latin typeface="Cambria Math" panose="02040503050406030204" pitchFamily="18" charset="0"/>
                          </a:rPr>
                          <m:t>𝑆𝑖</m:t>
                        </m:r>
                      </m:sub>
                    </m:sSub>
                    <m:r>
                      <a:rPr lang="en-GB" sz="1600" b="0" i="1" smtClean="0">
                        <a:latin typeface="Cambria Math" panose="02040503050406030204" pitchFamily="18" charset="0"/>
                      </a:rPr>
                      <m:t> </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𝑁</m:t>
                        </m:r>
                      </m:e>
                      <m:sub>
                        <m:r>
                          <a:rPr lang="en-GB" sz="1600" b="0" i="1" smtClean="0">
                            <a:latin typeface="Cambria Math" panose="02040503050406030204" pitchFamily="18" charset="0"/>
                          </a:rPr>
                          <m:t>𝑆𝑖</m:t>
                        </m:r>
                      </m:sub>
                    </m:sSub>
                    <m:r>
                      <a:rPr lang="en-GB" sz="1600" b="0" i="1" smtClean="0">
                        <a:latin typeface="Cambria Math" panose="02040503050406030204" pitchFamily="18" charset="0"/>
                      </a:rPr>
                      <m:t>=</m:t>
                    </m:r>
                  </m:oMath>
                </a14:m>
                <a:r>
                  <a:rPr lang="en-GB" sz="1600" dirty="0"/>
                  <a:t>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𝑋</m:t>
                        </m:r>
                      </m:e>
                      <m:sub>
                        <m:r>
                          <a:rPr lang="en-GB" sz="1600" b="0" i="1" smtClean="0">
                            <a:latin typeface="Cambria Math" panose="02040503050406030204" pitchFamily="18" charset="0"/>
                          </a:rPr>
                          <m:t>𝑂𝑥</m:t>
                        </m:r>
                      </m:sub>
                    </m:sSub>
                    <m:r>
                      <a:rPr lang="en-GB" sz="1600" i="1">
                        <a:latin typeface="Cambria Math" panose="02040503050406030204" pitchFamily="18" charset="0"/>
                      </a:rPr>
                      <m:t> </m:t>
                    </m:r>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b="0" i="1" smtClean="0">
                            <a:latin typeface="Cambria Math" panose="02040503050406030204" pitchFamily="18" charset="0"/>
                          </a:rPr>
                          <m:t>𝑂𝑥</m:t>
                        </m:r>
                      </m:sub>
                    </m:sSub>
                    <m:r>
                      <a:rPr lang="en-GB" sz="1600" i="1" smtClean="0">
                        <a:latin typeface="Cambria Math" panose="02040503050406030204" pitchFamily="18" charset="0"/>
                        <a:ea typeface="Cambria Math" panose="02040503050406030204" pitchFamily="18" charset="0"/>
                      </a:rPr>
                      <m:t>→</m:t>
                    </m:r>
                  </m:oMath>
                </a14:m>
                <a:r>
                  <a:rPr lang="en-GB" sz="1600" dirty="0"/>
                  <a:t>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𝑋</m:t>
                        </m:r>
                      </m:e>
                      <m:sub>
                        <m:r>
                          <a:rPr lang="en-GB" sz="1600" i="1">
                            <a:latin typeface="Cambria Math" panose="02040503050406030204" pitchFamily="18" charset="0"/>
                          </a:rPr>
                          <m:t>𝑆𝑖</m:t>
                        </m:r>
                      </m:sub>
                    </m:sSub>
                    <m:r>
                      <a:rPr lang="en-GB" sz="1600" i="1">
                        <a:latin typeface="Cambria Math" panose="02040503050406030204" pitchFamily="18" charset="0"/>
                      </a:rPr>
                      <m:t> </m:t>
                    </m:r>
                  </m:oMath>
                </a14:m>
                <a:r>
                  <a:rPr lang="en-GB" sz="1600" dirty="0"/>
                  <a:t>=</a:t>
                </a:r>
                <a14:m>
                  <m:oMath xmlns:m="http://schemas.openxmlformats.org/officeDocument/2006/math">
                    <m:f>
                      <m:fPr>
                        <m:ctrlPr>
                          <a:rPr lang="en-GB" sz="1600" i="1" dirty="0" smtClean="0">
                            <a:latin typeface="Cambria Math" panose="02040503050406030204" pitchFamily="18" charset="0"/>
                          </a:rPr>
                        </m:ctrlPr>
                      </m:fPr>
                      <m:num>
                        <m:sSub>
                          <m:sSubPr>
                            <m:ctrlPr>
                              <a:rPr lang="en-GB" sz="1600" i="1">
                                <a:latin typeface="Cambria Math" panose="02040503050406030204" pitchFamily="18" charset="0"/>
                              </a:rPr>
                            </m:ctrlPr>
                          </m:sSubPr>
                          <m:e>
                            <m:r>
                              <a:rPr lang="en-GB" sz="1600" b="0" i="1" smtClean="0">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r>
                          <a:rPr lang="en-GB" sz="1600" i="1">
                            <a:latin typeface="Cambria Math" panose="02040503050406030204" pitchFamily="18" charset="0"/>
                          </a:rPr>
                          <m:t> </m:t>
                        </m:r>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i="1">
                                <a:latin typeface="Cambria Math" panose="02040503050406030204" pitchFamily="18" charset="0"/>
                              </a:rPr>
                              <m:t>𝑂𝑥</m:t>
                            </m:r>
                          </m:sub>
                        </m:sSub>
                      </m:num>
                      <m:den>
                        <m:r>
                          <a:rPr lang="en-GB" sz="1600" i="1" smtClean="0">
                            <a:latin typeface="Cambria Math" panose="02040503050406030204" pitchFamily="18" charset="0"/>
                          </a:rPr>
                          <m:t> </m:t>
                        </m:r>
                        <m:sSub>
                          <m:sSubPr>
                            <m:ctrlPr>
                              <a:rPr lang="en-GB" sz="1600" i="1" smtClean="0">
                                <a:latin typeface="Cambria Math" panose="02040503050406030204" pitchFamily="18" charset="0"/>
                              </a:rPr>
                            </m:ctrlPr>
                          </m:sSubPr>
                          <m:e>
                            <m:r>
                              <a:rPr lang="en-GB" sz="1600" i="1">
                                <a:latin typeface="Cambria Math" panose="02040503050406030204" pitchFamily="18" charset="0"/>
                              </a:rPr>
                              <m:t>𝑁</m:t>
                            </m:r>
                          </m:e>
                          <m:sub>
                            <m:r>
                              <a:rPr lang="en-GB" sz="1600" b="0" i="1" smtClean="0">
                                <a:latin typeface="Cambria Math" panose="02040503050406030204" pitchFamily="18" charset="0"/>
                              </a:rPr>
                              <m:t>𝑆𝑖</m:t>
                            </m:r>
                          </m:sub>
                        </m:sSub>
                      </m:den>
                    </m:f>
                    <m:r>
                      <a:rPr lang="en-GB" sz="1600" i="1" dirty="0" smtClean="0">
                        <a:latin typeface="Cambria Math" panose="02040503050406030204" pitchFamily="18" charset="0"/>
                        <a:ea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f>
                      <m:fPr>
                        <m:ctrlPr>
                          <a:rPr lang="en-GB" sz="1600" i="1" dirty="0">
                            <a:latin typeface="Cambria Math" panose="02040503050406030204" pitchFamily="18" charset="0"/>
                          </a:rPr>
                        </m:ctrlPr>
                      </m:fPr>
                      <m:num>
                        <m:r>
                          <a:rPr lang="en-GB" sz="1600" b="0" i="1" dirty="0" smtClean="0">
                            <a:latin typeface="Cambria Math" panose="02040503050406030204" pitchFamily="18" charset="0"/>
                          </a:rPr>
                          <m:t>2.3</m:t>
                        </m:r>
                        <m:r>
                          <a:rPr lang="en-GB" sz="1600" i="1">
                            <a:latin typeface="Cambria Math" panose="02040503050406030204" pitchFamily="18" charset="0"/>
                          </a:rPr>
                          <m:t> </m:t>
                        </m:r>
                        <m:sSup>
                          <m:sSupPr>
                            <m:ctrlPr>
                              <a:rPr lang="en-GB" sz="1600" i="1" smtClean="0">
                                <a:latin typeface="Cambria Math" panose="02040503050406030204" pitchFamily="18" charset="0"/>
                              </a:rPr>
                            </m:ctrlPr>
                          </m:sSupPr>
                          <m:e>
                            <m:r>
                              <a:rPr lang="en-GB" sz="1600" b="0" i="1" smtClean="0">
                                <a:latin typeface="Cambria Math" panose="02040503050406030204" pitchFamily="18" charset="0"/>
                              </a:rPr>
                              <m:t>10</m:t>
                            </m:r>
                          </m:e>
                          <m:sup>
                            <m:r>
                              <a:rPr lang="en-GB" sz="1600" b="0" i="1" smtClean="0">
                                <a:latin typeface="Cambria Math" panose="02040503050406030204" pitchFamily="18" charset="0"/>
                              </a:rPr>
                              <m:t>22</m:t>
                            </m:r>
                          </m:sup>
                        </m:sSup>
                      </m:num>
                      <m:den>
                        <m:r>
                          <a:rPr lang="en-GB" sz="1600" b="0" i="1" smtClean="0">
                            <a:latin typeface="Cambria Math" panose="02040503050406030204" pitchFamily="18" charset="0"/>
                          </a:rPr>
                          <m:t>5</m:t>
                        </m:r>
                        <m:r>
                          <a:rPr lang="en-GB" sz="1600" i="1">
                            <a:latin typeface="Cambria Math" panose="02040503050406030204" pitchFamily="18" charset="0"/>
                          </a:rPr>
                          <m:t> </m:t>
                        </m:r>
                        <m:sSup>
                          <m:sSupPr>
                            <m:ctrlPr>
                              <a:rPr lang="en-GB" sz="1600" i="1">
                                <a:latin typeface="Cambria Math" panose="02040503050406030204" pitchFamily="18" charset="0"/>
                              </a:rPr>
                            </m:ctrlPr>
                          </m:sSupPr>
                          <m:e>
                            <m:r>
                              <a:rPr lang="en-GB" sz="1600" i="1">
                                <a:latin typeface="Cambria Math" panose="02040503050406030204" pitchFamily="18" charset="0"/>
                              </a:rPr>
                              <m:t>10</m:t>
                            </m:r>
                          </m:e>
                          <m:sup>
                            <m:r>
                              <a:rPr lang="en-GB" sz="1600" i="1">
                                <a:latin typeface="Cambria Math" panose="02040503050406030204" pitchFamily="18" charset="0"/>
                              </a:rPr>
                              <m:t>22</m:t>
                            </m:r>
                          </m:sup>
                        </m:sSup>
                      </m:den>
                    </m:f>
                    <m:r>
                      <a:rPr lang="en-GB" sz="1600" b="0" i="1" smtClean="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r>
                      <a:rPr lang="en-GB" sz="1600" b="0" i="1" smtClean="0">
                        <a:latin typeface="Cambria Math" panose="02040503050406030204" pitchFamily="18" charset="0"/>
                      </a:rPr>
                      <m:t> 0.46 </m:t>
                    </m:r>
                  </m:oMath>
                </a14:m>
                <a:endParaRPr lang="en-GB" sz="1600" dirty="0"/>
              </a:p>
            </p:txBody>
          </p:sp>
        </mc:Choice>
        <mc:Fallback xmlns="">
          <p:sp>
            <p:nvSpPr>
              <p:cNvPr id="22" name="TextBox 21">
                <a:extLst>
                  <a:ext uri="{FF2B5EF4-FFF2-40B4-BE49-F238E27FC236}">
                    <a16:creationId xmlns:a16="http://schemas.microsoft.com/office/drawing/2014/main" id="{CE060585-9D5C-4C39-93C0-8A0BEC40FEF3}"/>
                  </a:ext>
                </a:extLst>
              </p:cNvPr>
              <p:cNvSpPr txBox="1">
                <a:spLocks noRot="1" noChangeAspect="1" noMove="1" noResize="1" noEditPoints="1" noAdjustHandles="1" noChangeArrowheads="1" noChangeShapeType="1" noTextEdit="1"/>
              </p:cNvSpPr>
              <p:nvPr/>
            </p:nvSpPr>
            <p:spPr>
              <a:xfrm>
                <a:off x="6198788" y="3959982"/>
                <a:ext cx="5217006" cy="416332"/>
              </a:xfrm>
              <a:prstGeom prst="rect">
                <a:avLst/>
              </a:prstGeom>
              <a:blipFill>
                <a:blip r:embed="rId2"/>
                <a:stretch>
                  <a:fillRect l="-1402" b="-88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45E9DAB-0461-41EA-900A-F1693C2A882B}"/>
                  </a:ext>
                </a:extLst>
              </p:cNvPr>
              <p:cNvSpPr txBox="1"/>
              <p:nvPr/>
            </p:nvSpPr>
            <p:spPr>
              <a:xfrm>
                <a:off x="8466071" y="5441750"/>
                <a:ext cx="2730097" cy="52322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rPr>
                            <m:t>𝑁</m:t>
                          </m:r>
                        </m:e>
                        <m:sub>
                          <m:r>
                            <a:rPr lang="en-GB" sz="1400" b="0" i="1" smtClean="0">
                              <a:latin typeface="Cambria Math" panose="02040503050406030204" pitchFamily="18" charset="0"/>
                            </a:rPr>
                            <m:t>𝑂𝑥</m:t>
                          </m:r>
                        </m:sub>
                      </m:sSub>
                      <m:r>
                        <a:rPr lang="en-GB" sz="1400" b="0" i="1" smtClean="0">
                          <a:latin typeface="Cambria Math" panose="02040503050406030204" pitchFamily="18" charset="0"/>
                        </a:rPr>
                        <m:t>=</m:t>
                      </m:r>
                      <m:r>
                        <a:rPr lang="en-GB" sz="1400" b="0" i="1" smtClean="0">
                          <a:latin typeface="Cambria Math" panose="02040503050406030204" pitchFamily="18" charset="0"/>
                        </a:rPr>
                        <m:t>𝑚𝑜𝑙𝑒𝑐𝑢𝑙𝑎𝑟</m:t>
                      </m:r>
                      <m:r>
                        <a:rPr lang="en-GB" sz="1400" b="0" i="1" smtClean="0">
                          <a:latin typeface="Cambria Math" panose="02040503050406030204" pitchFamily="18" charset="0"/>
                        </a:rPr>
                        <m:t> </m:t>
                      </m:r>
                      <m:r>
                        <a:rPr lang="en-GB" sz="1400" b="0" i="1" smtClean="0">
                          <a:latin typeface="Cambria Math" panose="02040503050406030204" pitchFamily="18" charset="0"/>
                        </a:rPr>
                        <m:t>𝑑𝑒𝑛𝑠𝑖𝑡𝑦</m:t>
                      </m:r>
                      <m:r>
                        <a:rPr lang="en-GB" sz="1400" b="0" i="1" smtClean="0">
                          <a:latin typeface="Cambria Math" panose="02040503050406030204" pitchFamily="18" charset="0"/>
                        </a:rPr>
                        <m:t> </m:t>
                      </m:r>
                      <m:r>
                        <a:rPr lang="en-GB" sz="1400" b="0" i="1" smtClean="0">
                          <a:latin typeface="Cambria Math" panose="02040503050406030204" pitchFamily="18" charset="0"/>
                        </a:rPr>
                        <m:t>𝑆𝑖</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𝑂</m:t>
                          </m:r>
                        </m:e>
                        <m:sub>
                          <m:r>
                            <a:rPr lang="en-GB" sz="1400" b="0" i="1" smtClean="0">
                              <a:latin typeface="Cambria Math" panose="02040503050406030204" pitchFamily="18" charset="0"/>
                            </a:rPr>
                            <m:t>2</m:t>
                          </m:r>
                        </m:sub>
                      </m:sSub>
                    </m:oMath>
                  </m:oMathPara>
                </a14:m>
                <a:endParaRPr lang="en-GB" sz="1400" dirty="0"/>
              </a:p>
              <a:p>
                <a:pPr/>
                <a14:m>
                  <m:oMathPara xmlns:m="http://schemas.openxmlformats.org/officeDocument/2006/math">
                    <m:oMathParaPr>
                      <m:jc m:val="left"/>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rPr>
                            <m:t>𝑁</m:t>
                          </m:r>
                        </m:e>
                        <m:sub>
                          <m:r>
                            <a:rPr lang="en-GB" sz="1400" b="0" i="1" smtClean="0">
                              <a:latin typeface="Cambria Math" panose="02040503050406030204" pitchFamily="18" charset="0"/>
                            </a:rPr>
                            <m:t>𝑆𝑖</m:t>
                          </m:r>
                        </m:sub>
                      </m:sSub>
                      <m:r>
                        <a:rPr lang="en-GB" sz="1400" b="0" i="1" smtClean="0">
                          <a:latin typeface="Cambria Math" panose="02040503050406030204" pitchFamily="18" charset="0"/>
                        </a:rPr>
                        <m:t>=</m:t>
                      </m:r>
                      <m:r>
                        <a:rPr lang="en-GB" sz="1400" b="0" i="1" smtClean="0">
                          <a:latin typeface="Cambria Math" panose="02040503050406030204" pitchFamily="18" charset="0"/>
                        </a:rPr>
                        <m:t>𝑎𝑡𝑜𝑚𝑖𝑐</m:t>
                      </m:r>
                      <m:r>
                        <a:rPr lang="en-GB" sz="1400" b="0" i="1" smtClean="0">
                          <a:latin typeface="Cambria Math" panose="02040503050406030204" pitchFamily="18" charset="0"/>
                        </a:rPr>
                        <m:t> </m:t>
                      </m:r>
                      <m:r>
                        <a:rPr lang="en-GB" sz="1400" b="0" i="1" smtClean="0">
                          <a:latin typeface="Cambria Math" panose="02040503050406030204" pitchFamily="18" charset="0"/>
                        </a:rPr>
                        <m:t>𝑑𝑒𝑛𝑠𝑖𝑡𝑦</m:t>
                      </m:r>
                      <m:r>
                        <a:rPr lang="en-GB" sz="1400" b="0" i="1" smtClean="0">
                          <a:latin typeface="Cambria Math" panose="02040503050406030204" pitchFamily="18" charset="0"/>
                        </a:rPr>
                        <m:t> </m:t>
                      </m:r>
                      <m:r>
                        <a:rPr lang="en-GB" sz="1400" b="0" i="1" smtClean="0">
                          <a:latin typeface="Cambria Math" panose="02040503050406030204" pitchFamily="18" charset="0"/>
                        </a:rPr>
                        <m:t>𝑆𝑖</m:t>
                      </m:r>
                    </m:oMath>
                  </m:oMathPara>
                </a14:m>
                <a:endParaRPr lang="en-GB" sz="1400" dirty="0"/>
              </a:p>
            </p:txBody>
          </p:sp>
        </mc:Choice>
        <mc:Fallback xmlns="">
          <p:sp>
            <p:nvSpPr>
              <p:cNvPr id="23" name="TextBox 22">
                <a:extLst>
                  <a:ext uri="{FF2B5EF4-FFF2-40B4-BE49-F238E27FC236}">
                    <a16:creationId xmlns:a16="http://schemas.microsoft.com/office/drawing/2014/main" id="{A45E9DAB-0461-41EA-900A-F1693C2A882B}"/>
                  </a:ext>
                </a:extLst>
              </p:cNvPr>
              <p:cNvSpPr txBox="1">
                <a:spLocks noRot="1" noChangeAspect="1" noMove="1" noResize="1" noEditPoints="1" noAdjustHandles="1" noChangeArrowheads="1" noChangeShapeType="1" noTextEdit="1"/>
              </p:cNvSpPr>
              <p:nvPr/>
            </p:nvSpPr>
            <p:spPr>
              <a:xfrm>
                <a:off x="8466071" y="5441750"/>
                <a:ext cx="2730097" cy="523220"/>
              </a:xfrm>
              <a:prstGeom prst="rect">
                <a:avLst/>
              </a:prstGeom>
              <a:blipFill>
                <a:blip r:embed="rId3"/>
                <a:stretch>
                  <a:fillRect b="-3488"/>
                </a:stretch>
              </a:blipFill>
            </p:spPr>
            <p:txBody>
              <a:bodyPr/>
              <a:lstStyle/>
              <a:p>
                <a:r>
                  <a:rPr lang="en-GB">
                    <a:noFill/>
                  </a:rPr>
                  <a:t> </a:t>
                </a:r>
              </a:p>
            </p:txBody>
          </p:sp>
        </mc:Fallback>
      </mc:AlternateContent>
      <p:sp>
        <p:nvSpPr>
          <p:cNvPr id="24" name="Rectangle 23">
            <a:extLst>
              <a:ext uri="{FF2B5EF4-FFF2-40B4-BE49-F238E27FC236}">
                <a16:creationId xmlns:a16="http://schemas.microsoft.com/office/drawing/2014/main" id="{DE7A2147-1A1C-4BC5-8D1F-2F13ACDB2176}"/>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0" name="Rectangle 19">
            <a:extLst>
              <a:ext uri="{FF2B5EF4-FFF2-40B4-BE49-F238E27FC236}">
                <a16:creationId xmlns:a16="http://schemas.microsoft.com/office/drawing/2014/main" id="{0EA77B28-F3F5-44DA-87CB-752FD2EB043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5" name="Picture 24" descr="ox_small_cmyk_pos_rect.jpg">
            <a:extLst>
              <a:ext uri="{FF2B5EF4-FFF2-40B4-BE49-F238E27FC236}">
                <a16:creationId xmlns:a16="http://schemas.microsoft.com/office/drawing/2014/main" id="{D6FC0B51-9EA8-4883-9F65-A73AC76D56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7" name="TextBox 26">
            <a:extLst>
              <a:ext uri="{FF2B5EF4-FFF2-40B4-BE49-F238E27FC236}">
                <a16:creationId xmlns:a16="http://schemas.microsoft.com/office/drawing/2014/main" id="{0BFF7C7F-A206-45B5-A650-28A49BB85EEE}"/>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30</a:t>
            </a:r>
            <a:endParaRPr lang="en-GB" dirty="0"/>
          </a:p>
        </p:txBody>
      </p:sp>
      <p:sp>
        <p:nvSpPr>
          <p:cNvPr id="2" name="TextBox 1">
            <a:extLst>
              <a:ext uri="{FF2B5EF4-FFF2-40B4-BE49-F238E27FC236}">
                <a16:creationId xmlns:a16="http://schemas.microsoft.com/office/drawing/2014/main" id="{A92216B4-0C72-26F7-24DD-F09803B62710}"/>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38742862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5C1C6F8-1192-4ED7-97BA-8927C5E4D3C9}"/>
              </a:ext>
            </a:extLst>
          </p:cNvPr>
          <p:cNvSpPr/>
          <p:nvPr/>
        </p:nvSpPr>
        <p:spPr>
          <a:xfrm>
            <a:off x="5955269" y="1083484"/>
            <a:ext cx="5571646" cy="4601260"/>
          </a:xfrm>
          <a:prstGeom prst="rect">
            <a:avLst/>
          </a:prstGeom>
          <a:ln>
            <a:solidFill>
              <a:schemeClr val="tx1"/>
            </a:solidFill>
          </a:ln>
        </p:spPr>
        <p:txBody>
          <a:bodyPr wrap="square">
            <a:spAutoFit/>
          </a:bodyPr>
          <a:lstStyle/>
          <a:p>
            <a:pPr lvl="1"/>
            <a:endParaRPr lang="en-US" dirty="0">
              <a:latin typeface="Arial" panose="020B0604020202020204" pitchFamily="34" charset="0"/>
            </a:endParaRPr>
          </a:p>
          <a:p>
            <a:pPr marL="800100" lvl="1" indent="-342900">
              <a:buFont typeface="Arial" panose="020B0604020202020204" pitchFamily="34" charset="0"/>
              <a:buChar char="•"/>
            </a:pPr>
            <a:r>
              <a:rPr lang="en-US" sz="2500" dirty="0">
                <a:cs typeface="Times New Roman" panose="02020603050405020304" pitchFamily="18" charset="0"/>
              </a:rPr>
              <a:t>Introduction to Semiconductor technology</a:t>
            </a:r>
          </a:p>
          <a:p>
            <a:pPr marL="800100" lvl="1" indent="-342900">
              <a:buFont typeface="Arial" panose="020B0604020202020204" pitchFamily="34" charset="0"/>
              <a:buChar char="•"/>
            </a:pPr>
            <a:r>
              <a:rPr lang="en-US" sz="2500" dirty="0">
                <a:cs typeface="Times New Roman" panose="02020603050405020304" pitchFamily="18" charset="0"/>
              </a:rPr>
              <a:t>Differences between Moore’s (economic) and Dennard’s (physics) law, miniaturization and Power wall</a:t>
            </a:r>
          </a:p>
          <a:p>
            <a:pPr lvl="1"/>
            <a:endParaRPr lang="en-US" sz="2500" dirty="0">
              <a:cs typeface="Times New Roman" panose="02020603050405020304" pitchFamily="18" charset="0"/>
            </a:endParaRPr>
          </a:p>
          <a:p>
            <a:pPr marL="800100" lvl="1" indent="-342900">
              <a:buFont typeface="Arial" panose="020B0604020202020204" pitchFamily="34" charset="0"/>
              <a:buChar char="•"/>
            </a:pPr>
            <a:r>
              <a:rPr lang="en-US" sz="2500" dirty="0">
                <a:cs typeface="Times New Roman" panose="02020603050405020304" pitchFamily="18" charset="0"/>
              </a:rPr>
              <a:t>Process fabrication I, Introduction and typical process flow</a:t>
            </a:r>
          </a:p>
          <a:p>
            <a:pPr marL="800100" lvl="1" indent="-342900">
              <a:buFont typeface="Arial" panose="020B0604020202020204" pitchFamily="34" charset="0"/>
              <a:buChar char="•"/>
            </a:pPr>
            <a:r>
              <a:rPr lang="en-US" sz="2500" dirty="0">
                <a:cs typeface="Times New Roman" panose="02020603050405020304" pitchFamily="18" charset="0"/>
              </a:rPr>
              <a:t>Silicon wafer</a:t>
            </a:r>
          </a:p>
          <a:p>
            <a:pPr marL="800100" lvl="1" indent="-342900">
              <a:buFont typeface="Arial" panose="020B0604020202020204" pitchFamily="34" charset="0"/>
              <a:buChar char="•"/>
            </a:pPr>
            <a:r>
              <a:rPr lang="en-US" sz="2500" dirty="0">
                <a:cs typeface="Times New Roman" panose="02020603050405020304" pitchFamily="18" charset="0"/>
              </a:rPr>
              <a:t>Oxidation: purpose, tools. Modeling (Deal-Groove)</a:t>
            </a:r>
          </a:p>
        </p:txBody>
      </p:sp>
      <p:sp>
        <p:nvSpPr>
          <p:cNvPr id="14" name="Rectangle 13">
            <a:extLst>
              <a:ext uri="{FF2B5EF4-FFF2-40B4-BE49-F238E27FC236}">
                <a16:creationId xmlns:a16="http://schemas.microsoft.com/office/drawing/2014/main" id="{815AA140-2E2D-4F8C-B016-B0BF7CC64396}"/>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Process fabrication III Summary</a:t>
            </a:r>
          </a:p>
        </p:txBody>
      </p:sp>
      <p:sp>
        <p:nvSpPr>
          <p:cNvPr id="11" name="Rectangle 10">
            <a:extLst>
              <a:ext uri="{FF2B5EF4-FFF2-40B4-BE49-F238E27FC236}">
                <a16:creationId xmlns:a16="http://schemas.microsoft.com/office/drawing/2014/main" id="{ACF7526E-E0D2-467C-8729-70D8CCA735B9}"/>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descr="ox_small_cmyk_pos_rect.jpg">
            <a:extLst>
              <a:ext uri="{FF2B5EF4-FFF2-40B4-BE49-F238E27FC236}">
                <a16:creationId xmlns:a16="http://schemas.microsoft.com/office/drawing/2014/main" id="{DEFC244C-FC98-4D51-9D8A-A63194E84B9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D16DBFCA-F66F-40BF-B36A-BC359CC33F78}"/>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31</a:t>
            </a:r>
            <a:endParaRPr lang="en-GB" dirty="0"/>
          </a:p>
        </p:txBody>
      </p:sp>
      <p:sp>
        <p:nvSpPr>
          <p:cNvPr id="18" name="TextBox 17">
            <a:extLst>
              <a:ext uri="{FF2B5EF4-FFF2-40B4-BE49-F238E27FC236}">
                <a16:creationId xmlns:a16="http://schemas.microsoft.com/office/drawing/2014/main" id="{016380C8-DD66-4287-B7D8-918BEA51907A}"/>
              </a:ext>
            </a:extLst>
          </p:cNvPr>
          <p:cNvSpPr txBox="1"/>
          <p:nvPr/>
        </p:nvSpPr>
        <p:spPr>
          <a:xfrm>
            <a:off x="355196" y="2906606"/>
            <a:ext cx="4710987" cy="1661993"/>
          </a:xfrm>
          <a:prstGeom prst="rect">
            <a:avLst/>
          </a:prstGeom>
          <a:noFill/>
        </p:spPr>
        <p:txBody>
          <a:bodyPr wrap="square">
            <a:spAutoFit/>
          </a:bodyPr>
          <a:lstStyle/>
          <a:p>
            <a:pPr lvl="2"/>
            <a:r>
              <a:rPr lang="en-US" sz="4400" b="1" dirty="0">
                <a:cs typeface="Times New Roman" panose="02020603050405020304" pitchFamily="18" charset="0"/>
              </a:rPr>
              <a:t>Thank you</a:t>
            </a:r>
          </a:p>
          <a:p>
            <a:pPr lvl="2"/>
            <a:endParaRPr lang="en-US" sz="3600" dirty="0">
              <a:cs typeface="Times New Roman" panose="02020603050405020304" pitchFamily="18" charset="0"/>
            </a:endParaRPr>
          </a:p>
          <a:p>
            <a:pPr lvl="2"/>
            <a:r>
              <a:rPr lang="en-US" sz="2200" dirty="0">
                <a:cs typeface="Times New Roman" panose="02020603050405020304" pitchFamily="18" charset="0"/>
              </a:rPr>
              <a:t>giulio.villani@stfc.ac.uk</a:t>
            </a:r>
          </a:p>
        </p:txBody>
      </p:sp>
      <p:sp>
        <p:nvSpPr>
          <p:cNvPr id="2" name="TextBox 1">
            <a:extLst>
              <a:ext uri="{FF2B5EF4-FFF2-40B4-BE49-F238E27FC236}">
                <a16:creationId xmlns:a16="http://schemas.microsoft.com/office/drawing/2014/main" id="{24B4F765-A480-03DC-37F5-05758807D434}"/>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4235938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First FET (Field Effect Transistor) patented filed in 1930 (</a:t>
            </a:r>
            <a:r>
              <a:rPr lang="en-GB" sz="1600" i="1" dirty="0">
                <a:cs typeface="Times New Roman" panose="02020603050405020304" pitchFamily="18" charset="0"/>
              </a:rPr>
              <a:t>US patent 1745175A,1930</a:t>
            </a:r>
            <a:r>
              <a:rPr lang="en-GB" sz="2000" dirty="0">
                <a:cs typeface="Times New Roman" panose="02020603050405020304" pitchFamily="18" charset="0"/>
              </a:rPr>
              <a:t>)</a:t>
            </a:r>
            <a:endParaRPr lang="en-US" altLang="en-US" sz="2000" baseline="30000" dirty="0"/>
          </a:p>
          <a:p>
            <a:pPr indent="-228600" fontAlgn="base">
              <a:lnSpc>
                <a:spcPct val="90000"/>
              </a:lnSpc>
              <a:spcBef>
                <a:spcPct val="0"/>
              </a:spcBef>
              <a:spcAft>
                <a:spcPts val="600"/>
              </a:spcAft>
              <a:buFont typeface="Arial" panose="020B0604020202020204" pitchFamily="34" charset="0"/>
              <a:buChar char="•"/>
            </a:pPr>
            <a:endParaRPr lang="en-US" sz="2000" dirty="0"/>
          </a:p>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Serious problems with surface states/ dielectric defects prevented the devices from working</a:t>
            </a:r>
            <a:br>
              <a:rPr lang="en-GB" sz="2000" dirty="0">
                <a:cs typeface="Times New Roman" panose="02020603050405020304" pitchFamily="18" charset="0"/>
              </a:rPr>
            </a:br>
            <a:endParaRPr lang="en-GB" sz="2000" dirty="0">
              <a:cs typeface="Times New Roman" panose="02020603050405020304" pitchFamily="18" charset="0"/>
            </a:endParaRPr>
          </a:p>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First practical working device invented in 1959, using SiO</a:t>
            </a:r>
            <a:r>
              <a:rPr lang="en-GB" sz="2000" baseline="-25000" dirty="0">
                <a:cs typeface="Times New Roman" panose="02020603050405020304" pitchFamily="18" charset="0"/>
              </a:rPr>
              <a:t>2</a:t>
            </a:r>
            <a:r>
              <a:rPr lang="en-GB" sz="2000" dirty="0">
                <a:cs typeface="Times New Roman" panose="02020603050405020304" pitchFamily="18" charset="0"/>
              </a:rPr>
              <a:t> as dielectric (MOSFET, Metal Oxide Silicon Field Effect Transistor)</a:t>
            </a:r>
          </a:p>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18EE049C-8B08-4B43-9A95-4D68D83E4F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1006" y="1128662"/>
            <a:ext cx="2403686" cy="2403686"/>
          </a:xfrm>
          <a:prstGeom prst="rect">
            <a:avLst/>
          </a:prstGeom>
        </p:spPr>
      </p:pic>
      <p:pic>
        <p:nvPicPr>
          <p:cNvPr id="13" name="Picture 12">
            <a:extLst>
              <a:ext uri="{FF2B5EF4-FFF2-40B4-BE49-F238E27FC236}">
                <a16:creationId xmlns:a16="http://schemas.microsoft.com/office/drawing/2014/main" id="{0DFC152D-A4A0-4FD7-9084-32B92979744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630" t="9783"/>
          <a:stretch/>
        </p:blipFill>
        <p:spPr>
          <a:xfrm>
            <a:off x="8047600" y="3718532"/>
            <a:ext cx="3426681" cy="2443714"/>
          </a:xfrm>
          <a:prstGeom prst="rect">
            <a:avLst/>
          </a:prstGeom>
        </p:spPr>
      </p:pic>
      <p:sp>
        <p:nvSpPr>
          <p:cNvPr id="14" name="Rectangle 13">
            <a:extLst>
              <a:ext uri="{FF2B5EF4-FFF2-40B4-BE49-F238E27FC236}">
                <a16:creationId xmlns:a16="http://schemas.microsoft.com/office/drawing/2014/main" id="{8D83765C-F176-4755-8547-1136A8A8A703}"/>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8CB619ED-90CC-481B-BB1E-AFBE7E145E1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0E3947D2-5A18-4991-A977-AE9FA28885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0" name="TextBox 19">
            <a:extLst>
              <a:ext uri="{FF2B5EF4-FFF2-40B4-BE49-F238E27FC236}">
                <a16:creationId xmlns:a16="http://schemas.microsoft.com/office/drawing/2014/main" id="{27665FB3-EF16-4C95-867E-336B30745AD5}"/>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a:t>
            </a:r>
            <a:endParaRPr lang="en-GB" dirty="0"/>
          </a:p>
        </p:txBody>
      </p:sp>
      <p:sp>
        <p:nvSpPr>
          <p:cNvPr id="3" name="TextBox 2">
            <a:extLst>
              <a:ext uri="{FF2B5EF4-FFF2-40B4-BE49-F238E27FC236}">
                <a16:creationId xmlns:a16="http://schemas.microsoft.com/office/drawing/2014/main" id="{6E7553AA-00AF-4791-B6FB-19217F811708}"/>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4774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89560"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85750">
              <a:buFont typeface="Arial" panose="020B0604020202020204" pitchFamily="34" charset="0"/>
              <a:buChar char="•"/>
            </a:pPr>
            <a:r>
              <a:rPr lang="en-GB" sz="2000" dirty="0">
                <a:cs typeface="Times New Roman" panose="02020603050405020304" pitchFamily="18" charset="0"/>
              </a:rPr>
              <a:t>MOSFETs by far the most widely used (99%) transistor device</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Estimated &gt; 10</a:t>
            </a:r>
            <a:r>
              <a:rPr lang="en-GB" sz="2000" baseline="30000" dirty="0">
                <a:cs typeface="Times New Roman" panose="02020603050405020304" pitchFamily="18" charset="0"/>
              </a:rPr>
              <a:t>22</a:t>
            </a:r>
            <a:r>
              <a:rPr lang="en-GB" sz="2000" dirty="0">
                <a:cs typeface="Times New Roman" panose="02020603050405020304" pitchFamily="18" charset="0"/>
              </a:rPr>
              <a:t> devices produced since 1960 (&gt; 10</a:t>
            </a:r>
            <a:r>
              <a:rPr lang="en-GB" sz="2000" baseline="30000" dirty="0">
                <a:cs typeface="Times New Roman" panose="02020603050405020304" pitchFamily="18" charset="0"/>
              </a:rPr>
              <a:t>12</a:t>
            </a:r>
            <a:r>
              <a:rPr lang="en-GB" sz="2000" dirty="0">
                <a:cs typeface="Times New Roman" panose="02020603050405020304" pitchFamily="18" charset="0"/>
              </a:rPr>
              <a:t> produced only in 2021)</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Sales of semiconductors in 2021 &gt;550 10</a:t>
            </a:r>
            <a:r>
              <a:rPr lang="en-GB" sz="2000" baseline="30000" dirty="0">
                <a:cs typeface="Times New Roman" panose="02020603050405020304" pitchFamily="18" charset="0"/>
              </a:rPr>
              <a:t>9</a:t>
            </a:r>
            <a:r>
              <a:rPr lang="en-GB" sz="2000" dirty="0">
                <a:cs typeface="Times New Roman" panose="02020603050405020304" pitchFamily="18" charset="0"/>
              </a:rPr>
              <a:t> USD</a:t>
            </a: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7C967F4-56B8-4C59-AE03-36ABAAA220D1}"/>
              </a:ext>
            </a:extLst>
          </p:cNvPr>
          <p:cNvPicPr>
            <a:picLocks noChangeAspect="1"/>
          </p:cNvPicPr>
          <p:nvPr/>
        </p:nvPicPr>
        <p:blipFill>
          <a:blip r:embed="rId2"/>
          <a:stretch>
            <a:fillRect/>
          </a:stretch>
        </p:blipFill>
        <p:spPr>
          <a:xfrm>
            <a:off x="5912581" y="1242133"/>
            <a:ext cx="5644153" cy="3573843"/>
          </a:xfrm>
          <a:prstGeom prst="rect">
            <a:avLst/>
          </a:prstGeom>
        </p:spPr>
      </p:pic>
      <p:sp>
        <p:nvSpPr>
          <p:cNvPr id="17" name="TextBox 16">
            <a:extLst>
              <a:ext uri="{FF2B5EF4-FFF2-40B4-BE49-F238E27FC236}">
                <a16:creationId xmlns:a16="http://schemas.microsoft.com/office/drawing/2014/main" id="{3702CD3E-39A7-4B0E-BA52-66538EF100CA}"/>
              </a:ext>
            </a:extLst>
          </p:cNvPr>
          <p:cNvSpPr txBox="1"/>
          <p:nvPr/>
        </p:nvSpPr>
        <p:spPr>
          <a:xfrm>
            <a:off x="6095999" y="4901166"/>
            <a:ext cx="5039930" cy="338554"/>
          </a:xfrm>
          <a:prstGeom prst="rect">
            <a:avLst/>
          </a:prstGeom>
          <a:noFill/>
        </p:spPr>
        <p:txBody>
          <a:bodyPr wrap="square">
            <a:spAutoFit/>
          </a:bodyPr>
          <a:lstStyle/>
          <a:p>
            <a:r>
              <a:rPr lang="en-GB" sz="1600" b="1" i="1" dirty="0"/>
              <a:t>Semiconductor market size worldwide from 1987 to 2022 </a:t>
            </a:r>
          </a:p>
        </p:txBody>
      </p:sp>
      <p:sp>
        <p:nvSpPr>
          <p:cNvPr id="13" name="Rectangle 12">
            <a:extLst>
              <a:ext uri="{FF2B5EF4-FFF2-40B4-BE49-F238E27FC236}">
                <a16:creationId xmlns:a16="http://schemas.microsoft.com/office/drawing/2014/main" id="{33F5E230-7D39-4174-82D5-224A0D060C2B}"/>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descr="ox_small_cmyk_pos_rect.jpg">
            <a:extLst>
              <a:ext uri="{FF2B5EF4-FFF2-40B4-BE49-F238E27FC236}">
                <a16:creationId xmlns:a16="http://schemas.microsoft.com/office/drawing/2014/main" id="{CA833E9A-8F46-4B1F-8EED-F0C0628E32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8" name="TextBox 17">
            <a:extLst>
              <a:ext uri="{FF2B5EF4-FFF2-40B4-BE49-F238E27FC236}">
                <a16:creationId xmlns:a16="http://schemas.microsoft.com/office/drawing/2014/main" id="{3EA494FF-BF30-49F1-8EFB-7027CDA07F16}"/>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3</a:t>
            </a:r>
            <a:endParaRPr lang="en-GB" dirty="0"/>
          </a:p>
        </p:txBody>
      </p:sp>
      <p:sp>
        <p:nvSpPr>
          <p:cNvPr id="3" name="TextBox 2">
            <a:extLst>
              <a:ext uri="{FF2B5EF4-FFF2-40B4-BE49-F238E27FC236}">
                <a16:creationId xmlns:a16="http://schemas.microsoft.com/office/drawing/2014/main" id="{07C329E3-9B20-B73F-C021-97CBB509CD5F}"/>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4115442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Chart, scatter chart&#10;&#10;Description automatically generated">
            <a:extLst>
              <a:ext uri="{FF2B5EF4-FFF2-40B4-BE49-F238E27FC236}">
                <a16:creationId xmlns:a16="http://schemas.microsoft.com/office/drawing/2014/main" id="{F49AB749-BEC9-4314-AA74-E7C03838D53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 b="22565"/>
          <a:stretch/>
        </p:blipFill>
        <p:spPr>
          <a:xfrm>
            <a:off x="5685809" y="2498101"/>
            <a:ext cx="5616139" cy="3462892"/>
          </a:xfrm>
          <a:prstGeom prst="rect">
            <a:avLst/>
          </a:prstGeom>
        </p:spPr>
      </p:pic>
      <p:sp>
        <p:nvSpPr>
          <p:cNvPr id="16" name="Rectangle 15">
            <a:extLst>
              <a:ext uri="{FF2B5EF4-FFF2-40B4-BE49-F238E27FC236}">
                <a16:creationId xmlns:a16="http://schemas.microsoft.com/office/drawing/2014/main" id="{DE752254-72A3-4417-A41A-5C4BD88ED5A9}"/>
              </a:ext>
            </a:extLst>
          </p:cNvPr>
          <p:cNvSpPr>
            <a:spLocks noChangeArrowheads="1"/>
          </p:cNvSpPr>
          <p:nvPr/>
        </p:nvSpPr>
        <p:spPr bwMode="auto">
          <a:xfrm>
            <a:off x="590902" y="2167501"/>
            <a:ext cx="4755798"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28600">
              <a:lnSpc>
                <a:spcPct val="90000"/>
              </a:lnSpc>
              <a:spcAft>
                <a:spcPts val="600"/>
              </a:spcAft>
              <a:buFont typeface="Arial" panose="020B0604020202020204" pitchFamily="34" charset="0"/>
              <a:buChar char="•"/>
            </a:pPr>
            <a:r>
              <a:rPr lang="en-US" sz="2000" dirty="0"/>
              <a:t>Semiconductor industry started around 1960 (</a:t>
            </a:r>
            <a:r>
              <a:rPr lang="en-US" sz="1500" dirty="0">
                <a:latin typeface="+mj-lt"/>
              </a:rPr>
              <a:t>First hybrid:,</a:t>
            </a:r>
            <a:r>
              <a:rPr lang="en-GB" sz="1500" b="0" i="0" dirty="0">
                <a:solidFill>
                  <a:srgbClr val="202122"/>
                </a:solidFill>
                <a:effectLst/>
                <a:latin typeface="+mj-lt"/>
              </a:rPr>
              <a:t>  Kilby, Jack S. "Miniaturized Electronic Circuits", </a:t>
            </a:r>
            <a:r>
              <a:rPr lang="en-GB" sz="1400" b="0" i="0" strike="noStrike" dirty="0">
                <a:effectLst/>
                <a:latin typeface="+mj-lt"/>
              </a:rPr>
              <a:t>U.S. Patent 3,138,743</a:t>
            </a:r>
            <a:r>
              <a:rPr lang="en-GB" sz="1400" b="0" i="0" dirty="0">
                <a:effectLst/>
                <a:latin typeface="+mj-lt"/>
              </a:rPr>
              <a:t>,</a:t>
            </a:r>
            <a:r>
              <a:rPr lang="en-GB" sz="1400" b="0" i="0" dirty="0">
                <a:solidFill>
                  <a:srgbClr val="202122"/>
                </a:solidFill>
                <a:effectLst/>
                <a:latin typeface="+mj-lt"/>
              </a:rPr>
              <a:t> </a:t>
            </a:r>
            <a:r>
              <a:rPr lang="en-GB" sz="1500" b="0" i="0" dirty="0">
                <a:solidFill>
                  <a:srgbClr val="202122"/>
                </a:solidFill>
                <a:effectLst/>
                <a:latin typeface="+mj-lt"/>
              </a:rPr>
              <a:t>February 1959)</a:t>
            </a:r>
            <a:br>
              <a:rPr lang="en-US" sz="2000" dirty="0"/>
            </a:br>
            <a:endParaRPr lang="en-US" sz="2000" dirty="0"/>
          </a:p>
          <a:p>
            <a:pPr marL="285750" indent="-228600">
              <a:lnSpc>
                <a:spcPct val="90000"/>
              </a:lnSpc>
              <a:spcAft>
                <a:spcPts val="600"/>
              </a:spcAft>
              <a:buFont typeface="Arial" panose="020B0604020202020204" pitchFamily="34" charset="0"/>
              <a:buChar char="•"/>
            </a:pPr>
            <a:r>
              <a:rPr lang="en-US" sz="2000" dirty="0"/>
              <a:t>In 1965 G. Moore predicted a doubling number of integrated components every year, to promote the idea of integrating devices. From mid ‘70s the trend is doubling every ~2 years</a:t>
            </a:r>
            <a:br>
              <a:rPr lang="en-US" sz="2000" dirty="0"/>
            </a:br>
            <a:endParaRPr lang="en-US" sz="2000" dirty="0"/>
          </a:p>
          <a:p>
            <a:pPr marL="285750" indent="-228600">
              <a:lnSpc>
                <a:spcPct val="90000"/>
              </a:lnSpc>
              <a:spcAft>
                <a:spcPts val="600"/>
              </a:spcAft>
              <a:buFont typeface="Arial" panose="020B0604020202020204" pitchFamily="34" charset="0"/>
              <a:buChar char="•"/>
            </a:pPr>
            <a:r>
              <a:rPr lang="en-US" sz="2000" dirty="0"/>
              <a:t>Such trend has been maintained for almost 60 years, leading to ~2</a:t>
            </a:r>
            <a:r>
              <a:rPr lang="en-US" sz="2000" baseline="30000" dirty="0"/>
              <a:t>60/2</a:t>
            </a:r>
            <a:r>
              <a:rPr lang="en-US" sz="2000" dirty="0"/>
              <a:t>= 10</a:t>
            </a:r>
            <a:r>
              <a:rPr lang="en-US" sz="2000" baseline="30000" dirty="0"/>
              <a:t>9 </a:t>
            </a:r>
            <a:r>
              <a:rPr lang="en-US" sz="2000" dirty="0"/>
              <a:t>transistors count on chip</a:t>
            </a:r>
            <a:endParaRPr kumimoji="0" lang="en-US" altLang="en-US" sz="2000" b="0" i="0" u="none" strike="noStrike" cap="none" normalizeH="0" baseline="0" dirty="0">
              <a:ln>
                <a:noFill/>
              </a:ln>
              <a:effectLst/>
            </a:endParaRPr>
          </a:p>
        </p:txBody>
      </p:sp>
      <p:sp>
        <p:nvSpPr>
          <p:cNvPr id="18" name="Rectangle 17">
            <a:extLst>
              <a:ext uri="{FF2B5EF4-FFF2-40B4-BE49-F238E27FC236}">
                <a16:creationId xmlns:a16="http://schemas.microsoft.com/office/drawing/2014/main" id="{7D6BC1DC-8B47-458E-96EE-8B4C38505FBF}"/>
              </a:ext>
            </a:extLst>
          </p:cNvPr>
          <p:cNvSpPr/>
          <p:nvPr/>
        </p:nvSpPr>
        <p:spPr>
          <a:xfrm>
            <a:off x="589560" y="856180"/>
            <a:ext cx="5279408"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kern="1200" dirty="0">
                <a:solidFill>
                  <a:schemeClr val="tx1"/>
                </a:solidFill>
                <a:latin typeface="+mj-lt"/>
                <a:ea typeface="+mj-ea"/>
                <a:cs typeface="+mj-cs"/>
              </a:rPr>
              <a:t>Moore’s Law</a:t>
            </a:r>
            <a:br>
              <a:rPr lang="en-US" sz="2500" kern="1200" dirty="0">
                <a:solidFill>
                  <a:schemeClr val="tx1"/>
                </a:solidFill>
                <a:latin typeface="+mj-lt"/>
                <a:ea typeface="+mj-ea"/>
                <a:cs typeface="+mj-cs"/>
              </a:rPr>
            </a:br>
            <a:endParaRPr lang="en-US" sz="2500" kern="1200" dirty="0">
              <a:solidFill>
                <a:schemeClr val="tx1"/>
              </a:solidFill>
              <a:latin typeface="+mj-lt"/>
              <a:ea typeface="+mj-ea"/>
              <a:cs typeface="+mj-cs"/>
            </a:endParaRPr>
          </a:p>
        </p:txBody>
      </p:sp>
      <p:sp>
        <p:nvSpPr>
          <p:cNvPr id="12" name="Rectangle 11">
            <a:extLst>
              <a:ext uri="{FF2B5EF4-FFF2-40B4-BE49-F238E27FC236}">
                <a16:creationId xmlns:a16="http://schemas.microsoft.com/office/drawing/2014/main" id="{8FE5F8E5-DFCE-4B7B-B39B-3F1969AE314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ox_small_cmyk_pos_rect.jpg">
            <a:extLst>
              <a:ext uri="{FF2B5EF4-FFF2-40B4-BE49-F238E27FC236}">
                <a16:creationId xmlns:a16="http://schemas.microsoft.com/office/drawing/2014/main" id="{BE119435-FDDC-43FF-ADAF-65AC7E628FC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90D8F49B-D167-4671-9165-CE8A40DED2CA}"/>
              </a:ext>
            </a:extLst>
          </p:cNvPr>
          <p:cNvSpPr txBox="1"/>
          <p:nvPr/>
        </p:nvSpPr>
        <p:spPr>
          <a:xfrm>
            <a:off x="87363" y="6400425"/>
            <a:ext cx="623904" cy="369332"/>
          </a:xfrm>
          <a:prstGeom prst="rect">
            <a:avLst/>
          </a:prstGeom>
          <a:noFill/>
        </p:spPr>
        <p:txBody>
          <a:bodyPr wrap="square">
            <a:spAutoFit/>
          </a:bodyPr>
          <a:lstStyle/>
          <a:p>
            <a:r>
              <a:rPr lang="en-GB" dirty="0"/>
              <a:t>4</a:t>
            </a:r>
          </a:p>
        </p:txBody>
      </p:sp>
      <p:pic>
        <p:nvPicPr>
          <p:cNvPr id="3" name="Picture 2">
            <a:extLst>
              <a:ext uri="{FF2B5EF4-FFF2-40B4-BE49-F238E27FC236}">
                <a16:creationId xmlns:a16="http://schemas.microsoft.com/office/drawing/2014/main" id="{EC1555F1-B79D-053C-1A07-5D98A9638F90}"/>
              </a:ext>
            </a:extLst>
          </p:cNvPr>
          <p:cNvPicPr>
            <a:picLocks noChangeAspect="1"/>
          </p:cNvPicPr>
          <p:nvPr/>
        </p:nvPicPr>
        <p:blipFill>
          <a:blip r:embed="rId5"/>
          <a:stretch>
            <a:fillRect/>
          </a:stretch>
        </p:blipFill>
        <p:spPr>
          <a:xfrm>
            <a:off x="5711255" y="347245"/>
            <a:ext cx="1973786" cy="1584954"/>
          </a:xfrm>
          <a:prstGeom prst="rect">
            <a:avLst/>
          </a:prstGeom>
        </p:spPr>
      </p:pic>
      <p:sp>
        <p:nvSpPr>
          <p:cNvPr id="5" name="TextBox 4">
            <a:extLst>
              <a:ext uri="{FF2B5EF4-FFF2-40B4-BE49-F238E27FC236}">
                <a16:creationId xmlns:a16="http://schemas.microsoft.com/office/drawing/2014/main" id="{28F33476-0EBF-86AF-AD6F-DB4EC06B031C}"/>
              </a:ext>
            </a:extLst>
          </p:cNvPr>
          <p:cNvSpPr txBox="1"/>
          <p:nvPr/>
        </p:nvSpPr>
        <p:spPr>
          <a:xfrm>
            <a:off x="6208078" y="1834188"/>
            <a:ext cx="4316304" cy="430887"/>
          </a:xfrm>
          <a:prstGeom prst="rect">
            <a:avLst/>
          </a:prstGeom>
          <a:noFill/>
        </p:spPr>
        <p:txBody>
          <a:bodyPr wrap="square">
            <a:spAutoFit/>
          </a:bodyPr>
          <a:lstStyle/>
          <a:p>
            <a:pPr algn="l"/>
            <a:r>
              <a:rPr lang="en-GB" sz="1100" i="0" u="none" strike="noStrike" baseline="0" dirty="0" err="1">
                <a:latin typeface="Times New Roman" panose="02020603050405020304" pitchFamily="18" charset="0"/>
              </a:rPr>
              <a:t>G.E.Moore</a:t>
            </a:r>
            <a:r>
              <a:rPr lang="en-GB" sz="1100" i="0" u="none" strike="noStrike" baseline="0" dirty="0">
                <a:latin typeface="Times New Roman" panose="02020603050405020304" pitchFamily="18" charset="0"/>
              </a:rPr>
              <a:t>, “Cramming More Components onto Integrated </a:t>
            </a:r>
            <a:r>
              <a:rPr lang="en-GB" sz="1100" i="0" u="none" strike="noStrike" baseline="0" dirty="0" err="1">
                <a:latin typeface="Times New Roman" panose="02020603050405020304" pitchFamily="18" charset="0"/>
              </a:rPr>
              <a:t>Circuits”,Electronics</a:t>
            </a:r>
            <a:r>
              <a:rPr lang="en-GB" sz="1100" i="0" u="none" strike="noStrike" baseline="0" dirty="0">
                <a:latin typeface="Times New Roman" panose="02020603050405020304" pitchFamily="18" charset="0"/>
              </a:rPr>
              <a:t> Vol. 38, No. 8 Apr. 1965</a:t>
            </a:r>
            <a:endParaRPr lang="en-GB" sz="1100" dirty="0"/>
          </a:p>
        </p:txBody>
      </p:sp>
      <p:sp>
        <p:nvSpPr>
          <p:cNvPr id="7" name="TextBox 6">
            <a:extLst>
              <a:ext uri="{FF2B5EF4-FFF2-40B4-BE49-F238E27FC236}">
                <a16:creationId xmlns:a16="http://schemas.microsoft.com/office/drawing/2014/main" id="{D474956F-5FB9-6C2B-1889-EAF21B93183D}"/>
              </a:ext>
            </a:extLst>
          </p:cNvPr>
          <p:cNvSpPr txBox="1"/>
          <p:nvPr/>
        </p:nvSpPr>
        <p:spPr>
          <a:xfrm>
            <a:off x="8000714" y="749269"/>
            <a:ext cx="3666306" cy="600164"/>
          </a:xfrm>
          <a:prstGeom prst="rect">
            <a:avLst/>
          </a:prstGeom>
          <a:noFill/>
        </p:spPr>
        <p:txBody>
          <a:bodyPr wrap="square">
            <a:spAutoFit/>
          </a:bodyPr>
          <a:lstStyle/>
          <a:p>
            <a:pPr algn="l"/>
            <a:r>
              <a:rPr lang="en-GB" sz="1100" b="0" i="1" u="none" strike="noStrike" baseline="0" dirty="0">
                <a:latin typeface="Times New Roman" panose="02020603050405020304" pitchFamily="18" charset="0"/>
              </a:rPr>
              <a:t>“With unit cost falling as the number of components per circuit rises, by 1975 economics may dictate squeezing as many as 65 000 components on a single silicon chip.”</a:t>
            </a:r>
            <a:endParaRPr lang="en-GB" sz="1100" dirty="0"/>
          </a:p>
        </p:txBody>
      </p:sp>
      <p:sp>
        <p:nvSpPr>
          <p:cNvPr id="2" name="TextBox 1">
            <a:extLst>
              <a:ext uri="{FF2B5EF4-FFF2-40B4-BE49-F238E27FC236}">
                <a16:creationId xmlns:a16="http://schemas.microsoft.com/office/drawing/2014/main" id="{56E3042B-A73A-12DB-9364-444F4B9EB818}"/>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2384055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Moore’s Law</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89560"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85750">
              <a:buFont typeface="Arial" panose="020B0604020202020204" pitchFamily="34" charset="0"/>
              <a:buChar char="•"/>
            </a:pPr>
            <a:r>
              <a:rPr lang="en-GB" sz="2000" dirty="0">
                <a:cs typeface="Times New Roman" panose="02020603050405020304" pitchFamily="18" charset="0"/>
              </a:rPr>
              <a:t>Technology size </a:t>
            </a:r>
            <a:r>
              <a:rPr lang="en-GB" sz="2000" u="sng" dirty="0">
                <a:cs typeface="Times New Roman" panose="02020603050405020304" pitchFamily="18" charset="0"/>
              </a:rPr>
              <a:t>referred</a:t>
            </a:r>
            <a:r>
              <a:rPr lang="en-GB" sz="2000" dirty="0">
                <a:cs typeface="Times New Roman" panose="02020603050405020304" pitchFamily="18" charset="0"/>
              </a:rPr>
              <a:t> to actual minimum MOS transistor </a:t>
            </a:r>
            <a:r>
              <a:rPr lang="en-GB" sz="2000" u="sng" dirty="0">
                <a:cs typeface="Times New Roman" panose="02020603050405020304" pitchFamily="18" charset="0"/>
              </a:rPr>
              <a:t>gate length</a:t>
            </a:r>
            <a:br>
              <a:rPr lang="en-GB" sz="2000" dirty="0">
                <a:cs typeface="Times New Roman" panose="02020603050405020304" pitchFamily="18" charset="0"/>
              </a:rPr>
            </a:br>
            <a:endParaRPr lang="en-GB" sz="2000" dirty="0">
              <a:cs typeface="Times New Roman" panose="02020603050405020304" pitchFamily="18" charset="0"/>
            </a:endParaRPr>
          </a:p>
          <a:p>
            <a:pPr lvl="1"/>
            <a:endParaRPr lang="en-US" sz="2000" baseline="30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Since the advent of non-planar 3D structures the name of nodes means an equivalent gate length size of a planar device</a:t>
            </a:r>
          </a:p>
          <a:p>
            <a:endParaRPr lang="en-US" altLang="en-US" sz="2000" dirty="0"/>
          </a:p>
          <a:p>
            <a:pPr marL="285750" indent="-285750">
              <a:buFont typeface="Arial" panose="020B0604020202020204" pitchFamily="34" charset="0"/>
              <a:buChar char="•"/>
            </a:pPr>
            <a:r>
              <a:rPr lang="en-GB" sz="2000" dirty="0">
                <a:cs typeface="Times New Roman" panose="02020603050405020304" pitchFamily="18" charset="0"/>
              </a:rPr>
              <a:t>Reducing the size of the devices requires considerable technological efforts and investments</a:t>
            </a:r>
          </a:p>
          <a:p>
            <a:pPr lvl="1"/>
            <a:endParaRPr lang="en-GB" sz="2000" dirty="0">
              <a:cs typeface="Times New Roman" panose="02020603050405020304" pitchFamily="18"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F284750-3013-4604-BEDD-71C1FF3D8E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4519" y="4150090"/>
            <a:ext cx="2755974" cy="1648823"/>
          </a:xfrm>
          <a:prstGeom prst="rect">
            <a:avLst/>
          </a:prstGeom>
        </p:spPr>
      </p:pic>
      <p:pic>
        <p:nvPicPr>
          <p:cNvPr id="14" name="Picture 13">
            <a:extLst>
              <a:ext uri="{FF2B5EF4-FFF2-40B4-BE49-F238E27FC236}">
                <a16:creationId xmlns:a16="http://schemas.microsoft.com/office/drawing/2014/main" id="{CC2620F6-C890-4F68-B119-813D1B7B3B8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3102"/>
          <a:stretch/>
        </p:blipFill>
        <p:spPr>
          <a:xfrm>
            <a:off x="6155662" y="750598"/>
            <a:ext cx="2128296" cy="1030736"/>
          </a:xfrm>
          <a:prstGeom prst="rect">
            <a:avLst/>
          </a:prstGeom>
        </p:spPr>
      </p:pic>
      <p:sp>
        <p:nvSpPr>
          <p:cNvPr id="17" name="TextBox 16">
            <a:extLst>
              <a:ext uri="{FF2B5EF4-FFF2-40B4-BE49-F238E27FC236}">
                <a16:creationId xmlns:a16="http://schemas.microsoft.com/office/drawing/2014/main" id="{0AE2D92A-80DB-4A0F-BDDD-DC81FDB3F5F0}"/>
              </a:ext>
            </a:extLst>
          </p:cNvPr>
          <p:cNvSpPr txBox="1"/>
          <p:nvPr/>
        </p:nvSpPr>
        <p:spPr>
          <a:xfrm>
            <a:off x="5685810" y="5780652"/>
            <a:ext cx="6096000" cy="430887"/>
          </a:xfrm>
          <a:prstGeom prst="rect">
            <a:avLst/>
          </a:prstGeom>
          <a:noFill/>
        </p:spPr>
        <p:txBody>
          <a:bodyPr wrap="square">
            <a:spAutoFit/>
          </a:bodyPr>
          <a:lstStyle/>
          <a:p>
            <a:r>
              <a:rPr lang="en-GB" sz="1100" i="1" dirty="0"/>
              <a:t>https://www.anandtech.com/show/16823/intel-accelerated-offensive-process-roadmap-updates-to-10nm-7nm-4nm-3nm-20a-18a-packaging-foundry-emib-foveros</a:t>
            </a:r>
          </a:p>
        </p:txBody>
      </p:sp>
      <p:sp>
        <p:nvSpPr>
          <p:cNvPr id="15" name="Rectangle 14">
            <a:extLst>
              <a:ext uri="{FF2B5EF4-FFF2-40B4-BE49-F238E27FC236}">
                <a16:creationId xmlns:a16="http://schemas.microsoft.com/office/drawing/2014/main" id="{5E507A90-EF09-42A0-811F-7374BE99C5F8}"/>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15" descr="ox_small_cmyk_pos_rect.jpg">
            <a:extLst>
              <a:ext uri="{FF2B5EF4-FFF2-40B4-BE49-F238E27FC236}">
                <a16:creationId xmlns:a16="http://schemas.microsoft.com/office/drawing/2014/main" id="{63B00C76-0552-4CAB-8399-0CF8E4F0A62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271935D8-03A1-4514-B76B-DB1D0126E85F}"/>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5</a:t>
            </a:r>
            <a:endParaRPr lang="en-GB" dirty="0"/>
          </a:p>
        </p:txBody>
      </p:sp>
      <p:pic>
        <p:nvPicPr>
          <p:cNvPr id="4" name="Picture 3">
            <a:extLst>
              <a:ext uri="{FF2B5EF4-FFF2-40B4-BE49-F238E27FC236}">
                <a16:creationId xmlns:a16="http://schemas.microsoft.com/office/drawing/2014/main" id="{E8F19558-AB70-F77B-39A6-580B934E87D0}"/>
              </a:ext>
            </a:extLst>
          </p:cNvPr>
          <p:cNvPicPr>
            <a:picLocks noChangeAspect="1"/>
          </p:cNvPicPr>
          <p:nvPr/>
        </p:nvPicPr>
        <p:blipFill>
          <a:blip r:embed="rId6"/>
          <a:stretch>
            <a:fillRect/>
          </a:stretch>
        </p:blipFill>
        <p:spPr>
          <a:xfrm>
            <a:off x="5981150" y="2553628"/>
            <a:ext cx="3689307" cy="1545052"/>
          </a:xfrm>
          <a:prstGeom prst="rect">
            <a:avLst/>
          </a:prstGeom>
        </p:spPr>
      </p:pic>
      <p:sp>
        <p:nvSpPr>
          <p:cNvPr id="5" name="TextBox 4">
            <a:extLst>
              <a:ext uri="{FF2B5EF4-FFF2-40B4-BE49-F238E27FC236}">
                <a16:creationId xmlns:a16="http://schemas.microsoft.com/office/drawing/2014/main" id="{059E40C1-47BC-1527-3DDE-6158D5E29618}"/>
              </a:ext>
            </a:extLst>
          </p:cNvPr>
          <p:cNvSpPr txBox="1"/>
          <p:nvPr/>
        </p:nvSpPr>
        <p:spPr>
          <a:xfrm>
            <a:off x="9844230" y="2698318"/>
            <a:ext cx="1706880" cy="1107996"/>
          </a:xfrm>
          <a:prstGeom prst="rect">
            <a:avLst/>
          </a:prstGeom>
          <a:noFill/>
        </p:spPr>
        <p:txBody>
          <a:bodyPr wrap="square">
            <a:spAutoFit/>
          </a:bodyPr>
          <a:lstStyle/>
          <a:p>
            <a:r>
              <a:rPr lang="en-GB" sz="1100" i="1" dirty="0"/>
              <a:t>Gate all around (GAA) MOSFET. The gate material surrounds the channel region on all sides.</a:t>
            </a:r>
          </a:p>
          <a:p>
            <a:r>
              <a:rPr lang="en-GB" sz="1100" i="1" dirty="0"/>
              <a:t>IBM announced 2 nm technology</a:t>
            </a:r>
          </a:p>
        </p:txBody>
      </p:sp>
      <p:pic>
        <p:nvPicPr>
          <p:cNvPr id="6" name="Picture 5">
            <a:extLst>
              <a:ext uri="{FF2B5EF4-FFF2-40B4-BE49-F238E27FC236}">
                <a16:creationId xmlns:a16="http://schemas.microsoft.com/office/drawing/2014/main" id="{C4A595F2-7273-7348-BE95-31E497ECA5B8}"/>
              </a:ext>
            </a:extLst>
          </p:cNvPr>
          <p:cNvPicPr>
            <a:picLocks noChangeAspect="1"/>
          </p:cNvPicPr>
          <p:nvPr/>
        </p:nvPicPr>
        <p:blipFill>
          <a:blip r:embed="rId7"/>
          <a:stretch>
            <a:fillRect/>
          </a:stretch>
        </p:blipFill>
        <p:spPr>
          <a:xfrm>
            <a:off x="9185276" y="730164"/>
            <a:ext cx="1566785" cy="1018410"/>
          </a:xfrm>
          <a:prstGeom prst="rect">
            <a:avLst/>
          </a:prstGeom>
        </p:spPr>
      </p:pic>
      <p:sp>
        <p:nvSpPr>
          <p:cNvPr id="7" name="TextBox 6">
            <a:extLst>
              <a:ext uri="{FF2B5EF4-FFF2-40B4-BE49-F238E27FC236}">
                <a16:creationId xmlns:a16="http://schemas.microsoft.com/office/drawing/2014/main" id="{E4DD29A8-BD4C-721B-C924-C1FE89B9C757}"/>
              </a:ext>
            </a:extLst>
          </p:cNvPr>
          <p:cNvSpPr txBox="1"/>
          <p:nvPr/>
        </p:nvSpPr>
        <p:spPr>
          <a:xfrm>
            <a:off x="5872030" y="1920280"/>
            <a:ext cx="2613785" cy="430887"/>
          </a:xfrm>
          <a:prstGeom prst="rect">
            <a:avLst/>
          </a:prstGeom>
          <a:noFill/>
        </p:spPr>
        <p:txBody>
          <a:bodyPr wrap="square">
            <a:spAutoFit/>
          </a:bodyPr>
          <a:lstStyle/>
          <a:p>
            <a:r>
              <a:rPr lang="en-GB" sz="1100" i="1" dirty="0"/>
              <a:t>Planar MOSFET. The gate material runs over the channel region</a:t>
            </a:r>
          </a:p>
        </p:txBody>
      </p:sp>
      <p:sp>
        <p:nvSpPr>
          <p:cNvPr id="8" name="TextBox 7">
            <a:extLst>
              <a:ext uri="{FF2B5EF4-FFF2-40B4-BE49-F238E27FC236}">
                <a16:creationId xmlns:a16="http://schemas.microsoft.com/office/drawing/2014/main" id="{70804FE9-B744-E2FA-CEAF-D06149EF7E5E}"/>
              </a:ext>
            </a:extLst>
          </p:cNvPr>
          <p:cNvSpPr txBox="1"/>
          <p:nvPr/>
        </p:nvSpPr>
        <p:spPr>
          <a:xfrm>
            <a:off x="8452731" y="1861609"/>
            <a:ext cx="2945385" cy="600164"/>
          </a:xfrm>
          <a:prstGeom prst="rect">
            <a:avLst/>
          </a:prstGeom>
          <a:noFill/>
        </p:spPr>
        <p:txBody>
          <a:bodyPr wrap="square">
            <a:spAutoFit/>
          </a:bodyPr>
          <a:lstStyle/>
          <a:p>
            <a:r>
              <a:rPr lang="en-GB" sz="1100" i="1" dirty="0"/>
              <a:t>Non-planar Fin-MOSFET. The gate material wraps around the channel region and provides better control of the channel conductivity</a:t>
            </a:r>
          </a:p>
        </p:txBody>
      </p:sp>
      <p:sp>
        <p:nvSpPr>
          <p:cNvPr id="3" name="TextBox 2">
            <a:extLst>
              <a:ext uri="{FF2B5EF4-FFF2-40B4-BE49-F238E27FC236}">
                <a16:creationId xmlns:a16="http://schemas.microsoft.com/office/drawing/2014/main" id="{B20D653D-CA59-A70F-31B9-220F9359BD92}"/>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1434422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85750">
              <a:buFont typeface="Arial" panose="020B0604020202020204" pitchFamily="34" charset="0"/>
              <a:buChar char="•"/>
            </a:pPr>
            <a:r>
              <a:rPr lang="en-GB" sz="2000" dirty="0">
                <a:cs typeface="Times New Roman" panose="02020603050405020304" pitchFamily="18" charset="0"/>
              </a:rPr>
              <a:t>From Dennard’s 1974 paper: smaller feature size can only bring benefits</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Smaller -&gt; Faster, Less power dissipation; Power density remains the same!</a:t>
            </a:r>
            <a:endParaRPr lang="en-US" sz="2000" dirty="0">
              <a:cs typeface="Times New Roman" panose="02020603050405020304" pitchFamily="18"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Text, letter&#10;&#10;Description automatically generated">
            <a:extLst>
              <a:ext uri="{FF2B5EF4-FFF2-40B4-BE49-F238E27FC236}">
                <a16:creationId xmlns:a16="http://schemas.microsoft.com/office/drawing/2014/main" id="{B0D0D692-B6A4-48CD-A625-643B30F53E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5229" y="1521869"/>
            <a:ext cx="5842696" cy="3442072"/>
          </a:xfrm>
          <a:prstGeom prst="rect">
            <a:avLst/>
          </a:prstGeom>
          <a:ln>
            <a:solidFill>
              <a:schemeClr val="tx1"/>
            </a:solidFill>
          </a:ln>
        </p:spPr>
      </p:pic>
      <p:sp>
        <p:nvSpPr>
          <p:cNvPr id="13" name="Rectangle 12">
            <a:extLst>
              <a:ext uri="{FF2B5EF4-FFF2-40B4-BE49-F238E27FC236}">
                <a16:creationId xmlns:a16="http://schemas.microsoft.com/office/drawing/2014/main" id="{D7210EFC-A562-4A94-9997-5873A8DAE43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Dennard’s Law of scaling</a:t>
            </a:r>
            <a:br>
              <a:rPr lang="en-US" sz="2500" dirty="0">
                <a:latin typeface="+mj-lt"/>
                <a:ea typeface="+mj-ea"/>
                <a:cs typeface="+mj-cs"/>
              </a:rPr>
            </a:br>
            <a:endParaRPr lang="en-US" sz="2500" dirty="0">
              <a:latin typeface="+mj-lt"/>
              <a:ea typeface="+mj-ea"/>
              <a:cs typeface="+mj-cs"/>
            </a:endParaRPr>
          </a:p>
        </p:txBody>
      </p:sp>
      <p:sp>
        <p:nvSpPr>
          <p:cNvPr id="14" name="Rectangle 13">
            <a:extLst>
              <a:ext uri="{FF2B5EF4-FFF2-40B4-BE49-F238E27FC236}">
                <a16:creationId xmlns:a16="http://schemas.microsoft.com/office/drawing/2014/main" id="{C1B59350-E74E-4F71-BF98-3F679DFC3B1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descr="ox_small_cmyk_pos_rect.jpg">
            <a:extLst>
              <a:ext uri="{FF2B5EF4-FFF2-40B4-BE49-F238E27FC236}">
                <a16:creationId xmlns:a16="http://schemas.microsoft.com/office/drawing/2014/main" id="{0DC66352-F2B4-4245-8072-4B6BDE7E75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3DAF00B8-FE2B-46C3-BA5D-7281F4376976}"/>
              </a:ext>
            </a:extLst>
          </p:cNvPr>
          <p:cNvSpPr txBox="1"/>
          <p:nvPr/>
        </p:nvSpPr>
        <p:spPr>
          <a:xfrm>
            <a:off x="5873189" y="5074521"/>
            <a:ext cx="5842696" cy="523220"/>
          </a:xfrm>
          <a:prstGeom prst="rect">
            <a:avLst/>
          </a:prstGeom>
          <a:noFill/>
        </p:spPr>
        <p:txBody>
          <a:bodyPr wrap="square">
            <a:spAutoFit/>
          </a:bodyPr>
          <a:lstStyle/>
          <a:p>
            <a:r>
              <a:rPr lang="en-GB" sz="1400" i="1" dirty="0"/>
              <a:t>R. H. Dennard et al., "Design of ion-implanted MOSFET's with very small physical dimensions," Oct. 1974, </a:t>
            </a:r>
            <a:r>
              <a:rPr lang="en-GB" sz="1400" i="1" dirty="0" err="1"/>
              <a:t>doi</a:t>
            </a:r>
            <a:r>
              <a:rPr lang="en-GB" sz="1400" i="1" dirty="0"/>
              <a:t>: 10.1109/JSSC.1974.1050511</a:t>
            </a:r>
          </a:p>
        </p:txBody>
      </p:sp>
      <p:sp>
        <p:nvSpPr>
          <p:cNvPr id="18" name="TextBox 17">
            <a:extLst>
              <a:ext uri="{FF2B5EF4-FFF2-40B4-BE49-F238E27FC236}">
                <a16:creationId xmlns:a16="http://schemas.microsoft.com/office/drawing/2014/main" id="{DD6B1019-8E8D-49BC-9A61-0A6FB17B07A8}"/>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6</a:t>
            </a:r>
            <a:endParaRPr lang="en-GB" dirty="0"/>
          </a:p>
        </p:txBody>
      </p:sp>
      <p:sp>
        <p:nvSpPr>
          <p:cNvPr id="3" name="TextBox 2">
            <a:extLst>
              <a:ext uri="{FF2B5EF4-FFF2-40B4-BE49-F238E27FC236}">
                <a16:creationId xmlns:a16="http://schemas.microsoft.com/office/drawing/2014/main" id="{0235156B-F028-B17B-237B-6E797F460D32}"/>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656968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Dennard’s and Moore’s Law</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489977" y="2167501"/>
            <a:ext cx="5095090"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Autofit/>
          </a:bodyPr>
          <a:lstStyle/>
          <a:p>
            <a:pPr marL="285750" indent="-285750">
              <a:buFont typeface="Arial" panose="020B0604020202020204" pitchFamily="34" charset="0"/>
              <a:buChar char="•"/>
            </a:pPr>
            <a:r>
              <a:rPr lang="en-GB" sz="2000" dirty="0">
                <a:cs typeface="Times New Roman" panose="02020603050405020304" pitchFamily="18" charset="0"/>
              </a:rPr>
              <a:t>By keeping the cost/area of chip constant:</a:t>
            </a:r>
            <a:br>
              <a:rPr lang="en-GB" sz="2000" dirty="0">
                <a:cs typeface="Times New Roman" panose="02020603050405020304" pitchFamily="18" charset="0"/>
              </a:rPr>
            </a:br>
            <a:endParaRPr lang="en-GB" sz="2000" dirty="0">
              <a:cs typeface="Times New Roman" panose="02020603050405020304" pitchFamily="18" charset="0"/>
            </a:endParaRPr>
          </a:p>
          <a:p>
            <a:pPr marL="742950" lvl="1" indent="-285750">
              <a:buFont typeface="Arial" panose="020B0604020202020204" pitchFamily="34" charset="0"/>
              <a:buChar char="•"/>
            </a:pPr>
            <a:r>
              <a:rPr lang="en-US" sz="2000" dirty="0">
                <a:cs typeface="Times New Roman" panose="02020603050405020304" pitchFamily="18" charset="0"/>
              </a:rPr>
              <a:t>More powerful chip for the same price</a:t>
            </a:r>
          </a:p>
          <a:p>
            <a:pPr marL="742950" lvl="1" indent="-285750">
              <a:buFont typeface="Arial" panose="020B0604020202020204" pitchFamily="34" charset="0"/>
              <a:buChar char="•"/>
            </a:pPr>
            <a:r>
              <a:rPr lang="en-US" sz="2000" dirty="0">
                <a:cs typeface="Times New Roman" panose="02020603050405020304" pitchFamily="18" charset="0"/>
              </a:rPr>
              <a:t>Same chip for a lower price: the scaling down of transistor area reduces the cost of a transistors by 30%/year.</a:t>
            </a:r>
          </a:p>
          <a:p>
            <a:pPr marL="742950" lvl="1" indent="-285750">
              <a:buFont typeface="Arial" panose="020B0604020202020204" pitchFamily="34" charset="0"/>
              <a:buChar char="•"/>
            </a:pPr>
            <a:r>
              <a:rPr lang="en-US" sz="2000" dirty="0">
                <a:cs typeface="Times New Roman" panose="02020603050405020304" pitchFamily="18" charset="0"/>
              </a:rPr>
              <a:t>This trend has continued for around 20-25 years (1975-2000)</a:t>
            </a: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Chart, line chart&#10;&#10;Description automatically generated">
            <a:extLst>
              <a:ext uri="{FF2B5EF4-FFF2-40B4-BE49-F238E27FC236}">
                <a16:creationId xmlns:a16="http://schemas.microsoft.com/office/drawing/2014/main" id="{A673F4D7-0061-4FE0-AF08-683CF469D95B}"/>
              </a:ext>
            </a:extLst>
          </p:cNvPr>
          <p:cNvPicPr>
            <a:picLocks noChangeAspect="1"/>
          </p:cNvPicPr>
          <p:nvPr/>
        </p:nvPicPr>
        <p:blipFill rotWithShape="1">
          <a:blip r:embed="rId2">
            <a:extLst>
              <a:ext uri="{28A0092B-C50C-407E-A947-70E740481C1C}">
                <a14:useLocalDpi xmlns:a14="http://schemas.microsoft.com/office/drawing/2010/main" val="0"/>
              </a:ext>
            </a:extLst>
          </a:blip>
          <a:srcRect r="4" b="3332"/>
          <a:stretch/>
        </p:blipFill>
        <p:spPr>
          <a:xfrm>
            <a:off x="5764001" y="1215350"/>
            <a:ext cx="5852983" cy="3761555"/>
          </a:xfrm>
          <a:prstGeom prst="rect">
            <a:avLst/>
          </a:prstGeom>
        </p:spPr>
      </p:pic>
      <p:sp>
        <p:nvSpPr>
          <p:cNvPr id="13" name="Rectangle 12">
            <a:extLst>
              <a:ext uri="{FF2B5EF4-FFF2-40B4-BE49-F238E27FC236}">
                <a16:creationId xmlns:a16="http://schemas.microsoft.com/office/drawing/2014/main" id="{9DFFE6FF-FDE3-4CA0-B506-0344D34C50A0}"/>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descr="ox_small_cmyk_pos_rect.jpg">
            <a:extLst>
              <a:ext uri="{FF2B5EF4-FFF2-40B4-BE49-F238E27FC236}">
                <a16:creationId xmlns:a16="http://schemas.microsoft.com/office/drawing/2014/main" id="{367BCCC1-E205-4D98-BA91-F5250AF6B3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6" name="TextBox 15">
            <a:extLst>
              <a:ext uri="{FF2B5EF4-FFF2-40B4-BE49-F238E27FC236}">
                <a16:creationId xmlns:a16="http://schemas.microsoft.com/office/drawing/2014/main" id="{FDD67603-D332-4AD1-AFB7-D19AF2011F9D}"/>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7</a:t>
            </a:r>
            <a:endParaRPr lang="en-GB" dirty="0"/>
          </a:p>
        </p:txBody>
      </p:sp>
      <p:sp>
        <p:nvSpPr>
          <p:cNvPr id="3" name="TextBox 2">
            <a:extLst>
              <a:ext uri="{FF2B5EF4-FFF2-40B4-BE49-F238E27FC236}">
                <a16:creationId xmlns:a16="http://schemas.microsoft.com/office/drawing/2014/main" id="{16D9F45E-FC2A-A1F2-385C-5BE89BBF2970}"/>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a:t>
            </a:r>
            <a:r>
              <a:rPr lang="en-US" i="1" dirty="0">
                <a:cs typeface="Times New Roman" panose="02020603050405020304" pitchFamily="18" charset="0"/>
              </a:rPr>
              <a:t>09</a:t>
            </a:r>
            <a:r>
              <a:rPr lang="en-US" sz="1800" i="1" dirty="0">
                <a:cs typeface="Times New Roman" panose="02020603050405020304" pitchFamily="18" charset="0"/>
              </a:rPr>
              <a:t>/05/2023</a:t>
            </a:r>
            <a:endParaRPr lang="en-GB" dirty="0"/>
          </a:p>
        </p:txBody>
      </p:sp>
    </p:spTree>
    <p:extLst>
      <p:ext uri="{BB962C8B-B14F-4D97-AF65-F5344CB8AC3E}">
        <p14:creationId xmlns:p14="http://schemas.microsoft.com/office/powerpoint/2010/main" val="12590193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101070</TotalTime>
  <Words>2545</Words>
  <Application>Microsoft Office PowerPoint</Application>
  <PresentationFormat>Widescreen</PresentationFormat>
  <Paragraphs>399</Paragraphs>
  <Slides>33</Slides>
  <Notes>6</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33</vt:i4>
      </vt:variant>
    </vt:vector>
  </HeadingPairs>
  <TitlesOfParts>
    <vt:vector size="41" baseType="lpstr">
      <vt:lpstr>Abadi</vt:lpstr>
      <vt:lpstr>Arial</vt:lpstr>
      <vt:lpstr>Calibri</vt:lpstr>
      <vt:lpstr>Calibri Light</vt:lpstr>
      <vt:lpstr>Cambria Math</vt:lpstr>
      <vt:lpstr>Century</vt:lpstr>
      <vt:lpstr>Times New Roman</vt:lpstr>
      <vt:lpstr>Office Theme</vt:lpstr>
      <vt:lpstr>Process fabrication III E.G. Villani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HEPWIN2012-27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fabrication</dc:title>
  <dc:creator>Villani, Giulio (STFC,RAL,PPD)</dc:creator>
  <cp:lastModifiedBy>Rossana Dotti</cp:lastModifiedBy>
  <cp:revision>354</cp:revision>
  <cp:lastPrinted>2022-02-24T17:37:23Z</cp:lastPrinted>
  <dcterms:created xsi:type="dcterms:W3CDTF">2021-12-29T09:34:20Z</dcterms:created>
  <dcterms:modified xsi:type="dcterms:W3CDTF">2023-05-09T12:52:04Z</dcterms:modified>
</cp:coreProperties>
</file>