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53" r:id="rId3"/>
    <p:sldId id="356" r:id="rId4"/>
    <p:sldId id="357" r:id="rId5"/>
    <p:sldId id="358" r:id="rId6"/>
    <p:sldId id="359" r:id="rId7"/>
    <p:sldId id="336" r:id="rId8"/>
    <p:sldId id="360" r:id="rId9"/>
    <p:sldId id="340" r:id="rId10"/>
    <p:sldId id="326" r:id="rId11"/>
    <p:sldId id="333" r:id="rId12"/>
    <p:sldId id="339" r:id="rId13"/>
    <p:sldId id="352" r:id="rId14"/>
    <p:sldId id="335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50" r:id="rId25"/>
    <p:sldId id="351" r:id="rId26"/>
    <p:sldId id="361" r:id="rId27"/>
    <p:sldId id="364" r:id="rId28"/>
    <p:sldId id="362" r:id="rId29"/>
    <p:sldId id="368" r:id="rId30"/>
    <p:sldId id="369" r:id="rId31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1764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1.jpe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.jpeg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.jpeg"/><Relationship Id="rId4" Type="http://schemas.openxmlformats.org/officeDocument/2006/relationships/image" Target="../media/image27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.jpeg"/><Relationship Id="rId7" Type="http://schemas.openxmlformats.org/officeDocument/2006/relationships/image" Target="../media/image34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31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330.png"/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12" Type="http://schemas.openxmlformats.org/officeDocument/2006/relationships/image" Target="../media/image32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60.png"/><Relationship Id="rId11" Type="http://schemas.openxmlformats.org/officeDocument/2006/relationships/image" Target="../media/image310.png"/><Relationship Id="rId5" Type="http://schemas.openxmlformats.org/officeDocument/2006/relationships/image" Target="../media/image250.png"/><Relationship Id="rId15" Type="http://schemas.openxmlformats.org/officeDocument/2006/relationships/image" Target="../media/image1.jpeg"/><Relationship Id="rId10" Type="http://schemas.openxmlformats.org/officeDocument/2006/relationships/image" Target="../media/image300.png"/><Relationship Id="rId4" Type="http://schemas.openxmlformats.org/officeDocument/2006/relationships/image" Target="../media/image240.png"/><Relationship Id="rId9" Type="http://schemas.openxmlformats.org/officeDocument/2006/relationships/image" Target="../media/image290.png"/><Relationship Id="rId14" Type="http://schemas.openxmlformats.org/officeDocument/2006/relationships/image" Target="../media/image3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1.jpeg"/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12" Type="http://schemas.openxmlformats.org/officeDocument/2006/relationships/image" Target="../media/image37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60.png"/><Relationship Id="rId11" Type="http://schemas.openxmlformats.org/officeDocument/2006/relationships/image" Target="../media/image350.png"/><Relationship Id="rId5" Type="http://schemas.openxmlformats.org/officeDocument/2006/relationships/image" Target="../media/image250.png"/><Relationship Id="rId10" Type="http://schemas.openxmlformats.org/officeDocument/2006/relationships/image" Target="../media/image300.png"/><Relationship Id="rId4" Type="http://schemas.openxmlformats.org/officeDocument/2006/relationships/image" Target="../media/image240.png"/><Relationship Id="rId9" Type="http://schemas.openxmlformats.org/officeDocument/2006/relationships/image" Target="../media/image29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7" Type="http://schemas.openxmlformats.org/officeDocument/2006/relationships/image" Target="../media/image1.jpe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0.png"/><Relationship Id="rId11" Type="http://schemas.openxmlformats.org/officeDocument/2006/relationships/image" Target="../media/image43.png"/><Relationship Id="rId5" Type="http://schemas.openxmlformats.org/officeDocument/2006/relationships/image" Target="../media/image39.png"/><Relationship Id="rId10" Type="http://schemas.openxmlformats.org/officeDocument/2006/relationships/image" Target="../media/image42.png"/><Relationship Id="rId4" Type="http://schemas.openxmlformats.org/officeDocument/2006/relationships/image" Target="../media/image38.png"/><Relationship Id="rId9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0.png"/><Relationship Id="rId13" Type="http://schemas.openxmlformats.org/officeDocument/2006/relationships/image" Target="../media/image52.png"/><Relationship Id="rId3" Type="http://schemas.openxmlformats.org/officeDocument/2006/relationships/image" Target="../media/image45.png"/><Relationship Id="rId7" Type="http://schemas.openxmlformats.org/officeDocument/2006/relationships/image" Target="../media/image460.png"/><Relationship Id="rId12" Type="http://schemas.openxmlformats.org/officeDocument/2006/relationships/image" Target="../media/image51.png"/><Relationship Id="rId17" Type="http://schemas.openxmlformats.org/officeDocument/2006/relationships/image" Target="../media/image48.png"/><Relationship Id="rId2" Type="http://schemas.openxmlformats.org/officeDocument/2006/relationships/image" Target="../media/image44.png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6.png"/><Relationship Id="rId11" Type="http://schemas.openxmlformats.org/officeDocument/2006/relationships/image" Target="../media/image50.png"/><Relationship Id="rId5" Type="http://schemas.openxmlformats.org/officeDocument/2006/relationships/image" Target="../media/image47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6.png"/><Relationship Id="rId9" Type="http://schemas.openxmlformats.org/officeDocument/2006/relationships/image" Target="../media/image480.png"/><Relationship Id="rId1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560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0.png"/><Relationship Id="rId10" Type="http://schemas.openxmlformats.org/officeDocument/2006/relationships/image" Target="../media/image51.png"/><Relationship Id="rId4" Type="http://schemas.openxmlformats.org/officeDocument/2006/relationships/image" Target="../media/image57.png"/><Relationship Id="rId9" Type="http://schemas.openxmlformats.org/officeDocument/2006/relationships/image" Target="../media/image50.png"/><Relationship Id="rId1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56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0.png"/><Relationship Id="rId15" Type="http://schemas.openxmlformats.org/officeDocument/2006/relationships/image" Target="../media/image58.png"/><Relationship Id="rId10" Type="http://schemas.openxmlformats.org/officeDocument/2006/relationships/image" Target="../media/image51.png"/><Relationship Id="rId4" Type="http://schemas.openxmlformats.org/officeDocument/2006/relationships/image" Target="../media/image60.png"/><Relationship Id="rId9" Type="http://schemas.openxmlformats.org/officeDocument/2006/relationships/image" Target="../media/image50.png"/><Relationship Id="rId1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62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0.png"/><Relationship Id="rId15" Type="http://schemas.openxmlformats.org/officeDocument/2006/relationships/image" Target="../media/image1.jpeg"/><Relationship Id="rId10" Type="http://schemas.openxmlformats.org/officeDocument/2006/relationships/image" Target="../media/image51.png"/><Relationship Id="rId4" Type="http://schemas.openxmlformats.org/officeDocument/2006/relationships/image" Target="../media/image59.png"/><Relationship Id="rId9" Type="http://schemas.openxmlformats.org/officeDocument/2006/relationships/image" Target="../media/image50.png"/><Relationship Id="rId1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jpeg"/><Relationship Id="rId4" Type="http://schemas.openxmlformats.org/officeDocument/2006/relationships/image" Target="../media/image8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eg"/><Relationship Id="rId4" Type="http://schemas.openxmlformats.org/officeDocument/2006/relationships/image" Target="../media/image8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.jpeg"/><Relationship Id="rId12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4338" y="1144339"/>
            <a:ext cx="9144000" cy="2387600"/>
          </a:xfrm>
        </p:spPr>
        <p:txBody>
          <a:bodyPr/>
          <a:lstStyle/>
          <a:p>
            <a:r>
              <a:rPr lang="en-GB" dirty="0"/>
              <a:t>TCAD simulation 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92229-D8E8-4E09-8185-65A71F0E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FE32BA-3568-4FAC-8511-C012B736D1F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AAAE94E3-A7DB-4868-B1E3-E49703488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570" y="2291207"/>
            <a:ext cx="5278066" cy="41862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The meshing used in most finite elements methods (FEM) relies on Delaunay triangulations: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i="1" dirty="0">
                <a:cs typeface="Times New Roman" panose="02020603050405020304" pitchFamily="18" charset="0"/>
              </a:rPr>
              <a:t>the interior of the circumsphere of each element contains no mesh vertices.</a:t>
            </a:r>
            <a:br>
              <a:rPr lang="en-GB" sz="2000" i="1" dirty="0">
                <a:cs typeface="Times New Roman" panose="02020603050405020304" pitchFamily="18" charset="0"/>
              </a:rPr>
            </a:br>
            <a:endParaRPr lang="en-GB" sz="2000" i="1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Delaunay triangulation of a discrete point set </a:t>
            </a:r>
            <a:r>
              <a:rPr lang="en-GB" sz="2000" b="1" dirty="0">
                <a:cs typeface="Times New Roman" panose="02020603050405020304" pitchFamily="18" charset="0"/>
              </a:rPr>
              <a:t>P</a:t>
            </a:r>
            <a:r>
              <a:rPr lang="en-GB" sz="2000" dirty="0">
                <a:cs typeface="Times New Roman" panose="02020603050405020304" pitchFamily="18" charset="0"/>
              </a:rPr>
              <a:t> in general corresponds to the dual graph of the Voronoi diagram for </a:t>
            </a:r>
            <a:r>
              <a:rPr lang="en-GB" sz="2000" b="1" dirty="0">
                <a:cs typeface="Times New Roman" panose="02020603050405020304" pitchFamily="18" charset="0"/>
              </a:rPr>
              <a:t>P</a:t>
            </a:r>
            <a:br>
              <a:rPr lang="en-GB" sz="2000" b="1" dirty="0">
                <a:cs typeface="Times New Roman" panose="02020603050405020304" pitchFamily="18" charset="0"/>
              </a:rPr>
            </a:br>
            <a:endParaRPr lang="en-GB" sz="2000" b="1" dirty="0"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set of all locations x closest to P</a:t>
            </a:r>
            <a:r>
              <a:rPr kumimoji="0" lang="en-US" altLang="en-US" sz="2000" b="0" i="1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than to any other point of the grid</a:t>
            </a:r>
            <a:endParaRPr lang="en-GB" sz="2000" i="1" dirty="0">
              <a:cs typeface="Times New Roman" panose="02020603050405020304" pitchFamily="18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5EED05-A77D-40C3-8DE8-8C39DF5AF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8158" y="366751"/>
            <a:ext cx="2353977" cy="23788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67E482-B224-47D7-A1E9-B92131E669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7" t="10164"/>
          <a:stretch/>
        </p:blipFill>
        <p:spPr>
          <a:xfrm>
            <a:off x="6993071" y="2325303"/>
            <a:ext cx="3680963" cy="889912"/>
          </a:xfrm>
          <a:prstGeom prst="rect">
            <a:avLst/>
          </a:prstGeom>
        </p:spPr>
      </p:pic>
      <p:pic>
        <p:nvPicPr>
          <p:cNvPr id="16" name="Picture 5" descr="$\displaystyle {{\Omega}}_{i}= \{ \mathbf{x} \;\; \vert \;\;\, \vert\mathbf{x} -...&#10;...{x} - \mathbf{x}_j\vert \;\: \forall \;\: i \ne j, \: \mathbf{x} \in {\Omega}\}$">
            <a:extLst>
              <a:ext uri="{FF2B5EF4-FFF2-40B4-BE49-F238E27FC236}">
                <a16:creationId xmlns:a16="http://schemas.microsoft.com/office/drawing/2014/main" id="{AEFAFA93-28C2-4E8D-8C98-40D49069C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528" y="5872357"/>
            <a:ext cx="34480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C65DA9B-C551-4B71-B43E-8B57F6693CA7}"/>
              </a:ext>
            </a:extLst>
          </p:cNvPr>
          <p:cNvSpPr txBox="1"/>
          <p:nvPr/>
        </p:nvSpPr>
        <p:spPr>
          <a:xfrm>
            <a:off x="6993071" y="1723345"/>
            <a:ext cx="25567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Delaunay triangulation with all the circumcircles and their centres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802160E-342E-401A-89D5-DF162A07919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FA55E2B-D075-41AE-AEC3-CCEDBC3FD2F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27" descr="ox_small_cmyk_pos_rect.jpg">
            <a:extLst>
              <a:ext uri="{FF2B5EF4-FFF2-40B4-BE49-F238E27FC236}">
                <a16:creationId xmlns:a16="http://schemas.microsoft.com/office/drawing/2014/main" id="{02F24880-CA71-4E18-907C-CBA07235B3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3288B69-70CD-4B8D-BDCF-F444161AAA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9617" y="3539627"/>
            <a:ext cx="2220508" cy="22205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B9AB537-AECA-496C-BFBF-A6715E0591EE}"/>
              </a:ext>
            </a:extLst>
          </p:cNvPr>
          <p:cNvSpPr txBox="1"/>
          <p:nvPr/>
        </p:nvSpPr>
        <p:spPr>
          <a:xfrm>
            <a:off x="7071414" y="5270399"/>
            <a:ext cx="2879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Connecting the centres of the circumcircles produces the Voronoi diagram (in red).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1F93F44-5998-6EF4-0DB1-38953E21967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CAA0A8-1D85-20AE-8B9E-CA4F3092410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5483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CD960E-3DCB-4E1B-8EF1-BB94736BA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766" y="509570"/>
            <a:ext cx="2010854" cy="21667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A1268E-3619-4C44-A3D1-430E5A550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8183" y="3668030"/>
            <a:ext cx="2135054" cy="24425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420E3F-05D6-443E-A2E7-343E1A1ACBA8}"/>
                  </a:ext>
                </a:extLst>
              </p:cNvPr>
              <p:cNvSpPr txBox="1"/>
              <p:nvPr/>
            </p:nvSpPr>
            <p:spPr>
              <a:xfrm>
                <a:off x="6447684" y="2240849"/>
                <a:ext cx="7350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420E3F-05D6-443E-A2E7-343E1A1ACB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7684" y="2240849"/>
                <a:ext cx="735009" cy="276999"/>
              </a:xfrm>
              <a:prstGeom prst="rect">
                <a:avLst/>
              </a:prstGeom>
              <a:blipFill>
                <a:blip r:embed="rId4"/>
                <a:stretch>
                  <a:fillRect l="-7500" r="-3333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F646B7-47F9-458A-BE76-1B371390FC7B}"/>
                  </a:ext>
                </a:extLst>
              </p:cNvPr>
              <p:cNvSpPr txBox="1"/>
              <p:nvPr/>
            </p:nvSpPr>
            <p:spPr>
              <a:xfrm>
                <a:off x="6319058" y="4443854"/>
                <a:ext cx="1742465" cy="1107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br>
                  <a:rPr lang="en-GB" i="1" dirty="0">
                    <a:latin typeface="Cambria Math" panose="02040503050406030204" pitchFamily="18" charset="0"/>
                  </a:rPr>
                </a:br>
                <a:br>
                  <a:rPr lang="en-GB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F646B7-47F9-458A-BE76-1B371390F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9058" y="4443854"/>
                <a:ext cx="1742465" cy="1107996"/>
              </a:xfrm>
              <a:prstGeom prst="rect">
                <a:avLst/>
              </a:prstGeom>
              <a:blipFill>
                <a:blip r:embed="rId5"/>
                <a:stretch>
                  <a:fillRect l="-4912" r="-24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85D4B940-551D-429E-8901-4D7BE3BE6DDA}"/>
              </a:ext>
            </a:extLst>
          </p:cNvPr>
          <p:cNvSpPr txBox="1"/>
          <p:nvPr/>
        </p:nvSpPr>
        <p:spPr>
          <a:xfrm>
            <a:off x="6248365" y="1022990"/>
            <a:ext cx="34155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Voronoi boxes do not overlap (each circumcircle does not include a point of another triangle). Each can be uniquely assigned to its corresponding grid points.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F52B3B-B226-4CDF-A8EB-543EDF025C45}"/>
              </a:ext>
            </a:extLst>
          </p:cNvPr>
          <p:cNvSpPr txBox="1"/>
          <p:nvPr/>
        </p:nvSpPr>
        <p:spPr>
          <a:xfrm>
            <a:off x="6248365" y="2980812"/>
            <a:ext cx="341550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Voronoi boxes do overlap (each circumcircle does include a point of another triangle). Each cannot be uniquely assigned to its corresponding grid points. Wrong volumes calculated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EE761E-82B7-4753-8C55-4079A6466DF8}"/>
              </a:ext>
            </a:extLst>
          </p:cNvPr>
          <p:cNvSpPr txBox="1"/>
          <p:nvPr/>
        </p:nvSpPr>
        <p:spPr>
          <a:xfrm>
            <a:off x="496824" y="2415424"/>
            <a:ext cx="471774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cs typeface="Times New Roman" panose="02020603050405020304" pitchFamily="18" charset="0"/>
              </a:rPr>
              <a:t>Correct </a:t>
            </a:r>
            <a:r>
              <a:rPr lang="en-GB" sz="2000" dirty="0">
                <a:cs typeface="Times New Roman" panose="02020603050405020304" pitchFamily="18" charset="0"/>
              </a:rPr>
              <a:t>Delaunay triangulation guarantees element-volume conservation, important in many problems (diffusion, charge generation, et cetera)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Delaunay triangulation maximizes the minimum angle.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EBFA887-590D-41FE-BF35-D07901AFECA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6AFEC5C-A144-47A7-96FB-9822DF6F73B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1" name="Picture 30" descr="ox_small_cmyk_pos_rect.jpg">
            <a:extLst>
              <a:ext uri="{FF2B5EF4-FFF2-40B4-BE49-F238E27FC236}">
                <a16:creationId xmlns:a16="http://schemas.microsoft.com/office/drawing/2014/main" id="{9D7120B1-0C77-4B8F-9D4F-FC90B7AF69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328BF6B-6D52-0D47-749D-EAA26EDC043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E2581F-3671-1E84-EC1D-F71D36F4273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022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BF6817-9E5E-4C7F-BEF1-55D0265C2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Discretization of equations imposes some constraints on spatial and temporal mesh size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Mesh size should be smaller than Debye length (i.e. the characteristic length for screening of field by charges) where charge variations in space have to be resolved</a:t>
            </a:r>
            <a:endParaRPr lang="en-US" sz="2000" dirty="0"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7EA236F-C008-41E5-9E20-95439B21D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802" y="798446"/>
            <a:ext cx="3532568" cy="21773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E469DC-8606-451F-9F9C-DD523BB7E15F}"/>
                  </a:ext>
                </a:extLst>
              </p:cNvPr>
              <p:cNvSpPr txBox="1"/>
              <p:nvPr/>
            </p:nvSpPr>
            <p:spPr>
              <a:xfrm>
                <a:off x="6161802" y="3418691"/>
                <a:ext cx="3589127" cy="23600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1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𝐷𝑒𝑏𝑦𝑒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𝑙𝑒𝑛𝑔𝑡h</m:t>
                      </m:r>
                    </m:oMath>
                  </m:oMathPara>
                </a14:m>
                <a:endParaRPr lang="en-GB" sz="1400" b="0" dirty="0"/>
              </a:p>
              <a:p>
                <a:br>
                  <a:rPr lang="en-GB" sz="1400" b="0" dirty="0"/>
                </a:br>
                <a:endParaRPr lang="en-GB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13</m:t>
                          </m:r>
                        </m:sup>
                      </m:sSup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1.3 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𝑢𝑚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[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400" dirty="0"/>
              </a:p>
              <a:p>
                <a:endParaRPr lang="en-GB" sz="1400" dirty="0"/>
              </a:p>
              <a:p>
                <a:endParaRPr lang="en-GB" sz="1400" dirty="0"/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E469DC-8606-451F-9F9C-DD523BB7E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802" y="3418691"/>
                <a:ext cx="3589127" cy="2360070"/>
              </a:xfrm>
              <a:prstGeom prst="rect">
                <a:avLst/>
              </a:prstGeom>
              <a:blipFill>
                <a:blip r:embed="rId3"/>
                <a:stretch>
                  <a:fillRect l="-340" r="-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84872261-E350-46A0-9F16-34D6A36E8464}"/>
              </a:ext>
            </a:extLst>
          </p:cNvPr>
          <p:cNvSpPr/>
          <p:nvPr/>
        </p:nvSpPr>
        <p:spPr>
          <a:xfrm>
            <a:off x="7671804" y="2086075"/>
            <a:ext cx="277091" cy="2399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7A34426-74CC-453C-89E0-9E8309461D3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19CE212-E083-495C-8D3F-AD19AD77410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4" name="Picture 23" descr="ox_small_cmyk_pos_rect.jpg">
            <a:extLst>
              <a:ext uri="{FF2B5EF4-FFF2-40B4-BE49-F238E27FC236}">
                <a16:creationId xmlns:a16="http://schemas.microsoft.com/office/drawing/2014/main" id="{72401D27-5BA1-4A86-96EA-0414E4918F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DD0222-D9E2-ABE0-635A-431A1B5F71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301C8C-8718-2A0A-A60D-B313F3586CB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91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8CE564B-EA75-4D95-B791-48AEB6FB3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719" y="2330505"/>
                <a:ext cx="4559425" cy="3979585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lIns="91440" tIns="45720" rIns="91440" bIns="4572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342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Also temporal ‘mesh’ size should be smaller than the dielectric relaxation time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t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dr</a:t>
                </a:r>
                <a:r>
                  <a:rPr lang="en-GB" sz="2000" dirty="0">
                    <a:cs typeface="Times New Roman" panose="02020603050405020304" pitchFamily="18" charset="0"/>
                  </a:rPr>
                  <a:t> (i.e. time it takes to charge fluctuations to decay under the field they produce)</a:t>
                </a:r>
              </a:p>
              <a:p>
                <a:pPr marL="342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342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Time interval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bigger than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t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dr</a:t>
                </a:r>
                <a:r>
                  <a:rPr lang="en-GB" sz="2000" dirty="0">
                    <a:cs typeface="Times New Roman" panose="02020603050405020304" pitchFamily="18" charset="0"/>
                  </a:rPr>
                  <a:t> might give unrealistic transient results (‘oscillations’ in estimated transient currents)</a:t>
                </a:r>
                <a:endParaRPr lang="en-US" sz="2000" dirty="0"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endParaRPr kumimoji="0" lang="en-US" altLang="en-US" sz="2000" b="0" i="0" u="none" strike="noStrike" cap="none" normalizeH="0" baseline="0" dirty="0">
                  <a:ln>
                    <a:noFill/>
                  </a:ln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8CE564B-EA75-4D95-B791-48AEB6FB34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719" y="2330505"/>
                <a:ext cx="4559425" cy="3979585"/>
              </a:xfrm>
              <a:prstGeom prst="rect">
                <a:avLst/>
              </a:prstGeom>
              <a:blipFill>
                <a:blip r:embed="rId2"/>
                <a:stretch>
                  <a:fillRect l="-1203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60DDC96-B8B2-4424-BE3C-1FEBC5335F4A}"/>
                  </a:ext>
                </a:extLst>
              </p:cNvPr>
              <p:cNvSpPr txBox="1"/>
              <p:nvPr/>
            </p:nvSpPr>
            <p:spPr>
              <a:xfrm>
                <a:off x="5863596" y="1562859"/>
                <a:ext cx="5653793" cy="15352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𝑒𝑁</m:t>
                          </m:r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𝐷𝑖𝑒𝑙𝑒𝑐𝑡𝑟𝑖𝑐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𝑟𝑒𝑙𝑎𝑥𝑎𝑡𝑖𝑜𝑛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𝑡𝑖𝑚𝑒</m:t>
                      </m:r>
                    </m:oMath>
                  </m:oMathPara>
                </a14:m>
                <a:endParaRPr lang="en-GB" sz="1400" b="0" dirty="0"/>
              </a:p>
              <a:p>
                <a:br>
                  <a:rPr lang="en-GB" sz="1400" b="0" dirty="0"/>
                </a:br>
                <a:endParaRPr lang="en-GB" sz="1400" b="0" dirty="0"/>
              </a:p>
              <a:p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],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1400 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GB" sz="1400" b="0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𝑝𝑠</m:t>
                        </m:r>
                      </m:e>
                    </m:d>
                  </m:oMath>
                </a14:m>
                <a:br>
                  <a:rPr lang="en-GB" sz="1400" b="0" dirty="0">
                    <a:ea typeface="Cambria Math" panose="02040503050406030204" pitchFamily="18" charset="0"/>
                  </a:rPr>
                </a:br>
                <a:br>
                  <a:rPr lang="en-GB" sz="1400" b="0" dirty="0"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sz="1400" i="1">
                        <a:latin typeface="Cambria Math" panose="02040503050406030204" pitchFamily="18" charset="0"/>
                      </a:rPr>
                      <m:t>],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35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d>
                      <m:dPr>
                        <m:begChr m:val="["/>
                        <m:endChr m:val="]"/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=300 </m:t>
                    </m:r>
                    <m:d>
                      <m:dPr>
                        <m:begChr m:val="["/>
                        <m:endChr m:val="]"/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GB" sz="1400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≈4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.8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[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𝑝𝑠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60DDC96-B8B2-4424-BE3C-1FEBC5335F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596" y="1562859"/>
                <a:ext cx="5653793" cy="1535292"/>
              </a:xfrm>
              <a:prstGeom prst="rect">
                <a:avLst/>
              </a:prstGeom>
              <a:blipFill>
                <a:blip r:embed="rId3"/>
                <a:stretch>
                  <a:fillRect l="-1079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47E496-65E8-4B73-80AE-1F63C76060D3}"/>
                  </a:ext>
                </a:extLst>
              </p:cNvPr>
              <p:cNvSpPr txBox="1"/>
              <p:nvPr/>
            </p:nvSpPr>
            <p:spPr>
              <a:xfrm>
                <a:off x="5854360" y="3724168"/>
                <a:ext cx="5653793" cy="11088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l-G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=0)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br>
                  <a:rPr lang="en-GB" sz="1400" dirty="0"/>
                </a:br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(0)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0" dirty="0"/>
              </a:p>
              <a:p>
                <a:endParaRPr lang="en-GB" sz="1400" b="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47E496-65E8-4B73-80AE-1F63C7606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360" y="3724168"/>
                <a:ext cx="5653793" cy="1108893"/>
              </a:xfrm>
              <a:prstGeom prst="rect">
                <a:avLst/>
              </a:prstGeom>
              <a:blipFill>
                <a:blip r:embed="rId4"/>
                <a:stretch>
                  <a:fillRect t="-1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348C92AA-FF28-4379-BACB-AD8C1445E993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21B395-15AB-40AF-90FE-73C17CC0F7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27" descr="ox_small_cmyk_pos_rect.jpg">
            <a:extLst>
              <a:ext uri="{FF2B5EF4-FFF2-40B4-BE49-F238E27FC236}">
                <a16:creationId xmlns:a16="http://schemas.microsoft.com/office/drawing/2014/main" id="{3C27D6B7-4571-4D30-8E5B-E3ECF6FC9E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BE4376B-939C-C91E-B2C6-6AEAEE57A2D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946AC7-202E-B5DA-CD06-AFFFCEEB5B2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C34D04-0D6D-4550-B54B-46708AA552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Discretization of Poisson’s and continuity equations is done via Box Integration method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LHS of equations is transformed via Gauss’ theorem and integrated over a Voronoi box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of point P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A737A-3886-43B7-9386-4A6AFF652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058" y="916158"/>
            <a:ext cx="2557114" cy="240368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B36C9FE-6E11-46BB-80CC-148E6148176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64176A1A-9900-4FAE-9A08-5C7E5DC5AE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41C9AA4-7C4F-4627-A4BF-005EB1A42F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8904" y="4395660"/>
            <a:ext cx="2072820" cy="1272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F8B404-1218-43E2-9428-32777FA011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6961" y="3701477"/>
            <a:ext cx="2857748" cy="3657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ED2444B-B7A2-4127-9BB5-D62592F3B296}"/>
                  </a:ext>
                </a:extLst>
              </p:cNvPr>
              <p:cNvSpPr txBox="1"/>
              <p:nvPr/>
            </p:nvSpPr>
            <p:spPr>
              <a:xfrm>
                <a:off x="9014793" y="2236837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ED2444B-B7A2-4127-9BB5-D62592F3B2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4793" y="2236837"/>
                <a:ext cx="230438" cy="215444"/>
              </a:xfrm>
              <a:prstGeom prst="rect">
                <a:avLst/>
              </a:prstGeom>
              <a:blipFill>
                <a:blip r:embed="rId6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802D3B-364D-4085-A72C-A2DBDAEFDD3E}"/>
                  </a:ext>
                </a:extLst>
              </p:cNvPr>
              <p:cNvSpPr txBox="1"/>
              <p:nvPr/>
            </p:nvSpPr>
            <p:spPr>
              <a:xfrm>
                <a:off x="9563985" y="1784499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802D3B-364D-4085-A72C-A2DBDAEFDD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3985" y="1784499"/>
                <a:ext cx="230438" cy="215444"/>
              </a:xfrm>
              <a:prstGeom prst="rect">
                <a:avLst/>
              </a:prstGeom>
              <a:blipFill>
                <a:blip r:embed="rId7"/>
                <a:stretch>
                  <a:fillRect l="-2632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D9ECD7F-CB8C-4D65-8993-23F1F441AB76}"/>
                  </a:ext>
                </a:extLst>
              </p:cNvPr>
              <p:cNvSpPr txBox="1"/>
              <p:nvPr/>
            </p:nvSpPr>
            <p:spPr>
              <a:xfrm>
                <a:off x="8768433" y="1756944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D9ECD7F-CB8C-4D65-8993-23F1F441A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433" y="1756944"/>
                <a:ext cx="230438" cy="215444"/>
              </a:xfrm>
              <a:prstGeom prst="rect">
                <a:avLst/>
              </a:prstGeom>
              <a:blipFill>
                <a:blip r:embed="rId8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62FD1-F858-4759-80EC-EB7935CF5AA7}"/>
              </a:ext>
            </a:extLst>
          </p:cNvPr>
          <p:cNvSpPr/>
          <p:nvPr/>
        </p:nvSpPr>
        <p:spPr>
          <a:xfrm>
            <a:off x="8680450" y="1440180"/>
            <a:ext cx="590550" cy="590550"/>
          </a:xfrm>
          <a:custGeom>
            <a:avLst/>
            <a:gdLst>
              <a:gd name="connsiteX0" fmla="*/ 0 w 590550"/>
              <a:gd name="connsiteY0" fmla="*/ 298450 h 590550"/>
              <a:gd name="connsiteX1" fmla="*/ 0 w 590550"/>
              <a:gd name="connsiteY1" fmla="*/ 298450 h 590550"/>
              <a:gd name="connsiteX2" fmla="*/ 158750 w 590550"/>
              <a:gd name="connsiteY2" fmla="*/ 590550 h 590550"/>
              <a:gd name="connsiteX3" fmla="*/ 558800 w 590550"/>
              <a:gd name="connsiteY3" fmla="*/ 520700 h 590550"/>
              <a:gd name="connsiteX4" fmla="*/ 590550 w 590550"/>
              <a:gd name="connsiteY4" fmla="*/ 285750 h 590550"/>
              <a:gd name="connsiteX5" fmla="*/ 355600 w 590550"/>
              <a:gd name="connsiteY5" fmla="*/ 0 h 590550"/>
              <a:gd name="connsiteX6" fmla="*/ 177800 w 590550"/>
              <a:gd name="connsiteY6" fmla="*/ 0 h 590550"/>
              <a:gd name="connsiteX7" fmla="*/ 0 w 590550"/>
              <a:gd name="connsiteY7" fmla="*/ 2984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550" h="590550">
                <a:moveTo>
                  <a:pt x="0" y="298450"/>
                </a:moveTo>
                <a:lnTo>
                  <a:pt x="0" y="298450"/>
                </a:lnTo>
                <a:lnTo>
                  <a:pt x="158750" y="590550"/>
                </a:lnTo>
                <a:lnTo>
                  <a:pt x="558800" y="520700"/>
                </a:lnTo>
                <a:lnTo>
                  <a:pt x="590550" y="285750"/>
                </a:lnTo>
                <a:lnTo>
                  <a:pt x="355600" y="0"/>
                </a:lnTo>
                <a:lnTo>
                  <a:pt x="177800" y="0"/>
                </a:lnTo>
                <a:lnTo>
                  <a:pt x="0" y="298450"/>
                </a:lnTo>
                <a:close/>
              </a:path>
            </a:pathLst>
          </a:cu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DA1E32F-1641-4241-B2B4-79ED3BDB4C2A}"/>
                  </a:ext>
                </a:extLst>
              </p:cNvPr>
              <p:cNvSpPr txBox="1"/>
              <p:nvPr/>
            </p:nvSpPr>
            <p:spPr>
              <a:xfrm>
                <a:off x="9549692" y="3541578"/>
                <a:ext cx="1942902" cy="6574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𝑑𝑆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𝑑𝑉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DA1E32F-1641-4241-B2B4-79ED3BDB4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9692" y="3541578"/>
                <a:ext cx="1942902" cy="65742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B502C194-0072-B070-471C-D0E9D690CF2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D7D9C8-F895-03A1-6136-F6A6CF65539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134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D32490-B2D0-4EE5-84E5-62001269C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Example of Poisson’s discretization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Assume that the electric potential is linearly varying over each elementary domain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F8DC35B-5D5D-4457-89CA-F57DD5B16B9E}"/>
              </a:ext>
            </a:extLst>
          </p:cNvPr>
          <p:cNvSpPr/>
          <p:nvPr/>
        </p:nvSpPr>
        <p:spPr>
          <a:xfrm>
            <a:off x="6727889" y="1255585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4A6AFB7-5BBF-41DF-BF63-B9B3971AB0B3}"/>
              </a:ext>
            </a:extLst>
          </p:cNvPr>
          <p:cNvCxnSpPr>
            <a:cxnSpLocks/>
          </p:cNvCxnSpPr>
          <p:nvPr/>
        </p:nvCxnSpPr>
        <p:spPr>
          <a:xfrm>
            <a:off x="7648668" y="1984248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4B24871-AD94-4C18-B958-614DE87887D3}"/>
              </a:ext>
            </a:extLst>
          </p:cNvPr>
          <p:cNvCxnSpPr>
            <a:cxnSpLocks/>
          </p:cNvCxnSpPr>
          <p:nvPr/>
        </p:nvCxnSpPr>
        <p:spPr>
          <a:xfrm flipV="1">
            <a:off x="8304276" y="2002186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9493852-3C88-4C2C-9F63-F4E35283EFE1}"/>
              </a:ext>
            </a:extLst>
          </p:cNvPr>
          <p:cNvCxnSpPr>
            <a:cxnSpLocks/>
          </p:cNvCxnSpPr>
          <p:nvPr/>
        </p:nvCxnSpPr>
        <p:spPr>
          <a:xfrm flipV="1">
            <a:off x="8304275" y="2611538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63F771-DE1F-4CED-A679-D25826B40D96}"/>
                  </a:ext>
                </a:extLst>
              </p:cNvPr>
              <p:cNvSpPr txBox="1"/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63F771-DE1F-4CED-A679-D25826B40D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blipFill>
                <a:blip r:embed="rId2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2FB4E9-D6DC-4DAA-861C-892554BFCB44}"/>
                  </a:ext>
                </a:extLst>
              </p:cNvPr>
              <p:cNvSpPr txBox="1"/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2FB4E9-D6DC-4DAA-861C-892554BFCB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blipFill>
                <a:blip r:embed="rId3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8A50D98-DCF0-4B78-BAE1-CA133ED69421}"/>
                  </a:ext>
                </a:extLst>
              </p:cNvPr>
              <p:cNvSpPr txBox="1"/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8A50D98-DCF0-4B78-BAE1-CA133ED69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blipFill>
                <a:blip r:embed="rId4"/>
                <a:stretch>
                  <a:fillRect l="-24390" r="-7317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028DDA5-B70E-4218-819A-6832C3E10A34}"/>
                  </a:ext>
                </a:extLst>
              </p:cNvPr>
              <p:cNvSpPr txBox="1"/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028DDA5-B70E-4218-819A-6832C3E10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blipFill>
                <a:blip r:embed="rId5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9B2C3ED-5238-42FF-AB0D-16AC274B1D20}"/>
                  </a:ext>
                </a:extLst>
              </p:cNvPr>
              <p:cNvSpPr txBox="1"/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9B2C3ED-5238-42FF-AB0D-16AC274B1D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9524" t="-2174" r="-9524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8D3E88-4D31-40CB-A53F-0E8DCDF5FF31}"/>
                  </a:ext>
                </a:extLst>
              </p:cNvPr>
              <p:cNvSpPr txBox="1"/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8D3E88-4D31-40CB-A53F-0E8DCDF5FF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blipFill>
                <a:blip r:embed="rId7"/>
                <a:stretch>
                  <a:fillRect l="-9524" r="-7143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11AE884-9B80-4B40-9F79-A487739039D5}"/>
                  </a:ext>
                </a:extLst>
              </p:cNvPr>
              <p:cNvSpPr txBox="1"/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11AE884-9B80-4B40-9F79-A48773903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blipFill>
                <a:blip r:embed="rId8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5937F32-9861-4E5E-B668-ACDD91B6690A}"/>
                  </a:ext>
                </a:extLst>
              </p:cNvPr>
              <p:cNvSpPr txBox="1"/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5937F32-9861-4E5E-B668-ACDD91B669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30952" r="-19048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E1F1FC4-D302-420D-A824-AD5BC03E3C7D}"/>
                  </a:ext>
                </a:extLst>
              </p:cNvPr>
              <p:cNvSpPr txBox="1"/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E1F1FC4-D302-420D-A824-AD5BC03E3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23256" r="-9302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DD867F-E145-4591-A474-2FF07F67EDE1}"/>
                  </a:ext>
                </a:extLst>
              </p:cNvPr>
              <p:cNvSpPr txBox="1"/>
              <p:nvPr/>
            </p:nvSpPr>
            <p:spPr>
              <a:xfrm>
                <a:off x="6264443" y="3516448"/>
                <a:ext cx="181792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𝑛𝑜𝑑𝑎𝑙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𝑖𝑛𝑑𝑖𝑐𝑒𝑠</m:t>
                      </m:r>
                    </m:oMath>
                  </m:oMathPara>
                </a14:m>
                <a:endParaRPr lang="en-GB" sz="1400" b="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DD867F-E145-4591-A474-2FF07F67ED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443" y="3516448"/>
                <a:ext cx="1817920" cy="215444"/>
              </a:xfrm>
              <a:prstGeom prst="rect">
                <a:avLst/>
              </a:prstGeom>
              <a:blipFill>
                <a:blip r:embed="rId11"/>
                <a:stretch>
                  <a:fillRect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7318F59-F188-479D-98E6-178718E6A7FD}"/>
                  </a:ext>
                </a:extLst>
              </p:cNvPr>
              <p:cNvSpPr txBox="1"/>
              <p:nvPr/>
            </p:nvSpPr>
            <p:spPr>
              <a:xfrm>
                <a:off x="6403527" y="3801860"/>
                <a:ext cx="2146728" cy="2358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GB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𝑠𝑖𝑑𝑒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𝑣𝑒𝑐𝑡𝑜𝑟𝑠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7318F59-F188-479D-98E6-178718E6A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3527" y="3801860"/>
                <a:ext cx="2146728" cy="235834"/>
              </a:xfrm>
              <a:prstGeom prst="rect">
                <a:avLst/>
              </a:prstGeom>
              <a:blipFill>
                <a:blip r:embed="rId12"/>
                <a:stretch>
                  <a:fillRect l="-2833" t="-23684" b="-42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3D2331B-E37B-48A7-89AC-787754B83992}"/>
                  </a:ext>
                </a:extLst>
              </p:cNvPr>
              <p:cNvSpPr txBox="1"/>
              <p:nvPr/>
            </p:nvSpPr>
            <p:spPr>
              <a:xfrm>
                <a:off x="6264443" y="4089908"/>
                <a:ext cx="3152775" cy="325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𝑚𝑎𝑔𝑛𝑖𝑡𝑢𝑑𝑒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𝑠𝑖𝑑𝑒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𝑣𝑒𝑐𝑡𝑜𝑟𝑠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3D2331B-E37B-48A7-89AC-787754B83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443" y="4089908"/>
                <a:ext cx="3152775" cy="325089"/>
              </a:xfrm>
              <a:prstGeom prst="rect">
                <a:avLst/>
              </a:prstGeom>
              <a:blipFill>
                <a:blip r:embed="rId13"/>
                <a:stretch>
                  <a:fillRect t="-188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CA96040-CF19-4DB6-991A-6E7B280F2CD6}"/>
                  </a:ext>
                </a:extLst>
              </p:cNvPr>
              <p:cNvSpPr txBox="1"/>
              <p:nvPr/>
            </p:nvSpPr>
            <p:spPr>
              <a:xfrm>
                <a:off x="5970887" y="4675959"/>
                <a:ext cx="3589127" cy="4072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GB" sz="1400" b="0" i="1" dirty="0" err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𝑛𝑜𝑟𝑚𝑎𝑙𝑖𝑧𝑒𝑑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𝑝𝑜𝑡𝑒𝑛𝑡𝑖𝑎𝑙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CA96040-CF19-4DB6-991A-6E7B280F2C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887" y="4675959"/>
                <a:ext cx="3589127" cy="407227"/>
              </a:xfrm>
              <a:prstGeom prst="rect">
                <a:avLst/>
              </a:prstGeom>
              <a:blipFill>
                <a:blip r:embed="rId14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9">
            <a:extLst>
              <a:ext uri="{FF2B5EF4-FFF2-40B4-BE49-F238E27FC236}">
                <a16:creationId xmlns:a16="http://schemas.microsoft.com/office/drawing/2014/main" id="{A0EFC020-8E90-4B62-BEC9-FCF05C9B1CC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2A090A9-F25A-452F-81A0-0E9F81E67C2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2" name="Picture 51" descr="ox_small_cmyk_pos_rect.jpg">
            <a:extLst>
              <a:ext uri="{FF2B5EF4-FFF2-40B4-BE49-F238E27FC236}">
                <a16:creationId xmlns:a16="http://schemas.microsoft.com/office/drawing/2014/main" id="{83AA6D1A-B50A-49D1-B3C1-D4529E57225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B7C4D9C-700F-4C53-AFDC-8726E29293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C08CB3-6F26-D269-F890-361EA77CA1D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6815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Components of D vector along sides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i,j,k</a:t>
            </a:r>
            <a:endParaRPr lang="en-US" alt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Flux of D vector associated to node k: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Discretization of RHS is obtained by multiplying the node value of charge by the area of the portion of the Voronoi box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F0038F6-902D-4F8B-BEA3-496534FFCE09}"/>
              </a:ext>
            </a:extLst>
          </p:cNvPr>
          <p:cNvSpPr/>
          <p:nvPr/>
        </p:nvSpPr>
        <p:spPr>
          <a:xfrm>
            <a:off x="6727889" y="1255585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AA9B96-1C81-4368-AC7A-66B621050254}"/>
              </a:ext>
            </a:extLst>
          </p:cNvPr>
          <p:cNvCxnSpPr>
            <a:cxnSpLocks/>
          </p:cNvCxnSpPr>
          <p:nvPr/>
        </p:nvCxnSpPr>
        <p:spPr>
          <a:xfrm>
            <a:off x="7648668" y="1984248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0C2E18-52CD-4F68-9DFF-0A162F2C1880}"/>
              </a:ext>
            </a:extLst>
          </p:cNvPr>
          <p:cNvCxnSpPr>
            <a:cxnSpLocks/>
          </p:cNvCxnSpPr>
          <p:nvPr/>
        </p:nvCxnSpPr>
        <p:spPr>
          <a:xfrm flipV="1">
            <a:off x="8304276" y="2002186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47134EC-C6F6-4629-8326-5CB49B63CCDC}"/>
              </a:ext>
            </a:extLst>
          </p:cNvPr>
          <p:cNvCxnSpPr>
            <a:cxnSpLocks/>
          </p:cNvCxnSpPr>
          <p:nvPr/>
        </p:nvCxnSpPr>
        <p:spPr>
          <a:xfrm flipV="1">
            <a:off x="8304275" y="2611538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75914C6-8767-4A1F-B4B1-D78BCDEFC84E}"/>
                  </a:ext>
                </a:extLst>
              </p:cNvPr>
              <p:cNvSpPr txBox="1"/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75914C6-8767-4A1F-B4B1-D78BCDEFC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blipFill>
                <a:blip r:embed="rId2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F43FBE-69AD-40B0-9E62-4C0AC5419FAE}"/>
                  </a:ext>
                </a:extLst>
              </p:cNvPr>
              <p:cNvSpPr txBox="1"/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F43FBE-69AD-40B0-9E62-4C0AC5419F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blipFill>
                <a:blip r:embed="rId3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51332DF-5BA3-4B6E-94B9-303C4D74EB77}"/>
                  </a:ext>
                </a:extLst>
              </p:cNvPr>
              <p:cNvSpPr txBox="1"/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51332DF-5BA3-4B6E-94B9-303C4D74E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blipFill>
                <a:blip r:embed="rId4"/>
                <a:stretch>
                  <a:fillRect l="-24390" r="-7317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C7BA0E-C8F2-42A3-8D61-F392F3C2C6B9}"/>
                  </a:ext>
                </a:extLst>
              </p:cNvPr>
              <p:cNvSpPr txBox="1"/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C7BA0E-C8F2-42A3-8D61-F392F3C2C6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blipFill>
                <a:blip r:embed="rId5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9C47082-9B6B-4117-BF6B-DDDCFA4A2400}"/>
                  </a:ext>
                </a:extLst>
              </p:cNvPr>
              <p:cNvSpPr txBox="1"/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9C47082-9B6B-4117-BF6B-DDDCFA4A24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9524" t="-2174" r="-9524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E0A2C09-AF91-4D60-9D5D-D10E1233333B}"/>
                  </a:ext>
                </a:extLst>
              </p:cNvPr>
              <p:cNvSpPr txBox="1"/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E0A2C09-AF91-4D60-9D5D-D10E12333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blipFill>
                <a:blip r:embed="rId7"/>
                <a:stretch>
                  <a:fillRect l="-9524" r="-7143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C5D2A9-F693-44C8-9E71-AB36B92EECF0}"/>
                  </a:ext>
                </a:extLst>
              </p:cNvPr>
              <p:cNvSpPr txBox="1"/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C5D2A9-F693-44C8-9E71-AB36B92EE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blipFill>
                <a:blip r:embed="rId8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865733-B86B-4B07-AF20-0604D47A83E9}"/>
                  </a:ext>
                </a:extLst>
              </p:cNvPr>
              <p:cNvSpPr txBox="1"/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865733-B86B-4B07-AF20-0604D47A83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30952" r="-19048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DC7A3C8-2A00-4DFA-B743-7E4016FCFE9E}"/>
                  </a:ext>
                </a:extLst>
              </p:cNvPr>
              <p:cNvSpPr txBox="1"/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DC7A3C8-2A00-4DFA-B743-7E4016FCF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23256" r="-9302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398B97F-95E2-43D6-AF31-B752795F7FF1}"/>
                  </a:ext>
                </a:extLst>
              </p:cNvPr>
              <p:cNvSpPr txBox="1"/>
              <p:nvPr/>
            </p:nvSpPr>
            <p:spPr>
              <a:xfrm>
                <a:off x="5988335" y="3323532"/>
                <a:ext cx="2586332" cy="13605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398B97F-95E2-43D6-AF31-B752795F7F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8335" y="3323532"/>
                <a:ext cx="2586332" cy="1360501"/>
              </a:xfrm>
              <a:prstGeom prst="rect">
                <a:avLst/>
              </a:prstGeom>
              <a:blipFill>
                <a:blip r:embed="rId11"/>
                <a:stretch>
                  <a:fillRect b="-2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1318CDB-D330-4D13-9A56-583D9EF10DCE}"/>
                  </a:ext>
                </a:extLst>
              </p:cNvPr>
              <p:cNvSpPr txBox="1"/>
              <p:nvPr/>
            </p:nvSpPr>
            <p:spPr>
              <a:xfrm>
                <a:off x="6532208" y="4910744"/>
                <a:ext cx="4569801" cy="4281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600" dirty="0"/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600" dirty="0"/>
                  <a:t>]  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𝐹𝑙𝑢𝑥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1318CDB-D330-4D13-9A56-583D9EF10D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2208" y="4910744"/>
                <a:ext cx="4569801" cy="428131"/>
              </a:xfrm>
              <a:prstGeom prst="rect">
                <a:avLst/>
              </a:prstGeom>
              <a:blipFill>
                <a:blip r:embed="rId12"/>
                <a:stretch>
                  <a:fillRect l="-1202" b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9CAAA29-B5FD-496A-A8B2-FC4E3898C601}"/>
              </a:ext>
            </a:extLst>
          </p:cNvPr>
          <p:cNvSpPr/>
          <p:nvPr/>
        </p:nvSpPr>
        <p:spPr>
          <a:xfrm>
            <a:off x="7656234" y="1257936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8E1DF2B-B36F-489E-8655-663BF1B8C03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3C5D2ED-669E-41A7-B943-736C35D24A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2" name="Picture 41" descr="ox_small_cmyk_pos_rect.jpg">
            <a:extLst>
              <a:ext uri="{FF2B5EF4-FFF2-40B4-BE49-F238E27FC236}">
                <a16:creationId xmlns:a16="http://schemas.microsoft.com/office/drawing/2014/main" id="{CE6565D6-5037-4126-9FC2-C79549B80B9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ADDC5A96-9E05-0CDE-840D-B22B872025B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80D2F0-1D92-D4C9-ABB6-249B062A819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50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Summing over all points P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of Voronoi boxes</a:t>
            </a:r>
            <a:endParaRPr lang="en-US" alt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Same approach to discretize continuity equations for electrons and holes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7AF4C7-7E47-470F-8922-CDF502CB2484}"/>
                  </a:ext>
                </a:extLst>
              </p:cNvPr>
              <p:cNvSpPr txBox="1"/>
              <p:nvPr/>
            </p:nvSpPr>
            <p:spPr>
              <a:xfrm>
                <a:off x="6545844" y="2985111"/>
                <a:ext cx="1814471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7AF4C7-7E47-470F-8922-CDF502CB24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844" y="2985111"/>
                <a:ext cx="1814471" cy="6721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C05091E-FC9F-472D-8F24-7D1DBACE0D5A}"/>
                  </a:ext>
                </a:extLst>
              </p:cNvPr>
              <p:cNvSpPr txBox="1"/>
              <p:nvPr/>
            </p:nvSpPr>
            <p:spPr>
              <a:xfrm>
                <a:off x="6545844" y="3957884"/>
                <a:ext cx="3016082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C05091E-FC9F-472D-8F24-7D1DBACE0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844" y="3957884"/>
                <a:ext cx="3016082" cy="6721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A462F7-7EBB-4045-A39D-1CA8C27533F2}"/>
                  </a:ext>
                </a:extLst>
              </p:cNvPr>
              <p:cNvSpPr txBox="1"/>
              <p:nvPr/>
            </p:nvSpPr>
            <p:spPr>
              <a:xfrm>
                <a:off x="6562002" y="4930657"/>
                <a:ext cx="2999924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A462F7-7EBB-4045-A39D-1CA8C2753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002" y="4930657"/>
                <a:ext cx="2999924" cy="6721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9DA8684-D2D7-4B37-9575-C8B91F4C1A7E}"/>
                  </a:ext>
                </a:extLst>
              </p:cNvPr>
              <p:cNvSpPr txBox="1"/>
              <p:nvPr/>
            </p:nvSpPr>
            <p:spPr>
              <a:xfrm>
                <a:off x="8853451" y="3047545"/>
                <a:ext cx="261710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𝑎𝑟𝑒𝑎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𝑉𝑏𝑜𝑥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𝑝𝑟𝑜𝑗𝑒𝑐𝑡𝑖𝑜𝑛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𝑎𝑙𝑜𝑛𝑔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𝑔𝑟𝑖𝑑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𝑙𝑖𝑛𝑒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9DA8684-D2D7-4B37-9575-C8B91F4C1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3451" y="3047545"/>
                <a:ext cx="2617105" cy="523220"/>
              </a:xfrm>
              <a:prstGeom prst="rect">
                <a:avLst/>
              </a:prstGeom>
              <a:blipFill>
                <a:blip r:embed="rId6"/>
                <a:stretch>
                  <a:fillRect b="-34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F4D2F765-9B88-4A99-AE9C-BC92ED9F136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DF8D75-7107-4D46-BDB7-10C843961774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6" name="Picture 25" descr="ox_small_cmyk_pos_rect.jpg">
            <a:extLst>
              <a:ext uri="{FF2B5EF4-FFF2-40B4-BE49-F238E27FC236}">
                <a16:creationId xmlns:a16="http://schemas.microsoft.com/office/drawing/2014/main" id="{151471A3-7004-4F32-B765-73669FF84B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90573EE-3707-45BB-BA26-A2ED79958F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95448" y="508654"/>
            <a:ext cx="2557114" cy="24036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4C99344-A8AF-48CC-8E9A-C3128B2DED08}"/>
                  </a:ext>
                </a:extLst>
              </p:cNvPr>
              <p:cNvSpPr txBox="1"/>
              <p:nvPr/>
            </p:nvSpPr>
            <p:spPr>
              <a:xfrm>
                <a:off x="9114183" y="1829333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4C99344-A8AF-48CC-8E9A-C3128B2DE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4183" y="1829333"/>
                <a:ext cx="230438" cy="215444"/>
              </a:xfrm>
              <a:prstGeom prst="rect">
                <a:avLst/>
              </a:prstGeom>
              <a:blipFill>
                <a:blip r:embed="rId9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868327-6EA4-4AC5-BBBE-145FDD08A9A6}"/>
                  </a:ext>
                </a:extLst>
              </p:cNvPr>
              <p:cNvSpPr txBox="1"/>
              <p:nvPr/>
            </p:nvSpPr>
            <p:spPr>
              <a:xfrm>
                <a:off x="9663375" y="1376995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868327-6EA4-4AC5-BBBE-145FDD08A9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3375" y="1376995"/>
                <a:ext cx="230438" cy="215444"/>
              </a:xfrm>
              <a:prstGeom prst="rect">
                <a:avLst/>
              </a:prstGeom>
              <a:blipFill>
                <a:blip r:embed="rId10"/>
                <a:stretch>
                  <a:fillRect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7A3F98F-D690-4FDB-A25C-FC4FBB22478B}"/>
                  </a:ext>
                </a:extLst>
              </p:cNvPr>
              <p:cNvSpPr txBox="1"/>
              <p:nvPr/>
            </p:nvSpPr>
            <p:spPr>
              <a:xfrm>
                <a:off x="8867823" y="1349440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7A3F98F-D690-4FDB-A25C-FC4FBB2247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7823" y="1349440"/>
                <a:ext cx="230438" cy="215444"/>
              </a:xfrm>
              <a:prstGeom prst="rect">
                <a:avLst/>
              </a:prstGeom>
              <a:blipFill>
                <a:blip r:embed="rId11"/>
                <a:stretch>
                  <a:fillRect l="-2703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B4DEFE6-406F-4FA3-BAAC-F6B901AB75F8}"/>
              </a:ext>
            </a:extLst>
          </p:cNvPr>
          <p:cNvSpPr/>
          <p:nvPr/>
        </p:nvSpPr>
        <p:spPr>
          <a:xfrm>
            <a:off x="8779840" y="1032676"/>
            <a:ext cx="590550" cy="590550"/>
          </a:xfrm>
          <a:custGeom>
            <a:avLst/>
            <a:gdLst>
              <a:gd name="connsiteX0" fmla="*/ 0 w 590550"/>
              <a:gd name="connsiteY0" fmla="*/ 298450 h 590550"/>
              <a:gd name="connsiteX1" fmla="*/ 0 w 590550"/>
              <a:gd name="connsiteY1" fmla="*/ 298450 h 590550"/>
              <a:gd name="connsiteX2" fmla="*/ 158750 w 590550"/>
              <a:gd name="connsiteY2" fmla="*/ 590550 h 590550"/>
              <a:gd name="connsiteX3" fmla="*/ 558800 w 590550"/>
              <a:gd name="connsiteY3" fmla="*/ 520700 h 590550"/>
              <a:gd name="connsiteX4" fmla="*/ 590550 w 590550"/>
              <a:gd name="connsiteY4" fmla="*/ 285750 h 590550"/>
              <a:gd name="connsiteX5" fmla="*/ 355600 w 590550"/>
              <a:gd name="connsiteY5" fmla="*/ 0 h 590550"/>
              <a:gd name="connsiteX6" fmla="*/ 177800 w 590550"/>
              <a:gd name="connsiteY6" fmla="*/ 0 h 590550"/>
              <a:gd name="connsiteX7" fmla="*/ 0 w 590550"/>
              <a:gd name="connsiteY7" fmla="*/ 2984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550" h="590550">
                <a:moveTo>
                  <a:pt x="0" y="298450"/>
                </a:moveTo>
                <a:lnTo>
                  <a:pt x="0" y="298450"/>
                </a:lnTo>
                <a:lnTo>
                  <a:pt x="158750" y="590550"/>
                </a:lnTo>
                <a:lnTo>
                  <a:pt x="558800" y="520700"/>
                </a:lnTo>
                <a:lnTo>
                  <a:pt x="590550" y="285750"/>
                </a:lnTo>
                <a:lnTo>
                  <a:pt x="355600" y="0"/>
                </a:lnTo>
                <a:lnTo>
                  <a:pt x="177800" y="0"/>
                </a:lnTo>
                <a:lnTo>
                  <a:pt x="0" y="298450"/>
                </a:lnTo>
                <a:close/>
              </a:path>
            </a:pathLst>
          </a:cu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7AE69E0-2D71-4114-A7BD-BFABA777E827}"/>
              </a:ext>
            </a:extLst>
          </p:cNvPr>
          <p:cNvSpPr/>
          <p:nvPr/>
        </p:nvSpPr>
        <p:spPr>
          <a:xfrm>
            <a:off x="8825948" y="1570383"/>
            <a:ext cx="646043" cy="616226"/>
          </a:xfrm>
          <a:custGeom>
            <a:avLst/>
            <a:gdLst>
              <a:gd name="connsiteX0" fmla="*/ 89452 w 646043"/>
              <a:gd name="connsiteY0" fmla="*/ 59634 h 616226"/>
              <a:gd name="connsiteX1" fmla="*/ 0 w 646043"/>
              <a:gd name="connsiteY1" fmla="*/ 288234 h 616226"/>
              <a:gd name="connsiteX2" fmla="*/ 49695 w 646043"/>
              <a:gd name="connsiteY2" fmla="*/ 447260 h 616226"/>
              <a:gd name="connsiteX3" fmla="*/ 417443 w 646043"/>
              <a:gd name="connsiteY3" fmla="*/ 616226 h 616226"/>
              <a:gd name="connsiteX4" fmla="*/ 646043 w 646043"/>
              <a:gd name="connsiteY4" fmla="*/ 188843 h 616226"/>
              <a:gd name="connsiteX5" fmla="*/ 516835 w 646043"/>
              <a:gd name="connsiteY5" fmla="*/ 0 h 616226"/>
              <a:gd name="connsiteX6" fmla="*/ 89452 w 646043"/>
              <a:gd name="connsiteY6" fmla="*/ 59634 h 61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6043" h="616226">
                <a:moveTo>
                  <a:pt x="89452" y="59634"/>
                </a:moveTo>
                <a:lnTo>
                  <a:pt x="0" y="288234"/>
                </a:lnTo>
                <a:lnTo>
                  <a:pt x="49695" y="447260"/>
                </a:lnTo>
                <a:lnTo>
                  <a:pt x="417443" y="616226"/>
                </a:lnTo>
                <a:lnTo>
                  <a:pt x="646043" y="188843"/>
                </a:lnTo>
                <a:lnTo>
                  <a:pt x="516835" y="0"/>
                </a:lnTo>
                <a:lnTo>
                  <a:pt x="89452" y="59634"/>
                </a:lnTo>
                <a:close/>
              </a:path>
            </a:pathLst>
          </a:cu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668712-B6E8-00DF-431A-FF5C67E7D34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2968B9-5873-FD22-96F4-FB7FED5B55C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194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 case of no strong generation-recombination current density varies little within each domain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Still this implies an exponential dependence of electron / hole density with position along grid’s edge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Using previous discretization method would require very dense mesh: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Scharfetter-Gummel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technique includes such dependence, requiring less grid points [</a:t>
            </a:r>
            <a:r>
              <a:rPr lang="en-GB" sz="1200" dirty="0"/>
              <a:t>D. L. </a:t>
            </a:r>
            <a:r>
              <a:rPr lang="en-GB" sz="1200" dirty="0" err="1"/>
              <a:t>Scharfetter</a:t>
            </a:r>
            <a:r>
              <a:rPr lang="en-GB" sz="1200" dirty="0"/>
              <a:t> and H. K. </a:t>
            </a:r>
            <a:r>
              <a:rPr lang="en-GB" sz="1200" dirty="0" err="1"/>
              <a:t>Gummel</a:t>
            </a:r>
            <a:r>
              <a:rPr lang="en-GB" sz="1200" dirty="0"/>
              <a:t>, “Large-signal analysis of a silicon read diode oscillator,” IEEE Trans. Electron Devices, vol. ED-16, pp. 64–77, Jan. 1969</a:t>
            </a:r>
            <a:r>
              <a:rPr lang="en-GB" sz="2000" dirty="0"/>
              <a:t>].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AAB2C1E-DF19-4E5D-B1D4-C307D83C4BCF}"/>
                  </a:ext>
                </a:extLst>
              </p:cNvPr>
              <p:cNvSpPr txBox="1"/>
              <p:nvPr/>
            </p:nvSpPr>
            <p:spPr>
              <a:xfrm>
                <a:off x="6182473" y="4103227"/>
                <a:ext cx="1767622" cy="4072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AAB2C1E-DF19-4E5D-B1D4-C307D83C4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473" y="4103227"/>
                <a:ext cx="1767622" cy="407227"/>
              </a:xfrm>
              <a:prstGeom prst="rect">
                <a:avLst/>
              </a:prstGeom>
              <a:blipFill>
                <a:blip r:embed="rId2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F096BD6-8C28-402D-982E-1480C3470106}"/>
                  </a:ext>
                </a:extLst>
              </p:cNvPr>
              <p:cNvSpPr txBox="1"/>
              <p:nvPr/>
            </p:nvSpPr>
            <p:spPr>
              <a:xfrm>
                <a:off x="8456036" y="4075204"/>
                <a:ext cx="1926859" cy="421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F096BD6-8C28-402D-982E-1480C3470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6036" y="4075204"/>
                <a:ext cx="1926859" cy="421910"/>
              </a:xfrm>
              <a:prstGeom prst="rect">
                <a:avLst/>
              </a:prstGeom>
              <a:blipFill>
                <a:blip r:embed="rId3"/>
                <a:stretch>
                  <a:fillRect t="-1449" b="-5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EB670D-5902-4A8F-BC5B-96F42446498B}"/>
                  </a:ext>
                </a:extLst>
              </p:cNvPr>
              <p:cNvSpPr txBox="1"/>
              <p:nvPr/>
            </p:nvSpPr>
            <p:spPr>
              <a:xfrm>
                <a:off x="6344349" y="4795095"/>
                <a:ext cx="2337115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≔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m:rPr>
                          <m:sty m:val="p"/>
                        </m:rPr>
                        <a:rPr lang="en-GB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EB670D-5902-4A8F-BC5B-96F424464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4349" y="4795095"/>
                <a:ext cx="2337115" cy="246221"/>
              </a:xfrm>
              <a:prstGeom prst="rect">
                <a:avLst/>
              </a:prstGeom>
              <a:blipFill>
                <a:blip r:embed="rId4"/>
                <a:stretch>
                  <a:fillRect b="-3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67FF2C-1D2F-4CFF-AD43-F79BE3E90568}"/>
                  </a:ext>
                </a:extLst>
              </p:cNvPr>
              <p:cNvSpPr txBox="1"/>
              <p:nvPr/>
            </p:nvSpPr>
            <p:spPr>
              <a:xfrm>
                <a:off x="6379531" y="5450132"/>
                <a:ext cx="2337115" cy="509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≔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67FF2C-1D2F-4CFF-AD43-F79BE3E905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9531" y="5450132"/>
                <a:ext cx="2337115" cy="5090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A3EBAB2-41FD-4EAC-A6D1-CE22935E870E}"/>
                  </a:ext>
                </a:extLst>
              </p:cNvPr>
              <p:cNvSpPr txBox="1"/>
              <p:nvPr/>
            </p:nvSpPr>
            <p:spPr>
              <a:xfrm>
                <a:off x="8897779" y="4810890"/>
                <a:ext cx="2617105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i="1" dirty="0">
                    <a:latin typeface="Cambria Math" panose="02040503050406030204" pitchFamily="18" charset="0"/>
                  </a:rPr>
                  <a:t>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1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GB" sz="1400" i="1" dirty="0">
                  <a:latin typeface="Cambria Math" panose="02040503050406030204" pitchFamily="18" charset="0"/>
                </a:endParaRPr>
              </a:p>
              <a:p>
                <a:endParaRPr lang="en-GB" sz="1400" i="1" dirty="0">
                  <a:latin typeface="Cambria Math" panose="02040503050406030204" pitchFamily="18" charset="0"/>
                </a:endParaRPr>
              </a:p>
              <a:p>
                <a:endParaRPr lang="en-GB" sz="1400" i="1" dirty="0">
                  <a:latin typeface="Cambria Math" panose="02040503050406030204" pitchFamily="18" charset="0"/>
                </a:endParaRPr>
              </a:p>
              <a:p>
                <a:r>
                  <a:rPr lang="en-GB" sz="14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𝑝𝑟𝑜𝑗𝑒𝑐𝑡𝑖𝑜𝑛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𝑎𝑙𝑜𝑛𝑔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𝑐𝑜𝑛𝑠𝑡𝑎𝑛𝑡</m:t>
                    </m:r>
                  </m:oMath>
                </a14:m>
                <a:endParaRPr lang="en-GB" sz="1400" dirty="0"/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A3EBAB2-41FD-4EAC-A6D1-CE22935E87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7779" y="4810890"/>
                <a:ext cx="2617105" cy="1169551"/>
              </a:xfrm>
              <a:prstGeom prst="rect">
                <a:avLst/>
              </a:prstGeom>
              <a:blipFill>
                <a:blip r:embed="rId6"/>
                <a:stretch>
                  <a:fillRect l="-699" t="-1563" b="-1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B5EAF42-E152-4C42-8CE1-8378AE343CA7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A126182-16B1-4F57-8C83-D4B1E36E549F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4B597E0-689E-4E65-B461-8EE6552BB5F0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D08E685-41E5-4550-A2E9-4008BBB555C5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BAAB6CC-5C57-416A-9FB3-9FBFE409E01E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BAAB6CC-5C57-416A-9FB3-9FBFE409E0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7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B0314D5-B6F8-4DA6-870B-DC0EA174B0BA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B0314D5-B6F8-4DA6-870B-DC0EA174B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B0F0600-C3FC-4E1F-8C8F-034BC6B34009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B0F0600-C3FC-4E1F-8C8F-034BC6B34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9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BC98442-74C1-4E7A-B1B8-B71726DBB4F8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BC98442-74C1-4E7A-B1B8-B71726DBB4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E38BFB5-3A34-441A-8C1C-127EE664CC07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E38BFB5-3A34-441A-8C1C-127EE664CC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11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263A59C-037D-4AD5-8244-1BB16C4C22E7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263A59C-037D-4AD5-8244-1BB16C4C22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08FFD4C-61B7-4899-9872-E0AE2C8DFC83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08FFD4C-61B7-4899-9872-E0AE2C8DF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3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6675823-E511-4071-BEDC-3731A977B774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6675823-E511-4071-BEDC-3731A977B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4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110E692-EC2E-44A7-AD54-0C1F433C358E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110E692-EC2E-44A7-AD54-0C1F433C35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5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EE1183A3-7527-422A-960A-36F5D26753E9}"/>
              </a:ext>
            </a:extLst>
          </p:cNvPr>
          <p:cNvSpPr/>
          <p:nvPr/>
        </p:nvSpPr>
        <p:spPr>
          <a:xfrm>
            <a:off x="7656234" y="740715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298D92C-EA59-4C90-A840-AFC69FCF304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1" name="Picture 60" descr="ox_small_cmyk_pos_rect.jpg">
            <a:extLst>
              <a:ext uri="{FF2B5EF4-FFF2-40B4-BE49-F238E27FC236}">
                <a16:creationId xmlns:a16="http://schemas.microsoft.com/office/drawing/2014/main" id="{9AC68A59-984E-44F4-899D-4EAED4E2CCAA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C53009-9F68-43C7-A19D-816F990FA8C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79594" y="2847593"/>
            <a:ext cx="2255716" cy="95105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137685C8-8634-D235-6CF3-1A1A106A7E0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5A3957-CC40-DD09-D1F4-4314561B792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469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Assume u varies linearly along the edge and current density </a:t>
            </a:r>
            <a:r>
              <a:rPr lang="en-GB" sz="20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≃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constant over the domain 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Define reduced current and assume and average diffusion along the edge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Obtain first order equation in n along the edge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BBCAFE0-5804-4A90-B58D-3848B9D2664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F64122D-B7D2-4E11-BD32-226E13B7B3AF}"/>
                  </a:ext>
                </a:extLst>
              </p:cNvPr>
              <p:cNvSpPr txBox="1"/>
              <p:nvPr/>
            </p:nvSpPr>
            <p:spPr>
              <a:xfrm>
                <a:off x="6388516" y="3350571"/>
                <a:ext cx="3474597" cy="4703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F64122D-B7D2-4E11-BD32-226E13B7B3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8516" y="3350571"/>
                <a:ext cx="3474597" cy="470322"/>
              </a:xfrm>
              <a:prstGeom prst="rect">
                <a:avLst/>
              </a:prstGeom>
              <a:blipFill>
                <a:blip r:embed="rId2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656E8DB-A016-4820-9637-89C537DACCFD}"/>
                  </a:ext>
                </a:extLst>
              </p:cNvPr>
              <p:cNvSpPr txBox="1"/>
              <p:nvPr/>
            </p:nvSpPr>
            <p:spPr>
              <a:xfrm>
                <a:off x="6753758" y="4045915"/>
                <a:ext cx="3474597" cy="3808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:=</m:t>
                    </m:r>
                    <m:f>
                      <m:f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𝑛𝑘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𝑒𝐷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𝑛𝑘</m:t>
                            </m:r>
                          </m:sub>
                        </m:sSub>
                      </m:den>
                    </m:f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             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≔&lt;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𝑛𝑖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656E8DB-A016-4820-9637-89C537DAC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3758" y="4045915"/>
                <a:ext cx="3474597" cy="380810"/>
              </a:xfrm>
              <a:prstGeom prst="rect">
                <a:avLst/>
              </a:prstGeom>
              <a:blipFill>
                <a:blip r:embed="rId3"/>
                <a:stretch>
                  <a:fillRect l="-2632" b="-11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C0DA8BB-2DED-4526-B564-A58E7D02D41B}"/>
                  </a:ext>
                </a:extLst>
              </p:cNvPr>
              <p:cNvSpPr txBox="1"/>
              <p:nvPr/>
            </p:nvSpPr>
            <p:spPr>
              <a:xfrm>
                <a:off x="6369336" y="4937648"/>
                <a:ext cx="2337115" cy="509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C0DA8BB-2DED-4526-B564-A58E7D02D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9336" y="4937648"/>
                <a:ext cx="2337115" cy="5090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C2DF917-AB10-4128-BFCA-29CE9806F5A2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B45410B-F9CC-4F02-BBD1-B420486CE34D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A6019F8-F4EE-4793-8979-8F7A58FADE94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D80C0B2-D4A0-4D43-BE83-092F7C5E4A7D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B5FFBA6-9A4E-4DC5-8820-0BC418E8C41A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B5FFBA6-9A4E-4DC5-8820-0BC418E8C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5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0858477-4F9E-48A0-984D-0036F5E67F6B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0858477-4F9E-48A0-984D-0036F5E67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DA66EFE-5730-4676-8D5D-AC7386508426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DA66EFE-5730-4676-8D5D-AC73865084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7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E5F79B6-1DCA-4E1C-B7B2-7028666CA739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E5F79B6-1DCA-4E1C-B7B2-7028666CA7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7A29AB-1ACF-402E-9CC4-4127FA21E18A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7A29AB-1ACF-402E-9CC4-4127FA21E1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FF74C6-1646-48EA-B81E-FAA959F4B6AE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FF74C6-1646-48EA-B81E-FAA959F4B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B168FA8-10D3-4E8B-9E4B-7E80EDA7242C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B168FA8-10D3-4E8B-9E4B-7E80EDA724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1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76DE505-8F84-4ACB-897F-0962EA7515B9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76DE505-8F84-4ACB-897F-0962EA751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869C213-37DA-4B70-89CD-5DA0D260722A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869C213-37DA-4B70-89CD-5DA0D2607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17CB323-7D0F-4C53-8E22-CBAFE4068B33}"/>
              </a:ext>
            </a:extLst>
          </p:cNvPr>
          <p:cNvSpPr/>
          <p:nvPr/>
        </p:nvSpPr>
        <p:spPr>
          <a:xfrm>
            <a:off x="7656234" y="740715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9CE624C-4003-46CA-88B6-5F1B218BD9D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8" name="Picture 57" descr="ox_small_cmyk_pos_rect.jpg">
            <a:extLst>
              <a:ext uri="{FF2B5EF4-FFF2-40B4-BE49-F238E27FC236}">
                <a16:creationId xmlns:a16="http://schemas.microsoft.com/office/drawing/2014/main" id="{9C94C753-C467-41A0-AE21-2D2DDDE7B86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3A8544E-3974-A23F-4436-615CD6BC7C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90D0B6-96DD-9A44-8F41-403DB0168A0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55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Introduction, needs for TCAD simulations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Transport regimes and related equations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Discretization techniques: meshing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Discretization of semiconductor equations: </a:t>
            </a:r>
            <a:r>
              <a:rPr lang="en-US" sz="2200" b="1" dirty="0" err="1"/>
              <a:t>Scharfetter-Gummel</a:t>
            </a:r>
            <a:r>
              <a:rPr lang="en-US" sz="2200" b="1" dirty="0"/>
              <a:t> technique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Examples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CD5B7C-5279-0036-E34C-05DA0995DE7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Integrate from node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 node j, i.e. for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=[0, L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Obtain expression relating potential and carriers concentration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582E75-33EF-4B1A-9413-7A76B0D7D4F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27C1436-A0E9-45E5-8C45-E50C2E51B4C9}"/>
                  </a:ext>
                </a:extLst>
              </p:cNvPr>
              <p:cNvSpPr txBox="1"/>
              <p:nvPr/>
            </p:nvSpPr>
            <p:spPr>
              <a:xfrm>
                <a:off x="6011585" y="3029664"/>
                <a:ext cx="5524633" cy="15494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 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𝑛𝑘</m:t>
                              </m:r>
                            </m:sub>
                          </m:sSub>
                        </m:e>
                      </m:nary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d>
                            <m:d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𝑑𝑛</m:t>
                                  </m:r>
                                </m:num>
                                <m:den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nary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i="1" dirty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b="0" i="0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1600" dirty="0"/>
              </a:p>
              <a:p>
                <a:endParaRPr lang="en-GB" sz="16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27C1436-A0E9-45E5-8C45-E50C2E51B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1585" y="3029664"/>
                <a:ext cx="5524633" cy="15494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03232DB-AF73-4E28-A580-31BB2A0380E2}"/>
                  </a:ext>
                </a:extLst>
              </p:cNvPr>
              <p:cNvSpPr txBox="1"/>
              <p:nvPr/>
            </p:nvSpPr>
            <p:spPr>
              <a:xfrm>
                <a:off x="6341012" y="4899531"/>
                <a:ext cx="4100018" cy="3801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den>
                    </m:f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(1−</m:t>
                    </m:r>
                    <m:r>
                      <m:rPr>
                        <m:sty m:val="p"/>
                      </m:rPr>
                      <a:rPr lang="en-GB" sz="1600" b="0" i="0" dirty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m:rPr>
                        <m:nor/>
                      </m:rPr>
                      <a:rPr lang="en-GB" sz="1600" dirty="0"/>
                      <m:t>)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r>
                      <a:rPr lang="en-GB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m:rPr>
                        <m:nor/>
                      </m:rPr>
                      <a:rPr lang="en-GB" sz="1600" dirty="0"/>
                      <m:t>)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</m:sub>
                    </m:sSub>
                  </m:oMath>
                </a14:m>
                <a:endParaRPr lang="en-GB" sz="1600" dirty="0"/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03232DB-AF73-4E28-A580-31BB2A0380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1012" y="4899531"/>
                <a:ext cx="4100018" cy="380169"/>
              </a:xfrm>
              <a:prstGeom prst="rect">
                <a:avLst/>
              </a:prstGeom>
              <a:blipFill>
                <a:blip r:embed="rId3"/>
                <a:stretch>
                  <a:fillRect l="-2229" b="-11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8A4337E-8473-4F49-B08F-BA7096A8075B}"/>
                  </a:ext>
                </a:extLst>
              </p:cNvPr>
              <p:cNvSpPr txBox="1"/>
              <p:nvPr/>
            </p:nvSpPr>
            <p:spPr>
              <a:xfrm>
                <a:off x="5793561" y="5576616"/>
                <a:ext cx="4100018" cy="4982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m:rPr>
                              <m:nor/>
                            </m:rPr>
                            <a:rPr lang="en-GB" sz="1600" b="0" i="0" dirty="0" smtClean="0"/>
                            <m:t>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8A4337E-8473-4F49-B08F-BA7096A807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3561" y="5576616"/>
                <a:ext cx="4100018" cy="498213"/>
              </a:xfrm>
              <a:prstGeom prst="rect">
                <a:avLst/>
              </a:prstGeom>
              <a:blipFill>
                <a:blip r:embed="rId4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1028096-448D-4B33-A27F-B56F3C53982B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1FCF312-FC5D-4BCA-BEF7-84D44CF06D5E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05392ED-A988-47DD-998C-C4A9B421D311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7A0EB3A-C218-4CBD-8457-44B20244E6CF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CA25F8C-E255-4A89-BE6F-83D4DD959178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CA25F8C-E255-4A89-BE6F-83D4DD959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5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314A6A6-B98C-41E6-86E1-5D065DACA255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314A6A6-B98C-41E6-86E1-5D065DACA2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EE3A0DD-72B4-4222-8EA0-861F3A7F2E9A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EE3A0DD-72B4-4222-8EA0-861F3A7F2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7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CC1002C-E43C-43E1-A48A-3E31D220951F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CC1002C-E43C-43E1-A48A-3E31D2209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4EFC320-DF91-46C9-802B-A11A56859FB0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4EFC320-DF91-46C9-802B-A11A56859F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AB72E2C-C96B-481A-94B1-075AADAE2DEB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AB72E2C-C96B-481A-94B1-075AADAE2D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D1D0D98-2965-43AE-8806-502F03B7D371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D1D0D98-2965-43AE-8806-502F03B7D3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1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BC994C0-191D-4D5E-BD38-0DCD067F6ACF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BC994C0-191D-4D5E-BD38-0DCD067F6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B173723-4CB6-4B6B-8CE1-B26828A25176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B173723-4CB6-4B6B-8CE1-B26828A251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C52705F0-0C74-43B9-A84D-74A549503E55}"/>
              </a:ext>
            </a:extLst>
          </p:cNvPr>
          <p:cNvSpPr/>
          <p:nvPr/>
        </p:nvSpPr>
        <p:spPr>
          <a:xfrm>
            <a:off x="7656234" y="740715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AB8605F-8EFB-4FB8-9F0B-73B5F1CA02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8" name="Picture 57" descr="ox_small_cmyk_pos_rect.jpg">
            <a:extLst>
              <a:ext uri="{FF2B5EF4-FFF2-40B4-BE49-F238E27FC236}">
                <a16:creationId xmlns:a16="http://schemas.microsoft.com/office/drawing/2014/main" id="{AC945D22-F6DC-4BF9-8095-563AFC53D52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9D226B2-C11C-531E-B639-3BB387D4C71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B139159-0FA9-5A88-50A9-CF1C006447D3}"/>
                  </a:ext>
                </a:extLst>
              </p:cNvPr>
              <p:cNvSpPr txBox="1"/>
              <p:nvPr/>
            </p:nvSpPr>
            <p:spPr>
              <a:xfrm>
                <a:off x="10026977" y="4937453"/>
                <a:ext cx="1608956" cy="2660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𝑗𝑖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B139159-0FA9-5A88-50A9-CF1C006447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6977" y="4937453"/>
                <a:ext cx="1608956" cy="266035"/>
              </a:xfrm>
              <a:prstGeom prst="rect">
                <a:avLst/>
              </a:prstGeom>
              <a:blipFill>
                <a:blip r:embed="rId15"/>
                <a:stretch>
                  <a:fillRect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26D2FDD-46F9-56E6-AB2C-3868A3AF966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9789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6ECA12-4466-46D3-80BF-B3D2A79B54DD}"/>
                  </a:ext>
                </a:extLst>
              </p:cNvPr>
              <p:cNvSpPr txBox="1"/>
              <p:nvPr/>
            </p:nvSpPr>
            <p:spPr>
              <a:xfrm>
                <a:off x="5739203" y="2769047"/>
                <a:ext cx="3815750" cy="5320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𝑗𝑖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m:rPr>
                              <m:nor/>
                            </m:rPr>
                            <a:rPr lang="en-GB" sz="1600" b="0" i="0" dirty="0" smtClean="0"/>
                            <m:t>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6ECA12-4466-46D3-80BF-B3D2A79B54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203" y="2769047"/>
                <a:ext cx="3815750" cy="5320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687E27-B837-4FB9-B00A-91187A127C13}"/>
                  </a:ext>
                </a:extLst>
              </p:cNvPr>
              <p:cNvSpPr txBox="1"/>
              <p:nvPr/>
            </p:nvSpPr>
            <p:spPr>
              <a:xfrm>
                <a:off x="6033619" y="3536651"/>
                <a:ext cx="2866830" cy="5041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687E27-B837-4FB9-B00A-91187A127C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619" y="3536651"/>
                <a:ext cx="2866830" cy="5041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4535AB-D6EC-45B8-83BB-D8E3B5B99EB0}"/>
                  </a:ext>
                </a:extLst>
              </p:cNvPr>
              <p:cNvSpPr txBox="1"/>
              <p:nvPr/>
            </p:nvSpPr>
            <p:spPr>
              <a:xfrm>
                <a:off x="8897779" y="3601152"/>
                <a:ext cx="2799383" cy="4396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𝐵𝑒𝑟𝑛𝑜𝑢𝑙𝑙𝑖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𝑓𝑢𝑛𝑐𝑡𝑖𝑜𝑛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12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func>
                            <m:funcPr>
                              <m:ctrlPr>
                                <a:rPr lang="en-GB" sz="1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200" b="0" i="0" dirty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2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4535AB-D6EC-45B8-83BB-D8E3B5B99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7779" y="3601152"/>
                <a:ext cx="2799383" cy="4396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0FE11145-31A7-49EF-9F0E-1D5E02B3C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Obtain the flux of current density relative to node k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Scharfetter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–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Gummel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discretization requires less fine mesh as the exponential dependence of carriers concentration is included in the discretization scheme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It also depends on boundary values, i.e. 2D and 3D cases can be reduced to local 1D cases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5063D39-826A-4F08-BB2A-7A56B06F9AD6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14F950-1835-429B-A1F6-127C663E6D8B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5F55D8-83D9-492D-8D7D-0172D3421D71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3A1F882-48EB-4987-AD8D-512FDC777E13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2D6FD3-FE46-4EBC-9957-2311E56B7CB1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2D6FD3-FE46-4EBC-9957-2311E56B7C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5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305EC0F-AE33-4E0C-B7C5-A3DD007D8D37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305EC0F-AE33-4E0C-B7C5-A3DD007D8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FD1E5E6-B97C-498F-B40C-64756F2D2281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FD1E5E6-B97C-498F-B40C-64756F2D2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7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F4017DC-9AD1-4818-B207-27C7BB9077C0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F4017DC-9AD1-4818-B207-27C7BB9077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FB067E7-986B-4443-81A2-D7D29CD99FA9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FB067E7-986B-4443-81A2-D7D29CD99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6434CC-B6F6-406D-975E-AE08AF24AA45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6434CC-B6F6-406D-975E-AE08AF24AA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81B15E4-CD48-4D23-99D2-F9148F52D5FA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81B15E4-CD48-4D23-99D2-F9148F52D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1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A7877CB-AE79-44F1-A341-B675D9438607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A7877CB-AE79-44F1-A341-B675D94386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43AD11B-CAC7-47C7-9C1D-7ED1E783FDFC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43AD11B-CAC7-47C7-9C1D-7ED1E783F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D233E36-263B-401B-8EE8-1B4473D87496}"/>
              </a:ext>
            </a:extLst>
          </p:cNvPr>
          <p:cNvSpPr/>
          <p:nvPr/>
        </p:nvSpPr>
        <p:spPr>
          <a:xfrm>
            <a:off x="7656234" y="740715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C3905F1-7488-44F9-9F9E-0025D733BE46}"/>
                  </a:ext>
                </a:extLst>
              </p:cNvPr>
              <p:cNvSpPr txBox="1"/>
              <p:nvPr/>
            </p:nvSpPr>
            <p:spPr>
              <a:xfrm>
                <a:off x="5559158" y="4566898"/>
                <a:ext cx="5561423" cy="12770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1600" b="0" i="0" dirty="0" smtClean="0">
                          <a:latin typeface="Cambria Math" panose="02040503050406030204" pitchFamily="18" charset="0"/>
                        </a:rPr>
                        <m:t>e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𝑛𝑖</m:t>
                          </m:r>
                        </m:sub>
                      </m:sSub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𝑘𝑗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1600" dirty="0">
                          <a:latin typeface="Cambria Math" panose="02040503050406030204" pitchFamily="18" charset="0"/>
                        </a:rPr>
                        <m:t>e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𝑛𝑖</m:t>
                          </m:r>
                        </m:sub>
                      </m:sSub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C3905F1-7488-44F9-9F9E-0025D733B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158" y="4566898"/>
                <a:ext cx="5561423" cy="127701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44">
            <a:extLst>
              <a:ext uri="{FF2B5EF4-FFF2-40B4-BE49-F238E27FC236}">
                <a16:creationId xmlns:a16="http://schemas.microsoft.com/office/drawing/2014/main" id="{43BD10B4-4E8B-4767-B709-FD86044BF50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6" name="Picture 45" descr="ox_small_cmyk_pos_rect.jpg">
            <a:extLst>
              <a:ext uri="{FF2B5EF4-FFF2-40B4-BE49-F238E27FC236}">
                <a16:creationId xmlns:a16="http://schemas.microsoft.com/office/drawing/2014/main" id="{69B8C541-E312-4067-80DC-97CFB40BAE4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786701C1-392B-3036-46C1-70FC924B284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B0082B-1796-CA05-82A8-D5C8E1EC130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ED6BBB-F26C-B412-F62F-C26F6862E10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4280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24628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Examples from Synopsys TCAD (more on this from N. Owen lectures)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Beside electrical simulations, simulation of processes of device fabrication is possible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Most of the typical fabrication process steps can be simulated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EB2737-A8AF-4EBE-AE12-711CB2CFF52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F6B584D3-2297-4B10-911B-BA5A79234F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A43BEC0-2656-4C1E-9155-6BB0C0245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065" y="2165816"/>
            <a:ext cx="5583805" cy="24598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F72F69-C01B-4295-993E-063FFE7C7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155" y="625483"/>
            <a:ext cx="2402675" cy="1401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BE6AB2-BBC7-46F9-AFAE-3C3490A560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6701" y="5179314"/>
            <a:ext cx="5687583" cy="4849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F8BAC80-1811-623B-197C-D0FBCCD67367}"/>
              </a:ext>
            </a:extLst>
          </p:cNvPr>
          <p:cNvSpPr txBox="1"/>
          <p:nvPr/>
        </p:nvSpPr>
        <p:spPr>
          <a:xfrm>
            <a:off x="7038951" y="4677035"/>
            <a:ext cx="32306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process steps for LGAD fabrication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AE60AA-C39B-ABF6-B1AE-3104D2734D00}"/>
              </a:ext>
            </a:extLst>
          </p:cNvPr>
          <p:cNvSpPr txBox="1"/>
          <p:nvPr/>
        </p:nvSpPr>
        <p:spPr>
          <a:xfrm>
            <a:off x="8302740" y="5418329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200" i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C16AC1-BD37-1B16-866A-072B222483BE}"/>
              </a:ext>
            </a:extLst>
          </p:cNvPr>
          <p:cNvSpPr txBox="1"/>
          <p:nvPr/>
        </p:nvSpPr>
        <p:spPr>
          <a:xfrm>
            <a:off x="5907810" y="5200983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P-epi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4322A0-7B41-568B-5410-44C83844E517}"/>
              </a:ext>
            </a:extLst>
          </p:cNvPr>
          <p:cNvSpPr txBox="1"/>
          <p:nvPr/>
        </p:nvSpPr>
        <p:spPr>
          <a:xfrm>
            <a:off x="7622282" y="4946478"/>
            <a:ext cx="9311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Nwell</a:t>
            </a:r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-GR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1E6793D-579A-F245-C6D9-69E0D1452B54}"/>
              </a:ext>
            </a:extLst>
          </p:cNvPr>
          <p:cNvSpPr txBox="1"/>
          <p:nvPr/>
        </p:nvSpPr>
        <p:spPr>
          <a:xfrm>
            <a:off x="9458918" y="4917903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Nwell</a:t>
            </a:r>
            <a:endParaRPr lang="en-GB" sz="1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848056-A461-6905-C3A7-D2DFD16E4D2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CF5E22-9726-6999-AD39-6DC03DD66E8A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75A47C-0A7B-1AA7-6DDD-D69435B4546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303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E31C5A-715E-4415-B536-801C6A1DD5A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1EFA0423-9CF0-4275-B365-3FA8BA0E05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E683E02-9809-47FD-9E43-46E405F98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5208502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High energy implants of ions can be simulated, either analytically or via MC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Creation of defects following implantation can be simulated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2843D8-9FF4-412E-A1BE-95C91ADF1B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9777" y="3175169"/>
            <a:ext cx="3458395" cy="23610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2B6D45-28F1-49DE-B8AD-FBCE4FBA7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9177" y="373326"/>
            <a:ext cx="3458395" cy="24829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F1DF4AD-F95A-415C-B7AB-872FFCC5303C}"/>
              </a:ext>
            </a:extLst>
          </p:cNvPr>
          <p:cNvSpPr txBox="1"/>
          <p:nvPr/>
        </p:nvSpPr>
        <p:spPr>
          <a:xfrm>
            <a:off x="6835284" y="2877356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 and Pearson IV distribution  –  31P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56E4FA-CEAF-4A53-8EE1-06104CF397D4}"/>
              </a:ext>
            </a:extLst>
          </p:cNvPr>
          <p:cNvSpPr txBox="1"/>
          <p:nvPr/>
        </p:nvSpPr>
        <p:spPr>
          <a:xfrm>
            <a:off x="6843028" y="5656264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SIMS, Pearson IV distribution and MC run –  11B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202049-7348-4B75-CA02-90535AD8F7A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2C0288-DAF0-CA56-086A-3D2F1B354F8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3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6080C3-6B8E-42AA-A85B-5C683B6572A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C7481-8397-4700-ABCA-3EF857C2399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B4BDF020-17B8-4BC2-81EF-25E51711C9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7EDA994-FCE8-40A2-8A70-74A0E3702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3423" y="912533"/>
            <a:ext cx="4282685" cy="33116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EF542D-D92C-4EC1-B5B7-13FF04CE8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2822" y="978088"/>
            <a:ext cx="1165923" cy="15785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21F5A66-69C6-4842-98F1-F61624AF2C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71150" y="4341372"/>
            <a:ext cx="2126745" cy="9153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B1E4FB-AA3E-4005-9ED0-4A2EF7FEE1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53" y="5120608"/>
            <a:ext cx="1844287" cy="83217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51F9C9-0F2C-4BBD-8942-60F221D455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243" y="4382981"/>
            <a:ext cx="2232314" cy="83217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3F43AE59-00CE-4332-AE7A-F55CC1215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At least with As, MC (SRIM) and SPROCESS predictions on doping seem to agree within ≈ 20%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Note: SRIM assumes amorphous Si, &lt;100&gt; used for SPROCESS, but 1D 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endParaRPr lang="en-GB" sz="1600" dirty="0"/>
          </a:p>
          <a:p>
            <a:r>
              <a:rPr lang="en-GB" sz="1600" dirty="0"/>
              <a:t>SRIM (Stopping and Range of Ions in Matter, http://www.srim.org/)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5FDCFA-A049-6E57-583E-E4C8C16D705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9027C8-F5A7-7CBE-6AB3-A062979E8FC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3486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Electrical simulation of a CMOS sensors (OVERMOS)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 TCAD model of fabrication process of OVERMOS has been developed to investigate and predict the performances of the sensor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20B988-5A90-44D8-BACC-9ABCC98F6C0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2498A29-2E6F-4BFA-90CF-632F8D1447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696" y="1242069"/>
            <a:ext cx="1955691" cy="1751864"/>
          </a:xfrm>
          <a:prstGeom prst="rect">
            <a:avLst/>
          </a:prstGeom>
        </p:spPr>
      </p:pic>
      <p:sp>
        <p:nvSpPr>
          <p:cNvPr id="16" name="Rounded Rectangle 1">
            <a:extLst>
              <a:ext uri="{FF2B5EF4-FFF2-40B4-BE49-F238E27FC236}">
                <a16:creationId xmlns:a16="http://schemas.microsoft.com/office/drawing/2014/main" id="{0637F337-5B7B-488A-912C-8EBCF87E1799}"/>
              </a:ext>
            </a:extLst>
          </p:cNvPr>
          <p:cNvSpPr/>
          <p:nvPr/>
        </p:nvSpPr>
        <p:spPr>
          <a:xfrm>
            <a:off x="6593959" y="1244458"/>
            <a:ext cx="502168" cy="40697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EDD723F2-082B-4C02-B283-7C26AA6C7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4380" y="1538040"/>
            <a:ext cx="1401441" cy="140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ounded Rectangle 9">
            <a:extLst>
              <a:ext uri="{FF2B5EF4-FFF2-40B4-BE49-F238E27FC236}">
                <a16:creationId xmlns:a16="http://schemas.microsoft.com/office/drawing/2014/main" id="{E028F1E7-6128-446B-98EB-7D0CCA207CD9}"/>
              </a:ext>
            </a:extLst>
          </p:cNvPr>
          <p:cNvSpPr/>
          <p:nvPr/>
        </p:nvSpPr>
        <p:spPr>
          <a:xfrm>
            <a:off x="9226991" y="2027601"/>
            <a:ext cx="416575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53B1F9D4-E24D-4E0C-99DB-6EF8C260C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6962" y="3600157"/>
            <a:ext cx="2217718" cy="212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745F93B-1675-4609-9CD8-1E8E8C8349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631" y="3600157"/>
            <a:ext cx="2096756" cy="209109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473227A-1887-4E46-94C0-7653F5ADC47D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7096127" y="1447946"/>
            <a:ext cx="2130863" cy="7173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6A64A65-24AB-4B42-852A-6CBE626B5CBB}"/>
              </a:ext>
            </a:extLst>
          </p:cNvPr>
          <p:cNvSpPr txBox="1"/>
          <p:nvPr/>
        </p:nvSpPr>
        <p:spPr>
          <a:xfrm>
            <a:off x="6314093" y="3057996"/>
            <a:ext cx="4521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Photograph of OVERMOS test structure and simulated cell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64A3EA-7739-409A-9C98-2C672E66E2AC}"/>
              </a:ext>
            </a:extLst>
          </p:cNvPr>
          <p:cNvSpPr txBox="1"/>
          <p:nvPr/>
        </p:nvSpPr>
        <p:spPr>
          <a:xfrm>
            <a:off x="6314093" y="5763404"/>
            <a:ext cx="4521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Photograph of OVERMOS cell and .</a:t>
            </a:r>
            <a:r>
              <a:rPr lang="en-GB" sz="1200" i="1" dirty="0" err="1"/>
              <a:t>gds</a:t>
            </a:r>
            <a:r>
              <a:rPr lang="en-GB" sz="1200" i="1" dirty="0"/>
              <a:t> layout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28B1C6-ED09-F609-CF1B-07125A237A16}"/>
              </a:ext>
            </a:extLst>
          </p:cNvPr>
          <p:cNvSpPr txBox="1"/>
          <p:nvPr/>
        </p:nvSpPr>
        <p:spPr>
          <a:xfrm>
            <a:off x="9844730" y="3105091"/>
            <a:ext cx="58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40um</a:t>
            </a:r>
            <a:r>
              <a:rPr lang="en-GB" b="1" dirty="0"/>
              <a:t>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30CDA43-90DE-184B-71A4-CBBA0A0DCBC1}"/>
              </a:ext>
            </a:extLst>
          </p:cNvPr>
          <p:cNvCxnSpPr/>
          <p:nvPr/>
        </p:nvCxnSpPr>
        <p:spPr>
          <a:xfrm>
            <a:off x="9052642" y="3465131"/>
            <a:ext cx="22322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31ADC49-437E-355F-9287-5137111C991C}"/>
              </a:ext>
            </a:extLst>
          </p:cNvPr>
          <p:cNvCxnSpPr/>
          <p:nvPr/>
        </p:nvCxnSpPr>
        <p:spPr>
          <a:xfrm flipH="1">
            <a:off x="8908626" y="3609147"/>
            <a:ext cx="8384" cy="20882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21311E2-4F0F-DC18-663E-B2CB59F202F3}"/>
              </a:ext>
            </a:extLst>
          </p:cNvPr>
          <p:cNvSpPr txBox="1"/>
          <p:nvPr/>
        </p:nvSpPr>
        <p:spPr>
          <a:xfrm rot="16200000">
            <a:off x="8511926" y="4283274"/>
            <a:ext cx="58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40um</a:t>
            </a:r>
            <a:r>
              <a:rPr lang="en-GB" b="1" dirty="0"/>
              <a:t>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22D2428-7FDD-519E-617C-EEED948B02F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Picture 34" descr="ox_small_cmyk_pos_rect.jpg">
            <a:extLst>
              <a:ext uri="{FF2B5EF4-FFF2-40B4-BE49-F238E27FC236}">
                <a16:creationId xmlns:a16="http://schemas.microsoft.com/office/drawing/2014/main" id="{5990F61C-3185-3FF6-F955-DF1FE7DA090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E78DC2F-7E21-2049-1E3A-4EA9454DE75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682009-F2B8-1E24-F836-4B0CFA94133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1544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FF8E85-7144-0115-586B-AAD4AD8CFBA2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3C4331-96FD-7C0F-ACB5-D7DE5BA21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006" y="1202990"/>
            <a:ext cx="2566814" cy="219351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4DC25D5-AD0A-FAC3-BD2C-5A6C36560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Internal field configuration vs. bias and temperature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DC and AC characteristics can be obtained from the simulated model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973B4-C80E-DDD7-E2AB-A06410BE3DA7}"/>
              </a:ext>
            </a:extLst>
          </p:cNvPr>
          <p:cNvSpPr txBox="1"/>
          <p:nvPr/>
        </p:nvSpPr>
        <p:spPr>
          <a:xfrm>
            <a:off x="6301781" y="3373977"/>
            <a:ext cx="18764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3D simulated cell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87656-7D3F-3251-A0A5-E35CED1EB6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6726" y="1706205"/>
            <a:ext cx="2588109" cy="158912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E3344D7-EADC-A21C-485C-7F186903592F}"/>
              </a:ext>
            </a:extLst>
          </p:cNvPr>
          <p:cNvSpPr txBox="1"/>
          <p:nvPr/>
        </p:nvSpPr>
        <p:spPr>
          <a:xfrm>
            <a:off x="9046517" y="3507648"/>
            <a:ext cx="1876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/>
              <a:t>Xsection</a:t>
            </a:r>
            <a:r>
              <a:rPr lang="en-GB" sz="1200" i="1" dirty="0"/>
              <a:t> showing potential and depletion  Vbias = 10 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3AF7E8-FA02-3D8F-B017-6E67DBF5807B}"/>
              </a:ext>
            </a:extLst>
          </p:cNvPr>
          <p:cNvSpPr txBox="1"/>
          <p:nvPr/>
        </p:nvSpPr>
        <p:spPr>
          <a:xfrm>
            <a:off x="9916349" y="3248743"/>
            <a:ext cx="7957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GND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8D821D-FC38-7E1D-7A34-6FF15D5D761F}"/>
              </a:ext>
            </a:extLst>
          </p:cNvPr>
          <p:cNvSpPr txBox="1"/>
          <p:nvPr/>
        </p:nvSpPr>
        <p:spPr>
          <a:xfrm>
            <a:off x="9878249" y="1216890"/>
            <a:ext cx="7957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    Vbias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D90AC8-7698-6428-20B4-C177A8F07BB9}"/>
              </a:ext>
            </a:extLst>
          </p:cNvPr>
          <p:cNvCxnSpPr>
            <a:endCxn id="24" idx="2"/>
          </p:cNvCxnSpPr>
          <p:nvPr/>
        </p:nvCxnSpPr>
        <p:spPr>
          <a:xfrm flipV="1">
            <a:off x="9334500" y="1493889"/>
            <a:ext cx="941643" cy="2123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D872E5C-83F0-6EEC-919A-7544AE815E87}"/>
              </a:ext>
            </a:extLst>
          </p:cNvPr>
          <p:cNvCxnSpPr>
            <a:cxnSpLocks/>
            <a:endCxn id="24" idx="2"/>
          </p:cNvCxnSpPr>
          <p:nvPr/>
        </p:nvCxnSpPr>
        <p:spPr>
          <a:xfrm flipH="1" flipV="1">
            <a:off x="10276143" y="1493889"/>
            <a:ext cx="646800" cy="2116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A30A2D2-2BD7-25CE-E682-059B4112F3DB}"/>
              </a:ext>
            </a:extLst>
          </p:cNvPr>
          <p:cNvSpPr txBox="1"/>
          <p:nvPr/>
        </p:nvSpPr>
        <p:spPr>
          <a:xfrm>
            <a:off x="8262129" y="1033263"/>
            <a:ext cx="1645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 err="1"/>
              <a:t>SiPoly</a:t>
            </a:r>
            <a:r>
              <a:rPr lang="en-GB" sz="1100" i="1" dirty="0"/>
              <a:t> to simulate non reflective BC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DEC07E5-4EF4-8056-AC33-A2B462C86095}"/>
              </a:ext>
            </a:extLst>
          </p:cNvPr>
          <p:cNvCxnSpPr>
            <a:cxnSpLocks/>
          </p:cNvCxnSpPr>
          <p:nvPr/>
        </p:nvCxnSpPr>
        <p:spPr>
          <a:xfrm flipV="1">
            <a:off x="8906325" y="1473358"/>
            <a:ext cx="1706" cy="2126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42209809-525D-33DA-89BA-A3C62CFD5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1006" y="3904367"/>
            <a:ext cx="2752995" cy="193620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A16A67A-FBD2-1F48-5553-BF9B31390E8F}"/>
              </a:ext>
            </a:extLst>
          </p:cNvPr>
          <p:cNvSpPr txBox="1"/>
          <p:nvPr/>
        </p:nvSpPr>
        <p:spPr>
          <a:xfrm>
            <a:off x="9046517" y="5068280"/>
            <a:ext cx="1876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Surface plot of x-field and depletion  Vbias = 10 V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5FE584-0396-7699-044B-3C19FD68C0C8}"/>
              </a:ext>
            </a:extLst>
          </p:cNvPr>
          <p:cNvSpPr txBox="1"/>
          <p:nvPr/>
        </p:nvSpPr>
        <p:spPr>
          <a:xfrm>
            <a:off x="9046517" y="2593184"/>
            <a:ext cx="18764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/>
              <a:t>T = 300 K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A496090-6FFD-F37C-E4B6-79005AB11BF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39E16761-8D33-8736-C525-5233AA9069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A757713C-B653-2511-7448-5077B18CEE2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D5F99D-B978-4F8E-BA30-18274C6D356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4813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86A6B8B-00D1-B540-3E47-BA1F18F55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719" y="2825805"/>
                <a:ext cx="4559425" cy="3979585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lIns="91440" tIns="45720" rIns="91440" bIns="4572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Charge collection is simulated using laser light injection and compared with test results</a:t>
                </a: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Laser beam is 5 x 5 um2  around 4.5 ns pulse width, 1064 nm wavelength,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10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𝑝𝐽</m:t>
                    </m:r>
                  </m:oMath>
                </a14:m>
                <a:endParaRPr lang="en-GB" sz="2000" dirty="0"/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These values are introduced in the simulator</a:t>
                </a:r>
                <a:endParaRPr lang="en-GB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endParaRPr kumimoji="0" lang="en-US" altLang="en-US" sz="2000" b="0" i="0" u="none" strike="noStrike" cap="none" normalizeH="0" baseline="0" dirty="0">
                  <a:ln>
                    <a:noFill/>
                  </a:ln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86A6B8B-00D1-B540-3E47-BA1F18F558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719" y="2825805"/>
                <a:ext cx="4559425" cy="3979585"/>
              </a:xfrm>
              <a:prstGeom prst="rect">
                <a:avLst/>
              </a:prstGeom>
              <a:blipFill>
                <a:blip r:embed="rId2"/>
                <a:stretch>
                  <a:fillRect l="-1471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8491EA3A-A2BE-E6A0-04E2-5641C9601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396" y="3701604"/>
            <a:ext cx="2056977" cy="20530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CF5D5C-3D1E-5C4A-F4BF-4E9C5BC268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3396" y="1195444"/>
            <a:ext cx="4542558" cy="18824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7B63B6-9BF4-E08F-F434-2508F6E885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8447" y="3582180"/>
            <a:ext cx="2978985" cy="239326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B20DC0E-AB94-5A65-3717-5856D0466338}"/>
              </a:ext>
            </a:extLst>
          </p:cNvPr>
          <p:cNvSpPr txBox="1"/>
          <p:nvPr/>
        </p:nvSpPr>
        <p:spPr>
          <a:xfrm>
            <a:off x="6314093" y="3108796"/>
            <a:ext cx="4521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Test setup for charge collection measurement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F6221D-8B1F-4E2A-7CCD-B9F54D63E99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289E38-021E-FD96-3093-D75BE5B685CC}"/>
              </a:ext>
            </a:extLst>
          </p:cNvPr>
          <p:cNvSpPr txBox="1"/>
          <p:nvPr/>
        </p:nvSpPr>
        <p:spPr>
          <a:xfrm>
            <a:off x="6304568" y="5872204"/>
            <a:ext cx="45218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Charge is injected via laser at three different locations on cell. Results are mirrored to obtain a map of collected charge vs. position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04EEA9-6EA6-488B-099C-7A618E91001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3" name="Picture 22" descr="ox_small_cmyk_pos_rect.jpg">
            <a:extLst>
              <a:ext uri="{FF2B5EF4-FFF2-40B4-BE49-F238E27FC236}">
                <a16:creationId xmlns:a16="http://schemas.microsoft.com/office/drawing/2014/main" id="{1756079D-0280-998D-20E6-8FC98AB9B6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2869249-357F-DDFB-7797-DA52F6FB75D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E9BF3E-A8CF-49C7-5BE5-F8D901B149F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056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C7C55-BAD7-479E-AE82-E106DE97BDBF}"/>
              </a:ext>
            </a:extLst>
          </p:cNvPr>
          <p:cNvSpPr txBox="1"/>
          <p:nvPr/>
        </p:nvSpPr>
        <p:spPr>
          <a:xfrm>
            <a:off x="501872" y="2585500"/>
            <a:ext cx="503215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Effects of SiO</a:t>
            </a:r>
            <a:r>
              <a:rPr lang="en-US" sz="2000" baseline="-25000" dirty="0">
                <a:effectLst/>
                <a:cs typeface="Times New Roman" panose="02020603050405020304" pitchFamily="18" charset="0"/>
              </a:rPr>
              <a:t>2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reflection and attenuation of IR light can be implemented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Quantum yield of optical generation, polarization, tilting, pulse width et cetera can all be included in the simulation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TCAD simulations of non-irradiated OVERMOS reproduce experimental results, both in DC and in CC, with maximum discrepancy of the order of </a:t>
            </a:r>
            <a:r>
              <a:rPr lang="en-GB" sz="2000" dirty="0">
                <a:sym typeface="Symbol" panose="05050102010706020507" pitchFamily="18" charset="2"/>
              </a:rPr>
              <a:t></a:t>
            </a:r>
            <a:r>
              <a:rPr lang="en-GB" sz="2000" dirty="0"/>
              <a:t>20%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A5C7E8-D9FD-C4BB-1FE9-6BFDECDC11F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AA11AD-86B6-C5EF-6930-7F9AC1921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3747" y="2843258"/>
            <a:ext cx="914335" cy="8743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A58A65-B70A-E80F-8A4E-EF4822866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162" y="1322336"/>
            <a:ext cx="3710134" cy="28226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FD1B08-63AD-0501-6646-F517D30702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3389" y="1366300"/>
            <a:ext cx="2320837" cy="13717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5F67227-3FD7-2595-DC91-44C891C02A8B}"/>
              </a:ext>
            </a:extLst>
          </p:cNvPr>
          <p:cNvSpPr txBox="1"/>
          <p:nvPr/>
        </p:nvSpPr>
        <p:spPr>
          <a:xfrm>
            <a:off x="6099916" y="4212525"/>
            <a:ext cx="4521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Transient of charge collection measurement and simulation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4D10BC-1CCE-EF4B-EFB6-B16B0401204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CBB1B17F-137D-3064-3CFB-655FF977ED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898B755-5FA2-6E1F-424C-863EDE6993A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8FDEE5-7FB5-1D8A-2F50-656BEDA5B5F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5079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2893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Introduction to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Needs and transport regimes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Meshing and discretization. Intro to DD model discretization. SG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Some examples of TCAD simulations: process and electrical device simulations, charge collection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A91CE0-C83B-4ABC-94D5-7BDF907CFC7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and simulation I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D082A8-BA14-E7A6-C95B-62FF1D0A7A5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0FF8BC-D0E0-42B9-8224-7AA551D24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TCAD (Technology Computer Aided Design) divides into three groups: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Process simulation</a:t>
            </a:r>
            <a:r>
              <a:rPr lang="en-US" sz="2000" dirty="0"/>
              <a:t>, i.e. simulation of fabrication process steps (oxidation, implantation, diffusion…)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Device simulation</a:t>
            </a:r>
            <a:r>
              <a:rPr lang="en-US" sz="2000" dirty="0"/>
              <a:t>, i.e. simulation of the thermal/electrical/optical behavior of electronic devices,(IV,CV, frequency response…)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Device modeling</a:t>
            </a:r>
            <a:r>
              <a:rPr lang="en-US" sz="2000" dirty="0"/>
              <a:t>, i.e. creating compact behavioral models for devices for circuit simulation (SPICE, Cadence…)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C39501-425D-4DD6-BEBB-35F22FCBF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734" y="1202004"/>
            <a:ext cx="1359692" cy="5939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033BEB-602A-4EF5-931A-D1300E9BC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359" y="1202004"/>
            <a:ext cx="1338223" cy="5939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D312DB-2981-47A4-AB11-1E9F30FAA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0093" y="1215475"/>
            <a:ext cx="1331067" cy="5796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BA50C7-7618-4D93-9405-2908E26B02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8843" y="1227945"/>
            <a:ext cx="1366060" cy="5420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3D6922-410A-4721-983B-BBBFC3C108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9898" y="2515301"/>
            <a:ext cx="1753048" cy="14990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6C5880-B1CE-481C-9A7D-455187DA21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1433" y="2509225"/>
            <a:ext cx="1893202" cy="165174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E497233-26A8-464F-BD15-947B86293CB9}"/>
              </a:ext>
            </a:extLst>
          </p:cNvPr>
          <p:cNvSpPr txBox="1"/>
          <p:nvPr/>
        </p:nvSpPr>
        <p:spPr>
          <a:xfrm>
            <a:off x="6169196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Epitax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growth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B2418E-43E1-4CD5-86DF-18723A011A83}"/>
              </a:ext>
            </a:extLst>
          </p:cNvPr>
          <p:cNvSpPr txBox="1"/>
          <p:nvPr/>
        </p:nvSpPr>
        <p:spPr>
          <a:xfrm>
            <a:off x="8850912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implant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F433F9-635C-4BB3-868B-188F4E13A646}"/>
              </a:ext>
            </a:extLst>
          </p:cNvPr>
          <p:cNvSpPr txBox="1"/>
          <p:nvPr/>
        </p:nvSpPr>
        <p:spPr>
          <a:xfrm>
            <a:off x="10371129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implant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B17F7E9-F376-48A2-B097-1538F3D8FACF}"/>
              </a:ext>
            </a:extLst>
          </p:cNvPr>
          <p:cNvSpPr txBox="1"/>
          <p:nvPr/>
        </p:nvSpPr>
        <p:spPr>
          <a:xfrm>
            <a:off x="7526865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GB" sz="1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etch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63C0AA-25DB-7CF7-A451-C80E584096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6715" y="4372232"/>
            <a:ext cx="1756541" cy="17565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3965B8-BF6E-CA5B-5A14-EFD96FA3DC0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525" t="5439" r="48878" b="7146"/>
          <a:stretch/>
        </p:blipFill>
        <p:spPr>
          <a:xfrm>
            <a:off x="6731052" y="4631204"/>
            <a:ext cx="920515" cy="127825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9F5C9B4-D838-F608-77F4-81C9CDEF703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Picture 36" descr="ox_small_cmyk_pos_rect.jpg">
            <a:extLst>
              <a:ext uri="{FF2B5EF4-FFF2-40B4-BE49-F238E27FC236}">
                <a16:creationId xmlns:a16="http://schemas.microsoft.com/office/drawing/2014/main" id="{AF68019E-EE38-90DA-F9D4-CB8C08D878E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45F65933-9B53-74A8-D9B4-AAB62045A7F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B9AEE1-2332-97D3-04BD-8DAF9677E40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215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9C349D-662C-4CDD-8520-C0538C01E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Reasons why TCAD simulations are needed:</a:t>
            </a:r>
          </a:p>
          <a:p>
            <a:pPr lvl="2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Market demands cycle of design to production of 18 months or less. Typically 2-3 months required for wafer tape out implies short time for development</a:t>
            </a:r>
          </a:p>
          <a:p>
            <a:pPr lvl="2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Reduce cost to run experiments on new devices and circuits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A3BEA0-C7F0-4536-A09C-2CF60128A3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5" r="1"/>
          <a:stretch/>
        </p:blipFill>
        <p:spPr>
          <a:xfrm>
            <a:off x="6405771" y="1845065"/>
            <a:ext cx="4569443" cy="250173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ABDB85E-E0AF-4610-AA35-81AE5F92FAD1}"/>
              </a:ext>
            </a:extLst>
          </p:cNvPr>
          <p:cNvSpPr txBox="1"/>
          <p:nvPr/>
        </p:nvSpPr>
        <p:spPr>
          <a:xfrm>
            <a:off x="6869494" y="4603731"/>
            <a:ext cx="3726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Shrinking product life cycles in semiconductor industry over time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E7F18B-C15D-18E2-0A07-04031159970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0BAE757B-EA51-0BFD-5ED1-562FD91047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3E66563-2B08-5221-6FEB-542B07F8BA6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D51A38-BAF3-F300-B559-AC6680E0A19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382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E83087-C7FD-45E1-9C4D-C87F2B690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Main components of semiconductor device simulation include description of electronic structure, driving forces and transport phenomena</a:t>
            </a:r>
            <a:br>
              <a:rPr lang="en-US" sz="2000" dirty="0"/>
            </a:br>
            <a:endParaRPr lang="en-US" sz="2000" dirty="0"/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two kernels of semiconductor transport equations and fields that drive charge flow are coupled to each other and needs solving self-consistently</a:t>
            </a:r>
            <a:endParaRPr lang="en-US" sz="2000" dirty="0">
              <a:highlight>
                <a:srgbClr val="FFFF00"/>
              </a:highligh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95765B-A1E1-4F42-B1AE-226B02F618F7}"/>
              </a:ext>
            </a:extLst>
          </p:cNvPr>
          <p:cNvSpPr/>
          <p:nvPr/>
        </p:nvSpPr>
        <p:spPr>
          <a:xfrm>
            <a:off x="6389552" y="1688787"/>
            <a:ext cx="1680066" cy="803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B050"/>
                </a:solidFill>
              </a:rPr>
              <a:t>Electronic structure/lattice dynamics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F306F4-B646-48E3-A8F7-2D6938135E6D}"/>
              </a:ext>
            </a:extLst>
          </p:cNvPr>
          <p:cNvSpPr/>
          <p:nvPr/>
        </p:nvSpPr>
        <p:spPr>
          <a:xfrm>
            <a:off x="6389552" y="3026900"/>
            <a:ext cx="1680066" cy="803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B050"/>
                </a:solidFill>
              </a:rPr>
              <a:t>Transport equations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EFF55F-6A97-409B-A05C-B3B6E02AA5C7}"/>
              </a:ext>
            </a:extLst>
          </p:cNvPr>
          <p:cNvSpPr/>
          <p:nvPr/>
        </p:nvSpPr>
        <p:spPr>
          <a:xfrm>
            <a:off x="9151631" y="3026900"/>
            <a:ext cx="1680066" cy="803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B050"/>
                </a:solidFill>
              </a:rPr>
              <a:t>Electromagnetic Fields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F4464F-0762-49C1-B1B9-997FA9B15E8C}"/>
              </a:ext>
            </a:extLst>
          </p:cNvPr>
          <p:cNvSpPr/>
          <p:nvPr/>
        </p:nvSpPr>
        <p:spPr>
          <a:xfrm>
            <a:off x="7703578" y="4687665"/>
            <a:ext cx="1680066" cy="803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B050"/>
                </a:solidFill>
              </a:rPr>
              <a:t>Device simulation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B8FE2BF1-B632-4175-8B23-7A6E0AAB860C}"/>
              </a:ext>
            </a:extLst>
          </p:cNvPr>
          <p:cNvSpPr/>
          <p:nvPr/>
        </p:nvSpPr>
        <p:spPr>
          <a:xfrm>
            <a:off x="7098854" y="2504255"/>
            <a:ext cx="261461" cy="513853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59E2AD41-622C-406E-9320-E775D759AE30}"/>
              </a:ext>
            </a:extLst>
          </p:cNvPr>
          <p:cNvSpPr/>
          <p:nvPr/>
        </p:nvSpPr>
        <p:spPr>
          <a:xfrm>
            <a:off x="7760357" y="3854399"/>
            <a:ext cx="261461" cy="814668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5227034D-B2B1-491A-8F99-2B24846318CD}"/>
              </a:ext>
            </a:extLst>
          </p:cNvPr>
          <p:cNvSpPr/>
          <p:nvPr/>
        </p:nvSpPr>
        <p:spPr>
          <a:xfrm>
            <a:off x="9151631" y="3854399"/>
            <a:ext cx="261461" cy="814668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5FC3FADD-F9FE-4768-8392-040B77EF984A}"/>
              </a:ext>
            </a:extLst>
          </p:cNvPr>
          <p:cNvSpPr/>
          <p:nvPr/>
        </p:nvSpPr>
        <p:spPr>
          <a:xfrm rot="5400000">
            <a:off x="8532368" y="2828309"/>
            <a:ext cx="178582" cy="814668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960577A8-CF79-414D-89B1-01FE187F0DDF}"/>
              </a:ext>
            </a:extLst>
          </p:cNvPr>
          <p:cNvSpPr/>
          <p:nvPr/>
        </p:nvSpPr>
        <p:spPr>
          <a:xfrm rot="16200000" flipH="1">
            <a:off x="8532368" y="3256910"/>
            <a:ext cx="178582" cy="814668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10145-DF95-577D-F6A4-66F9CE4D32C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BA75C3CD-625B-7B60-D869-BA24F9026C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3FC52B8-1447-D39B-D2C1-5D7FE3DB21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B16E36-EC14-8EE1-A104-8D6E9FCA11D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561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Transport regimes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6053D7-DB8F-4D32-BF54-D80E2575F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260" y="1244181"/>
            <a:ext cx="5341183" cy="29535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76B680E-700A-464B-B615-B3059B3AE932}"/>
              </a:ext>
            </a:extLst>
          </p:cNvPr>
          <p:cNvSpPr txBox="1"/>
          <p:nvPr/>
        </p:nvSpPr>
        <p:spPr>
          <a:xfrm>
            <a:off x="6185732" y="4407809"/>
            <a:ext cx="32512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L: device length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e-e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electron-electron scattering length</a:t>
            </a:r>
            <a:b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en-US" sz="1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electron-phonon scattering length</a:t>
            </a:r>
            <a:b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 wavelength</a:t>
            </a:r>
          </a:p>
          <a:p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1E892D-DA0B-47B9-B2E9-3C42A6927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98" y="2162072"/>
            <a:ext cx="5193393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/>
              <a:t>Usually only the quasi-static electric fields  from the solution of Poisson’s equation are necessary for EM solutions</a:t>
            </a:r>
            <a:br>
              <a:rPr lang="en-GB" sz="2000" b="0" i="0" u="none" strike="noStrike" baseline="0" dirty="0"/>
            </a:br>
            <a:endParaRPr lang="en-GB" sz="2000" b="0" i="0" u="none" strike="noStrike" baseline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Transport regime in semiconductors depends on length scale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l"/>
            <a:r>
              <a:rPr lang="en-US" sz="2000" dirty="0"/>
              <a:t>Modern Silicon technology already requires tools to describe transport in quantum regime [</a:t>
            </a:r>
            <a:r>
              <a:rPr lang="en-US" sz="1200" b="0" i="0" u="none" strike="noStrike" baseline="0" dirty="0">
                <a:latin typeface="AdvOTe94fe8f8"/>
              </a:rPr>
              <a:t>D. K. Ferry and S. M. </a:t>
            </a:r>
            <a:r>
              <a:rPr lang="en-US" sz="1200" b="0" i="0" u="none" strike="noStrike" baseline="0" dirty="0" err="1">
                <a:latin typeface="AdvOTe94fe8f8"/>
              </a:rPr>
              <a:t>Goodnick</a:t>
            </a:r>
            <a:r>
              <a:rPr lang="en-US" sz="1200" b="0" i="0" u="none" strike="noStrike" baseline="0" dirty="0">
                <a:latin typeface="AdvOTe94fe8f8"/>
              </a:rPr>
              <a:t>, </a:t>
            </a:r>
            <a:r>
              <a:rPr lang="en-US" sz="1200" b="0" i="0" u="none" strike="noStrike" baseline="0" dirty="0">
                <a:latin typeface="AdvOTd4dc5a45.I"/>
              </a:rPr>
              <a:t>Transport in Nanostructures,</a:t>
            </a:r>
            <a:r>
              <a:rPr lang="en-GB" sz="1200" b="0" i="0" u="none" strike="noStrike" baseline="0" dirty="0">
                <a:latin typeface="AdvOTe94fe8f8"/>
              </a:rPr>
              <a:t> 1997]</a:t>
            </a:r>
            <a:endParaRPr lang="en-US" sz="2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4DB9F3-121D-4556-9340-4B806AAC18C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EE380BEE-9E29-476A-A8CC-DE59E29BA1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231E666-5009-D968-2925-71707CFF853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028E23-643A-6621-BD49-9D1E2F3BDBA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424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Transport regimes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796290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Charge carrier dynamics in Si </a:t>
            </a:r>
            <a:r>
              <a:rPr lang="en-GB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usually does not require QM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Semiclassical laws of motions apply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Drift-diffusion equations are valid, provided the electron gas is in thermal equilibrium with lattice temperature (T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= T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E51FE13-BFE6-440C-9068-23B3F8E32364}"/>
                  </a:ext>
                </a:extLst>
              </p:cNvPr>
              <p:cNvSpPr txBox="1"/>
              <p:nvPr/>
            </p:nvSpPr>
            <p:spPr>
              <a:xfrm>
                <a:off x="5815229" y="1684651"/>
                <a:ext cx="5751576" cy="45127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</m:den>
                    </m:f>
                    <m:r>
                      <a:rPr lang="en-GB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𝑛𝑚</m:t>
                        </m:r>
                      </m:e>
                    </m:d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𝐼𝑜𝑛𝑖𝑧𝑎𝑡𝑖𝑜𝑛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𝑟𝑎𝑑𝑖𝑢𝑠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𝑓𝑜𝑟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𝑀𝐼𝑃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𝑖𝑛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𝑆𝑖</m:t>
                    </m:r>
                  </m:oMath>
                </a14:m>
                <a:r>
                  <a:rPr lang="en-GB" sz="1400" b="0" dirty="0"/>
                  <a:t> </a:t>
                </a:r>
                <a:r>
                  <a:rPr lang="en-GB" sz="1200" b="0" dirty="0"/>
                  <a:t>(Segre’, Nuclei and Particles, Vol. II)</a:t>
                </a:r>
              </a:p>
              <a:p>
                <a:pPr/>
                <a:endParaRPr lang="en-GB" sz="1400" b="0" dirty="0"/>
              </a:p>
              <a:p>
                <a:endParaRPr lang="en-GB" sz="1400" b="0" dirty="0"/>
              </a:p>
              <a:p>
                <a:endParaRPr lang="en-GB" sz="1400" dirty="0"/>
              </a:p>
              <a:p>
                <a:endParaRPr lang="en-GB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2∙</m:t>
                      </m:r>
                      <m:sSup>
                        <m:sSup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19</m:t>
                          </m:r>
                        </m:sup>
                      </m:sSup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𝑐h𝑎𝑟𝑔𝑒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𝑑𝑒𝑛𝑠𝑖𝑡𝑦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𝑤𝑖𝑡h𝑖𝑛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𝐼𝑜𝑛𝑖𝑧𝑎𝑡𝑖𝑜𝑛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𝑟𝑎𝑑𝑖𝑢𝑠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𝑎𝑛𝑑</m:t>
                      </m:r>
                    </m:oMath>
                  </m:oMathPara>
                </a14:m>
                <a:br>
                  <a:rPr lang="en-GB" sz="1400" b="0" dirty="0">
                    <a:ea typeface="Cambria Math" panose="02040503050406030204" pitchFamily="18" charset="0"/>
                  </a:rPr>
                </a:br>
                <a:endParaRPr lang="en-GB" sz="1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−1/3</m:t>
                          </m:r>
                        </m:sup>
                      </m:sSup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14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3.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</m:oMath>
                  </m:oMathPara>
                </a14:m>
                <a:endParaRPr lang="en-GB" sz="1400" b="0" dirty="0">
                  <a:ea typeface="Cambria Math" panose="02040503050406030204" pitchFamily="18" charset="0"/>
                </a:endParaRPr>
              </a:p>
              <a:p>
                <a:pPr/>
                <a:endParaRPr lang="en-GB" sz="1400" b="0" dirty="0">
                  <a:ea typeface="Cambria Math" panose="02040503050406030204" pitchFamily="18" charset="0"/>
                </a:endParaRPr>
              </a:p>
              <a:p>
                <a:endParaRPr lang="en-GB" sz="1400" b="0" dirty="0"/>
              </a:p>
              <a:p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𝑚𝑒</m:t>
                              </m:r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d>
                        <m:dPr>
                          <m:begChr m:val="{"/>
                          <m:endChr m:val=""/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0.38 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1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𝑛𝑚</m:t>
                                  </m:r>
                                </m:e>
                              </m:d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@10 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1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𝑛𝑚</m:t>
                                  </m:r>
                                </m:e>
                              </m:d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@1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</m:eqAr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𝐵𝑟𝑜𝑔𝑙𝑖𝑒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𝑤𝑎𝑣𝑒𝑙𝑒𝑛𝑔𝑡h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𝑐𝑎𝑟𝑟𝑖𝑒𝑟𝑠</m:t>
                      </m:r>
                    </m:oMath>
                  </m:oMathPara>
                </a14:m>
                <a:br>
                  <a:rPr lang="en-GB" sz="14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GB" sz="14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@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𝑓𝑢𝑙𝑙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𝑑𝑒𝑝𝑙𝑒𝑡𝑖𝑜𝑛</m:t>
                    </m:r>
                  </m:oMath>
                </a14:m>
                <a:endParaRPr lang="en-GB" sz="1400" b="0" dirty="0"/>
              </a:p>
              <a:p>
                <a:br>
                  <a:rPr lang="en-GB" sz="1400" b="0" dirty="0"/>
                </a:br>
                <a:endParaRPr lang="en-GB" sz="1400" b="0" dirty="0"/>
              </a:p>
              <a:p>
                <a:endParaRPr lang="en-GB" sz="1400" dirty="0"/>
              </a:p>
              <a:p>
                <a:endParaRPr lang="en-GB" sz="1400" dirty="0"/>
              </a:p>
              <a:p>
                <a:endParaRPr lang="en-GB" sz="14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E51FE13-BFE6-440C-9068-23B3F8E32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5229" y="1684651"/>
                <a:ext cx="5751576" cy="4512774"/>
              </a:xfrm>
              <a:prstGeom prst="rect">
                <a:avLst/>
              </a:prstGeom>
              <a:blipFill>
                <a:blip r:embed="rId2"/>
                <a:stretch>
                  <a:fillRect l="-1697" r="-848" b="-39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CE9708D7-A2FC-A5A2-880A-8B48A69C698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D534BBE4-0CD4-827C-A829-8756914BB3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84A5D3A-E1E4-0728-DFFF-539BC637C48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3D2C7E-D956-E07D-1DF1-F1503E3D76B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737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Drift diffusion model 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41664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semiconductor equations derived from 1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moment of BTE are referred to as Drift Diffusion model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model consists of Poisson's equation, continuity and current density equations for electrons and holes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They express charge and momentum conservation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Their self-consistent solutions are obtained via discretization, using finite element methods (FEM)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4A7B07-AA25-466D-A9B7-D139DD564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3810" y="2606730"/>
            <a:ext cx="2600325" cy="161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E2CD6B-D693-4C7D-AD5A-558CD7B53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911" y="3048000"/>
            <a:ext cx="1476375" cy="323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EA8190-F6DA-45A4-BC3C-F88396850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1911" y="3651195"/>
            <a:ext cx="1571625" cy="3238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2E22F2-25A0-440A-9DD5-774D16662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1728" y="4417460"/>
            <a:ext cx="2228850" cy="1428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F6314A-06CD-4EC2-928C-38561642B5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2285" y="5205412"/>
            <a:ext cx="2171700" cy="16192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2511BCBA-3583-4C80-9CBC-383393B5088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 descr="ox_small_cmyk_pos_rect.jpg">
            <a:extLst>
              <a:ext uri="{FF2B5EF4-FFF2-40B4-BE49-F238E27FC236}">
                <a16:creationId xmlns:a16="http://schemas.microsoft.com/office/drawing/2014/main" id="{435691A2-1297-417C-81D8-91A681C5771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54E475-3E1F-4F2B-B116-4641AB534B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4705" y="1606655"/>
            <a:ext cx="2548349" cy="51134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587AA88-2940-ED34-25E1-E13A25583F2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50DF820-B965-2AFF-EFAA-3C0E5E7A848A}"/>
                  </a:ext>
                </a:extLst>
              </p:cNvPr>
              <p:cNvSpPr txBox="1"/>
              <p:nvPr/>
            </p:nvSpPr>
            <p:spPr>
              <a:xfrm>
                <a:off x="9595824" y="1669005"/>
                <a:ext cx="85251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𝐵𝑇𝐸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50DF820-B965-2AFF-EFAA-3C0E5E7A84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5824" y="1669005"/>
                <a:ext cx="85251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6E51082-6124-CDAD-0381-66C8A4BC47F2}"/>
                  </a:ext>
                </a:extLst>
              </p:cNvPr>
              <p:cNvSpPr txBox="1"/>
              <p:nvPr/>
            </p:nvSpPr>
            <p:spPr>
              <a:xfrm>
                <a:off x="9595824" y="2503026"/>
                <a:ext cx="85251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𝑃𝑜𝑖𝑠𝑠𝑜𝑛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6E51082-6124-CDAD-0381-66C8A4BC4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5824" y="2503026"/>
                <a:ext cx="852517" cy="369332"/>
              </a:xfrm>
              <a:prstGeom prst="rect">
                <a:avLst/>
              </a:prstGeom>
              <a:blipFill>
                <a:blip r:embed="rId10"/>
                <a:stretch>
                  <a:fillRect r="-1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B9E87D7-2185-0208-22BE-3A19DE9B6789}"/>
                  </a:ext>
                </a:extLst>
              </p:cNvPr>
              <p:cNvSpPr txBox="1"/>
              <p:nvPr/>
            </p:nvSpPr>
            <p:spPr>
              <a:xfrm>
                <a:off x="9595824" y="4783361"/>
                <a:ext cx="13025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𝐶𝑢𝑟𝑟𝑒𝑛𝑡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𝑑𝑒𝑛𝑠𝑖𝑡𝑦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B9E87D7-2185-0208-22BE-3A19DE9B6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5824" y="4783361"/>
                <a:ext cx="1302546" cy="369332"/>
              </a:xfrm>
              <a:prstGeom prst="rect">
                <a:avLst/>
              </a:prstGeom>
              <a:blipFill>
                <a:blip r:embed="rId11"/>
                <a:stretch>
                  <a:fillRect r="-42523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23CE2BF-0C5D-C6C5-CA67-FA599D29FE21}"/>
                  </a:ext>
                </a:extLst>
              </p:cNvPr>
              <p:cNvSpPr txBox="1"/>
              <p:nvPr/>
            </p:nvSpPr>
            <p:spPr>
              <a:xfrm>
                <a:off x="9595824" y="3369925"/>
                <a:ext cx="13025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𝐶𝑜𝑛𝑡𝑖𝑛𝑢𝑖𝑡𝑦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23CE2BF-0C5D-C6C5-CA67-FA599D29FE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5824" y="3369925"/>
                <a:ext cx="1302546" cy="369332"/>
              </a:xfrm>
              <a:prstGeom prst="rect">
                <a:avLst/>
              </a:prstGeom>
              <a:blipFill>
                <a:blip r:embed="rId12"/>
                <a:stretch>
                  <a:fillRect l="-1402" r="-935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BD612B31-DF5C-4130-14A0-F059D55C769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555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7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grpSp>
        <p:nvGrpSpPr>
          <p:cNvPr id="25" name="Group 19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  <a:t>The device simulations process consists of two steps: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</a:b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2000" dirty="0"/>
              <a:t>1: The test volume is obtained through grid generation  (‘mesh generation’ )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  <a:t>2: Solve the discretized differential equations using Finite-Boxes method (box integration method) .</a:t>
            </a:r>
            <a:r>
              <a:rPr lang="en-US" altLang="en-US" sz="2000" dirty="0"/>
              <a:t> This method integrates PDEs over the test volume.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7A4944-81F3-47B4-99A6-440AD93B80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42" b="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6E20853-84AC-49FD-B4D0-28D4D201232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 descr="ox_small_cmyk_pos_rect.jpg">
            <a:extLst>
              <a:ext uri="{FF2B5EF4-FFF2-40B4-BE49-F238E27FC236}">
                <a16:creationId xmlns:a16="http://schemas.microsoft.com/office/drawing/2014/main" id="{3CBB6D48-A761-44F4-AD3A-2D04809DB2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3000A41-D3B5-2415-CB93-A49D1C98746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31C7EC-6A1C-F75B-636D-C770F54D3B8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30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5689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106792</TotalTime>
  <Words>2247</Words>
  <Application>Microsoft Office PowerPoint</Application>
  <PresentationFormat>Widescreen</PresentationFormat>
  <Paragraphs>362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AdvOTd4dc5a45.I</vt:lpstr>
      <vt:lpstr>AdvOTe94fe8f8</vt:lpstr>
      <vt:lpstr>Arial</vt:lpstr>
      <vt:lpstr>Calibri</vt:lpstr>
      <vt:lpstr>Calibri Light</vt:lpstr>
      <vt:lpstr>Cambria Math</vt:lpstr>
      <vt:lpstr>Times New Roman</vt:lpstr>
      <vt:lpstr>Office Theme</vt:lpstr>
      <vt:lpstr>Office Theme</vt:lpstr>
      <vt:lpstr>TCAD simulation I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TCAD lecture I</dc:title>
  <dc:creator>Villani, Giulio (STFC,RAL,PPD)</dc:creator>
  <cp:lastModifiedBy>Villani, Giulio (STFC,RAL,PPD)</cp:lastModifiedBy>
  <cp:revision>312</cp:revision>
  <cp:lastPrinted>2022-02-24T17:37:23Z</cp:lastPrinted>
  <dcterms:created xsi:type="dcterms:W3CDTF">2021-12-29T09:34:20Z</dcterms:created>
  <dcterms:modified xsi:type="dcterms:W3CDTF">2023-05-30T14:10:52Z</dcterms:modified>
</cp:coreProperties>
</file>