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86" r:id="rId4"/>
    <p:sldId id="387" r:id="rId5"/>
    <p:sldId id="397" r:id="rId6"/>
    <p:sldId id="388" r:id="rId7"/>
    <p:sldId id="394" r:id="rId8"/>
    <p:sldId id="395" r:id="rId9"/>
    <p:sldId id="396" r:id="rId10"/>
    <p:sldId id="389" r:id="rId11"/>
    <p:sldId id="351" r:id="rId12"/>
    <p:sldId id="352" r:id="rId13"/>
    <p:sldId id="353" r:id="rId14"/>
    <p:sldId id="354" r:id="rId15"/>
    <p:sldId id="355" r:id="rId16"/>
    <p:sldId id="356" r:id="rId17"/>
    <p:sldId id="357" r:id="rId18"/>
    <p:sldId id="359" r:id="rId19"/>
    <p:sldId id="360" r:id="rId20"/>
    <p:sldId id="369" r:id="rId21"/>
    <p:sldId id="370" r:id="rId22"/>
    <p:sldId id="400" r:id="rId23"/>
    <p:sldId id="401" r:id="rId24"/>
    <p:sldId id="402" r:id="rId25"/>
    <p:sldId id="403" r:id="rId26"/>
    <p:sldId id="399" r:id="rId27"/>
    <p:sldId id="398" r:id="rId28"/>
    <p:sldId id="406" r:id="rId29"/>
    <p:sldId id="407" r:id="rId30"/>
    <p:sldId id="404" r:id="rId31"/>
    <p:sldId id="405" r:id="rId32"/>
    <p:sldId id="408" r:id="rId33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30" autoAdjust="0"/>
    <p:restoredTop sz="94660"/>
  </p:normalViewPr>
  <p:slideViewPr>
    <p:cSldViewPr snapToGrid="0">
      <p:cViewPr>
        <p:scale>
          <a:sx n="80" d="100"/>
          <a:sy n="80" d="100"/>
        </p:scale>
        <p:origin x="268" y="-1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1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21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3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81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2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4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3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26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96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5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00E0-719F-4589-A9EC-3E41CC518F86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image" Target="../media/image22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e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jpeg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1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jpeg"/><Relationship Id="rId5" Type="http://schemas.openxmlformats.org/officeDocument/2006/relationships/hyperlink" Target="http://atlas.ch/news/images/stories/cables1-hq.jpg" TargetMode="External"/><Relationship Id="rId4" Type="http://schemas.openxmlformats.org/officeDocument/2006/relationships/image" Target="../media/image4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5.png"/><Relationship Id="rId5" Type="http://schemas.openxmlformats.org/officeDocument/2006/relationships/image" Target="../media/image1.jpeg"/><Relationship Id="rId4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eg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3CF071B-ACCA-44CE-B20D-FC1E99CC5F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56416"/>
            <a:ext cx="9144000" cy="2387600"/>
          </a:xfrm>
        </p:spPr>
        <p:txBody>
          <a:bodyPr/>
          <a:lstStyle/>
          <a:p>
            <a:r>
              <a:rPr lang="en-GB" dirty="0"/>
              <a:t>Circuits and layouts I 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D075A7-8D94-4707-9B47-FFBB796FD5F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 descr="ox_small_cmyk_pos_rect.jpg">
            <a:extLst>
              <a:ext uri="{FF2B5EF4-FFF2-40B4-BE49-F238E27FC236}">
                <a16:creationId xmlns:a16="http://schemas.microsoft.com/office/drawing/2014/main" id="{29DE16D3-7F0C-4F03-973D-CE10380831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A2B99A-837E-4AF7-97A5-46B88CF5EC0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 Silicon substrate P-type CZ NA ~ 5•10</a:t>
            </a:r>
            <a:r>
              <a:rPr lang="en-US" altLang="en-US" sz="2000" baseline="30000" dirty="0"/>
              <a:t>18</a:t>
            </a:r>
            <a:r>
              <a:rPr lang="en-US" altLang="en-US" sz="2000" dirty="0"/>
              <a:t> cm</a:t>
            </a:r>
            <a:r>
              <a:rPr lang="en-US" altLang="en-US" sz="2000" baseline="30000" dirty="0"/>
              <a:t>-3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Typical doping &gt; 10</a:t>
            </a:r>
            <a:r>
              <a:rPr lang="en-US" sz="2000" baseline="30000" dirty="0"/>
              <a:t>18</a:t>
            </a:r>
            <a:r>
              <a:rPr lang="en-US" sz="2000" dirty="0"/>
              <a:t> cm</a:t>
            </a:r>
            <a:r>
              <a:rPr lang="en-US" sz="2000" baseline="30000" dirty="0"/>
              <a:t>-3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CD6312-9A69-48AD-8879-7DFBE54AA234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6209" r="2238" b="1"/>
          <a:stretch/>
        </p:blipFill>
        <p:spPr>
          <a:xfrm>
            <a:off x="5977788" y="799352"/>
            <a:ext cx="5400000" cy="50400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51FD6EF-EFB6-408D-A606-FF280173FAF1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F9367B-BDBA-48DC-947C-1520E2A0B3B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F377AF5-3D12-4276-A9BC-62A1C8BDE24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E83D244B-0AAF-45CE-B9D6-BD11D58C1D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D7AAB9A-056E-4A99-87AE-A2029631251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E1C9EE-3F48-480D-9907-840176F816B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974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5015368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 Epitaxial silicon growth 18 um thick &lt;100&gt; doping ~ </a:t>
            </a:r>
            <a:r>
              <a:rPr lang="en-US" sz="2000" dirty="0"/>
              <a:t>10</a:t>
            </a:r>
            <a:r>
              <a:rPr lang="en-US" sz="2000" baseline="30000" dirty="0"/>
              <a:t>13</a:t>
            </a:r>
            <a:r>
              <a:rPr lang="en-US" sz="2000" dirty="0"/>
              <a:t> cm</a:t>
            </a:r>
            <a:r>
              <a:rPr lang="en-US" sz="2000" baseline="30000" dirty="0"/>
              <a:t>-3</a:t>
            </a:r>
            <a:br>
              <a:rPr lang="en-US" sz="2000" baseline="30000" dirty="0"/>
            </a:b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Temperature 1000 C, 600 sec anneal</a:t>
            </a:r>
            <a:endParaRPr lang="en-US" sz="2000" baseline="30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9B2CC51-63E4-4CA2-8F1F-77FA9084A1C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79887" y="793620"/>
            <a:ext cx="5400000" cy="50400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0F7E4AF-36EE-4055-8E80-1AD60035321D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470873E-682A-456F-8652-40C93ACB002A}"/>
              </a:ext>
            </a:extLst>
          </p:cNvPr>
          <p:cNvSpPr txBox="1"/>
          <p:nvPr/>
        </p:nvSpPr>
        <p:spPr>
          <a:xfrm>
            <a:off x="6528097" y="309012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P-epitaxial</a:t>
            </a:r>
            <a:endParaRPr lang="en-GB" sz="1600" i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6F9CCA-C303-4339-B3A4-E9A5C3032E71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E372C6-35B1-4CB6-A466-57763997397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FD9C6B3C-A51E-4FE5-88B2-43C6397BEE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3762611-7351-439C-91B0-85D4B201DC6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3B1411-D802-4227-951B-73A86F5DFE8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5463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Thermal oxide growth 8 nm</a:t>
            </a:r>
            <a:br>
              <a:rPr lang="en-US" altLang="en-US" sz="2000" dirty="0"/>
            </a:b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Si+O</a:t>
            </a:r>
            <a:r>
              <a:rPr lang="en-US" altLang="en-US" sz="2000" baseline="-25000" dirty="0"/>
              <a:t>2  </a:t>
            </a:r>
            <a:r>
              <a:rPr lang="en-US" altLang="en-US" sz="2000" dirty="0"/>
              <a:t>@ 1000 C P = 1 atm</a:t>
            </a:r>
            <a:endParaRPr lang="en-US" altLang="en-US" sz="2000" baseline="-25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A50DA74-443A-4F8E-A4B9-BE65FA7CB27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82950" y="798124"/>
            <a:ext cx="5400000" cy="504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618CFCE-E50D-4807-8073-66D808C3989F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E98609-05D1-417A-8297-BE5FE531D99A}"/>
              </a:ext>
            </a:extLst>
          </p:cNvPr>
          <p:cNvSpPr txBox="1"/>
          <p:nvPr/>
        </p:nvSpPr>
        <p:spPr>
          <a:xfrm>
            <a:off x="6528097" y="309012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P-epitaxial</a:t>
            </a:r>
            <a:endParaRPr lang="en-GB" sz="1600" i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F1FFA9-B865-4A3D-BE5E-7BA26760DF05}"/>
              </a:ext>
            </a:extLst>
          </p:cNvPr>
          <p:cNvSpPr txBox="1"/>
          <p:nvPr/>
        </p:nvSpPr>
        <p:spPr>
          <a:xfrm>
            <a:off x="6730306" y="1639491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SiO</a:t>
            </a:r>
            <a:r>
              <a:rPr lang="en-US" altLang="en-US" sz="1600" i="1" baseline="-25000" dirty="0"/>
              <a:t>2</a:t>
            </a:r>
            <a:endParaRPr lang="en-GB" sz="1600" i="1" baseline="-25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D43984-80C2-42DF-9850-DFF44AB045B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8017804-CE38-414A-BAEA-0847D1028B4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B4EEF8D6-BCC9-4CA7-B035-3C054649BA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F9DC109-A33A-4DA0-9ABB-A5E40767C6B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6AC077-9A7E-484B-B7BC-F9DB4A110BB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6844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Resist deposition &gt;1 µm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Patterning via mask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Resist development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Strip resist </a:t>
            </a:r>
            <a:br>
              <a:rPr lang="en-US" altLang="en-US" sz="2000" dirty="0"/>
            </a:b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B</a:t>
            </a:r>
            <a:r>
              <a:rPr lang="en-US" altLang="en-US" sz="2000" baseline="30000" dirty="0"/>
              <a:t>11</a:t>
            </a:r>
            <a:r>
              <a:rPr lang="en-US" altLang="en-US" sz="2000" dirty="0"/>
              <a:t> implantation (PW well)</a:t>
            </a:r>
            <a:br>
              <a:rPr lang="en-US" altLang="en-US" sz="2000" dirty="0"/>
            </a:b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Strip residual resist</a:t>
            </a: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23AABAE-04F0-4A6F-AACF-B87BE5DA293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84145" y="789375"/>
            <a:ext cx="5400000" cy="5040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A49F504-F2FE-4EF4-B716-FEC0476106FA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9A6BF60-23F1-49E7-AEC4-B600428AF6CA}"/>
              </a:ext>
            </a:extLst>
          </p:cNvPr>
          <p:cNvSpPr txBox="1"/>
          <p:nvPr/>
        </p:nvSpPr>
        <p:spPr>
          <a:xfrm>
            <a:off x="6528097" y="309012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P-epitaxial</a:t>
            </a:r>
            <a:endParaRPr lang="en-GB" sz="1600" i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55792E8-12C4-4C6E-9991-3FF9302D6000}"/>
              </a:ext>
            </a:extLst>
          </p:cNvPr>
          <p:cNvSpPr txBox="1"/>
          <p:nvPr/>
        </p:nvSpPr>
        <p:spPr>
          <a:xfrm>
            <a:off x="6730306" y="1639491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SiO</a:t>
            </a:r>
            <a:r>
              <a:rPr lang="en-US" altLang="en-US" sz="1600" i="1" baseline="-25000" dirty="0"/>
              <a:t>2</a:t>
            </a:r>
            <a:endParaRPr lang="en-GB" sz="1600" i="1" baseline="-25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D1E12CE-244C-4FE4-B6E7-4E4940D24C46}"/>
              </a:ext>
            </a:extLst>
          </p:cNvPr>
          <p:cNvSpPr txBox="1"/>
          <p:nvPr/>
        </p:nvSpPr>
        <p:spPr>
          <a:xfrm>
            <a:off x="9104427" y="840408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Resist</a:t>
            </a:r>
            <a:endParaRPr lang="en-GB" sz="1600" i="1" baseline="-25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3A6DA9-BC25-4B54-A0D6-1BFF364A4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5367" y="523347"/>
            <a:ext cx="1005241" cy="97267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CCC5C28-B092-4F59-A543-28485EFBE7A6}"/>
              </a:ext>
            </a:extLst>
          </p:cNvPr>
          <p:cNvSpPr/>
          <p:nvPr/>
        </p:nvSpPr>
        <p:spPr>
          <a:xfrm>
            <a:off x="6037898" y="517254"/>
            <a:ext cx="494502" cy="492797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3526D68-2212-4A43-A73E-EEFE693587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EA0BFD3-EED2-470B-8C02-E8E4B1C6C93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00721B84-C583-4DFA-8AA3-81CF5ED9E2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78B1375-4481-425E-AD16-C316E7C9F9A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537209-5D52-4397-A3AF-0341BCDAF8A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3942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Resist deposition  &gt;1 µm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Patterning via mask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Resist development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Strip resist </a:t>
            </a:r>
            <a:br>
              <a:rPr lang="en-US" altLang="en-US" sz="2000" dirty="0"/>
            </a:b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P</a:t>
            </a:r>
            <a:r>
              <a:rPr lang="en-US" altLang="en-US" sz="2000" baseline="30000" dirty="0"/>
              <a:t>31</a:t>
            </a:r>
            <a:r>
              <a:rPr lang="en-US" altLang="en-US" sz="2000" dirty="0"/>
              <a:t> implantation (NW well)</a:t>
            </a:r>
            <a:br>
              <a:rPr lang="en-US" altLang="en-US" sz="2000" dirty="0"/>
            </a:b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Strip residual resist</a:t>
            </a: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D3E9708-358C-460A-B0A2-FC4D73A30CF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77805" y="775401"/>
            <a:ext cx="5400000" cy="504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032ED3B-F7E5-4877-AEAB-104F5A43B81A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AF925D5-FF9B-4912-9DAC-429B0BF64DE4}"/>
              </a:ext>
            </a:extLst>
          </p:cNvPr>
          <p:cNvSpPr txBox="1"/>
          <p:nvPr/>
        </p:nvSpPr>
        <p:spPr>
          <a:xfrm>
            <a:off x="6528097" y="309012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P-epitaxial</a:t>
            </a:r>
            <a:endParaRPr lang="en-GB" sz="1600" i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8F1A482-16A7-4C17-BAA4-84C9A55C5BE9}"/>
              </a:ext>
            </a:extLst>
          </p:cNvPr>
          <p:cNvSpPr txBox="1"/>
          <p:nvPr/>
        </p:nvSpPr>
        <p:spPr>
          <a:xfrm>
            <a:off x="6730306" y="1639491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SiO</a:t>
            </a:r>
            <a:r>
              <a:rPr lang="en-US" altLang="en-US" sz="1600" i="1" baseline="-25000" dirty="0"/>
              <a:t>2</a:t>
            </a:r>
            <a:endParaRPr lang="en-GB" sz="1600" i="1" baseline="-25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F25E7AD-E35E-40E8-8657-DED9F26CF3F0}"/>
              </a:ext>
            </a:extLst>
          </p:cNvPr>
          <p:cNvSpPr txBox="1"/>
          <p:nvPr/>
        </p:nvSpPr>
        <p:spPr>
          <a:xfrm>
            <a:off x="9104427" y="840408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Resist</a:t>
            </a:r>
            <a:endParaRPr lang="en-GB" sz="1600" i="1" baseline="-25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79EF36-678B-47B3-B553-9A06854DC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4352" y="525650"/>
            <a:ext cx="1012312" cy="977066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6F46DA44-DE0E-4A35-AC53-30395F12666B}"/>
              </a:ext>
            </a:extLst>
          </p:cNvPr>
          <p:cNvSpPr/>
          <p:nvPr/>
        </p:nvSpPr>
        <p:spPr>
          <a:xfrm>
            <a:off x="6037898" y="517254"/>
            <a:ext cx="494502" cy="492797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A8E86FB-3054-495B-8748-3C1246FF5FA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23FAED9-320C-4AA8-B7B3-1BE6B9C5271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73894AD7-4D26-4610-B14C-B4BCCC3310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9DD969C-A0FB-4755-BE5C-A0BEF9E1F1B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829E19D-35F8-427C-8697-C5BA4904954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11206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Resist deposition  &gt;1 µm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Patterning via mask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Resist development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Strip resist </a:t>
            </a:r>
            <a:br>
              <a:rPr lang="en-US" altLang="en-US" sz="2000" dirty="0"/>
            </a:b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B</a:t>
            </a:r>
            <a:r>
              <a:rPr lang="en-US" altLang="en-US" sz="2000" baseline="30000" dirty="0"/>
              <a:t>11</a:t>
            </a:r>
            <a:r>
              <a:rPr lang="en-US" altLang="en-US" sz="2000" dirty="0"/>
              <a:t> implantation (XP well)</a:t>
            </a:r>
            <a:br>
              <a:rPr lang="en-US" altLang="en-US" sz="2000" dirty="0"/>
            </a:b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Strip residual resist</a:t>
            </a: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FEE1CE4-619F-4776-83A2-5554E78B8C3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77727" y="798123"/>
            <a:ext cx="5400000" cy="504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FEC6FB3-58D9-4033-94CB-B2F068754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4431" y="524084"/>
            <a:ext cx="1006655" cy="97409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A4A27AD-E633-422D-97D4-FF92B25189ED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B2A306-3FE3-4D2D-8A8B-1D229FFD7A63}"/>
              </a:ext>
            </a:extLst>
          </p:cNvPr>
          <p:cNvSpPr txBox="1"/>
          <p:nvPr/>
        </p:nvSpPr>
        <p:spPr>
          <a:xfrm>
            <a:off x="6528097" y="309012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P-epitaxial</a:t>
            </a:r>
            <a:endParaRPr lang="en-GB" sz="1600" i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80AD35-8104-46F1-959C-1CBEBD280C6F}"/>
              </a:ext>
            </a:extLst>
          </p:cNvPr>
          <p:cNvSpPr txBox="1"/>
          <p:nvPr/>
        </p:nvSpPr>
        <p:spPr>
          <a:xfrm>
            <a:off x="6730306" y="1639491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b="1" i="1" dirty="0">
                <a:solidFill>
                  <a:schemeClr val="bg1">
                    <a:lumMod val="50000"/>
                  </a:schemeClr>
                </a:solidFill>
              </a:rPr>
              <a:t>SiO</a:t>
            </a:r>
            <a:r>
              <a:rPr lang="en-US" altLang="en-US" sz="1600" b="1" i="1" baseline="-25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endParaRPr lang="en-GB" sz="1600" b="1" i="1" baseline="-25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49D3695-4A3F-43A1-80A8-902CEE09AFA8}"/>
              </a:ext>
            </a:extLst>
          </p:cNvPr>
          <p:cNvSpPr txBox="1"/>
          <p:nvPr/>
        </p:nvSpPr>
        <p:spPr>
          <a:xfrm>
            <a:off x="9104427" y="840408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b="1" i="1" dirty="0">
                <a:solidFill>
                  <a:srgbClr val="FFCC00"/>
                </a:solidFill>
              </a:rPr>
              <a:t>Resist</a:t>
            </a:r>
            <a:endParaRPr lang="en-GB" sz="1600" b="1" i="1" baseline="-25000" dirty="0">
              <a:solidFill>
                <a:srgbClr val="FFCC0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8082A57-4D15-4BAE-B02D-038A7BC56B9B}"/>
              </a:ext>
            </a:extLst>
          </p:cNvPr>
          <p:cNvSpPr/>
          <p:nvPr/>
        </p:nvSpPr>
        <p:spPr>
          <a:xfrm>
            <a:off x="6037898" y="517254"/>
            <a:ext cx="494502" cy="492797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BED3827-CD43-4783-A84B-F47522C93020}"/>
              </a:ext>
            </a:extLst>
          </p:cNvPr>
          <p:cNvCxnSpPr>
            <a:cxnSpLocks/>
          </p:cNvCxnSpPr>
          <p:nvPr/>
        </p:nvCxnSpPr>
        <p:spPr>
          <a:xfrm>
            <a:off x="6943936" y="1978045"/>
            <a:ext cx="189896" cy="2670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2B2CF65-5A10-4FD1-9232-85036C0A507A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9197173" y="1178962"/>
            <a:ext cx="455464" cy="5779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D1360297-5C10-4D56-8DB0-4FABE7F32F0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1467D12-4C44-43A8-903B-E114E43EF7F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9" name="Picture 28" descr="ox_small_cmyk_pos_rect.jpg">
            <a:extLst>
              <a:ext uri="{FF2B5EF4-FFF2-40B4-BE49-F238E27FC236}">
                <a16:creationId xmlns:a16="http://schemas.microsoft.com/office/drawing/2014/main" id="{CF1540FB-E92A-4A6F-A9D6-74BEF8AE88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709319E-4E4E-4052-97D6-74E02C4C923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B179D0B-0E56-4A5D-A66A-34BC987E35D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8183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RTA temperature up to 1022 C, 20 secs. max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Strip residual resist</a:t>
            </a: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4CCFE51-744F-4249-AD79-B788E4C4814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78138" y="793203"/>
            <a:ext cx="5400000" cy="504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54FB775-A753-45BD-BA64-20974AFCB2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1140" y="533246"/>
            <a:ext cx="995024" cy="955538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D5335620-0182-41AF-8980-BBF49D608D12}"/>
              </a:ext>
            </a:extLst>
          </p:cNvPr>
          <p:cNvSpPr/>
          <p:nvPr/>
        </p:nvSpPr>
        <p:spPr>
          <a:xfrm>
            <a:off x="6037898" y="517254"/>
            <a:ext cx="494502" cy="492797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E4D548-E527-4FCA-9A50-DBB064E50D86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F3DC310-313F-46A7-8BE0-27AF626535FE}"/>
              </a:ext>
            </a:extLst>
          </p:cNvPr>
          <p:cNvSpPr txBox="1"/>
          <p:nvPr/>
        </p:nvSpPr>
        <p:spPr>
          <a:xfrm>
            <a:off x="6528097" y="309012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P-epitaxial</a:t>
            </a:r>
            <a:endParaRPr lang="en-GB" sz="1600" i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31A4A0-CBAB-46B4-9CC0-DF9D728EDE36}"/>
              </a:ext>
            </a:extLst>
          </p:cNvPr>
          <p:cNvSpPr txBox="1"/>
          <p:nvPr/>
        </p:nvSpPr>
        <p:spPr>
          <a:xfrm>
            <a:off x="9240908" y="68844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N Well</a:t>
            </a:r>
            <a:endParaRPr lang="en-GB" sz="1600" i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D945FC2-2F90-42D3-A0BB-E4E1844A0CC9}"/>
              </a:ext>
            </a:extLst>
          </p:cNvPr>
          <p:cNvSpPr txBox="1"/>
          <p:nvPr/>
        </p:nvSpPr>
        <p:spPr>
          <a:xfrm>
            <a:off x="10051471" y="1150230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XP (P</a:t>
            </a:r>
            <a:r>
              <a:rPr lang="en-US" altLang="en-US" sz="1600" i="1" baseline="30000" dirty="0"/>
              <a:t>++</a:t>
            </a:r>
            <a:r>
              <a:rPr lang="en-US" altLang="en-US" sz="1600" i="1" dirty="0"/>
              <a:t>) Well</a:t>
            </a:r>
            <a:endParaRPr lang="en-GB" sz="1600" i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0C3556-2AD9-4D6D-BB6A-04EBC1DA62B6}"/>
              </a:ext>
            </a:extLst>
          </p:cNvPr>
          <p:cNvSpPr txBox="1"/>
          <p:nvPr/>
        </p:nvSpPr>
        <p:spPr>
          <a:xfrm>
            <a:off x="8876302" y="2691380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WP (P</a:t>
            </a:r>
            <a:r>
              <a:rPr lang="en-US" altLang="en-US" sz="1600" i="1" baseline="30000" dirty="0"/>
              <a:t>+</a:t>
            </a:r>
            <a:r>
              <a:rPr lang="en-US" altLang="en-US" sz="1600" i="1" dirty="0"/>
              <a:t>) Well</a:t>
            </a:r>
            <a:endParaRPr lang="en-GB" sz="1600" i="1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C233459-1735-4CD8-BA8C-BD2E564996A9}"/>
              </a:ext>
            </a:extLst>
          </p:cNvPr>
          <p:cNvCxnSpPr/>
          <p:nvPr/>
        </p:nvCxnSpPr>
        <p:spPr>
          <a:xfrm flipH="1">
            <a:off x="9027886" y="1010051"/>
            <a:ext cx="511750" cy="7468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7751E65-3671-4814-B1D9-16FB1AF9E5A7}"/>
              </a:ext>
            </a:extLst>
          </p:cNvPr>
          <p:cNvCxnSpPr>
            <a:cxnSpLocks/>
          </p:cNvCxnSpPr>
          <p:nvPr/>
        </p:nvCxnSpPr>
        <p:spPr>
          <a:xfrm flipH="1">
            <a:off x="10162004" y="1497288"/>
            <a:ext cx="500881" cy="4869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A3FB97AE-5DBD-4B54-8BB5-F682896DEDDB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A152259-4EE0-4B85-A7D0-FD9126A0914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8" name="Picture 27" descr="ox_small_cmyk_pos_rect.jpg">
            <a:extLst>
              <a:ext uri="{FF2B5EF4-FFF2-40B4-BE49-F238E27FC236}">
                <a16:creationId xmlns:a16="http://schemas.microsoft.com/office/drawing/2014/main" id="{B13BE8EC-FAB5-439D-98BC-5BF670BE9C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8DB302D-8993-4E5B-AABB-AB0AD000B59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7014F5A-D2B8-4443-98C2-24A6C13C624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9515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8C67BD6B-2194-486F-913B-7E0C41FC253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73091" y="791936"/>
            <a:ext cx="5400000" cy="504000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23F25A7F-3EB0-4F5D-B61B-836DFA27A9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196" y="2160000"/>
            <a:ext cx="4780229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SiO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dirty="0">
                <a:cs typeface="Times New Roman" panose="02020603050405020304" pitchFamily="18" charset="0"/>
              </a:rPr>
              <a:t> anisotropic (dry) etching for  VIAs       and contacts placement</a:t>
            </a: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30ACF26-93FB-4B0E-8403-7397307270EF}"/>
              </a:ext>
            </a:extLst>
          </p:cNvPr>
          <p:cNvSpPr/>
          <p:nvPr/>
        </p:nvSpPr>
        <p:spPr>
          <a:xfrm>
            <a:off x="6037898" y="517254"/>
            <a:ext cx="494502" cy="492797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5123EC0-2F67-4CB5-9171-C67C801F8055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C22479A-7E47-4F43-A1DF-8EF09C8EB97F}"/>
              </a:ext>
            </a:extLst>
          </p:cNvPr>
          <p:cNvSpPr txBox="1"/>
          <p:nvPr/>
        </p:nvSpPr>
        <p:spPr>
          <a:xfrm>
            <a:off x="6528097" y="309012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P-epitaxial</a:t>
            </a:r>
            <a:endParaRPr lang="en-GB" sz="1600" i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2629B44-A2D1-4581-BBF1-6D477441FFF7}"/>
              </a:ext>
            </a:extLst>
          </p:cNvPr>
          <p:cNvSpPr txBox="1"/>
          <p:nvPr/>
        </p:nvSpPr>
        <p:spPr>
          <a:xfrm>
            <a:off x="6730306" y="1639491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SiO</a:t>
            </a:r>
            <a:r>
              <a:rPr lang="en-US" altLang="en-US" sz="1600" i="1" baseline="-25000" dirty="0"/>
              <a:t>2</a:t>
            </a:r>
            <a:endParaRPr lang="en-GB" sz="1600" i="1" baseline="-25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45245C-AE1A-4CE0-8AD4-137E40F77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3921" y="533875"/>
            <a:ext cx="979410" cy="952353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D4B915C4-B3B4-4B60-92FF-92BB9AC496F4}"/>
              </a:ext>
            </a:extLst>
          </p:cNvPr>
          <p:cNvSpPr/>
          <p:nvPr/>
        </p:nvSpPr>
        <p:spPr>
          <a:xfrm>
            <a:off x="6045158" y="539028"/>
            <a:ext cx="494502" cy="492797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FA69E80-3704-4E57-9235-351DE27A13A0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48F2A6A-0453-4921-BE2D-30A2DF51011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2C23C626-71D8-4FE9-8303-D39D2D35B1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756AD5A-48F5-4DA9-8269-B30DCB44A20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B8AEEB3-F4B1-45B3-AB80-45110C2B650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6467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E8DB6FA-6468-4BB3-9922-E08BF1CC9ED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79887" y="793914"/>
            <a:ext cx="5400000" cy="504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59665A0-C46A-42A8-9DC5-AC4B019F5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0072" y="4456403"/>
            <a:ext cx="1921304" cy="125662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0C9A128-125C-423B-B328-39F1255080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4504882"/>
            <a:ext cx="1712332" cy="125662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25F3B1AD-299A-410C-9FDE-083206D7D1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4352" y="525650"/>
            <a:ext cx="1012312" cy="977066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B5E8601F-7108-4D9A-9EDF-CFE305A68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R="0" lvl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4DAFA50-EE8A-4FDC-88C9-556BE15ACF2D}"/>
              </a:ext>
            </a:extLst>
          </p:cNvPr>
          <p:cNvSpPr txBox="1"/>
          <p:nvPr/>
        </p:nvSpPr>
        <p:spPr>
          <a:xfrm>
            <a:off x="576000" y="2160000"/>
            <a:ext cx="385550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simulated model is reflected and mirrored to get a full realistic device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Around 10,000 secs to ‘build’ a simulated model cell on a 4-core 3.6GHz machine 16 GB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Resolution to &lt; nm (fraction of Debye length) in some regions (Si-SiO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dirty="0">
                <a:cs typeface="Times New Roman" panose="02020603050405020304" pitchFamily="18" charset="0"/>
              </a:rPr>
              <a:t> interface, PN junctions)</a:t>
            </a:r>
            <a:endParaRPr lang="en-US" sz="20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713CE4D-F29D-48DD-96A0-B27372D6614A}"/>
              </a:ext>
            </a:extLst>
          </p:cNvPr>
          <p:cNvCxnSpPr/>
          <p:nvPr/>
        </p:nvCxnSpPr>
        <p:spPr>
          <a:xfrm flipH="1">
            <a:off x="8534400" y="1898889"/>
            <a:ext cx="2462255" cy="213608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CA835F4-73E3-41C5-A364-24B2F7AD3652}"/>
              </a:ext>
            </a:extLst>
          </p:cNvPr>
          <p:cNvCxnSpPr>
            <a:cxnSpLocks/>
          </p:cNvCxnSpPr>
          <p:nvPr/>
        </p:nvCxnSpPr>
        <p:spPr>
          <a:xfrm>
            <a:off x="9600765" y="4143375"/>
            <a:ext cx="0" cy="177331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EFAB4551-98D2-470D-86AF-774B3901D0A7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28E14A2-D5D3-4D63-B32A-8D8BD3F747B1}"/>
              </a:ext>
            </a:extLst>
          </p:cNvPr>
          <p:cNvSpPr txBox="1"/>
          <p:nvPr/>
        </p:nvSpPr>
        <p:spPr>
          <a:xfrm>
            <a:off x="6528097" y="309012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P-epitaxial</a:t>
            </a:r>
            <a:endParaRPr lang="en-GB" sz="1600" i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4819944-0EDE-4F2B-B28D-D820EEE8B852}"/>
              </a:ext>
            </a:extLst>
          </p:cNvPr>
          <p:cNvSpPr txBox="1"/>
          <p:nvPr/>
        </p:nvSpPr>
        <p:spPr>
          <a:xfrm>
            <a:off x="6730306" y="1639491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SiO</a:t>
            </a:r>
            <a:r>
              <a:rPr lang="en-US" altLang="en-US" sz="1600" i="1" baseline="-25000" dirty="0"/>
              <a:t>2</a:t>
            </a:r>
            <a:endParaRPr lang="en-GB" sz="1600" i="1" baseline="-250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C5AFE70-6232-4535-B460-03E28B6D8765}"/>
              </a:ext>
            </a:extLst>
          </p:cNvPr>
          <p:cNvSpPr txBox="1"/>
          <p:nvPr/>
        </p:nvSpPr>
        <p:spPr>
          <a:xfrm>
            <a:off x="9240908" y="688448"/>
            <a:ext cx="18119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N Well  (Cathode)</a:t>
            </a:r>
            <a:endParaRPr lang="en-GB" sz="1600" i="1" dirty="0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6F7C579-C241-4FDB-A079-631CB5C50BFE}"/>
              </a:ext>
            </a:extLst>
          </p:cNvPr>
          <p:cNvCxnSpPr>
            <a:cxnSpLocks/>
          </p:cNvCxnSpPr>
          <p:nvPr/>
        </p:nvCxnSpPr>
        <p:spPr>
          <a:xfrm flipH="1">
            <a:off x="8679543" y="1010051"/>
            <a:ext cx="860093" cy="3688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2641730-30E0-42B0-8C69-8D23098E489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ABADD43-E223-4A25-8819-BD623236813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Picture 24" descr="ox_small_cmyk_pos_rect.jpg">
            <a:extLst>
              <a:ext uri="{FF2B5EF4-FFF2-40B4-BE49-F238E27FC236}">
                <a16:creationId xmlns:a16="http://schemas.microsoft.com/office/drawing/2014/main" id="{5BE33F48-3D4A-46EE-8E71-FFFAE07FAF1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34AB07E-7D03-4946-8648-3B2AB1F68A3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BF3281-E6F1-4EC3-B9E7-36208429BF5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DE1204D-E6A1-4DB5-B2C3-0B8B41DAD6E6}"/>
              </a:ext>
            </a:extLst>
          </p:cNvPr>
          <p:cNvCxnSpPr>
            <a:cxnSpLocks/>
          </p:cNvCxnSpPr>
          <p:nvPr/>
        </p:nvCxnSpPr>
        <p:spPr>
          <a:xfrm>
            <a:off x="10248465" y="4143375"/>
            <a:ext cx="0" cy="177331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E683A2D-5240-4E49-9D77-4FBCA8B66A23}"/>
              </a:ext>
            </a:extLst>
          </p:cNvPr>
          <p:cNvSpPr txBox="1"/>
          <p:nvPr/>
        </p:nvSpPr>
        <p:spPr>
          <a:xfrm>
            <a:off x="9555869" y="4121200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F130D7-5EAF-4193-9527-99B9DCC6A618}"/>
              </a:ext>
            </a:extLst>
          </p:cNvPr>
          <p:cNvSpPr txBox="1"/>
          <p:nvPr/>
        </p:nvSpPr>
        <p:spPr>
          <a:xfrm>
            <a:off x="10164508" y="4129293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7A2A7B-AA59-49CD-9762-BB8821D9635D}"/>
              </a:ext>
            </a:extLst>
          </p:cNvPr>
          <p:cNvSpPr txBox="1"/>
          <p:nvPr/>
        </p:nvSpPr>
        <p:spPr>
          <a:xfrm>
            <a:off x="6222601" y="4500717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675DD91-0BBF-4335-9801-51A7407A7013}"/>
              </a:ext>
            </a:extLst>
          </p:cNvPr>
          <p:cNvSpPr txBox="1"/>
          <p:nvPr/>
        </p:nvSpPr>
        <p:spPr>
          <a:xfrm>
            <a:off x="6366601" y="4789108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66FF"/>
                </a:solidFill>
              </a:rPr>
              <a:t>1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343AD3D-E72F-4E92-931E-B866EB27A6BA}"/>
              </a:ext>
            </a:extLst>
          </p:cNvPr>
          <p:cNvCxnSpPr>
            <a:cxnSpLocks/>
          </p:cNvCxnSpPr>
          <p:nvPr/>
        </p:nvCxnSpPr>
        <p:spPr>
          <a:xfrm>
            <a:off x="9668120" y="1083484"/>
            <a:ext cx="860093" cy="12470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C471A3B-7742-4E93-B393-014B81CA29B9}"/>
              </a:ext>
            </a:extLst>
          </p:cNvPr>
          <p:cNvCxnSpPr>
            <a:cxnSpLocks/>
          </p:cNvCxnSpPr>
          <p:nvPr/>
        </p:nvCxnSpPr>
        <p:spPr>
          <a:xfrm flipH="1">
            <a:off x="9240908" y="1083484"/>
            <a:ext cx="359857" cy="22884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E28D057-F91C-4834-9B5F-818F44AE7BE3}"/>
              </a:ext>
            </a:extLst>
          </p:cNvPr>
          <p:cNvCxnSpPr>
            <a:cxnSpLocks/>
          </p:cNvCxnSpPr>
          <p:nvPr/>
        </p:nvCxnSpPr>
        <p:spPr>
          <a:xfrm flipH="1">
            <a:off x="7290910" y="1024086"/>
            <a:ext cx="2309855" cy="14588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14435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7DF857A-7DC3-4534-BCD0-BECAB4642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Simulated devices compare reasonably well with real devices in DC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Also including radiation damage effects (neutron bulk damage up to  10</a:t>
            </a:r>
            <a:r>
              <a:rPr lang="en-US" sz="2000" baseline="30000" dirty="0"/>
              <a:t>15</a:t>
            </a:r>
            <a:r>
              <a:rPr lang="en-US" sz="2000" dirty="0"/>
              <a:t> 1 MeV n-</a:t>
            </a:r>
            <a:r>
              <a:rPr lang="en-US" sz="2000" dirty="0" err="1"/>
              <a:t>eqv</a:t>
            </a:r>
            <a:r>
              <a:rPr lang="en-US" sz="2000" dirty="0"/>
              <a:t> fluence – Penta traps Hamburg model)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FADFC4-8CF5-46B7-AD34-364AB0345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7665" y="1246044"/>
            <a:ext cx="5485656" cy="4097477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177A695-BAC3-45A6-A018-C60DA34DB806}"/>
              </a:ext>
            </a:extLst>
          </p:cNvPr>
          <p:cNvSpPr/>
          <p:nvPr/>
        </p:nvSpPr>
        <p:spPr>
          <a:xfrm>
            <a:off x="9428138" y="1307370"/>
            <a:ext cx="6110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/>
              <a:t>TCAD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ADA383-C268-4340-8EBC-B205B21FA11F}"/>
              </a:ext>
            </a:extLst>
          </p:cNvPr>
          <p:cNvSpPr/>
          <p:nvPr/>
        </p:nvSpPr>
        <p:spPr>
          <a:xfrm>
            <a:off x="9418613" y="1527570"/>
            <a:ext cx="5790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/>
              <a:t>TEST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097C717-8039-4CFA-B31D-F7548BEEE6BF}"/>
              </a:ext>
            </a:extLst>
          </p:cNvPr>
          <p:cNvGrpSpPr/>
          <p:nvPr/>
        </p:nvGrpSpPr>
        <p:grpSpPr>
          <a:xfrm>
            <a:off x="8589219" y="1591392"/>
            <a:ext cx="864096" cy="147274"/>
            <a:chOff x="1115616" y="2488886"/>
            <a:chExt cx="864096" cy="147274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76129B1-3105-47D8-BDDA-8FCC765CA9A0}"/>
                </a:ext>
              </a:extLst>
            </p:cNvPr>
            <p:cNvCxnSpPr/>
            <p:nvPr/>
          </p:nvCxnSpPr>
          <p:spPr>
            <a:xfrm>
              <a:off x="1115616" y="2564904"/>
              <a:ext cx="864096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052E4BF-B7FB-4374-B7B9-48FDEFC3800E}"/>
                </a:ext>
              </a:extLst>
            </p:cNvPr>
            <p:cNvCxnSpPr/>
            <p:nvPr/>
          </p:nvCxnSpPr>
          <p:spPr>
            <a:xfrm>
              <a:off x="1259632" y="2488886"/>
              <a:ext cx="0" cy="1432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E9B59DF-AE0D-441E-9B14-B623CCAB57D6}"/>
                </a:ext>
              </a:extLst>
            </p:cNvPr>
            <p:cNvCxnSpPr/>
            <p:nvPr/>
          </p:nvCxnSpPr>
          <p:spPr>
            <a:xfrm>
              <a:off x="1412032" y="2492896"/>
              <a:ext cx="0" cy="1432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59B7B54-0360-410F-8460-49759775042F}"/>
                </a:ext>
              </a:extLst>
            </p:cNvPr>
            <p:cNvCxnSpPr/>
            <p:nvPr/>
          </p:nvCxnSpPr>
          <p:spPr>
            <a:xfrm>
              <a:off x="1564432" y="2492896"/>
              <a:ext cx="0" cy="1432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34A9A2B-E122-4285-9DAC-607568E89BFA}"/>
                </a:ext>
              </a:extLst>
            </p:cNvPr>
            <p:cNvCxnSpPr/>
            <p:nvPr/>
          </p:nvCxnSpPr>
          <p:spPr>
            <a:xfrm>
              <a:off x="1716832" y="2492896"/>
              <a:ext cx="0" cy="1432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853D2E3-B88F-4697-8003-28B67824A003}"/>
                </a:ext>
              </a:extLst>
            </p:cNvPr>
            <p:cNvCxnSpPr/>
            <p:nvPr/>
          </p:nvCxnSpPr>
          <p:spPr>
            <a:xfrm>
              <a:off x="1869232" y="2492896"/>
              <a:ext cx="0" cy="1432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57319AE-BD08-43C7-BA5D-88CA431DE8F7}"/>
              </a:ext>
            </a:extLst>
          </p:cNvPr>
          <p:cNvGrpSpPr/>
          <p:nvPr/>
        </p:nvGrpSpPr>
        <p:grpSpPr>
          <a:xfrm>
            <a:off x="8589219" y="1416700"/>
            <a:ext cx="864096" cy="82072"/>
            <a:chOff x="1115616" y="2314194"/>
            <a:chExt cx="864096" cy="82072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C36E6B69-FA9A-4BF8-87FB-58520E971BF2}"/>
                </a:ext>
              </a:extLst>
            </p:cNvPr>
            <p:cNvCxnSpPr/>
            <p:nvPr/>
          </p:nvCxnSpPr>
          <p:spPr>
            <a:xfrm>
              <a:off x="1115616" y="2348880"/>
              <a:ext cx="864096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31C91FA-DD82-4DC2-9186-DA3D8D3BD6E3}"/>
                </a:ext>
              </a:extLst>
            </p:cNvPr>
            <p:cNvSpPr/>
            <p:nvPr/>
          </p:nvSpPr>
          <p:spPr>
            <a:xfrm>
              <a:off x="1212246" y="2314194"/>
              <a:ext cx="81294" cy="8129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8A86A2A-FAA4-4C78-BBE3-C68E7E10EC46}"/>
                </a:ext>
              </a:extLst>
            </p:cNvPr>
            <p:cNvSpPr/>
            <p:nvPr/>
          </p:nvSpPr>
          <p:spPr>
            <a:xfrm>
              <a:off x="1363390" y="2314194"/>
              <a:ext cx="81294" cy="8129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73F017D-6A64-4480-BA5C-B54E1741298C}"/>
                </a:ext>
              </a:extLst>
            </p:cNvPr>
            <p:cNvSpPr/>
            <p:nvPr/>
          </p:nvSpPr>
          <p:spPr>
            <a:xfrm>
              <a:off x="1515790" y="2314972"/>
              <a:ext cx="81294" cy="8129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79B1C7C-1F18-49B8-B794-34BB9F1BB379}"/>
                </a:ext>
              </a:extLst>
            </p:cNvPr>
            <p:cNvSpPr/>
            <p:nvPr/>
          </p:nvSpPr>
          <p:spPr>
            <a:xfrm>
              <a:off x="1668190" y="2314972"/>
              <a:ext cx="81294" cy="8129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DA796C6-F5B7-439F-B17C-8F29E92EC679}"/>
                </a:ext>
              </a:extLst>
            </p:cNvPr>
            <p:cNvSpPr/>
            <p:nvPr/>
          </p:nvSpPr>
          <p:spPr>
            <a:xfrm>
              <a:off x="1820590" y="2314972"/>
              <a:ext cx="81294" cy="8129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FF24D22A-B178-4B9C-8ED1-19D4B924C2A8}"/>
              </a:ext>
            </a:extLst>
          </p:cNvPr>
          <p:cNvSpPr/>
          <p:nvPr/>
        </p:nvSpPr>
        <p:spPr>
          <a:xfrm>
            <a:off x="10857816" y="3293005"/>
            <a:ext cx="36901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  <a:sym typeface="Symbol" panose="05050102010706020507" pitchFamily="18" charset="2"/>
              </a:rPr>
              <a:t>0 </a:t>
            </a:r>
            <a:endParaRPr lang="en-GB" sz="900" b="1" dirty="0">
              <a:solidFill>
                <a:srgbClr val="FF0000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C5C6F0AF-24A2-48CF-9BE4-2CEB4FD5039C}"/>
              </a:ext>
            </a:extLst>
          </p:cNvPr>
          <p:cNvSpPr/>
          <p:nvPr/>
        </p:nvSpPr>
        <p:spPr>
          <a:xfrm>
            <a:off x="10857816" y="2932965"/>
            <a:ext cx="56137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>
                <a:solidFill>
                  <a:srgbClr val="00B050"/>
                </a:solidFill>
                <a:sym typeface="Symbol" panose="05050102010706020507" pitchFamily="18" charset="2"/>
              </a:rPr>
              <a:t>1e13 </a:t>
            </a:r>
            <a:endParaRPr lang="en-GB" sz="900" b="1" dirty="0">
              <a:solidFill>
                <a:srgbClr val="00B050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38CCAAC-80E0-4451-BA00-38E9F9F1533B}"/>
              </a:ext>
            </a:extLst>
          </p:cNvPr>
          <p:cNvSpPr/>
          <p:nvPr/>
        </p:nvSpPr>
        <p:spPr>
          <a:xfrm>
            <a:off x="10857816" y="2572925"/>
            <a:ext cx="56137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>
                <a:solidFill>
                  <a:srgbClr val="FFC000"/>
                </a:solidFill>
                <a:sym typeface="Symbol" panose="05050102010706020507" pitchFamily="18" charset="2"/>
              </a:rPr>
              <a:t>5e13 </a:t>
            </a:r>
            <a:endParaRPr lang="en-GB" sz="900" b="1" dirty="0">
              <a:solidFill>
                <a:srgbClr val="FFC000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3D76E3C-DCF6-4150-A81A-6597FC6BBE6D}"/>
              </a:ext>
            </a:extLst>
          </p:cNvPr>
          <p:cNvSpPr/>
          <p:nvPr/>
        </p:nvSpPr>
        <p:spPr>
          <a:xfrm>
            <a:off x="10857816" y="2428909"/>
            <a:ext cx="56137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>
                <a:solidFill>
                  <a:srgbClr val="0070C0"/>
                </a:solidFill>
                <a:sym typeface="Symbol" panose="05050102010706020507" pitchFamily="18" charset="2"/>
              </a:rPr>
              <a:t>1e14 </a:t>
            </a:r>
            <a:endParaRPr lang="en-GB" sz="900" b="1" dirty="0">
              <a:solidFill>
                <a:srgbClr val="0070C0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D0949D6-DD16-4AD6-8AC3-CE66B1B54696}"/>
              </a:ext>
            </a:extLst>
          </p:cNvPr>
          <p:cNvSpPr/>
          <p:nvPr/>
        </p:nvSpPr>
        <p:spPr>
          <a:xfrm>
            <a:off x="10857816" y="1758292"/>
            <a:ext cx="56137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>
                <a:sym typeface="Symbol" panose="05050102010706020507" pitchFamily="18" charset="2"/>
              </a:rPr>
              <a:t>1e15 </a:t>
            </a:r>
            <a:endParaRPr lang="en-GB" sz="900" b="1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AC6BE84-7F66-4CBE-AB3C-38E8F9638563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372CFD2-731E-4ADC-AA91-E9A851C42C3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2" name="Picture 41" descr="ox_small_cmyk_pos_rect.jpg">
            <a:extLst>
              <a:ext uri="{FF2B5EF4-FFF2-40B4-BE49-F238E27FC236}">
                <a16:creationId xmlns:a16="http://schemas.microsoft.com/office/drawing/2014/main" id="{7B5922EB-D329-4AA3-A3A3-CE180131D0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39766BCB-E8AB-4032-AA80-15ED623BA26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B2CA67D-10C4-4CB4-B9CC-9F271E5EF12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788A3ED-C516-4396-BA2F-8734E291DC5E}"/>
              </a:ext>
            </a:extLst>
          </p:cNvPr>
          <p:cNvSpPr/>
          <p:nvPr/>
        </p:nvSpPr>
        <p:spPr>
          <a:xfrm>
            <a:off x="9065431" y="4234996"/>
            <a:ext cx="1411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/>
              <a:t>T = 21 C</a:t>
            </a:r>
            <a:br>
              <a:rPr lang="en-GB" sz="1200" b="1" dirty="0"/>
            </a:br>
            <a:r>
              <a:rPr lang="en-GB" sz="1200" b="1" dirty="0"/>
              <a:t>Aval model: UNIBO</a:t>
            </a:r>
          </a:p>
        </p:txBody>
      </p:sp>
    </p:spTree>
    <p:extLst>
      <p:ext uri="{BB962C8B-B14F-4D97-AF65-F5344CB8AC3E}">
        <p14:creationId xmlns:p14="http://schemas.microsoft.com/office/powerpoint/2010/main" val="861066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D4C14B-355F-4853-AA07-E2B4C189B4F2}"/>
              </a:ext>
            </a:extLst>
          </p:cNvPr>
          <p:cNvSpPr/>
          <p:nvPr/>
        </p:nvSpPr>
        <p:spPr>
          <a:xfrm>
            <a:off x="1653363" y="2176272"/>
            <a:ext cx="9367204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Introduction, definitions</a:t>
            </a:r>
            <a:br>
              <a:rPr lang="en-US" sz="2500" b="1" dirty="0"/>
            </a:br>
            <a:endParaRPr lang="en-US" sz="25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Hybrid and Monolithic Sensors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Example of Monolithic CMOS Sensors layout and fabrication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Isolation techniques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HV biasing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AAA6960-0C0D-4756-A70A-29994E1D9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Simulated devices compare less well  with real devices in charge collection estimation (Laser injection) 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EAFFE84-8766-49F1-BBC6-AC1B97EA8D9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777927" y="1112869"/>
            <a:ext cx="5789531" cy="4631625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EF7B85F-BD35-4488-A24A-0BE40D819796}"/>
              </a:ext>
            </a:extLst>
          </p:cNvPr>
          <p:cNvCxnSpPr/>
          <p:nvPr/>
        </p:nvCxnSpPr>
        <p:spPr>
          <a:xfrm>
            <a:off x="6776192" y="2317597"/>
            <a:ext cx="864096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86A1145-8E13-4EA1-8704-A93D155C58EC}"/>
              </a:ext>
            </a:extLst>
          </p:cNvPr>
          <p:cNvCxnSpPr/>
          <p:nvPr/>
        </p:nvCxnSpPr>
        <p:spPr>
          <a:xfrm>
            <a:off x="6776192" y="2533621"/>
            <a:ext cx="864096" cy="0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4953EA42-2085-4AC9-92CF-4686E72C0A54}"/>
              </a:ext>
            </a:extLst>
          </p:cNvPr>
          <p:cNvSpPr/>
          <p:nvPr/>
        </p:nvSpPr>
        <p:spPr>
          <a:xfrm>
            <a:off x="7557961" y="2175089"/>
            <a:ext cx="6110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/>
              <a:t>TCAD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6F7AE1C-48FD-4BB2-9DF7-A8CA6DBFBE35}"/>
              </a:ext>
            </a:extLst>
          </p:cNvPr>
          <p:cNvSpPr/>
          <p:nvPr/>
        </p:nvSpPr>
        <p:spPr>
          <a:xfrm>
            <a:off x="7557961" y="2384308"/>
            <a:ext cx="6944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/>
              <a:t>TEST</a:t>
            </a:r>
            <a:r>
              <a:rPr lang="en-GB" sz="1200" b="1" baseline="-25000" dirty="0"/>
              <a:t>10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BE8C935-C056-4DA5-B9DE-EE5B2EAE7E74}"/>
              </a:ext>
            </a:extLst>
          </p:cNvPr>
          <p:cNvSpPr/>
          <p:nvPr/>
        </p:nvSpPr>
        <p:spPr>
          <a:xfrm>
            <a:off x="6948668" y="2505278"/>
            <a:ext cx="72000" cy="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1643322-B1A0-4EEC-98A8-1DFF64900608}"/>
              </a:ext>
            </a:extLst>
          </p:cNvPr>
          <p:cNvSpPr/>
          <p:nvPr/>
        </p:nvSpPr>
        <p:spPr>
          <a:xfrm>
            <a:off x="7453299" y="2504707"/>
            <a:ext cx="72000" cy="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09B7442-C212-430A-9E8F-204D98C99012}"/>
              </a:ext>
            </a:extLst>
          </p:cNvPr>
          <p:cNvCxnSpPr>
            <a:stCxn id="48" idx="0"/>
          </p:cNvCxnSpPr>
          <p:nvPr/>
        </p:nvCxnSpPr>
        <p:spPr>
          <a:xfrm flipH="1" flipV="1">
            <a:off x="8117478" y="5351318"/>
            <a:ext cx="1" cy="2194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30EBCA10-1C4B-47AB-9B81-44B9A0BF151F}"/>
              </a:ext>
            </a:extLst>
          </p:cNvPr>
          <p:cNvSpPr/>
          <p:nvPr/>
        </p:nvSpPr>
        <p:spPr>
          <a:xfrm>
            <a:off x="7696530" y="5570781"/>
            <a:ext cx="841897" cy="27699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GB" sz="1200" b="1" dirty="0"/>
              <a:t>Laser Hit</a:t>
            </a:r>
            <a:endParaRPr lang="en-GB" sz="1200" b="1" baseline="-250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055BCFB-80F7-4419-9CB9-C1920554E3ED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8A845C9-7CCE-4973-85E5-3AFF3916D6A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2" name="Picture 21" descr="ox_small_cmyk_pos_rect.jpg">
            <a:extLst>
              <a:ext uri="{FF2B5EF4-FFF2-40B4-BE49-F238E27FC236}">
                <a16:creationId xmlns:a16="http://schemas.microsoft.com/office/drawing/2014/main" id="{78C8C850-6184-45E9-8DBA-4DDF40997C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94B6882-4EB5-400E-A8CE-49016747A9C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0EC7B52-7BA3-4505-8CDC-B7665AD9450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0F898AE-87A9-4C2A-A0D6-35C8316290F7}"/>
              </a:ext>
            </a:extLst>
          </p:cNvPr>
          <p:cNvSpPr/>
          <p:nvPr/>
        </p:nvSpPr>
        <p:spPr>
          <a:xfrm>
            <a:off x="9826566" y="4719628"/>
            <a:ext cx="1411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/>
              <a:t>T = 21 C</a:t>
            </a:r>
            <a:br>
              <a:rPr lang="en-GB" sz="1200" b="1" dirty="0"/>
            </a:br>
            <a:r>
              <a:rPr lang="en-GB" sz="1200" b="1" dirty="0"/>
              <a:t>Aval model: UNIBO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3DA3A85E-04B4-4984-93E0-12E44EA98D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4352" y="525650"/>
            <a:ext cx="1012312" cy="977066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29B45AA7-585D-4EA9-878C-F9316E7BF2E2}"/>
              </a:ext>
            </a:extLst>
          </p:cNvPr>
          <p:cNvSpPr/>
          <p:nvPr/>
        </p:nvSpPr>
        <p:spPr>
          <a:xfrm>
            <a:off x="6803136" y="1289304"/>
            <a:ext cx="144000" cy="14400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73B838F-9556-41FC-A52D-650B3A081C13}"/>
              </a:ext>
            </a:extLst>
          </p:cNvPr>
          <p:cNvSpPr/>
          <p:nvPr/>
        </p:nvSpPr>
        <p:spPr>
          <a:xfrm>
            <a:off x="6480048" y="966216"/>
            <a:ext cx="144000" cy="144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E616177-5F20-4B60-AC0B-C91F128F2763}"/>
              </a:ext>
            </a:extLst>
          </p:cNvPr>
          <p:cNvSpPr/>
          <p:nvPr/>
        </p:nvSpPr>
        <p:spPr>
          <a:xfrm>
            <a:off x="6477000" y="1301496"/>
            <a:ext cx="144000" cy="144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2842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F681A11-9A99-4030-81C4-55BDB9BF34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60"/>
          <a:stretch/>
        </p:blipFill>
        <p:spPr>
          <a:xfrm>
            <a:off x="5870723" y="543412"/>
            <a:ext cx="2529439" cy="216402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F9F528F-1B77-40E1-BB23-2476699E2919}"/>
              </a:ext>
            </a:extLst>
          </p:cNvPr>
          <p:cNvSpPr/>
          <p:nvPr/>
        </p:nvSpPr>
        <p:spPr>
          <a:xfrm rot="1028122">
            <a:off x="7637232" y="2144354"/>
            <a:ext cx="225252" cy="307699"/>
          </a:xfrm>
          <a:prstGeom prst="rect">
            <a:avLst/>
          </a:prstGeom>
          <a:solidFill>
            <a:schemeClr val="accent1">
              <a:alpha val="25000"/>
            </a:schemeClr>
          </a:solidFill>
          <a:scene3d>
            <a:camera prst="orthographicFront">
              <a:rot lat="8400000" lon="1800000" rev="576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0DDF08-3FC7-4F4F-8695-712837932571}"/>
              </a:ext>
            </a:extLst>
          </p:cNvPr>
          <p:cNvSpPr/>
          <p:nvPr/>
        </p:nvSpPr>
        <p:spPr>
          <a:xfrm rot="858243">
            <a:off x="7053220" y="2054082"/>
            <a:ext cx="247777" cy="307699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solidFill>
              <a:srgbClr val="92D050"/>
            </a:solidFill>
          </a:ln>
          <a:scene3d>
            <a:camera prst="orthographicFront">
              <a:rot lat="8400000" lon="1800000" rev="576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5A0C655-402E-458F-A0B0-68F9621ECDEA}"/>
              </a:ext>
            </a:extLst>
          </p:cNvPr>
          <p:cNvSpPr/>
          <p:nvPr/>
        </p:nvSpPr>
        <p:spPr>
          <a:xfrm rot="987743">
            <a:off x="7243672" y="1837102"/>
            <a:ext cx="247777" cy="231178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  <a:scene3d>
            <a:camera prst="orthographicFront">
              <a:rot lat="8400000" lon="1800000" rev="576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7C0A71-9C1A-4A4D-A010-66AAAB2675AF}"/>
              </a:ext>
            </a:extLst>
          </p:cNvPr>
          <p:cNvSpPr txBox="1"/>
          <p:nvPr/>
        </p:nvSpPr>
        <p:spPr>
          <a:xfrm>
            <a:off x="7660665" y="841092"/>
            <a:ext cx="502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ym typeface="Symbol" panose="05050102010706020507" pitchFamily="18" charset="2"/>
              </a:rPr>
              <a:t>=0</a:t>
            </a:r>
            <a:endParaRPr lang="en-GB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DA2570-0F8D-4896-94FD-6C54D350BDC4}"/>
              </a:ext>
            </a:extLst>
          </p:cNvPr>
          <p:cNvSpPr txBox="1"/>
          <p:nvPr/>
        </p:nvSpPr>
        <p:spPr>
          <a:xfrm>
            <a:off x="6910636" y="584471"/>
            <a:ext cx="1842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  <a:sym typeface="Symbol" panose="05050102010706020507" pitchFamily="18" charset="2"/>
              </a:rPr>
              <a:t>&lt;Q</a:t>
            </a:r>
            <a:r>
              <a:rPr lang="en-GB" sz="14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GB" sz="1400" dirty="0">
                <a:solidFill>
                  <a:srgbClr val="FF0000"/>
                </a:solidFill>
                <a:sym typeface="Symbol" panose="05050102010706020507" pitchFamily="18" charset="2"/>
              </a:rPr>
              <a:t>&gt;=267 </a:t>
            </a:r>
            <a:r>
              <a:rPr lang="en-GB" sz="1200" dirty="0">
                <a:solidFill>
                  <a:srgbClr val="FF0000"/>
                </a:solidFill>
                <a:sym typeface="Symbol" panose="05050102010706020507" pitchFamily="18" charset="2"/>
              </a:rPr>
              <a:t>∫time = 200 ns</a:t>
            </a:r>
            <a:endParaRPr lang="en-GB" sz="1200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0E2B7A-9412-4C6B-9806-1966BE48FD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4061" y="757639"/>
            <a:ext cx="2290774" cy="199860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CC5524B-2DFF-4197-A6DB-B746BE30B6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01" r="7497" b="1550"/>
          <a:stretch/>
        </p:blipFill>
        <p:spPr>
          <a:xfrm>
            <a:off x="5739836" y="3448245"/>
            <a:ext cx="2510977" cy="2201653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75D41412-E1BA-4447-9569-6AF650DEFB6B}"/>
              </a:ext>
            </a:extLst>
          </p:cNvPr>
          <p:cNvSpPr txBox="1"/>
          <p:nvPr/>
        </p:nvSpPr>
        <p:spPr>
          <a:xfrm>
            <a:off x="6758097" y="3688311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>
                <a:solidFill>
                  <a:prstClr val="black"/>
                </a:solidFill>
                <a:latin typeface="Arial" pitchFamily="34" charset="0"/>
                <a:sym typeface="Symbol" panose="05050102010706020507" pitchFamily="18" charset="2"/>
              </a:rPr>
              <a:t>=1e14</a:t>
            </a:r>
            <a:endParaRPr lang="en-GB" sz="1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032B98B-E84E-4C40-948B-283DAFAB5F9D}"/>
              </a:ext>
            </a:extLst>
          </p:cNvPr>
          <p:cNvSpPr txBox="1"/>
          <p:nvPr/>
        </p:nvSpPr>
        <p:spPr>
          <a:xfrm>
            <a:off x="6790095" y="3247024"/>
            <a:ext cx="182614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FF0000"/>
                </a:solidFill>
                <a:latin typeface="Arial" pitchFamily="34" charset="0"/>
                <a:sym typeface="Symbol" panose="05050102010706020507" pitchFamily="18" charset="2"/>
              </a:rPr>
              <a:t>&lt;Q</a:t>
            </a:r>
            <a:r>
              <a:rPr lang="en-GB" sz="1200" baseline="-25000" dirty="0">
                <a:solidFill>
                  <a:srgbClr val="FF0000"/>
                </a:solidFill>
                <a:latin typeface="Arial" pitchFamily="34" charset="0"/>
                <a:sym typeface="Symbol" panose="05050102010706020507" pitchFamily="18" charset="2"/>
              </a:rPr>
              <a:t>c</a:t>
            </a:r>
            <a:r>
              <a:rPr lang="en-GB" sz="1200" dirty="0">
                <a:solidFill>
                  <a:srgbClr val="FF0000"/>
                </a:solidFill>
                <a:latin typeface="Arial" pitchFamily="34" charset="0"/>
                <a:sym typeface="Symbol" panose="05050102010706020507" pitchFamily="18" charset="2"/>
              </a:rPr>
              <a:t>&gt;=109 </a:t>
            </a:r>
            <a:r>
              <a:rPr lang="en-GB" sz="1200" dirty="0">
                <a:solidFill>
                  <a:srgbClr val="FF0000"/>
                </a:solidFill>
                <a:sym typeface="Symbol" panose="05050102010706020507" pitchFamily="18" charset="2"/>
              </a:rPr>
              <a:t>∫time = 200 ns</a:t>
            </a:r>
            <a:endParaRPr lang="en-GB" sz="1200" dirty="0">
              <a:solidFill>
                <a:srgbClr val="FF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400" dirty="0">
              <a:solidFill>
                <a:srgbClr val="FF0000"/>
              </a:solidFill>
              <a:latin typeface="Arial" pitchFamily="34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84C1A463-3977-446B-8406-F7F1D72985E9}"/>
              </a:ext>
            </a:extLst>
          </p:cNvPr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11"/>
          <a:stretch/>
        </p:blipFill>
        <p:spPr>
          <a:xfrm>
            <a:off x="8817551" y="3688311"/>
            <a:ext cx="2613114" cy="1839219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D6F894AD-21B4-45E9-89F8-018F5A2089CC}"/>
              </a:ext>
            </a:extLst>
          </p:cNvPr>
          <p:cNvSpPr/>
          <p:nvPr/>
        </p:nvSpPr>
        <p:spPr>
          <a:xfrm>
            <a:off x="9213507" y="3942226"/>
            <a:ext cx="62422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100" b="1" dirty="0">
                <a:solidFill>
                  <a:prstClr val="black"/>
                </a:solidFill>
                <a:latin typeface="Arial" pitchFamily="34" charset="0"/>
              </a:rPr>
              <a:t>1e14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743FDE8-D6EA-4B71-B425-A12F0D1655C9}"/>
              </a:ext>
            </a:extLst>
          </p:cNvPr>
          <p:cNvSpPr txBox="1"/>
          <p:nvPr/>
        </p:nvSpPr>
        <p:spPr>
          <a:xfrm>
            <a:off x="8631017" y="3742171"/>
            <a:ext cx="42191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ym typeface="Symbol" panose="05050102010706020507" pitchFamily="18" charset="2"/>
              </a:rPr>
              <a:t>Q [fC]</a:t>
            </a:r>
            <a:endParaRPr lang="en-GB" sz="7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F3ECBE-0B03-47E4-B5B0-A5F0AE12EA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6675" y="5275103"/>
            <a:ext cx="1447635" cy="9470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5B2D1D-694B-48DC-9AAE-5E8C05C46A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19663" y="2481746"/>
            <a:ext cx="1360890" cy="84156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8348C60B-B5DF-4E59-82C6-BD716914410B}"/>
              </a:ext>
            </a:extLst>
          </p:cNvPr>
          <p:cNvSpPr txBox="1"/>
          <p:nvPr/>
        </p:nvSpPr>
        <p:spPr>
          <a:xfrm>
            <a:off x="576000" y="2160000"/>
            <a:ext cx="3864879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Approximately 15% overestimate in Charge Collection when non-irradiated, up to 70% for neutron irradiated devices (depending on fluence)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599B3CB-3984-4E48-9EAC-EA211B3D1FDB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9AF768-1349-44D8-9276-6DBAD3215A4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7" name="Picture 26" descr="ox_small_cmyk_pos_rect.jpg">
            <a:extLst>
              <a:ext uri="{FF2B5EF4-FFF2-40B4-BE49-F238E27FC236}">
                <a16:creationId xmlns:a16="http://schemas.microsoft.com/office/drawing/2014/main" id="{B5E894BC-98E4-4B3C-ABC6-3B55DF8D80A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EA82BB6-B26A-4B64-98CA-7CE152D8E7C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2957A34-D7B4-4C96-9267-9B076810ED8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07643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398DF63-5337-4EF2-B085-3C09E0933E5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ED2B1B3-B25C-4BF4-834F-E49F00F5689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790491" y="661343"/>
            <a:ext cx="3048159" cy="284494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9101D1D-9F8E-4164-BEA6-E30768D0D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7496" y="3894361"/>
            <a:ext cx="1993195" cy="11741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24EAB3-0DEF-48BE-A626-3308A6860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316" y="856180"/>
            <a:ext cx="1585097" cy="280440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E277BF8-361B-4B28-A66B-6510AB070263}"/>
              </a:ext>
            </a:extLst>
          </p:cNvPr>
          <p:cNvSpPr txBox="1"/>
          <p:nvPr/>
        </p:nvSpPr>
        <p:spPr>
          <a:xfrm>
            <a:off x="576000" y="2160000"/>
            <a:ext cx="3864879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presence of XP region helps isolate the collecting wells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At interface of SiO</a:t>
            </a:r>
            <a:r>
              <a:rPr lang="en-US" sz="2000" baseline="-25000" dirty="0"/>
              <a:t>2</a:t>
            </a:r>
            <a:r>
              <a:rPr lang="en-US" sz="2000" dirty="0"/>
              <a:t>/Si interface states usually positive charged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An inversion channel is created, especially important in low doped substrate</a:t>
            </a:r>
          </a:p>
        </p:txBody>
      </p:sp>
      <p:pic>
        <p:nvPicPr>
          <p:cNvPr id="27" name="Picture 8">
            <a:extLst>
              <a:ext uri="{FF2B5EF4-FFF2-40B4-BE49-F238E27FC236}">
                <a16:creationId xmlns:a16="http://schemas.microsoft.com/office/drawing/2014/main" id="{70D37C6D-8DF0-4814-A5CB-D44FD509D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491" y="3933219"/>
            <a:ext cx="3257527" cy="109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8EFCC201-0C68-4644-92C7-A6DBD59AA116}"/>
              </a:ext>
            </a:extLst>
          </p:cNvPr>
          <p:cNvSpPr/>
          <p:nvPr/>
        </p:nvSpPr>
        <p:spPr>
          <a:xfrm>
            <a:off x="5925369" y="5601710"/>
            <a:ext cx="53372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/>
              <a:t>*</a:t>
            </a:r>
            <a:r>
              <a:rPr lang="en-GB" sz="1100" dirty="0"/>
              <a:t> </a:t>
            </a:r>
            <a:r>
              <a:rPr lang="en-GB" sz="900" b="1" i="1" dirty="0"/>
              <a:t>Effects of Interface Donor Trap States on Isolation Properties of Detectors Operating at High-Luminosity</a:t>
            </a:r>
            <a:r>
              <a:rPr lang="en-GB" sz="900" i="1" dirty="0"/>
              <a:t> </a:t>
            </a:r>
            <a:r>
              <a:rPr lang="en-GB" sz="900" b="1" i="1" dirty="0"/>
              <a:t>LHC</a:t>
            </a:r>
            <a:r>
              <a:rPr lang="en-GB" sz="900" i="1" dirty="0"/>
              <a:t>, DOI: </a:t>
            </a:r>
            <a:r>
              <a:rPr lang="en-GB" sz="900" dirty="0"/>
              <a:t>10.1109/TNS.2017.2709815</a:t>
            </a:r>
            <a:endParaRPr lang="en-GB" sz="900" i="1" baseline="-25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022BF0B-17CD-49DE-BAC1-4F4E670F69E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A77F5D0C-2C56-4A5B-BFA2-CCFAC380119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3DFEEE0-A457-4FAE-BF7A-C967749B9DB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9E2872-652E-43C8-8BDB-3685CFEC4C1C}"/>
              </a:ext>
            </a:extLst>
          </p:cNvPr>
          <p:cNvSpPr txBox="1"/>
          <p:nvPr/>
        </p:nvSpPr>
        <p:spPr>
          <a:xfrm>
            <a:off x="8069833" y="544070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b="1" i="1" dirty="0">
                <a:solidFill>
                  <a:srgbClr val="FFC000"/>
                </a:solidFill>
              </a:rPr>
              <a:t>N Well</a:t>
            </a:r>
            <a:endParaRPr lang="en-GB" sz="1600" b="1" i="1" dirty="0">
              <a:solidFill>
                <a:srgbClr val="FFC00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2DBA860-9AD5-4F7B-A9E3-71E4D41EC39F}"/>
              </a:ext>
            </a:extLst>
          </p:cNvPr>
          <p:cNvCxnSpPr>
            <a:cxnSpLocks/>
          </p:cNvCxnSpPr>
          <p:nvPr/>
        </p:nvCxnSpPr>
        <p:spPr>
          <a:xfrm flipH="1">
            <a:off x="7508468" y="865673"/>
            <a:ext cx="860093" cy="3688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D185739-7CE8-4C46-9874-1E87FFD39097}"/>
              </a:ext>
            </a:extLst>
          </p:cNvPr>
          <p:cNvSpPr txBox="1"/>
          <p:nvPr/>
        </p:nvSpPr>
        <p:spPr>
          <a:xfrm>
            <a:off x="5949590" y="525883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b="1" i="1" dirty="0">
                <a:solidFill>
                  <a:srgbClr val="0070C0"/>
                </a:solidFill>
              </a:rPr>
              <a:t>P</a:t>
            </a:r>
            <a:r>
              <a:rPr lang="en-US" altLang="en-US" sz="1600" b="1" i="1" baseline="30000" dirty="0">
                <a:solidFill>
                  <a:srgbClr val="0070C0"/>
                </a:solidFill>
              </a:rPr>
              <a:t>++</a:t>
            </a:r>
            <a:r>
              <a:rPr lang="en-US" altLang="en-US" sz="1600" b="1" i="1" dirty="0">
                <a:solidFill>
                  <a:srgbClr val="0070C0"/>
                </a:solidFill>
              </a:rPr>
              <a:t> Well</a:t>
            </a:r>
            <a:endParaRPr lang="en-GB" sz="1600" b="1" i="1" dirty="0">
              <a:solidFill>
                <a:srgbClr val="0070C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FC4CCE0-3055-401E-8369-C13AD0A61FB7}"/>
              </a:ext>
            </a:extLst>
          </p:cNvPr>
          <p:cNvCxnSpPr>
            <a:cxnSpLocks/>
          </p:cNvCxnSpPr>
          <p:nvPr/>
        </p:nvCxnSpPr>
        <p:spPr>
          <a:xfrm>
            <a:off x="6558119" y="876467"/>
            <a:ext cx="260541" cy="390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C925820-AAA5-499D-888A-082C4DA540C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3706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DF69CF-454F-4146-9304-35DCDDAA5436}"/>
              </a:ext>
            </a:extLst>
          </p:cNvPr>
          <p:cNvSpPr txBox="1"/>
          <p:nvPr/>
        </p:nvSpPr>
        <p:spPr>
          <a:xfrm>
            <a:off x="576000" y="2160000"/>
            <a:ext cx="3864879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Non-irradiated sensors, fixed positive charge around 2e11 cm-2</a:t>
            </a:r>
            <a:br>
              <a:rPr lang="en-US" sz="2000" dirty="0"/>
            </a:b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Values up to &gt; 1e12 cm-2 following irradiation</a:t>
            </a:r>
            <a:br>
              <a:rPr lang="en-US" sz="2000" dirty="0"/>
            </a:b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Good isolation among n collecting wells is needed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P-stop and p-spray isolation techniques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8487DC-7EA6-4DBB-B2EB-55779CA81B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6939" r="34150" b="14546"/>
          <a:stretch/>
        </p:blipFill>
        <p:spPr>
          <a:xfrm>
            <a:off x="5993926" y="781007"/>
            <a:ext cx="5331282" cy="195187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47B780E-3C9C-4FB5-820D-8A34574703CE}"/>
              </a:ext>
            </a:extLst>
          </p:cNvPr>
          <p:cNvSpPr txBox="1"/>
          <p:nvPr/>
        </p:nvSpPr>
        <p:spPr>
          <a:xfrm>
            <a:off x="8659567" y="2729756"/>
            <a:ext cx="262966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1" u="none" strike="noStrike" baseline="0" dirty="0">
                <a:latin typeface="+mj-lt"/>
              </a:rPr>
              <a:t>The </a:t>
            </a:r>
            <a:r>
              <a:rPr lang="en-GB" sz="1400" b="1" i="1" u="none" strike="noStrike" baseline="0" dirty="0">
                <a:latin typeface="+mj-lt"/>
              </a:rPr>
              <a:t>p-spray</a:t>
            </a:r>
            <a:r>
              <a:rPr lang="en-GB" sz="1400" b="0" i="1" u="none" strike="noStrike" baseline="0" dirty="0">
                <a:latin typeface="+mj-lt"/>
              </a:rPr>
              <a:t> method consists of having uniform p+ layer</a:t>
            </a:r>
          </a:p>
          <a:p>
            <a:pPr algn="l"/>
            <a:r>
              <a:rPr lang="en-GB" sz="1400" b="0" i="1" u="none" strike="noStrike" baseline="0" dirty="0">
                <a:latin typeface="+mj-lt"/>
              </a:rPr>
              <a:t>beneath the Si/SiO2 interface.</a:t>
            </a:r>
          </a:p>
          <a:p>
            <a:pPr algn="l"/>
            <a:endParaRPr lang="en-GB" sz="1400" i="1" dirty="0">
              <a:latin typeface="+mj-lt"/>
            </a:endParaRPr>
          </a:p>
          <a:p>
            <a:pPr algn="l"/>
            <a:r>
              <a:rPr lang="en-GB" sz="1400" i="1" dirty="0">
                <a:latin typeface="+mj-lt"/>
              </a:rPr>
              <a:t>It requires careful dose of doping (too low does increase BV but does not isolate, too high isolate but decreases BV)</a:t>
            </a:r>
            <a:endParaRPr lang="en-GB" sz="1400" b="0" i="1" u="none" strike="noStrike" baseline="0" dirty="0">
              <a:latin typeface="+mj-lt"/>
            </a:endParaRPr>
          </a:p>
          <a:p>
            <a:pPr algn="l"/>
            <a:endParaRPr lang="en-GB" sz="1400" i="1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9FF7BE0-9F67-4992-B110-8A0CAD319404}"/>
              </a:ext>
            </a:extLst>
          </p:cNvPr>
          <p:cNvSpPr txBox="1"/>
          <p:nvPr/>
        </p:nvSpPr>
        <p:spPr>
          <a:xfrm>
            <a:off x="6060831" y="2729756"/>
            <a:ext cx="262966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1" u="none" strike="noStrike" baseline="0" dirty="0">
                <a:latin typeface="+mj-lt"/>
              </a:rPr>
              <a:t>The </a:t>
            </a:r>
            <a:r>
              <a:rPr lang="en-GB" sz="1400" b="1" i="1" u="none" strike="noStrike" baseline="0" dirty="0">
                <a:latin typeface="+mj-lt"/>
              </a:rPr>
              <a:t>floating p+ stop </a:t>
            </a:r>
            <a:r>
              <a:rPr lang="en-GB" sz="1400" b="0" i="1" u="none" strike="noStrike" baseline="0" dirty="0">
                <a:latin typeface="+mj-lt"/>
              </a:rPr>
              <a:t>method consists of placing a p+ implant in between two adjacent n+ strips</a:t>
            </a:r>
          </a:p>
          <a:p>
            <a:pPr algn="l"/>
            <a:endParaRPr lang="en-GB" sz="1400" i="1" dirty="0">
              <a:latin typeface="+mj-lt"/>
            </a:endParaRPr>
          </a:p>
          <a:p>
            <a:r>
              <a:rPr lang="en-GB" sz="1400" i="1" dirty="0">
                <a:latin typeface="+mj-lt"/>
              </a:rPr>
              <a:t>It requires an additional mask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C9A75A-A0C7-4ED9-9723-F7F207AF3E6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9F6D42A1-86DB-4ED8-B712-CCC48E994E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BC2A3DF-F641-462D-9006-662B4781BD6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74F3A1-CD4F-402D-BF66-ABCE86D3587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50951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A5003C-58FF-4024-A293-6C4EF893B693}"/>
              </a:ext>
            </a:extLst>
          </p:cNvPr>
          <p:cNvSpPr txBox="1"/>
          <p:nvPr/>
        </p:nvSpPr>
        <p:spPr>
          <a:xfrm>
            <a:off x="576000" y="2160000"/>
            <a:ext cx="3864879" cy="400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biasing of sensors with High voltage is required to guarantee good charge collection efficiency and short collection time 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biasing voltage is usually increased following sensors irradiation, due to loss of charge collection efficiency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Techniques are needed to suppress the likelihood of breakdown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E4A3C2-094D-4119-8369-EDD4FD0A9CB0}"/>
              </a:ext>
            </a:extLst>
          </p:cNvPr>
          <p:cNvSpPr txBox="1"/>
          <p:nvPr/>
        </p:nvSpPr>
        <p:spPr>
          <a:xfrm>
            <a:off x="6121875" y="2629947"/>
            <a:ext cx="512162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1" i="1" dirty="0">
                <a:latin typeface="+mj-lt"/>
              </a:rPr>
              <a:t>Multi guard rings </a:t>
            </a:r>
            <a:r>
              <a:rPr lang="en-GB" sz="1400" i="1" dirty="0">
                <a:latin typeface="+mj-lt"/>
              </a:rPr>
              <a:t>improve the high voltage operation, by decreasing the electric field at the sensor edge</a:t>
            </a:r>
            <a:br>
              <a:rPr lang="en-GB" sz="1400" i="1" dirty="0">
                <a:latin typeface="+mj-lt"/>
              </a:rPr>
            </a:br>
            <a:r>
              <a:rPr lang="en-GB" sz="1100" b="0" i="1" u="none" strike="noStrike" baseline="0" dirty="0">
                <a:latin typeface="+mj-lt"/>
              </a:rPr>
              <a:t>Simulation of guard ring influence on the performance of ATLAS pixel</a:t>
            </a:r>
          </a:p>
          <a:p>
            <a:pPr algn="l"/>
            <a:r>
              <a:rPr lang="en-GB" sz="1100" b="0" i="1" u="none" strike="noStrike" baseline="0" dirty="0">
                <a:latin typeface="+mj-lt"/>
              </a:rPr>
              <a:t>detectors for inner layer replacement </a:t>
            </a:r>
            <a:r>
              <a:rPr lang="en-GB" sz="1100" b="1" i="0" u="none" strike="noStrike" baseline="0" dirty="0">
                <a:solidFill>
                  <a:srgbClr val="555555"/>
                </a:solidFill>
                <a:latin typeface="+mj-lt"/>
              </a:rPr>
              <a:t>DOI: 10.1088/1748-0221/4/03/P03025</a:t>
            </a:r>
            <a:endParaRPr lang="en-GB" sz="1100" b="1" i="1" dirty="0"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722EF8-4D7D-4F21-B803-E43BDA0D1D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21" t="5496" r="19008"/>
          <a:stretch/>
        </p:blipFill>
        <p:spPr>
          <a:xfrm>
            <a:off x="6099502" y="885990"/>
            <a:ext cx="2970989" cy="14208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ACF2FE-CC59-416D-88B3-9E0C60081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2361" y="624630"/>
            <a:ext cx="2379284" cy="18945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B339BD3-8EE8-49F2-86C0-5027C17AED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0395" y="3769482"/>
            <a:ext cx="5040195" cy="14858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5EFE474-BBE3-4AEE-BC8C-C9A98AE03E2C}"/>
              </a:ext>
            </a:extLst>
          </p:cNvPr>
          <p:cNvSpPr txBox="1"/>
          <p:nvPr/>
        </p:nvSpPr>
        <p:spPr>
          <a:xfrm>
            <a:off x="6121875" y="5512208"/>
            <a:ext cx="51216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i="1" dirty="0">
                <a:latin typeface="+mj-lt"/>
              </a:rPr>
              <a:t>The use of </a:t>
            </a:r>
            <a:r>
              <a:rPr lang="en-GB" sz="1400" b="1" i="1" dirty="0">
                <a:latin typeface="+mj-lt"/>
              </a:rPr>
              <a:t>junction termination extension </a:t>
            </a:r>
            <a:r>
              <a:rPr lang="en-GB" sz="1400" i="1" dirty="0">
                <a:latin typeface="+mj-lt"/>
              </a:rPr>
              <a:t>(JTE) reduces gradually the potential from the edge of the sensor, decreasing the field</a:t>
            </a:r>
            <a:endParaRPr lang="en-GB" sz="1100" b="1" i="1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9D60B8-98EF-4656-8248-32969006DC5E}"/>
              </a:ext>
            </a:extLst>
          </p:cNvPr>
          <p:cNvSpPr txBox="1"/>
          <p:nvPr/>
        </p:nvSpPr>
        <p:spPr>
          <a:xfrm>
            <a:off x="10488578" y="3550114"/>
            <a:ext cx="76129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Cathode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EC2A07A-6D25-46CB-B4F4-8DFAC73683CA}"/>
              </a:ext>
            </a:extLst>
          </p:cNvPr>
          <p:cNvSpPr txBox="1"/>
          <p:nvPr/>
        </p:nvSpPr>
        <p:spPr>
          <a:xfrm>
            <a:off x="10200847" y="3550114"/>
            <a:ext cx="4297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JTE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E797BA-50F4-4A79-AAB0-F282EB91D00D}"/>
              </a:ext>
            </a:extLst>
          </p:cNvPr>
          <p:cNvSpPr txBox="1"/>
          <p:nvPr/>
        </p:nvSpPr>
        <p:spPr>
          <a:xfrm>
            <a:off x="9456086" y="3550114"/>
            <a:ext cx="61863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P-stop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C3811BE-481C-43AB-B90C-F56A6608E94C}"/>
              </a:ext>
            </a:extLst>
          </p:cNvPr>
          <p:cNvSpPr txBox="1"/>
          <p:nvPr/>
        </p:nvSpPr>
        <p:spPr>
          <a:xfrm>
            <a:off x="8060137" y="3550114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Guard ring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1BBB72-3B8C-4DA1-AECF-770C97C15F0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2808BE6-D226-4806-ADC5-9EC52DE0BC9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5FA8E1B6-2EE5-4093-BE8B-72FC492620F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CD1DF1E-033A-484B-8509-1CCA9D88AF1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EDDAD42-2BFD-4688-853B-554071D7E6D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22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C265CC8-2C29-4DAB-898F-B7A41CFB5741}"/>
              </a:ext>
            </a:extLst>
          </p:cNvPr>
          <p:cNvSpPr txBox="1"/>
          <p:nvPr/>
        </p:nvSpPr>
        <p:spPr>
          <a:xfrm>
            <a:off x="8239016" y="4219654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P-epi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E10C228-DF84-406D-B8EF-DCAE5DE8EB50}"/>
              </a:ext>
            </a:extLst>
          </p:cNvPr>
          <p:cNvSpPr txBox="1"/>
          <p:nvPr/>
        </p:nvSpPr>
        <p:spPr>
          <a:xfrm>
            <a:off x="8167539" y="4847826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</a:t>
            </a:r>
            <a:r>
              <a:rPr lang="en-GB" sz="1100" b="1" i="1" baseline="30000" dirty="0">
                <a:latin typeface="+mj-lt"/>
              </a:rPr>
              <a:t>++</a:t>
            </a:r>
          </a:p>
        </p:txBody>
      </p:sp>
    </p:spTree>
    <p:extLst>
      <p:ext uri="{BB962C8B-B14F-4D97-AF65-F5344CB8AC3E}">
        <p14:creationId xmlns:p14="http://schemas.microsoft.com/office/powerpoint/2010/main" val="8724243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E230F1-A708-4192-9AF1-8C83D6D4CD0A}"/>
              </a:ext>
            </a:extLst>
          </p:cNvPr>
          <p:cNvSpPr txBox="1"/>
          <p:nvPr/>
        </p:nvSpPr>
        <p:spPr>
          <a:xfrm>
            <a:off x="576000" y="2160000"/>
            <a:ext cx="524453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/>
              <a:t>Current SCT uses independent powering for the 4088 detector modules. Each sensor has its own independent HV bias line.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/>
              <a:t>‘ideal’ solution: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High Redundancy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Individual enabling or disabling of sensors and current monitoring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/>
              <a:t>The increased number of sensors in the Upgraded Tracker (&gt;10 k modules in barrel upgrade vs. </a:t>
            </a:r>
            <a:r>
              <a:rPr lang="en-GB" sz="2000" dirty="0">
                <a:sym typeface="Symbol"/>
              </a:rPr>
              <a:t></a:t>
            </a:r>
            <a:r>
              <a:rPr lang="en-GB" sz="2000" dirty="0"/>
              <a:t>2 k in present barrel) implies a trade off among material budget, complexity of power distribution and number of HV bias lines.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BB4B42A7-1786-47B7-B7F1-FBFF71974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597" y="1150854"/>
            <a:ext cx="2335903" cy="166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0B08DE9B-2944-4958-AC3B-55E66C970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059" y="1150104"/>
            <a:ext cx="2293895" cy="16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CryostatEndCablingMan">
            <a:extLst>
              <a:ext uri="{FF2B5EF4-FFF2-40B4-BE49-F238E27FC236}">
                <a16:creationId xmlns:a16="http://schemas.microsoft.com/office/drawing/2014/main" id="{E7578F36-DFD9-4EB1-8D74-21EF282DF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4597" y="3308273"/>
            <a:ext cx="2791901" cy="1929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 descr="SCT cables">
            <a:hlinkClick r:id="rId5"/>
            <a:extLst>
              <a:ext uri="{FF2B5EF4-FFF2-40B4-BE49-F238E27FC236}">
                <a16:creationId xmlns:a16="http://schemas.microsoft.com/office/drawing/2014/main" id="{BBF43DF9-E84D-4EEE-AD03-96DF5BECF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8375" y="3308273"/>
            <a:ext cx="2395682" cy="193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EAC20D4-1804-40A5-B3DE-080D2F4A615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43B51D3B-B2C8-4FAF-972F-34564AB9486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3D154C8-01F3-4DA6-80EA-3F3AD738B8D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A68AE1-717D-42DD-8DFE-3A88C16AAB7B}"/>
              </a:ext>
            </a:extLst>
          </p:cNvPr>
          <p:cNvSpPr txBox="1"/>
          <p:nvPr/>
        </p:nvSpPr>
        <p:spPr>
          <a:xfrm>
            <a:off x="6272254" y="2738586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From 1E33 cm</a:t>
            </a:r>
            <a:r>
              <a:rPr lang="en-GB" sz="1200" i="1" baseline="30000" dirty="0"/>
              <a:t>-2</a:t>
            </a:r>
            <a:r>
              <a:rPr lang="en-GB" sz="1200" i="1" dirty="0"/>
              <a:t> s</a:t>
            </a:r>
            <a:r>
              <a:rPr lang="en-GB" sz="1200" i="1" baseline="30000" dirty="0"/>
              <a:t>-1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BF5A891-E15E-4E8A-A2EC-6A1196C65E7C}"/>
              </a:ext>
            </a:extLst>
          </p:cNvPr>
          <p:cNvSpPr txBox="1"/>
          <p:nvPr/>
        </p:nvSpPr>
        <p:spPr>
          <a:xfrm>
            <a:off x="8542057" y="2738586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…to 7.5E34 cm</a:t>
            </a:r>
            <a:r>
              <a:rPr lang="en-GB" sz="1200" i="1" baseline="30000" dirty="0"/>
              <a:t>-2</a:t>
            </a:r>
            <a:r>
              <a:rPr lang="en-GB" sz="1200" i="1" dirty="0"/>
              <a:t> s</a:t>
            </a:r>
            <a:r>
              <a:rPr lang="en-GB" sz="1200" i="1" baseline="30000" dirty="0"/>
              <a:t>-1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C9BBFB9-46CC-4BB5-93F7-AD3BF7877ADD}"/>
              </a:ext>
            </a:extLst>
          </p:cNvPr>
          <p:cNvSpPr txBox="1"/>
          <p:nvPr/>
        </p:nvSpPr>
        <p:spPr>
          <a:xfrm>
            <a:off x="6402889" y="873480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LHC</a:t>
            </a:r>
            <a:endParaRPr lang="en-GB" sz="1200" i="1" baseline="30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993BA7-1451-4BEA-85D2-D8BB51D06491}"/>
              </a:ext>
            </a:extLst>
          </p:cNvPr>
          <p:cNvSpPr txBox="1"/>
          <p:nvPr/>
        </p:nvSpPr>
        <p:spPr>
          <a:xfrm>
            <a:off x="8531028" y="873480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HL-LHC</a:t>
            </a:r>
            <a:endParaRPr lang="en-GB" sz="1200" i="1" baseline="30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9D7ECFE-8781-4A09-A5BD-61B058D7717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0463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FE48B2-28FB-4323-960E-8FB6EEBDCE0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17" name="Picture 16" descr="aaa.png">
            <a:extLst>
              <a:ext uri="{FF2B5EF4-FFF2-40B4-BE49-F238E27FC236}">
                <a16:creationId xmlns:a16="http://schemas.microsoft.com/office/drawing/2014/main" id="{8F15F75D-E65F-42AF-8482-89880E6FD1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854" y="1473197"/>
            <a:ext cx="3744179" cy="341339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9B22BDD-DB42-42D9-A256-B5AA57DCC5F4}"/>
              </a:ext>
            </a:extLst>
          </p:cNvPr>
          <p:cNvSpPr/>
          <p:nvPr/>
        </p:nvSpPr>
        <p:spPr>
          <a:xfrm>
            <a:off x="7678624" y="5153767"/>
            <a:ext cx="203511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DCS controlled HV switch</a:t>
            </a:r>
          </a:p>
        </p:txBody>
      </p:sp>
      <p:sp>
        <p:nvSpPr>
          <p:cNvPr id="22" name="Rounded Rectangle 27">
            <a:extLst>
              <a:ext uri="{FF2B5EF4-FFF2-40B4-BE49-F238E27FC236}">
                <a16:creationId xmlns:a16="http://schemas.microsoft.com/office/drawing/2014/main" id="{768D8EC8-C319-4BE5-85C8-59A5ACC410D9}"/>
              </a:ext>
            </a:extLst>
          </p:cNvPr>
          <p:cNvSpPr/>
          <p:nvPr/>
        </p:nvSpPr>
        <p:spPr>
          <a:xfrm>
            <a:off x="8139938" y="3837094"/>
            <a:ext cx="458705" cy="265998"/>
          </a:xfrm>
          <a:prstGeom prst="roundRect">
            <a:avLst/>
          </a:prstGeom>
          <a:solidFill>
            <a:srgbClr val="FF0000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solidFill>
                  <a:srgbClr val="777777"/>
                </a:solidFill>
              </a:rPr>
            </a:br>
            <a:endParaRPr lang="en-US" dirty="0">
              <a:solidFill>
                <a:srgbClr val="777777"/>
              </a:solidFill>
            </a:endParaRPr>
          </a:p>
        </p:txBody>
      </p:sp>
      <p:sp>
        <p:nvSpPr>
          <p:cNvPr id="23" name="Rounded Rectangle 34">
            <a:extLst>
              <a:ext uri="{FF2B5EF4-FFF2-40B4-BE49-F238E27FC236}">
                <a16:creationId xmlns:a16="http://schemas.microsoft.com/office/drawing/2014/main" id="{CA895F93-2FCD-41CD-8AEF-EF6113304F2E}"/>
              </a:ext>
            </a:extLst>
          </p:cNvPr>
          <p:cNvSpPr/>
          <p:nvPr/>
        </p:nvSpPr>
        <p:spPr>
          <a:xfrm>
            <a:off x="8139938" y="2579794"/>
            <a:ext cx="458705" cy="265998"/>
          </a:xfrm>
          <a:prstGeom prst="roundRect">
            <a:avLst/>
          </a:prstGeom>
          <a:solidFill>
            <a:srgbClr val="FF0000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solidFill>
                  <a:srgbClr val="777777"/>
                </a:solidFill>
              </a:rPr>
            </a:br>
            <a:endParaRPr lang="en-US" dirty="0">
              <a:solidFill>
                <a:srgbClr val="777777"/>
              </a:solidFill>
            </a:endParaRPr>
          </a:p>
        </p:txBody>
      </p:sp>
      <p:sp>
        <p:nvSpPr>
          <p:cNvPr id="24" name="Rounded Rectangle 35">
            <a:extLst>
              <a:ext uri="{FF2B5EF4-FFF2-40B4-BE49-F238E27FC236}">
                <a16:creationId xmlns:a16="http://schemas.microsoft.com/office/drawing/2014/main" id="{D5D4AB5C-32F2-4CC2-BD61-D99A56F9043A}"/>
              </a:ext>
            </a:extLst>
          </p:cNvPr>
          <p:cNvSpPr/>
          <p:nvPr/>
        </p:nvSpPr>
        <p:spPr>
          <a:xfrm>
            <a:off x="8130413" y="1483028"/>
            <a:ext cx="458705" cy="265998"/>
          </a:xfrm>
          <a:prstGeom prst="roundRect">
            <a:avLst/>
          </a:prstGeom>
          <a:solidFill>
            <a:srgbClr val="FF0000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solidFill>
                  <a:srgbClr val="777777"/>
                </a:solidFill>
              </a:rPr>
            </a:br>
            <a:endParaRPr lang="en-US" dirty="0">
              <a:solidFill>
                <a:srgbClr val="777777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487F268-6A8D-4530-8CAA-E0CAA9EE10F5}"/>
              </a:ext>
            </a:extLst>
          </p:cNvPr>
          <p:cNvCxnSpPr>
            <a:stCxn id="18" idx="0"/>
            <a:endCxn id="22" idx="2"/>
          </p:cNvCxnSpPr>
          <p:nvPr/>
        </p:nvCxnSpPr>
        <p:spPr>
          <a:xfrm flipH="1" flipV="1">
            <a:off x="8369291" y="4103092"/>
            <a:ext cx="326888" cy="1050675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724C097C-0BE1-4C1D-9205-B8D87A9722A8}"/>
              </a:ext>
            </a:extLst>
          </p:cNvPr>
          <p:cNvSpPr/>
          <p:nvPr/>
        </p:nvSpPr>
        <p:spPr>
          <a:xfrm>
            <a:off x="6184604" y="1832028"/>
            <a:ext cx="101755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HV (-500V)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D466EB6-3AAD-41DA-9817-8304D343096D}"/>
              </a:ext>
            </a:extLst>
          </p:cNvPr>
          <p:cNvSpPr/>
          <p:nvPr/>
        </p:nvSpPr>
        <p:spPr>
          <a:xfrm>
            <a:off x="576000" y="2160000"/>
            <a:ext cx="368496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Use single (or more) HV bus to bias in parallel all sensors and</a:t>
            </a:r>
            <a:r>
              <a:rPr lang="en-US" sz="2000" dirty="0"/>
              <a:t> u</a:t>
            </a:r>
            <a:r>
              <a:rPr lang="en-GB" sz="2000" dirty="0"/>
              <a:t>se one HV switch for each sensor to disable malfunctioning sensors: High Voltage Multiplexing ‘HVMUX’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 HV switch is DCS controlled, with control signals provided by custom ASIC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95260D9-A2EE-4D5D-A2AC-7FE428A1124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Picture 24" descr="ox_small_cmyk_pos_rect.jpg">
            <a:extLst>
              <a:ext uri="{FF2B5EF4-FFF2-40B4-BE49-F238E27FC236}">
                <a16:creationId xmlns:a16="http://schemas.microsoft.com/office/drawing/2014/main" id="{0A2C4A27-988D-4260-99ED-057EFA23D9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4E81012-9B2A-4D27-8A7A-6EE5648E654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7971302-395D-469B-B718-EA3F45699FF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72356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A71FCA-5DB1-4476-A668-BECEDE528EDB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853348-8289-45D8-B02B-465618FF17F4}"/>
              </a:ext>
            </a:extLst>
          </p:cNvPr>
          <p:cNvSpPr txBox="1"/>
          <p:nvPr/>
        </p:nvSpPr>
        <p:spPr>
          <a:xfrm>
            <a:off x="576000" y="2080490"/>
            <a:ext cx="50168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High Voltage switches strip detector requirements:</a:t>
            </a:r>
            <a:br>
              <a:rPr lang="en-GB" sz="2000" b="1" dirty="0"/>
            </a:br>
            <a:r>
              <a:rPr lang="en-GB" sz="1400" dirty="0"/>
              <a:t>Rated to 500V plus a safety margin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Must be radiation hard, nominal maximum expected </a:t>
            </a:r>
            <a:r>
              <a:rPr lang="en-GB" sz="1400" dirty="0">
                <a:sym typeface="Symbol"/>
              </a:rPr>
              <a:t>1</a:t>
            </a:r>
            <a:r>
              <a:rPr lang="en-GB" sz="1400" dirty="0"/>
              <a:t>x10</a:t>
            </a:r>
            <a:r>
              <a:rPr lang="en-GB" sz="1400" baseline="30000" dirty="0"/>
              <a:t>15 </a:t>
            </a:r>
            <a:r>
              <a:rPr lang="en-GB" sz="1400" dirty="0" err="1"/>
              <a:t>n</a:t>
            </a:r>
            <a:r>
              <a:rPr lang="en-GB" sz="1400" baseline="-25000" dirty="0" err="1"/>
              <a:t>eq</a:t>
            </a:r>
            <a:r>
              <a:rPr lang="en-GB" sz="1400" dirty="0"/>
              <a:t>/cm</a:t>
            </a:r>
            <a:r>
              <a:rPr lang="en-GB" sz="1400" baseline="30000" dirty="0"/>
              <a:t>2 </a:t>
            </a:r>
            <a:r>
              <a:rPr lang="en-GB" sz="1400" dirty="0">
                <a:sym typeface="Symbol"/>
              </a:rPr>
              <a:t>,  30Mrad (Si) for strip end cap. Multiply by 1.5 to </a:t>
            </a:r>
            <a:r>
              <a:rPr lang="en-GB" sz="1400" dirty="0"/>
              <a:t>include safety margin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On-state impedance R</a:t>
            </a:r>
            <a:r>
              <a:rPr lang="en-GB" sz="1400" baseline="-25000" dirty="0"/>
              <a:t>on</a:t>
            </a:r>
            <a:r>
              <a:rPr lang="en-GB" sz="1400" dirty="0"/>
              <a:t> &lt;&lt; 1k</a:t>
            </a:r>
            <a:r>
              <a:rPr lang="el-GR" sz="1400" dirty="0"/>
              <a:t>Ω</a:t>
            </a:r>
            <a:r>
              <a:rPr lang="en-GB" sz="1400" dirty="0"/>
              <a:t> // I</a:t>
            </a:r>
            <a:r>
              <a:rPr lang="en-GB" sz="1400" baseline="-25000" dirty="0"/>
              <a:t>on</a:t>
            </a:r>
            <a:r>
              <a:rPr lang="en-GB" sz="1400" dirty="0"/>
              <a:t> </a:t>
            </a:r>
            <a:r>
              <a:rPr lang="en-GB" sz="1400" dirty="0">
                <a:sym typeface="Symbol"/>
              </a:rPr>
              <a:t></a:t>
            </a:r>
            <a:r>
              <a:rPr lang="en-GB" sz="1400" dirty="0"/>
              <a:t> 10mA (for irradiated strip sensors)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Off-state impedance R</a:t>
            </a:r>
            <a:r>
              <a:rPr lang="en-GB" sz="1400" baseline="-25000" dirty="0"/>
              <a:t>off</a:t>
            </a:r>
            <a:r>
              <a:rPr lang="en-GB" sz="1400" dirty="0"/>
              <a:t> &gt;&gt; 1G</a:t>
            </a:r>
            <a:r>
              <a:rPr lang="el-GR" sz="1400" dirty="0"/>
              <a:t>Ω</a:t>
            </a:r>
            <a:r>
              <a:rPr lang="en-GB" sz="1400" dirty="0"/>
              <a:t> // </a:t>
            </a:r>
            <a:r>
              <a:rPr lang="en-GB" sz="1400" dirty="0" err="1"/>
              <a:t>I</a:t>
            </a:r>
            <a:r>
              <a:rPr lang="en-GB" sz="1400" baseline="-25000" dirty="0" err="1"/>
              <a:t>lkg</a:t>
            </a:r>
            <a:r>
              <a:rPr lang="en-GB" sz="1400" dirty="0"/>
              <a:t> &lt;&lt; </a:t>
            </a:r>
            <a:r>
              <a:rPr lang="en-GB" sz="1400" dirty="0" err="1"/>
              <a:t>I</a:t>
            </a:r>
            <a:r>
              <a:rPr lang="en-GB" sz="1400" baseline="-25000" dirty="0" err="1"/>
              <a:t>sens</a:t>
            </a:r>
            <a:endParaRPr lang="en-GB" sz="1400" baseline="-25000" dirty="0"/>
          </a:p>
          <a:p>
            <a:pPr algn="just"/>
            <a:r>
              <a:rPr lang="en-GB" sz="1400" dirty="0"/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Must be unaffected by magnetic field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Must maintain satisfactory performance at -30</a:t>
            </a:r>
            <a:r>
              <a:rPr lang="en-GB" sz="1400" dirty="0">
                <a:sym typeface="Symbol"/>
              </a:rPr>
              <a:t></a:t>
            </a:r>
            <a:r>
              <a:rPr lang="en-GB" sz="1400" dirty="0"/>
              <a:t> C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Must be small (mass/area constraint) and  cheap (around </a:t>
            </a:r>
            <a:r>
              <a:rPr lang="en-GB" sz="1400" dirty="0">
                <a:solidFill>
                  <a:srgbClr val="FF0000"/>
                </a:solidFill>
              </a:rPr>
              <a:t>1E4</a:t>
            </a:r>
            <a:r>
              <a:rPr lang="en-GB" sz="1400" dirty="0"/>
              <a:t> needed)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23F4C0-75A0-45FF-A8CE-0AA8C8F347B7}"/>
              </a:ext>
            </a:extLst>
          </p:cNvPr>
          <p:cNvGrpSpPr/>
          <p:nvPr/>
        </p:nvGrpSpPr>
        <p:grpSpPr>
          <a:xfrm>
            <a:off x="6132180" y="1072994"/>
            <a:ext cx="5116625" cy="4124001"/>
            <a:chOff x="1212460" y="1989883"/>
            <a:chExt cx="5628287" cy="4536401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626CDDBB-5454-477A-9354-CB676510C7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2460" y="1989883"/>
              <a:ext cx="5628287" cy="4536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6DEA70-432C-4096-B148-14045243AABD}"/>
                </a:ext>
              </a:extLst>
            </p:cNvPr>
            <p:cNvSpPr txBox="1"/>
            <p:nvPr/>
          </p:nvSpPr>
          <p:spPr>
            <a:xfrm>
              <a:off x="5451894" y="2004812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7D8A7F5-7610-4DC4-A8D6-A051CD00815B}"/>
                </a:ext>
              </a:extLst>
            </p:cNvPr>
            <p:cNvSpPr txBox="1"/>
            <p:nvPr/>
          </p:nvSpPr>
          <p:spPr>
            <a:xfrm>
              <a:off x="5451894" y="2393001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42A7B33-1D5F-4594-A3CB-D16FDB40686C}"/>
                </a:ext>
              </a:extLst>
            </p:cNvPr>
            <p:cNvSpPr txBox="1"/>
            <p:nvPr/>
          </p:nvSpPr>
          <p:spPr>
            <a:xfrm>
              <a:off x="5451894" y="4119583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FA4FCD2-A949-40F6-96EA-922A8AEE5F28}"/>
                </a:ext>
              </a:extLst>
            </p:cNvPr>
            <p:cNvSpPr txBox="1"/>
            <p:nvPr/>
          </p:nvSpPr>
          <p:spPr>
            <a:xfrm>
              <a:off x="5451894" y="4783816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249FE19-6715-462E-9A98-7C4E32B6B6D5}"/>
                </a:ext>
              </a:extLst>
            </p:cNvPr>
            <p:cNvSpPr txBox="1"/>
            <p:nvPr/>
          </p:nvSpPr>
          <p:spPr>
            <a:xfrm>
              <a:off x="5451894" y="4472313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631AF19-9CD5-4262-91D0-A27D2BD1B0B5}"/>
                </a:ext>
              </a:extLst>
            </p:cNvPr>
            <p:cNvSpPr txBox="1"/>
            <p:nvPr/>
          </p:nvSpPr>
          <p:spPr>
            <a:xfrm>
              <a:off x="5451894" y="6171717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</a:rPr>
                <a:t>PASS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2872D11-AC87-4015-98C4-CD92C944FF85}"/>
                </a:ext>
              </a:extLst>
            </p:cNvPr>
            <p:cNvSpPr txBox="1"/>
            <p:nvPr/>
          </p:nvSpPr>
          <p:spPr>
            <a:xfrm>
              <a:off x="5451894" y="5465303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8760549-C1EF-48DB-8F16-D52240B0367E}"/>
                </a:ext>
              </a:extLst>
            </p:cNvPr>
            <p:cNvSpPr txBox="1"/>
            <p:nvPr/>
          </p:nvSpPr>
          <p:spPr>
            <a:xfrm>
              <a:off x="5451894" y="5153800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765A958-15C1-4B18-97CA-8A761A536E2C}"/>
                </a:ext>
              </a:extLst>
            </p:cNvPr>
            <p:cNvSpPr txBox="1"/>
            <p:nvPr/>
          </p:nvSpPr>
          <p:spPr>
            <a:xfrm>
              <a:off x="5451894" y="3472602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1FBC241-A0A5-446B-83EC-B95D2B6FA531}"/>
                </a:ext>
              </a:extLst>
            </p:cNvPr>
            <p:cNvSpPr txBox="1"/>
            <p:nvPr/>
          </p:nvSpPr>
          <p:spPr>
            <a:xfrm>
              <a:off x="5451894" y="3775479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</a:rPr>
                <a:t>PASS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– N.A.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307387B-B393-4CC3-94D4-64F74771FD11}"/>
                </a:ext>
              </a:extLst>
            </p:cNvPr>
            <p:cNvSpPr txBox="1"/>
            <p:nvPr/>
          </p:nvSpPr>
          <p:spPr>
            <a:xfrm>
              <a:off x="5451894" y="3110292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0E59EB6-0389-40FF-B3A4-D4A1BCB4292C}"/>
                </a:ext>
              </a:extLst>
            </p:cNvPr>
            <p:cNvSpPr txBox="1"/>
            <p:nvPr/>
          </p:nvSpPr>
          <p:spPr>
            <a:xfrm>
              <a:off x="5460525" y="2723841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3D7E1CC-1D2E-4D1B-927F-3F5CA8A7662E}"/>
                </a:ext>
              </a:extLst>
            </p:cNvPr>
            <p:cNvSpPr txBox="1"/>
            <p:nvPr/>
          </p:nvSpPr>
          <p:spPr>
            <a:xfrm>
              <a:off x="5451894" y="5881834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F863789E-643B-4192-AC85-681269E9F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753776"/>
              </p:ext>
            </p:extLst>
          </p:nvPr>
        </p:nvGraphicFramePr>
        <p:xfrm>
          <a:off x="6144538" y="5153462"/>
          <a:ext cx="5022524" cy="378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3904">
                  <a:extLst>
                    <a:ext uri="{9D8B030D-6E8A-4147-A177-3AD203B41FA5}">
                      <a16:colId xmlns:a16="http://schemas.microsoft.com/office/drawing/2014/main" val="1158146686"/>
                    </a:ext>
                  </a:extLst>
                </a:gridCol>
                <a:gridCol w="842818">
                  <a:extLst>
                    <a:ext uri="{9D8B030D-6E8A-4147-A177-3AD203B41FA5}">
                      <a16:colId xmlns:a16="http://schemas.microsoft.com/office/drawing/2014/main" val="3836080535"/>
                    </a:ext>
                  </a:extLst>
                </a:gridCol>
                <a:gridCol w="1697182">
                  <a:extLst>
                    <a:ext uri="{9D8B030D-6E8A-4147-A177-3AD203B41FA5}">
                      <a16:colId xmlns:a16="http://schemas.microsoft.com/office/drawing/2014/main" val="3598487106"/>
                    </a:ext>
                  </a:extLst>
                </a:gridCol>
                <a:gridCol w="1128620">
                  <a:extLst>
                    <a:ext uri="{9D8B030D-6E8A-4147-A177-3AD203B41FA5}">
                      <a16:colId xmlns:a16="http://schemas.microsoft.com/office/drawing/2014/main" val="3758503813"/>
                    </a:ext>
                  </a:extLst>
                </a:gridCol>
              </a:tblGrid>
              <a:tr h="37891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GS66502B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GaNFET</a:t>
                      </a:r>
                      <a:endParaRPr lang="en-GB" sz="1400" dirty="0"/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650V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PASS</a:t>
                      </a:r>
                    </a:p>
                  </a:txBody>
                  <a:tcPr marL="83127" marR="83127"/>
                </a:tc>
                <a:extLst>
                  <a:ext uri="{0D108BD9-81ED-4DB2-BD59-A6C34878D82A}">
                    <a16:rowId xmlns:a16="http://schemas.microsoft.com/office/drawing/2014/main" val="2014584110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1C645EA6-DF29-47B2-9BCD-DEFBEA6B74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343623"/>
              </p:ext>
            </p:extLst>
          </p:nvPr>
        </p:nvGraphicFramePr>
        <p:xfrm>
          <a:off x="6152583" y="5524478"/>
          <a:ext cx="50225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3904">
                  <a:extLst>
                    <a:ext uri="{9D8B030D-6E8A-4147-A177-3AD203B41FA5}">
                      <a16:colId xmlns:a16="http://schemas.microsoft.com/office/drawing/2014/main" val="1158146686"/>
                    </a:ext>
                  </a:extLst>
                </a:gridCol>
                <a:gridCol w="842818">
                  <a:extLst>
                    <a:ext uri="{9D8B030D-6E8A-4147-A177-3AD203B41FA5}">
                      <a16:colId xmlns:a16="http://schemas.microsoft.com/office/drawing/2014/main" val="3836080535"/>
                    </a:ext>
                  </a:extLst>
                </a:gridCol>
                <a:gridCol w="1697182">
                  <a:extLst>
                    <a:ext uri="{9D8B030D-6E8A-4147-A177-3AD203B41FA5}">
                      <a16:colId xmlns:a16="http://schemas.microsoft.com/office/drawing/2014/main" val="3598487106"/>
                    </a:ext>
                  </a:extLst>
                </a:gridCol>
                <a:gridCol w="1128620">
                  <a:extLst>
                    <a:ext uri="{9D8B030D-6E8A-4147-A177-3AD203B41FA5}">
                      <a16:colId xmlns:a16="http://schemas.microsoft.com/office/drawing/2014/main" val="37585038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PGA26E19BV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GaNFET</a:t>
                      </a:r>
                      <a:endParaRPr lang="en-GB" sz="1400" dirty="0"/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600V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PASS</a:t>
                      </a:r>
                    </a:p>
                  </a:txBody>
                  <a:tcPr marL="83127" marR="83127"/>
                </a:tc>
                <a:extLst>
                  <a:ext uri="{0D108BD9-81ED-4DB2-BD59-A6C34878D82A}">
                    <a16:rowId xmlns:a16="http://schemas.microsoft.com/office/drawing/2014/main" val="2014584110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14151C7C-3945-4BB5-9C59-AAA6178F9131}"/>
              </a:ext>
            </a:extLst>
          </p:cNvPr>
          <p:cNvSpPr txBox="1"/>
          <p:nvPr/>
        </p:nvSpPr>
        <p:spPr>
          <a:xfrm>
            <a:off x="6207288" y="720948"/>
            <a:ext cx="4947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/>
              <a:t>Partial list of investigated HV devices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2F7C3FB-7451-473E-BA62-FDAD282E633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7" name="Picture 36" descr="ox_small_cmyk_pos_rect.jpg">
            <a:extLst>
              <a:ext uri="{FF2B5EF4-FFF2-40B4-BE49-F238E27FC236}">
                <a16:creationId xmlns:a16="http://schemas.microsoft.com/office/drawing/2014/main" id="{84A8A344-BC0E-4A8D-A232-266BD96EB9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D43B7AB9-8E2E-43DA-94FE-5EFE3CD43E6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6EEE24E-8AF5-4023-856D-A7D7B722B19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4997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Typical Si HV MOSFET use regions of low doping to increase high voltage capabilities: this affects their radiation hardness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Non-ionizing and ionizing irradiation test results of GaN FET devices indicate very high radiation hardness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C8958E6-CABC-4816-9B42-EED2C45A39D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D15B9E1-B983-4537-9FB0-EF18463C39A7}"/>
              </a:ext>
            </a:extLst>
          </p:cNvPr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576" y="3194285"/>
            <a:ext cx="2772000" cy="2052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3449600-1780-4E7D-9A60-C5C26D8968C0}"/>
              </a:ext>
            </a:extLst>
          </p:cNvPr>
          <p:cNvSpPr txBox="1"/>
          <p:nvPr/>
        </p:nvSpPr>
        <p:spPr>
          <a:xfrm>
            <a:off x="7941057" y="5144398"/>
            <a:ext cx="5180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Vds</a:t>
            </a: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[V]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FD6CC1-50D8-4954-92FF-E9627A0D92DF}"/>
              </a:ext>
            </a:extLst>
          </p:cNvPr>
          <p:cNvSpPr txBox="1"/>
          <p:nvPr/>
        </p:nvSpPr>
        <p:spPr>
          <a:xfrm>
            <a:off x="7254280" y="4172684"/>
            <a:ext cx="12009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Board1 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Vds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Symbol" panose="05050102010706020507" pitchFamily="18" charset="2"/>
              </a:rPr>
              <a:t>&gt; = 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9.05E14</a:t>
            </a:r>
            <a:b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TID =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207 [</a:t>
            </a:r>
            <a:r>
              <a:rPr kumimoji="0" lang="en-GB" sz="11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Mrad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]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F05DFD6-FCDF-4AC9-84CE-A60C735E9D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7935" y="3146865"/>
            <a:ext cx="3109091" cy="205163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B8EFC9D-1392-4AFD-B371-16FC793092B6}"/>
              </a:ext>
            </a:extLst>
          </p:cNvPr>
          <p:cNvSpPr/>
          <p:nvPr/>
        </p:nvSpPr>
        <p:spPr>
          <a:xfrm>
            <a:off x="8550066" y="3247193"/>
            <a:ext cx="1658322" cy="27699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Vds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= 550V, T = 21C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2FB2DA-70FF-4414-B407-66A112640AB6}"/>
              </a:ext>
            </a:extLst>
          </p:cNvPr>
          <p:cNvSpPr txBox="1"/>
          <p:nvPr/>
        </p:nvSpPr>
        <p:spPr>
          <a:xfrm>
            <a:off x="7578837" y="3315573"/>
            <a:ext cx="657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Ids [A]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046569D-DC32-421F-8CB9-5E56A20A7A1D}"/>
              </a:ext>
            </a:extLst>
          </p:cNvPr>
          <p:cNvSpPr txBox="1"/>
          <p:nvPr/>
        </p:nvSpPr>
        <p:spPr>
          <a:xfrm>
            <a:off x="10975037" y="5290126"/>
            <a:ext cx="5953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Vgs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[V]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85422E-9B67-40CA-A591-2526F6A0D1EF}"/>
              </a:ext>
            </a:extLst>
          </p:cNvPr>
          <p:cNvSpPr txBox="1"/>
          <p:nvPr/>
        </p:nvSpPr>
        <p:spPr>
          <a:xfrm>
            <a:off x="5774454" y="5685469"/>
            <a:ext cx="5551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Additional test performed on 18 devices Total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fluence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1.0E15, ~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TID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200Mrad(GaN)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Total n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fluence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1.0E16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8AFE6E-FFB9-41BD-9D23-0E4ECF8CE9EA}"/>
              </a:ext>
            </a:extLst>
          </p:cNvPr>
          <p:cNvSpPr txBox="1"/>
          <p:nvPr/>
        </p:nvSpPr>
        <p:spPr>
          <a:xfrm>
            <a:off x="5950494" y="5186042"/>
            <a:ext cx="2020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/>
              <a:t>GaN Vds shift with irradiation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8B88EB-FD0E-494C-AAC6-DC05073B0C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21" t="55636" r="3897" b="9778"/>
          <a:stretch/>
        </p:blipFill>
        <p:spPr>
          <a:xfrm>
            <a:off x="5873189" y="799785"/>
            <a:ext cx="2794203" cy="90931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FECD6F3-330D-4FEA-8DD5-365A5985460D}"/>
              </a:ext>
            </a:extLst>
          </p:cNvPr>
          <p:cNvSpPr txBox="1"/>
          <p:nvPr/>
        </p:nvSpPr>
        <p:spPr>
          <a:xfrm>
            <a:off x="5873189" y="1895944"/>
            <a:ext cx="2895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 Lateral Double-Diffused MOS (LDMOS). </a:t>
            </a:r>
            <a:r>
              <a:rPr lang="en-GB" sz="1200" i="1" kern="0" dirty="0">
                <a:solidFill>
                  <a:prstClr val="black"/>
                </a:solidFill>
              </a:rPr>
              <a:t>A long drift region of lower doping reduces the electric field</a:t>
            </a:r>
            <a:endParaRPr kumimoji="0" lang="en-GB" sz="12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4C1DC6B-7825-4FAC-B4AE-4EED4705D99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9" name="Picture 28" descr="ox_small_cmyk_pos_rect.jpg">
            <a:extLst>
              <a:ext uri="{FF2B5EF4-FFF2-40B4-BE49-F238E27FC236}">
                <a16:creationId xmlns:a16="http://schemas.microsoft.com/office/drawing/2014/main" id="{95869BE1-9E5F-4C98-AC04-3A57EA8887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DD0A2B5-AC44-4473-A21F-387F434EEC0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2515816-DA4A-4C4C-AEED-F35BFB0DB3A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26</a:t>
            </a:r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1C7C966-2CCD-49BF-87C0-1991EC4316A8}"/>
              </a:ext>
            </a:extLst>
          </p:cNvPr>
          <p:cNvSpPr txBox="1"/>
          <p:nvPr/>
        </p:nvSpPr>
        <p:spPr>
          <a:xfrm>
            <a:off x="8955679" y="1851237"/>
            <a:ext cx="2660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Example </a:t>
            </a:r>
            <a:r>
              <a:rPr kumimoji="0" lang="en-GB" sz="12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Xsection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of a HEMT E. GaN FET. Strain-induced polarization at interface forms a 2DEG</a:t>
            </a:r>
            <a:endParaRPr kumimoji="0" lang="en-GB" sz="12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C299A0-7421-4A19-84B9-2DDEAFFF9E4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906" t="11570" r="8818"/>
          <a:stretch/>
        </p:blipFill>
        <p:spPr>
          <a:xfrm>
            <a:off x="9156674" y="802288"/>
            <a:ext cx="2123550" cy="93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5597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140575-2912-4802-8D12-A600FA427FE4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15" name="Picture 7">
            <a:extLst>
              <a:ext uri="{FF2B5EF4-FFF2-40B4-BE49-F238E27FC236}">
                <a16:creationId xmlns:a16="http://schemas.microsoft.com/office/drawing/2014/main" id="{2BACD8B0-86EA-47F4-BFDB-0E80EC1F0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908" y="479008"/>
            <a:ext cx="3403232" cy="255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DE9FF1B-C6BF-448D-A58A-5348A5B0351A}"/>
              </a:ext>
            </a:extLst>
          </p:cNvPr>
          <p:cNvCxnSpPr>
            <a:endCxn id="18" idx="3"/>
          </p:cNvCxnSpPr>
          <p:nvPr/>
        </p:nvCxnSpPr>
        <p:spPr>
          <a:xfrm flipH="1">
            <a:off x="8140499" y="1176223"/>
            <a:ext cx="619887" cy="445190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C7F483-8EBC-4837-8D87-38F54258414B}"/>
              </a:ext>
            </a:extLst>
          </p:cNvPr>
          <p:cNvSpPr txBox="1"/>
          <p:nvPr/>
        </p:nvSpPr>
        <p:spPr>
          <a:xfrm>
            <a:off x="8660226" y="977845"/>
            <a:ext cx="677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HV area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B03B9FF-18A5-49F1-84FF-0F3B24813C91}"/>
              </a:ext>
            </a:extLst>
          </p:cNvPr>
          <p:cNvSpPr/>
          <p:nvPr/>
        </p:nvSpPr>
        <p:spPr>
          <a:xfrm rot="20042690">
            <a:off x="7792042" y="1507641"/>
            <a:ext cx="366964" cy="38815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0A751A9-1915-49FC-894E-0CB329FA866F}"/>
              </a:ext>
            </a:extLst>
          </p:cNvPr>
          <p:cNvCxnSpPr>
            <a:cxnSpLocks/>
          </p:cNvCxnSpPr>
          <p:nvPr/>
        </p:nvCxnSpPr>
        <p:spPr>
          <a:xfrm>
            <a:off x="7375614" y="723059"/>
            <a:ext cx="259219" cy="372092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F1FA973-8C96-48BD-BF48-BC4239962060}"/>
              </a:ext>
            </a:extLst>
          </p:cNvPr>
          <p:cNvSpPr txBox="1"/>
          <p:nvPr/>
        </p:nvSpPr>
        <p:spPr>
          <a:xfrm>
            <a:off x="6599826" y="553015"/>
            <a:ext cx="1375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Strips power Board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BDD761-4EB2-4EDF-BC9D-86BC257E7A80}"/>
              </a:ext>
            </a:extLst>
          </p:cNvPr>
          <p:cNvSpPr txBox="1"/>
          <p:nvPr/>
        </p:nvSpPr>
        <p:spPr>
          <a:xfrm>
            <a:off x="576000" y="2160000"/>
            <a:ext cx="47949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kern="0" dirty="0">
              <a:solidFill>
                <a:prstClr val="black"/>
              </a:solidFill>
            </a:endParaRP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HVMUX sits on the lower side of a flexi power board (PB).</a:t>
            </a: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kern="0" dirty="0">
              <a:solidFill>
                <a:prstClr val="black"/>
              </a:solidFill>
            </a:endParaRP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PB final version incorporates power control and HVMUX elements in the AMAC (Autonomous Monitor And Control) ASIC.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0847D8-E4ED-45D2-9AE9-EED021D71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8766" y="3469493"/>
            <a:ext cx="3893350" cy="255587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E7B72F9-0155-46D0-99DC-0936682665EE}"/>
              </a:ext>
            </a:extLst>
          </p:cNvPr>
          <p:cNvSpPr txBox="1"/>
          <p:nvPr/>
        </p:nvSpPr>
        <p:spPr>
          <a:xfrm>
            <a:off x="6338478" y="5981780"/>
            <a:ext cx="1898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/>
              <a:t>Power board v3.0b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ECC2DD-5966-4F9A-9234-790145F3689A}"/>
              </a:ext>
            </a:extLst>
          </p:cNvPr>
          <p:cNvSpPr txBox="1"/>
          <p:nvPr/>
        </p:nvSpPr>
        <p:spPr>
          <a:xfrm>
            <a:off x="6273907" y="3004868"/>
            <a:ext cx="30469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000" b="0" i="1" u="none" strike="noStrike" baseline="0" dirty="0">
                <a:latin typeface="Times New Roman" panose="02020603050405020304" pitchFamily="18" charset="0"/>
              </a:rPr>
              <a:t>A barrel short strip module with</a:t>
            </a:r>
          </a:p>
          <a:p>
            <a:pPr algn="l"/>
            <a:r>
              <a:rPr lang="en-GB" sz="1000" b="0" i="1" u="none" strike="noStrike" baseline="0" dirty="0">
                <a:latin typeface="Times New Roman" panose="02020603050405020304" pitchFamily="18" charset="0"/>
              </a:rPr>
              <a:t>two hybrids and one </a:t>
            </a:r>
            <a:r>
              <a:rPr lang="en-GB" sz="1000" b="0" i="1" u="none" strike="noStrike" baseline="0" dirty="0" err="1">
                <a:latin typeface="Times New Roman" panose="02020603050405020304" pitchFamily="18" charset="0"/>
              </a:rPr>
              <a:t>powerboard</a:t>
            </a:r>
            <a:r>
              <a:rPr lang="en-GB" sz="1000" b="0" i="1" u="none" strike="noStrike" baseline="0" dirty="0">
                <a:latin typeface="Times New Roman" panose="02020603050405020304" pitchFamily="18" charset="0"/>
              </a:rPr>
              <a:t> with HVMUX</a:t>
            </a:r>
            <a:endParaRPr lang="en-GB" i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F73EB5C-A847-4C56-9E34-4DC81A89607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7" name="Picture 26" descr="ox_small_cmyk_pos_rect.jpg">
            <a:extLst>
              <a:ext uri="{FF2B5EF4-FFF2-40B4-BE49-F238E27FC236}">
                <a16:creationId xmlns:a16="http://schemas.microsoft.com/office/drawing/2014/main" id="{0B989FDE-C054-4FD6-B08F-4A138304B6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E427874-E299-45BD-BE96-604F0734DFE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71FB849-1F43-46A3-AEBC-85B2B2E65A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517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36022-52B5-45FB-93DC-A452F41B1D6E}"/>
              </a:ext>
            </a:extLst>
          </p:cNvPr>
          <p:cNvSpPr txBox="1"/>
          <p:nvPr/>
        </p:nvSpPr>
        <p:spPr>
          <a:xfrm>
            <a:off x="576000" y="2160000"/>
            <a:ext cx="510980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IC (integrated circuit) single silicon chip that includes active and passive interconnected devices to implement complex operations (analogue, digital)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Planar technology: the processing steps are implemented in a thin layer of the surface of the chip</a:t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027052-E4BC-4972-9673-9699F033B4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91" t="5903" r="10667" b="6405"/>
          <a:stretch/>
        </p:blipFill>
        <p:spPr>
          <a:xfrm>
            <a:off x="6284550" y="102616"/>
            <a:ext cx="3307170" cy="54672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BC5F851-6967-4CBE-B130-ABED644418D1}"/>
              </a:ext>
            </a:extLst>
          </p:cNvPr>
          <p:cNvSpPr txBox="1"/>
          <p:nvPr/>
        </p:nvSpPr>
        <p:spPr>
          <a:xfrm>
            <a:off x="6400697" y="5379251"/>
            <a:ext cx="31910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/>
              <a:t>Semiconductor device-and-lead structure US2981877A</a:t>
            </a:r>
          </a:p>
          <a:p>
            <a:r>
              <a:rPr lang="en-US" sz="1200" i="1" dirty="0"/>
              <a:t>First planar IC patent, 1961 </a:t>
            </a:r>
            <a:endParaRPr lang="en-GB" sz="1200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BBDCB2-D00D-4E48-BB85-4046E1B1D51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6D5E80D3-6B21-4644-99EA-9C8633460D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161FED5-3B19-421C-A5D4-D64DE541378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5BE4F1-6159-4F88-A7F9-152E72106E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40551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 charge pump voltage multiplier driven by AC drives the gate of a GaN FET, rated for HV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Investigated stacked solutions demonstrated switching voltages &gt; 1kV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Up to 600V with the implemented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ItK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solution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Baseline solution for HV bias of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ItK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strips</a:t>
            </a: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1D5F66-4CE1-49EF-A2A4-4AC50AE10E05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F2699F-E1A4-467E-99FA-7F604CFABF72}"/>
              </a:ext>
            </a:extLst>
          </p:cNvPr>
          <p:cNvSpPr txBox="1"/>
          <p:nvPr/>
        </p:nvSpPr>
        <p:spPr>
          <a:xfrm>
            <a:off x="8219187" y="1110920"/>
            <a:ext cx="585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AMAC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F0C594-8BE0-497A-AB51-90DCD8352105}"/>
              </a:ext>
            </a:extLst>
          </p:cNvPr>
          <p:cNvSpPr txBox="1"/>
          <p:nvPr/>
        </p:nvSpPr>
        <p:spPr>
          <a:xfrm>
            <a:off x="7208183" y="676045"/>
            <a:ext cx="31375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LBNL V3 </a:t>
            </a:r>
            <a:r>
              <a:rPr lang="en-US" sz="1600" b="1" dirty="0" err="1">
                <a:solidFill>
                  <a:srgbClr val="C00000"/>
                </a:solidFill>
              </a:rPr>
              <a:t>PowerBoard</a:t>
            </a:r>
            <a:r>
              <a:rPr lang="en-US" sz="1600" b="1" dirty="0">
                <a:solidFill>
                  <a:srgbClr val="C00000"/>
                </a:solidFill>
              </a:rPr>
              <a:t> with HV Mux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E56A0-5FC3-4E18-8924-5AAF39C1D2C5}"/>
              </a:ext>
            </a:extLst>
          </p:cNvPr>
          <p:cNvSpPr txBox="1"/>
          <p:nvPr/>
        </p:nvSpPr>
        <p:spPr>
          <a:xfrm>
            <a:off x="8300504" y="5069784"/>
            <a:ext cx="1212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From </a:t>
            </a:r>
            <a:r>
              <a:rPr lang="en-US" sz="1400" b="1" dirty="0" err="1"/>
              <a:t>Bustape</a:t>
            </a:r>
            <a:endParaRPr lang="en-US" sz="1400" b="1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51B9952-C7C0-4CEB-923E-D68C6F62276B}"/>
              </a:ext>
            </a:extLst>
          </p:cNvPr>
          <p:cNvCxnSpPr>
            <a:stCxn id="21" idx="0"/>
          </p:cNvCxnSpPr>
          <p:nvPr/>
        </p:nvCxnSpPr>
        <p:spPr>
          <a:xfrm flipH="1" flipV="1">
            <a:off x="8524932" y="2473043"/>
            <a:ext cx="915054" cy="189076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7277245-732A-48D2-AFEC-C052D860606C}"/>
              </a:ext>
            </a:extLst>
          </p:cNvPr>
          <p:cNvCxnSpPr>
            <a:stCxn id="22" idx="0"/>
          </p:cNvCxnSpPr>
          <p:nvPr/>
        </p:nvCxnSpPr>
        <p:spPr>
          <a:xfrm flipH="1" flipV="1">
            <a:off x="8524774" y="2592529"/>
            <a:ext cx="1288966" cy="164757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755DBC72-5340-4B59-99D9-17B041D1F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100" y="3049798"/>
            <a:ext cx="5425756" cy="2673287"/>
          </a:xfrm>
          <a:prstGeom prst="rect">
            <a:avLst/>
          </a:prstGeom>
        </p:spPr>
      </p:pic>
      <p:sp>
        <p:nvSpPr>
          <p:cNvPr id="20" name="Rounded Rectangle 9">
            <a:extLst>
              <a:ext uri="{FF2B5EF4-FFF2-40B4-BE49-F238E27FC236}">
                <a16:creationId xmlns:a16="http://schemas.microsoft.com/office/drawing/2014/main" id="{340217FA-5A12-4EC3-9062-B0500BF5BCAA}"/>
              </a:ext>
            </a:extLst>
          </p:cNvPr>
          <p:cNvSpPr/>
          <p:nvPr/>
        </p:nvSpPr>
        <p:spPr>
          <a:xfrm>
            <a:off x="7745734" y="4238317"/>
            <a:ext cx="758812" cy="782419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61">
            <a:extLst>
              <a:ext uri="{FF2B5EF4-FFF2-40B4-BE49-F238E27FC236}">
                <a16:creationId xmlns:a16="http://schemas.microsoft.com/office/drawing/2014/main" id="{12BA493B-26E1-4318-956E-B4BB3C19F2A5}"/>
              </a:ext>
            </a:extLst>
          </p:cNvPr>
          <p:cNvSpPr/>
          <p:nvPr/>
        </p:nvSpPr>
        <p:spPr>
          <a:xfrm>
            <a:off x="9280624" y="4363809"/>
            <a:ext cx="318723" cy="502439"/>
          </a:xfrm>
          <a:prstGeom prst="roundRect">
            <a:avLst/>
          </a:prstGeom>
          <a:noFill/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62">
            <a:extLst>
              <a:ext uri="{FF2B5EF4-FFF2-40B4-BE49-F238E27FC236}">
                <a16:creationId xmlns:a16="http://schemas.microsoft.com/office/drawing/2014/main" id="{26F83CBE-E17C-4740-81DB-E06282BAABEE}"/>
              </a:ext>
            </a:extLst>
          </p:cNvPr>
          <p:cNvSpPr/>
          <p:nvPr/>
        </p:nvSpPr>
        <p:spPr>
          <a:xfrm>
            <a:off x="9681012" y="4240099"/>
            <a:ext cx="265455" cy="400923"/>
          </a:xfrm>
          <a:prstGeom prst="roundRect">
            <a:avLst/>
          </a:prstGeom>
          <a:noFill/>
          <a:ln w="19050">
            <a:solidFill>
              <a:srgbClr val="261CAA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778073-6981-4457-A325-59CE58B6F27C}"/>
              </a:ext>
            </a:extLst>
          </p:cNvPr>
          <p:cNvSpPr txBox="1"/>
          <p:nvPr/>
        </p:nvSpPr>
        <p:spPr>
          <a:xfrm>
            <a:off x="6904608" y="5261420"/>
            <a:ext cx="2038891" cy="461665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Schottky Diode Charge Pump</a:t>
            </a:r>
            <a:br>
              <a:rPr lang="en-US" sz="1200" b="1" dirty="0"/>
            </a:br>
            <a:r>
              <a:rPr lang="en-US" sz="1200" b="1" dirty="0"/>
              <a:t> for Gate Bias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C29ECD-8FEF-4601-940F-EF61F15D00CC}"/>
              </a:ext>
            </a:extLst>
          </p:cNvPr>
          <p:cNvSpPr txBox="1"/>
          <p:nvPr/>
        </p:nvSpPr>
        <p:spPr>
          <a:xfrm>
            <a:off x="10082663" y="5217341"/>
            <a:ext cx="1295676" cy="461665"/>
          </a:xfrm>
          <a:prstGeom prst="rect">
            <a:avLst/>
          </a:prstGeom>
          <a:noFill/>
          <a:ln w="19050">
            <a:solidFill>
              <a:srgbClr val="008C44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Gate Overvoltage</a:t>
            </a:r>
            <a:br>
              <a:rPr lang="en-US" sz="1200" b="1" dirty="0"/>
            </a:br>
            <a:r>
              <a:rPr lang="en-US" sz="1200" b="1" dirty="0"/>
              <a:t> Protection Zener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19170A-CD6C-4BFF-982F-3E32EF656F70}"/>
              </a:ext>
            </a:extLst>
          </p:cNvPr>
          <p:cNvSpPr txBox="1"/>
          <p:nvPr/>
        </p:nvSpPr>
        <p:spPr>
          <a:xfrm>
            <a:off x="10060981" y="4506324"/>
            <a:ext cx="1023037" cy="307777"/>
          </a:xfrm>
          <a:prstGeom prst="rect">
            <a:avLst/>
          </a:prstGeom>
          <a:noFill/>
          <a:ln w="19050">
            <a:solidFill>
              <a:srgbClr val="00206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HV </a:t>
            </a:r>
            <a:r>
              <a:rPr lang="en-US" sz="1400" b="1" dirty="0" err="1"/>
              <a:t>GaNFET</a:t>
            </a:r>
            <a:endParaRPr lang="en-US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7CF967-EF77-4648-9E93-F2219B98B1E5}"/>
              </a:ext>
            </a:extLst>
          </p:cNvPr>
          <p:cNvSpPr txBox="1"/>
          <p:nvPr/>
        </p:nvSpPr>
        <p:spPr>
          <a:xfrm>
            <a:off x="10785033" y="1131724"/>
            <a:ext cx="688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Sensor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F18181-6458-4020-BBA5-E45BED438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394" y="1640659"/>
            <a:ext cx="5497960" cy="1402202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33A67A4-0AA0-4A19-9B21-9A30E26D2EFE}"/>
              </a:ext>
            </a:extLst>
          </p:cNvPr>
          <p:cNvCxnSpPr>
            <a:cxnSpLocks/>
          </p:cNvCxnSpPr>
          <p:nvPr/>
        </p:nvCxnSpPr>
        <p:spPr>
          <a:xfrm flipV="1">
            <a:off x="8219187" y="2129237"/>
            <a:ext cx="1721835" cy="212031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96B537E-710B-4781-910E-B54A99116E04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9813740" y="2508749"/>
            <a:ext cx="247241" cy="17313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B93A604-8121-4C5E-A20D-D1EAE22DE462}"/>
              </a:ext>
            </a:extLst>
          </p:cNvPr>
          <p:cNvCxnSpPr>
            <a:cxnSpLocks/>
          </p:cNvCxnSpPr>
          <p:nvPr/>
        </p:nvCxnSpPr>
        <p:spPr>
          <a:xfrm flipV="1">
            <a:off x="9435893" y="2459950"/>
            <a:ext cx="341276" cy="185340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FD5778C-4E0A-45C9-8838-24B3923D3ED7}"/>
              </a:ext>
            </a:extLst>
          </p:cNvPr>
          <p:cNvCxnSpPr>
            <a:cxnSpLocks/>
          </p:cNvCxnSpPr>
          <p:nvPr/>
        </p:nvCxnSpPr>
        <p:spPr>
          <a:xfrm>
            <a:off x="8524774" y="1358054"/>
            <a:ext cx="252204" cy="84409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7E4D585-A295-4E42-80DA-F5FE30DE5A55}"/>
              </a:ext>
            </a:extLst>
          </p:cNvPr>
          <p:cNvSpPr txBox="1"/>
          <p:nvPr/>
        </p:nvSpPr>
        <p:spPr>
          <a:xfrm>
            <a:off x="10191189" y="3268664"/>
            <a:ext cx="874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RC Filters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78523E-78AC-4415-816A-EA3BFA56E8A9}"/>
              </a:ext>
            </a:extLst>
          </p:cNvPr>
          <p:cNvSpPr txBox="1"/>
          <p:nvPr/>
        </p:nvSpPr>
        <p:spPr>
          <a:xfrm>
            <a:off x="8938631" y="5272720"/>
            <a:ext cx="1212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From </a:t>
            </a:r>
            <a:r>
              <a:rPr lang="en-US" sz="1400" b="1" dirty="0" err="1"/>
              <a:t>Bustape</a:t>
            </a:r>
            <a:endParaRPr lang="en-US" sz="1400" b="1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E681546-04EE-4016-B52A-938E55A3C19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2" name="Picture 41" descr="ox_small_cmyk_pos_rect.jpg">
            <a:extLst>
              <a:ext uri="{FF2B5EF4-FFF2-40B4-BE49-F238E27FC236}">
                <a16:creationId xmlns:a16="http://schemas.microsoft.com/office/drawing/2014/main" id="{C49D1F6F-CFE9-49AA-91FB-909C7507C7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51B15CA5-B562-4BF7-B5D9-1F0428AC79A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002179D-4C51-4216-B3EB-1E8DDFE231E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  <a:endParaRPr lang="en-GB" dirty="0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9F1756BB-E529-478A-B491-82A14A785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2073" y="5859850"/>
            <a:ext cx="548626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Villani, E.G., and ATLAS Collaboration. 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HVMUX, a High Voltage Multiplexing for the ATLAS Tracker Upgrade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. United States: N. p., 2016.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9205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C1C6F8-1192-4ED7-97BA-8927C5E4D3C9}"/>
              </a:ext>
            </a:extLst>
          </p:cNvPr>
          <p:cNvSpPr/>
          <p:nvPr/>
        </p:nvSpPr>
        <p:spPr>
          <a:xfrm>
            <a:off x="5953643" y="757893"/>
            <a:ext cx="5491192" cy="55092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Circuits and Layouts I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  <a:p>
            <a:pPr algn="ctr"/>
            <a:endParaRPr lang="en-US" dirty="0">
              <a:latin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 and Monolithic technology pros and cons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layout to device example of CMOS sensor fabrication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Isolation techniques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 biasing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7AA2BD-C76F-48EC-A29F-F3744F43B96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10" descr="ox_small_cmyk_pos_rect.jpg">
            <a:extLst>
              <a:ext uri="{FF2B5EF4-FFF2-40B4-BE49-F238E27FC236}">
                <a16:creationId xmlns:a16="http://schemas.microsoft.com/office/drawing/2014/main" id="{4D250FE6-A1CC-4BCF-91D8-21D5798516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29EFF0A-24FE-48D4-9AC3-932D85DA003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757D24-B8C3-4AA5-8F91-775C4B666F4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29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D3CEDE-BAC1-4269-8D7D-BACF6BB431F4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Planar technology used also for detector technology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Remarkable evolution in planar technologies impacted on detector technology as well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Historically used ‘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hybrid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’ approach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E5D0BE6-3308-42A3-8A90-8040FC0FC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5679" y="3349904"/>
            <a:ext cx="5434350" cy="28869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E906E36-401D-4B65-A0C6-ECB78E237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8982" y="460771"/>
            <a:ext cx="3947609" cy="250128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6CA0F42-AB58-488B-AFD9-88EC6AA4349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CB6F86BC-ED02-447D-BFDB-C4D19C770E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A161637-1056-4ABA-9C86-32C764207D4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D8857E-F4B2-4C8C-9D11-81790F36C40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46023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Hybrid solution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39E60F-AC16-440F-9FB7-9BD8C95A6B90}"/>
              </a:ext>
            </a:extLst>
          </p:cNvPr>
          <p:cNvSpPr txBox="1"/>
          <p:nvPr/>
        </p:nvSpPr>
        <p:spPr>
          <a:xfrm>
            <a:off x="576000" y="2160000"/>
            <a:ext cx="5098415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Hybrid</a:t>
            </a:r>
            <a:r>
              <a:rPr lang="en-US" sz="2000" dirty="0"/>
              <a:t>: different operations are implemented on different silicon chips (like sensing and read out on separate carriers)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HR substrate for the sensor optimize the charge collection efficiency and speed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It requires complex bonding, affecting reliability, costs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Extra material due to the various layers</a:t>
            </a:r>
            <a:endParaRPr lang="en-US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B55838B-5454-4EB5-9171-70332643E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6928" y="578583"/>
            <a:ext cx="2830849" cy="171268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EAF86C3-753F-4D8C-9809-6021B07D82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55" r="3731" b="6384"/>
          <a:stretch/>
        </p:blipFill>
        <p:spPr>
          <a:xfrm>
            <a:off x="7988694" y="2733261"/>
            <a:ext cx="3222644" cy="285253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25225-77E1-4E62-8A64-91CC9AA42CB5}"/>
              </a:ext>
            </a:extLst>
          </p:cNvPr>
          <p:cNvSpPr txBox="1"/>
          <p:nvPr/>
        </p:nvSpPr>
        <p:spPr>
          <a:xfrm>
            <a:off x="7302010" y="5666286"/>
            <a:ext cx="41636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400" i="1" dirty="0"/>
              <a:t>ATLAS Inner Tracker Upgrade (ITk) silicon strip module on barrel stave</a:t>
            </a:r>
            <a:endParaRPr lang="en-GB" sz="1400" i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21CA42E-DB2E-4215-8AF3-BA7FDD35B5F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4ED94B80-9508-4482-B6EA-FDF3C7C08D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597C052-63FD-46EC-965F-5B4670E0AD8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8E680E2-4030-49A1-9B15-62BC38FDC8F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347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B3AC2B-E790-44EE-877A-A1BF01E3E1DF}"/>
              </a:ext>
            </a:extLst>
          </p:cNvPr>
          <p:cNvSpPr txBox="1"/>
          <p:nvPr/>
        </p:nvSpPr>
        <p:spPr>
          <a:xfrm>
            <a:off x="576000" y="2160000"/>
            <a:ext cx="5098415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Monolithic</a:t>
            </a:r>
            <a:r>
              <a:rPr lang="en-US" sz="2000" dirty="0"/>
              <a:t>: sensing and read out are implemented on the same silicon chip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In-pixel processing possible: amplification and digitization integrated in the same chip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Small pixels ( ‘10’s x 10’s um 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Low noise, due to small pixel, low leakage, low capacitance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Good S/N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Sensitive region 10’us um, </a:t>
            </a:r>
            <a:r>
              <a:rPr lang="en-US" dirty="0" err="1"/>
              <a:t>backthinning</a:t>
            </a:r>
            <a:r>
              <a:rPr lang="en-US" dirty="0"/>
              <a:t> possible to reduce mass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E04EF5-41A5-464F-A830-C9170C393D7D}"/>
              </a:ext>
            </a:extLst>
          </p:cNvPr>
          <p:cNvSpPr txBox="1"/>
          <p:nvPr/>
        </p:nvSpPr>
        <p:spPr>
          <a:xfrm>
            <a:off x="5966050" y="4203291"/>
            <a:ext cx="547299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MAPS used for ALICE ITS upgrade, with in-pixel FE circuitry</a:t>
            </a:r>
            <a:endParaRPr lang="en-GB" sz="12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ADC479-E073-44FE-B8A1-D4E352E41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2450" y="2924737"/>
            <a:ext cx="2735473" cy="10110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C49AD4-49C8-40F1-B6F5-47772D34A4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496" y="2706574"/>
            <a:ext cx="2412123" cy="1325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658AB0-0000-4D32-8CB8-0860A987E5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3966" y="623595"/>
            <a:ext cx="2578461" cy="149239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0FDFAD2-3E86-414E-95D1-A432DF6825E9}"/>
              </a:ext>
            </a:extLst>
          </p:cNvPr>
          <p:cNvSpPr txBox="1"/>
          <p:nvPr/>
        </p:nvSpPr>
        <p:spPr>
          <a:xfrm>
            <a:off x="5946524" y="2234840"/>
            <a:ext cx="41636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The vertex detector of the STAR experiment, the first to use CMOS MAPS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333637-2F72-484A-9452-3AF575CB84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4710" y="4610115"/>
            <a:ext cx="3652543" cy="146190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8B36728-44A7-4AEE-949E-75FB054B51BD}"/>
              </a:ext>
            </a:extLst>
          </p:cNvPr>
          <p:cNvSpPr txBox="1"/>
          <p:nvPr/>
        </p:nvSpPr>
        <p:spPr>
          <a:xfrm>
            <a:off x="5728454" y="5864153"/>
            <a:ext cx="45231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HV MAPS used for Mu3e</a:t>
            </a:r>
            <a:endParaRPr lang="en-GB" sz="1200" i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955EE5-6C07-4351-9B4F-376C7005947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Monolithic solution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81A8483-1A7D-454D-9F2E-12987043690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BA469288-9F29-49FC-9CF6-9741747CFE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1DDBBA7-70F4-457C-874C-1EB83E6D583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B5E3F5-0C82-417A-A0C0-DAF25F58A0F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017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Monolithic Solution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7838AA-2096-45AA-ADCB-CF2A062FC3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200"/>
          <a:stretch/>
        </p:blipFill>
        <p:spPr>
          <a:xfrm>
            <a:off x="6066182" y="751826"/>
            <a:ext cx="2767077" cy="158692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671940D-6AEE-4CF9-9E9C-A8929BCA2642}"/>
              </a:ext>
            </a:extLst>
          </p:cNvPr>
          <p:cNvSpPr txBox="1"/>
          <p:nvPr/>
        </p:nvSpPr>
        <p:spPr>
          <a:xfrm>
            <a:off x="576000" y="2160000"/>
            <a:ext cx="5098415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Monolithic</a:t>
            </a:r>
            <a:r>
              <a:rPr lang="en-US" sz="2000" dirty="0"/>
              <a:t>: sensing and read out are implemented on the same silicon chip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Mostly use commercial CMOS process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Redundancies of foundries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Potentially low cost, large area cover possible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High yield</a:t>
            </a:r>
            <a:br>
              <a:rPr lang="en-US" dirty="0"/>
            </a:b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Reliability, no need for wire/bump bonding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F27D5F-C5AB-46C7-BED5-3A894F89CCC7}"/>
              </a:ext>
            </a:extLst>
          </p:cNvPr>
          <p:cNvSpPr txBox="1"/>
          <p:nvPr/>
        </p:nvSpPr>
        <p:spPr>
          <a:xfrm>
            <a:off x="6217074" y="2454717"/>
            <a:ext cx="28085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Deep P Well</a:t>
            </a:r>
            <a:endParaRPr lang="en-GB" sz="12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D036F1-4327-45C3-9C3C-5B3FCE48DB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571"/>
          <a:stretch/>
        </p:blipFill>
        <p:spPr>
          <a:xfrm>
            <a:off x="9165037" y="875582"/>
            <a:ext cx="2279798" cy="146316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67343BF-7941-40FE-9FDF-17711A910688}"/>
              </a:ext>
            </a:extLst>
          </p:cNvPr>
          <p:cNvSpPr txBox="1"/>
          <p:nvPr/>
        </p:nvSpPr>
        <p:spPr>
          <a:xfrm>
            <a:off x="9345811" y="2316217"/>
            <a:ext cx="19182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Deep N Well</a:t>
            </a:r>
            <a:endParaRPr lang="en-GB" sz="12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B7F5D6-8249-42D5-8AE3-89FC3D274A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7835" y="2797834"/>
            <a:ext cx="2447445" cy="309151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39D904C-24DF-44E9-BAC7-55C08849844E}"/>
              </a:ext>
            </a:extLst>
          </p:cNvPr>
          <p:cNvSpPr txBox="1"/>
          <p:nvPr/>
        </p:nvSpPr>
        <p:spPr>
          <a:xfrm>
            <a:off x="6217074" y="5356943"/>
            <a:ext cx="28085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Monolithic approach is an interesting option for most HEP experiments</a:t>
            </a:r>
            <a:endParaRPr lang="en-GB" sz="1200" i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983B65-8D70-40CA-9E67-7E3DB445CA6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AA3605A6-641E-40B4-85E1-500430C6C4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10FDCAD-F442-4E51-A237-C65BAC58CB5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4587C4-8706-430E-921B-48FCEFCAAC9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142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Pros and Cons of Hybrid and Monolithic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421952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latin typeface="Calibri" panose="020F0502020204030204" pitchFamily="34" charset="0"/>
                <a:cs typeface="Calibri" panose="020F0502020204030204" pitchFamily="34" charset="0"/>
              </a:rPr>
              <a:t>Hybrid and Monolithic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 approach: conceptually similar ‘layouts issues’:</a:t>
            </a:r>
            <a:b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latin typeface="Calibri" panose="020F0502020204030204" pitchFamily="34" charset="0"/>
                <a:cs typeface="Calibri" panose="020F0502020204030204" pitchFamily="34" charset="0"/>
              </a:rPr>
              <a:t>Guard rings, barrier stops to avoid surface currents required in both solutions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latin typeface="Calibri" panose="020F0502020204030204" pitchFamily="34" charset="0"/>
                <a:cs typeface="Calibri" panose="020F0502020204030204" pitchFamily="34" charset="0"/>
              </a:rPr>
              <a:t>Usually high voltage (100’s V)are needed for biasing of sensors in hybrid approach: HV biasing technique present additional challenges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Lower voltages (10’s V) are needed for monolithic: small signals call for optimized S/N from RO electronics</a:t>
            </a: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5B9EE2-C73D-4265-886D-89B3DA092F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200"/>
          <a:stretch/>
        </p:blipFill>
        <p:spPr>
          <a:xfrm>
            <a:off x="6191076" y="800927"/>
            <a:ext cx="2696983" cy="15467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33690A5-7FB1-4F76-9899-DED772047399}"/>
              </a:ext>
            </a:extLst>
          </p:cNvPr>
          <p:cNvSpPr txBox="1"/>
          <p:nvPr/>
        </p:nvSpPr>
        <p:spPr>
          <a:xfrm>
            <a:off x="9350613" y="1516654"/>
            <a:ext cx="19182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Monolithic Layout, mostly focusing on Sensor part (monolithic RO will be covered by others)</a:t>
            </a:r>
            <a:endParaRPr lang="en-GB" sz="1200" i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00B85F0-885C-4D8D-89D3-428796D1A2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1253" y="3671129"/>
            <a:ext cx="3113934" cy="18839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936F942-DF20-448C-AE9F-AFCC90625861}"/>
              </a:ext>
            </a:extLst>
          </p:cNvPr>
          <p:cNvSpPr txBox="1"/>
          <p:nvPr/>
        </p:nvSpPr>
        <p:spPr>
          <a:xfrm>
            <a:off x="9359900" y="4094851"/>
            <a:ext cx="19182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Hybrid Layout, mostly focusing on sensor HV biasing</a:t>
            </a:r>
            <a:endParaRPr lang="en-GB" sz="1200" i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BB4571-A35E-4CC5-88F3-353134844F1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F854D6EA-766E-49A9-8386-B47D1EA23F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A52F857-A145-44DF-AB14-A762780E1BA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0F8296-50EF-4D1A-9C84-4B05E5DCB32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502027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04F1F1B-ED55-4EB3-8257-BF2B79114F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3717" y="607384"/>
            <a:ext cx="2544585" cy="244361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DE60B49-DA40-4FCF-95B0-CF104763F714}"/>
              </a:ext>
            </a:extLst>
          </p:cNvPr>
          <p:cNvCxnSpPr/>
          <p:nvPr/>
        </p:nvCxnSpPr>
        <p:spPr>
          <a:xfrm>
            <a:off x="5923717" y="3200080"/>
            <a:ext cx="2544585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08A7C9D-F213-4680-BC7C-C5B1968917D5}"/>
              </a:ext>
            </a:extLst>
          </p:cNvPr>
          <p:cNvCxnSpPr>
            <a:cxnSpLocks/>
          </p:cNvCxnSpPr>
          <p:nvPr/>
        </p:nvCxnSpPr>
        <p:spPr>
          <a:xfrm flipV="1">
            <a:off x="8646949" y="607384"/>
            <a:ext cx="0" cy="2443625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92F22EA-F4E4-4753-AE1F-807D1AD46C2F}"/>
              </a:ext>
            </a:extLst>
          </p:cNvPr>
          <p:cNvSpPr txBox="1"/>
          <p:nvPr/>
        </p:nvSpPr>
        <p:spPr>
          <a:xfrm rot="5400000">
            <a:off x="8159499" y="1501947"/>
            <a:ext cx="15232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um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ED4684E-E7A3-4CFA-A9AB-5E43F53D40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069436" y="3752554"/>
            <a:ext cx="2434104" cy="242753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C1CAFDD-3078-4DD4-8EF9-3C9CD7AD7732}"/>
              </a:ext>
            </a:extLst>
          </p:cNvPr>
          <p:cNvSpPr txBox="1"/>
          <p:nvPr/>
        </p:nvSpPr>
        <p:spPr>
          <a:xfrm>
            <a:off x="6331538" y="3180580"/>
            <a:ext cx="15232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um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3A0E2AB7-C45F-4203-8DC3-B38DB82A1417}"/>
              </a:ext>
            </a:extLst>
          </p:cNvPr>
          <p:cNvSpPr/>
          <p:nvPr/>
        </p:nvSpPr>
        <p:spPr>
          <a:xfrm rot="-2700000">
            <a:off x="8465052" y="3236019"/>
            <a:ext cx="674914" cy="555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6FE22E-A210-449C-8415-42C3352FA2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cs typeface="Times New Roman" panose="02020603050405020304" pitchFamily="18" charset="0"/>
              </a:rPr>
              <a:t>Example of fabrication process of a monolithic devices (OVERMOS) using a (simplified) CMOS process</a:t>
            </a:r>
            <a:br>
              <a:rPr lang="en-US" sz="2200" dirty="0">
                <a:cs typeface="Times New Roman" panose="02020603050405020304" pitchFamily="18" charset="0"/>
              </a:rPr>
            </a:br>
            <a:endParaRPr lang="en-US" sz="22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cs typeface="Times New Roman" panose="02020603050405020304" pitchFamily="18" charset="0"/>
              </a:rPr>
              <a:t>Sensor implemented in p-type Silicon  epi 18 um thick</a:t>
            </a:r>
            <a:br>
              <a:rPr lang="en-US" sz="2200" dirty="0">
                <a:cs typeface="Times New Roman" panose="02020603050405020304" pitchFamily="18" charset="0"/>
              </a:rPr>
            </a:br>
            <a:endParaRPr lang="en-US" sz="22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cs typeface="Times New Roman" panose="02020603050405020304" pitchFamily="18" charset="0"/>
              </a:rPr>
              <a:t>Layout of the cell includes 4 collecting diodes isolated by a p-well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cs typeface="Times New Roman" panose="02020603050405020304" pitchFamily="18" charset="0"/>
              </a:rPr>
              <a:t>Only ¼ layout is processed, at the end it will be mirrored and reflected to obtain the full cell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1428749-DB79-4B96-BC08-9FF33BAF23CF}"/>
              </a:ext>
            </a:extLst>
          </p:cNvPr>
          <p:cNvSpPr txBox="1"/>
          <p:nvPr/>
        </p:nvSpPr>
        <p:spPr>
          <a:xfrm>
            <a:off x="6113583" y="1689379"/>
            <a:ext cx="18545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sz="1400" dirty="0">
                <a:cs typeface="Times New Roman" panose="02020603050405020304" pitchFamily="18" charset="0"/>
              </a:rPr>
              <a:t>Collecting nodes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329652C-DD3C-4560-93B4-B0B9C00ADAC3}"/>
              </a:ext>
            </a:extLst>
          </p:cNvPr>
          <p:cNvCxnSpPr>
            <a:cxnSpLocks/>
          </p:cNvCxnSpPr>
          <p:nvPr/>
        </p:nvCxnSpPr>
        <p:spPr>
          <a:xfrm flipV="1">
            <a:off x="7256648" y="1133505"/>
            <a:ext cx="618307" cy="55662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FAD8910-8FAB-4406-8201-D2B276728266}"/>
              </a:ext>
            </a:extLst>
          </p:cNvPr>
          <p:cNvCxnSpPr>
            <a:cxnSpLocks/>
          </p:cNvCxnSpPr>
          <p:nvPr/>
        </p:nvCxnSpPr>
        <p:spPr>
          <a:xfrm flipH="1" flipV="1">
            <a:off x="6336160" y="1061410"/>
            <a:ext cx="811750" cy="64323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DC934A3-BC43-4D0A-B5D3-0F2E113C28D9}"/>
              </a:ext>
            </a:extLst>
          </p:cNvPr>
          <p:cNvCxnSpPr>
            <a:cxnSpLocks/>
          </p:cNvCxnSpPr>
          <p:nvPr/>
        </p:nvCxnSpPr>
        <p:spPr>
          <a:xfrm>
            <a:off x="7287286" y="1997156"/>
            <a:ext cx="620074" cy="55587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CC2049C-54DE-49AE-AA48-627811A3AE64}"/>
              </a:ext>
            </a:extLst>
          </p:cNvPr>
          <p:cNvCxnSpPr>
            <a:cxnSpLocks/>
          </p:cNvCxnSpPr>
          <p:nvPr/>
        </p:nvCxnSpPr>
        <p:spPr>
          <a:xfrm flipH="1">
            <a:off x="6331538" y="1997156"/>
            <a:ext cx="813018" cy="62796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C82E775-069E-426C-AD7F-8700EFC5677B}"/>
              </a:ext>
            </a:extLst>
          </p:cNvPr>
          <p:cNvSpPr txBox="1"/>
          <p:nvPr/>
        </p:nvSpPr>
        <p:spPr>
          <a:xfrm>
            <a:off x="6624287" y="3526996"/>
            <a:ext cx="14412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Pixel Layout</a:t>
            </a:r>
            <a:endParaRPr lang="en-GB" sz="1200" i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3273AB-2363-4775-86F0-23495DF486CE}"/>
              </a:ext>
            </a:extLst>
          </p:cNvPr>
          <p:cNvSpPr txBox="1"/>
          <p:nvPr/>
        </p:nvSpPr>
        <p:spPr>
          <a:xfrm>
            <a:off x="7559717" y="5794501"/>
            <a:ext cx="14412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Picture of real cell</a:t>
            </a:r>
            <a:endParaRPr lang="en-GB" sz="1200" i="1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71FA650-D3F8-455B-8175-C5899159B6C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D34BB9DF-480B-4577-8C51-3174D269A2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45663510-9C64-4801-BC22-22EAF4EC0A8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E05279D-E722-4416-AE6C-1A709BE92BF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8409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102589</TotalTime>
  <Words>2137</Words>
  <Application>Microsoft Office PowerPoint</Application>
  <PresentationFormat>Widescreen</PresentationFormat>
  <Paragraphs>401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Arial Unicode MS</vt:lpstr>
      <vt:lpstr>Calibri</vt:lpstr>
      <vt:lpstr>Calibri Light</vt:lpstr>
      <vt:lpstr>Times New Roman</vt:lpstr>
      <vt:lpstr>Office Theme</vt:lpstr>
      <vt:lpstr>Office Theme</vt:lpstr>
      <vt:lpstr>Circuits and layouts I  E. Giulio Villani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</dc:title>
  <dc:creator>Villani, Giulio (STFC,RAL,PPD)</dc:creator>
  <cp:lastModifiedBy>Villani, Giulio (STFC,RAL,PPD)</cp:lastModifiedBy>
  <cp:revision>387</cp:revision>
  <cp:lastPrinted>2022-02-24T17:37:23Z</cp:lastPrinted>
  <dcterms:created xsi:type="dcterms:W3CDTF">2021-12-29T09:34:20Z</dcterms:created>
  <dcterms:modified xsi:type="dcterms:W3CDTF">2022-05-03T14:28:04Z</dcterms:modified>
</cp:coreProperties>
</file>