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353" r:id="rId2"/>
    <p:sldId id="356" r:id="rId3"/>
    <p:sldId id="371" r:id="rId4"/>
    <p:sldId id="379" r:id="rId5"/>
    <p:sldId id="376" r:id="rId6"/>
    <p:sldId id="378" r:id="rId7"/>
    <p:sldId id="369" r:id="rId8"/>
  </p:sldIdLst>
  <p:sldSz cx="12192000" cy="6858000"/>
  <p:notesSz cx="6805613" cy="99441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132" y="2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E7C207-E83B-4E67-8CE1-38C395AE77A5}" type="datetime1">
              <a:rPr lang="en-GB" smtClean="0"/>
              <a:t>23/07/2026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227CA-6FCC-48E7-B758-A7529EAC49A8}" type="slidenum">
              <a:rPr lang="en-GB" smtClean="0"/>
              <a:t>‹#›</a:t>
            </a:fld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3BDEAFA-E7AA-4624-869A-BD60BC9BCC10}"/>
              </a:ext>
            </a:extLst>
          </p:cNvPr>
          <p:cNvSpPr/>
          <p:nvPr userDrawn="1"/>
        </p:nvSpPr>
        <p:spPr>
          <a:xfrm>
            <a:off x="0" y="6330340"/>
            <a:ext cx="12192000" cy="527660"/>
          </a:xfrm>
          <a:prstGeom prst="rect">
            <a:avLst/>
          </a:prstGeom>
          <a:gradFill flip="none" rotWithShape="1">
            <a:gsLst>
              <a:gs pos="0">
                <a:srgbClr val="1D1DFF">
                  <a:shade val="30000"/>
                  <a:satMod val="115000"/>
                </a:srgbClr>
              </a:gs>
              <a:gs pos="50000">
                <a:srgbClr val="1D1DFF">
                  <a:shade val="67500"/>
                  <a:satMod val="115000"/>
                </a:srgbClr>
              </a:gs>
              <a:gs pos="100000">
                <a:srgbClr val="1D1DFF">
                  <a:shade val="100000"/>
                  <a:satMod val="115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8" name="Picture 7" descr="ox_small_cmyk_pos_rect.jpg">
            <a:extLst>
              <a:ext uri="{FF2B5EF4-FFF2-40B4-BE49-F238E27FC236}">
                <a16:creationId xmlns:a16="http://schemas.microsoft.com/office/drawing/2014/main" id="{D516A817-9CE8-404F-BDEA-A30936E3587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2061" y="6381202"/>
            <a:ext cx="1382789" cy="425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81421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E7C207-E83B-4E67-8CE1-38C395AE77A5}" type="datetime1">
              <a:rPr lang="en-GB" smtClean="0"/>
              <a:t>23/07/2026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227CA-6FCC-48E7-B758-A7529EAC49A8}" type="slidenum">
              <a:rPr lang="en-GB" smtClean="0"/>
              <a:t>‹#›</a:t>
            </a:fld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3BDEAFA-E7AA-4624-869A-BD60BC9BCC10}"/>
              </a:ext>
            </a:extLst>
          </p:cNvPr>
          <p:cNvSpPr/>
          <p:nvPr userDrawn="1"/>
        </p:nvSpPr>
        <p:spPr>
          <a:xfrm>
            <a:off x="0" y="6330340"/>
            <a:ext cx="12192000" cy="527660"/>
          </a:xfrm>
          <a:prstGeom prst="rect">
            <a:avLst/>
          </a:prstGeom>
          <a:gradFill flip="none" rotWithShape="1">
            <a:gsLst>
              <a:gs pos="0">
                <a:srgbClr val="1D1DFF">
                  <a:shade val="30000"/>
                  <a:satMod val="115000"/>
                </a:srgbClr>
              </a:gs>
              <a:gs pos="50000">
                <a:srgbClr val="1D1DFF">
                  <a:shade val="67500"/>
                  <a:satMod val="115000"/>
                </a:srgbClr>
              </a:gs>
              <a:gs pos="100000">
                <a:srgbClr val="1D1DFF">
                  <a:shade val="100000"/>
                  <a:satMod val="115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8" name="Picture 7" descr="ox_small_cmyk_pos_rect.jpg">
            <a:extLst>
              <a:ext uri="{FF2B5EF4-FFF2-40B4-BE49-F238E27FC236}">
                <a16:creationId xmlns:a16="http://schemas.microsoft.com/office/drawing/2014/main" id="{D516A817-9CE8-404F-BDEA-A30936E3587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2061" y="6381202"/>
            <a:ext cx="1382789" cy="425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81421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E7C207-E83B-4E67-8CE1-38C395AE77A5}" type="datetime1">
              <a:rPr lang="en-GB" smtClean="0"/>
              <a:t>23/07/2026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227CA-6FCC-48E7-B758-A7529EAC49A8}" type="slidenum">
              <a:rPr lang="en-GB" smtClean="0"/>
              <a:t>‹#›</a:t>
            </a:fld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3BDEAFA-E7AA-4624-869A-BD60BC9BCC10}"/>
              </a:ext>
            </a:extLst>
          </p:cNvPr>
          <p:cNvSpPr/>
          <p:nvPr userDrawn="1"/>
        </p:nvSpPr>
        <p:spPr>
          <a:xfrm>
            <a:off x="0" y="6330340"/>
            <a:ext cx="12192000" cy="527660"/>
          </a:xfrm>
          <a:prstGeom prst="rect">
            <a:avLst/>
          </a:prstGeom>
          <a:gradFill flip="none" rotWithShape="1">
            <a:gsLst>
              <a:gs pos="0">
                <a:srgbClr val="1D1DFF">
                  <a:shade val="30000"/>
                  <a:satMod val="115000"/>
                </a:srgbClr>
              </a:gs>
              <a:gs pos="50000">
                <a:srgbClr val="1D1DFF">
                  <a:shade val="67500"/>
                  <a:satMod val="115000"/>
                </a:srgbClr>
              </a:gs>
              <a:gs pos="100000">
                <a:srgbClr val="1D1DFF">
                  <a:shade val="100000"/>
                  <a:satMod val="115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8" name="Picture 7" descr="ox_small_cmyk_pos_rect.jpg">
            <a:extLst>
              <a:ext uri="{FF2B5EF4-FFF2-40B4-BE49-F238E27FC236}">
                <a16:creationId xmlns:a16="http://schemas.microsoft.com/office/drawing/2014/main" id="{D516A817-9CE8-404F-BDEA-A30936E3587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2061" y="6381202"/>
            <a:ext cx="1382789" cy="425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81421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E7C207-E83B-4E67-8CE1-38C395AE77A5}" type="datetime1">
              <a:rPr lang="en-GB" smtClean="0"/>
              <a:t>23/07/2026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227CA-6FCC-48E7-B758-A7529EAC49A8}" type="slidenum">
              <a:rPr lang="en-GB" smtClean="0"/>
              <a:t>‹#›</a:t>
            </a:fld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3BDEAFA-E7AA-4624-869A-BD60BC9BCC10}"/>
              </a:ext>
            </a:extLst>
          </p:cNvPr>
          <p:cNvSpPr/>
          <p:nvPr userDrawn="1"/>
        </p:nvSpPr>
        <p:spPr>
          <a:xfrm>
            <a:off x="0" y="6330340"/>
            <a:ext cx="12192000" cy="527660"/>
          </a:xfrm>
          <a:prstGeom prst="rect">
            <a:avLst/>
          </a:prstGeom>
          <a:gradFill flip="none" rotWithShape="1">
            <a:gsLst>
              <a:gs pos="0">
                <a:srgbClr val="1D1DFF">
                  <a:shade val="30000"/>
                  <a:satMod val="115000"/>
                </a:srgbClr>
              </a:gs>
              <a:gs pos="50000">
                <a:srgbClr val="1D1DFF">
                  <a:shade val="67500"/>
                  <a:satMod val="115000"/>
                </a:srgbClr>
              </a:gs>
              <a:gs pos="100000">
                <a:srgbClr val="1D1DFF">
                  <a:shade val="100000"/>
                  <a:satMod val="115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8" name="Picture 7" descr="ox_small_cmyk_pos_rect.jpg">
            <a:extLst>
              <a:ext uri="{FF2B5EF4-FFF2-40B4-BE49-F238E27FC236}">
                <a16:creationId xmlns:a16="http://schemas.microsoft.com/office/drawing/2014/main" id="{D516A817-9CE8-404F-BDEA-A30936E3587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2061" y="6381202"/>
            <a:ext cx="1382789" cy="425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81421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E7C207-E83B-4E67-8CE1-38C395AE77A5}" type="datetime1">
              <a:rPr lang="en-GB" smtClean="0"/>
              <a:t>23/07/2026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227CA-6FCC-48E7-B758-A7529EAC49A8}" type="slidenum">
              <a:rPr lang="en-GB" smtClean="0"/>
              <a:t>‹#›</a:t>
            </a:fld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3BDEAFA-E7AA-4624-869A-BD60BC9BCC10}"/>
              </a:ext>
            </a:extLst>
          </p:cNvPr>
          <p:cNvSpPr/>
          <p:nvPr userDrawn="1"/>
        </p:nvSpPr>
        <p:spPr>
          <a:xfrm>
            <a:off x="0" y="6330340"/>
            <a:ext cx="12192000" cy="527660"/>
          </a:xfrm>
          <a:prstGeom prst="rect">
            <a:avLst/>
          </a:prstGeom>
          <a:gradFill flip="none" rotWithShape="1">
            <a:gsLst>
              <a:gs pos="0">
                <a:srgbClr val="1D1DFF">
                  <a:shade val="30000"/>
                  <a:satMod val="115000"/>
                </a:srgbClr>
              </a:gs>
              <a:gs pos="50000">
                <a:srgbClr val="1D1DFF">
                  <a:shade val="67500"/>
                  <a:satMod val="115000"/>
                </a:srgbClr>
              </a:gs>
              <a:gs pos="100000">
                <a:srgbClr val="1D1DFF">
                  <a:shade val="100000"/>
                  <a:satMod val="115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8" name="Picture 7" descr="ox_small_cmyk_pos_rect.jpg">
            <a:extLst>
              <a:ext uri="{FF2B5EF4-FFF2-40B4-BE49-F238E27FC236}">
                <a16:creationId xmlns:a16="http://schemas.microsoft.com/office/drawing/2014/main" id="{D516A817-9CE8-404F-BDEA-A30936E3587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2061" y="6381202"/>
            <a:ext cx="1382789" cy="425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81421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E7C207-E83B-4E67-8CE1-38C395AE77A5}" type="datetime1">
              <a:rPr lang="en-GB" smtClean="0"/>
              <a:t>23/07/2026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227CA-6FCC-48E7-B758-A7529EAC49A8}" type="slidenum">
              <a:rPr lang="en-GB" smtClean="0"/>
              <a:t>‹#›</a:t>
            </a:fld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3BDEAFA-E7AA-4624-869A-BD60BC9BCC10}"/>
              </a:ext>
            </a:extLst>
          </p:cNvPr>
          <p:cNvSpPr/>
          <p:nvPr userDrawn="1"/>
        </p:nvSpPr>
        <p:spPr>
          <a:xfrm>
            <a:off x="0" y="6330340"/>
            <a:ext cx="12192000" cy="527660"/>
          </a:xfrm>
          <a:prstGeom prst="rect">
            <a:avLst/>
          </a:prstGeom>
          <a:gradFill flip="none" rotWithShape="1">
            <a:gsLst>
              <a:gs pos="0">
                <a:srgbClr val="1D1DFF">
                  <a:shade val="30000"/>
                  <a:satMod val="115000"/>
                </a:srgbClr>
              </a:gs>
              <a:gs pos="50000">
                <a:srgbClr val="1D1DFF">
                  <a:shade val="67500"/>
                  <a:satMod val="115000"/>
                </a:srgbClr>
              </a:gs>
              <a:gs pos="100000">
                <a:srgbClr val="1D1DFF">
                  <a:shade val="100000"/>
                  <a:satMod val="115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8" name="Picture 7" descr="ox_small_cmyk_pos_rect.jpg">
            <a:extLst>
              <a:ext uri="{FF2B5EF4-FFF2-40B4-BE49-F238E27FC236}">
                <a16:creationId xmlns:a16="http://schemas.microsoft.com/office/drawing/2014/main" id="{D516A817-9CE8-404F-BDEA-A30936E3587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2061" y="6381202"/>
            <a:ext cx="1382789" cy="425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81421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E7C207-E83B-4E67-8CE1-38C395AE77A5}" type="datetime1">
              <a:rPr lang="en-GB" smtClean="0"/>
              <a:t>23/07/2026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227CA-6FCC-48E7-B758-A7529EAC49A8}" type="slidenum">
              <a:rPr lang="en-GB" smtClean="0"/>
              <a:t>‹#›</a:t>
            </a:fld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3BDEAFA-E7AA-4624-869A-BD60BC9BCC10}"/>
              </a:ext>
            </a:extLst>
          </p:cNvPr>
          <p:cNvSpPr/>
          <p:nvPr userDrawn="1"/>
        </p:nvSpPr>
        <p:spPr>
          <a:xfrm>
            <a:off x="0" y="6330340"/>
            <a:ext cx="12192000" cy="527660"/>
          </a:xfrm>
          <a:prstGeom prst="rect">
            <a:avLst/>
          </a:prstGeom>
          <a:gradFill flip="none" rotWithShape="1">
            <a:gsLst>
              <a:gs pos="0">
                <a:srgbClr val="1D1DFF">
                  <a:shade val="30000"/>
                  <a:satMod val="115000"/>
                </a:srgbClr>
              </a:gs>
              <a:gs pos="50000">
                <a:srgbClr val="1D1DFF">
                  <a:shade val="67500"/>
                  <a:satMod val="115000"/>
                </a:srgbClr>
              </a:gs>
              <a:gs pos="100000">
                <a:srgbClr val="1D1DFF">
                  <a:shade val="100000"/>
                  <a:satMod val="115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8" name="Picture 7" descr="ox_small_cmyk_pos_rect.jpg">
            <a:extLst>
              <a:ext uri="{FF2B5EF4-FFF2-40B4-BE49-F238E27FC236}">
                <a16:creationId xmlns:a16="http://schemas.microsoft.com/office/drawing/2014/main" id="{D516A817-9CE8-404F-BDEA-A30936E3587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2061" y="6381202"/>
            <a:ext cx="1382789" cy="425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81421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E7C207-E83B-4E67-8CE1-38C395AE77A5}" type="datetime1">
              <a:rPr lang="en-GB" smtClean="0"/>
              <a:t>23/07/2026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227CA-6FCC-48E7-B758-A7529EAC49A8}" type="slidenum">
              <a:rPr lang="en-GB" smtClean="0"/>
              <a:t>‹#›</a:t>
            </a:fld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3BDEAFA-E7AA-4624-869A-BD60BC9BCC10}"/>
              </a:ext>
            </a:extLst>
          </p:cNvPr>
          <p:cNvSpPr/>
          <p:nvPr userDrawn="1"/>
        </p:nvSpPr>
        <p:spPr>
          <a:xfrm>
            <a:off x="0" y="6330340"/>
            <a:ext cx="12192000" cy="527660"/>
          </a:xfrm>
          <a:prstGeom prst="rect">
            <a:avLst/>
          </a:prstGeom>
          <a:gradFill flip="none" rotWithShape="1">
            <a:gsLst>
              <a:gs pos="0">
                <a:srgbClr val="1D1DFF">
                  <a:shade val="30000"/>
                  <a:satMod val="115000"/>
                </a:srgbClr>
              </a:gs>
              <a:gs pos="50000">
                <a:srgbClr val="1D1DFF">
                  <a:shade val="67500"/>
                  <a:satMod val="115000"/>
                </a:srgbClr>
              </a:gs>
              <a:gs pos="100000">
                <a:srgbClr val="1D1DFF">
                  <a:shade val="100000"/>
                  <a:satMod val="115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8" name="Picture 7" descr="ox_small_cmyk_pos_rect.jpg">
            <a:extLst>
              <a:ext uri="{FF2B5EF4-FFF2-40B4-BE49-F238E27FC236}">
                <a16:creationId xmlns:a16="http://schemas.microsoft.com/office/drawing/2014/main" id="{D516A817-9CE8-404F-BDEA-A30936E3587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2061" y="6381202"/>
            <a:ext cx="1382789" cy="425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81421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E7C207-E83B-4E67-8CE1-38C395AE77A5}" type="datetime1">
              <a:rPr lang="en-GB" smtClean="0"/>
              <a:t>23/07/2026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227CA-6FCC-48E7-B758-A7529EAC49A8}" type="slidenum">
              <a:rPr lang="en-GB" smtClean="0"/>
              <a:t>‹#›</a:t>
            </a:fld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3BDEAFA-E7AA-4624-869A-BD60BC9BCC10}"/>
              </a:ext>
            </a:extLst>
          </p:cNvPr>
          <p:cNvSpPr/>
          <p:nvPr userDrawn="1"/>
        </p:nvSpPr>
        <p:spPr>
          <a:xfrm>
            <a:off x="0" y="6330340"/>
            <a:ext cx="12192000" cy="527660"/>
          </a:xfrm>
          <a:prstGeom prst="rect">
            <a:avLst/>
          </a:prstGeom>
          <a:gradFill flip="none" rotWithShape="1">
            <a:gsLst>
              <a:gs pos="0">
                <a:srgbClr val="1D1DFF">
                  <a:shade val="30000"/>
                  <a:satMod val="115000"/>
                </a:srgbClr>
              </a:gs>
              <a:gs pos="50000">
                <a:srgbClr val="1D1DFF">
                  <a:shade val="67500"/>
                  <a:satMod val="115000"/>
                </a:srgbClr>
              </a:gs>
              <a:gs pos="100000">
                <a:srgbClr val="1D1DFF">
                  <a:shade val="100000"/>
                  <a:satMod val="115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8" name="Picture 7" descr="ox_small_cmyk_pos_rect.jpg">
            <a:extLst>
              <a:ext uri="{FF2B5EF4-FFF2-40B4-BE49-F238E27FC236}">
                <a16:creationId xmlns:a16="http://schemas.microsoft.com/office/drawing/2014/main" id="{D516A817-9CE8-404F-BDEA-A30936E3587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2061" y="6381202"/>
            <a:ext cx="1382789" cy="425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81421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E7C207-E83B-4E67-8CE1-38C395AE77A5}" type="datetime1">
              <a:rPr lang="en-GB" smtClean="0"/>
              <a:t>23/07/2026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227CA-6FCC-48E7-B758-A7529EAC49A8}" type="slidenum">
              <a:rPr lang="en-GB" smtClean="0"/>
              <a:t>‹#›</a:t>
            </a:fld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3BDEAFA-E7AA-4624-869A-BD60BC9BCC10}"/>
              </a:ext>
            </a:extLst>
          </p:cNvPr>
          <p:cNvSpPr/>
          <p:nvPr userDrawn="1"/>
        </p:nvSpPr>
        <p:spPr>
          <a:xfrm>
            <a:off x="0" y="6330340"/>
            <a:ext cx="12192000" cy="527660"/>
          </a:xfrm>
          <a:prstGeom prst="rect">
            <a:avLst/>
          </a:prstGeom>
          <a:gradFill flip="none" rotWithShape="1">
            <a:gsLst>
              <a:gs pos="0">
                <a:srgbClr val="1D1DFF">
                  <a:shade val="30000"/>
                  <a:satMod val="115000"/>
                </a:srgbClr>
              </a:gs>
              <a:gs pos="50000">
                <a:srgbClr val="1D1DFF">
                  <a:shade val="67500"/>
                  <a:satMod val="115000"/>
                </a:srgbClr>
              </a:gs>
              <a:gs pos="100000">
                <a:srgbClr val="1D1DFF">
                  <a:shade val="100000"/>
                  <a:satMod val="115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8" name="Picture 7" descr="ox_small_cmyk_pos_rect.jpg">
            <a:extLst>
              <a:ext uri="{FF2B5EF4-FFF2-40B4-BE49-F238E27FC236}">
                <a16:creationId xmlns:a16="http://schemas.microsoft.com/office/drawing/2014/main" id="{D516A817-9CE8-404F-BDEA-A30936E3587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2061" y="6381202"/>
            <a:ext cx="1382789" cy="425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81421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E7C207-E83B-4E67-8CE1-38C395AE77A5}" type="datetime1">
              <a:rPr lang="en-GB" smtClean="0"/>
              <a:t>23/07/2026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227CA-6FCC-48E7-B758-A7529EAC49A8}" type="slidenum">
              <a:rPr lang="en-GB" smtClean="0"/>
              <a:t>‹#›</a:t>
            </a:fld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3BDEAFA-E7AA-4624-869A-BD60BC9BCC10}"/>
              </a:ext>
            </a:extLst>
          </p:cNvPr>
          <p:cNvSpPr/>
          <p:nvPr userDrawn="1"/>
        </p:nvSpPr>
        <p:spPr>
          <a:xfrm>
            <a:off x="0" y="6330340"/>
            <a:ext cx="12192000" cy="527660"/>
          </a:xfrm>
          <a:prstGeom prst="rect">
            <a:avLst/>
          </a:prstGeom>
          <a:gradFill flip="none" rotWithShape="1">
            <a:gsLst>
              <a:gs pos="0">
                <a:srgbClr val="1D1DFF">
                  <a:shade val="30000"/>
                  <a:satMod val="115000"/>
                </a:srgbClr>
              </a:gs>
              <a:gs pos="50000">
                <a:srgbClr val="1D1DFF">
                  <a:shade val="67500"/>
                  <a:satMod val="115000"/>
                </a:srgbClr>
              </a:gs>
              <a:gs pos="100000">
                <a:srgbClr val="1D1DFF">
                  <a:shade val="100000"/>
                  <a:satMod val="115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8" name="Picture 7" descr="ox_small_cmyk_pos_rect.jpg">
            <a:extLst>
              <a:ext uri="{FF2B5EF4-FFF2-40B4-BE49-F238E27FC236}">
                <a16:creationId xmlns:a16="http://schemas.microsoft.com/office/drawing/2014/main" id="{D516A817-9CE8-404F-BDEA-A30936E3587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2061" y="6381202"/>
            <a:ext cx="1382789" cy="425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814218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E7C207-E83B-4E67-8CE1-38C395AE77A5}" type="datetime1">
              <a:rPr lang="en-GB" smtClean="0"/>
              <a:t>23/07/2026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227CA-6FCC-48E7-B758-A7529EAC49A8}" type="slidenum">
              <a:rPr lang="en-GB" smtClean="0"/>
              <a:t>‹#›</a:t>
            </a:fld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3BDEAFA-E7AA-4624-869A-BD60BC9BCC10}"/>
              </a:ext>
            </a:extLst>
          </p:cNvPr>
          <p:cNvSpPr/>
          <p:nvPr userDrawn="1"/>
        </p:nvSpPr>
        <p:spPr>
          <a:xfrm>
            <a:off x="0" y="6330340"/>
            <a:ext cx="12192000" cy="527660"/>
          </a:xfrm>
          <a:prstGeom prst="rect">
            <a:avLst/>
          </a:prstGeom>
          <a:gradFill flip="none" rotWithShape="1">
            <a:gsLst>
              <a:gs pos="0">
                <a:srgbClr val="1D1DFF">
                  <a:shade val="30000"/>
                  <a:satMod val="115000"/>
                </a:srgbClr>
              </a:gs>
              <a:gs pos="50000">
                <a:srgbClr val="1D1DFF">
                  <a:shade val="67500"/>
                  <a:satMod val="115000"/>
                </a:srgbClr>
              </a:gs>
              <a:gs pos="100000">
                <a:srgbClr val="1D1DFF">
                  <a:shade val="100000"/>
                  <a:satMod val="115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8" name="Picture 7" descr="ox_small_cmyk_pos_rect.jpg">
            <a:extLst>
              <a:ext uri="{FF2B5EF4-FFF2-40B4-BE49-F238E27FC236}">
                <a16:creationId xmlns:a16="http://schemas.microsoft.com/office/drawing/2014/main" id="{D516A817-9CE8-404F-BDEA-A30936E3587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2061" y="6381202"/>
            <a:ext cx="1382789" cy="425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81421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98A801-5B32-4355-AA5C-F0A41D055134}" type="datetime1">
              <a:rPr lang="en-GB" smtClean="0"/>
              <a:t>23/07/2026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9227CA-6FCC-48E7-B758-A7529EAC49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52165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1" r:id="rId2"/>
    <p:sldLayoutId id="2147483670" r:id="rId3"/>
    <p:sldLayoutId id="2147483669" r:id="rId4"/>
    <p:sldLayoutId id="2147483668" r:id="rId5"/>
    <p:sldLayoutId id="2147483667" r:id="rId6"/>
    <p:sldLayoutId id="2147483666" r:id="rId7"/>
    <p:sldLayoutId id="2147483665" r:id="rId8"/>
    <p:sldLayoutId id="2147483664" r:id="rId9"/>
    <p:sldLayoutId id="2147483663" r:id="rId10"/>
    <p:sldLayoutId id="2147483662" r:id="rId11"/>
    <p:sldLayoutId id="2147483661" r:id="rId1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94338" y="1144339"/>
            <a:ext cx="9144000" cy="2387600"/>
          </a:xfrm>
        </p:spPr>
        <p:txBody>
          <a:bodyPr/>
          <a:lstStyle/>
          <a:p>
            <a:r>
              <a:rPr lang="en-GB" dirty="0"/>
              <a:t>TCAD simulation VIII</a:t>
            </a:r>
            <a:br>
              <a:rPr lang="en-GB" dirty="0"/>
            </a:br>
            <a:r>
              <a:rPr lang="en-GB" sz="2400" dirty="0"/>
              <a:t>E. Giulio Villani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D892229-D8E8-4E09-8185-65A71F0E12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227CA-6FCC-48E7-B758-A7529EAC49A8}" type="slidenum">
              <a:rPr lang="en-GB" smtClean="0"/>
              <a:t>1</a:t>
            </a:fld>
            <a:endParaRPr lang="en-GB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8F041C5-D93D-877C-43C2-F3F15F5B21B4}"/>
              </a:ext>
            </a:extLst>
          </p:cNvPr>
          <p:cNvSpPr txBox="1"/>
          <p:nvPr/>
        </p:nvSpPr>
        <p:spPr>
          <a:xfrm>
            <a:off x="2392680" y="6381750"/>
            <a:ext cx="71958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60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UK HEP Instrumentation Summer School</a:t>
            </a:r>
            <a:r>
              <a:rPr lang="en-US" sz="1800" i="1" dirty="0">
                <a:cs typeface="Times New Roman" panose="02020603050405020304" pitchFamily="18" charset="0"/>
              </a:rPr>
              <a:t>, Oxford 10-20 Aug 2026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748101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>
            <a:extLst>
              <a:ext uri="{FF2B5EF4-FFF2-40B4-BE49-F238E27FC236}">
                <a16:creationId xmlns:a16="http://schemas.microsoft.com/office/drawing/2014/main" id="{37127587-0157-4D1D-9422-E6B51471D7FE}"/>
              </a:ext>
            </a:extLst>
          </p:cNvPr>
          <p:cNvSpPr/>
          <p:nvPr/>
        </p:nvSpPr>
        <p:spPr>
          <a:xfrm>
            <a:off x="1653363" y="365760"/>
            <a:ext cx="9367203" cy="11887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7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Overview</a:t>
            </a:r>
            <a:br>
              <a:rPr lang="en-US" sz="37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endParaRPr lang="en-US" sz="37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45" name="Freeform: Shape 44">
            <a:extLst>
              <a:ext uri="{FF2B5EF4-FFF2-40B4-BE49-F238E27FC236}">
                <a16:creationId xmlns:a16="http://schemas.microsoft.com/office/drawing/2014/main" id="{7CB4857B-ED7C-444D-9F04-2F885114A1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764099" cy="1558212"/>
          </a:xfrm>
          <a:custGeom>
            <a:avLst/>
            <a:gdLst>
              <a:gd name="connsiteX0" fmla="*/ 0 w 1764099"/>
              <a:gd name="connsiteY0" fmla="*/ 0 h 1558212"/>
              <a:gd name="connsiteX1" fmla="*/ 1764099 w 1764099"/>
              <a:gd name="connsiteY1" fmla="*/ 0 h 1558212"/>
              <a:gd name="connsiteX2" fmla="*/ 1042087 w 1764099"/>
              <a:gd name="connsiteY2" fmla="*/ 1558212 h 1558212"/>
              <a:gd name="connsiteX3" fmla="*/ 0 w 1764099"/>
              <a:gd name="connsiteY3" fmla="*/ 1558212 h 15582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64099" h="1558212">
                <a:moveTo>
                  <a:pt x="0" y="0"/>
                </a:moveTo>
                <a:lnTo>
                  <a:pt x="1764099" y="0"/>
                </a:lnTo>
                <a:lnTo>
                  <a:pt x="1042087" y="1558212"/>
                </a:lnTo>
                <a:lnTo>
                  <a:pt x="0" y="1558212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7" name="Freeform: Shape 46">
            <a:extLst>
              <a:ext uri="{FF2B5EF4-FFF2-40B4-BE49-F238E27FC236}">
                <a16:creationId xmlns:a16="http://schemas.microsoft.com/office/drawing/2014/main" id="{D18046FB-44EA-4FD8-A585-EA09A319B2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1691640"/>
            <a:ext cx="12191999" cy="5166360"/>
          </a:xfrm>
          <a:custGeom>
            <a:avLst/>
            <a:gdLst>
              <a:gd name="connsiteX0" fmla="*/ 0 w 12191999"/>
              <a:gd name="connsiteY0" fmla="*/ 0 h 5166360"/>
              <a:gd name="connsiteX1" fmla="*/ 1822388 w 12191999"/>
              <a:gd name="connsiteY1" fmla="*/ 0 h 5166360"/>
              <a:gd name="connsiteX2" fmla="*/ 6468290 w 12191999"/>
              <a:gd name="connsiteY2" fmla="*/ 0 h 5166360"/>
              <a:gd name="connsiteX3" fmla="*/ 7796394 w 12191999"/>
              <a:gd name="connsiteY3" fmla="*/ 0 h 5166360"/>
              <a:gd name="connsiteX4" fmla="*/ 8376834 w 12191999"/>
              <a:gd name="connsiteY4" fmla="*/ 0 h 5166360"/>
              <a:gd name="connsiteX5" fmla="*/ 9704938 w 12191999"/>
              <a:gd name="connsiteY5" fmla="*/ 0 h 5166360"/>
              <a:gd name="connsiteX6" fmla="*/ 9704938 w 12191999"/>
              <a:gd name="connsiteY6" fmla="*/ 2 h 5166360"/>
              <a:gd name="connsiteX7" fmla="*/ 10283456 w 12191999"/>
              <a:gd name="connsiteY7" fmla="*/ 2 h 5166360"/>
              <a:gd name="connsiteX8" fmla="*/ 10863897 w 12191999"/>
              <a:gd name="connsiteY8" fmla="*/ 2 h 5166360"/>
              <a:gd name="connsiteX9" fmla="*/ 12191999 w 12191999"/>
              <a:gd name="connsiteY9" fmla="*/ 2 h 5166360"/>
              <a:gd name="connsiteX10" fmla="*/ 12191999 w 12191999"/>
              <a:gd name="connsiteY10" fmla="*/ 5166360 h 5166360"/>
              <a:gd name="connsiteX11" fmla="*/ 0 w 12191999"/>
              <a:gd name="connsiteY11" fmla="*/ 5166360 h 5166360"/>
              <a:gd name="connsiteX12" fmla="*/ 0 w 12191999"/>
              <a:gd name="connsiteY12" fmla="*/ 2604436 h 5166360"/>
              <a:gd name="connsiteX13" fmla="*/ 862341 w 12191999"/>
              <a:gd name="connsiteY13" fmla="*/ 743371 h 5166360"/>
              <a:gd name="connsiteX14" fmla="*/ 0 w 12191999"/>
              <a:gd name="connsiteY14" fmla="*/ 743371 h 5166360"/>
              <a:gd name="connsiteX15" fmla="*/ 0 w 12191999"/>
              <a:gd name="connsiteY15" fmla="*/ 742508 h 5166360"/>
              <a:gd name="connsiteX16" fmla="*/ 92826 w 12191999"/>
              <a:gd name="connsiteY16" fmla="*/ 742508 h 5166360"/>
              <a:gd name="connsiteX17" fmla="*/ 406486 w 12191999"/>
              <a:gd name="connsiteY17" fmla="*/ 742508 h 5166360"/>
              <a:gd name="connsiteX18" fmla="*/ 406486 w 12191999"/>
              <a:gd name="connsiteY18" fmla="*/ 742507 h 5166360"/>
              <a:gd name="connsiteX19" fmla="*/ 862741 w 12191999"/>
              <a:gd name="connsiteY19" fmla="*/ 742507 h 5166360"/>
              <a:gd name="connsiteX20" fmla="*/ 1206388 w 12191999"/>
              <a:gd name="connsiteY20" fmla="*/ 864 h 5166360"/>
              <a:gd name="connsiteX21" fmla="*/ 748500 w 12191999"/>
              <a:gd name="connsiteY21" fmla="*/ 864 h 5166360"/>
              <a:gd name="connsiteX22" fmla="*/ 0 w 12191999"/>
              <a:gd name="connsiteY22" fmla="*/ 864 h 5166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2191999" h="5166360">
                <a:moveTo>
                  <a:pt x="0" y="0"/>
                </a:moveTo>
                <a:lnTo>
                  <a:pt x="1822388" y="0"/>
                </a:lnTo>
                <a:lnTo>
                  <a:pt x="6468290" y="0"/>
                </a:lnTo>
                <a:lnTo>
                  <a:pt x="7796394" y="0"/>
                </a:lnTo>
                <a:lnTo>
                  <a:pt x="8376834" y="0"/>
                </a:lnTo>
                <a:lnTo>
                  <a:pt x="9704938" y="0"/>
                </a:lnTo>
                <a:lnTo>
                  <a:pt x="9704938" y="2"/>
                </a:lnTo>
                <a:lnTo>
                  <a:pt x="10283456" y="2"/>
                </a:lnTo>
                <a:lnTo>
                  <a:pt x="10863897" y="2"/>
                </a:lnTo>
                <a:lnTo>
                  <a:pt x="12191999" y="2"/>
                </a:lnTo>
                <a:lnTo>
                  <a:pt x="12191999" y="5166360"/>
                </a:lnTo>
                <a:lnTo>
                  <a:pt x="0" y="5166360"/>
                </a:lnTo>
                <a:lnTo>
                  <a:pt x="0" y="2604436"/>
                </a:lnTo>
                <a:lnTo>
                  <a:pt x="862341" y="743371"/>
                </a:lnTo>
                <a:lnTo>
                  <a:pt x="0" y="743371"/>
                </a:lnTo>
                <a:lnTo>
                  <a:pt x="0" y="742508"/>
                </a:lnTo>
                <a:lnTo>
                  <a:pt x="92826" y="742508"/>
                </a:lnTo>
                <a:lnTo>
                  <a:pt x="406486" y="742508"/>
                </a:lnTo>
                <a:lnTo>
                  <a:pt x="406486" y="742507"/>
                </a:lnTo>
                <a:lnTo>
                  <a:pt x="862741" y="742507"/>
                </a:lnTo>
                <a:lnTo>
                  <a:pt x="1206388" y="864"/>
                </a:lnTo>
                <a:lnTo>
                  <a:pt x="748500" y="864"/>
                </a:lnTo>
                <a:lnTo>
                  <a:pt x="0" y="864"/>
                </a:lnTo>
                <a:close/>
              </a:path>
            </a:pathLst>
          </a:custGeom>
          <a:solidFill>
            <a:srgbClr val="A6A6A6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9" name="Freeform: Shape 48">
            <a:extLst>
              <a:ext uri="{FF2B5EF4-FFF2-40B4-BE49-F238E27FC236}">
                <a16:creationId xmlns:a16="http://schemas.microsoft.com/office/drawing/2014/main" id="{479F5F2B-8B58-4140-AE6A-51F6C67B18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691641"/>
            <a:ext cx="971654" cy="2096979"/>
          </a:xfrm>
          <a:custGeom>
            <a:avLst/>
            <a:gdLst>
              <a:gd name="connsiteX0" fmla="*/ 0 w 971654"/>
              <a:gd name="connsiteY0" fmla="*/ 0 h 2096979"/>
              <a:gd name="connsiteX1" fmla="*/ 971654 w 971654"/>
              <a:gd name="connsiteY1" fmla="*/ 0 h 2096979"/>
              <a:gd name="connsiteX2" fmla="*/ 0 w 971654"/>
              <a:gd name="connsiteY2" fmla="*/ 2096979 h 20969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71654" h="2096979">
                <a:moveTo>
                  <a:pt x="0" y="0"/>
                </a:moveTo>
                <a:lnTo>
                  <a:pt x="971654" y="0"/>
                </a:lnTo>
                <a:lnTo>
                  <a:pt x="0" y="2096979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ED4C14B-355F-4853-AA07-E2B4C189B4F2}"/>
              </a:ext>
            </a:extLst>
          </p:cNvPr>
          <p:cNvSpPr/>
          <p:nvPr/>
        </p:nvSpPr>
        <p:spPr>
          <a:xfrm>
            <a:off x="1653363" y="2176272"/>
            <a:ext cx="9367204" cy="404164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200" b="1" dirty="0"/>
              <a:t>Simulation example of 2D PN junction using SPROCESS and SDEVICE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200" b="1" dirty="0"/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200" b="1" dirty="0"/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200" b="1" dirty="0"/>
              <a:t>Charge generation and collection</a:t>
            </a:r>
          </a:p>
          <a:p>
            <a:pPr marL="57150">
              <a:lnSpc>
                <a:spcPct val="90000"/>
              </a:lnSpc>
              <a:spcAft>
                <a:spcPts val="600"/>
              </a:spcAft>
            </a:pPr>
            <a:r>
              <a:rPr lang="en-US" sz="2200" b="1" dirty="0"/>
              <a:t> 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200" b="1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F7351DB-21BF-61CA-206A-5FE033083DE9}"/>
              </a:ext>
            </a:extLst>
          </p:cNvPr>
          <p:cNvSpPr txBox="1"/>
          <p:nvPr/>
        </p:nvSpPr>
        <p:spPr>
          <a:xfrm>
            <a:off x="2392680" y="6381750"/>
            <a:ext cx="71958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60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UK HEP Instrumentation Summer School</a:t>
            </a:r>
            <a:r>
              <a:rPr lang="en-US" sz="1800" i="1" dirty="0">
                <a:cs typeface="Times New Roman" panose="02020603050405020304" pitchFamily="18" charset="0"/>
              </a:rPr>
              <a:t>, Oxford 10-20 Aug 2026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098129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" name="Rectangle 29">
            <a:extLst>
              <a:ext uri="{FF2B5EF4-FFF2-40B4-BE49-F238E27FC236}">
                <a16:creationId xmlns:a16="http://schemas.microsoft.com/office/drawing/2014/main" id="{201CC55D-ED54-4C5C-95E6-10947BD110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1DE889C7-FAD6-4397-98E2-05D5034844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1083484"/>
            <a:ext cx="355196" cy="673460"/>
            <a:chOff x="0" y="823811"/>
            <a:chExt cx="355196" cy="673460"/>
          </a:xfrm>
        </p:grpSpPr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F399A70F-F8CD-4992-9EF5-6CF15472E7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823811"/>
              <a:ext cx="87363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48F4FEDC-6D80-458C-A665-075D9B9500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9341" y="823811"/>
              <a:ext cx="195855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6" name="Rectangle 35">
            <a:extLst>
              <a:ext uri="{FF2B5EF4-FFF2-40B4-BE49-F238E27FC236}">
                <a16:creationId xmlns:a16="http://schemas.microsoft.com/office/drawing/2014/main" id="{3873B707-463F-40B0-8227-E8CC6C67EB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65085" y="2090569"/>
            <a:ext cx="4297680" cy="274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8CE564B-EA75-4D95-B791-48AEB6FB34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0719" y="2167501"/>
            <a:ext cx="4559425" cy="3979585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numCol="1" rtlCol="0" anchor="ctr" anchorCtr="0" compatLnSpc="1">
            <a:prstTxWarp prst="textNoShape">
              <a:avLst/>
            </a:prstTxWarp>
            <a:normAutofit/>
          </a:bodyPr>
          <a:lstStyle/>
          <a:p>
            <a:pPr indent="-228600" fontAlgn="base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endParaRPr kumimoji="0" lang="en-US" altLang="en-US" sz="2000" b="0" i="0" u="none" strike="noStrike" cap="none" normalizeH="0" baseline="0" dirty="0">
              <a:ln>
                <a:noFill/>
              </a:ln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C13237C8-E62C-4F0D-A318-BD6FB6C2D1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19C9EAEA-39D0-4B0E-A0EB-51E7B2674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85810" y="513853"/>
            <a:ext cx="6009366" cy="583457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F323F0AF-5365-8B12-2E11-151FB6E93D95}"/>
              </a:ext>
            </a:extLst>
          </p:cNvPr>
          <p:cNvSpPr/>
          <p:nvPr/>
        </p:nvSpPr>
        <p:spPr>
          <a:xfrm>
            <a:off x="0" y="6330340"/>
            <a:ext cx="12192000" cy="527660"/>
          </a:xfrm>
          <a:prstGeom prst="rect">
            <a:avLst/>
          </a:prstGeom>
          <a:gradFill flip="none" rotWithShape="1">
            <a:gsLst>
              <a:gs pos="0">
                <a:srgbClr val="1D1DFF">
                  <a:shade val="30000"/>
                  <a:satMod val="115000"/>
                </a:srgbClr>
              </a:gs>
              <a:gs pos="50000">
                <a:srgbClr val="1D1DFF">
                  <a:shade val="67500"/>
                  <a:satMod val="115000"/>
                </a:srgbClr>
              </a:gs>
              <a:gs pos="100000">
                <a:srgbClr val="1D1DFF">
                  <a:shade val="100000"/>
                  <a:satMod val="115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41" name="Picture 40" descr="ox_small_cmyk_pos_rect.jpg">
            <a:extLst>
              <a:ext uri="{FF2B5EF4-FFF2-40B4-BE49-F238E27FC236}">
                <a16:creationId xmlns:a16="http://schemas.microsoft.com/office/drawing/2014/main" id="{23F0467A-1EB7-F377-EC9B-F98FC7BED49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2061" y="6381202"/>
            <a:ext cx="1382789" cy="425935"/>
          </a:xfrm>
          <a:prstGeom prst="rect">
            <a:avLst/>
          </a:prstGeom>
        </p:spPr>
      </p:pic>
      <p:sp>
        <p:nvSpPr>
          <p:cNvPr id="43" name="TextBox 42">
            <a:extLst>
              <a:ext uri="{FF2B5EF4-FFF2-40B4-BE49-F238E27FC236}">
                <a16:creationId xmlns:a16="http://schemas.microsoft.com/office/drawing/2014/main" id="{163A8B0D-3FBD-5A99-8C37-65AD641B1643}"/>
              </a:ext>
            </a:extLst>
          </p:cNvPr>
          <p:cNvSpPr txBox="1"/>
          <p:nvPr/>
        </p:nvSpPr>
        <p:spPr>
          <a:xfrm>
            <a:off x="87363" y="6400425"/>
            <a:ext cx="62390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endParaRPr lang="en-GB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BEE006E-6778-4082-0F78-E01ABFEE9458}"/>
              </a:ext>
            </a:extLst>
          </p:cNvPr>
          <p:cNvSpPr/>
          <p:nvPr/>
        </p:nvSpPr>
        <p:spPr>
          <a:xfrm>
            <a:off x="589560" y="856180"/>
            <a:ext cx="4560584" cy="112806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500" dirty="0">
                <a:latin typeface="+mj-lt"/>
                <a:ea typeface="+mj-ea"/>
                <a:cs typeface="+mj-cs"/>
              </a:rPr>
              <a:t>TCAD Synopsys Simulation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82FC849-FC75-3197-F4DA-6D6576680D5F}"/>
              </a:ext>
            </a:extLst>
          </p:cNvPr>
          <p:cNvSpPr txBox="1"/>
          <p:nvPr/>
        </p:nvSpPr>
        <p:spPr>
          <a:xfrm>
            <a:off x="9185729" y="2159763"/>
            <a:ext cx="201112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/>
              <a:t>N-well  cathode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BEB49E5-C89B-1444-2302-DAE2E47ABD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31370" y="2824634"/>
            <a:ext cx="4779702" cy="3015414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008D15E7-10A0-BA98-867D-D8373E039A3F}"/>
              </a:ext>
            </a:extLst>
          </p:cNvPr>
          <p:cNvSpPr txBox="1"/>
          <p:nvPr/>
        </p:nvSpPr>
        <p:spPr>
          <a:xfrm>
            <a:off x="8194837" y="2344429"/>
            <a:ext cx="99089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cs typeface="Times New Roman" panose="02020603050405020304" pitchFamily="18" charset="0"/>
              </a:rPr>
              <a:t>100 um</a:t>
            </a:r>
            <a:endParaRPr lang="en-GB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F936AB0-733D-CE24-7D3B-9FB3B7D175F5}"/>
              </a:ext>
            </a:extLst>
          </p:cNvPr>
          <p:cNvSpPr txBox="1"/>
          <p:nvPr/>
        </p:nvSpPr>
        <p:spPr>
          <a:xfrm>
            <a:off x="9722824" y="3662366"/>
            <a:ext cx="99089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/>
              <a:t>P - HR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F89AD66-94FD-DAD6-A5FA-7EAB11215165}"/>
              </a:ext>
            </a:extLst>
          </p:cNvPr>
          <p:cNvSpPr txBox="1"/>
          <p:nvPr/>
        </p:nvSpPr>
        <p:spPr>
          <a:xfrm>
            <a:off x="9725751" y="5335885"/>
            <a:ext cx="99089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/>
              <a:t>P++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D1C7E95-4762-91DF-486E-41A93DA0F000}"/>
              </a:ext>
            </a:extLst>
          </p:cNvPr>
          <p:cNvSpPr txBox="1"/>
          <p:nvPr/>
        </p:nvSpPr>
        <p:spPr>
          <a:xfrm>
            <a:off x="8335338" y="3293280"/>
            <a:ext cx="15279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/>
              <a:t>9 um</a:t>
            </a:r>
            <a:endParaRPr lang="en-GB" baseline="-25000" dirty="0"/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5D9CD55F-88E4-797D-7848-212985B53AE4}"/>
              </a:ext>
            </a:extLst>
          </p:cNvPr>
          <p:cNvCxnSpPr>
            <a:cxnSpLocks/>
          </p:cNvCxnSpPr>
          <p:nvPr/>
        </p:nvCxnSpPr>
        <p:spPr>
          <a:xfrm flipV="1">
            <a:off x="8368141" y="2761243"/>
            <a:ext cx="0" cy="450242"/>
          </a:xfrm>
          <a:prstGeom prst="straightConnector1">
            <a:avLst/>
          </a:prstGeom>
          <a:ln>
            <a:solidFill>
              <a:schemeClr val="tx1"/>
            </a:solidFill>
            <a:prstDash val="sys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7EA75863-8E2A-F30D-B6B3-E185BB3D75C5}"/>
              </a:ext>
            </a:extLst>
          </p:cNvPr>
          <p:cNvCxnSpPr>
            <a:cxnSpLocks/>
          </p:cNvCxnSpPr>
          <p:nvPr/>
        </p:nvCxnSpPr>
        <p:spPr>
          <a:xfrm flipV="1">
            <a:off x="8913791" y="2761243"/>
            <a:ext cx="0" cy="450242"/>
          </a:xfrm>
          <a:prstGeom prst="straightConnector1">
            <a:avLst/>
          </a:prstGeom>
          <a:ln>
            <a:solidFill>
              <a:schemeClr val="tx1"/>
            </a:solidFill>
            <a:prstDash val="sys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15B5019F-269B-782A-1BB6-14E310E1DCB1}"/>
              </a:ext>
            </a:extLst>
          </p:cNvPr>
          <p:cNvCxnSpPr>
            <a:cxnSpLocks/>
          </p:cNvCxnSpPr>
          <p:nvPr/>
        </p:nvCxnSpPr>
        <p:spPr>
          <a:xfrm>
            <a:off x="6221475" y="2758229"/>
            <a:ext cx="4814169" cy="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27DFB419-24FD-E89E-4B66-6F93245A41B9}"/>
              </a:ext>
            </a:extLst>
          </p:cNvPr>
          <p:cNvCxnSpPr>
            <a:cxnSpLocks/>
            <a:endCxn id="16" idx="2"/>
          </p:cNvCxnSpPr>
          <p:nvPr/>
        </p:nvCxnSpPr>
        <p:spPr>
          <a:xfrm flipV="1">
            <a:off x="8727959" y="2529095"/>
            <a:ext cx="1463334" cy="242847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DF5E374D-750D-844E-5FBC-C424DC467167}"/>
              </a:ext>
            </a:extLst>
          </p:cNvPr>
          <p:cNvSpPr txBox="1"/>
          <p:nvPr/>
        </p:nvSpPr>
        <p:spPr>
          <a:xfrm>
            <a:off x="128635" y="2345831"/>
            <a:ext cx="5428541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SDEVICE simulation of 2D </a:t>
            </a:r>
            <a:r>
              <a:rPr lang="en-GB" dirty="0" err="1"/>
              <a:t>pn</a:t>
            </a:r>
            <a:r>
              <a:rPr lang="en-GB" dirty="0"/>
              <a:t> junction</a:t>
            </a:r>
            <a:endParaRPr lang="en-GB" b="1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b="1" dirty="0"/>
              <a:t>Charge generation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b="1" dirty="0"/>
              <a:t>Within SDEVICE, charge injection by particles can be modelled using  the models for carrier generation by gamma radiation, alpha particles and heavy ions (optical generation is also available)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b="1" dirty="0" err="1"/>
              <a:t>HeavyIon</a:t>
            </a:r>
            <a:r>
              <a:rPr lang="en-GB" b="1" dirty="0"/>
              <a:t> generation: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b="1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b="1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45B9AB5-C549-00C3-50D6-73D14837C59E}"/>
              </a:ext>
            </a:extLst>
          </p:cNvPr>
          <p:cNvSpPr txBox="1"/>
          <p:nvPr/>
        </p:nvSpPr>
        <p:spPr>
          <a:xfrm>
            <a:off x="313918" y="5343009"/>
            <a:ext cx="524325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 err="1"/>
              <a:t>Glet</a:t>
            </a:r>
            <a:r>
              <a:rPr lang="en-GB" dirty="0"/>
              <a:t>: linear energy transfer(LET) generation density</a:t>
            </a:r>
          </a:p>
          <a:p>
            <a:r>
              <a:rPr lang="en-GB" dirty="0"/>
              <a:t>R(</a:t>
            </a:r>
            <a:r>
              <a:rPr lang="en-GB" dirty="0" err="1"/>
              <a:t>w,t</a:t>
            </a:r>
            <a:r>
              <a:rPr lang="en-GB" dirty="0"/>
              <a:t>): spatial distribution (exponential/Gaussian)</a:t>
            </a:r>
          </a:p>
          <a:p>
            <a:r>
              <a:rPr lang="en-GB" dirty="0"/>
              <a:t>T(t): temporal profile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03A079D-71F6-60C2-D0A5-942A7728EE8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94123" y="733759"/>
            <a:ext cx="3610390" cy="935065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37A80087-5987-DFF2-6D18-F89990B3FA4C}"/>
              </a:ext>
            </a:extLst>
          </p:cNvPr>
          <p:cNvSpPr txBox="1"/>
          <p:nvPr/>
        </p:nvSpPr>
        <p:spPr>
          <a:xfrm>
            <a:off x="2392680" y="6381750"/>
            <a:ext cx="71958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60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UK HEP Instrumentation Summer School</a:t>
            </a:r>
            <a:r>
              <a:rPr lang="en-US" sz="1800" i="1" dirty="0">
                <a:cs typeface="Times New Roman" panose="02020603050405020304" pitchFamily="18" charset="0"/>
              </a:rPr>
              <a:t>, Oxford 10-20 Aug 2026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965983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" name="Rectangle 29">
            <a:extLst>
              <a:ext uri="{FF2B5EF4-FFF2-40B4-BE49-F238E27FC236}">
                <a16:creationId xmlns:a16="http://schemas.microsoft.com/office/drawing/2014/main" id="{201CC55D-ED54-4C5C-95E6-10947BD110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1DE889C7-FAD6-4397-98E2-05D5034844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1083484"/>
            <a:ext cx="355196" cy="673460"/>
            <a:chOff x="0" y="823811"/>
            <a:chExt cx="355196" cy="673460"/>
          </a:xfrm>
        </p:grpSpPr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F399A70F-F8CD-4992-9EF5-6CF15472E7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823811"/>
              <a:ext cx="87363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48F4FEDC-6D80-458C-A665-075D9B9500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9341" y="823811"/>
              <a:ext cx="195855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6" name="Rectangle 35">
            <a:extLst>
              <a:ext uri="{FF2B5EF4-FFF2-40B4-BE49-F238E27FC236}">
                <a16:creationId xmlns:a16="http://schemas.microsoft.com/office/drawing/2014/main" id="{3873B707-463F-40B0-8227-E8CC6C67EB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65085" y="2090569"/>
            <a:ext cx="4297680" cy="274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8CE564B-EA75-4D95-B791-48AEB6FB34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0719" y="2167501"/>
            <a:ext cx="4559425" cy="3979585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numCol="1" rtlCol="0" anchor="ctr" anchorCtr="0" compatLnSpc="1">
            <a:prstTxWarp prst="textNoShape">
              <a:avLst/>
            </a:prstTxWarp>
            <a:normAutofit/>
          </a:bodyPr>
          <a:lstStyle/>
          <a:p>
            <a:pPr indent="-228600" fontAlgn="base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endParaRPr kumimoji="0" lang="en-US" altLang="en-US" sz="2000" b="0" i="0" u="none" strike="noStrike" cap="none" normalizeH="0" baseline="0" dirty="0">
              <a:ln>
                <a:noFill/>
              </a:ln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C13237C8-E62C-4F0D-A318-BD6FB6C2D1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19C9EAEA-39D0-4B0E-A0EB-51E7B2674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85810" y="513853"/>
            <a:ext cx="6009366" cy="583457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F323F0AF-5365-8B12-2E11-151FB6E93D95}"/>
              </a:ext>
            </a:extLst>
          </p:cNvPr>
          <p:cNvSpPr/>
          <p:nvPr/>
        </p:nvSpPr>
        <p:spPr>
          <a:xfrm>
            <a:off x="0" y="6330340"/>
            <a:ext cx="12192000" cy="527660"/>
          </a:xfrm>
          <a:prstGeom prst="rect">
            <a:avLst/>
          </a:prstGeom>
          <a:gradFill flip="none" rotWithShape="1">
            <a:gsLst>
              <a:gs pos="0">
                <a:srgbClr val="1D1DFF">
                  <a:shade val="30000"/>
                  <a:satMod val="115000"/>
                </a:srgbClr>
              </a:gs>
              <a:gs pos="50000">
                <a:srgbClr val="1D1DFF">
                  <a:shade val="67500"/>
                  <a:satMod val="115000"/>
                </a:srgbClr>
              </a:gs>
              <a:gs pos="100000">
                <a:srgbClr val="1D1DFF">
                  <a:shade val="100000"/>
                  <a:satMod val="115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41" name="Picture 40" descr="ox_small_cmyk_pos_rect.jpg">
            <a:extLst>
              <a:ext uri="{FF2B5EF4-FFF2-40B4-BE49-F238E27FC236}">
                <a16:creationId xmlns:a16="http://schemas.microsoft.com/office/drawing/2014/main" id="{23F0467A-1EB7-F377-EC9B-F98FC7BED49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2061" y="6381202"/>
            <a:ext cx="1382789" cy="425935"/>
          </a:xfrm>
          <a:prstGeom prst="rect">
            <a:avLst/>
          </a:prstGeom>
        </p:spPr>
      </p:pic>
      <p:sp>
        <p:nvSpPr>
          <p:cNvPr id="43" name="TextBox 42">
            <a:extLst>
              <a:ext uri="{FF2B5EF4-FFF2-40B4-BE49-F238E27FC236}">
                <a16:creationId xmlns:a16="http://schemas.microsoft.com/office/drawing/2014/main" id="{163A8B0D-3FBD-5A99-8C37-65AD641B1643}"/>
              </a:ext>
            </a:extLst>
          </p:cNvPr>
          <p:cNvSpPr txBox="1"/>
          <p:nvPr/>
        </p:nvSpPr>
        <p:spPr>
          <a:xfrm>
            <a:off x="87363" y="6400425"/>
            <a:ext cx="62390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en-GB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BEE006E-6778-4082-0F78-E01ABFEE9458}"/>
              </a:ext>
            </a:extLst>
          </p:cNvPr>
          <p:cNvSpPr/>
          <p:nvPr/>
        </p:nvSpPr>
        <p:spPr>
          <a:xfrm>
            <a:off x="589560" y="856180"/>
            <a:ext cx="4560584" cy="112806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500" dirty="0">
                <a:latin typeface="+mj-lt"/>
                <a:ea typeface="+mj-ea"/>
                <a:cs typeface="+mj-cs"/>
              </a:rPr>
              <a:t>TCAD Synopsys Simulation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B80DF90-DC75-8B4B-F5DC-0B5EAED9046D}"/>
              </a:ext>
            </a:extLst>
          </p:cNvPr>
          <p:cNvSpPr txBox="1"/>
          <p:nvPr/>
        </p:nvSpPr>
        <p:spPr>
          <a:xfrm>
            <a:off x="257269" y="2335482"/>
            <a:ext cx="5210082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Additional SPROCESS to increase the mesh resolution in the region of the hit: vertical hit at  coordinate (0,Y)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SDEVICE command file: physics section</a:t>
            </a:r>
          </a:p>
          <a:p>
            <a:br>
              <a:rPr lang="en-GB" dirty="0"/>
            </a:br>
            <a:endParaRPr lang="en-GB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75F383B-64CC-1085-8E28-B282EC2B8D2C}"/>
              </a:ext>
            </a:extLst>
          </p:cNvPr>
          <p:cNvSpPr txBox="1"/>
          <p:nvPr/>
        </p:nvSpPr>
        <p:spPr>
          <a:xfrm>
            <a:off x="5724620" y="1083484"/>
            <a:ext cx="6094324" cy="24622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GB" sz="1400" dirty="0"/>
          </a:p>
          <a:p>
            <a:r>
              <a:rPr lang="en-GB" sz="1400" dirty="0"/>
              <a:t>### if {$HIT}   { </a:t>
            </a:r>
          </a:p>
          <a:p>
            <a:r>
              <a:rPr lang="en-GB" sz="1400" dirty="0"/>
              <a:t>## MIP</a:t>
            </a:r>
          </a:p>
          <a:p>
            <a:r>
              <a:rPr lang="en-GB" sz="1400" dirty="0"/>
              <a:t>### From G4 MIP sims, the meshing in the track region needs to be as small as nm's...</a:t>
            </a:r>
          </a:p>
          <a:p>
            <a:endParaRPr lang="en-GB" sz="1400" dirty="0"/>
          </a:p>
          <a:p>
            <a:r>
              <a:rPr lang="en-GB" sz="1400" dirty="0" err="1"/>
              <a:t>refinebox</a:t>
            </a:r>
            <a:r>
              <a:rPr lang="en-GB" sz="1400" dirty="0"/>
              <a:t> Silicon name= HIT min= {0 @&lt;@y@-0.1&gt;@} max= {@&lt;@Epi_thick@+@Sub_thick@&gt;@  @&lt;@y@+0.1&gt;@} </a:t>
            </a:r>
            <a:r>
              <a:rPr lang="en-GB" sz="1400" dirty="0" err="1"/>
              <a:t>xrefine</a:t>
            </a:r>
            <a:r>
              <a:rPr lang="en-GB" sz="1400" dirty="0"/>
              <a:t>= {.05 .05 .05} </a:t>
            </a:r>
            <a:r>
              <a:rPr lang="en-GB" sz="1400" dirty="0" err="1"/>
              <a:t>yrefine</a:t>
            </a:r>
            <a:r>
              <a:rPr lang="en-GB" sz="1400" dirty="0"/>
              <a:t>= { .05 .05 .05} </a:t>
            </a:r>
          </a:p>
          <a:p>
            <a:endParaRPr lang="en-GB" sz="1400" dirty="0"/>
          </a:p>
          <a:p>
            <a:r>
              <a:rPr lang="en-GB" sz="1400" dirty="0"/>
              <a:t>###	     }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4BA3805-CDD3-657F-8AC8-F6A8250D04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11900" y="3828470"/>
            <a:ext cx="3311334" cy="2042879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E2A950BC-D1F3-5F35-EFF3-03E05C03B390}"/>
              </a:ext>
            </a:extLst>
          </p:cNvPr>
          <p:cNvSpPr txBox="1"/>
          <p:nvPr/>
        </p:nvSpPr>
        <p:spPr>
          <a:xfrm>
            <a:off x="2392680" y="6381750"/>
            <a:ext cx="71958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60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UK HEP Instrumentation Summer School</a:t>
            </a:r>
            <a:r>
              <a:rPr lang="en-US" sz="1800" i="1" dirty="0">
                <a:cs typeface="Times New Roman" panose="02020603050405020304" pitchFamily="18" charset="0"/>
              </a:rPr>
              <a:t>, Oxford 10-20 Aug 2026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148426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" name="Rectangle 29">
            <a:extLst>
              <a:ext uri="{FF2B5EF4-FFF2-40B4-BE49-F238E27FC236}">
                <a16:creationId xmlns:a16="http://schemas.microsoft.com/office/drawing/2014/main" id="{201CC55D-ED54-4C5C-95E6-10947BD110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1DE889C7-FAD6-4397-98E2-05D5034844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1083484"/>
            <a:ext cx="355196" cy="673460"/>
            <a:chOff x="0" y="823811"/>
            <a:chExt cx="355196" cy="673460"/>
          </a:xfrm>
        </p:grpSpPr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F399A70F-F8CD-4992-9EF5-6CF15472E7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823811"/>
              <a:ext cx="87363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48F4FEDC-6D80-458C-A665-075D9B9500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9341" y="823811"/>
              <a:ext cx="195855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6" name="Rectangle 35">
            <a:extLst>
              <a:ext uri="{FF2B5EF4-FFF2-40B4-BE49-F238E27FC236}">
                <a16:creationId xmlns:a16="http://schemas.microsoft.com/office/drawing/2014/main" id="{3873B707-463F-40B0-8227-E8CC6C67EB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65085" y="2090569"/>
            <a:ext cx="4297680" cy="274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8CE564B-EA75-4D95-B791-48AEB6FB34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0719" y="2167501"/>
            <a:ext cx="4559425" cy="3979585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numCol="1" rtlCol="0" anchor="ctr" anchorCtr="0" compatLnSpc="1">
            <a:prstTxWarp prst="textNoShape">
              <a:avLst/>
            </a:prstTxWarp>
            <a:normAutofit/>
          </a:bodyPr>
          <a:lstStyle/>
          <a:p>
            <a:pPr indent="-228600" fontAlgn="base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endParaRPr kumimoji="0" lang="en-US" altLang="en-US" sz="2000" b="0" i="0" u="none" strike="noStrike" cap="none" normalizeH="0" baseline="0" dirty="0">
              <a:ln>
                <a:noFill/>
              </a:ln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C13237C8-E62C-4F0D-A318-BD6FB6C2D1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19C9EAEA-39D0-4B0E-A0EB-51E7B2674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85810" y="513853"/>
            <a:ext cx="6009366" cy="583457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F323F0AF-5365-8B12-2E11-151FB6E93D95}"/>
              </a:ext>
            </a:extLst>
          </p:cNvPr>
          <p:cNvSpPr/>
          <p:nvPr/>
        </p:nvSpPr>
        <p:spPr>
          <a:xfrm>
            <a:off x="0" y="6330340"/>
            <a:ext cx="12192000" cy="527660"/>
          </a:xfrm>
          <a:prstGeom prst="rect">
            <a:avLst/>
          </a:prstGeom>
          <a:gradFill flip="none" rotWithShape="1">
            <a:gsLst>
              <a:gs pos="0">
                <a:srgbClr val="1D1DFF">
                  <a:shade val="30000"/>
                  <a:satMod val="115000"/>
                </a:srgbClr>
              </a:gs>
              <a:gs pos="50000">
                <a:srgbClr val="1D1DFF">
                  <a:shade val="67500"/>
                  <a:satMod val="115000"/>
                </a:srgbClr>
              </a:gs>
              <a:gs pos="100000">
                <a:srgbClr val="1D1DFF">
                  <a:shade val="100000"/>
                  <a:satMod val="115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41" name="Picture 40" descr="ox_small_cmyk_pos_rect.jpg">
            <a:extLst>
              <a:ext uri="{FF2B5EF4-FFF2-40B4-BE49-F238E27FC236}">
                <a16:creationId xmlns:a16="http://schemas.microsoft.com/office/drawing/2014/main" id="{23F0467A-1EB7-F377-EC9B-F98FC7BED49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2061" y="6381202"/>
            <a:ext cx="1382789" cy="425935"/>
          </a:xfrm>
          <a:prstGeom prst="rect">
            <a:avLst/>
          </a:prstGeom>
        </p:spPr>
      </p:pic>
      <p:sp>
        <p:nvSpPr>
          <p:cNvPr id="43" name="TextBox 42">
            <a:extLst>
              <a:ext uri="{FF2B5EF4-FFF2-40B4-BE49-F238E27FC236}">
                <a16:creationId xmlns:a16="http://schemas.microsoft.com/office/drawing/2014/main" id="{163A8B0D-3FBD-5A99-8C37-65AD641B1643}"/>
              </a:ext>
            </a:extLst>
          </p:cNvPr>
          <p:cNvSpPr txBox="1"/>
          <p:nvPr/>
        </p:nvSpPr>
        <p:spPr>
          <a:xfrm>
            <a:off x="87363" y="6400425"/>
            <a:ext cx="62390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en-GB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BEE006E-6778-4082-0F78-E01ABFEE9458}"/>
              </a:ext>
            </a:extLst>
          </p:cNvPr>
          <p:cNvSpPr/>
          <p:nvPr/>
        </p:nvSpPr>
        <p:spPr>
          <a:xfrm>
            <a:off x="589560" y="856180"/>
            <a:ext cx="4560584" cy="112806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500" dirty="0">
                <a:latin typeface="+mj-lt"/>
                <a:ea typeface="+mj-ea"/>
                <a:cs typeface="+mj-cs"/>
              </a:rPr>
              <a:t>TCAD Synopsys Simulation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B80DF90-DC75-8B4B-F5DC-0B5EAED9046D}"/>
              </a:ext>
            </a:extLst>
          </p:cNvPr>
          <p:cNvSpPr txBox="1"/>
          <p:nvPr/>
        </p:nvSpPr>
        <p:spPr>
          <a:xfrm>
            <a:off x="257269" y="2335482"/>
            <a:ext cx="5210082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SDEVICE command file: physics section</a:t>
            </a:r>
          </a:p>
          <a:p>
            <a:br>
              <a:rPr lang="en-GB" dirty="0"/>
            </a:br>
            <a:endParaRPr lang="en-GB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b="1" dirty="0"/>
              <a:t>The ionisation is obtained by a Minimum Ionising Particle (MIP)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b="1" dirty="0"/>
              <a:t>Details of the ionisation are included in a file (MIP_EXC) which has the LET and spatial parameters required for MIP emulation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DF79866-C5E9-5951-2A4D-4D18F223AF73}"/>
              </a:ext>
            </a:extLst>
          </p:cNvPr>
          <p:cNvSpPr txBox="1"/>
          <p:nvPr/>
        </p:nvSpPr>
        <p:spPr>
          <a:xfrm>
            <a:off x="6300535" y="856180"/>
            <a:ext cx="5042487" cy="16004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400" dirty="0"/>
              <a:t>Physics {</a:t>
            </a:r>
          </a:p>
          <a:p>
            <a:endParaRPr lang="en-GB" sz="1400" dirty="0"/>
          </a:p>
          <a:p>
            <a:r>
              <a:rPr lang="en-GB" sz="1400" dirty="0"/>
              <a:t>####if "@Ionization@" =="MIP"</a:t>
            </a:r>
          </a:p>
          <a:p>
            <a:endParaRPr lang="en-GB" sz="1400" dirty="0"/>
          </a:p>
          <a:p>
            <a:r>
              <a:rPr lang="en-GB" sz="1400" dirty="0"/>
              <a:t>#include "MIP_EXC"							  	  </a:t>
            </a:r>
          </a:p>
          <a:p>
            <a:r>
              <a:rPr lang="en-GB" sz="1400" dirty="0"/>
              <a:t>…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AAE7083-EFCD-C489-77F0-C1188B1FAEFF}"/>
              </a:ext>
            </a:extLst>
          </p:cNvPr>
          <p:cNvSpPr txBox="1"/>
          <p:nvPr/>
        </p:nvSpPr>
        <p:spPr>
          <a:xfrm>
            <a:off x="5985361" y="2449133"/>
            <a:ext cx="5709815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dirty="0"/>
              <a:t>#define </a:t>
            </a:r>
            <a:r>
              <a:rPr lang="en-GB" sz="1200" dirty="0" err="1"/>
              <a:t>WT_hi</a:t>
            </a:r>
            <a:r>
              <a:rPr lang="en-GB" sz="1200" dirty="0"/>
              <a:t> 0.1</a:t>
            </a:r>
          </a:p>
          <a:p>
            <a:endParaRPr lang="en-GB" sz="1200" dirty="0"/>
          </a:p>
          <a:p>
            <a:r>
              <a:rPr lang="en-GB" sz="1200" dirty="0"/>
              <a:t>	</a:t>
            </a:r>
            <a:r>
              <a:rPr lang="en-GB" sz="1200" dirty="0" err="1"/>
              <a:t>HeavyIon</a:t>
            </a:r>
            <a:r>
              <a:rPr lang="en-GB" sz="1200" dirty="0"/>
              <a:t> (</a:t>
            </a:r>
          </a:p>
          <a:p>
            <a:r>
              <a:rPr lang="en-GB" sz="1200" dirty="0"/>
              <a:t>Time = </a:t>
            </a:r>
            <a:r>
              <a:rPr lang="en-GB" sz="1200" dirty="0" err="1"/>
              <a:t>HitTime</a:t>
            </a:r>
            <a:endParaRPr lang="en-GB" sz="1200" dirty="0"/>
          </a:p>
          <a:p>
            <a:r>
              <a:rPr lang="en-GB" sz="1200" dirty="0"/>
              <a:t>Location = (0, 0)  ### Hits at the top surface, right in the middle of the device</a:t>
            </a:r>
          </a:p>
          <a:p>
            <a:r>
              <a:rPr lang="en-GB" sz="1200" dirty="0"/>
              <a:t>Direction = (1.0,0.0)  	### Perpendicular hit</a:t>
            </a:r>
          </a:p>
          <a:p>
            <a:r>
              <a:rPr lang="en-GB" sz="1200" dirty="0"/>
              <a:t>		</a:t>
            </a:r>
          </a:p>
          <a:p>
            <a:r>
              <a:rPr lang="en-GB" sz="1200" dirty="0"/>
              <a:t>###LET_f  = [1.28e-5 </a:t>
            </a:r>
            <a:r>
              <a:rPr lang="en-GB" sz="1200" dirty="0" err="1"/>
              <a:t>1.28e-5</a:t>
            </a:r>
            <a:r>
              <a:rPr lang="en-GB" sz="1200" dirty="0"/>
              <a:t> 1.28e-5]  ### 80 e/h per micron is 1.28E-5 for THICK sensor</a:t>
            </a:r>
          </a:p>
          <a:p>
            <a:r>
              <a:rPr lang="en-GB" sz="1200" dirty="0" err="1"/>
              <a:t>LET_f</a:t>
            </a:r>
            <a:r>
              <a:rPr lang="en-GB" sz="1200" dirty="0"/>
              <a:t>  = [1.056e-5 </a:t>
            </a:r>
            <a:r>
              <a:rPr lang="en-GB" sz="1200" dirty="0" err="1"/>
              <a:t>1.056e-5</a:t>
            </a:r>
            <a:r>
              <a:rPr lang="en-GB" sz="1200" dirty="0"/>
              <a:t> 1.056e-5]  ### 66 e/h per micron as MPV for 50 um thick active region</a:t>
            </a:r>
          </a:p>
          <a:p>
            <a:r>
              <a:rPr lang="en-GB" sz="1200" dirty="0"/>
              <a:t>### </a:t>
            </a:r>
            <a:r>
              <a:rPr lang="en-GB" sz="1200" dirty="0" err="1"/>
              <a:t>LET_f</a:t>
            </a:r>
            <a:r>
              <a:rPr lang="en-GB" sz="1200" dirty="0"/>
              <a:t>  = [1.15e-5 </a:t>
            </a:r>
            <a:r>
              <a:rPr lang="en-GB" sz="1200" dirty="0" err="1"/>
              <a:t>1.15e-5</a:t>
            </a:r>
            <a:r>
              <a:rPr lang="en-GB" sz="1200" dirty="0"/>
              <a:t> 1.15e-5]  ### 72 e/h per micron as MPV for 300 um thick active region</a:t>
            </a:r>
          </a:p>
          <a:p>
            <a:endParaRPr lang="en-GB" sz="1200" dirty="0"/>
          </a:p>
          <a:p>
            <a:r>
              <a:rPr lang="en-GB" sz="1200" dirty="0" err="1"/>
              <a:t>Wt_hi</a:t>
            </a:r>
            <a:r>
              <a:rPr lang="en-GB" sz="1200" dirty="0"/>
              <a:t>  = [</a:t>
            </a:r>
            <a:r>
              <a:rPr lang="en-GB" sz="1200" dirty="0" err="1"/>
              <a:t>WT_hi</a:t>
            </a:r>
            <a:r>
              <a:rPr lang="en-GB" sz="1200" dirty="0"/>
              <a:t> </a:t>
            </a:r>
            <a:r>
              <a:rPr lang="en-GB" sz="1200" dirty="0" err="1"/>
              <a:t>WT_hi</a:t>
            </a:r>
            <a:r>
              <a:rPr lang="en-GB" sz="1200" dirty="0"/>
              <a:t> </a:t>
            </a:r>
            <a:r>
              <a:rPr lang="en-GB" sz="1200" dirty="0" err="1"/>
              <a:t>WT_hi</a:t>
            </a:r>
            <a:r>
              <a:rPr lang="en-GB" sz="1200" dirty="0"/>
              <a:t> ] ###	</a:t>
            </a:r>
            <a:r>
              <a:rPr lang="en-GB" sz="1200" dirty="0" err="1"/>
              <a:t>ro</a:t>
            </a:r>
            <a:r>
              <a:rPr lang="en-GB" sz="1200" dirty="0"/>
              <a:t> = 0.1/0.2 micron</a:t>
            </a:r>
          </a:p>
          <a:p>
            <a:r>
              <a:rPr lang="en-GB" sz="1200" dirty="0"/>
              <a:t>Length = [ 0.0  20 60 ] ### LET @ different depths, irrelevant for a MIP</a:t>
            </a:r>
          </a:p>
          <a:p>
            <a:r>
              <a:rPr lang="en-GB" sz="1200" dirty="0" err="1"/>
              <a:t>PicoCoulomb</a:t>
            </a:r>
            <a:endParaRPr lang="en-GB" sz="1200" dirty="0"/>
          </a:p>
          <a:p>
            <a:r>
              <a:rPr lang="en-GB" sz="1200" dirty="0"/>
              <a:t>Gaussian		</a:t>
            </a:r>
          </a:p>
          <a:p>
            <a:r>
              <a:rPr lang="en-GB" sz="1200" dirty="0"/>
              <a:t>		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C7083C5-B08C-759D-B075-D4F5AE4A2B83}"/>
              </a:ext>
            </a:extLst>
          </p:cNvPr>
          <p:cNvSpPr txBox="1"/>
          <p:nvPr/>
        </p:nvSpPr>
        <p:spPr>
          <a:xfrm>
            <a:off x="2392680" y="6381750"/>
            <a:ext cx="71958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60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UK HEP Instrumentation Summer School</a:t>
            </a:r>
            <a:r>
              <a:rPr lang="en-US" sz="1800" i="1" dirty="0">
                <a:cs typeface="Times New Roman" panose="02020603050405020304" pitchFamily="18" charset="0"/>
              </a:rPr>
              <a:t>, Oxford 10-20 Aug 2026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537176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" name="Rectangle 29">
            <a:extLst>
              <a:ext uri="{FF2B5EF4-FFF2-40B4-BE49-F238E27FC236}">
                <a16:creationId xmlns:a16="http://schemas.microsoft.com/office/drawing/2014/main" id="{201CC55D-ED54-4C5C-95E6-10947BD110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1DE889C7-FAD6-4397-98E2-05D5034844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1083484"/>
            <a:ext cx="355196" cy="673460"/>
            <a:chOff x="0" y="823811"/>
            <a:chExt cx="355196" cy="673460"/>
          </a:xfrm>
        </p:grpSpPr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F399A70F-F8CD-4992-9EF5-6CF15472E7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823811"/>
              <a:ext cx="87363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48F4FEDC-6D80-458C-A665-075D9B9500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9341" y="823811"/>
              <a:ext cx="195855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6" name="Rectangle 35">
            <a:extLst>
              <a:ext uri="{FF2B5EF4-FFF2-40B4-BE49-F238E27FC236}">
                <a16:creationId xmlns:a16="http://schemas.microsoft.com/office/drawing/2014/main" id="{3873B707-463F-40B0-8227-E8CC6C67EB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65085" y="2090569"/>
            <a:ext cx="4297680" cy="274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8CE564B-EA75-4D95-B791-48AEB6FB34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0719" y="2167501"/>
            <a:ext cx="4559425" cy="3979585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numCol="1" rtlCol="0" anchor="ctr" anchorCtr="0" compatLnSpc="1">
            <a:prstTxWarp prst="textNoShape">
              <a:avLst/>
            </a:prstTxWarp>
            <a:normAutofit/>
          </a:bodyPr>
          <a:lstStyle/>
          <a:p>
            <a:pPr indent="-228600" fontAlgn="base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endParaRPr kumimoji="0" lang="en-US" altLang="en-US" sz="2000" b="0" i="0" u="none" strike="noStrike" cap="none" normalizeH="0" baseline="0" dirty="0">
              <a:ln>
                <a:noFill/>
              </a:ln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C13237C8-E62C-4F0D-A318-BD6FB6C2D1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19C9EAEA-39D0-4B0E-A0EB-51E7B2674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85810" y="513853"/>
            <a:ext cx="6009366" cy="583457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F323F0AF-5365-8B12-2E11-151FB6E93D95}"/>
              </a:ext>
            </a:extLst>
          </p:cNvPr>
          <p:cNvSpPr/>
          <p:nvPr/>
        </p:nvSpPr>
        <p:spPr>
          <a:xfrm>
            <a:off x="0" y="6330340"/>
            <a:ext cx="12192000" cy="527660"/>
          </a:xfrm>
          <a:prstGeom prst="rect">
            <a:avLst/>
          </a:prstGeom>
          <a:gradFill flip="none" rotWithShape="1">
            <a:gsLst>
              <a:gs pos="0">
                <a:srgbClr val="1D1DFF">
                  <a:shade val="30000"/>
                  <a:satMod val="115000"/>
                </a:srgbClr>
              </a:gs>
              <a:gs pos="50000">
                <a:srgbClr val="1D1DFF">
                  <a:shade val="67500"/>
                  <a:satMod val="115000"/>
                </a:srgbClr>
              </a:gs>
              <a:gs pos="100000">
                <a:srgbClr val="1D1DFF">
                  <a:shade val="100000"/>
                  <a:satMod val="115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41" name="Picture 40" descr="ox_small_cmyk_pos_rect.jpg">
            <a:extLst>
              <a:ext uri="{FF2B5EF4-FFF2-40B4-BE49-F238E27FC236}">
                <a16:creationId xmlns:a16="http://schemas.microsoft.com/office/drawing/2014/main" id="{23F0467A-1EB7-F377-EC9B-F98FC7BED49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2061" y="6381202"/>
            <a:ext cx="1382789" cy="425935"/>
          </a:xfrm>
          <a:prstGeom prst="rect">
            <a:avLst/>
          </a:prstGeom>
        </p:spPr>
      </p:pic>
      <p:sp>
        <p:nvSpPr>
          <p:cNvPr id="43" name="TextBox 42">
            <a:extLst>
              <a:ext uri="{FF2B5EF4-FFF2-40B4-BE49-F238E27FC236}">
                <a16:creationId xmlns:a16="http://schemas.microsoft.com/office/drawing/2014/main" id="{163A8B0D-3FBD-5A99-8C37-65AD641B1643}"/>
              </a:ext>
            </a:extLst>
          </p:cNvPr>
          <p:cNvSpPr txBox="1"/>
          <p:nvPr/>
        </p:nvSpPr>
        <p:spPr>
          <a:xfrm>
            <a:off x="87363" y="6400425"/>
            <a:ext cx="62390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endParaRPr lang="en-GB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BEE006E-6778-4082-0F78-E01ABFEE9458}"/>
              </a:ext>
            </a:extLst>
          </p:cNvPr>
          <p:cNvSpPr/>
          <p:nvPr/>
        </p:nvSpPr>
        <p:spPr>
          <a:xfrm>
            <a:off x="589560" y="856180"/>
            <a:ext cx="4560584" cy="112806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500" dirty="0">
                <a:latin typeface="+mj-lt"/>
                <a:ea typeface="+mj-ea"/>
                <a:cs typeface="+mj-cs"/>
              </a:rPr>
              <a:t>TCAD Synopsys Simulation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0DE0210-87E8-3941-39F4-24BD816069C4}"/>
              </a:ext>
            </a:extLst>
          </p:cNvPr>
          <p:cNvSpPr txBox="1"/>
          <p:nvPr/>
        </p:nvSpPr>
        <p:spPr>
          <a:xfrm>
            <a:off x="257269" y="2335482"/>
            <a:ext cx="5210082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MIP transient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b="1" dirty="0"/>
              <a:t>Effects due to different bias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b="1" dirty="0"/>
              <a:t>Charge collection vs. hit location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b="1" dirty="0"/>
              <a:t>Charge collection vs. meshing resolution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b="1" dirty="0"/>
              <a:t>Charge collection vs. doping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1E6F2A7-2602-3795-BA4F-50EE7AC44331}"/>
              </a:ext>
            </a:extLst>
          </p:cNvPr>
          <p:cNvSpPr txBox="1"/>
          <p:nvPr/>
        </p:nvSpPr>
        <p:spPr>
          <a:xfrm>
            <a:off x="2392680" y="6381750"/>
            <a:ext cx="71958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60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UK HEP Instrumentation Summer School</a:t>
            </a:r>
            <a:r>
              <a:rPr lang="en-US" sz="1800" i="1" dirty="0">
                <a:cs typeface="Times New Roman" panose="02020603050405020304" pitchFamily="18" charset="0"/>
              </a:rPr>
              <a:t>, Oxford 10-20 Aug 2026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239341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" name="Rectangle 29">
            <a:extLst>
              <a:ext uri="{FF2B5EF4-FFF2-40B4-BE49-F238E27FC236}">
                <a16:creationId xmlns:a16="http://schemas.microsoft.com/office/drawing/2014/main" id="{201CC55D-ED54-4C5C-95E6-10947BD110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1DE889C7-FAD6-4397-98E2-05D5034844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1083484"/>
            <a:ext cx="355196" cy="673460"/>
            <a:chOff x="0" y="823811"/>
            <a:chExt cx="355196" cy="673460"/>
          </a:xfrm>
        </p:grpSpPr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F399A70F-F8CD-4992-9EF5-6CF15472E7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823811"/>
              <a:ext cx="87363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48F4FEDC-6D80-458C-A665-075D9B9500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9341" y="823811"/>
              <a:ext cx="195855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6" name="Rectangle 35">
            <a:extLst>
              <a:ext uri="{FF2B5EF4-FFF2-40B4-BE49-F238E27FC236}">
                <a16:creationId xmlns:a16="http://schemas.microsoft.com/office/drawing/2014/main" id="{3873B707-463F-40B0-8227-E8CC6C67EB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65085" y="2090569"/>
            <a:ext cx="4297680" cy="274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C13237C8-E62C-4F0D-A318-BD6FB6C2D1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19C9EAEA-39D0-4B0E-A0EB-51E7B2674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85810" y="513853"/>
            <a:ext cx="6009366" cy="583457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FF2A791-32EB-4ACF-B72A-AB98F25F1F05}"/>
              </a:ext>
            </a:extLst>
          </p:cNvPr>
          <p:cNvSpPr txBox="1"/>
          <p:nvPr/>
        </p:nvSpPr>
        <p:spPr>
          <a:xfrm>
            <a:off x="5773173" y="1317704"/>
            <a:ext cx="5753742" cy="129266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600" dirty="0">
                <a:cs typeface="Times New Roman" panose="02020603050405020304" pitchFamily="18" charset="0"/>
              </a:rPr>
              <a:t>Simulation example : 2D </a:t>
            </a:r>
            <a:r>
              <a:rPr lang="en-US" sz="2600" dirty="0" err="1">
                <a:cs typeface="Times New Roman" panose="02020603050405020304" pitchFamily="18" charset="0"/>
              </a:rPr>
              <a:t>pn</a:t>
            </a:r>
            <a:r>
              <a:rPr lang="en-US" sz="2600" dirty="0">
                <a:cs typeface="Times New Roman" panose="02020603050405020304" pitchFamily="18" charset="0"/>
              </a:rPr>
              <a:t> using SPROCESS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600" dirty="0">
                <a:cs typeface="Times New Roman" panose="02020603050405020304" pitchFamily="18" charset="0"/>
              </a:rPr>
              <a:t>MIP Charge generation and collection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EE47FBF-D076-4306-A6A3-DF275C34D966}"/>
              </a:ext>
            </a:extLst>
          </p:cNvPr>
          <p:cNvSpPr/>
          <p:nvPr/>
        </p:nvSpPr>
        <p:spPr>
          <a:xfrm>
            <a:off x="0" y="6330340"/>
            <a:ext cx="12192000" cy="527660"/>
          </a:xfrm>
          <a:prstGeom prst="rect">
            <a:avLst/>
          </a:prstGeom>
          <a:gradFill flip="none" rotWithShape="1">
            <a:gsLst>
              <a:gs pos="0">
                <a:srgbClr val="1D1DFF">
                  <a:shade val="30000"/>
                  <a:satMod val="115000"/>
                </a:srgbClr>
              </a:gs>
              <a:gs pos="50000">
                <a:srgbClr val="1D1DFF">
                  <a:shade val="67500"/>
                  <a:satMod val="115000"/>
                </a:srgbClr>
              </a:gs>
              <a:gs pos="100000">
                <a:srgbClr val="1D1DFF">
                  <a:shade val="100000"/>
                  <a:satMod val="115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13" name="Picture 12" descr="ox_small_cmyk_pos_rect.jpg">
            <a:extLst>
              <a:ext uri="{FF2B5EF4-FFF2-40B4-BE49-F238E27FC236}">
                <a16:creationId xmlns:a16="http://schemas.microsoft.com/office/drawing/2014/main" id="{938C359B-C2AD-488D-99D4-C7DA533FA74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2061" y="6381202"/>
            <a:ext cx="1382789" cy="425935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D87DFB81-8FE1-414B-BB42-EBF887A44494}"/>
              </a:ext>
            </a:extLst>
          </p:cNvPr>
          <p:cNvSpPr txBox="1"/>
          <p:nvPr/>
        </p:nvSpPr>
        <p:spPr>
          <a:xfrm>
            <a:off x="87363" y="6400425"/>
            <a:ext cx="62390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/>
              <a:t>5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76C7D0A-855C-425E-9A07-2415996E0823}"/>
              </a:ext>
            </a:extLst>
          </p:cNvPr>
          <p:cNvSpPr txBox="1"/>
          <p:nvPr/>
        </p:nvSpPr>
        <p:spPr>
          <a:xfrm>
            <a:off x="355196" y="2906606"/>
            <a:ext cx="4710987" cy="16619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2"/>
            <a:r>
              <a:rPr lang="en-US" sz="4400" b="1" dirty="0">
                <a:cs typeface="Times New Roman" panose="02020603050405020304" pitchFamily="18" charset="0"/>
              </a:rPr>
              <a:t>Thank you</a:t>
            </a:r>
          </a:p>
          <a:p>
            <a:pPr lvl="2"/>
            <a:endParaRPr lang="en-US" sz="3600" dirty="0">
              <a:cs typeface="Times New Roman" panose="02020603050405020304" pitchFamily="18" charset="0"/>
            </a:endParaRPr>
          </a:p>
          <a:p>
            <a:pPr lvl="2"/>
            <a:r>
              <a:rPr lang="en-US" sz="2200" dirty="0">
                <a:cs typeface="Times New Roman" panose="02020603050405020304" pitchFamily="18" charset="0"/>
              </a:rPr>
              <a:t>giulio.villani@stfc.ac.uk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0A91CE0-C83B-4ABC-94D5-7BDF907CFC7A}"/>
              </a:ext>
            </a:extLst>
          </p:cNvPr>
          <p:cNvSpPr/>
          <p:nvPr/>
        </p:nvSpPr>
        <p:spPr>
          <a:xfrm>
            <a:off x="589560" y="856180"/>
            <a:ext cx="4560584" cy="112806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500" dirty="0">
                <a:latin typeface="+mj-lt"/>
                <a:ea typeface="+mj-ea"/>
                <a:cs typeface="+mj-cs"/>
              </a:rPr>
              <a:t>TCAD and simulation VIII</a:t>
            </a:r>
            <a:br>
              <a:rPr lang="en-US" sz="2500" dirty="0">
                <a:latin typeface="+mj-lt"/>
                <a:ea typeface="+mj-ea"/>
                <a:cs typeface="+mj-cs"/>
              </a:rPr>
            </a:br>
            <a:endParaRPr lang="en-US" sz="2500" dirty="0">
              <a:latin typeface="+mj-lt"/>
              <a:ea typeface="+mj-ea"/>
              <a:cs typeface="+mj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A070E61-031F-ED38-3C1F-877A5E6D823A}"/>
              </a:ext>
            </a:extLst>
          </p:cNvPr>
          <p:cNvSpPr txBox="1"/>
          <p:nvPr/>
        </p:nvSpPr>
        <p:spPr>
          <a:xfrm>
            <a:off x="2392680" y="6381750"/>
            <a:ext cx="71958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60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UK HEP Instrumentation Summer School</a:t>
            </a:r>
            <a:r>
              <a:rPr lang="en-US" sz="1800" i="1" dirty="0">
                <a:cs typeface="Times New Roman" panose="02020603050405020304" pitchFamily="18" charset="0"/>
              </a:rPr>
              <a:t>, Oxford 10-20 Aug 2026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359380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591</Words>
  <Application>Microsoft Office PowerPoint</Application>
  <PresentationFormat>Widescreen</PresentationFormat>
  <Paragraphs>86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Calibri</vt:lpstr>
      <vt:lpstr>Calibri Light</vt:lpstr>
      <vt:lpstr>Times New Roman</vt:lpstr>
      <vt:lpstr>Office Theme</vt:lpstr>
      <vt:lpstr>TCAD simulation VIII E. Giulio Villani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HEPWIN2012-27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Process fabrication</dc:title>
  <dc:creator>Villani, Giulio (STFC,RAL,PPD)</dc:creator>
  <cp:lastModifiedBy>Villani, Giulio (STFC,RAL,PPD)</cp:lastModifiedBy>
  <cp:revision>384</cp:revision>
  <cp:lastPrinted>2022-02-24T17:37:23Z</cp:lastPrinted>
  <dcterms:created xsi:type="dcterms:W3CDTF">2021-12-29T09:34:20Z</dcterms:created>
  <dcterms:modified xsi:type="dcterms:W3CDTF">2026-07-23T13:21:10Z</dcterms:modified>
</cp:coreProperties>
</file>