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53" r:id="rId2"/>
    <p:sldId id="356" r:id="rId3"/>
    <p:sldId id="371" r:id="rId4"/>
    <p:sldId id="376" r:id="rId5"/>
    <p:sldId id="369" r:id="rId6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2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C207-E83B-4E67-8CE1-38C395AE77A5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BDEAFA-E7AA-4624-869A-BD60BC9BCC10}"/>
              </a:ext>
            </a:extLst>
          </p:cNvPr>
          <p:cNvSpPr/>
          <p:nvPr userDrawn="1"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8" name="Picture 7" descr="ox_small_cmyk_pos_rect.jpg">
            <a:extLst>
              <a:ext uri="{FF2B5EF4-FFF2-40B4-BE49-F238E27FC236}">
                <a16:creationId xmlns:a16="http://schemas.microsoft.com/office/drawing/2014/main" id="{D516A817-9CE8-404F-BDEA-A30936E35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42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8A801-5B32-4355-AA5C-F0A41D055134}" type="datetime1">
              <a:rPr lang="en-GB" smtClean="0"/>
              <a:t>23/07/2026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227CA-6FCC-48E7-B758-A7529EAC49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21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  <p:sldLayoutId id="2147483661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4338" y="1144339"/>
            <a:ext cx="9144000" cy="2387600"/>
          </a:xfrm>
        </p:spPr>
        <p:txBody>
          <a:bodyPr/>
          <a:lstStyle/>
          <a:p>
            <a:r>
              <a:rPr lang="en-GB" dirty="0"/>
              <a:t>TCAD simulation VII</a:t>
            </a:r>
            <a:br>
              <a:rPr lang="en-GB" dirty="0"/>
            </a:br>
            <a:r>
              <a:rPr lang="en-GB" sz="2400" dirty="0"/>
              <a:t>E. Giulio Villani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92229-D8E8-4E09-8185-65A71F0E1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227CA-6FCC-48E7-B758-A7529EAC49A8}" type="slidenum">
              <a:rPr lang="en-GB" smtClean="0"/>
              <a:t>1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93DD0E-7BC8-8E46-4ACF-3D1438948DC9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810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7127587-0157-4D1D-9422-E6B51471D7FE}"/>
              </a:ext>
            </a:extLst>
          </p:cNvPr>
          <p:cNvSpPr/>
          <p:nvPr/>
        </p:nvSpPr>
        <p:spPr>
          <a:xfrm>
            <a:off x="1653363" y="365760"/>
            <a:ext cx="9367203" cy="118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Overview</a:t>
            </a:r>
            <a:br>
              <a:rPr lang="en-US" sz="3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3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D4C14B-355F-4853-AA07-E2B4C189B4F2}"/>
              </a:ext>
            </a:extLst>
          </p:cNvPr>
          <p:cNvSpPr/>
          <p:nvPr/>
        </p:nvSpPr>
        <p:spPr>
          <a:xfrm>
            <a:off x="1653363" y="2176272"/>
            <a:ext cx="9367204" cy="40416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Simulation example of 2D PN junction using SPROCESS and SDEVICE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CV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8F27C4-C569-C06F-2A5F-778D7FE6775F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9812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12B1B6-BFF8-1FDA-04CE-E1923CEBF9CB}"/>
              </a:ext>
            </a:extLst>
          </p:cNvPr>
          <p:cNvSpPr txBox="1"/>
          <p:nvPr/>
        </p:nvSpPr>
        <p:spPr>
          <a:xfrm>
            <a:off x="128635" y="2345831"/>
            <a:ext cx="54285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SDEVICE simulation of 2D </a:t>
            </a:r>
            <a:r>
              <a:rPr lang="en-GB" dirty="0" err="1"/>
              <a:t>pn</a:t>
            </a:r>
            <a:r>
              <a:rPr lang="en-GB" dirty="0"/>
              <a:t> junction</a:t>
            </a: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/>
              <a:t>CV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2FC849-FC75-3197-F4DA-6D6576680D5F}"/>
              </a:ext>
            </a:extLst>
          </p:cNvPr>
          <p:cNvSpPr txBox="1"/>
          <p:nvPr/>
        </p:nvSpPr>
        <p:spPr>
          <a:xfrm>
            <a:off x="9185729" y="2159763"/>
            <a:ext cx="20111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N-well  cathode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7D9779-2509-CB96-CC2B-85326B626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6454" y="941654"/>
            <a:ext cx="5687658" cy="3663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EB49E5-C89B-1444-2302-DAE2E47ABD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370" y="2824634"/>
            <a:ext cx="4779702" cy="30154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08D15E7-10A0-BA98-867D-D8373E039A3F}"/>
              </a:ext>
            </a:extLst>
          </p:cNvPr>
          <p:cNvSpPr txBox="1"/>
          <p:nvPr/>
        </p:nvSpPr>
        <p:spPr>
          <a:xfrm>
            <a:off x="8194837" y="2344429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cs typeface="Times New Roman" panose="02020603050405020304" pitchFamily="18" charset="0"/>
              </a:rPr>
              <a:t>100 um</a:t>
            </a:r>
            <a:endParaRPr lang="en-GB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F936AB0-733D-CE24-7D3B-9FB3B7D175F5}"/>
              </a:ext>
            </a:extLst>
          </p:cNvPr>
          <p:cNvSpPr txBox="1"/>
          <p:nvPr/>
        </p:nvSpPr>
        <p:spPr>
          <a:xfrm>
            <a:off x="9722824" y="3662366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 - HR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89AD66-94FD-DAD6-A5FA-7EAB11215165}"/>
              </a:ext>
            </a:extLst>
          </p:cNvPr>
          <p:cNvSpPr txBox="1"/>
          <p:nvPr/>
        </p:nvSpPr>
        <p:spPr>
          <a:xfrm>
            <a:off x="9725751" y="5335885"/>
            <a:ext cx="9908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P++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1C7E95-4762-91DF-486E-41A93DA0F000}"/>
              </a:ext>
            </a:extLst>
          </p:cNvPr>
          <p:cNvSpPr txBox="1"/>
          <p:nvPr/>
        </p:nvSpPr>
        <p:spPr>
          <a:xfrm>
            <a:off x="8335338" y="3293280"/>
            <a:ext cx="15279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9 um</a:t>
            </a:r>
            <a:endParaRPr lang="en-GB" baseline="-250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D9CD55F-88E4-797D-7848-212985B53AE4}"/>
              </a:ext>
            </a:extLst>
          </p:cNvPr>
          <p:cNvCxnSpPr>
            <a:cxnSpLocks/>
          </p:cNvCxnSpPr>
          <p:nvPr/>
        </p:nvCxnSpPr>
        <p:spPr>
          <a:xfrm flipV="1">
            <a:off x="8368141" y="2761243"/>
            <a:ext cx="0" cy="45024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EA75863-8E2A-F30D-B6B3-E185BB3D75C5}"/>
              </a:ext>
            </a:extLst>
          </p:cNvPr>
          <p:cNvCxnSpPr>
            <a:cxnSpLocks/>
          </p:cNvCxnSpPr>
          <p:nvPr/>
        </p:nvCxnSpPr>
        <p:spPr>
          <a:xfrm flipV="1">
            <a:off x="8913791" y="2761243"/>
            <a:ext cx="0" cy="450242"/>
          </a:xfrm>
          <a:prstGeom prst="straightConnector1">
            <a:avLst/>
          </a:prstGeom>
          <a:ln>
            <a:solidFill>
              <a:schemeClr val="tx1"/>
            </a:solidFill>
            <a:prstDash val="sys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B5019F-269B-782A-1BB6-14E310E1DCB1}"/>
              </a:ext>
            </a:extLst>
          </p:cNvPr>
          <p:cNvCxnSpPr>
            <a:cxnSpLocks/>
          </p:cNvCxnSpPr>
          <p:nvPr/>
        </p:nvCxnSpPr>
        <p:spPr>
          <a:xfrm>
            <a:off x="6221475" y="2758229"/>
            <a:ext cx="481416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7DFB419-24FD-E89E-4B66-6F93245A41B9}"/>
              </a:ext>
            </a:extLst>
          </p:cNvPr>
          <p:cNvCxnSpPr>
            <a:cxnSpLocks/>
            <a:endCxn id="16" idx="2"/>
          </p:cNvCxnSpPr>
          <p:nvPr/>
        </p:nvCxnSpPr>
        <p:spPr>
          <a:xfrm flipV="1">
            <a:off x="8727959" y="2529095"/>
            <a:ext cx="1463334" cy="242847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A10710B-C1CF-81E0-14AF-936EFFADDCAB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598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8CE564B-EA75-4D95-B791-48AEB6FB3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719" y="2167501"/>
            <a:ext cx="4559425" cy="397958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indent="-2286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323F0AF-5365-8B12-2E11-151FB6E93D95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1" name="Picture 40" descr="ox_small_cmyk_pos_rect.jpg">
            <a:extLst>
              <a:ext uri="{FF2B5EF4-FFF2-40B4-BE49-F238E27FC236}">
                <a16:creationId xmlns:a16="http://schemas.microsoft.com/office/drawing/2014/main" id="{23F0467A-1EB7-F377-EC9B-F98FC7BED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163A8B0D-3FBD-5A99-8C37-65AD641B1643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EE006E-6778-4082-0F78-E01ABFEE9458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Synopsys Simulation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26CE11-3239-508E-0782-E99932107B45}"/>
              </a:ext>
            </a:extLst>
          </p:cNvPr>
          <p:cNvSpPr txBox="1"/>
          <p:nvPr/>
        </p:nvSpPr>
        <p:spPr>
          <a:xfrm>
            <a:off x="257268" y="2335482"/>
            <a:ext cx="542854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Effects on the CV with/without JTE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Effects on the CV with/without oxide charge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8DB8B7-FAED-D043-5A82-9D99093D06B2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717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F2A791-32EB-4ACF-B72A-AB98F25F1F05}"/>
              </a:ext>
            </a:extLst>
          </p:cNvPr>
          <p:cNvSpPr txBox="1"/>
          <p:nvPr/>
        </p:nvSpPr>
        <p:spPr>
          <a:xfrm>
            <a:off x="5773173" y="1317704"/>
            <a:ext cx="5753742" cy="1292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Simulation example : 2D </a:t>
            </a:r>
            <a:r>
              <a:rPr lang="en-US" sz="2600" dirty="0" err="1">
                <a:cs typeface="Times New Roman" panose="02020603050405020304" pitchFamily="18" charset="0"/>
              </a:rPr>
              <a:t>pn</a:t>
            </a:r>
            <a:r>
              <a:rPr lang="en-US" sz="2600" dirty="0">
                <a:cs typeface="Times New Roman" panose="02020603050405020304" pitchFamily="18" charset="0"/>
              </a:rPr>
              <a:t> using SPROCESS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cs typeface="Times New Roman" panose="02020603050405020304" pitchFamily="18" charset="0"/>
              </a:rPr>
              <a:t>CV : JTE and Oxide charge effects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EE47FBF-D076-4306-A6A3-DF275C34D966}"/>
              </a:ext>
            </a:extLst>
          </p:cNvPr>
          <p:cNvSpPr/>
          <p:nvPr/>
        </p:nvSpPr>
        <p:spPr>
          <a:xfrm>
            <a:off x="0" y="6330340"/>
            <a:ext cx="12192000" cy="527660"/>
          </a:xfrm>
          <a:prstGeom prst="rect">
            <a:avLst/>
          </a:prstGeom>
          <a:gradFill flip="none" rotWithShape="1">
            <a:gsLst>
              <a:gs pos="0">
                <a:srgbClr val="1D1DFF">
                  <a:shade val="30000"/>
                  <a:satMod val="115000"/>
                </a:srgbClr>
              </a:gs>
              <a:gs pos="50000">
                <a:srgbClr val="1D1DFF">
                  <a:shade val="67500"/>
                  <a:satMod val="115000"/>
                </a:srgbClr>
              </a:gs>
              <a:gs pos="100000">
                <a:srgbClr val="1D1DFF">
                  <a:shade val="100000"/>
                  <a:satMod val="115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3" name="Picture 12" descr="ox_small_cmyk_pos_rect.jpg">
            <a:extLst>
              <a:ext uri="{FF2B5EF4-FFF2-40B4-BE49-F238E27FC236}">
                <a16:creationId xmlns:a16="http://schemas.microsoft.com/office/drawing/2014/main" id="{938C359B-C2AD-488D-99D4-C7DA533FA7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061" y="6381202"/>
            <a:ext cx="1382789" cy="42593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87DFB81-8FE1-414B-BB42-EBF887A44494}"/>
              </a:ext>
            </a:extLst>
          </p:cNvPr>
          <p:cNvSpPr txBox="1"/>
          <p:nvPr/>
        </p:nvSpPr>
        <p:spPr>
          <a:xfrm>
            <a:off x="87363" y="6400425"/>
            <a:ext cx="623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6C7D0A-855C-425E-9A07-2415996E0823}"/>
              </a:ext>
            </a:extLst>
          </p:cNvPr>
          <p:cNvSpPr txBox="1"/>
          <p:nvPr/>
        </p:nvSpPr>
        <p:spPr>
          <a:xfrm>
            <a:off x="355196" y="2906606"/>
            <a:ext cx="4710987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4400" b="1" dirty="0">
                <a:cs typeface="Times New Roman" panose="02020603050405020304" pitchFamily="18" charset="0"/>
              </a:rPr>
              <a:t>Thank you</a:t>
            </a:r>
          </a:p>
          <a:p>
            <a:pPr lvl="2"/>
            <a:endParaRPr lang="en-US" sz="3600" dirty="0">
              <a:cs typeface="Times New Roman" panose="02020603050405020304" pitchFamily="18" charset="0"/>
            </a:endParaRPr>
          </a:p>
          <a:p>
            <a:pPr lvl="2"/>
            <a:r>
              <a:rPr lang="en-US" sz="2200" dirty="0">
                <a:cs typeface="Times New Roman" panose="02020603050405020304" pitchFamily="18" charset="0"/>
              </a:rPr>
              <a:t>giulio.villani@stfc.ac.uk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A91CE0-C83B-4ABC-94D5-7BDF907CFC7A}"/>
              </a:ext>
            </a:extLst>
          </p:cNvPr>
          <p:cNvSpPr/>
          <p:nvPr/>
        </p:nvSpPr>
        <p:spPr>
          <a:xfrm>
            <a:off x="589560" y="856180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500" dirty="0">
                <a:latin typeface="+mj-lt"/>
                <a:ea typeface="+mj-ea"/>
                <a:cs typeface="+mj-cs"/>
              </a:rPr>
              <a:t>TCAD and simulation VII</a:t>
            </a:r>
            <a:br>
              <a:rPr lang="en-US" sz="2500" dirty="0">
                <a:latin typeface="+mj-lt"/>
                <a:ea typeface="+mj-ea"/>
                <a:cs typeface="+mj-cs"/>
              </a:rPr>
            </a:br>
            <a:endParaRPr lang="en-US" sz="25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E11C3F-574C-B0BC-8AB0-43D36519666F}"/>
              </a:ext>
            </a:extLst>
          </p:cNvPr>
          <p:cNvSpPr txBox="1"/>
          <p:nvPr/>
        </p:nvSpPr>
        <p:spPr>
          <a:xfrm>
            <a:off x="2392680" y="6381750"/>
            <a:ext cx="71958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UK HEP Instrumentation Summer School</a:t>
            </a:r>
            <a:r>
              <a:rPr lang="en-US" sz="1800" i="1" dirty="0">
                <a:cs typeface="Times New Roman" panose="02020603050405020304" pitchFamily="18" charset="0"/>
              </a:rPr>
              <a:t>, Oxford 10-20 Aug 2026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59380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TCAD simulation VII E. Giulio Villani</vt:lpstr>
      <vt:lpstr>PowerPoint Presentation</vt:lpstr>
      <vt:lpstr>PowerPoint Presentation</vt:lpstr>
      <vt:lpstr>PowerPoint Presentation</vt:lpstr>
      <vt:lpstr>PowerPoint Presentation</vt:lpstr>
    </vt:vector>
  </TitlesOfParts>
  <Company>HEPWIN2012-27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fabrication</dc:title>
  <dc:creator>Villani, Giulio (STFC,RAL,PPD)</dc:creator>
  <cp:lastModifiedBy>Villani, Giulio (STFC,RAL,PPD)</cp:lastModifiedBy>
  <cp:revision>380</cp:revision>
  <cp:lastPrinted>2022-02-24T17:37:23Z</cp:lastPrinted>
  <dcterms:created xsi:type="dcterms:W3CDTF">2021-12-29T09:34:20Z</dcterms:created>
  <dcterms:modified xsi:type="dcterms:W3CDTF">2026-07-23T13:21:13Z</dcterms:modified>
</cp:coreProperties>
</file>