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3" r:id="rId2"/>
    <p:sldId id="356" r:id="rId3"/>
    <p:sldId id="375" r:id="rId4"/>
    <p:sldId id="362" r:id="rId5"/>
    <p:sldId id="371" r:id="rId6"/>
    <p:sldId id="374" r:id="rId7"/>
    <p:sldId id="378" r:id="rId8"/>
    <p:sldId id="377" r:id="rId9"/>
    <p:sldId id="369" r:id="rId10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8A801-5B32-4355-AA5C-F0A41D055134}" type="datetime1">
              <a:rPr lang="en-GB" smtClean="0"/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1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144339"/>
            <a:ext cx="9144000" cy="2387600"/>
          </a:xfrm>
        </p:spPr>
        <p:txBody>
          <a:bodyPr/>
          <a:lstStyle/>
          <a:p>
            <a:r>
              <a:rPr lang="en-GB" dirty="0"/>
              <a:t>TCAD simulation III</a:t>
            </a:r>
            <a:br>
              <a:rPr lang="en-GB" dirty="0"/>
            </a:br>
            <a:r>
              <a:rPr lang="en-GB" sz="2400" dirty="0"/>
              <a:t>E. Giulio Villani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92229-D8E8-4E09-8185-65A71F0E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E4860B-6E74-F9DF-A48B-68BE919B3DDE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81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7127587-0157-4D1D-9422-E6B51471D7FE}"/>
              </a:ext>
            </a:extLst>
          </p:cNvPr>
          <p:cNvSpPr/>
          <p:nvPr/>
        </p:nvSpPr>
        <p:spPr>
          <a:xfrm>
            <a:off x="1653363" y="365760"/>
            <a:ext cx="9367203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Overview</a:t>
            </a:r>
            <a:b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D4C14B-355F-4853-AA07-E2B4C189B4F2}"/>
              </a:ext>
            </a:extLst>
          </p:cNvPr>
          <p:cNvSpPr/>
          <p:nvPr/>
        </p:nvSpPr>
        <p:spPr>
          <a:xfrm>
            <a:off x="1653363" y="2176272"/>
            <a:ext cx="9367204" cy="4041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Simulation example of 2D PN junction using SDEVICE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CV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6C64B-11C0-ADB9-0C47-FF5392676DE9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981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144339"/>
            <a:ext cx="9144000" cy="2387600"/>
          </a:xfrm>
        </p:spPr>
        <p:txBody>
          <a:bodyPr/>
          <a:lstStyle/>
          <a:p>
            <a:r>
              <a:rPr lang="en-GB" dirty="0"/>
              <a:t>TCAD simulation </a:t>
            </a:r>
            <a:br>
              <a:rPr lang="en-GB" dirty="0"/>
            </a:br>
            <a:r>
              <a:rPr lang="en-GB" dirty="0"/>
              <a:t>SDEVICE</a:t>
            </a:r>
            <a:br>
              <a:rPr lang="en-GB" dirty="0"/>
            </a:b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92229-D8E8-4E09-8185-65A71F0E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3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C7C92B-51DC-D51E-D029-26A08C16C8CF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7871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404EEA9-6EA6-488B-099C-7A618E91001B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3" name="Picture 22" descr="ox_small_cmyk_pos_rect.jpg">
            <a:extLst>
              <a:ext uri="{FF2B5EF4-FFF2-40B4-BE49-F238E27FC236}">
                <a16:creationId xmlns:a16="http://schemas.microsoft.com/office/drawing/2014/main" id="{1756079D-0280-998D-20E6-8FC98AB9B6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2869249-357F-DDFB-7797-DA52F6FB75DC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EFC9FE-9867-95A9-5C6B-7554D3C2A487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DF10FB-A52A-9217-6D22-B6D75CDEE90E}"/>
              </a:ext>
            </a:extLst>
          </p:cNvPr>
          <p:cNvSpPr txBox="1"/>
          <p:nvPr/>
        </p:nvSpPr>
        <p:spPr>
          <a:xfrm>
            <a:off x="141913" y="2536489"/>
            <a:ext cx="513475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err="1"/>
              <a:t>Sentaurus</a:t>
            </a:r>
            <a:r>
              <a:rPr lang="en-GB" dirty="0"/>
              <a:t> </a:t>
            </a:r>
            <a:r>
              <a:rPr lang="en-GB" b="1" dirty="0"/>
              <a:t>Device</a:t>
            </a:r>
            <a:r>
              <a:rPr lang="en-GB" dirty="0"/>
              <a:t> is a numeric semiconductor device simulator, capable of simulating the electrical, thermal, and optical characteristics of various semiconductor devices.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It simulates 1D, 2D, and 3D device behaviour over a wide range of operating conditions, including mixed-mode circuit simulation, combining numerically simulated devices with their compact </a:t>
            </a:r>
            <a:r>
              <a:rPr lang="en-GB" dirty="0" err="1"/>
              <a:t>modeling</a:t>
            </a:r>
            <a:r>
              <a:rPr lang="en-GB" dirty="0"/>
              <a:t>, which is performed on a SPICE-based circuit simulation level.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82E243-759A-D357-8442-6A6DBA6F9023}"/>
              </a:ext>
            </a:extLst>
          </p:cNvPr>
          <p:cNvSpPr txBox="1"/>
          <p:nvPr/>
        </p:nvSpPr>
        <p:spPr>
          <a:xfrm>
            <a:off x="5685809" y="4578401"/>
            <a:ext cx="562489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 typical command file of </a:t>
            </a:r>
            <a:r>
              <a:rPr lang="en-GB" dirty="0" err="1"/>
              <a:t>Sentaurus</a:t>
            </a:r>
            <a:r>
              <a:rPr lang="en-GB" dirty="0"/>
              <a:t> Device consists of several sections (or statement blocks), with each section executing a relatively independent function. The default extension of the command file is _des.cmd, for example, pp1_des.cmd. To start: </a:t>
            </a:r>
            <a:r>
              <a:rPr lang="en-GB" b="1" dirty="0"/>
              <a:t>sdevice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6B3ED8-0030-C672-71BC-193E2393BCD7}"/>
              </a:ext>
            </a:extLst>
          </p:cNvPr>
          <p:cNvSpPr txBox="1"/>
          <p:nvPr/>
        </p:nvSpPr>
        <p:spPr>
          <a:xfrm>
            <a:off x="5727166" y="491741"/>
            <a:ext cx="53257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/>
              <a:t>1 </a:t>
            </a:r>
            <a:r>
              <a:rPr lang="en-GB" b="1" dirty="0"/>
              <a:t>File Section</a:t>
            </a:r>
            <a:r>
              <a:rPr lang="en-GB" dirty="0"/>
              <a:t>: input/output files</a:t>
            </a:r>
          </a:p>
          <a:p>
            <a:endParaRPr lang="en-GB" dirty="0"/>
          </a:p>
          <a:p>
            <a:r>
              <a:rPr lang="en-GB" dirty="0"/>
              <a:t>2 </a:t>
            </a:r>
            <a:r>
              <a:rPr lang="en-GB" b="1" dirty="0"/>
              <a:t>Electrode Section</a:t>
            </a:r>
            <a:r>
              <a:rPr lang="en-GB" dirty="0"/>
              <a:t>: electrode definition, matching those in the input grid</a:t>
            </a:r>
          </a:p>
          <a:p>
            <a:endParaRPr lang="en-GB" dirty="0"/>
          </a:p>
          <a:p>
            <a:r>
              <a:rPr lang="en-GB" dirty="0"/>
              <a:t>3 </a:t>
            </a:r>
            <a:r>
              <a:rPr lang="en-GB" b="1" dirty="0"/>
              <a:t>Physics Section</a:t>
            </a:r>
            <a:r>
              <a:rPr lang="en-GB" dirty="0"/>
              <a:t>: physics models to use in the simulation</a:t>
            </a:r>
          </a:p>
          <a:p>
            <a:endParaRPr lang="en-GB" dirty="0"/>
          </a:p>
          <a:p>
            <a:r>
              <a:rPr lang="en-GB" dirty="0"/>
              <a:t>4 </a:t>
            </a:r>
            <a:r>
              <a:rPr lang="en-GB" b="1" dirty="0"/>
              <a:t>Plot Section</a:t>
            </a:r>
            <a:r>
              <a:rPr lang="en-GB" dirty="0"/>
              <a:t>: variables to plot</a:t>
            </a:r>
          </a:p>
          <a:p>
            <a:endParaRPr lang="en-GB" dirty="0"/>
          </a:p>
          <a:p>
            <a:r>
              <a:rPr lang="en-GB" dirty="0"/>
              <a:t>5 </a:t>
            </a:r>
            <a:r>
              <a:rPr lang="en-GB" b="1" dirty="0"/>
              <a:t>Math Section</a:t>
            </a:r>
            <a:r>
              <a:rPr lang="en-GB" dirty="0"/>
              <a:t>: solvers</a:t>
            </a:r>
          </a:p>
          <a:p>
            <a:endParaRPr lang="en-GB" dirty="0"/>
          </a:p>
          <a:p>
            <a:r>
              <a:rPr lang="en-GB" dirty="0"/>
              <a:t> 6 </a:t>
            </a:r>
            <a:r>
              <a:rPr lang="en-GB" b="1" dirty="0"/>
              <a:t>Solve Section</a:t>
            </a:r>
            <a:r>
              <a:rPr lang="en-GB" dirty="0"/>
              <a:t>: what to solve (IV,CV, Charge injection)</a:t>
            </a:r>
          </a:p>
          <a:p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ED07F12-4E3D-BC6A-C49D-A9A70A0DD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859" y="605547"/>
            <a:ext cx="1476190" cy="4761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116779-37A1-7F92-9409-870CDDFD3607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056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12B1B6-BFF8-1FDA-04CE-E1923CEBF9CB}"/>
              </a:ext>
            </a:extLst>
          </p:cNvPr>
          <p:cNvSpPr txBox="1"/>
          <p:nvPr/>
        </p:nvSpPr>
        <p:spPr>
          <a:xfrm>
            <a:off x="128635" y="2345831"/>
            <a:ext cx="54285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simulation of 2D </a:t>
            </a:r>
            <a:r>
              <a:rPr lang="en-GB" dirty="0" err="1"/>
              <a:t>pn</a:t>
            </a:r>
            <a:r>
              <a:rPr lang="en-GB" dirty="0"/>
              <a:t> junction</a:t>
            </a: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CV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The CV analysis is performed by applying a DC bias to the cathode and injecting a small AC signal into 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3A2216-4B50-BAE0-7E4E-802FE324A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475" y="2805388"/>
            <a:ext cx="4872814" cy="29837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8D15E7-10A0-BA98-867D-D8373E039A3F}"/>
              </a:ext>
            </a:extLst>
          </p:cNvPr>
          <p:cNvSpPr txBox="1"/>
          <p:nvPr/>
        </p:nvSpPr>
        <p:spPr>
          <a:xfrm>
            <a:off x="8194837" y="2344429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100 um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36AB0-733D-CE24-7D3B-9FB3B7D175F5}"/>
              </a:ext>
            </a:extLst>
          </p:cNvPr>
          <p:cNvSpPr txBox="1"/>
          <p:nvPr/>
        </p:nvSpPr>
        <p:spPr>
          <a:xfrm>
            <a:off x="9722824" y="3662366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 - HR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89AD66-94FD-DAD6-A5FA-7EAB11215165}"/>
              </a:ext>
            </a:extLst>
          </p:cNvPr>
          <p:cNvSpPr txBox="1"/>
          <p:nvPr/>
        </p:nvSpPr>
        <p:spPr>
          <a:xfrm>
            <a:off x="9725751" y="5335885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P++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2FC849-FC75-3197-F4DA-6D6576680D5F}"/>
              </a:ext>
            </a:extLst>
          </p:cNvPr>
          <p:cNvSpPr txBox="1"/>
          <p:nvPr/>
        </p:nvSpPr>
        <p:spPr>
          <a:xfrm>
            <a:off x="9185729" y="2159763"/>
            <a:ext cx="201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N-well  cathode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1C7E95-4762-91DF-486E-41A93DA0F000}"/>
              </a:ext>
            </a:extLst>
          </p:cNvPr>
          <p:cNvSpPr txBox="1"/>
          <p:nvPr/>
        </p:nvSpPr>
        <p:spPr>
          <a:xfrm>
            <a:off x="8335338" y="3293280"/>
            <a:ext cx="1527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10 um</a:t>
            </a:r>
            <a:endParaRPr lang="en-GB" baseline="-250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9CD55F-88E4-797D-7848-212985B53AE4}"/>
              </a:ext>
            </a:extLst>
          </p:cNvPr>
          <p:cNvCxnSpPr>
            <a:cxnSpLocks/>
          </p:cNvCxnSpPr>
          <p:nvPr/>
        </p:nvCxnSpPr>
        <p:spPr>
          <a:xfrm flipV="1">
            <a:off x="836814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A75863-8E2A-F30D-B6B3-E185BB3D75C5}"/>
              </a:ext>
            </a:extLst>
          </p:cNvPr>
          <p:cNvCxnSpPr>
            <a:cxnSpLocks/>
          </p:cNvCxnSpPr>
          <p:nvPr/>
        </p:nvCxnSpPr>
        <p:spPr>
          <a:xfrm flipV="1">
            <a:off x="891379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B5019F-269B-782A-1BB6-14E310E1DCB1}"/>
              </a:ext>
            </a:extLst>
          </p:cNvPr>
          <p:cNvCxnSpPr>
            <a:cxnSpLocks/>
          </p:cNvCxnSpPr>
          <p:nvPr/>
        </p:nvCxnSpPr>
        <p:spPr>
          <a:xfrm>
            <a:off x="6221475" y="2758229"/>
            <a:ext cx="48141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7DFB419-24FD-E89E-4B66-6F93245A41B9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8727959" y="2529095"/>
            <a:ext cx="1463334" cy="2428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55216138-F824-4921-5042-0467DA2E7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00" y="859763"/>
            <a:ext cx="5085714" cy="86666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5BB3407-0B5E-61DC-10DF-5E9A6493735B}"/>
              </a:ext>
            </a:extLst>
          </p:cNvPr>
          <p:cNvSpPr txBox="1"/>
          <p:nvPr/>
        </p:nvSpPr>
        <p:spPr>
          <a:xfrm>
            <a:off x="2202315" y="3909155"/>
            <a:ext cx="1335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δI</a:t>
            </a:r>
            <a:r>
              <a:rPr lang="en-GB" dirty="0"/>
              <a:t> = </a:t>
            </a:r>
            <a:r>
              <a:rPr lang="en-GB" dirty="0" err="1"/>
              <a:t>YδV</a:t>
            </a:r>
            <a:endParaRPr lang="en-GB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37D79DE-CA6D-CBF3-A568-B24A7EFC1E3C}"/>
              </a:ext>
            </a:extLst>
          </p:cNvPr>
          <p:cNvSpPr txBox="1"/>
          <p:nvPr/>
        </p:nvSpPr>
        <p:spPr>
          <a:xfrm>
            <a:off x="1168649" y="5191739"/>
            <a:ext cx="2067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Y = A + i2πν C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3757622-9A73-A523-2AB6-CC2B160FC0DF}"/>
              </a:ext>
            </a:extLst>
          </p:cNvPr>
          <p:cNvSpPr txBox="1"/>
          <p:nvPr/>
        </p:nvSpPr>
        <p:spPr>
          <a:xfrm>
            <a:off x="1175057" y="4334438"/>
            <a:ext cx="31857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δI</a:t>
            </a:r>
            <a:r>
              <a:rPr lang="en-GB" dirty="0"/>
              <a:t> = current vector</a:t>
            </a:r>
          </a:p>
          <a:p>
            <a:r>
              <a:rPr lang="en-GB" dirty="0" err="1"/>
              <a:t>δV</a:t>
            </a:r>
            <a:r>
              <a:rPr lang="en-GB" dirty="0"/>
              <a:t> = voltage vector</a:t>
            </a:r>
          </a:p>
          <a:p>
            <a:r>
              <a:rPr lang="en-GB" dirty="0"/>
              <a:t>Y = admittance matrix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74AA2F-1381-E31F-9218-C283D288AEEA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598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6D985E-3586-59FB-7FEA-8D749964C5C3}"/>
              </a:ext>
            </a:extLst>
          </p:cNvPr>
          <p:cNvSpPr txBox="1"/>
          <p:nvPr/>
        </p:nvSpPr>
        <p:spPr>
          <a:xfrm>
            <a:off x="257269" y="2335482"/>
            <a:ext cx="521008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file: almost the same as for the DC analysis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File Section</a:t>
            </a:r>
            <a:r>
              <a:rPr lang="en-GB" dirty="0"/>
              <a:t>: input/output files</a:t>
            </a:r>
            <a:br>
              <a:rPr lang="en-GB" dirty="0"/>
            </a:br>
            <a:r>
              <a:rPr lang="en-GB" b="1" dirty="0"/>
              <a:t>Electrode Section</a:t>
            </a:r>
            <a:r>
              <a:rPr lang="en-GB" dirty="0"/>
              <a:t>: electrode definition, matching those in the input grid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 </a:t>
            </a:r>
            <a:r>
              <a:rPr lang="en-GB" b="1" dirty="0"/>
              <a:t>Physics Section</a:t>
            </a:r>
            <a:r>
              <a:rPr lang="en-GB" dirty="0"/>
              <a:t>: physics models to use in the simulation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System:</a:t>
            </a:r>
            <a:r>
              <a:rPr lang="en-GB" dirty="0"/>
              <a:t> defines a mixed mode setup consisting of the device(s) and sources attached to it</a:t>
            </a:r>
            <a:br>
              <a:rPr lang="en-GB" dirty="0"/>
            </a:br>
            <a:r>
              <a:rPr lang="en-GB" b="1" dirty="0"/>
              <a:t>Plot Section</a:t>
            </a:r>
            <a:r>
              <a:rPr lang="en-GB" dirty="0"/>
              <a:t>: variables to plot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Math Section</a:t>
            </a:r>
            <a:r>
              <a:rPr lang="en-GB" dirty="0"/>
              <a:t>: solvers to use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57405F-0DEC-A85E-8E77-973E0E7FE759}"/>
              </a:ext>
            </a:extLst>
          </p:cNvPr>
          <p:cNvSpPr txBox="1"/>
          <p:nvPr/>
        </p:nvSpPr>
        <p:spPr>
          <a:xfrm>
            <a:off x="6276476" y="1333381"/>
            <a:ext cx="525043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		</a:t>
            </a:r>
          </a:p>
          <a:p>
            <a:r>
              <a:rPr lang="en-GB" sz="1400" b="1" dirty="0"/>
              <a:t>### System definition</a:t>
            </a:r>
            <a:endParaRPr lang="en-GB" sz="1400" dirty="0"/>
          </a:p>
          <a:p>
            <a:r>
              <a:rPr lang="en-GB" sz="1400" dirty="0"/>
              <a:t>System     { </a:t>
            </a:r>
          </a:p>
          <a:p>
            <a:endParaRPr lang="en-GB" sz="1400" dirty="0"/>
          </a:p>
          <a:p>
            <a:r>
              <a:rPr lang="en-GB" sz="1400" dirty="0"/>
              <a:t>			</a:t>
            </a:r>
            <a:r>
              <a:rPr lang="en-GB" sz="1400" dirty="0" err="1"/>
              <a:t>PNjnct</a:t>
            </a:r>
            <a:r>
              <a:rPr lang="en-GB" sz="1400" dirty="0"/>
              <a:t> </a:t>
            </a:r>
            <a:r>
              <a:rPr lang="en-GB" sz="1400" dirty="0" err="1"/>
              <a:t>PNjnctDUTA</a:t>
            </a:r>
            <a:r>
              <a:rPr lang="en-GB" sz="1400" dirty="0"/>
              <a:t> (</a:t>
            </a:r>
          </a:p>
          <a:p>
            <a:r>
              <a:rPr lang="en-GB" sz="1400" dirty="0"/>
              <a:t>			</a:t>
            </a:r>
          </a:p>
          <a:p>
            <a:r>
              <a:rPr lang="en-GB" sz="1400" dirty="0"/>
              <a:t>			</a:t>
            </a:r>
          </a:p>
          <a:p>
            <a:r>
              <a:rPr lang="en-GB" sz="1400" dirty="0"/>
              <a:t>			"cathode"   =  SENS_CTH</a:t>
            </a:r>
          </a:p>
          <a:p>
            <a:r>
              <a:rPr lang="en-GB" sz="1400" dirty="0"/>
              <a:t>			"substrate" = SENS_SUB</a:t>
            </a:r>
          </a:p>
          <a:p>
            <a:r>
              <a:rPr lang="en-GB" sz="1400" dirty="0"/>
              <a:t>						   )</a:t>
            </a:r>
          </a:p>
          <a:p>
            <a:r>
              <a:rPr lang="en-GB" sz="1400" dirty="0"/>
              <a:t>					 	</a:t>
            </a:r>
          </a:p>
          <a:p>
            <a:r>
              <a:rPr lang="en-GB" sz="1400" dirty="0"/>
              <a:t>		</a:t>
            </a:r>
            <a:r>
              <a:rPr lang="en-GB" sz="1400" dirty="0" err="1"/>
              <a:t>Vsource_pset</a:t>
            </a:r>
            <a:r>
              <a:rPr lang="en-GB" sz="1400" dirty="0"/>
              <a:t> </a:t>
            </a:r>
            <a:r>
              <a:rPr lang="en-GB" sz="1400" dirty="0" err="1"/>
              <a:t>vc</a:t>
            </a:r>
            <a:r>
              <a:rPr lang="en-GB" sz="1400" dirty="0"/>
              <a:t> ( SENS_CTH 0 ){ dc = 0 }</a:t>
            </a:r>
          </a:p>
          <a:p>
            <a:r>
              <a:rPr lang="en-GB" sz="1400" dirty="0"/>
              <a:t>  		</a:t>
            </a:r>
            <a:r>
              <a:rPr lang="en-GB" sz="1400" dirty="0" err="1"/>
              <a:t>Vsource_pset</a:t>
            </a:r>
            <a:r>
              <a:rPr lang="en-GB" sz="1400" dirty="0"/>
              <a:t> vs ( SENS_SUB 0 ){ dc = 0 }</a:t>
            </a:r>
          </a:p>
          <a:p>
            <a:r>
              <a:rPr lang="en-GB" sz="1400" dirty="0"/>
              <a:t>			  </a:t>
            </a:r>
          </a:p>
          <a:p>
            <a:r>
              <a:rPr lang="en-GB" sz="1400" dirty="0"/>
              <a:t>					</a:t>
            </a:r>
          </a:p>
          <a:p>
            <a:r>
              <a:rPr lang="en-GB" sz="1400" dirty="0"/>
              <a:t>	  }	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FE318E-F524-46CC-7D90-E874695C0482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686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CE11-3239-508E-0782-E99932107B45}"/>
              </a:ext>
            </a:extLst>
          </p:cNvPr>
          <p:cNvSpPr txBox="1"/>
          <p:nvPr/>
        </p:nvSpPr>
        <p:spPr>
          <a:xfrm>
            <a:off x="257268" y="2335482"/>
            <a:ext cx="542854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command file</a:t>
            </a:r>
            <a:br>
              <a:rPr lang="en-GB" dirty="0"/>
            </a:b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Solve Section</a:t>
            </a:r>
            <a:r>
              <a:rPr lang="en-GB" dirty="0"/>
              <a:t>: what to solve (IV,CV, Charge injection…)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For the CV, a small-signal analysis is performed, i.e. response of the device to small sinusoidal signals superimposed onto the DC bias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/>
              <a:t>The Exclude list is used to remove a set of circuit or physical devices from the AC analysis (usually the power supply, to avoid short-circuit the AC analysis)</a:t>
            </a: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5ECFB3-D118-841C-7D3C-88848B4BC628}"/>
              </a:ext>
            </a:extLst>
          </p:cNvPr>
          <p:cNvSpPr txBox="1"/>
          <p:nvPr/>
        </p:nvSpPr>
        <p:spPr>
          <a:xfrm>
            <a:off x="5692822" y="790795"/>
            <a:ext cx="590845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dirty="0"/>
              <a:t>### Solve procedure</a:t>
            </a:r>
          </a:p>
          <a:p>
            <a:endParaRPr lang="en-GB" sz="1200" dirty="0"/>
          </a:p>
          <a:p>
            <a:r>
              <a:rPr lang="en-GB" sz="1200" dirty="0"/>
              <a:t>Solve {</a:t>
            </a:r>
          </a:p>
          <a:p>
            <a:r>
              <a:rPr lang="en-GB" sz="1200" dirty="0"/>
              <a:t>	Coupled(Iterations= 500 </a:t>
            </a:r>
            <a:r>
              <a:rPr lang="en-GB" sz="1200" dirty="0" err="1"/>
              <a:t>LineSearchDamping</a:t>
            </a:r>
            <a:r>
              <a:rPr lang="en-GB" sz="1200" dirty="0"/>
              <a:t>= 1e-4){ Poisson }</a:t>
            </a:r>
          </a:p>
          <a:p>
            <a:r>
              <a:rPr lang="en-GB" sz="1200" dirty="0"/>
              <a:t>		</a:t>
            </a:r>
          </a:p>
          <a:p>
            <a:r>
              <a:rPr lang="en-GB" sz="1200" dirty="0"/>
              <a:t>	Coupled(Iterations= 50 </a:t>
            </a:r>
            <a:r>
              <a:rPr lang="en-GB" sz="1200" dirty="0" err="1"/>
              <a:t>LineSearchDamping</a:t>
            </a:r>
            <a:r>
              <a:rPr lang="en-GB" sz="1200" dirty="0"/>
              <a:t>= 1e-4){ Poisson Electron Hole } </a:t>
            </a:r>
          </a:p>
          <a:p>
            <a:endParaRPr lang="en-GB" sz="1200" dirty="0"/>
          </a:p>
          <a:p>
            <a:r>
              <a:rPr lang="en-GB" sz="1200" dirty="0"/>
              <a:t>	Plot (</a:t>
            </a:r>
            <a:r>
              <a:rPr lang="en-GB" sz="1200" dirty="0" err="1"/>
              <a:t>FilePrefix</a:t>
            </a:r>
            <a:r>
              <a:rPr lang="en-GB" sz="1200" dirty="0"/>
              <a:t> = "2D_PNjnct_Temp@Temp@_bias_0V")</a:t>
            </a:r>
          </a:p>
          <a:p>
            <a:endParaRPr lang="en-GB" sz="1200" dirty="0"/>
          </a:p>
          <a:p>
            <a:r>
              <a:rPr lang="en-GB" sz="1200" dirty="0"/>
              <a:t>	    </a:t>
            </a:r>
            <a:r>
              <a:rPr lang="en-GB" sz="1200" dirty="0" err="1"/>
              <a:t>NewCurrentPrefix</a:t>
            </a:r>
            <a:r>
              <a:rPr lang="en-GB" sz="1200" dirty="0"/>
              <a:t>="2D_PNjnct_Temp@Temp@_CV_REV"</a:t>
            </a:r>
          </a:p>
          <a:p>
            <a:endParaRPr lang="en-GB" sz="1200" dirty="0"/>
          </a:p>
          <a:p>
            <a:r>
              <a:rPr lang="en-GB" sz="1200" dirty="0"/>
              <a:t>### ramps up the cathode voltage up to the maximum set value</a:t>
            </a:r>
          </a:p>
          <a:p>
            <a:r>
              <a:rPr lang="en-GB" sz="1200" dirty="0"/>
              <a:t>	    </a:t>
            </a:r>
            <a:r>
              <a:rPr lang="en-GB" sz="1200" dirty="0" err="1"/>
              <a:t>Quasistationary</a:t>
            </a:r>
            <a:r>
              <a:rPr lang="en-GB" sz="1200" dirty="0"/>
              <a:t> (</a:t>
            </a:r>
          </a:p>
          <a:p>
            <a:r>
              <a:rPr lang="en-GB" sz="1200" dirty="0"/>
              <a:t>  	    		    	   </a:t>
            </a:r>
            <a:r>
              <a:rPr lang="en-GB" sz="1200" dirty="0" err="1"/>
              <a:t>InitialStep</a:t>
            </a:r>
            <a:r>
              <a:rPr lang="en-GB" sz="1200" dirty="0"/>
              <a:t>=0.01 Increment=1.3</a:t>
            </a:r>
          </a:p>
          <a:p>
            <a:r>
              <a:rPr lang="en-GB" sz="1200" dirty="0"/>
              <a:t>  		   		   </a:t>
            </a:r>
            <a:r>
              <a:rPr lang="en-GB" sz="1200" dirty="0" err="1"/>
              <a:t>MaxStep</a:t>
            </a:r>
            <a:r>
              <a:rPr lang="en-GB" sz="1200" dirty="0"/>
              <a:t>=0.025 </a:t>
            </a:r>
            <a:r>
              <a:rPr lang="en-GB" sz="1200" dirty="0" err="1"/>
              <a:t>Minstep</a:t>
            </a:r>
            <a:r>
              <a:rPr lang="en-GB" sz="1200" dirty="0"/>
              <a:t>=1.e-5 </a:t>
            </a:r>
          </a:p>
          <a:p>
            <a:r>
              <a:rPr lang="en-GB" sz="1200" dirty="0"/>
              <a:t>				   Goal { Parameter=</a:t>
            </a:r>
            <a:r>
              <a:rPr lang="en-GB" sz="1200" dirty="0" err="1"/>
              <a:t>vc.dc</a:t>
            </a:r>
            <a:r>
              <a:rPr lang="en-GB" sz="1200" dirty="0"/>
              <a:t> Voltage=</a:t>
            </a:r>
            <a:r>
              <a:rPr lang="en-GB" sz="1200" dirty="0" err="1"/>
              <a:t>Vdd</a:t>
            </a:r>
            <a:r>
              <a:rPr lang="en-GB" sz="1200" dirty="0"/>
              <a:t>}</a:t>
            </a:r>
          </a:p>
          <a:p>
            <a:r>
              <a:rPr lang="en-GB" sz="1200" dirty="0"/>
              <a:t>			     ) { 		</a:t>
            </a:r>
          </a:p>
          <a:p>
            <a:r>
              <a:rPr lang="en-GB" sz="1200" dirty="0"/>
              <a:t>					</a:t>
            </a:r>
            <a:r>
              <a:rPr lang="en-GB" sz="1200" dirty="0" err="1"/>
              <a:t>ACCoupled</a:t>
            </a:r>
            <a:r>
              <a:rPr lang="en-GB" sz="1200" dirty="0"/>
              <a:t> (</a:t>
            </a:r>
          </a:p>
          <a:p>
            <a:r>
              <a:rPr lang="en-GB" sz="1200" dirty="0"/>
              <a:t>					       </a:t>
            </a:r>
            <a:r>
              <a:rPr lang="en-GB" sz="1200" dirty="0" err="1"/>
              <a:t>StartFrequency</a:t>
            </a:r>
            <a:r>
              <a:rPr lang="en-GB" sz="1200" dirty="0"/>
              <a:t>=1e4 </a:t>
            </a:r>
            <a:r>
              <a:rPr lang="en-GB" sz="1200" dirty="0" err="1"/>
              <a:t>EndFrequency</a:t>
            </a:r>
            <a:r>
              <a:rPr lang="en-GB" sz="1200" dirty="0"/>
              <a:t>=1e4 </a:t>
            </a:r>
            <a:r>
              <a:rPr lang="en-GB" sz="1200" dirty="0" err="1"/>
              <a:t>NumberOfPoints</a:t>
            </a:r>
            <a:r>
              <a:rPr lang="en-GB" sz="1200" dirty="0"/>
              <a:t>=1 Decade</a:t>
            </a:r>
          </a:p>
          <a:p>
            <a:r>
              <a:rPr lang="en-GB" sz="1200" dirty="0"/>
              <a:t>					       Node(SENS_CTH SENS_SUB) Exclude(</a:t>
            </a:r>
            <a:r>
              <a:rPr lang="en-GB" sz="1200" dirty="0" err="1"/>
              <a:t>vc</a:t>
            </a:r>
            <a:r>
              <a:rPr lang="en-GB" sz="1200" dirty="0"/>
              <a:t> vs)  </a:t>
            </a:r>
          </a:p>
          <a:p>
            <a:r>
              <a:rPr lang="en-GB" sz="1200" dirty="0"/>
              <a:t>					       </a:t>
            </a:r>
            <a:r>
              <a:rPr lang="en-GB" sz="1200" dirty="0" err="1"/>
              <a:t>ACCompute</a:t>
            </a:r>
            <a:r>
              <a:rPr lang="en-GB" sz="1200" dirty="0"/>
              <a:t> (Time = (Range = (0 1)  Intervals = 100))</a:t>
            </a:r>
          </a:p>
          <a:p>
            <a:r>
              <a:rPr lang="en-GB" sz="1200" dirty="0"/>
              <a:t>     						  )	  { Poisson Electron Hole  }				</a:t>
            </a:r>
          </a:p>
          <a:p>
            <a:r>
              <a:rPr lang="en-GB" sz="1200" dirty="0"/>
              <a:t>				}</a:t>
            </a:r>
          </a:p>
          <a:p>
            <a:endParaRPr lang="en-GB" sz="1200" dirty="0"/>
          </a:p>
          <a:p>
            <a:r>
              <a:rPr lang="en-GB" sz="1200" dirty="0"/>
              <a:t>}   	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E4C27E-D667-59BE-5C19-FD5A45229CC6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3934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FC639B-5B17-7286-C3CF-34C73D061351}"/>
              </a:ext>
            </a:extLst>
          </p:cNvPr>
          <p:cNvSpPr txBox="1"/>
          <p:nvPr/>
        </p:nvSpPr>
        <p:spPr>
          <a:xfrm>
            <a:off x="257268" y="2335482"/>
            <a:ext cx="54285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Visualize the resulting mesh using</a:t>
            </a:r>
            <a:r>
              <a:rPr lang="en-GB" b="1" dirty="0"/>
              <a:t> SVISUAL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Re-mesh the structure changing the p – doping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Visualise the meshing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CV vs. bias/ </a:t>
            </a:r>
            <a:r>
              <a:rPr lang="en-GB" b="1" dirty="0" err="1"/>
              <a:t>cmp</a:t>
            </a:r>
            <a:r>
              <a:rPr lang="en-GB" b="1" dirty="0"/>
              <a:t> with formula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Doping from CV profile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E106CEA-133D-B76C-526A-DD666F2DD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804" y="1182819"/>
            <a:ext cx="4623377" cy="387116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636E3E4-88A0-FC94-691C-C531C49746F8}"/>
              </a:ext>
            </a:extLst>
          </p:cNvPr>
          <p:cNvSpPr txBox="1"/>
          <p:nvPr/>
        </p:nvSpPr>
        <p:spPr>
          <a:xfrm>
            <a:off x="7348771" y="5305849"/>
            <a:ext cx="31954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CV plot example – doping 1e13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629450-93F4-E450-8854-A8DE355DA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60" y="4098751"/>
            <a:ext cx="2704762" cy="7619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AC1DCD-9560-5087-A2CA-277BBA39AF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190" y="5024132"/>
            <a:ext cx="1721271" cy="3819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94A9C4-20D9-E98C-C257-A3CB71B79350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289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F2A791-32EB-4ACF-B72A-AB98F25F1F05}"/>
              </a:ext>
            </a:extLst>
          </p:cNvPr>
          <p:cNvSpPr txBox="1"/>
          <p:nvPr/>
        </p:nvSpPr>
        <p:spPr>
          <a:xfrm>
            <a:off x="5773173" y="1317704"/>
            <a:ext cx="5753742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Simulation example : 2D </a:t>
            </a:r>
            <a:r>
              <a:rPr lang="en-US" sz="2600" dirty="0" err="1">
                <a:cs typeface="Times New Roman" panose="02020603050405020304" pitchFamily="18" charset="0"/>
              </a:rPr>
              <a:t>pn</a:t>
            </a:r>
            <a:r>
              <a:rPr lang="en-US" sz="2600" dirty="0">
                <a:cs typeface="Times New Roman" panose="02020603050405020304" pitchFamily="18" charset="0"/>
              </a:rPr>
              <a:t> using SDEVICE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CV </a:t>
            </a:r>
            <a:r>
              <a:rPr lang="en-US" sz="2600">
                <a:cs typeface="Times New Roman" panose="02020603050405020304" pitchFamily="18" charset="0"/>
              </a:rPr>
              <a:t>/ doping from CV</a:t>
            </a:r>
            <a:endParaRPr lang="en-US" sz="2600" dirty="0"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E47FBF-D076-4306-A6A3-DF275C34D966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 descr="ox_small_cmyk_pos_rect.jpg">
            <a:extLst>
              <a:ext uri="{FF2B5EF4-FFF2-40B4-BE49-F238E27FC236}">
                <a16:creationId xmlns:a16="http://schemas.microsoft.com/office/drawing/2014/main" id="{938C359B-C2AD-488D-99D4-C7DA533FA7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7DFB81-8FE1-414B-BB42-EBF887A44494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6C7D0A-855C-425E-9A07-2415996E0823}"/>
              </a:ext>
            </a:extLst>
          </p:cNvPr>
          <p:cNvSpPr txBox="1"/>
          <p:nvPr/>
        </p:nvSpPr>
        <p:spPr>
          <a:xfrm>
            <a:off x="355196" y="2906606"/>
            <a:ext cx="471098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4400" b="1" dirty="0">
                <a:cs typeface="Times New Roman" panose="02020603050405020304" pitchFamily="18" charset="0"/>
              </a:rPr>
              <a:t>Thank you</a:t>
            </a:r>
          </a:p>
          <a:p>
            <a:pPr lvl="2"/>
            <a:endParaRPr lang="en-US" sz="3600" dirty="0">
              <a:cs typeface="Times New Roman" panose="02020603050405020304" pitchFamily="18" charset="0"/>
            </a:endParaRPr>
          </a:p>
          <a:p>
            <a:pPr lvl="2"/>
            <a:r>
              <a:rPr lang="en-US" sz="2200" dirty="0">
                <a:cs typeface="Times New Roman" panose="02020603050405020304" pitchFamily="18" charset="0"/>
              </a:rPr>
              <a:t>giulio.villani@stfc.ac.uk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A91CE0-C83B-4ABC-94D5-7BDF907CFC7A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and simulation I</a:t>
            </a:r>
            <a:br>
              <a:rPr lang="en-US" sz="2500" dirty="0">
                <a:latin typeface="+mj-lt"/>
                <a:ea typeface="+mj-ea"/>
                <a:cs typeface="+mj-cs"/>
              </a:rPr>
            </a:br>
            <a:endParaRPr lang="en-US" sz="25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1863ED-13C8-49BF-1899-36A1B2248BE2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938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918</Words>
  <Application>Microsoft Office PowerPoint</Application>
  <PresentationFormat>Widescreen</PresentationFormat>
  <Paragraphs>124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TCAD simulation III E. Giulio Villani</vt:lpstr>
      <vt:lpstr>PowerPoint Presentation</vt:lpstr>
      <vt:lpstr>TCAD simulation  SDEVICE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HEPWIN2012-27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fabrication</dc:title>
  <dc:creator>Villani, Giulio (STFC,RAL,PPD)</dc:creator>
  <cp:lastModifiedBy>Villani, Giulio (STFC,RAL,PPD)</cp:lastModifiedBy>
  <cp:revision>383</cp:revision>
  <cp:lastPrinted>2022-02-24T17:37:23Z</cp:lastPrinted>
  <dcterms:created xsi:type="dcterms:W3CDTF">2021-12-29T09:34:20Z</dcterms:created>
  <dcterms:modified xsi:type="dcterms:W3CDTF">2026-07-22T15:02:41Z</dcterms:modified>
</cp:coreProperties>
</file>