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5" r:id="rId4"/>
    <p:sldId id="362" r:id="rId5"/>
    <p:sldId id="371" r:id="rId6"/>
    <p:sldId id="374" r:id="rId7"/>
    <p:sldId id="373" r:id="rId8"/>
    <p:sldId id="376" r:id="rId9"/>
    <p:sldId id="378" r:id="rId10"/>
    <p:sldId id="377" r:id="rId11"/>
    <p:sldId id="369" r:id="rId12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II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800A9-6A48-069B-7961-1E928359AA77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IV and CV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F453B9-D58C-1F70-2D21-9922A74AE69C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</a:t>
            </a:r>
            <a:br>
              <a:rPr lang="en-GB" dirty="0"/>
            </a:br>
            <a:r>
              <a:rPr lang="en-GB" dirty="0"/>
              <a:t>SDEVICE</a:t>
            </a:r>
            <a:br>
              <a:rPr lang="en-GB" dirty="0"/>
            </a:b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45848-082F-AE78-4B46-A125EB818A4D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87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04EEA9-6EA6-488B-099C-7A618E91001B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" name="Picture 22" descr="ox_small_cmyk_pos_rect.jpg">
            <a:extLst>
              <a:ext uri="{FF2B5EF4-FFF2-40B4-BE49-F238E27FC236}">
                <a16:creationId xmlns:a16="http://schemas.microsoft.com/office/drawing/2014/main" id="{1756079D-0280-998D-20E6-8FC98AB9B6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2869249-357F-DDFB-7797-DA52F6FB75DC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EFC9FE-9867-95A9-5C6B-7554D3C2A487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DF10FB-A52A-9217-6D22-B6D75CDEE90E}"/>
              </a:ext>
            </a:extLst>
          </p:cNvPr>
          <p:cNvSpPr txBox="1"/>
          <p:nvPr/>
        </p:nvSpPr>
        <p:spPr>
          <a:xfrm>
            <a:off x="141913" y="2536489"/>
            <a:ext cx="51347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Sentaurus</a:t>
            </a:r>
            <a:r>
              <a:rPr lang="en-GB" dirty="0"/>
              <a:t> </a:t>
            </a:r>
            <a:r>
              <a:rPr lang="en-GB" b="1" dirty="0"/>
              <a:t>Device</a:t>
            </a:r>
            <a:r>
              <a:rPr lang="en-GB" dirty="0"/>
              <a:t> is a numeric semiconductor device simulator, capable of simulating the electrical, thermal, and optical characteristics of various semiconductor devices.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simulates 1D, 2D, and 3D device behaviour over a wide range of operating conditions, including mixed-mode circuit simulation, combining numerically simulated devices with their compact </a:t>
            </a:r>
            <a:r>
              <a:rPr lang="en-GB" dirty="0" err="1"/>
              <a:t>modeling</a:t>
            </a:r>
            <a:r>
              <a:rPr lang="en-GB" dirty="0"/>
              <a:t>, which is performed on a SPICE-based circuit simulation level.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2E243-759A-D357-8442-6A6DBA6F9023}"/>
              </a:ext>
            </a:extLst>
          </p:cNvPr>
          <p:cNvSpPr txBox="1"/>
          <p:nvPr/>
        </p:nvSpPr>
        <p:spPr>
          <a:xfrm>
            <a:off x="5685809" y="4578401"/>
            <a:ext cx="56248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 typical command file of </a:t>
            </a:r>
            <a:r>
              <a:rPr lang="en-GB" dirty="0" err="1"/>
              <a:t>Sentaurus</a:t>
            </a:r>
            <a:r>
              <a:rPr lang="en-GB" dirty="0"/>
              <a:t> Device consists of several sections (or statement blocks), with each section executing a relatively independent function. The default extension of the command file is _des.cmd, for example, pp1_des.cmd. To start: </a:t>
            </a:r>
            <a:r>
              <a:rPr lang="en-GB" b="1" dirty="0"/>
              <a:t>sdevice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6B3ED8-0030-C672-71BC-193E2393BCD7}"/>
              </a:ext>
            </a:extLst>
          </p:cNvPr>
          <p:cNvSpPr txBox="1"/>
          <p:nvPr/>
        </p:nvSpPr>
        <p:spPr>
          <a:xfrm>
            <a:off x="5727166" y="491741"/>
            <a:ext cx="53257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1 </a:t>
            </a:r>
            <a:r>
              <a:rPr lang="en-GB" b="1" dirty="0"/>
              <a:t>File Section</a:t>
            </a:r>
            <a:r>
              <a:rPr lang="en-GB" dirty="0"/>
              <a:t>: input/output files</a:t>
            </a:r>
          </a:p>
          <a:p>
            <a:endParaRPr lang="en-GB" dirty="0"/>
          </a:p>
          <a:p>
            <a:r>
              <a:rPr lang="en-GB" dirty="0"/>
              <a:t>2 </a:t>
            </a: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endParaRPr lang="en-GB" dirty="0"/>
          </a:p>
          <a:p>
            <a:r>
              <a:rPr lang="en-GB" dirty="0"/>
              <a:t>3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</a:p>
          <a:p>
            <a:endParaRPr lang="en-GB" dirty="0"/>
          </a:p>
          <a:p>
            <a:r>
              <a:rPr lang="en-GB" dirty="0"/>
              <a:t>4 </a:t>
            </a: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endParaRPr lang="en-GB" dirty="0"/>
          </a:p>
          <a:p>
            <a:r>
              <a:rPr lang="en-GB" dirty="0"/>
              <a:t>5 </a:t>
            </a:r>
            <a:r>
              <a:rPr lang="en-GB" b="1" dirty="0"/>
              <a:t>Math Section</a:t>
            </a:r>
            <a:r>
              <a:rPr lang="en-GB" dirty="0"/>
              <a:t>: solvers</a:t>
            </a:r>
          </a:p>
          <a:p>
            <a:endParaRPr lang="en-GB" dirty="0"/>
          </a:p>
          <a:p>
            <a:r>
              <a:rPr lang="en-GB" dirty="0"/>
              <a:t> 6 </a:t>
            </a:r>
            <a:r>
              <a:rPr lang="en-GB" b="1" dirty="0"/>
              <a:t>Solve Section</a:t>
            </a:r>
            <a:r>
              <a:rPr lang="en-GB" dirty="0"/>
              <a:t>: what to solve (IV,CV, Charge injection)</a:t>
            </a:r>
          </a:p>
          <a:p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D07F12-4E3D-BC6A-C49D-A9A70A0DD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859" y="605547"/>
            <a:ext cx="1476190" cy="476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D674B4-20C6-226A-04E5-3DB3C0FEC910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5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2B1B6-BFF8-1FDA-04CE-E1923CEBF9CB}"/>
              </a:ext>
            </a:extLst>
          </p:cNvPr>
          <p:cNvSpPr txBox="1"/>
          <p:nvPr/>
        </p:nvSpPr>
        <p:spPr>
          <a:xfrm>
            <a:off x="128635" y="2345831"/>
            <a:ext cx="54285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IV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SC/Depletion region visualisation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Breakdown voltage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DC analysis is performed by sweeping the voltage across the cathode, keeping the substrate contact grounded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A2216-4B50-BAE0-7E4E-802FE324A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475" y="2805388"/>
            <a:ext cx="4872814" cy="2983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10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55216138-F824-4921-5042-0467DA2E7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859763"/>
            <a:ext cx="5085714" cy="8666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2F5E5E-ECF1-79DD-CD2A-2D02A8FA7D36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D985E-3586-59FB-7FEA-8D749964C5C3}"/>
              </a:ext>
            </a:extLst>
          </p:cNvPr>
          <p:cNvSpPr txBox="1"/>
          <p:nvPr/>
        </p:nvSpPr>
        <p:spPr>
          <a:xfrm>
            <a:off x="257269" y="2335482"/>
            <a:ext cx="52100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File Section</a:t>
            </a:r>
            <a:r>
              <a:rPr lang="en-GB" dirty="0"/>
              <a:t>: input/output files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1E8C33-2D79-CA2B-059A-F50116EBF386}"/>
              </a:ext>
            </a:extLst>
          </p:cNvPr>
          <p:cNvSpPr txBox="1"/>
          <p:nvPr/>
        </p:nvSpPr>
        <p:spPr>
          <a:xfrm>
            <a:off x="5599176" y="457014"/>
            <a:ext cx="6096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#####	2D PN junction DC bias analysis ######</a:t>
            </a:r>
          </a:p>
          <a:p>
            <a:endParaRPr lang="en-GB" sz="1400" dirty="0"/>
          </a:p>
          <a:p>
            <a:r>
              <a:rPr lang="en-GB" sz="1400" dirty="0"/>
              <a:t>#define </a:t>
            </a:r>
            <a:r>
              <a:rPr lang="en-GB" sz="1400" dirty="0" err="1"/>
              <a:t>Vdd</a:t>
            </a:r>
            <a:r>
              <a:rPr lang="en-GB" sz="1400" dirty="0"/>
              <a:t> 1000.</a:t>
            </a:r>
          </a:p>
          <a:p>
            <a:endParaRPr lang="en-GB" sz="1400" dirty="0"/>
          </a:p>
          <a:p>
            <a:r>
              <a:rPr lang="en-GB" sz="1400" b="1" dirty="0"/>
              <a:t>## Input and Output Files</a:t>
            </a:r>
          </a:p>
          <a:p>
            <a:endParaRPr lang="en-GB" sz="1400" dirty="0"/>
          </a:p>
          <a:p>
            <a:r>
              <a:rPr lang="en-GB" sz="1400" dirty="0"/>
              <a:t>       		  File {</a:t>
            </a:r>
          </a:p>
          <a:p>
            <a:endParaRPr lang="en-GB" sz="1400" dirty="0"/>
          </a:p>
          <a:p>
            <a:r>
              <a:rPr lang="en-GB" sz="1400" dirty="0"/>
              <a:t>		grid      = "2D_PNjnct_msh.tdr"</a:t>
            </a:r>
          </a:p>
          <a:p>
            <a:endParaRPr lang="en-GB" sz="1400" dirty="0"/>
          </a:p>
          <a:p>
            <a:r>
              <a:rPr lang="en-GB" sz="1400" dirty="0"/>
              <a:t>		       } 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### Electrode definition</a:t>
            </a:r>
          </a:p>
          <a:p>
            <a:endParaRPr lang="en-GB" sz="1400" dirty="0"/>
          </a:p>
          <a:p>
            <a:r>
              <a:rPr lang="en-GB" sz="1400" dirty="0"/>
              <a:t>		    Electrode {</a:t>
            </a:r>
          </a:p>
          <a:p>
            <a:endParaRPr lang="en-GB" sz="1400" dirty="0"/>
          </a:p>
          <a:p>
            <a:r>
              <a:rPr lang="en-GB" sz="1400" dirty="0"/>
              <a:t>##$ By default Ohmic contact</a:t>
            </a:r>
          </a:p>
          <a:p>
            <a:r>
              <a:rPr lang="en-GB" sz="1400" dirty="0"/>
              <a:t>		{ Name="cathode" Voltage= 0.0    }			    </a:t>
            </a:r>
          </a:p>
          <a:p>
            <a:endParaRPr lang="en-GB" sz="1400" dirty="0"/>
          </a:p>
          <a:p>
            <a:r>
              <a:rPr lang="en-GB" sz="1400" dirty="0"/>
              <a:t>    	      	{ Name="substrate" Voltage= 0.0  }</a:t>
            </a:r>
          </a:p>
          <a:p>
            <a:endParaRPr lang="en-GB" sz="1400" dirty="0"/>
          </a:p>
          <a:p>
            <a:r>
              <a:rPr lang="en-GB" sz="1400" dirty="0"/>
              <a:t>				      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20A2E-0974-1791-DCAC-C4CEED7BE39A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8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F4EA4E-8EC4-5314-989B-6FC3415C0AAE}"/>
              </a:ext>
            </a:extLst>
          </p:cNvPr>
          <p:cNvSpPr txBox="1"/>
          <p:nvPr/>
        </p:nvSpPr>
        <p:spPr>
          <a:xfrm>
            <a:off x="5717118" y="133886"/>
            <a:ext cx="6009366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### Physics models</a:t>
            </a:r>
          </a:p>
          <a:p>
            <a:r>
              <a:rPr lang="en-GB" sz="1400" dirty="0"/>
              <a:t>	Physics {</a:t>
            </a:r>
          </a:p>
          <a:p>
            <a:r>
              <a:rPr lang="en-GB" sz="1400" dirty="0"/>
              <a:t>						</a:t>
            </a:r>
          </a:p>
          <a:p>
            <a:r>
              <a:rPr lang="en-GB" sz="1400" dirty="0"/>
              <a:t>		Fermi</a:t>
            </a:r>
          </a:p>
          <a:p>
            <a:r>
              <a:rPr lang="en-GB" sz="1400" dirty="0"/>
              <a:t>		Temperature = @Temp@</a:t>
            </a:r>
          </a:p>
          <a:p>
            <a:r>
              <a:rPr lang="en-GB" sz="1400" dirty="0"/>
              <a:t>		Mobility(</a:t>
            </a:r>
          </a:p>
          <a:p>
            <a:r>
              <a:rPr lang="en-GB" sz="1400" dirty="0"/>
              <a:t>		</a:t>
            </a:r>
            <a:r>
              <a:rPr lang="en-GB" sz="1400" dirty="0" err="1"/>
              <a:t>DopingDep</a:t>
            </a:r>
            <a:endParaRPr lang="en-GB" sz="1400" dirty="0"/>
          </a:p>
          <a:p>
            <a:r>
              <a:rPr lang="en-GB" sz="1400" dirty="0"/>
              <a:t>		</a:t>
            </a:r>
            <a:r>
              <a:rPr lang="en-GB" sz="1400" dirty="0" err="1"/>
              <a:t>PhuMob</a:t>
            </a:r>
            <a:r>
              <a:rPr lang="en-GB" sz="1400" dirty="0"/>
              <a:t> </a:t>
            </a:r>
            <a:r>
              <a:rPr lang="en-GB" sz="1400" dirty="0" err="1"/>
              <a:t>Enormal</a:t>
            </a:r>
            <a:r>
              <a:rPr lang="en-GB" sz="1400" dirty="0"/>
              <a:t> (Lombardi PosInterfaceCharge)</a:t>
            </a:r>
          </a:p>
          <a:p>
            <a:r>
              <a:rPr lang="en-GB" sz="1400" dirty="0"/>
              <a:t>	     	</a:t>
            </a:r>
            <a:r>
              <a:rPr lang="en-GB" sz="1400" dirty="0" err="1"/>
              <a:t>HighFieldSaturation</a:t>
            </a:r>
            <a:r>
              <a:rPr lang="en-GB" sz="1400" dirty="0"/>
              <a:t>(</a:t>
            </a:r>
            <a:r>
              <a:rPr lang="en-GB" sz="1400" dirty="0" err="1"/>
              <a:t>GradQuasiFermi</a:t>
            </a:r>
            <a:r>
              <a:rPr lang="en-GB" sz="1400" dirty="0"/>
              <a:t>)</a:t>
            </a:r>
          </a:p>
          <a:p>
            <a:r>
              <a:rPr lang="en-GB" sz="1400" dirty="0"/>
              <a:t>							 	               )</a:t>
            </a:r>
          </a:p>
          <a:p>
            <a:endParaRPr lang="en-GB" sz="1400" dirty="0"/>
          </a:p>
          <a:p>
            <a:r>
              <a:rPr lang="en-GB" sz="1400" dirty="0"/>
              <a:t>		Recombination(</a:t>
            </a:r>
          </a:p>
          <a:p>
            <a:r>
              <a:rPr lang="en-GB" sz="1400" dirty="0"/>
              <a:t>		SRH( </a:t>
            </a:r>
            <a:r>
              <a:rPr lang="en-GB" sz="1400" dirty="0" err="1"/>
              <a:t>DopingDep</a:t>
            </a:r>
            <a:r>
              <a:rPr lang="en-GB" sz="1400" dirty="0"/>
              <a:t> </a:t>
            </a:r>
            <a:r>
              <a:rPr lang="en-GB" sz="1400" dirty="0" err="1"/>
              <a:t>TempDependence</a:t>
            </a:r>
            <a:r>
              <a:rPr lang="en-GB" sz="1400" dirty="0"/>
              <a:t> </a:t>
            </a:r>
            <a:r>
              <a:rPr lang="en-GB" sz="1400" dirty="0" err="1"/>
              <a:t>ElectricField</a:t>
            </a:r>
            <a:r>
              <a:rPr lang="en-GB" sz="1400" dirty="0"/>
              <a:t> (Lifetime = </a:t>
            </a:r>
            <a:r>
              <a:rPr lang="en-GB" sz="1400" dirty="0" err="1"/>
              <a:t>Hurkx</a:t>
            </a:r>
            <a:r>
              <a:rPr lang="en-GB" sz="1400" dirty="0"/>
              <a:t>  ) )	</a:t>
            </a:r>
          </a:p>
          <a:p>
            <a:r>
              <a:rPr lang="en-GB" sz="1400" dirty="0"/>
              <a:t>		Auger</a:t>
            </a:r>
          </a:p>
          <a:p>
            <a:r>
              <a:rPr lang="en-GB" sz="1400" dirty="0"/>
              <a:t>	Avalanche(</a:t>
            </a:r>
            <a:r>
              <a:rPr lang="en-GB" sz="1400" dirty="0" err="1"/>
              <a:t>Okuto</a:t>
            </a:r>
            <a:r>
              <a:rPr lang="en-GB" sz="1400" dirty="0"/>
              <a:t> </a:t>
            </a:r>
            <a:r>
              <a:rPr lang="en-GB" sz="1400" dirty="0" err="1"/>
              <a:t>EParallel</a:t>
            </a:r>
            <a:r>
              <a:rPr lang="en-GB" sz="1400" dirty="0"/>
              <a:t> </a:t>
            </a:r>
            <a:r>
              <a:rPr lang="en-GB" sz="1400" dirty="0" err="1"/>
              <a:t>BandgapDependence</a:t>
            </a:r>
            <a:r>
              <a:rPr lang="en-GB" sz="1400" dirty="0"/>
              <a:t> )</a:t>
            </a:r>
          </a:p>
          <a:p>
            <a:r>
              <a:rPr lang="en-GB" sz="1400" dirty="0"/>
              <a:t>	##Avalanche(Unibo </a:t>
            </a:r>
            <a:r>
              <a:rPr lang="en-GB" sz="1400" dirty="0" err="1"/>
              <a:t>EParallel</a:t>
            </a:r>
            <a:r>
              <a:rPr lang="en-GB" sz="1400" dirty="0"/>
              <a:t> </a:t>
            </a:r>
            <a:r>
              <a:rPr lang="en-GB" sz="1400" dirty="0" err="1"/>
              <a:t>BandgapDependence</a:t>
            </a:r>
            <a:r>
              <a:rPr lang="en-GB" sz="1400" dirty="0"/>
              <a:t> )</a:t>
            </a:r>
          </a:p>
          <a:p>
            <a:r>
              <a:rPr lang="en-GB" sz="1400" dirty="0"/>
              <a:t>			   )</a:t>
            </a:r>
          </a:p>
          <a:p>
            <a:r>
              <a:rPr lang="en-GB" sz="1400" dirty="0"/>
              <a:t>		</a:t>
            </a:r>
            <a:r>
              <a:rPr lang="en-GB" sz="1400" dirty="0" err="1"/>
              <a:t>EffectiveIntrinsicDensity</a:t>
            </a:r>
            <a:r>
              <a:rPr lang="en-GB" sz="1400" dirty="0"/>
              <a:t>(</a:t>
            </a:r>
            <a:r>
              <a:rPr lang="en-GB" sz="1400" dirty="0" err="1"/>
              <a:t>BandGapNarrowing</a:t>
            </a:r>
            <a:r>
              <a:rPr lang="en-GB" sz="1400" dirty="0"/>
              <a:t> (</a:t>
            </a:r>
            <a:r>
              <a:rPr lang="en-GB" sz="1400" dirty="0" err="1"/>
              <a:t>OldSlotboom</a:t>
            </a:r>
            <a:r>
              <a:rPr lang="en-GB" sz="1400" dirty="0"/>
              <a:t>) )</a:t>
            </a:r>
          </a:p>
          <a:p>
            <a:r>
              <a:rPr lang="en-GB" sz="1400" dirty="0"/>
              <a:t>	 }</a:t>
            </a:r>
          </a:p>
          <a:p>
            <a:r>
              <a:rPr lang="en-GB" sz="1400" b="1" dirty="0"/>
              <a:t>### Plots definition</a:t>
            </a:r>
          </a:p>
          <a:p>
            <a:r>
              <a:rPr lang="en-GB" sz="1400" dirty="0"/>
              <a:t>Plot</a:t>
            </a:r>
          </a:p>
          <a:p>
            <a:r>
              <a:rPr lang="en-GB" sz="1400" dirty="0"/>
              <a:t> {</a:t>
            </a:r>
          </a:p>
          <a:p>
            <a:r>
              <a:rPr lang="en-GB" sz="1400" dirty="0"/>
              <a:t>   </a:t>
            </a:r>
            <a:r>
              <a:rPr lang="en-GB" sz="1400" dirty="0" err="1"/>
              <a:t>eDensity</a:t>
            </a:r>
            <a:r>
              <a:rPr lang="en-GB" sz="1400" dirty="0"/>
              <a:t> </a:t>
            </a:r>
            <a:r>
              <a:rPr lang="en-GB" sz="1400" dirty="0" err="1"/>
              <a:t>hDensity</a:t>
            </a:r>
            <a:endParaRPr lang="en-GB" sz="1400" dirty="0"/>
          </a:p>
          <a:p>
            <a:r>
              <a:rPr lang="en-GB" sz="1400" dirty="0"/>
              <a:t>   </a:t>
            </a:r>
            <a:r>
              <a:rPr lang="en-GB" sz="1400" dirty="0" err="1"/>
              <a:t>TotalCurrent</a:t>
            </a:r>
            <a:r>
              <a:rPr lang="en-GB" sz="1400" dirty="0"/>
              <a:t>/Vector </a:t>
            </a:r>
            <a:r>
              <a:rPr lang="en-GB" sz="1400" dirty="0" err="1"/>
              <a:t>eCurrent</a:t>
            </a:r>
            <a:r>
              <a:rPr lang="en-GB" sz="1400" dirty="0"/>
              <a:t>/Vector </a:t>
            </a:r>
            <a:r>
              <a:rPr lang="en-GB" sz="1400" dirty="0" err="1"/>
              <a:t>hCurrent</a:t>
            </a:r>
            <a:r>
              <a:rPr lang="en-GB" sz="1400" dirty="0"/>
              <a:t>/Vector ….</a:t>
            </a:r>
          </a:p>
          <a:p>
            <a:r>
              <a:rPr lang="en-GB" sz="1400" dirty="0"/>
              <a:t>   </a:t>
            </a:r>
            <a:r>
              <a:rPr lang="en-GB" sz="1400" dirty="0" err="1"/>
              <a:t>eMobility</a:t>
            </a:r>
            <a:r>
              <a:rPr lang="en-GB" sz="1400" dirty="0"/>
              <a:t> </a:t>
            </a:r>
            <a:r>
              <a:rPr lang="en-GB" sz="1400" dirty="0" err="1"/>
              <a:t>hMobility</a:t>
            </a:r>
            <a:r>
              <a:rPr lang="en-GB" sz="1400" dirty="0"/>
              <a:t>….</a:t>
            </a:r>
          </a:p>
          <a:p>
            <a:r>
              <a:rPr lang="en-GB" sz="1400" dirty="0"/>
              <a:t>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CB736A-F1B9-E357-97D1-DD05070AA718}"/>
              </a:ext>
            </a:extLst>
          </p:cNvPr>
          <p:cNvSpPr txBox="1"/>
          <p:nvPr/>
        </p:nvSpPr>
        <p:spPr>
          <a:xfrm>
            <a:off x="257268" y="2335482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53CE0-1060-A227-BA32-6DDB0700C2E1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7151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Math Section</a:t>
            </a:r>
            <a:r>
              <a:rPr lang="en-GB" dirty="0"/>
              <a:t>: solvers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9F78E-5389-FF34-132E-CFBAA29B96C4}"/>
              </a:ext>
            </a:extLst>
          </p:cNvPr>
          <p:cNvSpPr txBox="1"/>
          <p:nvPr/>
        </p:nvSpPr>
        <p:spPr>
          <a:xfrm>
            <a:off x="5623313" y="135946"/>
            <a:ext cx="597796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/>
              <a:t>### Math definition</a:t>
            </a:r>
          </a:p>
          <a:p>
            <a:r>
              <a:rPr lang="en-GB" sz="1200" dirty="0"/>
              <a:t>Math {</a:t>
            </a:r>
          </a:p>
          <a:p>
            <a:endParaRPr lang="en-GB" sz="1200" dirty="0"/>
          </a:p>
          <a:p>
            <a:r>
              <a:rPr lang="en-GB" sz="1200" dirty="0"/>
              <a:t>  </a:t>
            </a:r>
            <a:r>
              <a:rPr lang="en-GB" sz="1200" dirty="0" err="1"/>
              <a:t>BreakCriteria</a:t>
            </a:r>
            <a:r>
              <a:rPr lang="en-GB" sz="1200" dirty="0"/>
              <a:t>{ Current(Contact="cathode" </a:t>
            </a:r>
            <a:r>
              <a:rPr lang="en-GB" sz="1200" dirty="0" err="1"/>
              <a:t>AbsVal</a:t>
            </a:r>
            <a:r>
              <a:rPr lang="en-GB" sz="1200" dirty="0"/>
              <a:t>=1e-6) } </a:t>
            </a:r>
          </a:p>
          <a:p>
            <a:endParaRPr lang="en-GB" sz="1200" dirty="0"/>
          </a:p>
          <a:p>
            <a:r>
              <a:rPr lang="en-GB" sz="1200" dirty="0"/>
              <a:t>  extrapolate</a:t>
            </a:r>
          </a:p>
          <a:p>
            <a:r>
              <a:rPr lang="en-GB" sz="1200" dirty="0"/>
              <a:t>  digits= 4</a:t>
            </a:r>
          </a:p>
          <a:p>
            <a:r>
              <a:rPr lang="en-GB" sz="1200" dirty="0"/>
              <a:t>  ##ExtendedPrecision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numberOfThreads</a:t>
            </a:r>
            <a:r>
              <a:rPr lang="en-GB" sz="1200" dirty="0"/>
              <a:t>= maximum</a:t>
            </a:r>
          </a:p>
          <a:p>
            <a:r>
              <a:rPr lang="en-GB" sz="1200" dirty="0"/>
              <a:t>  Derivatives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Avalderivatives</a:t>
            </a:r>
            <a:endParaRPr lang="en-GB" sz="1200" dirty="0"/>
          </a:p>
          <a:p>
            <a:r>
              <a:rPr lang="en-GB" sz="1200" dirty="0"/>
              <a:t>  </a:t>
            </a:r>
            <a:r>
              <a:rPr lang="en-GB" sz="1200" dirty="0" err="1"/>
              <a:t>RelErrControl</a:t>
            </a:r>
            <a:endParaRPr lang="en-GB" sz="1200" dirty="0"/>
          </a:p>
          <a:p>
            <a:endParaRPr lang="en-GB" sz="1200" dirty="0"/>
          </a:p>
          <a:p>
            <a:r>
              <a:rPr lang="en-US" sz="1200" dirty="0"/>
              <a:t> method=blocked</a:t>
            </a:r>
          </a:p>
          <a:p>
            <a:r>
              <a:rPr lang="en-US" sz="1200"/>
              <a:t>  </a:t>
            </a:r>
            <a:r>
              <a:rPr lang="en-US" sz="1200" dirty="0" err="1"/>
              <a:t>submethod</a:t>
            </a:r>
            <a:r>
              <a:rPr lang="en-US" sz="1200" dirty="0"/>
              <a:t>=</a:t>
            </a:r>
            <a:r>
              <a:rPr lang="en-US" sz="1200" dirty="0" err="1"/>
              <a:t>pardiso</a:t>
            </a:r>
            <a:r>
              <a:rPr lang="en-US" sz="1200" dirty="0"/>
              <a:t>(</a:t>
            </a:r>
            <a:r>
              <a:rPr lang="en-US" sz="1200" dirty="0" err="1"/>
              <a:t>iterativeRefinement</a:t>
            </a:r>
            <a:r>
              <a:rPr lang="en-US" sz="1200" dirty="0"/>
              <a:t>)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Iterations=20</a:t>
            </a:r>
          </a:p>
          <a:p>
            <a:r>
              <a:rPr lang="en-GB" sz="1200" dirty="0"/>
              <a:t>   </a:t>
            </a:r>
            <a:r>
              <a:rPr lang="en-GB" sz="1200" dirty="0" err="1"/>
              <a:t>Rhsmin</a:t>
            </a:r>
            <a:r>
              <a:rPr lang="en-GB" sz="1200" dirty="0"/>
              <a:t>         = 1e-20 </a:t>
            </a:r>
          </a:p>
          <a:p>
            <a:r>
              <a:rPr lang="en-GB" sz="1200" dirty="0"/>
              <a:t>  </a:t>
            </a:r>
            <a:r>
              <a:rPr lang="en-GB" sz="1200" dirty="0" err="1"/>
              <a:t>ParallelToInterfaceInBoundaryLayer</a:t>
            </a:r>
            <a:r>
              <a:rPr lang="en-GB" sz="1200" dirty="0"/>
              <a:t>(</a:t>
            </a:r>
            <a:r>
              <a:rPr lang="en-GB" sz="1200" dirty="0" err="1"/>
              <a:t>FullLayer</a:t>
            </a:r>
            <a:r>
              <a:rPr lang="en-GB" sz="1200" dirty="0"/>
              <a:t> -ExternalBoundary)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GeometricDistances</a:t>
            </a:r>
            <a:endParaRPr lang="en-GB" sz="1200" dirty="0"/>
          </a:p>
          <a:p>
            <a:r>
              <a:rPr lang="en-GB" sz="1200" dirty="0"/>
              <a:t>	</a:t>
            </a:r>
            <a:r>
              <a:rPr lang="en-GB" sz="1200" dirty="0" err="1"/>
              <a:t>eMobilityAveraging</a:t>
            </a:r>
            <a:r>
              <a:rPr lang="en-GB" sz="1200" dirty="0"/>
              <a:t>=ElementEdge   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hMobilityAveraging</a:t>
            </a:r>
            <a:r>
              <a:rPr lang="en-GB" sz="1200" dirty="0"/>
              <a:t>=ElementEdge   </a:t>
            </a:r>
          </a:p>
          <a:p>
            <a:r>
              <a:rPr lang="en-GB" sz="1200" dirty="0"/>
              <a:t>         ##AvalDensGradQF</a:t>
            </a:r>
          </a:p>
          <a:p>
            <a:r>
              <a:rPr lang="en-GB" sz="1200" dirty="0"/>
              <a:t>       	</a:t>
            </a:r>
            <a:r>
              <a:rPr lang="en-GB" sz="1200" dirty="0" err="1"/>
              <a:t>ErrRef</a:t>
            </a:r>
            <a:r>
              <a:rPr lang="en-GB" sz="1200" dirty="0"/>
              <a:t>(electron)=1e8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ErrRef</a:t>
            </a:r>
            <a:r>
              <a:rPr lang="en-GB" sz="1200" dirty="0"/>
              <a:t>(hole)=1e8   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RefDens_eEparallel_ElectricField_HFS</a:t>
            </a:r>
            <a:r>
              <a:rPr lang="en-GB" sz="1200" dirty="0"/>
              <a:t>= 1e17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RefDens_hEparallel_ElectricField_HFS</a:t>
            </a:r>
            <a:r>
              <a:rPr lang="en-GB" sz="1200" dirty="0"/>
              <a:t>= 1e17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RefDens_eEparallel_ElectricField_Aval</a:t>
            </a:r>
            <a:r>
              <a:rPr lang="en-GB" sz="1200" dirty="0"/>
              <a:t>= 1e17</a:t>
            </a:r>
          </a:p>
          <a:p>
            <a:r>
              <a:rPr lang="en-GB" sz="1200" dirty="0"/>
              <a:t>	</a:t>
            </a:r>
            <a:r>
              <a:rPr lang="en-GB" sz="1200" dirty="0" err="1"/>
              <a:t>RefDens_hEparallel_ElectricField_Aval</a:t>
            </a:r>
            <a:r>
              <a:rPr lang="en-GB" sz="1200" dirty="0"/>
              <a:t>= 1e17</a:t>
            </a:r>
          </a:p>
          <a:p>
            <a:r>
              <a:rPr lang="en-GB" sz="1200" dirty="0"/>
              <a:t>}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67FCC-1FFB-4F80-DFF3-97C7870C61CA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71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Solve Section</a:t>
            </a:r>
            <a:r>
              <a:rPr lang="en-GB" dirty="0"/>
              <a:t>: what to solve (IV,CV, Charge injection…)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ECFB3-D118-841C-7D3C-88848B4BC628}"/>
              </a:ext>
            </a:extLst>
          </p:cNvPr>
          <p:cNvSpPr txBox="1"/>
          <p:nvPr/>
        </p:nvSpPr>
        <p:spPr>
          <a:xfrm>
            <a:off x="5692822" y="790795"/>
            <a:ext cx="59084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/>
              <a:t>### Solve procedure</a:t>
            </a:r>
          </a:p>
          <a:p>
            <a:endParaRPr lang="en-GB" sz="1200" dirty="0"/>
          </a:p>
          <a:p>
            <a:r>
              <a:rPr lang="en-GB" sz="1200" dirty="0"/>
              <a:t>Solve {</a:t>
            </a:r>
          </a:p>
          <a:p>
            <a:endParaRPr lang="en-GB" sz="1200" dirty="0"/>
          </a:p>
          <a:p>
            <a:r>
              <a:rPr lang="en-GB" sz="1200" dirty="0"/>
              <a:t>	Coupled(Iterations= 500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}</a:t>
            </a:r>
          </a:p>
          <a:p>
            <a:r>
              <a:rPr lang="en-GB" sz="1200" dirty="0"/>
              <a:t>	Coupled(Iterations= 50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Electron Hole } </a:t>
            </a:r>
          </a:p>
          <a:p>
            <a:r>
              <a:rPr lang="en-GB" sz="1200" dirty="0"/>
              <a:t>	Plot (</a:t>
            </a:r>
            <a:r>
              <a:rPr lang="en-GB" sz="1200" dirty="0" err="1"/>
              <a:t>FilePrefix</a:t>
            </a:r>
            <a:r>
              <a:rPr lang="en-GB" sz="1200" dirty="0"/>
              <a:t> = "2D_PNjnct_Temp@Temp@_bias_0V")</a:t>
            </a:r>
          </a:p>
          <a:p>
            <a:endParaRPr lang="en-GB" sz="1200" dirty="0"/>
          </a:p>
          <a:p>
            <a:r>
              <a:rPr lang="en-GB" sz="1200" dirty="0"/>
              <a:t>	    </a:t>
            </a:r>
            <a:r>
              <a:rPr lang="en-GB" sz="1200" dirty="0" err="1"/>
              <a:t>NewCurrentPrefix</a:t>
            </a:r>
            <a:r>
              <a:rPr lang="en-GB" sz="1200" dirty="0"/>
              <a:t>="2D_PNjnct_Temp@Temp@_RIV"</a:t>
            </a:r>
          </a:p>
          <a:p>
            <a:endParaRPr lang="en-GB" sz="1200" dirty="0"/>
          </a:p>
          <a:p>
            <a:r>
              <a:rPr lang="en-GB" sz="1200" dirty="0"/>
              <a:t>		</a:t>
            </a:r>
            <a:r>
              <a:rPr lang="en-GB" sz="1200" dirty="0" err="1"/>
              <a:t>Quasistationary</a:t>
            </a:r>
            <a:r>
              <a:rPr lang="en-GB" sz="1200" dirty="0"/>
              <a:t> (</a:t>
            </a:r>
          </a:p>
          <a:p>
            <a:r>
              <a:rPr lang="en-GB" sz="1200" dirty="0"/>
              <a:t> 		   </a:t>
            </a:r>
            <a:r>
              <a:rPr lang="en-GB" sz="1200" dirty="0" err="1"/>
              <a:t>InitialStep</a:t>
            </a:r>
            <a:r>
              <a:rPr lang="en-GB" sz="1200" dirty="0"/>
              <a:t>=0.001 Increment=2.0 decrement=4.0</a:t>
            </a:r>
          </a:p>
          <a:p>
            <a:r>
              <a:rPr lang="en-GB" sz="1200" dirty="0"/>
              <a:t>  		   </a:t>
            </a:r>
            <a:r>
              <a:rPr lang="en-GB" sz="1200" dirty="0" err="1"/>
              <a:t>MaxStep</a:t>
            </a:r>
            <a:r>
              <a:rPr lang="en-GB" sz="1200" dirty="0"/>
              <a:t>=0.05 </a:t>
            </a:r>
            <a:r>
              <a:rPr lang="en-GB" sz="1200" dirty="0" err="1"/>
              <a:t>Minstep</a:t>
            </a:r>
            <a:r>
              <a:rPr lang="en-GB" sz="1200" dirty="0"/>
              <a:t>=1.e-15 </a:t>
            </a:r>
          </a:p>
          <a:p>
            <a:r>
              <a:rPr lang="en-GB" sz="1200" dirty="0"/>
              <a:t>	 Goal { name="cathode" Voltage= </a:t>
            </a:r>
            <a:r>
              <a:rPr lang="en-GB" sz="1200" dirty="0" err="1"/>
              <a:t>Vdd</a:t>
            </a:r>
            <a:r>
              <a:rPr lang="en-GB" sz="1200" dirty="0"/>
              <a:t>}</a:t>
            </a:r>
          </a:p>
          <a:p>
            <a:r>
              <a:rPr lang="en-GB" sz="1200" dirty="0"/>
              <a:t>		      		 ) { Coupled { Poisson Electron Hole }</a:t>
            </a:r>
          </a:p>
          <a:p>
            <a:endParaRPr lang="en-GB" sz="1200" dirty="0"/>
          </a:p>
          <a:p>
            <a:r>
              <a:rPr lang="en-GB" sz="1200" dirty="0"/>
              <a:t>				 Plot(</a:t>
            </a:r>
            <a:r>
              <a:rPr lang="en-GB" sz="1200" dirty="0" err="1"/>
              <a:t>FilePrefix</a:t>
            </a:r>
            <a:r>
              <a:rPr lang="en-GB" sz="1200" dirty="0"/>
              <a:t>="2D_PNjnct_Temp@Temp@_RBias_" Time=(0.1;0.2;0.3;0.4;0.5) </a:t>
            </a:r>
            <a:r>
              <a:rPr lang="en-GB" sz="1200" dirty="0" err="1"/>
              <a:t>NoOverWrite</a:t>
            </a:r>
            <a:r>
              <a:rPr lang="en-GB" sz="1200" dirty="0"/>
              <a:t>)					</a:t>
            </a:r>
          </a:p>
          <a:p>
            <a:r>
              <a:rPr lang="en-GB" sz="1200" dirty="0"/>
              <a:t>### fixed plot interval</a:t>
            </a:r>
          </a:p>
          <a:p>
            <a:r>
              <a:rPr lang="en-GB" sz="1200" dirty="0"/>
              <a:t>### 			 </a:t>
            </a:r>
            <a:r>
              <a:rPr lang="en-GB" sz="1200" dirty="0" err="1"/>
              <a:t>CurrentPlot</a:t>
            </a:r>
            <a:r>
              <a:rPr lang="en-GB" sz="1200" dirty="0"/>
              <a:t>( Time=(Range=(0 1) Intervals= 200 )  )</a:t>
            </a:r>
          </a:p>
          <a:p>
            <a:r>
              <a:rPr lang="en-GB" sz="1200" dirty="0"/>
              <a:t> 				 }</a:t>
            </a:r>
          </a:p>
          <a:p>
            <a:endParaRPr lang="en-GB" sz="1200" dirty="0"/>
          </a:p>
          <a:p>
            <a:r>
              <a:rPr lang="en-GB" sz="1200" dirty="0"/>
              <a:t>}   	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C53ACB-FB11-826D-2DDA-3A427D88D535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934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FC639B-5B17-7286-C3CF-34C73D061351}"/>
              </a:ext>
            </a:extLst>
          </p:cNvPr>
          <p:cNvSpPr txBox="1"/>
          <p:nvPr/>
        </p:nvSpPr>
        <p:spPr>
          <a:xfrm>
            <a:off x="257268" y="2335482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Visualize the resulting mesh using</a:t>
            </a:r>
            <a:r>
              <a:rPr lang="en-GB" b="1" dirty="0"/>
              <a:t> SVISUAL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Re-mesh the structure changing the p – doping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Visualise the meshing Investigate the extension of depletion vs. bias/doping/temperature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63836E6-9DEB-F8B9-EB4E-B43A2F8FB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31" y="422421"/>
            <a:ext cx="2607163" cy="21851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EF6FD7-FD3C-B4F5-1BE8-A20105320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9821" y="2699022"/>
            <a:ext cx="4282973" cy="35192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B9630E-E384-A094-CA28-BA3299160BD0}"/>
              </a:ext>
            </a:extLst>
          </p:cNvPr>
          <p:cNvSpPr txBox="1"/>
          <p:nvPr/>
        </p:nvSpPr>
        <p:spPr>
          <a:xfrm>
            <a:off x="8686097" y="629146"/>
            <a:ext cx="2757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FWD and REV IV @ 280 K vs. Vbias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9534A3-056C-BD43-8F02-3068700E806A}"/>
              </a:ext>
            </a:extLst>
          </p:cNvPr>
          <p:cNvSpPr txBox="1"/>
          <p:nvPr/>
        </p:nvSpPr>
        <p:spPr>
          <a:xfrm>
            <a:off x="10283669" y="5687897"/>
            <a:ext cx="1746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Depletion and x-Field </a:t>
            </a:r>
          </a:p>
          <a:p>
            <a:r>
              <a:rPr lang="en-GB" sz="1200" dirty="0"/>
              <a:t>vs. Vbias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260654-6BDF-5B28-6511-E89F71A6F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979" y="3958680"/>
            <a:ext cx="2428571" cy="6857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13BDD5-CFBA-33FD-2A1F-4E7FF8E51B49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289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IV (FWD/REV), SC, </a:t>
            </a:r>
            <a:r>
              <a:rPr lang="en-US" sz="2600">
                <a:cs typeface="Times New Roman" panose="02020603050405020304" pitchFamily="18" charset="0"/>
              </a:rPr>
              <a:t>Depletion region</a:t>
            </a:r>
            <a:endParaRPr lang="en-US" sz="2600" dirty="0"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simulation 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7BAEA0-EEDE-5DA9-712A-D03EECD5E640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Widescreen</PresentationFormat>
  <Paragraphs>195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TCAD simulation II E. Giulio Villani</vt:lpstr>
      <vt:lpstr>PowerPoint Presentation</vt:lpstr>
      <vt:lpstr>TCAD simulation  SDEVICE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376</cp:revision>
  <cp:lastPrinted>2022-02-24T17:37:23Z</cp:lastPrinted>
  <dcterms:created xsi:type="dcterms:W3CDTF">2021-12-29T09:34:20Z</dcterms:created>
  <dcterms:modified xsi:type="dcterms:W3CDTF">2026-08-06T07:33:43Z</dcterms:modified>
</cp:coreProperties>
</file>