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5"/>
  </p:notesMasterIdLst>
  <p:sldIdLst>
    <p:sldId id="256" r:id="rId2"/>
    <p:sldId id="257" r:id="rId3"/>
    <p:sldId id="258" r:id="rId4"/>
    <p:sldId id="272" r:id="rId5"/>
    <p:sldId id="259" r:id="rId6"/>
    <p:sldId id="273" r:id="rId7"/>
    <p:sldId id="274" r:id="rId8"/>
    <p:sldId id="269" r:id="rId9"/>
    <p:sldId id="262" r:id="rId10"/>
    <p:sldId id="277" r:id="rId11"/>
    <p:sldId id="270" r:id="rId12"/>
    <p:sldId id="263" r:id="rId13"/>
    <p:sldId id="264"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555"/>
  </p:normalViewPr>
  <p:slideViewPr>
    <p:cSldViewPr snapToGrid="0">
      <p:cViewPr varScale="1">
        <p:scale>
          <a:sx n="106" d="100"/>
          <a:sy n="106" d="100"/>
        </p:scale>
        <p:origin x="79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2541D9-EB18-0C49-8BEF-BCF066DFD0B5}" type="datetimeFigureOut">
              <a:rPr lang="en-NA" smtClean="0"/>
              <a:t>30/09/2026</a:t>
            </a:fld>
            <a:endParaRPr lang="en-N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D567EB-CEDC-7A4C-9D1F-DD6D2205E38B}" type="slidenum">
              <a:rPr lang="en-NA" smtClean="0"/>
              <a:t>‹#›</a:t>
            </a:fld>
            <a:endParaRPr lang="en-NA"/>
          </a:p>
        </p:txBody>
      </p:sp>
    </p:spTree>
    <p:extLst>
      <p:ext uri="{BB962C8B-B14F-4D97-AF65-F5344CB8AC3E}">
        <p14:creationId xmlns:p14="http://schemas.microsoft.com/office/powerpoint/2010/main" val="1137686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A" dirty="0"/>
          </a:p>
        </p:txBody>
      </p:sp>
      <p:sp>
        <p:nvSpPr>
          <p:cNvPr id="4" name="Slide Number Placeholder 3"/>
          <p:cNvSpPr>
            <a:spLocks noGrp="1"/>
          </p:cNvSpPr>
          <p:nvPr>
            <p:ph type="sldNum" sz="quarter" idx="5"/>
          </p:nvPr>
        </p:nvSpPr>
        <p:spPr/>
        <p:txBody>
          <a:bodyPr/>
          <a:lstStyle/>
          <a:p>
            <a:fld id="{2FD567EB-CEDC-7A4C-9D1F-DD6D2205E38B}" type="slidenum">
              <a:rPr lang="en-NA" smtClean="0"/>
              <a:t>12</a:t>
            </a:fld>
            <a:endParaRPr lang="en-NA"/>
          </a:p>
        </p:txBody>
      </p:sp>
    </p:spTree>
    <p:extLst>
      <p:ext uri="{BB962C8B-B14F-4D97-AF65-F5344CB8AC3E}">
        <p14:creationId xmlns:p14="http://schemas.microsoft.com/office/powerpoint/2010/main" val="2663294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GB"/>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7E6489D2-AC98-1A44-84F7-0308867FA800}" type="datetime1">
              <a:rPr lang="en-US" smtClean="0"/>
              <a:t>9/30/26</a:t>
            </a:fld>
            <a:endParaRPr lang="en-NA"/>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r>
              <a:rPr lang="en-GB"/>
              <a:t>HEASA 2026</a:t>
            </a:r>
            <a:endParaRPr lang="en-NA"/>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D983F491-2E66-BF45-AEEE-5DFAA502E08B}" type="slidenum">
              <a:rPr lang="en-NA" smtClean="0"/>
              <a:t>‹#›</a:t>
            </a:fld>
            <a:endParaRPr lang="en-NA"/>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35728299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3704E38-819F-8E48-8000-4CB2425EAEA5}" type="datetime1">
              <a:rPr lang="en-US" smtClean="0"/>
              <a:t>9/30/26</a:t>
            </a:fld>
            <a:endParaRPr lang="en-NA"/>
          </a:p>
        </p:txBody>
      </p:sp>
      <p:sp>
        <p:nvSpPr>
          <p:cNvPr id="5" name="Footer Placeholder 4"/>
          <p:cNvSpPr>
            <a:spLocks noGrp="1"/>
          </p:cNvSpPr>
          <p:nvPr>
            <p:ph type="ftr" sz="quarter" idx="11"/>
          </p:nvPr>
        </p:nvSpPr>
        <p:spPr/>
        <p:txBody>
          <a:bodyPr/>
          <a:lstStyle/>
          <a:p>
            <a:r>
              <a:rPr lang="en-GB"/>
              <a:t>HEASA 2026</a:t>
            </a:r>
            <a:endParaRPr lang="en-NA"/>
          </a:p>
        </p:txBody>
      </p:sp>
      <p:sp>
        <p:nvSpPr>
          <p:cNvPr id="6" name="Slide Number Placeholder 5"/>
          <p:cNvSpPr>
            <a:spLocks noGrp="1"/>
          </p:cNvSpPr>
          <p:nvPr>
            <p:ph type="sldNum" sz="quarter" idx="12"/>
          </p:nvPr>
        </p:nvSpPr>
        <p:spPr/>
        <p:txBody>
          <a:bodyPr/>
          <a:lstStyle/>
          <a:p>
            <a:fld id="{D983F491-2E66-BF45-AEEE-5DFAA502E08B}" type="slidenum">
              <a:rPr lang="en-NA" smtClean="0"/>
              <a:t>‹#›</a:t>
            </a:fld>
            <a:endParaRPr lang="en-NA"/>
          </a:p>
        </p:txBody>
      </p:sp>
    </p:spTree>
    <p:extLst>
      <p:ext uri="{BB962C8B-B14F-4D97-AF65-F5344CB8AC3E}">
        <p14:creationId xmlns:p14="http://schemas.microsoft.com/office/powerpoint/2010/main" val="950380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28A17DBE-63D1-8545-83E7-B172D78FB8B7}" type="datetime1">
              <a:rPr lang="en-US" smtClean="0"/>
              <a:t>9/30/26</a:t>
            </a:fld>
            <a:endParaRPr lang="en-NA"/>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r>
              <a:rPr lang="en-GB"/>
              <a:t>HEASA 2026</a:t>
            </a:r>
            <a:endParaRPr lang="en-NA"/>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D983F491-2E66-BF45-AEEE-5DFAA502E08B}" type="slidenum">
              <a:rPr lang="en-NA" smtClean="0"/>
              <a:t>‹#›</a:t>
            </a:fld>
            <a:endParaRPr lang="en-NA"/>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23460259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GB"/>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01B5D56-4BDC-C441-AA4C-0B27A7BCE3A8}" type="datetime1">
              <a:rPr lang="en-US" smtClean="0"/>
              <a:t>9/30/26</a:t>
            </a:fld>
            <a:endParaRPr lang="en-NA"/>
          </a:p>
        </p:txBody>
      </p:sp>
      <p:sp>
        <p:nvSpPr>
          <p:cNvPr id="6" name="Footer Placeholder 5"/>
          <p:cNvSpPr>
            <a:spLocks noGrp="1"/>
          </p:cNvSpPr>
          <p:nvPr>
            <p:ph type="ftr" sz="quarter" idx="11"/>
          </p:nvPr>
        </p:nvSpPr>
        <p:spPr/>
        <p:txBody>
          <a:bodyPr/>
          <a:lstStyle/>
          <a:p>
            <a:r>
              <a:rPr lang="en-GB"/>
              <a:t>HEASA 2026</a:t>
            </a:r>
            <a:endParaRPr lang="en-NA"/>
          </a:p>
        </p:txBody>
      </p:sp>
      <p:sp>
        <p:nvSpPr>
          <p:cNvPr id="7" name="Slide Number Placeholder 6"/>
          <p:cNvSpPr>
            <a:spLocks noGrp="1"/>
          </p:cNvSpPr>
          <p:nvPr>
            <p:ph type="sldNum" sz="quarter" idx="12"/>
          </p:nvPr>
        </p:nvSpPr>
        <p:spPr/>
        <p:txBody>
          <a:bodyPr/>
          <a:lstStyle/>
          <a:p>
            <a:fld id="{D983F491-2E66-BF45-AEEE-5DFAA502E08B}" type="slidenum">
              <a:rPr lang="en-NA" smtClean="0"/>
              <a:t>‹#›</a:t>
            </a:fld>
            <a:endParaRPr lang="en-NA"/>
          </a:p>
        </p:txBody>
      </p:sp>
    </p:spTree>
    <p:extLst>
      <p:ext uri="{BB962C8B-B14F-4D97-AF65-F5344CB8AC3E}">
        <p14:creationId xmlns:p14="http://schemas.microsoft.com/office/powerpoint/2010/main" val="1572089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CFCADE1-E162-D54E-A55C-C4B807A59261}" type="datetime1">
              <a:rPr lang="en-US" smtClean="0"/>
              <a:t>9/30/26</a:t>
            </a:fld>
            <a:endParaRPr lang="en-NA"/>
          </a:p>
        </p:txBody>
      </p:sp>
      <p:sp>
        <p:nvSpPr>
          <p:cNvPr id="8" name="Footer Placeholder 7"/>
          <p:cNvSpPr>
            <a:spLocks noGrp="1"/>
          </p:cNvSpPr>
          <p:nvPr>
            <p:ph type="ftr" sz="quarter" idx="11"/>
          </p:nvPr>
        </p:nvSpPr>
        <p:spPr/>
        <p:txBody>
          <a:bodyPr/>
          <a:lstStyle/>
          <a:p>
            <a:r>
              <a:rPr lang="en-GB"/>
              <a:t>HEASA 2026</a:t>
            </a:r>
            <a:endParaRPr lang="en-NA"/>
          </a:p>
        </p:txBody>
      </p:sp>
      <p:sp>
        <p:nvSpPr>
          <p:cNvPr id="9" name="Slide Number Placeholder 8"/>
          <p:cNvSpPr>
            <a:spLocks noGrp="1"/>
          </p:cNvSpPr>
          <p:nvPr>
            <p:ph type="sldNum" sz="quarter" idx="12"/>
          </p:nvPr>
        </p:nvSpPr>
        <p:spPr/>
        <p:txBody>
          <a:bodyPr/>
          <a:lstStyle/>
          <a:p>
            <a:fld id="{D983F491-2E66-BF45-AEEE-5DFAA502E08B}" type="slidenum">
              <a:rPr lang="en-NA" smtClean="0"/>
              <a:t>‹#›</a:t>
            </a:fld>
            <a:endParaRPr lang="en-NA"/>
          </a:p>
        </p:txBody>
      </p:sp>
    </p:spTree>
    <p:extLst>
      <p:ext uri="{BB962C8B-B14F-4D97-AF65-F5344CB8AC3E}">
        <p14:creationId xmlns:p14="http://schemas.microsoft.com/office/powerpoint/2010/main" val="1600427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393DB17-1A91-4941-AD2B-B43E9C6967D1}" type="datetime1">
              <a:rPr lang="en-US" smtClean="0"/>
              <a:t>9/30/26</a:t>
            </a:fld>
            <a:endParaRPr lang="en-NA"/>
          </a:p>
        </p:txBody>
      </p:sp>
      <p:sp>
        <p:nvSpPr>
          <p:cNvPr id="4" name="Footer Placeholder 3"/>
          <p:cNvSpPr>
            <a:spLocks noGrp="1"/>
          </p:cNvSpPr>
          <p:nvPr>
            <p:ph type="ftr" sz="quarter" idx="11"/>
          </p:nvPr>
        </p:nvSpPr>
        <p:spPr/>
        <p:txBody>
          <a:bodyPr/>
          <a:lstStyle/>
          <a:p>
            <a:r>
              <a:rPr lang="en-GB"/>
              <a:t>HEASA 2026</a:t>
            </a:r>
            <a:endParaRPr lang="en-NA"/>
          </a:p>
        </p:txBody>
      </p:sp>
      <p:sp>
        <p:nvSpPr>
          <p:cNvPr id="5" name="Slide Number Placeholder 4"/>
          <p:cNvSpPr>
            <a:spLocks noGrp="1"/>
          </p:cNvSpPr>
          <p:nvPr>
            <p:ph type="sldNum" sz="quarter" idx="12"/>
          </p:nvPr>
        </p:nvSpPr>
        <p:spPr/>
        <p:txBody>
          <a:bodyPr/>
          <a:lstStyle/>
          <a:p>
            <a:fld id="{D983F491-2E66-BF45-AEEE-5DFAA502E08B}" type="slidenum">
              <a:rPr lang="en-NA" smtClean="0"/>
              <a:t>‹#›</a:t>
            </a:fld>
            <a:endParaRPr lang="en-NA"/>
          </a:p>
        </p:txBody>
      </p:sp>
    </p:spTree>
    <p:extLst>
      <p:ext uri="{BB962C8B-B14F-4D97-AF65-F5344CB8AC3E}">
        <p14:creationId xmlns:p14="http://schemas.microsoft.com/office/powerpoint/2010/main" val="1353070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A63443-BFBE-F643-9E6E-F90511A59291}" type="datetime1">
              <a:rPr lang="en-US" smtClean="0"/>
              <a:t>9/30/26</a:t>
            </a:fld>
            <a:endParaRPr lang="en-NA"/>
          </a:p>
        </p:txBody>
      </p:sp>
      <p:sp>
        <p:nvSpPr>
          <p:cNvPr id="3" name="Footer Placeholder 2"/>
          <p:cNvSpPr>
            <a:spLocks noGrp="1"/>
          </p:cNvSpPr>
          <p:nvPr>
            <p:ph type="ftr" sz="quarter" idx="11"/>
          </p:nvPr>
        </p:nvSpPr>
        <p:spPr/>
        <p:txBody>
          <a:bodyPr/>
          <a:lstStyle/>
          <a:p>
            <a:r>
              <a:rPr lang="en-GB"/>
              <a:t>HEASA 2026</a:t>
            </a:r>
            <a:endParaRPr lang="en-NA"/>
          </a:p>
        </p:txBody>
      </p:sp>
      <p:sp>
        <p:nvSpPr>
          <p:cNvPr id="4" name="Slide Number Placeholder 3"/>
          <p:cNvSpPr>
            <a:spLocks noGrp="1"/>
          </p:cNvSpPr>
          <p:nvPr>
            <p:ph type="sldNum" sz="quarter" idx="12"/>
          </p:nvPr>
        </p:nvSpPr>
        <p:spPr/>
        <p:txBody>
          <a:bodyPr/>
          <a:lstStyle/>
          <a:p>
            <a:fld id="{D983F491-2E66-BF45-AEEE-5DFAA502E08B}" type="slidenum">
              <a:rPr lang="en-NA" smtClean="0"/>
              <a:t>‹#›</a:t>
            </a:fld>
            <a:endParaRPr lang="en-NA"/>
          </a:p>
        </p:txBody>
      </p:sp>
    </p:spTree>
    <p:extLst>
      <p:ext uri="{BB962C8B-B14F-4D97-AF65-F5344CB8AC3E}">
        <p14:creationId xmlns:p14="http://schemas.microsoft.com/office/powerpoint/2010/main" val="3492976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GB"/>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6AF4A65C-6415-9849-A396-278CC89F9169}" type="datetime1">
              <a:rPr lang="en-US" smtClean="0"/>
              <a:t>9/30/26</a:t>
            </a:fld>
            <a:endParaRPr lang="en-NA"/>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r>
              <a:rPr lang="en-GB"/>
              <a:t>HEASA 2026</a:t>
            </a:r>
            <a:endParaRPr lang="en-NA"/>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D983F491-2E66-BF45-AEEE-5DFAA502E08B}" type="slidenum">
              <a:rPr lang="en-NA" smtClean="0"/>
              <a:t>‹#›</a:t>
            </a:fld>
            <a:endParaRPr lang="en-NA"/>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4438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GB"/>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08C435BF-1CC0-3346-9F39-D0D6871AA7C4}" type="datetime1">
              <a:rPr lang="en-US" smtClean="0"/>
              <a:t>9/30/26</a:t>
            </a:fld>
            <a:endParaRPr lang="en-NA"/>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r>
              <a:rPr lang="en-GB"/>
              <a:t>HEASA 2026</a:t>
            </a:r>
            <a:endParaRPr lang="en-NA"/>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D983F491-2E66-BF45-AEEE-5DFAA502E08B}" type="slidenum">
              <a:rPr lang="en-NA" smtClean="0"/>
              <a:t>‹#›</a:t>
            </a:fld>
            <a:endParaRPr lang="en-NA"/>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43718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CFD6B2A-62FA-C34D-956A-E71C94C5A349}" type="datetime1">
              <a:rPr lang="en-US" smtClean="0"/>
              <a:t>9/30/26</a:t>
            </a:fld>
            <a:endParaRPr lang="en-NA"/>
          </a:p>
        </p:txBody>
      </p:sp>
      <p:sp>
        <p:nvSpPr>
          <p:cNvPr id="5" name="Footer Placeholder 4"/>
          <p:cNvSpPr>
            <a:spLocks noGrp="1"/>
          </p:cNvSpPr>
          <p:nvPr>
            <p:ph type="ftr" sz="quarter" idx="11"/>
          </p:nvPr>
        </p:nvSpPr>
        <p:spPr/>
        <p:txBody>
          <a:bodyPr/>
          <a:lstStyle/>
          <a:p>
            <a:r>
              <a:rPr lang="en-GB"/>
              <a:t>HEASA 2026</a:t>
            </a:r>
            <a:endParaRPr lang="en-NA"/>
          </a:p>
        </p:txBody>
      </p:sp>
      <p:sp>
        <p:nvSpPr>
          <p:cNvPr id="6" name="Slide Number Placeholder 5"/>
          <p:cNvSpPr>
            <a:spLocks noGrp="1"/>
          </p:cNvSpPr>
          <p:nvPr>
            <p:ph type="sldNum" sz="quarter" idx="12"/>
          </p:nvPr>
        </p:nvSpPr>
        <p:spPr/>
        <p:txBody>
          <a:bodyPr/>
          <a:lstStyle/>
          <a:p>
            <a:fld id="{D983F491-2E66-BF45-AEEE-5DFAA502E08B}" type="slidenum">
              <a:rPr lang="en-NA" smtClean="0"/>
              <a:t>‹#›</a:t>
            </a:fld>
            <a:endParaRPr lang="en-NA"/>
          </a:p>
        </p:txBody>
      </p:sp>
    </p:spTree>
    <p:extLst>
      <p:ext uri="{BB962C8B-B14F-4D97-AF65-F5344CB8AC3E}">
        <p14:creationId xmlns:p14="http://schemas.microsoft.com/office/powerpoint/2010/main" val="1576658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765F6E3-B8C2-CC47-8665-38CC8A1D299B}" type="datetime1">
              <a:rPr lang="en-US" smtClean="0"/>
              <a:t>9/30/26</a:t>
            </a:fld>
            <a:endParaRPr lang="en-NA"/>
          </a:p>
        </p:txBody>
      </p:sp>
      <p:sp>
        <p:nvSpPr>
          <p:cNvPr id="5" name="Footer Placeholder 4"/>
          <p:cNvSpPr>
            <a:spLocks noGrp="1"/>
          </p:cNvSpPr>
          <p:nvPr>
            <p:ph type="ftr" sz="quarter" idx="11"/>
          </p:nvPr>
        </p:nvSpPr>
        <p:spPr/>
        <p:txBody>
          <a:bodyPr/>
          <a:lstStyle/>
          <a:p>
            <a:r>
              <a:rPr lang="en-GB"/>
              <a:t>HEASA 2026</a:t>
            </a:r>
            <a:endParaRPr lang="en-NA"/>
          </a:p>
        </p:txBody>
      </p:sp>
      <p:sp>
        <p:nvSpPr>
          <p:cNvPr id="6" name="Slide Number Placeholder 5"/>
          <p:cNvSpPr>
            <a:spLocks noGrp="1"/>
          </p:cNvSpPr>
          <p:nvPr>
            <p:ph type="sldNum" sz="quarter" idx="12"/>
          </p:nvPr>
        </p:nvSpPr>
        <p:spPr/>
        <p:txBody>
          <a:bodyPr/>
          <a:lstStyle/>
          <a:p>
            <a:fld id="{D983F491-2E66-BF45-AEEE-5DFAA502E08B}" type="slidenum">
              <a:rPr lang="en-NA" smtClean="0"/>
              <a:t>‹#›</a:t>
            </a:fld>
            <a:endParaRPr lang="en-NA"/>
          </a:p>
        </p:txBody>
      </p:sp>
    </p:spTree>
    <p:extLst>
      <p:ext uri="{BB962C8B-B14F-4D97-AF65-F5344CB8AC3E}">
        <p14:creationId xmlns:p14="http://schemas.microsoft.com/office/powerpoint/2010/main" val="3482954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3549C4A5-F047-E94D-9682-C7A7B16FF8F5}" type="datetime1">
              <a:rPr lang="en-US" smtClean="0"/>
              <a:t>9/30/26</a:t>
            </a:fld>
            <a:endParaRPr lang="en-NA"/>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r>
              <a:rPr lang="en-GB"/>
              <a:t>HEASA 2026</a:t>
            </a:r>
            <a:endParaRPr lang="en-NA"/>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D983F491-2E66-BF45-AEEE-5DFAA502E08B}" type="slidenum">
              <a:rPr lang="en-NA" smtClean="0"/>
              <a:t>‹#›</a:t>
            </a:fld>
            <a:endParaRPr lang="en-NA"/>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918403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7062-8E65-B4ED-8FBD-B242A1651BC4}"/>
              </a:ext>
            </a:extLst>
          </p:cNvPr>
          <p:cNvSpPr>
            <a:spLocks noGrp="1"/>
          </p:cNvSpPr>
          <p:nvPr>
            <p:ph type="ctrTitle"/>
          </p:nvPr>
        </p:nvSpPr>
        <p:spPr/>
        <p:txBody>
          <a:bodyPr>
            <a:normAutofit fontScale="90000"/>
          </a:bodyPr>
          <a:lstStyle/>
          <a:p>
            <a:r>
              <a:rPr lang="en-GB" sz="4900" dirty="0"/>
              <a:t>RADIO AND GAMMA-RAY VARIABILITY STUDY OF A SAMPLE OF BLAZARS</a:t>
            </a:r>
            <a:br>
              <a:rPr lang="en-GB" dirty="0"/>
            </a:br>
            <a:endParaRPr lang="en-NA" dirty="0"/>
          </a:p>
        </p:txBody>
      </p:sp>
      <p:sp>
        <p:nvSpPr>
          <p:cNvPr id="3" name="Subtitle 2">
            <a:extLst>
              <a:ext uri="{FF2B5EF4-FFF2-40B4-BE49-F238E27FC236}">
                <a16:creationId xmlns:a16="http://schemas.microsoft.com/office/drawing/2014/main" id="{60271299-0A31-3E10-F44C-9BA396561220}"/>
              </a:ext>
            </a:extLst>
          </p:cNvPr>
          <p:cNvSpPr>
            <a:spLocks noGrp="1"/>
          </p:cNvSpPr>
          <p:nvPr>
            <p:ph type="subTitle" idx="1"/>
          </p:nvPr>
        </p:nvSpPr>
        <p:spPr/>
        <p:txBody>
          <a:bodyPr>
            <a:normAutofit fontScale="62500" lnSpcReduction="20000"/>
          </a:bodyPr>
          <a:lstStyle/>
          <a:p>
            <a:pPr lvl="1"/>
            <a:r>
              <a:rPr lang="en-GB" sz="2600" dirty="0"/>
              <a:t>Daniel Nghinyekwa</a:t>
            </a:r>
            <a:r>
              <a:rPr lang="en-GB" sz="2600" baseline="30000" dirty="0"/>
              <a:t>1</a:t>
            </a:r>
            <a:r>
              <a:rPr lang="en-GB" sz="2600" dirty="0"/>
              <a:t>, </a:t>
            </a:r>
            <a:r>
              <a:rPr lang="en-GB" sz="2600" dirty="0" err="1"/>
              <a:t>Dr.</a:t>
            </a:r>
            <a:r>
              <a:rPr lang="en-GB" sz="2600" dirty="0"/>
              <a:t> Eli Kasai</a:t>
            </a:r>
            <a:r>
              <a:rPr lang="en-GB" sz="2600" baseline="30000" dirty="0"/>
              <a:t>1</a:t>
            </a:r>
            <a:r>
              <a:rPr lang="en-GB" sz="2600" dirty="0"/>
              <a:t>, </a:t>
            </a:r>
            <a:r>
              <a:rPr lang="en-GB" sz="2600" dirty="0" err="1"/>
              <a:t>Dr.</a:t>
            </a:r>
            <a:r>
              <a:rPr lang="en-GB" sz="2600" dirty="0"/>
              <a:t> Nadeem Oozeer</a:t>
            </a:r>
            <a:r>
              <a:rPr lang="en-GB" sz="2600" baseline="30000" dirty="0"/>
              <a:t>2</a:t>
            </a:r>
            <a:endParaRPr lang="en-GB" sz="2600" dirty="0"/>
          </a:p>
          <a:p>
            <a:endParaRPr lang="en-GB" dirty="0"/>
          </a:p>
          <a:p>
            <a:endParaRPr lang="en-GB" dirty="0"/>
          </a:p>
          <a:p>
            <a:pPr algn="l"/>
            <a:r>
              <a:rPr lang="en-GB" sz="1900" baseline="30000" dirty="0"/>
              <a:t>1</a:t>
            </a:r>
            <a:r>
              <a:rPr lang="en-GB" sz="1900" dirty="0"/>
              <a:t>University of Namibia</a:t>
            </a:r>
          </a:p>
          <a:p>
            <a:pPr algn="l"/>
            <a:r>
              <a:rPr lang="en-GB" sz="1900" baseline="30000" dirty="0"/>
              <a:t>2</a:t>
            </a:r>
            <a:r>
              <a:rPr lang="en-GB" sz="1900" dirty="0"/>
              <a:t> South African Radio Astronomy Observatory  </a:t>
            </a:r>
          </a:p>
          <a:p>
            <a:endParaRPr lang="en-GB" dirty="0"/>
          </a:p>
          <a:p>
            <a:endParaRPr lang="en-GB" dirty="0"/>
          </a:p>
        </p:txBody>
      </p:sp>
      <p:sp>
        <p:nvSpPr>
          <p:cNvPr id="4" name="Footer Placeholder 3">
            <a:extLst>
              <a:ext uri="{FF2B5EF4-FFF2-40B4-BE49-F238E27FC236}">
                <a16:creationId xmlns:a16="http://schemas.microsoft.com/office/drawing/2014/main" id="{A109C54A-0961-7C8B-F003-9B113AED5644}"/>
              </a:ext>
            </a:extLst>
          </p:cNvPr>
          <p:cNvSpPr>
            <a:spLocks noGrp="1"/>
          </p:cNvSpPr>
          <p:nvPr>
            <p:ph type="ftr" sz="quarter" idx="11"/>
          </p:nvPr>
        </p:nvSpPr>
        <p:spPr/>
        <p:txBody>
          <a:bodyPr/>
          <a:lstStyle/>
          <a:p>
            <a:r>
              <a:rPr lang="en-GB"/>
              <a:t>HEASA 2026</a:t>
            </a:r>
            <a:endParaRPr lang="en-NA"/>
          </a:p>
        </p:txBody>
      </p:sp>
    </p:spTree>
    <p:extLst>
      <p:ext uri="{BB962C8B-B14F-4D97-AF65-F5344CB8AC3E}">
        <p14:creationId xmlns:p14="http://schemas.microsoft.com/office/powerpoint/2010/main" val="97493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2D963-9A9B-9CDA-F5D4-B207C8F52E09}"/>
              </a:ext>
            </a:extLst>
          </p:cNvPr>
          <p:cNvSpPr>
            <a:spLocks noGrp="1"/>
          </p:cNvSpPr>
          <p:nvPr>
            <p:ph type="title"/>
          </p:nvPr>
        </p:nvSpPr>
        <p:spPr/>
        <p:txBody>
          <a:bodyPr/>
          <a:lstStyle/>
          <a:p>
            <a:r>
              <a:rPr lang="en-GB" dirty="0"/>
              <a:t>Background</a:t>
            </a:r>
            <a:endParaRPr lang="en-NA" dirty="0"/>
          </a:p>
        </p:txBody>
      </p:sp>
      <p:pic>
        <p:nvPicPr>
          <p:cNvPr id="7" name="Content Placeholder 6">
            <a:extLst>
              <a:ext uri="{FF2B5EF4-FFF2-40B4-BE49-F238E27FC236}">
                <a16:creationId xmlns:a16="http://schemas.microsoft.com/office/drawing/2014/main" id="{E6400ED7-6D90-3CBB-9326-B6AF084096BC}"/>
              </a:ext>
            </a:extLst>
          </p:cNvPr>
          <p:cNvPicPr>
            <a:picLocks noGrp="1" noChangeAspect="1"/>
          </p:cNvPicPr>
          <p:nvPr>
            <p:ph idx="1"/>
          </p:nvPr>
        </p:nvPicPr>
        <p:blipFill>
          <a:blip r:embed="rId2"/>
          <a:stretch>
            <a:fillRect/>
          </a:stretch>
        </p:blipFill>
        <p:spPr>
          <a:xfrm>
            <a:off x="5632465" y="854440"/>
            <a:ext cx="6241628" cy="5012960"/>
          </a:xfrm>
          <a:prstGeom prst="rect">
            <a:avLst/>
          </a:prstGeom>
        </p:spPr>
      </p:pic>
      <p:sp>
        <p:nvSpPr>
          <p:cNvPr id="6" name="Text Placeholder 5">
            <a:extLst>
              <a:ext uri="{FF2B5EF4-FFF2-40B4-BE49-F238E27FC236}">
                <a16:creationId xmlns:a16="http://schemas.microsoft.com/office/drawing/2014/main" id="{F5BA0CD0-B0CE-FD7B-B5B0-C4F865AC786B}"/>
              </a:ext>
            </a:extLst>
          </p:cNvPr>
          <p:cNvSpPr>
            <a:spLocks noGrp="1"/>
          </p:cNvSpPr>
          <p:nvPr>
            <p:ph type="body" sz="half" idx="2"/>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NimbusRomNo9L"/>
                <a:ea typeface="+mn-ea"/>
                <a:cs typeface="+mn-cs"/>
              </a:rPr>
              <a:t>Blazars are AGNs with relativistic jets oriented at a very small angle to the line of sight of the observer.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NimbusRomNo9L"/>
                <a:ea typeface="+mn-ea"/>
                <a:cs typeface="+mn-cs"/>
              </a:rPr>
              <a:t>This class includes Flat-Spectrum Radio Quasars (FSRQs) and BL Lacertae objects (BL Lacs). </a:t>
            </a:r>
            <a:endParaRPr kumimoji="0" lang="en-GB"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NimbusRomNo9L"/>
                <a:ea typeface="+mn-ea"/>
                <a:cs typeface="+mn-cs"/>
              </a:rPr>
              <a:t>They are characterized by rapid variability and strong radio emission, and dominate the bright radio and </a:t>
            </a:r>
            <a:r>
              <a:rPr lang="en-US" sz="1800" dirty="0">
                <a:solidFill>
                  <a:prstClr val="black"/>
                </a:solidFill>
                <a:latin typeface="StandardSymL"/>
              </a:rPr>
              <a:t>gamma</a:t>
            </a:r>
            <a:r>
              <a:rPr kumimoji="0" lang="el-GR" sz="1800" b="0" i="0" u="none" strike="noStrike" kern="1200" cap="none" spc="0" normalizeH="0" baseline="0" noProof="0" dirty="0">
                <a:ln>
                  <a:noFill/>
                </a:ln>
                <a:solidFill>
                  <a:prstClr val="black"/>
                </a:solidFill>
                <a:effectLst/>
                <a:uLnTx/>
                <a:uFillTx/>
                <a:latin typeface="NimbusRomNo9L"/>
                <a:ea typeface="+mn-ea"/>
                <a:cs typeface="+mn-cs"/>
              </a:rPr>
              <a:t>-</a:t>
            </a:r>
            <a:r>
              <a:rPr kumimoji="0" lang="en-GB" sz="1800" b="0" i="0" u="none" strike="noStrike" kern="1200" cap="none" spc="0" normalizeH="0" baseline="0" noProof="0" dirty="0">
                <a:ln>
                  <a:noFill/>
                </a:ln>
                <a:solidFill>
                  <a:prstClr val="black"/>
                </a:solidFill>
                <a:effectLst/>
                <a:uLnTx/>
                <a:uFillTx/>
                <a:latin typeface="NimbusRomNo9L"/>
                <a:ea typeface="+mn-ea"/>
                <a:cs typeface="+mn-cs"/>
              </a:rPr>
              <a:t>ray sky. </a:t>
            </a:r>
            <a:endParaRPr kumimoji="0" lang="en-GB" sz="1200" b="0" i="0" u="none" strike="noStrike" kern="1200" cap="none" spc="0" normalizeH="0" baseline="0" noProof="0" dirty="0">
              <a:ln>
                <a:noFill/>
              </a:ln>
              <a:solidFill>
                <a:prstClr val="black"/>
              </a:solidFill>
              <a:effectLst/>
              <a:uLnTx/>
              <a:uFillTx/>
              <a:latin typeface="Aptos" panose="02110004020202020204"/>
              <a:ea typeface="+mn-ea"/>
              <a:cs typeface="+mn-cs"/>
            </a:endParaRPr>
          </a:p>
          <a:p>
            <a:endParaRPr lang="en-NA" dirty="0"/>
          </a:p>
        </p:txBody>
      </p:sp>
      <p:sp>
        <p:nvSpPr>
          <p:cNvPr id="9" name="Footer Placeholder 8">
            <a:extLst>
              <a:ext uri="{FF2B5EF4-FFF2-40B4-BE49-F238E27FC236}">
                <a16:creationId xmlns:a16="http://schemas.microsoft.com/office/drawing/2014/main" id="{137370BE-26E6-C466-0A38-1040474268B8}"/>
              </a:ext>
            </a:extLst>
          </p:cNvPr>
          <p:cNvSpPr>
            <a:spLocks noGrp="1"/>
          </p:cNvSpPr>
          <p:nvPr>
            <p:ph type="ftr" sz="quarter" idx="11"/>
          </p:nvPr>
        </p:nvSpPr>
        <p:spPr/>
        <p:txBody>
          <a:bodyPr/>
          <a:lstStyle/>
          <a:p>
            <a:r>
              <a:rPr lang="en-GB"/>
              <a:t>HEASA 2026</a:t>
            </a:r>
            <a:endParaRPr lang="en-NA"/>
          </a:p>
        </p:txBody>
      </p:sp>
      <p:sp>
        <p:nvSpPr>
          <p:cNvPr id="8" name="TextBox 7">
            <a:extLst>
              <a:ext uri="{FF2B5EF4-FFF2-40B4-BE49-F238E27FC236}">
                <a16:creationId xmlns:a16="http://schemas.microsoft.com/office/drawing/2014/main" id="{421F6541-C1BA-AD44-E6CC-70BABD914B03}"/>
              </a:ext>
            </a:extLst>
          </p:cNvPr>
          <p:cNvSpPr txBox="1"/>
          <p:nvPr/>
        </p:nvSpPr>
        <p:spPr>
          <a:xfrm>
            <a:off x="7115175" y="5872165"/>
            <a:ext cx="3071813" cy="261610"/>
          </a:xfrm>
          <a:prstGeom prst="rect">
            <a:avLst/>
          </a:prstGeom>
          <a:noFill/>
        </p:spPr>
        <p:txBody>
          <a:bodyPr wrap="square" rtlCol="0">
            <a:spAutoFit/>
          </a:bodyPr>
          <a:lstStyle/>
          <a:p>
            <a:r>
              <a:rPr lang="en-GB" sz="1100" i="1" dirty="0">
                <a:effectLst/>
                <a:latin typeface="NimbusRomNo9L"/>
              </a:rPr>
              <a:t>Figure adapted from Christopher Reynolds et al.</a:t>
            </a:r>
            <a:endParaRPr lang="en-GB" sz="1100" i="1" dirty="0"/>
          </a:p>
        </p:txBody>
      </p:sp>
    </p:spTree>
    <p:extLst>
      <p:ext uri="{BB962C8B-B14F-4D97-AF65-F5344CB8AC3E}">
        <p14:creationId xmlns:p14="http://schemas.microsoft.com/office/powerpoint/2010/main" val="1865997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89FED-1C1C-7255-F181-77AE432FD721}"/>
              </a:ext>
            </a:extLst>
          </p:cNvPr>
          <p:cNvSpPr>
            <a:spLocks noGrp="1"/>
          </p:cNvSpPr>
          <p:nvPr>
            <p:ph type="title"/>
          </p:nvPr>
        </p:nvSpPr>
        <p:spPr/>
        <p:txBody>
          <a:bodyPr/>
          <a:lstStyle/>
          <a:p>
            <a:r>
              <a:rPr lang="en-GB" dirty="0"/>
              <a:t>Research Problem</a:t>
            </a:r>
            <a:endParaRPr lang="en-NA" dirty="0"/>
          </a:p>
        </p:txBody>
      </p:sp>
      <p:sp>
        <p:nvSpPr>
          <p:cNvPr id="3" name="Content Placeholder 2">
            <a:extLst>
              <a:ext uri="{FF2B5EF4-FFF2-40B4-BE49-F238E27FC236}">
                <a16:creationId xmlns:a16="http://schemas.microsoft.com/office/drawing/2014/main" id="{9B0FD363-2FB3-A417-1D46-51DCD17C8D88}"/>
              </a:ext>
            </a:extLst>
          </p:cNvPr>
          <p:cNvSpPr>
            <a:spLocks noGrp="1"/>
          </p:cNvSpPr>
          <p:nvPr>
            <p:ph idx="1"/>
          </p:nvPr>
        </p:nvSpPr>
        <p:spPr/>
        <p:txBody>
          <a:bodyPr>
            <a:normAutofit/>
          </a:bodyPr>
          <a:lstStyle/>
          <a:p>
            <a:r>
              <a:rPr lang="en-GB" sz="2400" dirty="0">
                <a:latin typeface="NimbusRomNo9L"/>
              </a:rPr>
              <a:t>D</a:t>
            </a:r>
            <a:r>
              <a:rPr lang="en-GB" sz="2400" dirty="0">
                <a:effectLst/>
                <a:latin typeface="NimbusRomNo9L"/>
              </a:rPr>
              <a:t>espite the commissioning of major astronomical instruments in the southern hemisphere, particularly H.E.S.S. and </a:t>
            </a:r>
            <a:r>
              <a:rPr lang="en-GB" sz="2400" dirty="0" err="1">
                <a:effectLst/>
                <a:latin typeface="NimbusRomNo9L"/>
              </a:rPr>
              <a:t>MeerKAT</a:t>
            </a:r>
            <a:r>
              <a:rPr lang="en-GB" sz="2400" dirty="0">
                <a:effectLst/>
                <a:latin typeface="NimbusRomNo9L"/>
              </a:rPr>
              <a:t>, dedicated multi-wavelength studies of blazars in the southern sky are limited. </a:t>
            </a:r>
            <a:endParaRPr lang="en-GB" sz="3600" dirty="0"/>
          </a:p>
          <a:p>
            <a:r>
              <a:rPr lang="en-GB" sz="2400" dirty="0">
                <a:effectLst/>
                <a:latin typeface="NimbusRomNo9L"/>
              </a:rPr>
              <a:t>This research project aimed to fill that gap by </a:t>
            </a:r>
          </a:p>
          <a:p>
            <a:pPr marL="800100" lvl="1" indent="-342900">
              <a:buFont typeface="+mj-lt"/>
              <a:buAutoNum type="arabicParenR"/>
            </a:pPr>
            <a:r>
              <a:rPr lang="en-GB" sz="1800" dirty="0">
                <a:latin typeface="NimbusRomNo9L"/>
              </a:rPr>
              <a:t>R</a:t>
            </a:r>
            <a:r>
              <a:rPr lang="en-GB" sz="1800" dirty="0">
                <a:effectLst/>
                <a:latin typeface="NimbusRomNo9L"/>
              </a:rPr>
              <a:t>eviewing and adapting the analysis techniques established for northern hemisphere multi-wavelength campaigns.</a:t>
            </a:r>
          </a:p>
          <a:p>
            <a:pPr marL="800100" lvl="1" indent="-342900">
              <a:buFont typeface="+mj-lt"/>
              <a:buAutoNum type="arabicParenR"/>
            </a:pPr>
            <a:r>
              <a:rPr lang="en-GB" sz="1800" dirty="0">
                <a:latin typeface="NimbusRomNo9L"/>
              </a:rPr>
              <a:t>F</a:t>
            </a:r>
            <a:r>
              <a:rPr lang="en-GB" sz="1800" dirty="0">
                <a:effectLst/>
                <a:latin typeface="NimbusRomNo9L"/>
              </a:rPr>
              <a:t>ormulating an analysis strategy tailored for future southern hemisphere monitoring campaigns of blazars with H.E.S.S. and </a:t>
            </a:r>
            <a:r>
              <a:rPr lang="en-GB" sz="1800" dirty="0" err="1">
                <a:effectLst/>
                <a:latin typeface="NimbusRomNo9L"/>
              </a:rPr>
              <a:t>MeerKAT</a:t>
            </a:r>
            <a:r>
              <a:rPr lang="en-GB" sz="1800" dirty="0">
                <a:effectLst/>
                <a:latin typeface="NimbusRomNo9L"/>
              </a:rPr>
              <a:t>. </a:t>
            </a:r>
            <a:endParaRPr lang="en-GB" sz="3200" dirty="0"/>
          </a:p>
          <a:p>
            <a:pPr marL="0" indent="0">
              <a:buNone/>
            </a:pPr>
            <a:endParaRPr lang="en-NA" dirty="0"/>
          </a:p>
        </p:txBody>
      </p:sp>
      <p:sp>
        <p:nvSpPr>
          <p:cNvPr id="4" name="Footer Placeholder 3">
            <a:extLst>
              <a:ext uri="{FF2B5EF4-FFF2-40B4-BE49-F238E27FC236}">
                <a16:creationId xmlns:a16="http://schemas.microsoft.com/office/drawing/2014/main" id="{134AD65F-9123-31B1-D507-2D0BCA39421B}"/>
              </a:ext>
            </a:extLst>
          </p:cNvPr>
          <p:cNvSpPr>
            <a:spLocks noGrp="1"/>
          </p:cNvSpPr>
          <p:nvPr>
            <p:ph type="ftr" sz="quarter" idx="11"/>
          </p:nvPr>
        </p:nvSpPr>
        <p:spPr/>
        <p:txBody>
          <a:bodyPr/>
          <a:lstStyle/>
          <a:p>
            <a:r>
              <a:rPr lang="en-GB"/>
              <a:t>HEASA 2026</a:t>
            </a:r>
            <a:endParaRPr lang="en-NA"/>
          </a:p>
        </p:txBody>
      </p:sp>
    </p:spTree>
    <p:extLst>
      <p:ext uri="{BB962C8B-B14F-4D97-AF65-F5344CB8AC3E}">
        <p14:creationId xmlns:p14="http://schemas.microsoft.com/office/powerpoint/2010/main" val="481936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89516-B896-EB71-B519-F7E416A372E6}"/>
              </a:ext>
            </a:extLst>
          </p:cNvPr>
          <p:cNvSpPr>
            <a:spLocks noGrp="1"/>
          </p:cNvSpPr>
          <p:nvPr>
            <p:ph type="title"/>
          </p:nvPr>
        </p:nvSpPr>
        <p:spPr/>
        <p:txBody>
          <a:bodyPr/>
          <a:lstStyle/>
          <a:p>
            <a:r>
              <a:rPr lang="en-GB" dirty="0"/>
              <a:t>Objectives</a:t>
            </a:r>
            <a:endParaRPr lang="en-NA" dirty="0"/>
          </a:p>
        </p:txBody>
      </p:sp>
      <p:sp>
        <p:nvSpPr>
          <p:cNvPr id="3" name="Content Placeholder 2">
            <a:extLst>
              <a:ext uri="{FF2B5EF4-FFF2-40B4-BE49-F238E27FC236}">
                <a16:creationId xmlns:a16="http://schemas.microsoft.com/office/drawing/2014/main" id="{F146496B-0E54-64F3-A1E8-3929ABE4C346}"/>
              </a:ext>
            </a:extLst>
          </p:cNvPr>
          <p:cNvSpPr>
            <a:spLocks noGrp="1"/>
          </p:cNvSpPr>
          <p:nvPr>
            <p:ph idx="1"/>
          </p:nvPr>
        </p:nvSpPr>
        <p:spPr/>
        <p:txBody>
          <a:bodyPr>
            <a:normAutofit/>
          </a:bodyPr>
          <a:lstStyle/>
          <a:p>
            <a:pPr marL="0" indent="0">
              <a:buNone/>
            </a:pPr>
            <a:r>
              <a:rPr lang="en-GB" sz="2800" dirty="0">
                <a:effectLst/>
                <a:latin typeface="NimbusRomNo9L"/>
              </a:rPr>
              <a:t>The main objectives of this study were the following: </a:t>
            </a:r>
            <a:endParaRPr lang="en-GB" dirty="0"/>
          </a:p>
          <a:p>
            <a:pPr marL="514350" indent="-514350">
              <a:buFont typeface="+mj-lt"/>
              <a:buAutoNum type="alphaLcParenR"/>
            </a:pPr>
            <a:r>
              <a:rPr lang="en-GB" dirty="0">
                <a:effectLst/>
                <a:latin typeface="NimbusRomNo9L"/>
              </a:rPr>
              <a:t>Assess existing multiwavelength analysis techniques applied to blazars and identify variability metrics that yield temporal variability results. </a:t>
            </a:r>
          </a:p>
          <a:p>
            <a:pPr marL="514350" indent="-514350">
              <a:buFont typeface="+mj-lt"/>
              <a:buAutoNum type="alphaLcParenR"/>
            </a:pPr>
            <a:r>
              <a:rPr lang="en-GB" dirty="0">
                <a:effectLst/>
                <a:latin typeface="NimbusRomNo9L"/>
              </a:rPr>
              <a:t>Propose a multiwavelength analysis workflow on analogous published datasets to establish a baseline on variability. </a:t>
            </a:r>
          </a:p>
          <a:p>
            <a:pPr marL="514350" indent="-514350">
              <a:buFont typeface="+mj-lt"/>
              <a:buAutoNum type="alphaLcParenR"/>
            </a:pPr>
            <a:r>
              <a:rPr lang="en-GB" sz="1900" dirty="0">
                <a:effectLst/>
                <a:latin typeface="NimbusRomNo9L"/>
              </a:rPr>
              <a:t>Establish a standardized data processing framework that covers sample selection, data mining, light curve generation, statistical measures, variability metrics and correlation analysis to be used for future multiwavelength campaigns in the southern hemisphere. </a:t>
            </a:r>
            <a:endParaRPr lang="en-GB" sz="1900" dirty="0"/>
          </a:p>
          <a:p>
            <a:endParaRPr lang="en-NA" dirty="0"/>
          </a:p>
        </p:txBody>
      </p:sp>
      <p:sp>
        <p:nvSpPr>
          <p:cNvPr id="4" name="Footer Placeholder 3">
            <a:extLst>
              <a:ext uri="{FF2B5EF4-FFF2-40B4-BE49-F238E27FC236}">
                <a16:creationId xmlns:a16="http://schemas.microsoft.com/office/drawing/2014/main" id="{D8A44BE8-D4A7-6878-58F8-66B122974611}"/>
              </a:ext>
            </a:extLst>
          </p:cNvPr>
          <p:cNvSpPr>
            <a:spLocks noGrp="1"/>
          </p:cNvSpPr>
          <p:nvPr>
            <p:ph type="ftr" sz="quarter" idx="11"/>
          </p:nvPr>
        </p:nvSpPr>
        <p:spPr/>
        <p:txBody>
          <a:bodyPr/>
          <a:lstStyle/>
          <a:p>
            <a:r>
              <a:rPr lang="en-GB"/>
              <a:t>HEASA 2026</a:t>
            </a:r>
            <a:endParaRPr lang="en-NA" dirty="0"/>
          </a:p>
        </p:txBody>
      </p:sp>
    </p:spTree>
    <p:extLst>
      <p:ext uri="{BB962C8B-B14F-4D97-AF65-F5344CB8AC3E}">
        <p14:creationId xmlns:p14="http://schemas.microsoft.com/office/powerpoint/2010/main" val="850881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D5F69-3167-598F-D333-77A0DFAE6C86}"/>
              </a:ext>
            </a:extLst>
          </p:cNvPr>
          <p:cNvSpPr>
            <a:spLocks noGrp="1"/>
          </p:cNvSpPr>
          <p:nvPr>
            <p:ph type="title"/>
          </p:nvPr>
        </p:nvSpPr>
        <p:spPr>
          <a:xfrm>
            <a:off x="839788" y="301629"/>
            <a:ext cx="5018087" cy="1069963"/>
          </a:xfrm>
        </p:spPr>
        <p:txBody>
          <a:bodyPr>
            <a:normAutofit fontScale="90000"/>
          </a:bodyPr>
          <a:lstStyle/>
          <a:p>
            <a:r>
              <a:rPr lang="en-GB"/>
              <a:t>Data Sampling and Research Methodology</a:t>
            </a:r>
            <a:endParaRPr lang="en-NA" dirty="0"/>
          </a:p>
        </p:txBody>
      </p:sp>
      <p:pic>
        <p:nvPicPr>
          <p:cNvPr id="9" name="Picture Placeholder 8" descr="A diagram of a data analysis process&#10;&#10;Description automatically generated">
            <a:extLst>
              <a:ext uri="{FF2B5EF4-FFF2-40B4-BE49-F238E27FC236}">
                <a16:creationId xmlns:a16="http://schemas.microsoft.com/office/drawing/2014/main" id="{B2D8702F-C9CE-FA9A-EEAA-3987D1AE13BA}"/>
              </a:ext>
            </a:extLst>
          </p:cNvPr>
          <p:cNvPicPr>
            <a:picLocks noGrp="1" noChangeAspect="1"/>
          </p:cNvPicPr>
          <p:nvPr>
            <p:ph type="pic" idx="1"/>
          </p:nvPr>
        </p:nvPicPr>
        <p:blipFill>
          <a:blip r:embed="rId2"/>
          <a:stretch/>
        </p:blipFill>
        <p:spPr>
          <a:xfrm>
            <a:off x="5857875" y="1371592"/>
            <a:ext cx="5872923" cy="3290779"/>
          </a:xfrm>
        </p:spPr>
      </p:pic>
      <p:sp>
        <p:nvSpPr>
          <p:cNvPr id="5" name="Text Placeholder 4">
            <a:extLst>
              <a:ext uri="{FF2B5EF4-FFF2-40B4-BE49-F238E27FC236}">
                <a16:creationId xmlns:a16="http://schemas.microsoft.com/office/drawing/2014/main" id="{A57AA979-B2C3-8FB2-AFAC-2AB7E357423E}"/>
              </a:ext>
            </a:extLst>
          </p:cNvPr>
          <p:cNvSpPr>
            <a:spLocks noGrp="1"/>
          </p:cNvSpPr>
          <p:nvPr>
            <p:ph type="body" sz="half" idx="2"/>
          </p:nvPr>
        </p:nvSpPr>
        <p:spPr>
          <a:xfrm>
            <a:off x="839788" y="2203318"/>
            <a:ext cx="4406770" cy="4017600"/>
          </a:xfrm>
        </p:spPr>
        <p:txBody>
          <a:bodyPr>
            <a:normAutofit fontScale="92500"/>
          </a:bodyPr>
          <a:lstStyle/>
          <a:p>
            <a:pPr marL="285750" indent="-285750">
              <a:buFont typeface="Arial" panose="020B0604020202020204" pitchFamily="34" charset="0"/>
              <a:buChar char="•"/>
            </a:pPr>
            <a:r>
              <a:rPr lang="en-GB" sz="1200" dirty="0">
                <a:effectLst/>
                <a:latin typeface="NimbusRomNo9L"/>
              </a:rPr>
              <a:t>To build a good sample of data for our research, we looked at archival data accessed via </a:t>
            </a:r>
            <a:r>
              <a:rPr lang="en-GB" sz="1200" b="1" dirty="0" err="1">
                <a:effectLst/>
                <a:latin typeface="NimbusRomNo9L"/>
              </a:rPr>
              <a:t>VizieR</a:t>
            </a:r>
            <a:r>
              <a:rPr lang="en-GB" sz="1200" dirty="0">
                <a:latin typeface="NimbusRomNo9L"/>
              </a:rPr>
              <a:t>, </a:t>
            </a:r>
            <a:r>
              <a:rPr lang="en-GB" sz="1200" dirty="0">
                <a:effectLst/>
                <a:latin typeface="NimbusRomNo9L"/>
              </a:rPr>
              <a:t>a widely used library of published astronomical data.</a:t>
            </a:r>
          </a:p>
          <a:p>
            <a:pPr marL="285750" indent="-285750">
              <a:buFont typeface="Arial" panose="020B0604020202020204" pitchFamily="34" charset="0"/>
              <a:buChar char="•"/>
            </a:pPr>
            <a:r>
              <a:rPr lang="en-GB" sz="1200" b="1" dirty="0">
                <a:effectLst/>
                <a:latin typeface="NimbusRomNo9L"/>
              </a:rPr>
              <a:t>VLBA data:</a:t>
            </a:r>
            <a:r>
              <a:rPr lang="en-GB" sz="1200" dirty="0">
                <a:effectLst/>
                <a:latin typeface="NimbusRomNo9L"/>
              </a:rPr>
              <a:t> 10.5 years (June 2007 to December 2018) utilizing the VLBA-BU-BLAZAR monitoring program, which observed a sample of </a:t>
            </a:r>
            <a:r>
              <a:rPr lang="en-GB" sz="1200" b="1" dirty="0">
                <a:effectLst/>
                <a:latin typeface="NimbusRomNo9L"/>
              </a:rPr>
              <a:t>38 AGN </a:t>
            </a:r>
            <a:r>
              <a:rPr lang="en-GB" sz="1200" dirty="0">
                <a:effectLst/>
                <a:latin typeface="NimbusRomNo9L"/>
              </a:rPr>
              <a:t>(including 22 flat-spectrum radio quasars, 13 BL Lac objects, and 3 radio galaxies) </a:t>
            </a:r>
            <a:endParaRPr lang="en-GB" sz="1400" dirty="0"/>
          </a:p>
          <a:p>
            <a:pPr marL="285750" indent="-285750">
              <a:buFont typeface="Arial" panose="020B0604020202020204" pitchFamily="34" charset="0"/>
              <a:buChar char="•"/>
            </a:pPr>
            <a:r>
              <a:rPr lang="en-GB" sz="1200" b="1" dirty="0" err="1">
                <a:effectLst/>
                <a:latin typeface="NimbusRomNo9L"/>
              </a:rPr>
              <a:t>Effelsberg</a:t>
            </a:r>
            <a:r>
              <a:rPr lang="en-GB" sz="1200" b="1" dirty="0">
                <a:effectLst/>
                <a:latin typeface="NimbusRomNo9L"/>
              </a:rPr>
              <a:t> data</a:t>
            </a:r>
            <a:r>
              <a:rPr lang="en-GB" sz="1200" dirty="0">
                <a:effectLst/>
                <a:latin typeface="NimbusRomNo9L"/>
              </a:rPr>
              <a:t>: F-GAMMA programme, which executed nearly monthly observations of Fermi detected blazars from January 2007 to January 2015. The campaign monitored </a:t>
            </a:r>
            <a:r>
              <a:rPr lang="en-GB" sz="1200" b="1" dirty="0">
                <a:effectLst/>
                <a:latin typeface="NimbusRomNo9L"/>
              </a:rPr>
              <a:t>155 sources</a:t>
            </a:r>
            <a:r>
              <a:rPr lang="en-GB" sz="1200" dirty="0">
                <a:effectLst/>
                <a:latin typeface="NimbusRomNo9L"/>
              </a:rPr>
              <a:t>. </a:t>
            </a:r>
          </a:p>
          <a:p>
            <a:pPr marL="285750" indent="-285750">
              <a:buFont typeface="Arial" panose="020B0604020202020204" pitchFamily="34" charset="0"/>
              <a:buChar char="•"/>
            </a:pPr>
            <a:r>
              <a:rPr lang="en-GB" sz="1200" b="1" dirty="0">
                <a:effectLst/>
                <a:latin typeface="NimbusRomNo9L"/>
              </a:rPr>
              <a:t>Fermi-LAT data: </a:t>
            </a:r>
            <a:r>
              <a:rPr lang="en-GB" sz="1200" dirty="0">
                <a:effectLst/>
                <a:latin typeface="NimbusRomNo9L"/>
              </a:rPr>
              <a:t>Consists of </a:t>
            </a:r>
            <a:r>
              <a:rPr lang="en-GB" sz="1200" b="1" dirty="0">
                <a:effectLst/>
                <a:latin typeface="NimbusRomNo9L"/>
              </a:rPr>
              <a:t>106 AGN</a:t>
            </a:r>
            <a:r>
              <a:rPr lang="en-GB" sz="1200" dirty="0">
                <a:effectLst/>
                <a:latin typeface="NimbusRomNo9L"/>
              </a:rPr>
              <a:t> during an initial 11-month all-sky survey period (August 4, 2008 to July 4, 2009). </a:t>
            </a:r>
            <a:endParaRPr lang="en-GB" sz="1100" dirty="0"/>
          </a:p>
          <a:p>
            <a:pPr marL="285750" indent="-285750">
              <a:buFont typeface="Arial" panose="020B0604020202020204" pitchFamily="34" charset="0"/>
              <a:buChar char="•"/>
            </a:pPr>
            <a:r>
              <a:rPr lang="en-GB" sz="1200" dirty="0">
                <a:latin typeface="NimbusRomNo9L"/>
              </a:rPr>
              <a:t>Basic information about s</a:t>
            </a:r>
            <a:r>
              <a:rPr lang="en-GB" sz="1200" dirty="0">
                <a:effectLst/>
                <a:latin typeface="NimbusRomNo9L"/>
              </a:rPr>
              <a:t>elected source, such as sky coordinates, redshift values, and object classifications was gathered from well established astronomical databases, including </a:t>
            </a:r>
            <a:r>
              <a:rPr lang="en-GB" sz="1200" b="1" dirty="0">
                <a:effectLst/>
                <a:latin typeface="NimbusRomNo9L"/>
              </a:rPr>
              <a:t>SIMBAD</a:t>
            </a:r>
            <a:r>
              <a:rPr lang="en-GB" sz="1200" dirty="0">
                <a:effectLst/>
                <a:latin typeface="NimbusRomNo9L"/>
              </a:rPr>
              <a:t> and </a:t>
            </a:r>
            <a:r>
              <a:rPr lang="en-GB" sz="1200" b="1" dirty="0">
                <a:effectLst/>
                <a:latin typeface="NimbusRomNo9L"/>
              </a:rPr>
              <a:t>NED</a:t>
            </a:r>
            <a:r>
              <a:rPr lang="en-GB" sz="1200" dirty="0">
                <a:latin typeface="NimbusRomNo9L"/>
              </a:rPr>
              <a:t>.</a:t>
            </a:r>
            <a:r>
              <a:rPr lang="en-GB" sz="1200" dirty="0">
                <a:effectLst/>
                <a:latin typeface="NimbusRomNo9L"/>
              </a:rPr>
              <a:t> </a:t>
            </a:r>
            <a:endParaRPr lang="en-GB" sz="1100" dirty="0"/>
          </a:p>
          <a:p>
            <a:pPr marL="285750" indent="-285750">
              <a:buFont typeface="Arial" panose="020B0604020202020204" pitchFamily="34" charset="0"/>
              <a:buChar char="•"/>
            </a:pPr>
            <a:endParaRPr lang="en-GB" sz="1100" dirty="0"/>
          </a:p>
          <a:p>
            <a:pPr marL="285750" indent="-285750">
              <a:buFont typeface="Arial" panose="020B0604020202020204" pitchFamily="34" charset="0"/>
              <a:buChar char="•"/>
            </a:pPr>
            <a:endParaRPr lang="en-NA" sz="1100" dirty="0"/>
          </a:p>
        </p:txBody>
      </p:sp>
      <p:sp>
        <p:nvSpPr>
          <p:cNvPr id="11" name="Footer Placeholder 10">
            <a:extLst>
              <a:ext uri="{FF2B5EF4-FFF2-40B4-BE49-F238E27FC236}">
                <a16:creationId xmlns:a16="http://schemas.microsoft.com/office/drawing/2014/main" id="{FBF958F0-C9CF-BEF1-261B-195AF9F99D27}"/>
              </a:ext>
            </a:extLst>
          </p:cNvPr>
          <p:cNvSpPr>
            <a:spLocks noGrp="1"/>
          </p:cNvSpPr>
          <p:nvPr>
            <p:ph type="ftr" sz="quarter" idx="11"/>
          </p:nvPr>
        </p:nvSpPr>
        <p:spPr/>
        <p:txBody>
          <a:bodyPr/>
          <a:lstStyle/>
          <a:p>
            <a:r>
              <a:rPr lang="en-GB"/>
              <a:t>HEASA 2026</a:t>
            </a:r>
            <a:endParaRPr lang="en-NA"/>
          </a:p>
        </p:txBody>
      </p:sp>
    </p:spTree>
    <p:extLst>
      <p:ext uri="{BB962C8B-B14F-4D97-AF65-F5344CB8AC3E}">
        <p14:creationId xmlns:p14="http://schemas.microsoft.com/office/powerpoint/2010/main" val="2723659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ACF27-DBEB-ECA1-1A8F-F9575AC88C57}"/>
              </a:ext>
            </a:extLst>
          </p:cNvPr>
          <p:cNvSpPr>
            <a:spLocks noGrp="1"/>
          </p:cNvSpPr>
          <p:nvPr>
            <p:ph type="title"/>
          </p:nvPr>
        </p:nvSpPr>
        <p:spPr>
          <a:xfrm>
            <a:off x="723899" y="685800"/>
            <a:ext cx="4612599" cy="2157884"/>
          </a:xfrm>
        </p:spPr>
        <p:txBody>
          <a:bodyPr/>
          <a:lstStyle/>
          <a:p>
            <a:r>
              <a:rPr lang="en-GB" dirty="0"/>
              <a:t>J0238+1636 (PKS 0235+164) </a:t>
            </a:r>
            <a:br>
              <a:rPr lang="en-GB" dirty="0"/>
            </a:br>
            <a:endParaRPr lang="en-NA" dirty="0"/>
          </a:p>
        </p:txBody>
      </p:sp>
      <p:pic>
        <p:nvPicPr>
          <p:cNvPr id="5" name="Content Placeholder 4">
            <a:extLst>
              <a:ext uri="{FF2B5EF4-FFF2-40B4-BE49-F238E27FC236}">
                <a16:creationId xmlns:a16="http://schemas.microsoft.com/office/drawing/2014/main" id="{4D8FF8C3-6F3C-B267-CAB6-E23F026F1B1B}"/>
              </a:ext>
            </a:extLst>
          </p:cNvPr>
          <p:cNvPicPr>
            <a:picLocks noGrp="1" noChangeAspect="1"/>
          </p:cNvPicPr>
          <p:nvPr>
            <p:ph idx="1"/>
          </p:nvPr>
        </p:nvPicPr>
        <p:blipFill>
          <a:blip r:embed="rId2"/>
          <a:stretch>
            <a:fillRect/>
          </a:stretch>
        </p:blipFill>
        <p:spPr>
          <a:xfrm>
            <a:off x="6671363" y="685799"/>
            <a:ext cx="4975994" cy="5877159"/>
          </a:xfrm>
          <a:prstGeom prst="rect">
            <a:avLst/>
          </a:prstGeom>
        </p:spPr>
      </p:pic>
      <p:sp>
        <p:nvSpPr>
          <p:cNvPr id="4" name="Text Placeholder 3">
            <a:extLst>
              <a:ext uri="{FF2B5EF4-FFF2-40B4-BE49-F238E27FC236}">
                <a16:creationId xmlns:a16="http://schemas.microsoft.com/office/drawing/2014/main" id="{6E5792DA-DC6E-F85E-6526-D1DDF1967FC1}"/>
              </a:ext>
            </a:extLst>
          </p:cNvPr>
          <p:cNvSpPr>
            <a:spLocks noGrp="1"/>
          </p:cNvSpPr>
          <p:nvPr>
            <p:ph type="body" sz="half" idx="2"/>
          </p:nvPr>
        </p:nvSpPr>
        <p:spPr>
          <a:xfrm>
            <a:off x="723900" y="2083633"/>
            <a:ext cx="4381710" cy="3777417"/>
          </a:xfrm>
        </p:spPr>
        <p:txBody>
          <a:bodyPr>
            <a:normAutofit fontScale="92500" lnSpcReduction="10000"/>
          </a:bodyPr>
          <a:lstStyle/>
          <a:p>
            <a:pPr marL="285750" indent="-285750">
              <a:buFont typeface="Arial" panose="020B0604020202020204" pitchFamily="34" charset="0"/>
              <a:buChar char="•"/>
            </a:pPr>
            <a:r>
              <a:rPr lang="en-GB" sz="1400" dirty="0">
                <a:effectLst/>
                <a:latin typeface="NimbusRomNo9L"/>
              </a:rPr>
              <a:t>At redshift of </a:t>
            </a:r>
            <a:r>
              <a:rPr lang="en-GB" sz="1400" i="1" dirty="0">
                <a:effectLst/>
                <a:latin typeface="NimbusRomNo9L"/>
              </a:rPr>
              <a:t>z </a:t>
            </a:r>
            <a:r>
              <a:rPr lang="en-GB" sz="1400" dirty="0">
                <a:effectLst/>
                <a:latin typeface="CMSY10"/>
              </a:rPr>
              <a:t>∼ </a:t>
            </a:r>
            <a:r>
              <a:rPr lang="en-GB" sz="1400" dirty="0">
                <a:effectLst/>
                <a:latin typeface="NimbusRomNo9L"/>
              </a:rPr>
              <a:t>0</a:t>
            </a:r>
            <a:r>
              <a:rPr lang="en-GB" sz="1400" dirty="0">
                <a:effectLst/>
                <a:latin typeface="CMMI10"/>
              </a:rPr>
              <a:t>.</a:t>
            </a:r>
            <a:r>
              <a:rPr lang="en-GB" sz="1400" dirty="0">
                <a:effectLst/>
                <a:latin typeface="NimbusRomNo9L"/>
              </a:rPr>
              <a:t>940, this BL Lacertae object exhibits rapid radio spectral variability, with flares repeating about once per year, and shows a positive correlation between radio core flux and </a:t>
            </a:r>
            <a:r>
              <a:rPr lang="en-US" sz="1400" dirty="0">
                <a:latin typeface="StandardSymL"/>
              </a:rPr>
              <a:t>gamma</a:t>
            </a:r>
            <a:r>
              <a:rPr lang="el-GR" sz="1400" dirty="0">
                <a:effectLst/>
                <a:latin typeface="NimbusRomNo9L"/>
              </a:rPr>
              <a:t>-</a:t>
            </a:r>
            <a:r>
              <a:rPr lang="en-GB" sz="1400" dirty="0">
                <a:effectLst/>
                <a:latin typeface="NimbusRomNo9L"/>
              </a:rPr>
              <a:t>ray brightness.</a:t>
            </a:r>
          </a:p>
          <a:p>
            <a:pPr marL="285750" indent="-285750">
              <a:buFont typeface="Arial" panose="020B0604020202020204" pitchFamily="34" charset="0"/>
              <a:buChar char="•"/>
            </a:pPr>
            <a:r>
              <a:rPr lang="en-GB" sz="1400" dirty="0">
                <a:effectLst/>
                <a:latin typeface="NimbusRomNo9L"/>
              </a:rPr>
              <a:t>Both radio and </a:t>
            </a:r>
            <a:r>
              <a:rPr lang="en-US" sz="1400" dirty="0">
                <a:latin typeface="StandardSymL"/>
              </a:rPr>
              <a:t>gamma</a:t>
            </a:r>
            <a:r>
              <a:rPr lang="el-GR" sz="1400" dirty="0">
                <a:effectLst/>
                <a:latin typeface="StandardSymL"/>
              </a:rPr>
              <a:t> </a:t>
            </a:r>
            <a:r>
              <a:rPr lang="el-GR" sz="1400" dirty="0">
                <a:effectLst/>
                <a:latin typeface="NimbusRomNo9L"/>
              </a:rPr>
              <a:t>-</a:t>
            </a:r>
            <a:r>
              <a:rPr lang="en-GB" sz="1400" dirty="0">
                <a:effectLst/>
                <a:latin typeface="NimbusRomNo9L"/>
              </a:rPr>
              <a:t>ray observations show variability patterns. </a:t>
            </a:r>
          </a:p>
          <a:p>
            <a:pPr marL="285750" indent="-285750">
              <a:buFont typeface="Arial" panose="020B0604020202020204" pitchFamily="34" charset="0"/>
              <a:buChar char="•"/>
            </a:pPr>
            <a:r>
              <a:rPr lang="en-GB" sz="1400" dirty="0">
                <a:effectLst/>
                <a:latin typeface="NimbusRomNo9L"/>
              </a:rPr>
              <a:t>The radio data display flaring activities with flux densities peaking above 3</a:t>
            </a:r>
            <a:r>
              <a:rPr lang="el-GR" sz="1400" dirty="0">
                <a:effectLst/>
                <a:latin typeface="StandardSymL"/>
              </a:rPr>
              <a:t>σ </a:t>
            </a:r>
            <a:r>
              <a:rPr lang="en-GB" sz="1400" dirty="0">
                <a:effectLst/>
                <a:latin typeface="NimbusRomNo9L"/>
              </a:rPr>
              <a:t>at </a:t>
            </a:r>
            <a:r>
              <a:rPr lang="en-GB" sz="1400" dirty="0">
                <a:effectLst/>
                <a:latin typeface="CMSY10"/>
              </a:rPr>
              <a:t>∼ </a:t>
            </a:r>
            <a:r>
              <a:rPr lang="en-GB" sz="1400" dirty="0">
                <a:effectLst/>
                <a:latin typeface="NimbusRomNo9L"/>
              </a:rPr>
              <a:t>4.3 Jy (</a:t>
            </a:r>
            <a:r>
              <a:rPr lang="en-GB" sz="1400" dirty="0" err="1">
                <a:effectLst/>
                <a:latin typeface="NimbusRomNo9L"/>
              </a:rPr>
              <a:t>Effelsberg</a:t>
            </a:r>
            <a:r>
              <a:rPr lang="en-GB" sz="1400" dirty="0">
                <a:effectLst/>
                <a:latin typeface="NimbusRomNo9L"/>
              </a:rPr>
              <a:t>) and </a:t>
            </a:r>
            <a:r>
              <a:rPr lang="en-GB" sz="1400" dirty="0">
                <a:effectLst/>
                <a:latin typeface="CMSY10"/>
              </a:rPr>
              <a:t>∼ </a:t>
            </a:r>
            <a:r>
              <a:rPr lang="en-GB" sz="1400" dirty="0">
                <a:effectLst/>
                <a:latin typeface="NimbusRomNo9L"/>
              </a:rPr>
              <a:t>3.8 Jy (VLBA)</a:t>
            </a:r>
          </a:p>
          <a:p>
            <a:pPr marL="285750" indent="-285750">
              <a:buFont typeface="Arial" panose="020B0604020202020204" pitchFamily="34" charset="0"/>
              <a:buChar char="•"/>
            </a:pPr>
            <a:r>
              <a:rPr lang="en-GB" sz="1400" dirty="0">
                <a:effectLst/>
                <a:latin typeface="NimbusRomNo9L"/>
              </a:rPr>
              <a:t>The </a:t>
            </a:r>
            <a:r>
              <a:rPr lang="en-US" sz="1400" dirty="0">
                <a:latin typeface="StandardSymL"/>
              </a:rPr>
              <a:t>gamma</a:t>
            </a:r>
            <a:r>
              <a:rPr lang="el-GR" sz="1400" dirty="0">
                <a:effectLst/>
                <a:latin typeface="NimbusRomNo9L"/>
              </a:rPr>
              <a:t>-</a:t>
            </a:r>
            <a:r>
              <a:rPr lang="en-GB" sz="1400" dirty="0">
                <a:effectLst/>
                <a:latin typeface="NimbusRomNo9L"/>
              </a:rPr>
              <a:t>ray curve presents periods of enhanced activity between MJD 54700 and MJD 54750. </a:t>
            </a:r>
          </a:p>
          <a:p>
            <a:pPr marL="285750" indent="-285750">
              <a:buFont typeface="Arial" panose="020B0604020202020204" pitchFamily="34" charset="0"/>
              <a:buChar char="•"/>
            </a:pPr>
            <a:r>
              <a:rPr lang="en-GB" sz="1400" dirty="0">
                <a:effectLst/>
                <a:latin typeface="NimbusRomNo9L"/>
              </a:rPr>
              <a:t>The temporal structure suggests more likely a source variability rather than random scatter. </a:t>
            </a:r>
            <a:endParaRPr lang="en-GB" sz="1200" dirty="0"/>
          </a:p>
          <a:p>
            <a:endParaRPr lang="en-NA" sz="1200" dirty="0"/>
          </a:p>
        </p:txBody>
      </p:sp>
      <p:sp>
        <p:nvSpPr>
          <p:cNvPr id="6" name="Footer Placeholder 5">
            <a:extLst>
              <a:ext uri="{FF2B5EF4-FFF2-40B4-BE49-F238E27FC236}">
                <a16:creationId xmlns:a16="http://schemas.microsoft.com/office/drawing/2014/main" id="{1EE22DB4-2FAD-C38B-729B-B0480349DC6A}"/>
              </a:ext>
            </a:extLst>
          </p:cNvPr>
          <p:cNvSpPr>
            <a:spLocks noGrp="1"/>
          </p:cNvSpPr>
          <p:nvPr>
            <p:ph type="ftr" sz="quarter" idx="11"/>
          </p:nvPr>
        </p:nvSpPr>
        <p:spPr/>
        <p:txBody>
          <a:bodyPr/>
          <a:lstStyle/>
          <a:p>
            <a:r>
              <a:rPr lang="en-GB"/>
              <a:t>HEASA 2026</a:t>
            </a:r>
            <a:endParaRPr lang="en-NA"/>
          </a:p>
        </p:txBody>
      </p:sp>
    </p:spTree>
    <p:extLst>
      <p:ext uri="{BB962C8B-B14F-4D97-AF65-F5344CB8AC3E}">
        <p14:creationId xmlns:p14="http://schemas.microsoft.com/office/powerpoint/2010/main" val="1208936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5B496-A5BF-11D2-1BD8-AB122A6AC0D7}"/>
              </a:ext>
            </a:extLst>
          </p:cNvPr>
          <p:cNvSpPr>
            <a:spLocks noGrp="1"/>
          </p:cNvSpPr>
          <p:nvPr>
            <p:ph type="title"/>
          </p:nvPr>
        </p:nvSpPr>
        <p:spPr>
          <a:xfrm>
            <a:off x="723899" y="685800"/>
            <a:ext cx="4507667" cy="2157884"/>
          </a:xfrm>
        </p:spPr>
        <p:txBody>
          <a:bodyPr/>
          <a:lstStyle/>
          <a:p>
            <a:r>
              <a:rPr lang="en-GB" dirty="0"/>
              <a:t>J1512.7–0905 (</a:t>
            </a:r>
            <a:r>
              <a:rPr lang="en-GB" dirty="0">
                <a:effectLst/>
                <a:latin typeface="NimbusRomNo9L"/>
              </a:rPr>
              <a:t>PKS 1510-089 </a:t>
            </a:r>
            <a:r>
              <a:rPr lang="en-GB" dirty="0"/>
              <a:t>) </a:t>
            </a:r>
            <a:br>
              <a:rPr lang="en-GB" dirty="0"/>
            </a:br>
            <a:endParaRPr lang="en-NA" dirty="0"/>
          </a:p>
        </p:txBody>
      </p:sp>
      <p:pic>
        <p:nvPicPr>
          <p:cNvPr id="5" name="Content Placeholder 4">
            <a:extLst>
              <a:ext uri="{FF2B5EF4-FFF2-40B4-BE49-F238E27FC236}">
                <a16:creationId xmlns:a16="http://schemas.microsoft.com/office/drawing/2014/main" id="{D87F3761-7EC6-5139-F851-A853811D1CC4}"/>
              </a:ext>
            </a:extLst>
          </p:cNvPr>
          <p:cNvPicPr>
            <a:picLocks noGrp="1" noChangeAspect="1"/>
          </p:cNvPicPr>
          <p:nvPr>
            <p:ph idx="1"/>
          </p:nvPr>
        </p:nvPicPr>
        <p:blipFill>
          <a:blip r:embed="rId2"/>
          <a:stretch>
            <a:fillRect/>
          </a:stretch>
        </p:blipFill>
        <p:spPr>
          <a:xfrm>
            <a:off x="6204523" y="552537"/>
            <a:ext cx="5372099" cy="5900849"/>
          </a:xfrm>
          <a:prstGeom prst="rect">
            <a:avLst/>
          </a:prstGeom>
        </p:spPr>
      </p:pic>
      <p:sp>
        <p:nvSpPr>
          <p:cNvPr id="4" name="Text Placeholder 3">
            <a:extLst>
              <a:ext uri="{FF2B5EF4-FFF2-40B4-BE49-F238E27FC236}">
                <a16:creationId xmlns:a16="http://schemas.microsoft.com/office/drawing/2014/main" id="{6AE72607-5E27-28B0-585C-369E9716AE00}"/>
              </a:ext>
            </a:extLst>
          </p:cNvPr>
          <p:cNvSpPr>
            <a:spLocks noGrp="1"/>
          </p:cNvSpPr>
          <p:nvPr>
            <p:ph type="body" sz="half" idx="2"/>
          </p:nvPr>
        </p:nvSpPr>
        <p:spPr>
          <a:xfrm>
            <a:off x="723900" y="2188564"/>
            <a:ext cx="4357766" cy="3983636"/>
          </a:xfrm>
        </p:spPr>
        <p:txBody>
          <a:bodyPr>
            <a:normAutofit fontScale="70000" lnSpcReduction="20000"/>
          </a:bodyPr>
          <a:lstStyle/>
          <a:p>
            <a:pPr marL="285750" indent="-285750">
              <a:buFont typeface="Arial" panose="020B0604020202020204" pitchFamily="34" charset="0"/>
              <a:buChar char="•"/>
            </a:pPr>
            <a:r>
              <a:rPr lang="en-GB" sz="1800" dirty="0">
                <a:latin typeface="NimbusRomNo9L"/>
              </a:rPr>
              <a:t>A</a:t>
            </a:r>
            <a:r>
              <a:rPr lang="en-GB" sz="1800" dirty="0">
                <a:effectLst/>
                <a:latin typeface="NimbusRomNo9L"/>
              </a:rPr>
              <a:t>t a redshift of </a:t>
            </a:r>
            <a:r>
              <a:rPr lang="en-GB" sz="1800" i="1" dirty="0">
                <a:effectLst/>
                <a:latin typeface="NimbusRomNo9L"/>
              </a:rPr>
              <a:t>z </a:t>
            </a:r>
            <a:r>
              <a:rPr lang="en-GB" sz="1800" dirty="0">
                <a:effectLst/>
                <a:latin typeface="CMSY10"/>
              </a:rPr>
              <a:t>∼ </a:t>
            </a:r>
            <a:r>
              <a:rPr lang="en-GB" sz="1800" dirty="0">
                <a:effectLst/>
                <a:latin typeface="NimbusRomNo9L"/>
              </a:rPr>
              <a:t>0</a:t>
            </a:r>
            <a:r>
              <a:rPr lang="en-GB" sz="1800" dirty="0">
                <a:effectLst/>
                <a:latin typeface="CMMI10"/>
              </a:rPr>
              <a:t>.</a:t>
            </a:r>
            <a:r>
              <a:rPr lang="en-GB" sz="1800" dirty="0">
                <a:effectLst/>
                <a:latin typeface="NimbusRomNo9L"/>
              </a:rPr>
              <a:t>360.</a:t>
            </a:r>
          </a:p>
          <a:p>
            <a:pPr marL="285750" indent="-285750">
              <a:buFont typeface="Arial" panose="020B0604020202020204" pitchFamily="34" charset="0"/>
              <a:buChar char="•"/>
            </a:pPr>
            <a:r>
              <a:rPr lang="en-GB" sz="1800" dirty="0">
                <a:effectLst/>
                <a:latin typeface="NimbusRomNo9L"/>
              </a:rPr>
              <a:t>It is a strong radio emitting flat-spectrum radio quasar and highly variable across the radio to </a:t>
            </a:r>
            <a:r>
              <a:rPr lang="en-US" sz="1800" dirty="0">
                <a:latin typeface="StandardSymL"/>
              </a:rPr>
              <a:t>gamma</a:t>
            </a:r>
            <a:r>
              <a:rPr lang="el-GR" sz="1800" dirty="0">
                <a:effectLst/>
                <a:latin typeface="NimbusRomNo9L"/>
              </a:rPr>
              <a:t>-</a:t>
            </a:r>
            <a:r>
              <a:rPr lang="en-GB" sz="1800" dirty="0">
                <a:effectLst/>
                <a:latin typeface="NimbusRomNo9L"/>
              </a:rPr>
              <a:t>ray bands with multiple prominent flares and quasi-stationary features present within a few parsecs. </a:t>
            </a:r>
            <a:endParaRPr lang="en-GB" dirty="0"/>
          </a:p>
          <a:p>
            <a:pPr marL="285750" indent="-285750">
              <a:buFont typeface="Arial" panose="020B0604020202020204" pitchFamily="34" charset="0"/>
              <a:buChar char="•"/>
            </a:pPr>
            <a:r>
              <a:rPr lang="en-GB" sz="1800" dirty="0">
                <a:effectLst/>
                <a:latin typeface="NimbusRomNo9L"/>
              </a:rPr>
              <a:t>The radio and </a:t>
            </a:r>
            <a:r>
              <a:rPr lang="en-US" sz="1800" dirty="0">
                <a:latin typeface="StandardSymL"/>
              </a:rPr>
              <a:t>gamma</a:t>
            </a:r>
            <a:r>
              <a:rPr lang="el-GR" sz="1800" dirty="0">
                <a:effectLst/>
                <a:latin typeface="NimbusRomNo9L"/>
              </a:rPr>
              <a:t>-</a:t>
            </a:r>
            <a:r>
              <a:rPr lang="en-GB" sz="1800" dirty="0">
                <a:effectLst/>
                <a:latin typeface="NimbusRomNo9L"/>
              </a:rPr>
              <a:t>ray light curves display significant variability. </a:t>
            </a:r>
          </a:p>
          <a:p>
            <a:pPr marL="285750" indent="-285750">
              <a:buFont typeface="Arial" panose="020B0604020202020204" pitchFamily="34" charset="0"/>
              <a:buChar char="•"/>
            </a:pPr>
            <a:r>
              <a:rPr lang="en-GB" sz="1800" dirty="0">
                <a:effectLst/>
                <a:latin typeface="NimbusRomNo9L"/>
              </a:rPr>
              <a:t>The radio observations show flaring activities with substantial amplitude changes beyond 1</a:t>
            </a:r>
            <a:r>
              <a:rPr lang="el-GR" sz="1800" dirty="0">
                <a:effectLst/>
                <a:latin typeface="StandardSymL"/>
              </a:rPr>
              <a:t>σ</a:t>
            </a:r>
            <a:r>
              <a:rPr lang="en-US" sz="1800" dirty="0">
                <a:latin typeface="NimbusRomNo9L"/>
              </a:rPr>
              <a:t>.</a:t>
            </a:r>
          </a:p>
          <a:p>
            <a:pPr marL="285750" indent="-285750">
              <a:buFont typeface="Arial" panose="020B0604020202020204" pitchFamily="34" charset="0"/>
              <a:buChar char="•"/>
            </a:pPr>
            <a:r>
              <a:rPr lang="en-US" sz="1800" dirty="0">
                <a:latin typeface="StandardSymL"/>
              </a:rPr>
              <a:t>Gamma</a:t>
            </a:r>
            <a:r>
              <a:rPr lang="el-GR" sz="1800" dirty="0">
                <a:effectLst/>
                <a:latin typeface="NimbusRomNo9L"/>
              </a:rPr>
              <a:t>-</a:t>
            </a:r>
            <a:r>
              <a:rPr lang="en-GB" sz="1800" dirty="0">
                <a:effectLst/>
                <a:latin typeface="NimbusRomNo9L"/>
              </a:rPr>
              <a:t>ray data exhibit periods of enhanced emission above the median, especially 54900 – 54950 MJD. </a:t>
            </a:r>
          </a:p>
          <a:p>
            <a:pPr marL="285750" indent="-285750">
              <a:buFont typeface="Arial" panose="020B0604020202020204" pitchFamily="34" charset="0"/>
              <a:buChar char="•"/>
            </a:pPr>
            <a:r>
              <a:rPr lang="en-GB" sz="1800" dirty="0">
                <a:effectLst/>
                <a:latin typeface="NimbusRomNo9L"/>
              </a:rPr>
              <a:t>This source represents the brightest </a:t>
            </a:r>
            <a:r>
              <a:rPr lang="en-US" sz="1800" dirty="0">
                <a:latin typeface="StandardSymL"/>
              </a:rPr>
              <a:t>gamma</a:t>
            </a:r>
            <a:r>
              <a:rPr lang="el-GR" sz="1800" dirty="0">
                <a:effectLst/>
                <a:latin typeface="NimbusRomNo9L"/>
              </a:rPr>
              <a:t>-</a:t>
            </a:r>
            <a:r>
              <a:rPr lang="en-GB" sz="1800" dirty="0">
                <a:effectLst/>
                <a:latin typeface="NimbusRomNo9L"/>
              </a:rPr>
              <a:t>ray source in our sample. </a:t>
            </a:r>
            <a:endParaRPr lang="en-GB" dirty="0"/>
          </a:p>
          <a:p>
            <a:endParaRPr lang="en-NA" dirty="0"/>
          </a:p>
        </p:txBody>
      </p:sp>
      <p:sp>
        <p:nvSpPr>
          <p:cNvPr id="6" name="Footer Placeholder 5">
            <a:extLst>
              <a:ext uri="{FF2B5EF4-FFF2-40B4-BE49-F238E27FC236}">
                <a16:creationId xmlns:a16="http://schemas.microsoft.com/office/drawing/2014/main" id="{3E6260EA-04F2-0E9F-894F-46B63EB7ADE7}"/>
              </a:ext>
            </a:extLst>
          </p:cNvPr>
          <p:cNvSpPr>
            <a:spLocks noGrp="1"/>
          </p:cNvSpPr>
          <p:nvPr>
            <p:ph type="ftr" sz="quarter" idx="11"/>
          </p:nvPr>
        </p:nvSpPr>
        <p:spPr/>
        <p:txBody>
          <a:bodyPr/>
          <a:lstStyle/>
          <a:p>
            <a:r>
              <a:rPr lang="en-GB"/>
              <a:t>HEASA 2026</a:t>
            </a:r>
            <a:endParaRPr lang="en-NA"/>
          </a:p>
        </p:txBody>
      </p:sp>
    </p:spTree>
    <p:extLst>
      <p:ext uri="{BB962C8B-B14F-4D97-AF65-F5344CB8AC3E}">
        <p14:creationId xmlns:p14="http://schemas.microsoft.com/office/powerpoint/2010/main" val="1822666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35ADF-3B7A-139E-416C-EB8AE6C27DEB}"/>
              </a:ext>
            </a:extLst>
          </p:cNvPr>
          <p:cNvSpPr>
            <a:spLocks noGrp="1"/>
          </p:cNvSpPr>
          <p:nvPr>
            <p:ph type="title"/>
          </p:nvPr>
        </p:nvSpPr>
        <p:spPr/>
        <p:txBody>
          <a:bodyPr/>
          <a:lstStyle/>
          <a:p>
            <a:r>
              <a:rPr lang="en-GB" dirty="0"/>
              <a:t>Variability Metrics </a:t>
            </a:r>
            <a:endParaRPr lang="en-NA" dirty="0"/>
          </a:p>
        </p:txBody>
      </p:sp>
      <p:sp>
        <p:nvSpPr>
          <p:cNvPr id="3" name="Content Placeholder 2">
            <a:extLst>
              <a:ext uri="{FF2B5EF4-FFF2-40B4-BE49-F238E27FC236}">
                <a16:creationId xmlns:a16="http://schemas.microsoft.com/office/drawing/2014/main" id="{DE19950C-D3DA-430C-7EF4-102888927B09}"/>
              </a:ext>
            </a:extLst>
          </p:cNvPr>
          <p:cNvSpPr>
            <a:spLocks noGrp="1"/>
          </p:cNvSpPr>
          <p:nvPr>
            <p:ph idx="1"/>
          </p:nvPr>
        </p:nvSpPr>
        <p:spPr>
          <a:xfrm>
            <a:off x="1219200" y="1573967"/>
            <a:ext cx="9753600" cy="4293433"/>
          </a:xfrm>
        </p:spPr>
        <p:txBody>
          <a:bodyPr>
            <a:normAutofit/>
          </a:bodyPr>
          <a:lstStyle/>
          <a:p>
            <a:pPr marL="0" indent="0">
              <a:buNone/>
            </a:pPr>
            <a:r>
              <a:rPr lang="en-GB" sz="1800" dirty="0">
                <a:effectLst/>
                <a:latin typeface="NimbusRomNo9L"/>
              </a:rPr>
              <a:t>Variability in AGNs can be quantified through parameters such as;</a:t>
            </a:r>
          </a:p>
          <a:p>
            <a:r>
              <a:rPr lang="en-GB" sz="1800" b="1" dirty="0">
                <a:latin typeface="NimbusRomNo9L"/>
              </a:rPr>
              <a:t>V</a:t>
            </a:r>
            <a:r>
              <a:rPr lang="en-GB" sz="1800" b="1" dirty="0">
                <a:effectLst/>
                <a:latin typeface="NimbusRomNo9L"/>
              </a:rPr>
              <a:t>ariability </a:t>
            </a:r>
            <a:r>
              <a:rPr lang="en-GB" sz="1800" b="1" dirty="0">
                <a:latin typeface="NimbusRomNo9L"/>
              </a:rPr>
              <a:t>I</a:t>
            </a:r>
            <a:r>
              <a:rPr lang="en-GB" sz="1800" b="1" dirty="0">
                <a:effectLst/>
                <a:latin typeface="NimbusRomNo9L"/>
              </a:rPr>
              <a:t>ndex (VI): </a:t>
            </a:r>
            <a:r>
              <a:rPr lang="en-GB" sz="1800" dirty="0">
                <a:solidFill>
                  <a:srgbClr val="FF0000"/>
                </a:solidFill>
                <a:latin typeface="NimbusRomNo9L"/>
              </a:rPr>
              <a:t>Q</a:t>
            </a:r>
            <a:r>
              <a:rPr lang="en-GB" sz="1800" dirty="0">
                <a:solidFill>
                  <a:srgbClr val="FF0000"/>
                </a:solidFill>
                <a:effectLst/>
                <a:latin typeface="NimbusRomNo9L"/>
              </a:rPr>
              <a:t>uantifies the largest observed fractional change in flux</a:t>
            </a:r>
            <a:r>
              <a:rPr lang="en-GB" sz="1800" dirty="0">
                <a:effectLst/>
                <a:latin typeface="NimbusRomNo9L"/>
              </a:rPr>
              <a:t>. It provides a limited view of variability, as it relies only the maximum and minimum flux densities of a source over the full observation period and disregards the rest of the dataset</a:t>
            </a:r>
            <a:r>
              <a:rPr lang="en-GB" sz="1800" dirty="0">
                <a:latin typeface="NimbusRomNo9L"/>
              </a:rPr>
              <a:t> </a:t>
            </a:r>
            <a:r>
              <a:rPr lang="en-GB" sz="1800" dirty="0">
                <a:effectLst/>
                <a:latin typeface="NimbusRomNo9L"/>
              </a:rPr>
              <a:t>and is sensitive to outliers.</a:t>
            </a:r>
          </a:p>
          <a:p>
            <a:r>
              <a:rPr lang="en-GB" sz="1800" b="1" dirty="0">
                <a:latin typeface="NimbusRomNo9L"/>
              </a:rPr>
              <a:t>M</a:t>
            </a:r>
            <a:r>
              <a:rPr lang="en-GB" sz="1800" b="1" dirty="0">
                <a:effectLst/>
                <a:latin typeface="NimbusRomNo9L"/>
              </a:rPr>
              <a:t>odulation </a:t>
            </a:r>
            <a:r>
              <a:rPr lang="en-GB" sz="1800" b="1" dirty="0">
                <a:latin typeface="NimbusRomNo9L"/>
              </a:rPr>
              <a:t>I</a:t>
            </a:r>
            <a:r>
              <a:rPr lang="en-GB" sz="1800" b="1" dirty="0">
                <a:effectLst/>
                <a:latin typeface="NimbusRomNo9L"/>
              </a:rPr>
              <a:t>ndex (MI): </a:t>
            </a:r>
            <a:r>
              <a:rPr lang="en-GB" sz="1800" dirty="0">
                <a:latin typeface="NimbusRomNo9L"/>
              </a:rPr>
              <a:t>P</a:t>
            </a:r>
            <a:r>
              <a:rPr lang="en-GB" sz="1800" dirty="0">
                <a:effectLst/>
                <a:latin typeface="NimbusRomNo9L"/>
              </a:rPr>
              <a:t>rovides the most direct indication of the variability characteristics of a source at a given frequency. </a:t>
            </a:r>
            <a:r>
              <a:rPr lang="en-GB" sz="1800" dirty="0">
                <a:latin typeface="NimbusRomNo9L"/>
              </a:rPr>
              <a:t>W</a:t>
            </a:r>
            <a:r>
              <a:rPr lang="en-GB" sz="1800" dirty="0">
                <a:effectLst/>
                <a:latin typeface="NimbusRomNo9L"/>
              </a:rPr>
              <a:t>e use the modulation index to </a:t>
            </a:r>
            <a:r>
              <a:rPr lang="en-GB" sz="1800" dirty="0">
                <a:solidFill>
                  <a:srgbClr val="FF0000"/>
                </a:solidFill>
                <a:effectLst/>
                <a:latin typeface="NimbusRomNo9L"/>
              </a:rPr>
              <a:t>measure the degree of variability</a:t>
            </a:r>
            <a:r>
              <a:rPr lang="en-GB" sz="1800" dirty="0">
                <a:effectLst/>
                <a:latin typeface="NimbusRomNo9L"/>
              </a:rPr>
              <a:t>. </a:t>
            </a:r>
          </a:p>
          <a:p>
            <a:r>
              <a:rPr lang="en-GB" sz="1800" b="1" dirty="0">
                <a:latin typeface="NimbusRomNo9L"/>
              </a:rPr>
              <a:t>D</a:t>
            </a:r>
            <a:r>
              <a:rPr lang="en-GB" sz="1800" b="1" dirty="0">
                <a:effectLst/>
                <a:latin typeface="NimbusRomNo9L"/>
              </a:rPr>
              <a:t>ebiased Modulation </a:t>
            </a:r>
            <a:r>
              <a:rPr lang="en-GB" sz="1800" b="1" dirty="0">
                <a:latin typeface="NimbusRomNo9L"/>
              </a:rPr>
              <a:t>I</a:t>
            </a:r>
            <a:r>
              <a:rPr lang="en-GB" sz="1800" b="1" dirty="0">
                <a:effectLst/>
                <a:latin typeface="NimbusRomNo9L"/>
              </a:rPr>
              <a:t>ndex (M</a:t>
            </a:r>
            <a:r>
              <a:rPr lang="en-GB" sz="1800" b="1" baseline="-25000" dirty="0">
                <a:effectLst/>
                <a:latin typeface="NimbusRomNo9L"/>
              </a:rPr>
              <a:t>d</a:t>
            </a:r>
            <a:r>
              <a:rPr lang="en-GB" sz="1800" b="1" dirty="0">
                <a:effectLst/>
                <a:latin typeface="NimbusRomNo9L"/>
              </a:rPr>
              <a:t>): </a:t>
            </a:r>
            <a:r>
              <a:rPr lang="en-GB" sz="1800" dirty="0">
                <a:solidFill>
                  <a:srgbClr val="FF0000"/>
                </a:solidFill>
                <a:latin typeface="NimbusRomNo9L"/>
              </a:rPr>
              <a:t>Accounts for</a:t>
            </a:r>
            <a:r>
              <a:rPr lang="en-GB" sz="1800" dirty="0">
                <a:solidFill>
                  <a:srgbClr val="FF0000"/>
                </a:solidFill>
                <a:effectLst/>
                <a:latin typeface="NimbusRomNo9L"/>
              </a:rPr>
              <a:t> the uncertainties in the flux measurements</a:t>
            </a:r>
            <a:r>
              <a:rPr lang="en-GB" sz="1800" dirty="0">
                <a:effectLst/>
                <a:latin typeface="NimbusRomNo9L"/>
              </a:rPr>
              <a:t>, avoiding bias in which sources with larger errors (or lower signal-to-noise ratios) tend to have higher modulation indices. </a:t>
            </a:r>
          </a:p>
          <a:p>
            <a:r>
              <a:rPr lang="en-GB" sz="1800" b="1" dirty="0">
                <a:latin typeface="NimbusRomNo9L"/>
              </a:rPr>
              <a:t>F</a:t>
            </a:r>
            <a:r>
              <a:rPr lang="en-GB" sz="1800" b="1" dirty="0">
                <a:effectLst/>
                <a:latin typeface="NimbusRomNo9L"/>
              </a:rPr>
              <a:t>ractional </a:t>
            </a:r>
            <a:r>
              <a:rPr lang="en-GB" sz="1800" b="1" dirty="0">
                <a:latin typeface="NimbusRomNo9L"/>
              </a:rPr>
              <a:t>I</a:t>
            </a:r>
            <a:r>
              <a:rPr lang="en-GB" sz="1800" b="1" dirty="0">
                <a:effectLst/>
                <a:latin typeface="NimbusRomNo9L"/>
              </a:rPr>
              <a:t>ndex (FI): </a:t>
            </a:r>
            <a:r>
              <a:rPr lang="en-GB" sz="1800" dirty="0">
                <a:latin typeface="NimbusRomNo9L"/>
              </a:rPr>
              <a:t>U</a:t>
            </a:r>
            <a:r>
              <a:rPr lang="en-GB" sz="1800" dirty="0">
                <a:effectLst/>
                <a:latin typeface="NimbusRomNo9L"/>
              </a:rPr>
              <a:t>sed to quantify the intrinsic variability of AGN and blazars. </a:t>
            </a:r>
            <a:r>
              <a:rPr lang="en-GB" sz="1800" dirty="0">
                <a:solidFill>
                  <a:srgbClr val="FF0000"/>
                </a:solidFill>
                <a:effectLst/>
                <a:latin typeface="NimbusRomNo9L"/>
              </a:rPr>
              <a:t>It provides a normalized measure of the variability strength</a:t>
            </a:r>
            <a:r>
              <a:rPr lang="en-GB" sz="1800" dirty="0">
                <a:effectLst/>
                <a:latin typeface="NimbusRomNo9L"/>
              </a:rPr>
              <a:t> after accounting for measurement uncertainties.</a:t>
            </a:r>
          </a:p>
          <a:p>
            <a:endParaRPr lang="en-NA" dirty="0"/>
          </a:p>
        </p:txBody>
      </p:sp>
      <p:sp>
        <p:nvSpPr>
          <p:cNvPr id="4" name="Footer Placeholder 3">
            <a:extLst>
              <a:ext uri="{FF2B5EF4-FFF2-40B4-BE49-F238E27FC236}">
                <a16:creationId xmlns:a16="http://schemas.microsoft.com/office/drawing/2014/main" id="{E7C401C0-1537-332E-1A79-DAD08A13E263}"/>
              </a:ext>
            </a:extLst>
          </p:cNvPr>
          <p:cNvSpPr>
            <a:spLocks noGrp="1"/>
          </p:cNvSpPr>
          <p:nvPr>
            <p:ph type="ftr" sz="quarter" idx="11"/>
          </p:nvPr>
        </p:nvSpPr>
        <p:spPr/>
        <p:txBody>
          <a:bodyPr/>
          <a:lstStyle/>
          <a:p>
            <a:r>
              <a:rPr lang="en-GB"/>
              <a:t>HEASA 2026</a:t>
            </a:r>
            <a:endParaRPr lang="en-NA"/>
          </a:p>
        </p:txBody>
      </p:sp>
    </p:spTree>
    <p:extLst>
      <p:ext uri="{BB962C8B-B14F-4D97-AF65-F5344CB8AC3E}">
        <p14:creationId xmlns:p14="http://schemas.microsoft.com/office/powerpoint/2010/main" val="2139910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5D8F-9B4B-33A3-B94A-361A67D1CAF4}"/>
              </a:ext>
            </a:extLst>
          </p:cNvPr>
          <p:cNvSpPr>
            <a:spLocks noGrp="1"/>
          </p:cNvSpPr>
          <p:nvPr>
            <p:ph type="title"/>
          </p:nvPr>
        </p:nvSpPr>
        <p:spPr/>
        <p:txBody>
          <a:bodyPr/>
          <a:lstStyle/>
          <a:p>
            <a:r>
              <a:rPr lang="en-GB" dirty="0"/>
              <a:t>Results - Variability</a:t>
            </a:r>
            <a:endParaRPr lang="en-NA" dirty="0"/>
          </a:p>
        </p:txBody>
      </p:sp>
      <p:pic>
        <p:nvPicPr>
          <p:cNvPr id="4" name="Content Placeholder 3">
            <a:extLst>
              <a:ext uri="{FF2B5EF4-FFF2-40B4-BE49-F238E27FC236}">
                <a16:creationId xmlns:a16="http://schemas.microsoft.com/office/drawing/2014/main" id="{8521CA60-D7B0-DEA0-F3D3-B86D71AEB20E}"/>
              </a:ext>
            </a:extLst>
          </p:cNvPr>
          <p:cNvPicPr>
            <a:picLocks noGrp="1" noChangeAspect="1"/>
          </p:cNvPicPr>
          <p:nvPr>
            <p:ph idx="1"/>
          </p:nvPr>
        </p:nvPicPr>
        <p:blipFill>
          <a:blip r:embed="rId2"/>
          <a:stretch>
            <a:fillRect/>
          </a:stretch>
        </p:blipFill>
        <p:spPr>
          <a:xfrm>
            <a:off x="1371600" y="1428750"/>
            <a:ext cx="10290748" cy="5048475"/>
          </a:xfrm>
          <a:prstGeom prst="rect">
            <a:avLst/>
          </a:prstGeom>
        </p:spPr>
      </p:pic>
      <p:sp>
        <p:nvSpPr>
          <p:cNvPr id="5" name="Footer Placeholder 4">
            <a:extLst>
              <a:ext uri="{FF2B5EF4-FFF2-40B4-BE49-F238E27FC236}">
                <a16:creationId xmlns:a16="http://schemas.microsoft.com/office/drawing/2014/main" id="{7C14ECDC-F00A-7752-7108-8F3C9A2D4D2F}"/>
              </a:ext>
            </a:extLst>
          </p:cNvPr>
          <p:cNvSpPr>
            <a:spLocks noGrp="1"/>
          </p:cNvSpPr>
          <p:nvPr>
            <p:ph type="ftr" sz="quarter" idx="11"/>
          </p:nvPr>
        </p:nvSpPr>
        <p:spPr/>
        <p:txBody>
          <a:bodyPr/>
          <a:lstStyle/>
          <a:p>
            <a:r>
              <a:rPr lang="en-GB"/>
              <a:t>HEASA 2026</a:t>
            </a:r>
            <a:endParaRPr lang="en-NA"/>
          </a:p>
        </p:txBody>
      </p:sp>
    </p:spTree>
    <p:extLst>
      <p:ext uri="{BB962C8B-B14F-4D97-AF65-F5344CB8AC3E}">
        <p14:creationId xmlns:p14="http://schemas.microsoft.com/office/powerpoint/2010/main" val="2391476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1B869-DD88-3693-D4E7-62561C8788D2}"/>
              </a:ext>
            </a:extLst>
          </p:cNvPr>
          <p:cNvSpPr>
            <a:spLocks noGrp="1"/>
          </p:cNvSpPr>
          <p:nvPr>
            <p:ph type="title"/>
          </p:nvPr>
        </p:nvSpPr>
        <p:spPr/>
        <p:txBody>
          <a:bodyPr/>
          <a:lstStyle/>
          <a:p>
            <a:r>
              <a:rPr lang="en-NA" dirty="0"/>
              <a:t>Summary of </a:t>
            </a:r>
            <a:r>
              <a:rPr lang="en-GB" dirty="0"/>
              <a:t>Variability Metrics </a:t>
            </a:r>
            <a:r>
              <a:rPr lang="en-NA" dirty="0"/>
              <a:t> </a:t>
            </a:r>
          </a:p>
        </p:txBody>
      </p:sp>
      <p:sp>
        <p:nvSpPr>
          <p:cNvPr id="3" name="Content Placeholder 2">
            <a:extLst>
              <a:ext uri="{FF2B5EF4-FFF2-40B4-BE49-F238E27FC236}">
                <a16:creationId xmlns:a16="http://schemas.microsoft.com/office/drawing/2014/main" id="{BB59F908-51A3-1736-69EF-A7F4AB0F6EAC}"/>
              </a:ext>
            </a:extLst>
          </p:cNvPr>
          <p:cNvSpPr>
            <a:spLocks noGrp="1"/>
          </p:cNvSpPr>
          <p:nvPr>
            <p:ph idx="1"/>
          </p:nvPr>
        </p:nvSpPr>
        <p:spPr/>
        <p:txBody>
          <a:bodyPr/>
          <a:lstStyle/>
          <a:p>
            <a:r>
              <a:rPr lang="en-GB" dirty="0"/>
              <a:t>J1512−0905 - strong Fermi variability </a:t>
            </a:r>
          </a:p>
          <a:p>
            <a:r>
              <a:rPr lang="en-GB" dirty="0"/>
              <a:t>J2202+4216 - strong VLBA variability </a:t>
            </a:r>
          </a:p>
          <a:p>
            <a:r>
              <a:rPr lang="en-GB" dirty="0"/>
              <a:t>J0238+1636 – strong </a:t>
            </a:r>
            <a:r>
              <a:rPr lang="en-GB" dirty="0" err="1"/>
              <a:t>Effelsberg</a:t>
            </a:r>
            <a:r>
              <a:rPr lang="en-GB" dirty="0"/>
              <a:t> variability </a:t>
            </a:r>
          </a:p>
        </p:txBody>
      </p:sp>
      <p:sp>
        <p:nvSpPr>
          <p:cNvPr id="4" name="Footer Placeholder 3">
            <a:extLst>
              <a:ext uri="{FF2B5EF4-FFF2-40B4-BE49-F238E27FC236}">
                <a16:creationId xmlns:a16="http://schemas.microsoft.com/office/drawing/2014/main" id="{49AFDCCD-FAA4-BDA9-288D-0E0C21E902F0}"/>
              </a:ext>
            </a:extLst>
          </p:cNvPr>
          <p:cNvSpPr>
            <a:spLocks noGrp="1"/>
          </p:cNvSpPr>
          <p:nvPr>
            <p:ph type="ftr" sz="quarter" idx="11"/>
          </p:nvPr>
        </p:nvSpPr>
        <p:spPr/>
        <p:txBody>
          <a:bodyPr/>
          <a:lstStyle/>
          <a:p>
            <a:r>
              <a:rPr lang="en-GB"/>
              <a:t>HEASA 2026</a:t>
            </a:r>
            <a:endParaRPr lang="en-NA"/>
          </a:p>
        </p:txBody>
      </p:sp>
    </p:spTree>
    <p:extLst>
      <p:ext uri="{BB962C8B-B14F-4D97-AF65-F5344CB8AC3E}">
        <p14:creationId xmlns:p14="http://schemas.microsoft.com/office/powerpoint/2010/main" val="2934059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7C3ED-03E0-12B2-E241-3270DCE979F1}"/>
              </a:ext>
            </a:extLst>
          </p:cNvPr>
          <p:cNvSpPr>
            <a:spLocks noGrp="1"/>
          </p:cNvSpPr>
          <p:nvPr>
            <p:ph type="title"/>
          </p:nvPr>
        </p:nvSpPr>
        <p:spPr/>
        <p:txBody>
          <a:bodyPr/>
          <a:lstStyle/>
          <a:p>
            <a:r>
              <a:rPr lang="en-GB" dirty="0"/>
              <a:t>Correlation Analysis </a:t>
            </a:r>
            <a:endParaRPr lang="en-NA" dirty="0"/>
          </a:p>
        </p:txBody>
      </p:sp>
      <p:sp>
        <p:nvSpPr>
          <p:cNvPr id="3" name="Content Placeholder 2">
            <a:extLst>
              <a:ext uri="{FF2B5EF4-FFF2-40B4-BE49-F238E27FC236}">
                <a16:creationId xmlns:a16="http://schemas.microsoft.com/office/drawing/2014/main" id="{A7FF0686-DA04-7A7F-D0FA-1DEB409C89E1}"/>
              </a:ext>
            </a:extLst>
          </p:cNvPr>
          <p:cNvSpPr>
            <a:spLocks noGrp="1"/>
          </p:cNvSpPr>
          <p:nvPr>
            <p:ph idx="1"/>
          </p:nvPr>
        </p:nvSpPr>
        <p:spPr/>
        <p:txBody>
          <a:bodyPr/>
          <a:lstStyle/>
          <a:p>
            <a:r>
              <a:rPr lang="en-GB" sz="1800" dirty="0">
                <a:effectLst/>
                <a:latin typeface="NimbusRomNo9L"/>
              </a:rPr>
              <a:t>In this study, we applied regression analysis using the </a:t>
            </a:r>
            <a:r>
              <a:rPr lang="en-GB" sz="1800" i="1" dirty="0">
                <a:effectLst/>
                <a:latin typeface="NimbusRomNo9L"/>
              </a:rPr>
              <a:t>LINMIX </a:t>
            </a:r>
            <a:r>
              <a:rPr lang="en-GB" sz="1800" dirty="0">
                <a:effectLst/>
                <a:latin typeface="NimbusRomNo9L"/>
              </a:rPr>
              <a:t>statistical package to investigate the correlation and relationship between our calculated variability matrices. </a:t>
            </a:r>
          </a:p>
          <a:p>
            <a:r>
              <a:rPr lang="en-GB" sz="1800" dirty="0">
                <a:effectLst/>
                <a:latin typeface="NimbusRomNo9L"/>
              </a:rPr>
              <a:t>Traditional regression techniques such as ordinary least squares are inappropriate for data in which both the independent and dependent variables are subject to measurement error.  </a:t>
            </a:r>
            <a:endParaRPr lang="en-GB" dirty="0"/>
          </a:p>
          <a:p>
            <a:r>
              <a:rPr lang="en-GB" sz="1800" dirty="0">
                <a:effectLst/>
                <a:latin typeface="NimbusRomNo9L"/>
              </a:rPr>
              <a:t>The </a:t>
            </a:r>
            <a:r>
              <a:rPr lang="en-GB" sz="1800" i="1" dirty="0">
                <a:effectLst/>
                <a:latin typeface="NimbusRomNo9L"/>
              </a:rPr>
              <a:t>LINMIX</a:t>
            </a:r>
            <a:r>
              <a:rPr lang="en-GB" sz="1800" dirty="0">
                <a:effectLst/>
                <a:latin typeface="NimbusRomNo9L"/>
              </a:rPr>
              <a:t> model extends linear regression to account for measurement errors in both </a:t>
            </a:r>
            <a:r>
              <a:rPr lang="en-GB" sz="1800" i="1" dirty="0">
                <a:effectLst/>
                <a:latin typeface="NimbusRomNo9L"/>
              </a:rPr>
              <a:t>x </a:t>
            </a:r>
            <a:r>
              <a:rPr lang="en-GB" sz="1800" dirty="0">
                <a:effectLst/>
                <a:latin typeface="NimbusRomNo9L"/>
              </a:rPr>
              <a:t>and </a:t>
            </a:r>
            <a:r>
              <a:rPr lang="en-GB" sz="1800" i="1" dirty="0">
                <a:effectLst/>
                <a:latin typeface="NimbusRomNo9L"/>
              </a:rPr>
              <a:t>y </a:t>
            </a:r>
            <a:r>
              <a:rPr lang="en-GB" sz="1800" dirty="0">
                <a:effectLst/>
                <a:latin typeface="NimbusRomNo9L"/>
              </a:rPr>
              <a:t>variables, as well as intrinsic variability not explained by the regression. </a:t>
            </a:r>
            <a:endParaRPr lang="en-GB" dirty="0"/>
          </a:p>
          <a:p>
            <a:endParaRPr lang="en-NA" dirty="0"/>
          </a:p>
        </p:txBody>
      </p:sp>
      <p:sp>
        <p:nvSpPr>
          <p:cNvPr id="4" name="Footer Placeholder 3">
            <a:extLst>
              <a:ext uri="{FF2B5EF4-FFF2-40B4-BE49-F238E27FC236}">
                <a16:creationId xmlns:a16="http://schemas.microsoft.com/office/drawing/2014/main" id="{042ED145-C5C5-DDC3-5AB1-6396AE869CE3}"/>
              </a:ext>
            </a:extLst>
          </p:cNvPr>
          <p:cNvSpPr>
            <a:spLocks noGrp="1"/>
          </p:cNvSpPr>
          <p:nvPr>
            <p:ph type="ftr" sz="quarter" idx="11"/>
          </p:nvPr>
        </p:nvSpPr>
        <p:spPr/>
        <p:txBody>
          <a:bodyPr/>
          <a:lstStyle/>
          <a:p>
            <a:r>
              <a:rPr lang="en-GB"/>
              <a:t>HEASA 2026</a:t>
            </a:r>
            <a:endParaRPr lang="en-NA"/>
          </a:p>
        </p:txBody>
      </p:sp>
    </p:spTree>
    <p:extLst>
      <p:ext uri="{BB962C8B-B14F-4D97-AF65-F5344CB8AC3E}">
        <p14:creationId xmlns:p14="http://schemas.microsoft.com/office/powerpoint/2010/main" val="3822778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98B8E-D224-F5A4-9053-83262361CE8C}"/>
              </a:ext>
            </a:extLst>
          </p:cNvPr>
          <p:cNvSpPr>
            <a:spLocks noGrp="1"/>
          </p:cNvSpPr>
          <p:nvPr>
            <p:ph type="title"/>
          </p:nvPr>
        </p:nvSpPr>
        <p:spPr/>
        <p:txBody>
          <a:bodyPr/>
          <a:lstStyle/>
          <a:p>
            <a:r>
              <a:rPr lang="en-GB" dirty="0"/>
              <a:t>Results - Correlation </a:t>
            </a:r>
            <a:endParaRPr lang="en-NA" dirty="0"/>
          </a:p>
        </p:txBody>
      </p:sp>
      <p:pic>
        <p:nvPicPr>
          <p:cNvPr id="7" name="Content Placeholder 6">
            <a:extLst>
              <a:ext uri="{FF2B5EF4-FFF2-40B4-BE49-F238E27FC236}">
                <a16:creationId xmlns:a16="http://schemas.microsoft.com/office/drawing/2014/main" id="{9B3997A2-2DFC-6724-4E52-08EF33E0C483}"/>
              </a:ext>
            </a:extLst>
          </p:cNvPr>
          <p:cNvPicPr>
            <a:picLocks noGrp="1" noChangeAspect="1"/>
          </p:cNvPicPr>
          <p:nvPr>
            <p:ph idx="1"/>
          </p:nvPr>
        </p:nvPicPr>
        <p:blipFill>
          <a:blip r:embed="rId3"/>
          <a:stretch>
            <a:fillRect/>
          </a:stretch>
        </p:blipFill>
        <p:spPr>
          <a:xfrm>
            <a:off x="961076" y="3415196"/>
            <a:ext cx="3693214" cy="3077679"/>
          </a:xfrm>
        </p:spPr>
      </p:pic>
      <p:sp>
        <p:nvSpPr>
          <p:cNvPr id="4" name="Footer Placeholder 3">
            <a:extLst>
              <a:ext uri="{FF2B5EF4-FFF2-40B4-BE49-F238E27FC236}">
                <a16:creationId xmlns:a16="http://schemas.microsoft.com/office/drawing/2014/main" id="{DC0E5462-E261-BB4B-9AEA-A643A92C590B}"/>
              </a:ext>
            </a:extLst>
          </p:cNvPr>
          <p:cNvSpPr>
            <a:spLocks noGrp="1"/>
          </p:cNvSpPr>
          <p:nvPr>
            <p:ph type="ftr" sz="quarter" idx="11"/>
          </p:nvPr>
        </p:nvSpPr>
        <p:spPr/>
        <p:txBody>
          <a:bodyPr/>
          <a:lstStyle/>
          <a:p>
            <a:r>
              <a:rPr lang="en-GB"/>
              <a:t>HEASA 2026</a:t>
            </a:r>
            <a:endParaRPr lang="en-NA"/>
          </a:p>
        </p:txBody>
      </p:sp>
      <p:pic>
        <p:nvPicPr>
          <p:cNvPr id="10" name="Picture 9">
            <a:extLst>
              <a:ext uri="{FF2B5EF4-FFF2-40B4-BE49-F238E27FC236}">
                <a16:creationId xmlns:a16="http://schemas.microsoft.com/office/drawing/2014/main" id="{96B7D677-6CB5-8967-81C5-AC39646BC557}"/>
              </a:ext>
            </a:extLst>
          </p:cNvPr>
          <p:cNvPicPr>
            <a:picLocks noChangeAspect="1"/>
          </p:cNvPicPr>
          <p:nvPr/>
        </p:nvPicPr>
        <p:blipFill>
          <a:blip r:embed="rId4"/>
          <a:stretch>
            <a:fillRect/>
          </a:stretch>
        </p:blipFill>
        <p:spPr>
          <a:xfrm>
            <a:off x="8276275" y="3392108"/>
            <a:ext cx="3693214" cy="3077678"/>
          </a:xfrm>
          <a:prstGeom prst="rect">
            <a:avLst/>
          </a:prstGeom>
        </p:spPr>
      </p:pic>
      <p:pic>
        <p:nvPicPr>
          <p:cNvPr id="12" name="Picture 11">
            <a:extLst>
              <a:ext uri="{FF2B5EF4-FFF2-40B4-BE49-F238E27FC236}">
                <a16:creationId xmlns:a16="http://schemas.microsoft.com/office/drawing/2014/main" id="{22662829-E04F-2DFB-1535-9FDD64FEB599}"/>
              </a:ext>
            </a:extLst>
          </p:cNvPr>
          <p:cNvPicPr>
            <a:picLocks noChangeAspect="1"/>
          </p:cNvPicPr>
          <p:nvPr/>
        </p:nvPicPr>
        <p:blipFill>
          <a:blip r:embed="rId5"/>
          <a:stretch>
            <a:fillRect/>
          </a:stretch>
        </p:blipFill>
        <p:spPr>
          <a:xfrm>
            <a:off x="4654290" y="3415196"/>
            <a:ext cx="3665508" cy="3054590"/>
          </a:xfrm>
          <a:prstGeom prst="rect">
            <a:avLst/>
          </a:prstGeom>
        </p:spPr>
      </p:pic>
      <p:sp>
        <p:nvSpPr>
          <p:cNvPr id="13" name="TextBox 12">
            <a:extLst>
              <a:ext uri="{FF2B5EF4-FFF2-40B4-BE49-F238E27FC236}">
                <a16:creationId xmlns:a16="http://schemas.microsoft.com/office/drawing/2014/main" id="{321030DA-0604-3DD4-412A-C13072876DEF}"/>
              </a:ext>
            </a:extLst>
          </p:cNvPr>
          <p:cNvSpPr txBox="1"/>
          <p:nvPr/>
        </p:nvSpPr>
        <p:spPr>
          <a:xfrm>
            <a:off x="961076" y="1470991"/>
            <a:ext cx="10392723" cy="2862322"/>
          </a:xfrm>
          <a:prstGeom prst="rect">
            <a:avLst/>
          </a:prstGeom>
          <a:noFill/>
        </p:spPr>
        <p:txBody>
          <a:bodyPr wrap="square" rtlCol="0">
            <a:spAutoFit/>
          </a:bodyPr>
          <a:lstStyle/>
          <a:p>
            <a:pPr marL="285750" indent="-285750">
              <a:buFont typeface="Arial" panose="020B0604020202020204" pitchFamily="34" charset="0"/>
              <a:buChar char="•"/>
            </a:pPr>
            <a:r>
              <a:rPr lang="en-GB" sz="1800" dirty="0">
                <a:effectLst/>
                <a:latin typeface="NimbusRomNo9L"/>
              </a:rPr>
              <a:t>The VLBA correlation analysis shows the strongest linear relationships. </a:t>
            </a:r>
          </a:p>
          <a:p>
            <a:pPr marL="742950" lvl="1" indent="-285750">
              <a:buFont typeface="Wingdings" pitchFamily="2" charset="2"/>
              <a:buChar char="ü"/>
            </a:pPr>
            <a:r>
              <a:rPr lang="en-GB" dirty="0">
                <a:latin typeface="NimbusRomNo9L"/>
              </a:rPr>
              <a:t>R</a:t>
            </a:r>
            <a:r>
              <a:rPr lang="en-GB" dirty="0">
                <a:effectLst/>
                <a:latin typeface="NimbusRomNo9L"/>
              </a:rPr>
              <a:t>eflects the superior angular resolution and sensitivity of the VLBA observations, which better resolve intrinsic source variability from systematic effects. </a:t>
            </a:r>
          </a:p>
          <a:p>
            <a:pPr marL="285750" indent="-285750">
              <a:buFont typeface="Arial" panose="020B0604020202020204" pitchFamily="34" charset="0"/>
              <a:buChar char="•"/>
            </a:pPr>
            <a:r>
              <a:rPr lang="en-GB" sz="1800" dirty="0">
                <a:effectLst/>
                <a:latin typeface="NimbusRomNo9L"/>
              </a:rPr>
              <a:t>The Fermi-LAT correlation matrix shows the most variability relationships, with increased scatter. </a:t>
            </a:r>
          </a:p>
          <a:p>
            <a:pPr marL="742950" lvl="1" indent="-285750">
              <a:buFont typeface="Wingdings" pitchFamily="2" charset="2"/>
              <a:buChar char="ü"/>
            </a:pPr>
            <a:r>
              <a:rPr lang="en-GB" dirty="0">
                <a:latin typeface="NimbusRomNo9L"/>
              </a:rPr>
              <a:t>R</a:t>
            </a:r>
            <a:r>
              <a:rPr lang="en-GB" dirty="0">
                <a:effectLst/>
                <a:latin typeface="NimbusRomNo9L"/>
              </a:rPr>
              <a:t>eflects the challenges of </a:t>
            </a:r>
            <a:r>
              <a:rPr lang="en-US" dirty="0">
                <a:latin typeface="StandardSymL"/>
              </a:rPr>
              <a:t>gamma</a:t>
            </a:r>
            <a:r>
              <a:rPr lang="el-GR" dirty="0">
                <a:effectLst/>
                <a:latin typeface="NimbusRomNo9L"/>
              </a:rPr>
              <a:t>-</a:t>
            </a:r>
            <a:r>
              <a:rPr lang="en-GB" dirty="0">
                <a:effectLst/>
                <a:latin typeface="NimbusRomNo9L"/>
              </a:rPr>
              <a:t>ray variability detection and the distinct physical processes that govern high-energy emission. </a:t>
            </a: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NA" dirty="0"/>
          </a:p>
        </p:txBody>
      </p:sp>
    </p:spTree>
    <p:extLst>
      <p:ext uri="{BB962C8B-B14F-4D97-AF65-F5344CB8AC3E}">
        <p14:creationId xmlns:p14="http://schemas.microsoft.com/office/powerpoint/2010/main" val="2092082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E7AD-E4BD-17FA-164E-8A1ADAED3208}"/>
              </a:ext>
            </a:extLst>
          </p:cNvPr>
          <p:cNvSpPr>
            <a:spLocks noGrp="1"/>
          </p:cNvSpPr>
          <p:nvPr>
            <p:ph type="title"/>
          </p:nvPr>
        </p:nvSpPr>
        <p:spPr/>
        <p:txBody>
          <a:bodyPr/>
          <a:lstStyle/>
          <a:p>
            <a:r>
              <a:rPr lang="en-GB" dirty="0"/>
              <a:t>Summary </a:t>
            </a:r>
            <a:endParaRPr lang="en-NA" dirty="0"/>
          </a:p>
        </p:txBody>
      </p:sp>
      <p:sp>
        <p:nvSpPr>
          <p:cNvPr id="3" name="Content Placeholder 2">
            <a:extLst>
              <a:ext uri="{FF2B5EF4-FFF2-40B4-BE49-F238E27FC236}">
                <a16:creationId xmlns:a16="http://schemas.microsoft.com/office/drawing/2014/main" id="{DA4BF8AF-68AA-C71B-D442-08C480F9C2CE}"/>
              </a:ext>
            </a:extLst>
          </p:cNvPr>
          <p:cNvSpPr>
            <a:spLocks noGrp="1"/>
          </p:cNvSpPr>
          <p:nvPr>
            <p:ph idx="1"/>
          </p:nvPr>
        </p:nvSpPr>
        <p:spPr/>
        <p:txBody>
          <a:bodyPr/>
          <a:lstStyle/>
          <a:p>
            <a:r>
              <a:rPr lang="en-GB" sz="1800" dirty="0">
                <a:effectLst/>
                <a:latin typeface="NimbusRomNo9L"/>
              </a:rPr>
              <a:t>The examination of individual light curves shows differences in variability patterns, ranging from sources with minimal flux variations to highly active objects showing high flaring behaviours. </a:t>
            </a:r>
          </a:p>
          <a:p>
            <a:r>
              <a:rPr lang="en-GB" sz="1800" dirty="0">
                <a:effectLst/>
                <a:latin typeface="NimbusRomNo9L"/>
              </a:rPr>
              <a:t>The variability analysis using multiple metrics reveals differences in observational techniques, with VLBA observations consistently showing higher variability measures compared to single-dish </a:t>
            </a:r>
            <a:r>
              <a:rPr lang="en-GB" sz="1800" dirty="0" err="1">
                <a:effectLst/>
                <a:latin typeface="NimbusRomNo9L"/>
              </a:rPr>
              <a:t>Effelsberg</a:t>
            </a:r>
            <a:r>
              <a:rPr lang="en-GB" sz="1800" dirty="0">
                <a:effectLst/>
                <a:latin typeface="NimbusRomNo9L"/>
              </a:rPr>
              <a:t> data as expected.</a:t>
            </a:r>
          </a:p>
          <a:p>
            <a:r>
              <a:rPr lang="en-GB" sz="1800" dirty="0">
                <a:effectLst/>
                <a:latin typeface="NimbusRomNo9L"/>
              </a:rPr>
              <a:t> Similarly, </a:t>
            </a:r>
            <a:r>
              <a:rPr lang="en-GB" sz="1800" i="1" dirty="0">
                <a:effectLst/>
                <a:latin typeface="NimbusRomNo9L"/>
              </a:rPr>
              <a:t>Fermi</a:t>
            </a:r>
            <a:r>
              <a:rPr lang="en-GB" sz="1800" dirty="0">
                <a:effectLst/>
                <a:latin typeface="NimbusRomNo9L"/>
              </a:rPr>
              <a:t>–LAT observations show variability amplitudes comparable to VLBA measurements, suggesting that high-energy emission processes are more variable than the extended radio emission detected by single-dish telescopes. </a:t>
            </a:r>
          </a:p>
          <a:p>
            <a:r>
              <a:rPr lang="en-GB" sz="1800" dirty="0">
                <a:effectLst/>
                <a:latin typeface="NimbusRomNo9L"/>
              </a:rPr>
              <a:t>The radio observations show stronger linear relationships than </a:t>
            </a:r>
            <a:r>
              <a:rPr lang="en-US" sz="1800" dirty="0">
                <a:latin typeface="StandardSymL"/>
              </a:rPr>
              <a:t>gamma</a:t>
            </a:r>
            <a:r>
              <a:rPr lang="el-GR" sz="1800" dirty="0">
                <a:effectLst/>
                <a:latin typeface="NimbusRomNo9L"/>
              </a:rPr>
              <a:t>-</a:t>
            </a:r>
            <a:r>
              <a:rPr lang="en-GB" sz="1800" dirty="0">
                <a:effectLst/>
                <a:latin typeface="NimbusRomNo9L"/>
              </a:rPr>
              <a:t>ray measurements. </a:t>
            </a:r>
            <a:endParaRPr lang="en-GB" dirty="0"/>
          </a:p>
          <a:p>
            <a:endParaRPr lang="en-GB" dirty="0"/>
          </a:p>
          <a:p>
            <a:endParaRPr lang="en-NA" dirty="0"/>
          </a:p>
        </p:txBody>
      </p:sp>
      <p:sp>
        <p:nvSpPr>
          <p:cNvPr id="4" name="Footer Placeholder 3">
            <a:extLst>
              <a:ext uri="{FF2B5EF4-FFF2-40B4-BE49-F238E27FC236}">
                <a16:creationId xmlns:a16="http://schemas.microsoft.com/office/drawing/2014/main" id="{C7696F6B-7E87-5B16-26CE-FACC59B71C14}"/>
              </a:ext>
            </a:extLst>
          </p:cNvPr>
          <p:cNvSpPr>
            <a:spLocks noGrp="1"/>
          </p:cNvSpPr>
          <p:nvPr>
            <p:ph type="ftr" sz="quarter" idx="11"/>
          </p:nvPr>
        </p:nvSpPr>
        <p:spPr/>
        <p:txBody>
          <a:bodyPr/>
          <a:lstStyle/>
          <a:p>
            <a:r>
              <a:rPr lang="en-GB"/>
              <a:t>HEASA 2026</a:t>
            </a:r>
            <a:endParaRPr lang="en-NA"/>
          </a:p>
        </p:txBody>
      </p:sp>
    </p:spTree>
    <p:extLst>
      <p:ext uri="{BB962C8B-B14F-4D97-AF65-F5344CB8AC3E}">
        <p14:creationId xmlns:p14="http://schemas.microsoft.com/office/powerpoint/2010/main" val="740329154"/>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Crop</Template>
  <TotalTime>2402</TotalTime>
  <Words>1119</Words>
  <Application>Microsoft Macintosh PowerPoint</Application>
  <PresentationFormat>Widescreen</PresentationFormat>
  <Paragraphs>81</Paragraphs>
  <Slides>13</Slides>
  <Notes>1</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Aptos</vt:lpstr>
      <vt:lpstr>Arial</vt:lpstr>
      <vt:lpstr>CMMI10</vt:lpstr>
      <vt:lpstr>CMSY10</vt:lpstr>
      <vt:lpstr>Franklin Gothic Book</vt:lpstr>
      <vt:lpstr>NimbusRomNo9L</vt:lpstr>
      <vt:lpstr>StandardSymL</vt:lpstr>
      <vt:lpstr>Wingdings</vt:lpstr>
      <vt:lpstr>Crop</vt:lpstr>
      <vt:lpstr>RADIO AND GAMMA-RAY VARIABILITY STUDY OF A SAMPLE OF BLAZARS </vt:lpstr>
      <vt:lpstr>Background</vt:lpstr>
      <vt:lpstr>Research Problem</vt:lpstr>
      <vt:lpstr>Objectives</vt:lpstr>
      <vt:lpstr>Data Sampling and Research Methodology</vt:lpstr>
      <vt:lpstr>J0238+1636 (PKS 0235+164)  </vt:lpstr>
      <vt:lpstr>J1512.7–0905 (PKS 1510-089 )  </vt:lpstr>
      <vt:lpstr>Variability Metrics </vt:lpstr>
      <vt:lpstr>Results - Variability</vt:lpstr>
      <vt:lpstr>Summary of Variability Metrics  </vt:lpstr>
      <vt:lpstr>Correlation Analysis </vt:lpstr>
      <vt:lpstr>Results - Correlation </vt:lpstr>
      <vt:lpstr>Summary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220052689 - MOSES NGHINYEKWA</dc:creator>
  <cp:lastModifiedBy>220052689 - MOSES NGHINYEKWA</cp:lastModifiedBy>
  <cp:revision>5</cp:revision>
  <dcterms:created xsi:type="dcterms:W3CDTF">2026-09-28T07:06:44Z</dcterms:created>
  <dcterms:modified xsi:type="dcterms:W3CDTF">2026-09-30T08:57:33Z</dcterms:modified>
</cp:coreProperties>
</file>