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Play"/>
      <p:regular r:id="rId21"/>
      <p:bold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3" roundtripDataSignature="AMtx7mgSc42t6kK9w6iINgHR8uxUSCEv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22" Type="http://schemas.openxmlformats.org/officeDocument/2006/relationships/font" Target="fonts/Play-bold.fntdata"/><Relationship Id="rId10" Type="http://schemas.openxmlformats.org/officeDocument/2006/relationships/slide" Target="slides/slide6.xml"/><Relationship Id="rId21" Type="http://schemas.openxmlformats.org/officeDocument/2006/relationships/font" Target="fonts/Play-regular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customschemas.google.com/relationships/presentationmetadata" Target="meta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 txBox="1"/>
          <p:nvPr>
            <p:ph idx="3"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Google Shape;6;n"/>
          <p:cNvSpPr txBox="1"/>
          <p:nvPr>
            <p:ph idx="10" type="dt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Times New Roman"/>
              <a:buNone/>
            </a:pPr>
            <a:fld id="{00000000-1234-1234-1234-123412341234}" type="slidenum">
              <a:rPr b="0" i="0" lang="en-US" sz="1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e5f6061f2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g2e5f6061f2b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ef7579b1f3_0_37:notes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2ef7579b1f3_0_37:notes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f7f39f791a_0_0:notes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2f7f39f791a_0_0:notes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ee777b701b_0_0:notes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2ee777b701b_0_0:notes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h24b90802a7ed1256_0_40:notes"/>
          <p:cNvSpPr/>
          <p:nvPr>
            <p:ph idx="2" type="sldImg"/>
          </p:nvPr>
        </p:nvSpPr>
        <p:spPr>
          <a:xfrm>
            <a:off x="685800" y="857250"/>
            <a:ext cx="54864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" name="Google Shape;167;h24b90802a7ed1256_0_40:notes"/>
          <p:cNvSpPr txBox="1"/>
          <p:nvPr>
            <p:ph idx="1" type="body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h24b90802a7ed1256_0_40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24b90802a7ed1256_0_110:notes"/>
          <p:cNvSpPr txBox="1"/>
          <p:nvPr>
            <p:ph idx="1" type="body"/>
          </p:nvPr>
        </p:nvSpPr>
        <p:spPr>
          <a:xfrm>
            <a:off x="777240" y="4777560"/>
            <a:ext cx="6217500" cy="4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h24b90802a7ed1256_0_110:notes"/>
          <p:cNvSpPr/>
          <p:nvPr>
            <p:ph idx="2" type="sldImg"/>
          </p:nvPr>
        </p:nvSpPr>
        <p:spPr>
          <a:xfrm>
            <a:off x="533520" y="764280"/>
            <a:ext cx="6704700" cy="377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244e5208f1_0_14:notes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" name="Google Shape;205;g2244e5208f1_0_14:notes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h24b90802a7ed1256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h24b90802a7ed1256_0_140:notes"/>
          <p:cNvSpPr/>
          <p:nvPr>
            <p:ph idx="2" type="sldImg"/>
          </p:nvPr>
        </p:nvSpPr>
        <p:spPr>
          <a:xfrm>
            <a:off x="1143220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fadf24f22d_0_9:notes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g2fadf24f22d_0_9:notes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2fadf24f22d_0_19:notes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g2fadf24f22d_0_19:notes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h24b90802a7ed1256_0_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4" name="Google Shape;304;h24b90802a7ed1256_0_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h24b90802a7ed1256_0_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h24b90802a7ed1256_0_635:notes"/>
          <p:cNvSpPr txBox="1"/>
          <p:nvPr>
            <p:ph idx="1" type="body"/>
          </p:nvPr>
        </p:nvSpPr>
        <p:spPr>
          <a:xfrm>
            <a:off x="777240" y="4777560"/>
            <a:ext cx="6217500" cy="4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h24b90802a7ed1256_0_635:notes"/>
          <p:cNvSpPr/>
          <p:nvPr>
            <p:ph idx="2" type="sldImg"/>
          </p:nvPr>
        </p:nvSpPr>
        <p:spPr>
          <a:xfrm>
            <a:off x="533520" y="764280"/>
            <a:ext cx="6704700" cy="377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h24b90802a7ed1256_0_792:notes"/>
          <p:cNvSpPr txBox="1"/>
          <p:nvPr>
            <p:ph idx="1" type="body"/>
          </p:nvPr>
        </p:nvSpPr>
        <p:spPr>
          <a:xfrm>
            <a:off x="777240" y="4777560"/>
            <a:ext cx="6217500" cy="4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h24b90802a7ed1256_0_792:notes"/>
          <p:cNvSpPr/>
          <p:nvPr>
            <p:ph idx="2" type="sldImg"/>
          </p:nvPr>
        </p:nvSpPr>
        <p:spPr>
          <a:xfrm>
            <a:off x="533520" y="764280"/>
            <a:ext cx="6704700" cy="377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3:notes"/>
          <p:cNvSpPr txBox="1"/>
          <p:nvPr>
            <p:ph idx="1"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3:notes"/>
          <p:cNvSpPr/>
          <p:nvPr>
            <p:ph idx="2" type="sldImg"/>
          </p:nvPr>
        </p:nvSpPr>
        <p:spPr>
          <a:xfrm>
            <a:off x="533520" y="764280"/>
            <a:ext cx="6704640" cy="377136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h24b90802a7ed1256_0_252:notes"/>
          <p:cNvSpPr txBox="1"/>
          <p:nvPr>
            <p:ph idx="1" type="body"/>
          </p:nvPr>
        </p:nvSpPr>
        <p:spPr>
          <a:xfrm>
            <a:off x="777240" y="4777560"/>
            <a:ext cx="6217500" cy="4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7" name="Google Shape;417;h24b90802a7ed1256_0_252:notes"/>
          <p:cNvSpPr/>
          <p:nvPr>
            <p:ph idx="2" type="sldImg"/>
          </p:nvPr>
        </p:nvSpPr>
        <p:spPr>
          <a:xfrm>
            <a:off x="533520" y="764280"/>
            <a:ext cx="6704700" cy="377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h24b90802a7ed1256_0_482:notes"/>
          <p:cNvSpPr txBox="1"/>
          <p:nvPr>
            <p:ph idx="1" type="body"/>
          </p:nvPr>
        </p:nvSpPr>
        <p:spPr>
          <a:xfrm>
            <a:off x="777240" y="4777560"/>
            <a:ext cx="6217500" cy="452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h24b90802a7ed1256_0_482:notes"/>
          <p:cNvSpPr/>
          <p:nvPr>
            <p:ph idx="2" type="sldImg"/>
          </p:nvPr>
        </p:nvSpPr>
        <p:spPr>
          <a:xfrm>
            <a:off x="533520" y="764280"/>
            <a:ext cx="6704700" cy="3771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3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13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" name="Google Shape;24;p12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5"/>
          <p:cNvSpPr txBox="1"/>
          <p:nvPr>
            <p:ph idx="2"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6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16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/>
          <p:nvPr>
            <p:ph idx="1"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7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7" name="Google Shape;47;p17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8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2"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3"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8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"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3"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9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19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3" name="Google Shape;63;p19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0"/>
          <p:cNvSpPr txBox="1"/>
          <p:nvPr>
            <p:ph idx="3"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0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2"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8" name="Google Shape;78;p21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2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"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2"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3"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2"/>
          <p:cNvSpPr txBox="1"/>
          <p:nvPr>
            <p:ph idx="4"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2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2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7" name="Google Shape;87;p22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3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3"/>
          <p:cNvSpPr txBox="1"/>
          <p:nvPr>
            <p:ph idx="1"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3"/>
          <p:cNvSpPr txBox="1"/>
          <p:nvPr>
            <p:ph idx="2"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3"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3"/>
          <p:cNvSpPr txBox="1"/>
          <p:nvPr>
            <p:ph idx="4"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3"/>
          <p:cNvSpPr txBox="1"/>
          <p:nvPr>
            <p:ph idx="5"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3"/>
          <p:cNvSpPr txBox="1"/>
          <p:nvPr>
            <p:ph idx="6"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23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" name="Google Shape;98;p23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h24b90802a7ed1256_0_31"/>
          <p:cNvSpPr txBox="1"/>
          <p:nvPr>
            <p:ph idx="12" type="sldNum"/>
          </p:nvPr>
        </p:nvSpPr>
        <p:spPr>
          <a:xfrm>
            <a:off x="11409045" y="6333134"/>
            <a:ext cx="731700" cy="525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bg>
      <p:bgPr>
        <a:solidFill>
          <a:srgbClr val="FFFFFF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/mnt/data/header.png" id="102" name="Google Shape;102;h24b90802a7ed1256_0_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1694" cy="15544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/mnt/data/footer.png" id="103" name="Google Shape;103;h24b90802a7ed1256_0_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596482"/>
            <a:ext cx="12191694" cy="261518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h24b90802a7ed1256_0_61"/>
          <p:cNvSpPr txBox="1"/>
          <p:nvPr>
            <p:ph idx="12" type="sldNum"/>
          </p:nvPr>
        </p:nvSpPr>
        <p:spPr>
          <a:xfrm>
            <a:off x="11612880" y="6620256"/>
            <a:ext cx="2742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spcBef>
                <a:spcPts val="0"/>
              </a:spcBef>
              <a:buNone/>
              <a:defRPr b="0" i="0" sz="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NAM_AMT">
  <p:cSld name="UNAM_AMT">
    <p:bg>
      <p:bgPr>
        <a:solidFill>
          <a:srgbClr val="F7F8FA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h24b90802a7ed1256_0_102"/>
          <p:cNvSpPr/>
          <p:nvPr/>
        </p:nvSpPr>
        <p:spPr>
          <a:xfrm>
            <a:off x="0" y="0"/>
            <a:ext cx="12191700" cy="1298400"/>
          </a:xfrm>
          <a:prstGeom prst="rect">
            <a:avLst/>
          </a:prstGeom>
          <a:solidFill>
            <a:srgbClr val="F80000"/>
          </a:solidFill>
          <a:ln cap="flat" cmpd="sng" w="12700">
            <a:solidFill>
              <a:srgbClr val="F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h24b90802a7ed1256_0_102"/>
          <p:cNvSpPr/>
          <p:nvPr/>
        </p:nvSpPr>
        <p:spPr>
          <a:xfrm>
            <a:off x="0" y="1298448"/>
            <a:ext cx="12191700" cy="109800"/>
          </a:xfrm>
          <a:prstGeom prst="rect">
            <a:avLst/>
          </a:prstGeom>
          <a:solidFill>
            <a:srgbClr val="FDBD22"/>
          </a:solidFill>
          <a:ln cap="flat" cmpd="sng" w="12700">
            <a:solidFill>
              <a:srgbClr val="FDBD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h24b90802a7ed1256_0_102"/>
          <p:cNvSpPr/>
          <p:nvPr/>
        </p:nvSpPr>
        <p:spPr>
          <a:xfrm>
            <a:off x="0" y="6601968"/>
            <a:ext cx="12191700" cy="255900"/>
          </a:xfrm>
          <a:prstGeom prst="rect">
            <a:avLst/>
          </a:prstGeom>
          <a:solidFill>
            <a:srgbClr val="F80000"/>
          </a:solidFill>
          <a:ln cap="flat" cmpd="sng" w="12700">
            <a:solidFill>
              <a:srgbClr val="F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h24b90802a7ed1256_0_102"/>
          <p:cNvSpPr/>
          <p:nvPr/>
        </p:nvSpPr>
        <p:spPr>
          <a:xfrm>
            <a:off x="201168" y="6437376"/>
            <a:ext cx="8688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F7680"/>
              </a:buClr>
              <a:buSzPts val="750"/>
              <a:buFont typeface="Arial"/>
              <a:buNone/>
            </a:pPr>
            <a:r>
              <a:rPr b="0" i="0" lang="en-US" sz="750" u="none" cap="none" strike="noStrike">
                <a:solidFill>
                  <a:srgbClr val="6F7680"/>
                </a:solidFill>
                <a:latin typeface="Arial"/>
                <a:ea typeface="Arial"/>
                <a:cs typeface="Arial"/>
                <a:sym typeface="Arial"/>
              </a:rPr>
              <a:t>HEASA 2026</a:t>
            </a:r>
            <a:endParaRPr b="0" i="0" sz="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h24b90802a7ed1256_0_102"/>
          <p:cNvSpPr/>
          <p:nvPr/>
        </p:nvSpPr>
        <p:spPr>
          <a:xfrm>
            <a:off x="4160520" y="6633972"/>
            <a:ext cx="2560200" cy="13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50"/>
              <a:buFont typeface="Arial"/>
              <a:buNone/>
            </a:pPr>
            <a:r>
              <a:rPr b="0" i="0" lang="en-US" sz="6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H. Katjaita: AMT fringe detectability</a:t>
            </a:r>
            <a:endParaRPr b="0" i="0" sz="6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h24b90802a7ed1256_0_102"/>
          <p:cNvSpPr/>
          <p:nvPr/>
        </p:nvSpPr>
        <p:spPr>
          <a:xfrm>
            <a:off x="7086600" y="6624828"/>
            <a:ext cx="20118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80"/>
              <a:buFont typeface="Arial"/>
              <a:buNone/>
            </a:pPr>
            <a:r>
              <a:rPr b="1" i="0" lang="en-US" sz="68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 p e n   y o u r   m i n d</a:t>
            </a:r>
            <a:endParaRPr b="0" i="0" sz="68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h24b90802a7ed1256_0_102"/>
          <p:cNvSpPr txBox="1"/>
          <p:nvPr>
            <p:ph idx="12" type="sldNum"/>
          </p:nvPr>
        </p:nvSpPr>
        <p:spPr>
          <a:xfrm>
            <a:off x="11750040" y="6629400"/>
            <a:ext cx="800100" cy="3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spcBef>
                <a:spcPts val="0"/>
              </a:spcBef>
              <a:buNone/>
              <a:defRPr b="0" i="0" sz="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212400" y="6604920"/>
            <a:ext cx="96984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B8B8B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B8B8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800520" y="6604920"/>
            <a:ext cx="322452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11353680" y="6604920"/>
            <a:ext cx="533160" cy="252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28.png"/><Relationship Id="rId6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png"/><Relationship Id="rId4" Type="http://schemas.openxmlformats.org/officeDocument/2006/relationships/image" Target="../media/image2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7.png"/><Relationship Id="rId5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2e5f6061f2b_0_0"/>
          <p:cNvSpPr txBox="1"/>
          <p:nvPr>
            <p:ph idx="1" type="subTitle"/>
          </p:nvPr>
        </p:nvSpPr>
        <p:spPr>
          <a:xfrm>
            <a:off x="9854150" y="6241675"/>
            <a:ext cx="22719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Octo</a:t>
            </a:r>
            <a:r>
              <a:rPr lang="en-US" sz="2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ber 2026</a:t>
            </a:r>
            <a:endParaRPr/>
          </a:p>
        </p:txBody>
      </p:sp>
      <p:cxnSp>
        <p:nvCxnSpPr>
          <p:cNvPr id="118" name="Google Shape;118;g2e5f6061f2b_0_0"/>
          <p:cNvCxnSpPr/>
          <p:nvPr/>
        </p:nvCxnSpPr>
        <p:spPr>
          <a:xfrm>
            <a:off x="11963160" y="304560"/>
            <a:ext cx="300" cy="300"/>
          </a:xfrm>
          <a:prstGeom prst="straightConnector1">
            <a:avLst/>
          </a:prstGeom>
          <a:noFill/>
          <a:ln cap="flat" cmpd="sng" w="9525">
            <a:solidFill>
              <a:srgbClr val="EE3124"/>
            </a:solidFill>
            <a:prstDash val="solid"/>
            <a:miter lim="80"/>
            <a:headEnd len="sm" w="sm" type="none"/>
            <a:tailEnd len="sm" w="sm" type="none"/>
          </a:ln>
        </p:spPr>
      </p:cxnSp>
      <p:pic>
        <p:nvPicPr>
          <p:cNvPr id="119" name="Google Shape;119;g2e5f6061f2b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400" y="152400"/>
            <a:ext cx="1558575" cy="19347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2e5f6061f2b_0_0"/>
          <p:cNvSpPr txBox="1"/>
          <p:nvPr/>
        </p:nvSpPr>
        <p:spPr>
          <a:xfrm>
            <a:off x="279375" y="2014075"/>
            <a:ext cx="1431600" cy="391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196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HEASA 2026</a:t>
            </a:r>
            <a:endParaRPr/>
          </a:p>
        </p:txBody>
      </p:sp>
      <p:sp>
        <p:nvSpPr>
          <p:cNvPr id="121" name="Google Shape;121;g2e5f6061f2b_0_0"/>
          <p:cNvSpPr txBox="1"/>
          <p:nvPr/>
        </p:nvSpPr>
        <p:spPr>
          <a:xfrm>
            <a:off x="1636200" y="2227350"/>
            <a:ext cx="8476800" cy="10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</a:rPr>
              <a:t>Assessing the Fringe Detectability of the Africa Millimetre Telescope for Event Horizon Telescope Observations</a:t>
            </a:r>
            <a:endParaRPr sz="3000">
              <a:solidFill>
                <a:srgbClr val="FFFFFF"/>
              </a:solidFill>
            </a:endParaRPr>
          </a:p>
        </p:txBody>
      </p:sp>
      <p:sp>
        <p:nvSpPr>
          <p:cNvPr id="122" name="Google Shape;122;g2e5f6061f2b_0_0"/>
          <p:cNvSpPr/>
          <p:nvPr/>
        </p:nvSpPr>
        <p:spPr>
          <a:xfrm>
            <a:off x="685800" y="4457875"/>
            <a:ext cx="10880700" cy="3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" lIns="38150" spcFirstLastPara="1" rIns="38150" wrap="square" tIns="19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Hiiko I. Katjaita¹, Michael Backes</a:t>
            </a:r>
            <a:r>
              <a:rPr b="1" baseline="30000" lang="en-US" sz="1530">
                <a:solidFill>
                  <a:srgbClr val="FFFFFF"/>
                </a:solidFill>
              </a:rPr>
              <a:t>1</a:t>
            </a:r>
            <a:r>
              <a:rPr b="1" baseline="30000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baseline="30000" lang="en-US" sz="1530">
                <a:solidFill>
                  <a:srgbClr val="FFFFFF"/>
                </a:solidFill>
              </a:rPr>
              <a:t>2</a:t>
            </a:r>
            <a:r>
              <a:rPr b="1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b="1" lang="en-US" sz="1530">
                <a:solidFill>
                  <a:srgbClr val="FFFFFF"/>
                </a:solidFill>
              </a:rPr>
              <a:t> Michael</a:t>
            </a:r>
            <a:r>
              <a:rPr b="1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Janssen</a:t>
            </a:r>
            <a:r>
              <a:rPr b="1" baseline="30000" lang="en-US" sz="1530">
                <a:solidFill>
                  <a:srgbClr val="FFFFFF"/>
                </a:solidFill>
              </a:rPr>
              <a:t>3</a:t>
            </a:r>
            <a:r>
              <a:rPr b="1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-US" sz="1530">
                <a:solidFill>
                  <a:srgbClr val="FFFFFF"/>
                </a:solidFill>
              </a:rPr>
              <a:t> Christiaan Brinkerink</a:t>
            </a:r>
            <a:r>
              <a:rPr b="1" baseline="30000" lang="en-US" sz="1530">
                <a:solidFill>
                  <a:srgbClr val="FFFFFF"/>
                </a:solidFill>
              </a:rPr>
              <a:t>3</a:t>
            </a:r>
            <a:r>
              <a:rPr b="1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1" lang="en-US" sz="1530">
                <a:solidFill>
                  <a:srgbClr val="FFFFFF"/>
                </a:solidFill>
              </a:rPr>
              <a:t> James O. Chibueze</a:t>
            </a:r>
            <a:r>
              <a:rPr b="1" baseline="30000" lang="en-US" sz="1530">
                <a:solidFill>
                  <a:srgbClr val="FFFFFF"/>
                </a:solidFill>
              </a:rPr>
              <a:t>4</a:t>
            </a:r>
            <a:r>
              <a:rPr b="1" baseline="30000" lang="en-US" sz="1530">
                <a:solidFill>
                  <a:srgbClr val="FFFFFF"/>
                </a:solidFill>
              </a:rPr>
              <a:t>,1,2</a:t>
            </a:r>
            <a:r>
              <a:rPr b="1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Lott </a:t>
            </a:r>
            <a:r>
              <a:rPr b="1" lang="en-US" sz="1530">
                <a:solidFill>
                  <a:srgbClr val="FFFFFF"/>
                </a:solidFill>
              </a:rPr>
              <a:t>Frans</a:t>
            </a:r>
            <a:r>
              <a:rPr b="1" baseline="30000" lang="en-US" sz="153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baseline="30000" sz="153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2e5f6061f2b_0_0"/>
          <p:cNvSpPr/>
          <p:nvPr/>
        </p:nvSpPr>
        <p:spPr>
          <a:xfrm>
            <a:off x="685800" y="4857850"/>
            <a:ext cx="7407900" cy="2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9075" lIns="38150" spcFirstLastPara="1" rIns="38150" wrap="square" tIns="190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¹ University of Namibia    ² North-West Univers</a:t>
            </a:r>
            <a:r>
              <a:rPr lang="en-US" sz="1300">
                <a:solidFill>
                  <a:srgbClr val="FFFFFF"/>
                </a:solidFill>
              </a:rPr>
              <a:t>ity    ³ Radboud University</a:t>
            </a:r>
            <a:r>
              <a:rPr b="0" lang="en-US" sz="1300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aseline="30000" lang="en-US" sz="1300">
                <a:solidFill>
                  <a:srgbClr val="FFFFFF"/>
                </a:solidFill>
              </a:rPr>
              <a:t>4</a:t>
            </a:r>
            <a:r>
              <a:rPr lang="en-US" sz="1300">
                <a:solidFill>
                  <a:srgbClr val="FFFFFF"/>
                </a:solidFill>
              </a:rPr>
              <a:t> University of South Africa</a:t>
            </a:r>
            <a:endParaRPr b="0" sz="1300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ef7579b1f3_0_37"/>
          <p:cNvSpPr txBox="1"/>
          <p:nvPr/>
        </p:nvSpPr>
        <p:spPr>
          <a:xfrm>
            <a:off x="841248" y="329184"/>
            <a:ext cx="9875400" cy="51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AMT and the Fringe-Detectability Question</a:t>
            </a:r>
            <a:endParaRPr/>
          </a:p>
        </p:txBody>
      </p:sp>
      <p:sp>
        <p:nvSpPr>
          <p:cNvPr id="129" name="Google Shape;129;g2ef7579b1f3_0_37"/>
          <p:cNvSpPr txBox="1"/>
          <p:nvPr/>
        </p:nvSpPr>
        <p:spPr>
          <a:xfrm>
            <a:off x="210312" y="6583680"/>
            <a:ext cx="1051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130" name="Google Shape;130;g2ef7579b1f3_0_37"/>
          <p:cNvSpPr txBox="1"/>
          <p:nvPr/>
        </p:nvSpPr>
        <p:spPr>
          <a:xfrm>
            <a:off x="3794760" y="6583680"/>
            <a:ext cx="3337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</a:t>
            </a:r>
            <a:endParaRPr/>
          </a:p>
        </p:txBody>
      </p:sp>
      <p:sp>
        <p:nvSpPr>
          <p:cNvPr id="131" name="Google Shape;131;g2ef7579b1f3_0_37"/>
          <p:cNvSpPr txBox="1"/>
          <p:nvPr/>
        </p:nvSpPr>
        <p:spPr>
          <a:xfrm>
            <a:off x="357900" y="1715675"/>
            <a:ext cx="4533300" cy="382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8275" spcFirstLastPara="1" rIns="18275" wrap="square" tIns="9125">
            <a:spAutoFit/>
          </a:bodyPr>
          <a:lstStyle/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900"/>
              <a:buFont typeface="Calibri"/>
              <a:buChar char="●"/>
            </a:pPr>
            <a:r>
              <a:rPr b="0" i="0" lang="en-US" sz="19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 14 m-class millimetre telescope planned for Namibia, designed to join the EHT at 230 GHz.</a:t>
            </a:r>
            <a:endParaRPr sz="1500"/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900"/>
              <a:buFont typeface="Calibri"/>
              <a:buChar char="●"/>
            </a:pPr>
            <a:r>
              <a:rPr b="0" i="0" lang="en-US" sz="19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Two candidate sites are being characterised: the H.E.S.S. site and Gamsberg Mountain.</a:t>
            </a:r>
            <a:endParaRPr sz="1500"/>
          </a:p>
          <a:p>
            <a:pPr indent="-34925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900"/>
              <a:buFont typeface="Calibri"/>
              <a:buChar char="●"/>
            </a:pPr>
            <a:r>
              <a:rPr lang="en-US" sz="19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We test when the AMT–ALMA and AMT–NOEMA baselines can detect useful fringes from Sgr A* and M87*.</a:t>
            </a:r>
            <a:endParaRPr sz="1500"/>
          </a:p>
        </p:txBody>
      </p:sp>
      <p:sp>
        <p:nvSpPr>
          <p:cNvPr id="132" name="Google Shape;132;g2ef7579b1f3_0_37"/>
          <p:cNvSpPr/>
          <p:nvPr/>
        </p:nvSpPr>
        <p:spPr>
          <a:xfrm>
            <a:off x="210312" y="5637443"/>
            <a:ext cx="4755000" cy="658500"/>
          </a:xfrm>
          <a:prstGeom prst="roundRect">
            <a:avLst>
              <a:gd fmla="val 16667" name="adj"/>
            </a:avLst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Main question: </a:t>
            </a:r>
            <a:r>
              <a:rPr b="1" lang="en-US" sz="15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How often can these AMT baselines detect useful fringes from these sources?</a:t>
            </a:r>
            <a:endParaRPr/>
          </a:p>
        </p:txBody>
      </p:sp>
      <p:sp>
        <p:nvSpPr>
          <p:cNvPr id="133" name="Google Shape;133;g2ef7579b1f3_0_37"/>
          <p:cNvSpPr txBox="1"/>
          <p:nvPr/>
        </p:nvSpPr>
        <p:spPr>
          <a:xfrm>
            <a:off x="8066875" y="5914975"/>
            <a:ext cx="34866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Gamsberg Mountain (top) and H.E.S.S. observatory (bottom)</a:t>
            </a:r>
            <a:endParaRPr/>
          </a:p>
        </p:txBody>
      </p:sp>
      <p:pic>
        <p:nvPicPr>
          <p:cNvPr id="134" name="Google Shape;134;g2ef7579b1f3_0_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7301" y="1902750"/>
            <a:ext cx="3565748" cy="4012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ef7579b1f3_0_37"/>
          <p:cNvPicPr preferRelativeResize="0"/>
          <p:nvPr/>
        </p:nvPicPr>
        <p:blipFill rotWithShape="1">
          <a:blip r:embed="rId4">
            <a:alphaModFix/>
          </a:blip>
          <a:srcRect b="0" l="32061" r="29730" t="0"/>
          <a:stretch/>
        </p:blipFill>
        <p:spPr>
          <a:xfrm>
            <a:off x="5259725" y="1902750"/>
            <a:ext cx="2724052" cy="401222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2ef7579b1f3_0_37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f7f39f791a_0_0"/>
          <p:cNvSpPr txBox="1"/>
          <p:nvPr/>
        </p:nvSpPr>
        <p:spPr>
          <a:xfrm>
            <a:off x="841248" y="329184"/>
            <a:ext cx="987552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do we mean by “fringe detectable”?</a:t>
            </a:r>
            <a:endParaRPr/>
          </a:p>
        </p:txBody>
      </p:sp>
      <p:sp>
        <p:nvSpPr>
          <p:cNvPr id="142" name="Google Shape;142;g2f7f39f791a_0_0"/>
          <p:cNvSpPr txBox="1"/>
          <p:nvPr/>
        </p:nvSpPr>
        <p:spPr>
          <a:xfrm>
            <a:off x="210312" y="6583680"/>
            <a:ext cx="1051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143" name="Google Shape;143;g2f7f39f791a_0_0"/>
          <p:cNvSpPr txBox="1"/>
          <p:nvPr/>
        </p:nvSpPr>
        <p:spPr>
          <a:xfrm>
            <a:off x="3794760" y="6583680"/>
            <a:ext cx="3337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</a:t>
            </a:r>
            <a:endParaRPr/>
          </a:p>
        </p:txBody>
      </p:sp>
      <p:sp>
        <p:nvSpPr>
          <p:cNvPr id="144" name="Google Shape;144;g2f7f39f791a_0_0"/>
          <p:cNvSpPr/>
          <p:nvPr/>
        </p:nvSpPr>
        <p:spPr>
          <a:xfrm>
            <a:off x="411480" y="1847088"/>
            <a:ext cx="3931920" cy="4187952"/>
          </a:xfrm>
          <a:prstGeom prst="roundRect">
            <a:avLst>
              <a:gd fmla="val 16667" name="adj"/>
            </a:avLst>
          </a:prstGeom>
          <a:solidFill>
            <a:srgbClr val="FAFAFA"/>
          </a:solidFill>
          <a:ln cap="flat" cmpd="sng" w="10150">
            <a:solidFill>
              <a:srgbClr val="EBEB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g2f7f39f791a_0_0"/>
          <p:cNvSpPr txBox="1"/>
          <p:nvPr/>
        </p:nvSpPr>
        <p:spPr>
          <a:xfrm>
            <a:off x="621792" y="2011680"/>
            <a:ext cx="3493008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Two stations see the same source</a:t>
            </a:r>
            <a:endParaRPr/>
          </a:p>
        </p:txBody>
      </p:sp>
      <p:sp>
        <p:nvSpPr>
          <p:cNvPr id="146" name="Google Shape;146;g2f7f39f791a_0_0"/>
          <p:cNvSpPr/>
          <p:nvPr/>
        </p:nvSpPr>
        <p:spPr>
          <a:xfrm>
            <a:off x="713215" y="2743200"/>
            <a:ext cx="1234500" cy="1234500"/>
          </a:xfrm>
          <a:prstGeom prst="ellipse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AMT</a:t>
            </a:r>
            <a:endParaRPr/>
          </a:p>
        </p:txBody>
      </p:sp>
      <p:sp>
        <p:nvSpPr>
          <p:cNvPr id="147" name="Google Shape;147;g2f7f39f791a_0_0"/>
          <p:cNvSpPr/>
          <p:nvPr/>
        </p:nvSpPr>
        <p:spPr>
          <a:xfrm>
            <a:off x="2999235" y="2743175"/>
            <a:ext cx="1234500" cy="1234500"/>
          </a:xfrm>
          <a:prstGeom prst="ellipse">
            <a:avLst/>
          </a:prstGeom>
          <a:solidFill>
            <a:srgbClr val="50505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ALMA /</a:t>
            </a:r>
            <a:b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1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NOEMA</a:t>
            </a:r>
            <a:endParaRPr/>
          </a:p>
        </p:txBody>
      </p:sp>
      <p:sp>
        <p:nvSpPr>
          <p:cNvPr id="148" name="Google Shape;148;g2f7f39f791a_0_0"/>
          <p:cNvSpPr/>
          <p:nvPr/>
        </p:nvSpPr>
        <p:spPr>
          <a:xfrm>
            <a:off x="1938528" y="3300984"/>
            <a:ext cx="1060704" cy="45720"/>
          </a:xfrm>
          <a:prstGeom prst="rect">
            <a:avLst/>
          </a:prstGeom>
          <a:solidFill>
            <a:srgbClr val="5F5F5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g2f7f39f791a_0_0"/>
          <p:cNvSpPr txBox="1"/>
          <p:nvPr/>
        </p:nvSpPr>
        <p:spPr>
          <a:xfrm>
            <a:off x="658368" y="4187952"/>
            <a:ext cx="34746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 useful fringe needs:</a:t>
            </a:r>
            <a:endParaRPr sz="1600"/>
          </a:p>
        </p:txBody>
      </p:sp>
      <p:sp>
        <p:nvSpPr>
          <p:cNvPr id="150" name="Google Shape;150;g2f7f39f791a_0_0"/>
          <p:cNvSpPr txBox="1"/>
          <p:nvPr/>
        </p:nvSpPr>
        <p:spPr>
          <a:xfrm>
            <a:off x="708625" y="4568475"/>
            <a:ext cx="3520500" cy="128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18275" spcFirstLastPara="1" rIns="1827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•  simultaneous visibility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•  low enough SEFD at both stations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•  enough coherent integration time</a:t>
            </a:r>
            <a:endParaRPr sz="1700"/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•  enough correlated source flux</a:t>
            </a:r>
            <a:endParaRPr sz="1700"/>
          </a:p>
        </p:txBody>
      </p:sp>
      <p:pic>
        <p:nvPicPr>
          <p:cNvPr descr="snr_eq.png" id="151" name="Google Shape;151;g2f7f39f791a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9160" y="2112865"/>
            <a:ext cx="7040880" cy="794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in_eq.png" id="152" name="Google Shape;152;g2f7f39f791a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52000" y="3263950"/>
            <a:ext cx="7098050" cy="86925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2f7f39f791a_0_0"/>
          <p:cNvSpPr/>
          <p:nvPr/>
        </p:nvSpPr>
        <p:spPr>
          <a:xfrm>
            <a:off x="5486400" y="4315975"/>
            <a:ext cx="6036300" cy="621900"/>
          </a:xfrm>
          <a:prstGeom prst="roundRect">
            <a:avLst>
              <a:gd fmla="val 16667" name="adj"/>
            </a:avLst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Useful fringe:  SNR ≥ 4   ⇔   correlated signal ≥ detection limit</a:t>
            </a:r>
            <a:endParaRPr sz="1500"/>
          </a:p>
        </p:txBody>
      </p:sp>
      <p:sp>
        <p:nvSpPr>
          <p:cNvPr id="154" name="Google Shape;154;g2f7f39f791a_0_0"/>
          <p:cNvSpPr txBox="1"/>
          <p:nvPr/>
        </p:nvSpPr>
        <p:spPr>
          <a:xfrm>
            <a:off x="5047488" y="5120640"/>
            <a:ext cx="6172200" cy="62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9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Lower SEFD and longer coherence time reduce the minimum correlated signal that can be detected.</a:t>
            </a:r>
            <a:endParaRPr sz="1600"/>
          </a:p>
        </p:txBody>
      </p:sp>
      <p:sp>
        <p:nvSpPr>
          <p:cNvPr id="155" name="Google Shape;155;g2f7f39f791a_0_0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ee777b701b_0_0"/>
          <p:cNvSpPr txBox="1"/>
          <p:nvPr/>
        </p:nvSpPr>
        <p:spPr>
          <a:xfrm>
            <a:off x="841248" y="329184"/>
            <a:ext cx="987552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From site measurements to a useful-fringe fraction</a:t>
            </a:r>
            <a:endParaRPr/>
          </a:p>
        </p:txBody>
      </p:sp>
      <p:sp>
        <p:nvSpPr>
          <p:cNvPr id="161" name="Google Shape;161;g2ee777b701b_0_0"/>
          <p:cNvSpPr txBox="1"/>
          <p:nvPr/>
        </p:nvSpPr>
        <p:spPr>
          <a:xfrm>
            <a:off x="210312" y="6583680"/>
            <a:ext cx="1051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162" name="Google Shape;162;g2ee777b701b_0_0"/>
          <p:cNvSpPr txBox="1"/>
          <p:nvPr/>
        </p:nvSpPr>
        <p:spPr>
          <a:xfrm>
            <a:off x="3794760" y="6583680"/>
            <a:ext cx="3337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</a:t>
            </a:r>
            <a:endParaRPr/>
          </a:p>
        </p:txBody>
      </p:sp>
      <p:pic>
        <p:nvPicPr>
          <p:cNvPr id="163" name="Google Shape;163;g2ee777b701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20038" y="1597187"/>
            <a:ext cx="8751913" cy="492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g2ee777b701b_0_0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h24b90802a7ed1256_0_40"/>
          <p:cNvSpPr/>
          <p:nvPr/>
        </p:nvSpPr>
        <p:spPr>
          <a:xfrm>
            <a:off x="3712464" y="1682496"/>
            <a:ext cx="4773300" cy="310800"/>
          </a:xfrm>
          <a:prstGeom prst="roundRect">
            <a:avLst>
              <a:gd fmla="val 23529" name="adj"/>
            </a:avLst>
          </a:prstGeom>
          <a:solidFill>
            <a:srgbClr val="F4F4F4"/>
          </a:solidFill>
          <a:ln cap="flat" cmpd="sng" w="9525">
            <a:solidFill>
              <a:srgbClr val="E2E2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h24b90802a7ed1256_0_40"/>
          <p:cNvSpPr/>
          <p:nvPr/>
        </p:nvSpPr>
        <p:spPr>
          <a:xfrm>
            <a:off x="3767328" y="1723644"/>
            <a:ext cx="4663500" cy="1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44444"/>
              </a:buClr>
              <a:buSzPts val="1150"/>
              <a:buFont typeface="Arial"/>
              <a:buNone/>
            </a:pPr>
            <a:r>
              <a:rPr b="1" i="0" lang="en-US" sz="1350" u="none" cap="none" strike="noStrike">
                <a:solidFill>
                  <a:srgbClr val="444444"/>
                </a:solidFill>
              </a:rPr>
              <a:t>PWV  →  τ₀(230 GHz)  →  τₗₒₛ(E)  →  Tₛᵧₛ  →  SEFD</a:t>
            </a:r>
            <a:endParaRPr b="1" i="0" sz="1350" u="none" cap="none" strike="noStrike">
              <a:solidFill>
                <a:schemeClr val="dk1"/>
              </a:solidFill>
            </a:endParaRPr>
          </a:p>
        </p:txBody>
      </p:sp>
      <p:sp>
        <p:nvSpPr>
          <p:cNvPr id="172" name="Google Shape;172;h24b90802a7ed1256_0_40"/>
          <p:cNvSpPr/>
          <p:nvPr/>
        </p:nvSpPr>
        <p:spPr>
          <a:xfrm>
            <a:off x="-17850" y="2084513"/>
            <a:ext cx="122277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A4A4A"/>
              </a:buClr>
              <a:buSzPts val="1550"/>
              <a:buFont typeface="Arial"/>
              <a:buNone/>
            </a:pPr>
            <a:r>
              <a:rPr b="0" i="0" lang="en-US" sz="1700" u="none" cap="none" strike="noStrike">
                <a:solidFill>
                  <a:srgbClr val="4A4A4A"/>
                </a:solidFill>
                <a:latin typeface="Arial"/>
                <a:ea typeface="Arial"/>
                <a:cs typeface="Arial"/>
                <a:sym typeface="Arial"/>
              </a:rPr>
              <a:t>GNSS PWV + ground temperature are converted to 230 GHz opacity, then to a source-elevation-dependent AMT SEFD.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h24b90802a7ed1256_0_40"/>
          <p:cNvSpPr/>
          <p:nvPr/>
        </p:nvSpPr>
        <p:spPr>
          <a:xfrm>
            <a:off x="1417320" y="5989320"/>
            <a:ext cx="3712500" cy="438900"/>
          </a:xfrm>
          <a:prstGeom prst="roundRect">
            <a:avLst>
              <a:gd fmla="val 12500" name="adj"/>
            </a:avLst>
          </a:prstGeom>
          <a:solidFill>
            <a:srgbClr val="F2F2F2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h24b90802a7ed1256_0_40"/>
          <p:cNvSpPr/>
          <p:nvPr/>
        </p:nvSpPr>
        <p:spPr>
          <a:xfrm>
            <a:off x="1536192" y="6094476"/>
            <a:ext cx="3474600" cy="1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50"/>
              <a:buFont typeface="Arial"/>
              <a:buNone/>
            </a:pPr>
            <a:r>
              <a:rPr b="0" i="0" lang="en-US" sz="1600" u="none" cap="none" strike="noStrike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H.E.S.S. median SEFD   </a:t>
            </a:r>
            <a:r>
              <a:rPr b="1" i="0" lang="en-US" sz="1600" u="none" cap="none" strike="noStrike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≈ 44.9 kJy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h24b90802a7ed1256_0_40"/>
          <p:cNvSpPr/>
          <p:nvPr/>
        </p:nvSpPr>
        <p:spPr>
          <a:xfrm>
            <a:off x="7059168" y="5989320"/>
            <a:ext cx="3712500" cy="438900"/>
          </a:xfrm>
          <a:prstGeom prst="roundRect">
            <a:avLst>
              <a:gd fmla="val 12500" name="adj"/>
            </a:avLst>
          </a:prstGeom>
          <a:solidFill>
            <a:srgbClr val="F2F2F2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h24b90802a7ed1256_0_40"/>
          <p:cNvSpPr/>
          <p:nvPr/>
        </p:nvSpPr>
        <p:spPr>
          <a:xfrm>
            <a:off x="7178040" y="6094476"/>
            <a:ext cx="3474600" cy="17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1250"/>
              <a:buFont typeface="Arial"/>
              <a:buNone/>
            </a:pPr>
            <a:r>
              <a:rPr b="0" i="0" lang="en-US" sz="1600" u="none" cap="none" strike="noStrike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Gamsberg median SEFD   </a:t>
            </a:r>
            <a:r>
              <a:rPr b="1" i="0" lang="en-US" sz="1600" u="none" cap="none" strike="noStrike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≈ 20.3 kJy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h24b90802a7ed1256_0_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9950" y="2591463"/>
            <a:ext cx="4763310" cy="32980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h24b90802a7ed1256_0_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3698" y="2652013"/>
            <a:ext cx="4763310" cy="329803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h24b90802a7ed1256_0_40"/>
          <p:cNvSpPr txBox="1"/>
          <p:nvPr>
            <p:ph idx="12" type="sldNum"/>
          </p:nvPr>
        </p:nvSpPr>
        <p:spPr>
          <a:xfrm>
            <a:off x="11615380" y="6605395"/>
            <a:ext cx="533100" cy="252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/>
              <a:t>5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h24b90802a7ed1256_0_110"/>
          <p:cNvSpPr txBox="1"/>
          <p:nvPr/>
        </p:nvSpPr>
        <p:spPr>
          <a:xfrm>
            <a:off x="210312" y="6583680"/>
            <a:ext cx="10515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185" name="Google Shape;185;h24b90802a7ed1256_0_110"/>
          <p:cNvSpPr txBox="1"/>
          <p:nvPr/>
        </p:nvSpPr>
        <p:spPr>
          <a:xfrm>
            <a:off x="3794760" y="6583680"/>
            <a:ext cx="33375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</a:t>
            </a:r>
            <a:endParaRPr/>
          </a:p>
        </p:txBody>
      </p:sp>
      <p:sp>
        <p:nvSpPr>
          <p:cNvPr id="186" name="Google Shape;186;h24b90802a7ed1256_0_110"/>
          <p:cNvSpPr/>
          <p:nvPr/>
        </p:nvSpPr>
        <p:spPr>
          <a:xfrm>
            <a:off x="713232" y="512064"/>
            <a:ext cx="95097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700"/>
              <a:buFont typeface="Play"/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Partner-station SEFDs from real EHT ANTAB data</a:t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h24b90802a7ed1256_0_110"/>
          <p:cNvSpPr/>
          <p:nvPr/>
        </p:nvSpPr>
        <p:spPr>
          <a:xfrm>
            <a:off x="914400" y="1613629"/>
            <a:ext cx="10360200" cy="25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05763"/>
              </a:buClr>
              <a:buSzPts val="1350"/>
              <a:buFont typeface="Arial"/>
              <a:buNone/>
            </a:pPr>
            <a:r>
              <a:rPr b="0" i="0" lang="en-US" sz="1800" u="none" cap="none" strike="noStrike">
                <a:solidFill>
                  <a:srgbClr val="505763"/>
                </a:solidFill>
                <a:latin typeface="Arial"/>
                <a:ea typeface="Arial"/>
                <a:cs typeface="Arial"/>
                <a:sym typeface="Arial"/>
              </a:rPr>
              <a:t>Observed partner-station sensitivity distributions used in the AMT fringe simulations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h24b90802a7ed1256_0_110"/>
          <p:cNvSpPr/>
          <p:nvPr/>
        </p:nvSpPr>
        <p:spPr>
          <a:xfrm>
            <a:off x="330725" y="2043676"/>
            <a:ext cx="5649300" cy="3793500"/>
          </a:xfrm>
          <a:prstGeom prst="roundRect">
            <a:avLst>
              <a:gd fmla="val 2015" name="adj"/>
            </a:avLst>
          </a:prstGeom>
          <a:solidFill>
            <a:srgbClr val="FFFFFF"/>
          </a:solidFill>
          <a:ln cap="flat" cmpd="sng" w="12700">
            <a:solidFill>
              <a:srgbClr val="DDE2E8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A7ADB5">
                <a:alpha val="141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h24b90802a7ed1256_0_110"/>
          <p:cNvSpPr/>
          <p:nvPr/>
        </p:nvSpPr>
        <p:spPr>
          <a:xfrm>
            <a:off x="6208725" y="2043675"/>
            <a:ext cx="5649300" cy="3793500"/>
          </a:xfrm>
          <a:prstGeom prst="roundRect">
            <a:avLst>
              <a:gd fmla="val 2015" name="adj"/>
            </a:avLst>
          </a:prstGeom>
          <a:solidFill>
            <a:srgbClr val="FFFFFF"/>
          </a:solidFill>
          <a:ln cap="flat" cmpd="sng" w="12700">
            <a:solidFill>
              <a:srgbClr val="DDE2E8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A7ADB5">
                <a:alpha val="1412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h24b90802a7ed1256_0_110"/>
          <p:cNvSpPr/>
          <p:nvPr/>
        </p:nvSpPr>
        <p:spPr>
          <a:xfrm>
            <a:off x="731570" y="5396530"/>
            <a:ext cx="4992600" cy="347400"/>
          </a:xfrm>
          <a:prstGeom prst="roundRect">
            <a:avLst>
              <a:gd fmla="val 10526" name="adj"/>
            </a:avLst>
          </a:prstGeom>
          <a:solidFill>
            <a:srgbClr val="F5F7F9"/>
          </a:solidFill>
          <a:ln cap="flat" cmpd="sng" w="9525">
            <a:solidFill>
              <a:srgbClr val="E7EA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h24b90802a7ed1256_0_110"/>
          <p:cNvSpPr/>
          <p:nvPr/>
        </p:nvSpPr>
        <p:spPr>
          <a:xfrm>
            <a:off x="6464875" y="5395199"/>
            <a:ext cx="4992600" cy="384000"/>
          </a:xfrm>
          <a:prstGeom prst="roundRect">
            <a:avLst>
              <a:gd fmla="val 10526" name="adj"/>
            </a:avLst>
          </a:prstGeom>
          <a:solidFill>
            <a:srgbClr val="F5F7F9"/>
          </a:solidFill>
          <a:ln cap="flat" cmpd="sng" w="9525">
            <a:solidFill>
              <a:srgbClr val="E7EAE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h24b90802a7ed1256_0_110"/>
          <p:cNvSpPr/>
          <p:nvPr/>
        </p:nvSpPr>
        <p:spPr>
          <a:xfrm>
            <a:off x="859536" y="5478729"/>
            <a:ext cx="47367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A79B8"/>
              </a:buClr>
              <a:buSzPts val="1060"/>
              <a:buFont typeface="Arial"/>
              <a:buNone/>
            </a:pPr>
            <a:r>
              <a:rPr b="1" i="0" lang="en-US" sz="1600" u="none" cap="none" strike="noStrike">
                <a:solidFill>
                  <a:srgbClr val="0A79B8"/>
                </a:solidFill>
                <a:latin typeface="Arial"/>
                <a:ea typeface="Arial"/>
                <a:cs typeface="Arial"/>
                <a:sym typeface="Arial"/>
              </a:rPr>
              <a:t>ALMA: </a:t>
            </a:r>
            <a:r>
              <a:rPr b="1" i="0" lang="en-US" sz="1600" u="none" cap="none" strike="noStrike">
                <a:solidFill>
                  <a:srgbClr val="27313B"/>
                </a:solidFill>
                <a:latin typeface="Arial"/>
                <a:ea typeface="Arial"/>
                <a:cs typeface="Arial"/>
                <a:sym typeface="Arial"/>
              </a:rPr>
              <a:t>SEFD = ⟨Tsys⟩ / DPFU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h24b90802a7ed1256_0_110"/>
          <p:cNvSpPr/>
          <p:nvPr/>
        </p:nvSpPr>
        <p:spPr>
          <a:xfrm>
            <a:off x="6611124" y="5477404"/>
            <a:ext cx="4736700" cy="18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6B00"/>
              </a:buClr>
              <a:buSzPts val="1060"/>
              <a:buFont typeface="Arial"/>
              <a:buNone/>
            </a:pPr>
            <a:r>
              <a:rPr b="1" i="0" lang="en-US" u="none" cap="none" strike="noStrike">
                <a:solidFill>
                  <a:srgbClr val="FF6B00"/>
                </a:solidFill>
                <a:latin typeface="Arial"/>
                <a:ea typeface="Arial"/>
                <a:cs typeface="Arial"/>
                <a:sym typeface="Arial"/>
              </a:rPr>
              <a:t>NOEMA: </a:t>
            </a:r>
            <a:r>
              <a:rPr b="1" i="0" lang="en-US" u="none" cap="none" strike="noStrike">
                <a:solidFill>
                  <a:srgbClr val="27313B"/>
                </a:solidFill>
                <a:latin typeface="Arial"/>
                <a:ea typeface="Arial"/>
                <a:cs typeface="Arial"/>
                <a:sym typeface="Arial"/>
              </a:rPr>
              <a:t>processed TSYS_NN values are already SEFD-equivalent</a:t>
            </a:r>
            <a:endParaRPr b="0" i="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h24b90802a7ed1256_0_110"/>
          <p:cNvSpPr/>
          <p:nvPr/>
        </p:nvSpPr>
        <p:spPr>
          <a:xfrm>
            <a:off x="786384" y="2103117"/>
            <a:ext cx="4882800" cy="347400"/>
          </a:xfrm>
          <a:prstGeom prst="roundRect">
            <a:avLst>
              <a:gd fmla="val 15789" name="adj"/>
            </a:avLst>
          </a:prstGeom>
          <a:solidFill>
            <a:srgbClr val="0A79B8"/>
          </a:solidFill>
          <a:ln cap="flat" cmpd="sng" w="12700">
            <a:solidFill>
              <a:srgbClr val="0A79B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h24b90802a7ed1256_0_110"/>
          <p:cNvSpPr/>
          <p:nvPr/>
        </p:nvSpPr>
        <p:spPr>
          <a:xfrm>
            <a:off x="6519772" y="2107192"/>
            <a:ext cx="4882800" cy="347400"/>
          </a:xfrm>
          <a:prstGeom prst="roundRect">
            <a:avLst>
              <a:gd fmla="val 15789" name="adj"/>
            </a:avLst>
          </a:prstGeom>
          <a:solidFill>
            <a:srgbClr val="FF6B00"/>
          </a:solidFill>
          <a:ln cap="flat" cmpd="sng" w="12700">
            <a:solidFill>
              <a:srgbClr val="FF6B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h24b90802a7ed1256_0_110"/>
          <p:cNvSpPr/>
          <p:nvPr/>
        </p:nvSpPr>
        <p:spPr>
          <a:xfrm>
            <a:off x="877824" y="2180259"/>
            <a:ext cx="47001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ALMA (AA)  •  11 independent tracks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h24b90802a7ed1256_0_110"/>
          <p:cNvSpPr/>
          <p:nvPr/>
        </p:nvSpPr>
        <p:spPr>
          <a:xfrm>
            <a:off x="6611137" y="2180259"/>
            <a:ext cx="47001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50"/>
              <a:buFont typeface="Arial"/>
              <a:buNone/>
            </a:pPr>
            <a:r>
              <a:rPr b="1" i="0" lang="en-US" sz="11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NOEMA (NN)  •  12 independent tracks</a:t>
            </a:r>
            <a:endParaRPr b="0" i="0" sz="11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h24b90802a7ed1256_0_110"/>
          <p:cNvSpPr/>
          <p:nvPr/>
        </p:nvSpPr>
        <p:spPr>
          <a:xfrm>
            <a:off x="801597" y="5908542"/>
            <a:ext cx="10588800" cy="603600"/>
          </a:xfrm>
          <a:prstGeom prst="roundRect">
            <a:avLst>
              <a:gd fmla="val 9091" name="adj"/>
            </a:avLst>
          </a:prstGeom>
          <a:solidFill>
            <a:srgbClr val="EEF1F4"/>
          </a:solidFill>
          <a:ln cap="flat" cmpd="sng" w="10150">
            <a:solidFill>
              <a:srgbClr val="D9DEE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h24b90802a7ed1256_0_110"/>
          <p:cNvSpPr/>
          <p:nvPr/>
        </p:nvSpPr>
        <p:spPr>
          <a:xfrm>
            <a:off x="1010390" y="6105191"/>
            <a:ext cx="101682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2D36"/>
              </a:buClr>
              <a:buSzPts val="1180"/>
              <a:buFont typeface="Arial"/>
              <a:buNone/>
            </a:pPr>
            <a:r>
              <a:rPr b="1" i="0" lang="en-US" sz="1500" u="none" cap="none" strike="noStrike">
                <a:solidFill>
                  <a:srgbClr val="252D36"/>
                </a:solidFill>
                <a:latin typeface="Arial"/>
                <a:ea typeface="Arial"/>
                <a:cs typeface="Arial"/>
                <a:sym typeface="Arial"/>
              </a:rPr>
              <a:t>Monte Carlo sampling: </a:t>
            </a:r>
            <a:r>
              <a:rPr b="0" i="0" lang="en-US" sz="1500" u="none" cap="none" strike="noStrike">
                <a:solidFill>
                  <a:srgbClr val="252D36"/>
                </a:solidFill>
                <a:latin typeface="Arial"/>
                <a:ea typeface="Arial"/>
                <a:cs typeface="Arial"/>
                <a:sym typeface="Arial"/>
              </a:rPr>
              <a:t>track first → measurement second</a:t>
            </a:r>
            <a:r>
              <a:rPr lang="en-US" sz="1500">
                <a:solidFill>
                  <a:srgbClr val="252D36"/>
                </a:solidFill>
              </a:rPr>
              <a:t>, </a:t>
            </a:r>
            <a:r>
              <a:rPr b="0" i="0" lang="en-US" sz="1500" u="none" cap="none" strike="noStrike">
                <a:solidFill>
                  <a:srgbClr val="252D36"/>
                </a:solidFill>
                <a:latin typeface="Arial"/>
                <a:ea typeface="Arial"/>
                <a:cs typeface="Arial"/>
                <a:sym typeface="Arial"/>
              </a:rPr>
              <a:t>so a densely sampled day does not receive extra weight.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h24b90802a7ed1256_0_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600" y="2523575"/>
            <a:ext cx="4959024" cy="2727652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DE2E8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A7ADB5">
                <a:alpha val="14120"/>
              </a:srgbClr>
            </a:outerShdw>
          </a:effectLst>
        </p:spPr>
      </p:pic>
      <p:pic>
        <p:nvPicPr>
          <p:cNvPr id="201" name="Google Shape;201;h24b90802a7ed1256_0_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13479" y="2523575"/>
            <a:ext cx="5140572" cy="2827501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DE2E8"/>
            </a:solidFill>
            <a:prstDash val="solid"/>
            <a:round/>
            <a:headEnd len="sm" w="sm" type="none"/>
            <a:tailEnd len="sm" w="sm" type="none"/>
          </a:ln>
          <a:effectLst>
            <a:outerShdw blurRad="19050" rotWithShape="0" algn="bl" dir="2700000" dist="50800">
              <a:srgbClr val="A7ADB5">
                <a:alpha val="14120"/>
              </a:srgbClr>
            </a:outerShdw>
          </a:effectLst>
        </p:spPr>
      </p:pic>
      <p:sp>
        <p:nvSpPr>
          <p:cNvPr id="202" name="Google Shape;202;h24b90802a7ed1256_0_110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244e5208f1_0_14"/>
          <p:cNvSpPr txBox="1"/>
          <p:nvPr/>
        </p:nvSpPr>
        <p:spPr>
          <a:xfrm>
            <a:off x="841248" y="329184"/>
            <a:ext cx="987552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Calibrating the low-cost RU phase monitor against IRAM</a:t>
            </a:r>
            <a:endParaRPr/>
          </a:p>
        </p:txBody>
      </p:sp>
      <p:sp>
        <p:nvSpPr>
          <p:cNvPr id="208" name="Google Shape;208;g2244e5208f1_0_14"/>
          <p:cNvSpPr txBox="1"/>
          <p:nvPr/>
        </p:nvSpPr>
        <p:spPr>
          <a:xfrm>
            <a:off x="210312" y="6583680"/>
            <a:ext cx="1051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209" name="Google Shape;209;g2244e5208f1_0_14"/>
          <p:cNvSpPr txBox="1"/>
          <p:nvPr/>
        </p:nvSpPr>
        <p:spPr>
          <a:xfrm>
            <a:off x="3794760" y="6583680"/>
            <a:ext cx="3337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</a:t>
            </a:r>
            <a:endParaRPr/>
          </a:p>
        </p:txBody>
      </p:sp>
      <p:sp>
        <p:nvSpPr>
          <p:cNvPr id="210" name="Google Shape;210;g2244e5208f1_0_14"/>
          <p:cNvSpPr txBox="1"/>
          <p:nvPr/>
        </p:nvSpPr>
        <p:spPr>
          <a:xfrm>
            <a:off x="573877" y="5371265"/>
            <a:ext cx="19659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1  Noise floor</a:t>
            </a:r>
            <a:endParaRPr sz="2000"/>
          </a:p>
        </p:txBody>
      </p:sp>
      <p:sp>
        <p:nvSpPr>
          <p:cNvPr id="211" name="Google Shape;211;g2244e5208f1_0_14"/>
          <p:cNvSpPr txBox="1"/>
          <p:nvPr/>
        </p:nvSpPr>
        <p:spPr>
          <a:xfrm>
            <a:off x="530352" y="5800484"/>
            <a:ext cx="3154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RU has a non-zero short-lag floor; subtract instrumental variance.</a:t>
            </a:r>
            <a:endParaRPr sz="1900"/>
          </a:p>
        </p:txBody>
      </p:sp>
      <p:sp>
        <p:nvSpPr>
          <p:cNvPr id="212" name="Google Shape;212;g2244e5208f1_0_14"/>
          <p:cNvSpPr txBox="1"/>
          <p:nvPr/>
        </p:nvSpPr>
        <p:spPr>
          <a:xfrm>
            <a:off x="4704550" y="5371278"/>
            <a:ext cx="21489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2  Baseline length</a:t>
            </a:r>
            <a:endParaRPr sz="2000"/>
          </a:p>
        </p:txBody>
      </p:sp>
      <p:sp>
        <p:nvSpPr>
          <p:cNvPr id="213" name="Google Shape;213;g2244e5208f1_0_14"/>
          <p:cNvSpPr txBox="1"/>
          <p:nvPr/>
        </p:nvSpPr>
        <p:spPr>
          <a:xfrm>
            <a:off x="4380638" y="5826325"/>
            <a:ext cx="38097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Match IRAM to the ~100 m RU baseline; baseline effects grow at long T.</a:t>
            </a:r>
            <a:endParaRPr sz="1900"/>
          </a:p>
        </p:txBody>
      </p:sp>
      <p:sp>
        <p:nvSpPr>
          <p:cNvPr id="214" name="Google Shape;214;g2244e5208f1_0_14"/>
          <p:cNvSpPr txBox="1"/>
          <p:nvPr/>
        </p:nvSpPr>
        <p:spPr>
          <a:xfrm>
            <a:off x="9750639" y="5371265"/>
            <a:ext cx="22404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3  Remaining factor</a:t>
            </a:r>
            <a:endParaRPr sz="2000"/>
          </a:p>
        </p:txBody>
      </p:sp>
      <p:sp>
        <p:nvSpPr>
          <p:cNvPr id="215" name="Google Shape;215;g2244e5208f1_0_14"/>
          <p:cNvSpPr txBox="1"/>
          <p:nvPr/>
        </p:nvSpPr>
        <p:spPr>
          <a:xfrm>
            <a:off x="8799000" y="5800475"/>
            <a:ext cx="33930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Transfer the residual 1–30 s correction to Namibia; validated with held-out dates.</a:t>
            </a:r>
            <a:endParaRPr sz="1900"/>
          </a:p>
        </p:txBody>
      </p:sp>
      <p:pic>
        <p:nvPicPr>
          <p:cNvPr id="216" name="Google Shape;216;g2244e5208f1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5" y="1706275"/>
            <a:ext cx="6027224" cy="3616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2244e5208f1_0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5050" y="1706275"/>
            <a:ext cx="6139850" cy="3554654"/>
          </a:xfrm>
          <a:prstGeom prst="rect">
            <a:avLst/>
          </a:prstGeom>
          <a:noFill/>
          <a:ln>
            <a:noFill/>
          </a:ln>
        </p:spPr>
      </p:pic>
      <p:sp>
        <p:nvSpPr>
          <p:cNvPr id="218" name="Google Shape;218;g2244e5208f1_0_14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herence_header.png" id="223" name="Google Shape;223;h24b90802a7ed1256_0_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1999" cy="15544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herence_footer.png" id="224" name="Google Shape;224;h24b90802a7ed1256_0_1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587338"/>
            <a:ext cx="12191999" cy="270662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h24b90802a7ed1256_0_140"/>
          <p:cNvSpPr/>
          <p:nvPr/>
        </p:nvSpPr>
        <p:spPr>
          <a:xfrm>
            <a:off x="7882143" y="4297680"/>
            <a:ext cx="1783200" cy="80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h24b90802a7ed1256_0_140"/>
          <p:cNvSpPr/>
          <p:nvPr/>
        </p:nvSpPr>
        <p:spPr>
          <a:xfrm>
            <a:off x="7882143" y="4297680"/>
            <a:ext cx="63900" cy="804600"/>
          </a:xfrm>
          <a:prstGeom prst="rect">
            <a:avLst/>
          </a:prstGeom>
          <a:solidFill>
            <a:srgbClr val="E8140C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h24b90802a7ed1256_0_140"/>
          <p:cNvSpPr txBox="1"/>
          <p:nvPr/>
        </p:nvSpPr>
        <p:spPr>
          <a:xfrm>
            <a:off x="8065024" y="4370832"/>
            <a:ext cx="150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8140C"/>
                </a:solidFill>
                <a:latin typeface="Play"/>
                <a:ea typeface="Play"/>
                <a:cs typeface="Play"/>
                <a:sym typeface="Play"/>
              </a:rPr>
              <a:t>165,692</a:t>
            </a:r>
            <a:endParaRPr/>
          </a:p>
        </p:txBody>
      </p:sp>
      <p:sp>
        <p:nvSpPr>
          <p:cNvPr id="228" name="Google Shape;228;h24b90802a7ed1256_0_140"/>
          <p:cNvSpPr txBox="1"/>
          <p:nvPr/>
        </p:nvSpPr>
        <p:spPr>
          <a:xfrm>
            <a:off x="8065024" y="4681728"/>
            <a:ext cx="15087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  <a:t>accepted 30 s</a:t>
            </a:r>
            <a:b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  <a:t>atmospheric blocks</a:t>
            </a:r>
            <a:endParaRPr sz="1500"/>
          </a:p>
        </p:txBody>
      </p:sp>
      <p:sp>
        <p:nvSpPr>
          <p:cNvPr id="229" name="Google Shape;229;h24b90802a7ed1256_0_140"/>
          <p:cNvSpPr/>
          <p:nvPr/>
        </p:nvSpPr>
        <p:spPr>
          <a:xfrm>
            <a:off x="9802388" y="4297680"/>
            <a:ext cx="1847100" cy="80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h24b90802a7ed1256_0_140"/>
          <p:cNvSpPr/>
          <p:nvPr/>
        </p:nvSpPr>
        <p:spPr>
          <a:xfrm>
            <a:off x="9802388" y="4297680"/>
            <a:ext cx="63900" cy="804600"/>
          </a:xfrm>
          <a:prstGeom prst="rect">
            <a:avLst/>
          </a:prstGeom>
          <a:solidFill>
            <a:srgbClr val="E8140C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h24b90802a7ed1256_0_140"/>
          <p:cNvSpPr txBox="1"/>
          <p:nvPr/>
        </p:nvSpPr>
        <p:spPr>
          <a:xfrm>
            <a:off x="9985268" y="4370832"/>
            <a:ext cx="157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8140C"/>
                </a:solidFill>
                <a:latin typeface="Play"/>
                <a:ea typeface="Play"/>
                <a:cs typeface="Play"/>
                <a:sym typeface="Play"/>
              </a:rPr>
              <a:t>60</a:t>
            </a:r>
            <a:endParaRPr/>
          </a:p>
        </p:txBody>
      </p:sp>
      <p:sp>
        <p:nvSpPr>
          <p:cNvPr id="232" name="Google Shape;232;h24b90802a7ed1256_0_140"/>
          <p:cNvSpPr txBox="1"/>
          <p:nvPr/>
        </p:nvSpPr>
        <p:spPr>
          <a:xfrm>
            <a:off x="9985275" y="4681725"/>
            <a:ext cx="1664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  <a:t>independent observing</a:t>
            </a:r>
            <a:b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  <a:t>dates</a:t>
            </a:r>
            <a:endParaRPr sz="1500"/>
          </a:p>
        </p:txBody>
      </p:sp>
      <p:sp>
        <p:nvSpPr>
          <p:cNvPr id="233" name="Google Shape;233;h24b90802a7ed1256_0_140"/>
          <p:cNvSpPr/>
          <p:nvPr/>
        </p:nvSpPr>
        <p:spPr>
          <a:xfrm>
            <a:off x="7882143" y="5202936"/>
            <a:ext cx="1783200" cy="80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h24b90802a7ed1256_0_140"/>
          <p:cNvSpPr/>
          <p:nvPr/>
        </p:nvSpPr>
        <p:spPr>
          <a:xfrm>
            <a:off x="7882143" y="5202936"/>
            <a:ext cx="63900" cy="804600"/>
          </a:xfrm>
          <a:prstGeom prst="rect">
            <a:avLst/>
          </a:prstGeom>
          <a:solidFill>
            <a:srgbClr val="0071BC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h24b90802a7ed1256_0_140"/>
          <p:cNvSpPr txBox="1"/>
          <p:nvPr/>
        </p:nvSpPr>
        <p:spPr>
          <a:xfrm>
            <a:off x="8065024" y="5276088"/>
            <a:ext cx="1508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71BC"/>
                </a:solidFill>
                <a:latin typeface="Play"/>
                <a:ea typeface="Play"/>
                <a:cs typeface="Play"/>
                <a:sym typeface="Play"/>
              </a:rPr>
              <a:t>4.1 s</a:t>
            </a:r>
            <a:endParaRPr/>
          </a:p>
        </p:txBody>
      </p:sp>
      <p:sp>
        <p:nvSpPr>
          <p:cNvPr id="236" name="Google Shape;236;h24b90802a7ed1256_0_140"/>
          <p:cNvSpPr txBox="1"/>
          <p:nvPr/>
        </p:nvSpPr>
        <p:spPr>
          <a:xfrm>
            <a:off x="8065024" y="5586984"/>
            <a:ext cx="15087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  <a:t>overall median τ₉₀</a:t>
            </a:r>
            <a:endParaRPr sz="1500"/>
          </a:p>
        </p:txBody>
      </p:sp>
      <p:sp>
        <p:nvSpPr>
          <p:cNvPr id="237" name="Google Shape;237;h24b90802a7ed1256_0_140"/>
          <p:cNvSpPr/>
          <p:nvPr/>
        </p:nvSpPr>
        <p:spPr>
          <a:xfrm>
            <a:off x="9802388" y="5202936"/>
            <a:ext cx="1847100" cy="8046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270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h24b90802a7ed1256_0_140"/>
          <p:cNvSpPr/>
          <p:nvPr/>
        </p:nvSpPr>
        <p:spPr>
          <a:xfrm>
            <a:off x="9802388" y="5202936"/>
            <a:ext cx="63900" cy="804600"/>
          </a:xfrm>
          <a:prstGeom prst="rect">
            <a:avLst/>
          </a:prstGeom>
          <a:solidFill>
            <a:srgbClr val="0071BC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h24b90802a7ed1256_0_140"/>
          <p:cNvSpPr txBox="1"/>
          <p:nvPr/>
        </p:nvSpPr>
        <p:spPr>
          <a:xfrm>
            <a:off x="9985268" y="5276088"/>
            <a:ext cx="157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71BC"/>
                </a:solidFill>
                <a:latin typeface="Play"/>
                <a:ea typeface="Play"/>
                <a:cs typeface="Play"/>
                <a:sym typeface="Play"/>
              </a:rPr>
              <a:t>1.7–10.5 s</a:t>
            </a:r>
            <a:endParaRPr/>
          </a:p>
        </p:txBody>
      </p:sp>
      <p:sp>
        <p:nvSpPr>
          <p:cNvPr id="240" name="Google Shape;240;h24b90802a7ed1256_0_140"/>
          <p:cNvSpPr txBox="1"/>
          <p:nvPr/>
        </p:nvSpPr>
        <p:spPr>
          <a:xfrm>
            <a:off x="9985268" y="5586984"/>
            <a:ext cx="15729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50" u="none" cap="none" strike="noStrike">
                <a:solidFill>
                  <a:srgbClr val="464646"/>
                </a:solidFill>
                <a:latin typeface="Arial"/>
                <a:ea typeface="Arial"/>
                <a:cs typeface="Arial"/>
                <a:sym typeface="Arial"/>
              </a:rPr>
              <a:t>middle 68%</a:t>
            </a:r>
            <a:endParaRPr sz="1500"/>
          </a:p>
        </p:txBody>
      </p:sp>
      <p:sp>
        <p:nvSpPr>
          <p:cNvPr id="241" name="Google Shape;241;h24b90802a7ed1256_0_140"/>
          <p:cNvSpPr/>
          <p:nvPr/>
        </p:nvSpPr>
        <p:spPr>
          <a:xfrm>
            <a:off x="146525" y="5686900"/>
            <a:ext cx="7415700" cy="554100"/>
          </a:xfrm>
          <a:prstGeom prst="roundRect">
            <a:avLst>
              <a:gd fmla="val 6000" name="adj"/>
            </a:avLst>
          </a:prstGeom>
          <a:solidFill>
            <a:srgbClr val="F8F8F8"/>
          </a:solidFill>
          <a:ln cap="flat" cmpd="sng" w="10150">
            <a:solidFill>
              <a:srgbClr val="E4E4E4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h24b90802a7ed1256_0_140"/>
          <p:cNvSpPr txBox="1"/>
          <p:nvPr/>
        </p:nvSpPr>
        <p:spPr>
          <a:xfrm>
            <a:off x="121675" y="5686900"/>
            <a:ext cx="7531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373737"/>
                </a:solidFill>
                <a:latin typeface="Arial"/>
                <a:ea typeface="Arial"/>
                <a:cs typeface="Arial"/>
                <a:sym typeface="Arial"/>
              </a:rPr>
              <a:t>Monte Carlo sampling follows the measured τ₉₀ distribution for the current UTC hour</a:t>
            </a:r>
            <a:r>
              <a:rPr lang="en-US" sz="1600">
                <a:solidFill>
                  <a:srgbClr val="373737"/>
                </a:solidFill>
              </a:rPr>
              <a:t>,</a:t>
            </a:r>
            <a:r>
              <a:rPr b="0" i="0" lang="en-US" sz="1600" u="none" cap="none" strike="noStrike">
                <a:solidFill>
                  <a:srgbClr val="373737"/>
                </a:solidFill>
                <a:latin typeface="Arial"/>
                <a:ea typeface="Arial"/>
                <a:cs typeface="Arial"/>
                <a:sym typeface="Arial"/>
              </a:rPr>
              <a:t> not one fixed coherence time.</a:t>
            </a:r>
            <a:endParaRPr sz="1600"/>
          </a:p>
        </p:txBody>
      </p:sp>
      <p:pic>
        <p:nvPicPr>
          <p:cNvPr id="243" name="Google Shape;243;h24b90802a7ed1256_0_140"/>
          <p:cNvPicPr preferRelativeResize="0"/>
          <p:nvPr/>
        </p:nvPicPr>
        <p:blipFill rotWithShape="1">
          <a:blip r:embed="rId5">
            <a:alphaModFix/>
          </a:blip>
          <a:srcRect b="3335" l="0" r="0" t="0"/>
          <a:stretch/>
        </p:blipFill>
        <p:spPr>
          <a:xfrm>
            <a:off x="7222750" y="1623887"/>
            <a:ext cx="4840923" cy="2573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h24b90802a7ed1256_0_1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375" y="1791525"/>
            <a:ext cx="6992801" cy="330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h24b90802a7ed1256_0_140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fadf24f22d_0_9"/>
          <p:cNvSpPr txBox="1"/>
          <p:nvPr/>
        </p:nvSpPr>
        <p:spPr>
          <a:xfrm>
            <a:off x="841248" y="329184"/>
            <a:ext cx="987552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Preliminary fringe detectability with measured H.E.S.S. coherence times</a:t>
            </a:r>
            <a:endParaRPr/>
          </a:p>
        </p:txBody>
      </p:sp>
      <p:sp>
        <p:nvSpPr>
          <p:cNvPr id="251" name="Google Shape;251;g2fadf24f22d_0_9"/>
          <p:cNvSpPr txBox="1"/>
          <p:nvPr/>
        </p:nvSpPr>
        <p:spPr>
          <a:xfrm>
            <a:off x="210312" y="6583680"/>
            <a:ext cx="1051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252" name="Google Shape;252;g2fadf24f22d_0_9"/>
          <p:cNvSpPr txBox="1"/>
          <p:nvPr/>
        </p:nvSpPr>
        <p:spPr>
          <a:xfrm>
            <a:off x="3794760" y="6583680"/>
            <a:ext cx="3337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</a:t>
            </a:r>
            <a:endParaRPr/>
          </a:p>
        </p:txBody>
      </p:sp>
      <p:sp>
        <p:nvSpPr>
          <p:cNvPr id="253" name="Google Shape;253;g2fadf24f22d_0_9"/>
          <p:cNvSpPr txBox="1"/>
          <p:nvPr/>
        </p:nvSpPr>
        <p:spPr>
          <a:xfrm>
            <a:off x="518157" y="1607593"/>
            <a:ext cx="11155800" cy="2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5,000 Monte Carlo realisations per source–baseline combination. </a:t>
            </a:r>
            <a:endParaRPr sz="1700"/>
          </a:p>
        </p:txBody>
      </p:sp>
      <p:sp>
        <p:nvSpPr>
          <p:cNvPr id="254" name="Google Shape;254;g2fadf24f22d_0_9"/>
          <p:cNvSpPr/>
          <p:nvPr/>
        </p:nvSpPr>
        <p:spPr>
          <a:xfrm>
            <a:off x="439037" y="5567259"/>
            <a:ext cx="2679300" cy="841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g2fadf24f22d_0_9"/>
          <p:cNvSpPr/>
          <p:nvPr/>
        </p:nvSpPr>
        <p:spPr>
          <a:xfrm>
            <a:off x="438887" y="5567259"/>
            <a:ext cx="73200" cy="841200"/>
          </a:xfrm>
          <a:prstGeom prst="rect">
            <a:avLst/>
          </a:prstGeom>
          <a:solidFill>
            <a:srgbClr val="1F77B4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2fadf24f22d_0_9"/>
          <p:cNvSpPr txBox="1"/>
          <p:nvPr/>
        </p:nvSpPr>
        <p:spPr>
          <a:xfrm>
            <a:off x="603528" y="5553261"/>
            <a:ext cx="24231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lang="en-US" sz="2000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1" lang="en-US" sz="2000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257" name="Google Shape;257;g2fadf24f22d_0_9"/>
          <p:cNvSpPr txBox="1"/>
          <p:nvPr/>
        </p:nvSpPr>
        <p:spPr>
          <a:xfrm>
            <a:off x="603503" y="5946281"/>
            <a:ext cx="2423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Sgr A* · AMT–ALMA</a:t>
            </a:r>
            <a:b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16–84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 percentile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:   7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–7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1600"/>
          </a:p>
        </p:txBody>
      </p:sp>
      <p:sp>
        <p:nvSpPr>
          <p:cNvPr id="258" name="Google Shape;258;g2fadf24f22d_0_9"/>
          <p:cNvSpPr/>
          <p:nvPr/>
        </p:nvSpPr>
        <p:spPr>
          <a:xfrm>
            <a:off x="3282746" y="5567259"/>
            <a:ext cx="2679300" cy="841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2fadf24f22d_0_9"/>
          <p:cNvSpPr/>
          <p:nvPr/>
        </p:nvSpPr>
        <p:spPr>
          <a:xfrm>
            <a:off x="3282696" y="5567234"/>
            <a:ext cx="73200" cy="841200"/>
          </a:xfrm>
          <a:prstGeom prst="rect">
            <a:avLst/>
          </a:prstGeom>
          <a:solidFill>
            <a:srgbClr val="FF7F0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2fadf24f22d_0_9"/>
          <p:cNvSpPr txBox="1"/>
          <p:nvPr/>
        </p:nvSpPr>
        <p:spPr>
          <a:xfrm>
            <a:off x="3470238" y="5567261"/>
            <a:ext cx="24231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1" lang="en-US" sz="2000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1" i="0" lang="en-US" sz="2000" u="none" cap="none" strike="noStrike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1" lang="en-US" sz="2000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i="0" lang="en-US" sz="2000" u="none" cap="none" strike="noStrike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261" name="Google Shape;261;g2fadf24f22d_0_9"/>
          <p:cNvSpPr txBox="1"/>
          <p:nvPr/>
        </p:nvSpPr>
        <p:spPr>
          <a:xfrm>
            <a:off x="3470188" y="5973769"/>
            <a:ext cx="2423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Sgr A* · AMT–NOEMA</a:t>
            </a:r>
            <a:b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16–84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percentile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:   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62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73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1600"/>
          </a:p>
        </p:txBody>
      </p:sp>
      <p:sp>
        <p:nvSpPr>
          <p:cNvPr id="262" name="Google Shape;262;g2fadf24f22d_0_9"/>
          <p:cNvSpPr/>
          <p:nvPr/>
        </p:nvSpPr>
        <p:spPr>
          <a:xfrm>
            <a:off x="6126518" y="5567259"/>
            <a:ext cx="2679300" cy="841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g2fadf24f22d_0_9"/>
          <p:cNvSpPr/>
          <p:nvPr/>
        </p:nvSpPr>
        <p:spPr>
          <a:xfrm>
            <a:off x="6126518" y="5567234"/>
            <a:ext cx="73200" cy="841200"/>
          </a:xfrm>
          <a:prstGeom prst="rect">
            <a:avLst/>
          </a:prstGeom>
          <a:solidFill>
            <a:srgbClr val="1F77B4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2fadf24f22d_0_9"/>
          <p:cNvSpPr txBox="1"/>
          <p:nvPr/>
        </p:nvSpPr>
        <p:spPr>
          <a:xfrm>
            <a:off x="6336897" y="5553261"/>
            <a:ext cx="24231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lang="en-US" sz="2000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1" lang="en-US" sz="2000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265" name="Google Shape;265;g2fadf24f22d_0_9"/>
          <p:cNvSpPr txBox="1"/>
          <p:nvPr/>
        </p:nvSpPr>
        <p:spPr>
          <a:xfrm>
            <a:off x="6336897" y="5946281"/>
            <a:ext cx="2423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M87* · AMT–ALMA</a:t>
            </a:r>
            <a:b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16–84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percentile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:   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66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–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76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1600"/>
          </a:p>
        </p:txBody>
      </p:sp>
      <p:sp>
        <p:nvSpPr>
          <p:cNvPr id="266" name="Google Shape;266;g2fadf24f22d_0_9"/>
          <p:cNvSpPr/>
          <p:nvPr/>
        </p:nvSpPr>
        <p:spPr>
          <a:xfrm>
            <a:off x="8970289" y="5567259"/>
            <a:ext cx="2679300" cy="841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2fadf24f22d_0_9"/>
          <p:cNvSpPr/>
          <p:nvPr/>
        </p:nvSpPr>
        <p:spPr>
          <a:xfrm>
            <a:off x="8970289" y="5567234"/>
            <a:ext cx="73200" cy="841200"/>
          </a:xfrm>
          <a:prstGeom prst="rect">
            <a:avLst/>
          </a:prstGeom>
          <a:solidFill>
            <a:srgbClr val="FF7F0E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2fadf24f22d_0_9"/>
          <p:cNvSpPr txBox="1"/>
          <p:nvPr/>
        </p:nvSpPr>
        <p:spPr>
          <a:xfrm>
            <a:off x="9134856" y="5553261"/>
            <a:ext cx="24231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57</a:t>
            </a:r>
            <a:r>
              <a:rPr b="1" i="0" lang="en-US" sz="2000" u="none" cap="none" strike="noStrike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1" lang="en-US" sz="2000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1" i="0" lang="en-US" sz="2000" u="none" cap="none" strike="noStrike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/>
          </a:p>
        </p:txBody>
      </p:sp>
      <p:sp>
        <p:nvSpPr>
          <p:cNvPr id="269" name="Google Shape;269;g2fadf24f22d_0_9"/>
          <p:cNvSpPr txBox="1"/>
          <p:nvPr/>
        </p:nvSpPr>
        <p:spPr>
          <a:xfrm>
            <a:off x="9134856" y="5946281"/>
            <a:ext cx="2423100" cy="4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M87* · AMT–NOEMA</a:t>
            </a:r>
            <a:b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16–84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percentile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:   5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–6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lang="en-US" sz="125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0" i="0" lang="en-US" sz="12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%</a:t>
            </a:r>
            <a:endParaRPr sz="1600"/>
          </a:p>
        </p:txBody>
      </p:sp>
      <p:sp>
        <p:nvSpPr>
          <p:cNvPr id="270" name="Google Shape;270;g2fadf24f22d_0_9"/>
          <p:cNvSpPr/>
          <p:nvPr/>
        </p:nvSpPr>
        <p:spPr>
          <a:xfrm>
            <a:off x="3122778" y="5175514"/>
            <a:ext cx="6080700" cy="255900"/>
          </a:xfrm>
          <a:prstGeom prst="roundRect">
            <a:avLst>
              <a:gd fmla="val 8000" name="adj"/>
            </a:avLst>
          </a:prstGeom>
          <a:solidFill>
            <a:srgbClr val="F5F5F5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g2fadf24f22d_0_9"/>
          <p:cNvSpPr txBox="1"/>
          <p:nvPr/>
        </p:nvSpPr>
        <p:spPr>
          <a:xfrm>
            <a:off x="3227937" y="5175518"/>
            <a:ext cx="5870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u="none" cap="none" strike="noStrike">
                <a:solidFill>
                  <a:srgbClr val="4B4B4B"/>
                </a:solidFill>
                <a:latin typeface="Arial"/>
                <a:ea typeface="Arial"/>
                <a:cs typeface="Arial"/>
                <a:sym typeface="Arial"/>
              </a:rPr>
              <a:t>Reference case for the percentages below: 0.1 Jy correlated signal</a:t>
            </a:r>
            <a:endParaRPr/>
          </a:p>
        </p:txBody>
      </p:sp>
      <p:pic>
        <p:nvPicPr>
          <p:cNvPr id="272" name="Google Shape;272;g2fadf24f22d_0_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54350"/>
            <a:ext cx="5809650" cy="2835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g2fadf24f22d_0_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29950" y="2054350"/>
            <a:ext cx="5809650" cy="283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g2fadf24f22d_0_9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fadf24f22d_0_19"/>
          <p:cNvSpPr txBox="1"/>
          <p:nvPr/>
        </p:nvSpPr>
        <p:spPr>
          <a:xfrm>
            <a:off x="841248" y="329184"/>
            <a:ext cx="987552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we can say now — and what comes next</a:t>
            </a:r>
            <a:endParaRPr/>
          </a:p>
        </p:txBody>
      </p:sp>
      <p:sp>
        <p:nvSpPr>
          <p:cNvPr id="280" name="Google Shape;280;g2fadf24f22d_0_19"/>
          <p:cNvSpPr txBox="1"/>
          <p:nvPr/>
        </p:nvSpPr>
        <p:spPr>
          <a:xfrm>
            <a:off x="210312" y="6583680"/>
            <a:ext cx="1051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281" name="Google Shape;281;g2fadf24f22d_0_19"/>
          <p:cNvSpPr txBox="1"/>
          <p:nvPr/>
        </p:nvSpPr>
        <p:spPr>
          <a:xfrm>
            <a:off x="3794760" y="6583680"/>
            <a:ext cx="3337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</a:t>
            </a:r>
            <a:endParaRPr/>
          </a:p>
        </p:txBody>
      </p:sp>
      <p:sp>
        <p:nvSpPr>
          <p:cNvPr id="282" name="Google Shape;282;g2fadf24f22d_0_19"/>
          <p:cNvSpPr txBox="1"/>
          <p:nvPr/>
        </p:nvSpPr>
        <p:spPr>
          <a:xfrm>
            <a:off x="502920" y="1719072"/>
            <a:ext cx="52120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Preliminary takeaways</a:t>
            </a:r>
            <a:endParaRPr/>
          </a:p>
        </p:txBody>
      </p:sp>
      <p:sp>
        <p:nvSpPr>
          <p:cNvPr id="283" name="Google Shape;283;g2fadf24f22d_0_19"/>
          <p:cNvSpPr/>
          <p:nvPr/>
        </p:nvSpPr>
        <p:spPr>
          <a:xfrm>
            <a:off x="502958" y="2304835"/>
            <a:ext cx="5349300" cy="1051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g2fadf24f22d_0_19"/>
          <p:cNvSpPr txBox="1"/>
          <p:nvPr/>
        </p:nvSpPr>
        <p:spPr>
          <a:xfrm>
            <a:off x="713232" y="2286000"/>
            <a:ext cx="4892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Measured atmosphere matters</a:t>
            </a:r>
            <a:endParaRPr sz="1600"/>
          </a:p>
        </p:txBody>
      </p:sp>
      <p:sp>
        <p:nvSpPr>
          <p:cNvPr id="285" name="Google Shape;285;g2fadf24f22d_0_19"/>
          <p:cNvSpPr txBox="1"/>
          <p:nvPr/>
        </p:nvSpPr>
        <p:spPr>
          <a:xfrm>
            <a:off x="731557" y="2715877"/>
            <a:ext cx="48921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The H.E.S.S. median t₉₀ is ~4.1 s, but the distribution changes strongly with UTC time.</a:t>
            </a:r>
            <a:endParaRPr sz="1700"/>
          </a:p>
        </p:txBody>
      </p:sp>
      <p:sp>
        <p:nvSpPr>
          <p:cNvPr id="286" name="Google Shape;286;g2fadf24f22d_0_19"/>
          <p:cNvSpPr/>
          <p:nvPr/>
        </p:nvSpPr>
        <p:spPr>
          <a:xfrm>
            <a:off x="502950" y="3605637"/>
            <a:ext cx="5349300" cy="117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2fadf24f22d_0_19"/>
          <p:cNvSpPr txBox="1"/>
          <p:nvPr/>
        </p:nvSpPr>
        <p:spPr>
          <a:xfrm>
            <a:off x="713232" y="3659846"/>
            <a:ext cx="4892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AMT–ALMA is more sensitive</a:t>
            </a:r>
            <a:endParaRPr sz="1600"/>
          </a:p>
        </p:txBody>
      </p:sp>
      <p:sp>
        <p:nvSpPr>
          <p:cNvPr id="288" name="Google Shape;288;g2fadf24f22d_0_19"/>
          <p:cNvSpPr txBox="1"/>
          <p:nvPr/>
        </p:nvSpPr>
        <p:spPr>
          <a:xfrm>
            <a:off x="713225" y="4007750"/>
            <a:ext cx="50703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For the 0.1 Jy reference, AMT–ALMA gives median detection fractions of 73.8% for Sgr A and 71.4% for M87, compared with 68.7% and 57.6% for AMT–NOEMA.</a:t>
            </a:r>
            <a:endParaRPr sz="1700"/>
          </a:p>
        </p:txBody>
      </p:sp>
      <p:sp>
        <p:nvSpPr>
          <p:cNvPr id="289" name="Google Shape;289;g2fadf24f22d_0_19"/>
          <p:cNvSpPr/>
          <p:nvPr/>
        </p:nvSpPr>
        <p:spPr>
          <a:xfrm>
            <a:off x="434345" y="5138588"/>
            <a:ext cx="5349300" cy="1051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2fadf24f22d_0_19"/>
          <p:cNvSpPr txBox="1"/>
          <p:nvPr/>
        </p:nvSpPr>
        <p:spPr>
          <a:xfrm>
            <a:off x="713232" y="5138591"/>
            <a:ext cx="4892100" cy="32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Gamsberg looks promising</a:t>
            </a:r>
            <a:endParaRPr sz="1600"/>
          </a:p>
        </p:txBody>
      </p:sp>
      <p:sp>
        <p:nvSpPr>
          <p:cNvPr id="291" name="Google Shape;291;g2fadf24f22d_0_19"/>
          <p:cNvSpPr txBox="1"/>
          <p:nvPr/>
        </p:nvSpPr>
        <p:spPr>
          <a:xfrm>
            <a:off x="662982" y="5545943"/>
            <a:ext cx="48921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Its weather-based AMT SEFD is lower than H.E.S.S., but Gamsberg coherence times are not yet included.</a:t>
            </a:r>
            <a:endParaRPr sz="1700"/>
          </a:p>
        </p:txBody>
      </p:sp>
      <p:sp>
        <p:nvSpPr>
          <p:cNvPr id="292" name="Google Shape;292;g2fadf24f22d_0_19"/>
          <p:cNvSpPr txBox="1"/>
          <p:nvPr/>
        </p:nvSpPr>
        <p:spPr>
          <a:xfrm>
            <a:off x="6236208" y="1719072"/>
            <a:ext cx="530352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Next steps</a:t>
            </a:r>
            <a:endParaRPr/>
          </a:p>
        </p:txBody>
      </p:sp>
      <p:sp>
        <p:nvSpPr>
          <p:cNvPr id="293" name="Google Shape;293;g2fadf24f22d_0_19"/>
          <p:cNvSpPr/>
          <p:nvPr/>
        </p:nvSpPr>
        <p:spPr>
          <a:xfrm>
            <a:off x="6281928" y="2148840"/>
            <a:ext cx="420624" cy="420624"/>
          </a:xfrm>
          <a:prstGeom prst="ellipse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/>
          </a:p>
        </p:txBody>
      </p:sp>
      <p:sp>
        <p:nvSpPr>
          <p:cNvPr id="294" name="Google Shape;294;g2fadf24f22d_0_19"/>
          <p:cNvSpPr txBox="1"/>
          <p:nvPr/>
        </p:nvSpPr>
        <p:spPr>
          <a:xfrm>
            <a:off x="6839712" y="2130552"/>
            <a:ext cx="46635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Apply the calibrated coherence-time method to Gamsberg and the remaining Namibia phase monitors.</a:t>
            </a:r>
            <a:endParaRPr sz="1600"/>
          </a:p>
        </p:txBody>
      </p:sp>
      <p:sp>
        <p:nvSpPr>
          <p:cNvPr id="295" name="Google Shape;295;g2fadf24f22d_0_19"/>
          <p:cNvSpPr/>
          <p:nvPr/>
        </p:nvSpPr>
        <p:spPr>
          <a:xfrm>
            <a:off x="6469380" y="2578608"/>
            <a:ext cx="36576" cy="530352"/>
          </a:xfrm>
          <a:prstGeom prst="rect">
            <a:avLst/>
          </a:prstGeom>
          <a:solidFill>
            <a:srgbClr val="C8C8C8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2fadf24f22d_0_19"/>
          <p:cNvSpPr/>
          <p:nvPr/>
        </p:nvSpPr>
        <p:spPr>
          <a:xfrm>
            <a:off x="6281928" y="3108960"/>
            <a:ext cx="420624" cy="420624"/>
          </a:xfrm>
          <a:prstGeom prst="ellipse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/>
          </a:p>
        </p:txBody>
      </p:sp>
      <p:sp>
        <p:nvSpPr>
          <p:cNvPr id="297" name="Google Shape;297;g2fadf24f22d_0_19"/>
          <p:cNvSpPr txBox="1"/>
          <p:nvPr/>
        </p:nvSpPr>
        <p:spPr>
          <a:xfrm>
            <a:off x="6839712" y="3090672"/>
            <a:ext cx="4663500" cy="5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Replace the fixed 0.1 Jy reference with source-model correlated flux as a function of baseline and time.</a:t>
            </a:r>
            <a:endParaRPr sz="1600"/>
          </a:p>
        </p:txBody>
      </p:sp>
      <p:sp>
        <p:nvSpPr>
          <p:cNvPr id="298" name="Google Shape;298;g2fadf24f22d_0_19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9" name="Google Shape;299;g2fadf24f22d_0_19"/>
          <p:cNvSpPr/>
          <p:nvPr/>
        </p:nvSpPr>
        <p:spPr>
          <a:xfrm>
            <a:off x="6277366" y="4069040"/>
            <a:ext cx="420600" cy="420600"/>
          </a:xfrm>
          <a:prstGeom prst="ellipse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/>
          </a:p>
        </p:txBody>
      </p:sp>
      <p:sp>
        <p:nvSpPr>
          <p:cNvPr id="300" name="Google Shape;300;g2fadf24f22d_0_19"/>
          <p:cNvSpPr/>
          <p:nvPr/>
        </p:nvSpPr>
        <p:spPr>
          <a:xfrm>
            <a:off x="6473943" y="3529583"/>
            <a:ext cx="36600" cy="530400"/>
          </a:xfrm>
          <a:prstGeom prst="rect">
            <a:avLst/>
          </a:prstGeom>
          <a:solidFill>
            <a:srgbClr val="C8C8C8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g2fadf24f22d_0_19"/>
          <p:cNvSpPr txBox="1"/>
          <p:nvPr/>
        </p:nvSpPr>
        <p:spPr>
          <a:xfrm>
            <a:off x="6839712" y="4014597"/>
            <a:ext cx="4663500" cy="7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Apply the same fringe-detectability analysis to selected existing EHT baselines to provide a direct benchmark for the AMT results.</a:t>
            </a:r>
            <a:endParaRPr sz="16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3225"/>
        </a:solidFill>
      </p:bgPr>
    </p:bg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h24b90802a7ed1256_0_4"/>
          <p:cNvPicPr preferRelativeResize="0"/>
          <p:nvPr/>
        </p:nvPicPr>
        <p:blipFill rotWithShape="1">
          <a:blip r:embed="rId3">
            <a:alphaModFix/>
          </a:blip>
          <a:srcRect b="0" l="40" r="50" t="0"/>
          <a:stretch/>
        </p:blipFill>
        <p:spPr>
          <a:xfrm>
            <a:off x="0" y="0"/>
            <a:ext cx="12192001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h24b90802a7ed1256_0_4"/>
          <p:cNvSpPr/>
          <p:nvPr/>
        </p:nvSpPr>
        <p:spPr>
          <a:xfrm>
            <a:off x="5377025" y="160275"/>
            <a:ext cx="5619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" lIns="19050" spcFirstLastPara="1" rIns="19050" wrap="square" tIns="9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425"/>
              </a:buClr>
              <a:buSzPts val="3900"/>
              <a:buFont typeface="Arial"/>
              <a:buNone/>
            </a:pPr>
            <a:r>
              <a:rPr b="1" i="0" lang="en-US" sz="3900">
                <a:solidFill>
                  <a:srgbClr val="FFC425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/>
          </a:p>
        </p:txBody>
      </p:sp>
      <p:sp>
        <p:nvSpPr>
          <p:cNvPr id="309" name="Google Shape;309;h24b90802a7ed1256_0_4"/>
          <p:cNvSpPr/>
          <p:nvPr/>
        </p:nvSpPr>
        <p:spPr>
          <a:xfrm>
            <a:off x="5900975" y="968950"/>
            <a:ext cx="4572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" lIns="19050" spcFirstLastPara="1" rIns="19050" wrap="square" tIns="9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None/>
            </a:pPr>
            <a:r>
              <a:rPr b="0" i="0" lang="en-US" sz="21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Questions and discussion</a:t>
            </a:r>
            <a:endParaRPr/>
          </a:p>
        </p:txBody>
      </p:sp>
      <p:sp>
        <p:nvSpPr>
          <p:cNvPr id="310" name="Google Shape;310;h24b90802a7ed1256_0_4"/>
          <p:cNvSpPr/>
          <p:nvPr/>
        </p:nvSpPr>
        <p:spPr>
          <a:xfrm>
            <a:off x="6805775" y="1631925"/>
            <a:ext cx="2762400" cy="28500"/>
          </a:xfrm>
          <a:prstGeom prst="rect">
            <a:avLst/>
          </a:prstGeom>
          <a:solidFill>
            <a:srgbClr val="FFC425"/>
          </a:solidFill>
          <a:ln cap="flat" cmpd="sng" w="9525">
            <a:solidFill>
              <a:srgbClr val="FFC4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h24b90802a7ed1256_0_4"/>
          <p:cNvSpPr/>
          <p:nvPr/>
        </p:nvSpPr>
        <p:spPr>
          <a:xfrm>
            <a:off x="5900975" y="1768900"/>
            <a:ext cx="457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" lIns="19050" spcFirstLastPara="1" rIns="19050" wrap="square" tIns="9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b="1" i="0" lang="en-US" sz="18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Hiiko Katjaita</a:t>
            </a:r>
            <a:endParaRPr/>
          </a:p>
        </p:txBody>
      </p:sp>
      <p:sp>
        <p:nvSpPr>
          <p:cNvPr id="312" name="Google Shape;312;h24b90802a7ed1256_0_4"/>
          <p:cNvSpPr/>
          <p:nvPr/>
        </p:nvSpPr>
        <p:spPr>
          <a:xfrm>
            <a:off x="5900975" y="2229875"/>
            <a:ext cx="4572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" lIns="19050" spcFirstLastPara="1" rIns="19050" wrap="square" tIns="9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75"/>
              <a:buFont typeface="Arial"/>
              <a:buNone/>
            </a:pPr>
            <a:r>
              <a:rPr b="0" i="0" lang="en-US" sz="157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University of Namibia</a:t>
            </a:r>
            <a:endParaRPr/>
          </a:p>
        </p:txBody>
      </p:sp>
      <p:sp>
        <p:nvSpPr>
          <p:cNvPr id="313" name="Google Shape;313;h24b90802a7ed1256_0_4"/>
          <p:cNvSpPr/>
          <p:nvPr/>
        </p:nvSpPr>
        <p:spPr>
          <a:xfrm>
            <a:off x="5710475" y="2838013"/>
            <a:ext cx="4953000" cy="2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" lIns="19050" spcFirstLastPara="1" rIns="19050" wrap="square" tIns="95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425"/>
              </a:buClr>
              <a:buSzPts val="1088"/>
              <a:buFont typeface="Arial"/>
              <a:buNone/>
            </a:pPr>
            <a:r>
              <a:rPr b="1" i="0" lang="en-US" sz="1500">
                <a:solidFill>
                  <a:srgbClr val="FFC425"/>
                </a:solidFill>
                <a:latin typeface="Arial"/>
                <a:ea typeface="Arial"/>
                <a:cs typeface="Arial"/>
                <a:sym typeface="Arial"/>
              </a:rPr>
              <a:t>Acknowledgements</a:t>
            </a:r>
            <a:endParaRPr sz="1500"/>
          </a:p>
        </p:txBody>
      </p:sp>
      <p:sp>
        <p:nvSpPr>
          <p:cNvPr id="314" name="Google Shape;314;h24b90802a7ed1256_0_4"/>
          <p:cNvSpPr/>
          <p:nvPr/>
        </p:nvSpPr>
        <p:spPr>
          <a:xfrm>
            <a:off x="5856825" y="3173725"/>
            <a:ext cx="5509500" cy="72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" lIns="19050" spcFirstLastPara="1" rIns="19050" wrap="square" tIns="9525">
            <a:noAutofit/>
          </a:bodyPr>
          <a:lstStyle/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0" i="0" lang="en-US" sz="12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Radboud University / Radboud Radio Lab</a:t>
            </a:r>
            <a:endParaRPr b="0" i="0" sz="1213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0" i="0" lang="en-US" sz="12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Institut de Radioastronomie Millimétrique (IRAM), Plateau de Bure</a:t>
            </a:r>
            <a:endParaRPr b="0" i="0" sz="1213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0" i="0" lang="en-US" sz="12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Africa Millimetre Telescope (AMT)</a:t>
            </a:r>
            <a:endParaRPr sz="1213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13"/>
              <a:buFont typeface="Arial"/>
              <a:buNone/>
            </a:pPr>
            <a:r>
              <a:rPr b="0" i="0" lang="en-US" sz="1213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Partial support: ERC Synergy Grant BlackHolistic, ERC-2022-SYG 101071643</a:t>
            </a:r>
            <a:endParaRPr sz="1600"/>
          </a:p>
        </p:txBody>
      </p:sp>
      <p:pic>
        <p:nvPicPr>
          <p:cNvPr id="315" name="Google Shape;315;h24b90802a7ed1256_0_4"/>
          <p:cNvPicPr preferRelativeResize="0"/>
          <p:nvPr/>
        </p:nvPicPr>
        <p:blipFill rotWithShape="1">
          <a:blip r:embed="rId4">
            <a:alphaModFix/>
          </a:blip>
          <a:srcRect b="14034" l="0" r="0" t="12679"/>
          <a:stretch/>
        </p:blipFill>
        <p:spPr>
          <a:xfrm>
            <a:off x="344825" y="104450"/>
            <a:ext cx="3752850" cy="2062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h24b90802a7ed1256_0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75075" y="4320346"/>
            <a:ext cx="5704423" cy="2449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h24b90802a7ed1256_0_635"/>
          <p:cNvSpPr txBox="1"/>
          <p:nvPr/>
        </p:nvSpPr>
        <p:spPr>
          <a:xfrm>
            <a:off x="210312" y="6583680"/>
            <a:ext cx="1051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322" name="Google Shape;322;h24b90802a7ed1256_0_635"/>
          <p:cNvSpPr txBox="1"/>
          <p:nvPr/>
        </p:nvSpPr>
        <p:spPr>
          <a:xfrm>
            <a:off x="3794760" y="6583680"/>
            <a:ext cx="3337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 · backup</a:t>
            </a:r>
            <a:endParaRPr/>
          </a:p>
        </p:txBody>
      </p:sp>
      <p:sp>
        <p:nvSpPr>
          <p:cNvPr id="323" name="Google Shape;323;h24b90802a7ed1256_0_635"/>
          <p:cNvSpPr/>
          <p:nvPr/>
        </p:nvSpPr>
        <p:spPr>
          <a:xfrm>
            <a:off x="566928" y="1847088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h24b90802a7ed1256_0_635"/>
          <p:cNvSpPr/>
          <p:nvPr/>
        </p:nvSpPr>
        <p:spPr>
          <a:xfrm>
            <a:off x="566928" y="1847088"/>
            <a:ext cx="73200" cy="932700"/>
          </a:xfrm>
          <a:prstGeom prst="rect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h24b90802a7ed1256_0_635"/>
          <p:cNvSpPr txBox="1"/>
          <p:nvPr/>
        </p:nvSpPr>
        <p:spPr>
          <a:xfrm>
            <a:off x="731520" y="1920240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4 GHz</a:t>
            </a:r>
            <a:endParaRPr/>
          </a:p>
        </p:txBody>
      </p:sp>
      <p:sp>
        <p:nvSpPr>
          <p:cNvPr id="326" name="Google Shape;326;h24b90802a7ed1256_0_635"/>
          <p:cNvSpPr txBox="1"/>
          <p:nvPr/>
        </p:nvSpPr>
        <p:spPr>
          <a:xfrm>
            <a:off x="731520" y="2194560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Bandwidth</a:t>
            </a:r>
            <a:endParaRPr/>
          </a:p>
        </p:txBody>
      </p:sp>
      <p:sp>
        <p:nvSpPr>
          <p:cNvPr id="327" name="Google Shape;327;h24b90802a7ed1256_0_635"/>
          <p:cNvSpPr/>
          <p:nvPr/>
        </p:nvSpPr>
        <p:spPr>
          <a:xfrm>
            <a:off x="3429000" y="1847088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h24b90802a7ed1256_0_635"/>
          <p:cNvSpPr/>
          <p:nvPr/>
        </p:nvSpPr>
        <p:spPr>
          <a:xfrm>
            <a:off x="3429000" y="1847088"/>
            <a:ext cx="73200" cy="932700"/>
          </a:xfrm>
          <a:prstGeom prst="rect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h24b90802a7ed1256_0_635"/>
          <p:cNvSpPr txBox="1"/>
          <p:nvPr/>
        </p:nvSpPr>
        <p:spPr>
          <a:xfrm>
            <a:off x="3593592" y="1920240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0.88</a:t>
            </a:r>
            <a:endParaRPr/>
          </a:p>
        </p:txBody>
      </p:sp>
      <p:sp>
        <p:nvSpPr>
          <p:cNvPr id="330" name="Google Shape;330;h24b90802a7ed1256_0_635"/>
          <p:cNvSpPr txBox="1"/>
          <p:nvPr/>
        </p:nvSpPr>
        <p:spPr>
          <a:xfrm>
            <a:off x="3593592" y="2194560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Quantisation efficiency</a:t>
            </a:r>
            <a:endParaRPr/>
          </a:p>
        </p:txBody>
      </p:sp>
      <p:sp>
        <p:nvSpPr>
          <p:cNvPr id="331" name="Google Shape;331;h24b90802a7ed1256_0_635"/>
          <p:cNvSpPr/>
          <p:nvPr/>
        </p:nvSpPr>
        <p:spPr>
          <a:xfrm>
            <a:off x="6291072" y="1847088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h24b90802a7ed1256_0_635"/>
          <p:cNvSpPr/>
          <p:nvPr/>
        </p:nvSpPr>
        <p:spPr>
          <a:xfrm>
            <a:off x="6291072" y="1847088"/>
            <a:ext cx="73200" cy="932700"/>
          </a:xfrm>
          <a:prstGeom prst="rect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h24b90802a7ed1256_0_635"/>
          <p:cNvSpPr txBox="1"/>
          <p:nvPr/>
        </p:nvSpPr>
        <p:spPr>
          <a:xfrm>
            <a:off x="6455664" y="1920240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SNR ≥ 4</a:t>
            </a:r>
            <a:endParaRPr/>
          </a:p>
        </p:txBody>
      </p:sp>
      <p:sp>
        <p:nvSpPr>
          <p:cNvPr id="334" name="Google Shape;334;h24b90802a7ed1256_0_635"/>
          <p:cNvSpPr txBox="1"/>
          <p:nvPr/>
        </p:nvSpPr>
        <p:spPr>
          <a:xfrm>
            <a:off x="6455664" y="2194560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Fringe threshold</a:t>
            </a:r>
            <a:endParaRPr/>
          </a:p>
        </p:txBody>
      </p:sp>
      <p:sp>
        <p:nvSpPr>
          <p:cNvPr id="335" name="Google Shape;335;h24b90802a7ed1256_0_635"/>
          <p:cNvSpPr/>
          <p:nvPr/>
        </p:nvSpPr>
        <p:spPr>
          <a:xfrm>
            <a:off x="9153144" y="1847088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h24b90802a7ed1256_0_635"/>
          <p:cNvSpPr/>
          <p:nvPr/>
        </p:nvSpPr>
        <p:spPr>
          <a:xfrm>
            <a:off x="9153144" y="1847088"/>
            <a:ext cx="73200" cy="932700"/>
          </a:xfrm>
          <a:prstGeom prst="rect">
            <a:avLst/>
          </a:prstGeom>
          <a:solidFill>
            <a:srgbClr val="EF3125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h24b90802a7ed1256_0_635"/>
          <p:cNvSpPr txBox="1"/>
          <p:nvPr/>
        </p:nvSpPr>
        <p:spPr>
          <a:xfrm>
            <a:off x="9317736" y="1920240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0.90</a:t>
            </a:r>
            <a:endParaRPr/>
          </a:p>
        </p:txBody>
      </p:sp>
      <p:sp>
        <p:nvSpPr>
          <p:cNvPr id="338" name="Google Shape;338;h24b90802a7ed1256_0_635"/>
          <p:cNvSpPr txBox="1"/>
          <p:nvPr/>
        </p:nvSpPr>
        <p:spPr>
          <a:xfrm>
            <a:off x="9317736" y="2194560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Retention at t₉₀</a:t>
            </a:r>
            <a:endParaRPr/>
          </a:p>
        </p:txBody>
      </p:sp>
      <p:sp>
        <p:nvSpPr>
          <p:cNvPr id="339" name="Google Shape;339;h24b90802a7ed1256_0_635"/>
          <p:cNvSpPr/>
          <p:nvPr/>
        </p:nvSpPr>
        <p:spPr>
          <a:xfrm>
            <a:off x="566928" y="3008376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h24b90802a7ed1256_0_635"/>
          <p:cNvSpPr/>
          <p:nvPr/>
        </p:nvSpPr>
        <p:spPr>
          <a:xfrm>
            <a:off x="566928" y="3008376"/>
            <a:ext cx="73200" cy="932700"/>
          </a:xfrm>
          <a:prstGeom prst="rect">
            <a:avLst/>
          </a:prstGeom>
          <a:solidFill>
            <a:srgbClr val="1F77B4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h24b90802a7ed1256_0_635"/>
          <p:cNvSpPr txBox="1"/>
          <p:nvPr/>
        </p:nvSpPr>
        <p:spPr>
          <a:xfrm>
            <a:off x="731520" y="3081528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5,000 / combination</a:t>
            </a:r>
            <a:endParaRPr/>
          </a:p>
        </p:txBody>
      </p:sp>
      <p:sp>
        <p:nvSpPr>
          <p:cNvPr id="342" name="Google Shape;342;h24b90802a7ed1256_0_635"/>
          <p:cNvSpPr txBox="1"/>
          <p:nvPr/>
        </p:nvSpPr>
        <p:spPr>
          <a:xfrm>
            <a:off x="731520" y="3355848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Monte Carlo</a:t>
            </a:r>
            <a:endParaRPr/>
          </a:p>
        </p:txBody>
      </p:sp>
      <p:sp>
        <p:nvSpPr>
          <p:cNvPr id="343" name="Google Shape;343;h24b90802a7ed1256_0_635"/>
          <p:cNvSpPr/>
          <p:nvPr/>
        </p:nvSpPr>
        <p:spPr>
          <a:xfrm>
            <a:off x="3429000" y="3008376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h24b90802a7ed1256_0_635"/>
          <p:cNvSpPr/>
          <p:nvPr/>
        </p:nvSpPr>
        <p:spPr>
          <a:xfrm>
            <a:off x="3429000" y="3008376"/>
            <a:ext cx="73200" cy="932700"/>
          </a:xfrm>
          <a:prstGeom prst="rect">
            <a:avLst/>
          </a:prstGeom>
          <a:solidFill>
            <a:srgbClr val="1F77B4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h24b90802a7ed1256_0_635"/>
          <p:cNvSpPr txBox="1"/>
          <p:nvPr/>
        </p:nvSpPr>
        <p:spPr>
          <a:xfrm>
            <a:off x="3593592" y="3081528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14 m / 0.55</a:t>
            </a:r>
            <a:endParaRPr/>
          </a:p>
        </p:txBody>
      </p:sp>
      <p:sp>
        <p:nvSpPr>
          <p:cNvPr id="346" name="Google Shape;346;h24b90802a7ed1256_0_635"/>
          <p:cNvSpPr txBox="1"/>
          <p:nvPr/>
        </p:nvSpPr>
        <p:spPr>
          <a:xfrm>
            <a:off x="3593592" y="3355848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AMT dish / ηA</a:t>
            </a:r>
            <a:endParaRPr/>
          </a:p>
        </p:txBody>
      </p:sp>
      <p:sp>
        <p:nvSpPr>
          <p:cNvPr id="347" name="Google Shape;347;h24b90802a7ed1256_0_635"/>
          <p:cNvSpPr/>
          <p:nvPr/>
        </p:nvSpPr>
        <p:spPr>
          <a:xfrm>
            <a:off x="6291072" y="3008376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h24b90802a7ed1256_0_635"/>
          <p:cNvSpPr/>
          <p:nvPr/>
        </p:nvSpPr>
        <p:spPr>
          <a:xfrm>
            <a:off x="6291072" y="3008376"/>
            <a:ext cx="73200" cy="932700"/>
          </a:xfrm>
          <a:prstGeom prst="rect">
            <a:avLst/>
          </a:prstGeom>
          <a:solidFill>
            <a:srgbClr val="1F77B4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9" name="Google Shape;349;h24b90802a7ed1256_0_635"/>
          <p:cNvSpPr txBox="1"/>
          <p:nvPr/>
        </p:nvSpPr>
        <p:spPr>
          <a:xfrm>
            <a:off x="6455664" y="3081528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7°</a:t>
            </a:r>
            <a:endParaRPr/>
          </a:p>
        </p:txBody>
      </p:sp>
      <p:sp>
        <p:nvSpPr>
          <p:cNvPr id="350" name="Google Shape;350;h24b90802a7ed1256_0_635"/>
          <p:cNvSpPr txBox="1"/>
          <p:nvPr/>
        </p:nvSpPr>
        <p:spPr>
          <a:xfrm>
            <a:off x="6455664" y="3355848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Minimum elevation cut</a:t>
            </a:r>
            <a:endParaRPr/>
          </a:p>
        </p:txBody>
      </p:sp>
      <p:sp>
        <p:nvSpPr>
          <p:cNvPr id="351" name="Google Shape;351;h24b90802a7ed1256_0_635"/>
          <p:cNvSpPr/>
          <p:nvPr/>
        </p:nvSpPr>
        <p:spPr>
          <a:xfrm>
            <a:off x="9153144" y="3008376"/>
            <a:ext cx="2578500" cy="932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0150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h24b90802a7ed1256_0_635"/>
          <p:cNvSpPr/>
          <p:nvPr/>
        </p:nvSpPr>
        <p:spPr>
          <a:xfrm>
            <a:off x="9153144" y="3008376"/>
            <a:ext cx="73200" cy="932700"/>
          </a:xfrm>
          <a:prstGeom prst="rect">
            <a:avLst/>
          </a:prstGeom>
          <a:solidFill>
            <a:srgbClr val="1F77B4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3" name="Google Shape;353;h24b90802a7ed1256_0_635"/>
          <p:cNvSpPr txBox="1"/>
          <p:nvPr/>
        </p:nvSpPr>
        <p:spPr>
          <a:xfrm>
            <a:off x="9317736" y="3081528"/>
            <a:ext cx="232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≥ 3 locations</a:t>
            </a:r>
            <a:endParaRPr/>
          </a:p>
        </p:txBody>
      </p:sp>
      <p:sp>
        <p:nvSpPr>
          <p:cNvPr id="354" name="Google Shape;354;h24b90802a7ed1256_0_635"/>
          <p:cNvSpPr txBox="1"/>
          <p:nvPr/>
        </p:nvSpPr>
        <p:spPr>
          <a:xfrm>
            <a:off x="9317736" y="3355848"/>
            <a:ext cx="2322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Network requirement</a:t>
            </a:r>
            <a:endParaRPr/>
          </a:p>
        </p:txBody>
      </p:sp>
      <p:sp>
        <p:nvSpPr>
          <p:cNvPr id="355" name="Google Shape;355;h24b90802a7ed1256_0_635"/>
          <p:cNvSpPr/>
          <p:nvPr/>
        </p:nvSpPr>
        <p:spPr>
          <a:xfrm>
            <a:off x="566928" y="4279392"/>
            <a:ext cx="11009400" cy="1920300"/>
          </a:xfrm>
          <a:prstGeom prst="roundRect">
            <a:avLst>
              <a:gd fmla="val 16667" name="adj"/>
            </a:avLst>
          </a:prstGeom>
          <a:solidFill>
            <a:srgbClr val="F5F5F5"/>
          </a:solidFill>
          <a:ln cap="flat" cmpd="sng" w="10150">
            <a:solidFill>
              <a:srgbClr val="EBEB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h24b90802a7ed1256_0_635"/>
          <p:cNvSpPr txBox="1"/>
          <p:nvPr/>
        </p:nvSpPr>
        <p:spPr>
          <a:xfrm>
            <a:off x="804672" y="4416552"/>
            <a:ext cx="51207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Network-constrained baseline windows</a:t>
            </a:r>
            <a:endParaRPr/>
          </a:p>
        </p:txBody>
      </p:sp>
      <p:sp>
        <p:nvSpPr>
          <p:cNvPr id="357" name="Google Shape;357;h24b90802a7ed1256_0_635"/>
          <p:cNvSpPr/>
          <p:nvPr/>
        </p:nvSpPr>
        <p:spPr>
          <a:xfrm>
            <a:off x="804672" y="4754880"/>
            <a:ext cx="10533900" cy="1051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7D7D7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h24b90802a7ed1256_0_635"/>
          <p:cNvSpPr/>
          <p:nvPr/>
        </p:nvSpPr>
        <p:spPr>
          <a:xfrm>
            <a:off x="6071616" y="4754880"/>
            <a:ext cx="4500" cy="1051500"/>
          </a:xfrm>
          <a:prstGeom prst="rect">
            <a:avLst/>
          </a:prstGeom>
          <a:solidFill>
            <a:srgbClr val="D7D7D7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h24b90802a7ed1256_0_635"/>
          <p:cNvSpPr/>
          <p:nvPr/>
        </p:nvSpPr>
        <p:spPr>
          <a:xfrm>
            <a:off x="804672" y="5285232"/>
            <a:ext cx="10533900" cy="4500"/>
          </a:xfrm>
          <a:prstGeom prst="rect">
            <a:avLst/>
          </a:prstGeom>
          <a:solidFill>
            <a:srgbClr val="D7D7D7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h24b90802a7ed1256_0_635"/>
          <p:cNvSpPr txBox="1"/>
          <p:nvPr/>
        </p:nvSpPr>
        <p:spPr>
          <a:xfrm>
            <a:off x="987552" y="4864608"/>
            <a:ext cx="2423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Sgr A* — AMT–ALMA:</a:t>
            </a:r>
            <a:endParaRPr sz="1600"/>
          </a:p>
        </p:txBody>
      </p:sp>
      <p:sp>
        <p:nvSpPr>
          <p:cNvPr id="361" name="Google Shape;361;h24b90802a7ed1256_0_635"/>
          <p:cNvSpPr txBox="1"/>
          <p:nvPr/>
        </p:nvSpPr>
        <p:spPr>
          <a:xfrm>
            <a:off x="3730752" y="4864608"/>
            <a:ext cx="2057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03:00–10:00 UTC</a:t>
            </a:r>
            <a:endParaRPr/>
          </a:p>
        </p:txBody>
      </p:sp>
      <p:sp>
        <p:nvSpPr>
          <p:cNvPr id="362" name="Google Shape;362;h24b90802a7ed1256_0_635"/>
          <p:cNvSpPr txBox="1"/>
          <p:nvPr/>
        </p:nvSpPr>
        <p:spPr>
          <a:xfrm>
            <a:off x="987552" y="5404104"/>
            <a:ext cx="2423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Sgr A* — AMT–NOEMA:</a:t>
            </a:r>
            <a:endParaRPr sz="1600"/>
          </a:p>
        </p:txBody>
      </p:sp>
      <p:sp>
        <p:nvSpPr>
          <p:cNvPr id="363" name="Google Shape;363;h24b90802a7ed1256_0_635"/>
          <p:cNvSpPr txBox="1"/>
          <p:nvPr/>
        </p:nvSpPr>
        <p:spPr>
          <a:xfrm>
            <a:off x="3730752" y="5404104"/>
            <a:ext cx="2057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01:35–07:10 UTC</a:t>
            </a:r>
            <a:endParaRPr/>
          </a:p>
        </p:txBody>
      </p:sp>
      <p:sp>
        <p:nvSpPr>
          <p:cNvPr id="364" name="Google Shape;364;h24b90802a7ed1256_0_635"/>
          <p:cNvSpPr txBox="1"/>
          <p:nvPr/>
        </p:nvSpPr>
        <p:spPr>
          <a:xfrm>
            <a:off x="6309360" y="4864608"/>
            <a:ext cx="2423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M87* — AMT–ALMA:</a:t>
            </a:r>
            <a:endParaRPr sz="1600"/>
          </a:p>
        </p:txBody>
      </p:sp>
      <p:sp>
        <p:nvSpPr>
          <p:cNvPr id="365" name="Google Shape;365;h24b90802a7ed1256_0_635"/>
          <p:cNvSpPr txBox="1"/>
          <p:nvPr/>
        </p:nvSpPr>
        <p:spPr>
          <a:xfrm>
            <a:off x="9052560" y="4864608"/>
            <a:ext cx="2057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22:50–03:30 UTC</a:t>
            </a:r>
            <a:endParaRPr/>
          </a:p>
        </p:txBody>
      </p:sp>
      <p:sp>
        <p:nvSpPr>
          <p:cNvPr id="366" name="Google Shape;366;h24b90802a7ed1256_0_635"/>
          <p:cNvSpPr txBox="1"/>
          <p:nvPr/>
        </p:nvSpPr>
        <p:spPr>
          <a:xfrm>
            <a:off x="6309360" y="5404104"/>
            <a:ext cx="2423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M87* — AMT–NOEMA:</a:t>
            </a:r>
            <a:endParaRPr sz="1600"/>
          </a:p>
        </p:txBody>
      </p:sp>
      <p:sp>
        <p:nvSpPr>
          <p:cNvPr id="367" name="Google Shape;367;h24b90802a7ed1256_0_635"/>
          <p:cNvSpPr txBox="1"/>
          <p:nvPr/>
        </p:nvSpPr>
        <p:spPr>
          <a:xfrm>
            <a:off x="9052560" y="5404104"/>
            <a:ext cx="20574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17:40–03:30 UTC</a:t>
            </a:r>
            <a:endParaRPr/>
          </a:p>
        </p:txBody>
      </p:sp>
      <p:sp>
        <p:nvSpPr>
          <p:cNvPr id="368" name="Google Shape;368;h24b90802a7ed1256_0_635"/>
          <p:cNvSpPr txBox="1"/>
          <p:nvPr/>
        </p:nvSpPr>
        <p:spPr>
          <a:xfrm>
            <a:off x="896100" y="5916175"/>
            <a:ext cx="10609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Windows are defined where the source is above 7° at both baseline stations and at least 3 independent EHT locations are simultaneously above 7°.</a:t>
            </a:r>
            <a:endParaRPr/>
          </a:p>
        </p:txBody>
      </p:sp>
      <p:sp>
        <p:nvSpPr>
          <p:cNvPr id="369" name="Google Shape;369;h24b90802a7ed1256_0_635"/>
          <p:cNvSpPr txBox="1"/>
          <p:nvPr/>
        </p:nvSpPr>
        <p:spPr>
          <a:xfrm>
            <a:off x="841248" y="329184"/>
            <a:ext cx="98754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Backup — key simulation assumptions</a:t>
            </a:r>
            <a:endParaRPr/>
          </a:p>
        </p:txBody>
      </p:sp>
      <p:sp>
        <p:nvSpPr>
          <p:cNvPr id="370" name="Google Shape;370;h24b90802a7ed1256_0_635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h24b90802a7ed1256_0_792"/>
          <p:cNvSpPr txBox="1"/>
          <p:nvPr/>
        </p:nvSpPr>
        <p:spPr>
          <a:xfrm>
            <a:off x="841248" y="329184"/>
            <a:ext cx="9875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Backup — visibility windows and baseline overlap</a:t>
            </a:r>
            <a:endParaRPr/>
          </a:p>
        </p:txBody>
      </p:sp>
      <p:sp>
        <p:nvSpPr>
          <p:cNvPr id="376" name="Google Shape;376;h24b90802a7ed1256_0_792"/>
          <p:cNvSpPr txBox="1"/>
          <p:nvPr/>
        </p:nvSpPr>
        <p:spPr>
          <a:xfrm>
            <a:off x="210312" y="6583680"/>
            <a:ext cx="1051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377" name="Google Shape;377;h24b90802a7ed1256_0_792"/>
          <p:cNvSpPr txBox="1"/>
          <p:nvPr/>
        </p:nvSpPr>
        <p:spPr>
          <a:xfrm>
            <a:off x="3794760" y="6583680"/>
            <a:ext cx="33375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 · backup</a:t>
            </a:r>
            <a:endParaRPr/>
          </a:p>
        </p:txBody>
      </p:sp>
      <p:sp>
        <p:nvSpPr>
          <p:cNvPr id="378" name="Google Shape;378;h24b90802a7ed1256_0_792"/>
          <p:cNvSpPr txBox="1"/>
          <p:nvPr/>
        </p:nvSpPr>
        <p:spPr>
          <a:xfrm>
            <a:off x="1143025" y="1547426"/>
            <a:ext cx="9921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5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Baseline windows use the ≥3 independent-location network criterion and a 7° minimum elevation cut.</a:t>
            </a:r>
            <a:endParaRPr/>
          </a:p>
        </p:txBody>
      </p:sp>
      <p:sp>
        <p:nvSpPr>
          <p:cNvPr id="379" name="Google Shape;379;h24b90802a7ed1256_0_792"/>
          <p:cNvSpPr/>
          <p:nvPr/>
        </p:nvSpPr>
        <p:spPr>
          <a:xfrm>
            <a:off x="1024178" y="5486407"/>
            <a:ext cx="4270200" cy="457200"/>
          </a:xfrm>
          <a:prstGeom prst="roundRect">
            <a:avLst>
              <a:gd fmla="val 16667" name="adj"/>
            </a:avLst>
          </a:prstGeom>
          <a:solidFill>
            <a:srgbClr val="FFF6EC"/>
          </a:solidFill>
          <a:ln cap="flat" cmpd="sng" w="12700">
            <a:solidFill>
              <a:srgbClr val="F2B073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h24b90802a7ed1256_0_792"/>
          <p:cNvSpPr txBox="1"/>
          <p:nvPr/>
        </p:nvSpPr>
        <p:spPr>
          <a:xfrm>
            <a:off x="1188720" y="5470951"/>
            <a:ext cx="3941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F47C20"/>
                </a:solidFill>
                <a:latin typeface="Calibri"/>
                <a:ea typeface="Calibri"/>
                <a:cs typeface="Calibri"/>
                <a:sym typeface="Calibri"/>
              </a:rPr>
              <a:t>AMT–ALMA window (Sgr A*)</a:t>
            </a:r>
            <a:endParaRPr/>
          </a:p>
        </p:txBody>
      </p:sp>
      <p:sp>
        <p:nvSpPr>
          <p:cNvPr id="381" name="Google Shape;381;h24b90802a7ed1256_0_792"/>
          <p:cNvSpPr txBox="1"/>
          <p:nvPr/>
        </p:nvSpPr>
        <p:spPr>
          <a:xfrm>
            <a:off x="1188720" y="5701800"/>
            <a:ext cx="3941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03</a:t>
            </a:r>
            <a:r>
              <a:rPr b="1" i="0" lang="en-US" sz="1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b="1"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1" i="0" lang="en-US" sz="1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0–10:</a:t>
            </a:r>
            <a:r>
              <a:rPr b="1"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r>
              <a:rPr b="1" i="0" lang="en-US" sz="1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 UTC (</a:t>
            </a:r>
            <a:r>
              <a:rPr b="1"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i="0" lang="en-US" sz="1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r>
              <a:rPr b="1" lang="en-US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00</a:t>
            </a:r>
            <a:r>
              <a:rPr b="1" i="0" lang="en-US" sz="1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h)</a:t>
            </a:r>
            <a:endParaRPr/>
          </a:p>
        </p:txBody>
      </p:sp>
      <p:sp>
        <p:nvSpPr>
          <p:cNvPr id="382" name="Google Shape;382;h24b90802a7ed1256_0_792"/>
          <p:cNvSpPr/>
          <p:nvPr/>
        </p:nvSpPr>
        <p:spPr>
          <a:xfrm>
            <a:off x="6922058" y="5486394"/>
            <a:ext cx="4270200" cy="457200"/>
          </a:xfrm>
          <a:prstGeom prst="roundRect">
            <a:avLst>
              <a:gd fmla="val 16667" name="adj"/>
            </a:avLst>
          </a:prstGeom>
          <a:solidFill>
            <a:srgbClr val="F0FAF2"/>
          </a:solidFill>
          <a:ln cap="flat" cmpd="sng" w="12700">
            <a:solidFill>
              <a:srgbClr val="A0D5A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h24b90802a7ed1256_0_792"/>
          <p:cNvSpPr txBox="1"/>
          <p:nvPr/>
        </p:nvSpPr>
        <p:spPr>
          <a:xfrm>
            <a:off x="7086600" y="5470951"/>
            <a:ext cx="3941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rgbClr val="2A9D47"/>
                </a:solidFill>
                <a:latin typeface="Calibri"/>
                <a:ea typeface="Calibri"/>
                <a:cs typeface="Calibri"/>
                <a:sym typeface="Calibri"/>
              </a:rPr>
              <a:t>AMT–NOEMA window (M87*)</a:t>
            </a:r>
            <a:endParaRPr/>
          </a:p>
        </p:txBody>
      </p:sp>
      <p:sp>
        <p:nvSpPr>
          <p:cNvPr id="384" name="Google Shape;384;h24b90802a7ed1256_0_792"/>
          <p:cNvSpPr txBox="1"/>
          <p:nvPr/>
        </p:nvSpPr>
        <p:spPr>
          <a:xfrm>
            <a:off x="7086600" y="5701800"/>
            <a:ext cx="39411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17:40–03:30 UTC (9.83 h)</a:t>
            </a:r>
            <a:endParaRPr/>
          </a:p>
        </p:txBody>
      </p:sp>
      <p:sp>
        <p:nvSpPr>
          <p:cNvPr id="385" name="Google Shape;385;h24b90802a7ed1256_0_792"/>
          <p:cNvSpPr/>
          <p:nvPr/>
        </p:nvSpPr>
        <p:spPr>
          <a:xfrm>
            <a:off x="1188770" y="6122744"/>
            <a:ext cx="9829800" cy="384000"/>
          </a:xfrm>
          <a:prstGeom prst="roundRect">
            <a:avLst>
              <a:gd fmla="val 16667" name="adj"/>
            </a:avLst>
          </a:prstGeom>
          <a:solidFill>
            <a:srgbClr val="525252"/>
          </a:solidFill>
          <a:ln cap="flat" cmpd="sng" w="9525">
            <a:solidFill>
              <a:srgbClr val="525252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h24b90802a7ed1256_0_792"/>
          <p:cNvSpPr txBox="1"/>
          <p:nvPr/>
        </p:nvSpPr>
        <p:spPr>
          <a:xfrm>
            <a:off x="1335024" y="6218589"/>
            <a:ext cx="9537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 time step is kept only when both stations see the source and at least 3 independent EHT locations are above 7°.</a:t>
            </a:r>
            <a:endParaRPr/>
          </a:p>
        </p:txBody>
      </p:sp>
      <p:pic>
        <p:nvPicPr>
          <p:cNvPr id="387" name="Google Shape;387;h24b90802a7ed1256_0_7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300" y="1858275"/>
            <a:ext cx="5210038" cy="3616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h24b90802a7ed1256_0_7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0051" y="1858275"/>
            <a:ext cx="5210051" cy="3614601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h24b90802a7ed1256_0_792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3"/>
          <p:cNvSpPr txBox="1"/>
          <p:nvPr/>
        </p:nvSpPr>
        <p:spPr>
          <a:xfrm>
            <a:off x="841248" y="329184"/>
            <a:ext cx="9875520" cy="102412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Backup — minimum correlated signal needed for a fringe</a:t>
            </a:r>
            <a:endParaRPr/>
          </a:p>
        </p:txBody>
      </p:sp>
      <p:sp>
        <p:nvSpPr>
          <p:cNvPr id="395" name="Google Shape;395;p3"/>
          <p:cNvSpPr txBox="1"/>
          <p:nvPr/>
        </p:nvSpPr>
        <p:spPr>
          <a:xfrm>
            <a:off x="210312" y="6583680"/>
            <a:ext cx="1051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396" name="Google Shape;396;p3"/>
          <p:cNvSpPr txBox="1"/>
          <p:nvPr/>
        </p:nvSpPr>
        <p:spPr>
          <a:xfrm>
            <a:off x="3794760" y="6583680"/>
            <a:ext cx="3337560" cy="201168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 · backup</a:t>
            </a:r>
            <a:endParaRPr/>
          </a:p>
        </p:txBody>
      </p:sp>
      <p:sp>
        <p:nvSpPr>
          <p:cNvPr id="397" name="Google Shape;397;p3"/>
          <p:cNvSpPr/>
          <p:nvPr/>
        </p:nvSpPr>
        <p:spPr>
          <a:xfrm>
            <a:off x="438912" y="1755648"/>
            <a:ext cx="3794760" cy="4443984"/>
          </a:xfrm>
          <a:prstGeom prst="roundRect">
            <a:avLst>
              <a:gd fmla="val 16667" name="adj"/>
            </a:avLst>
          </a:prstGeom>
          <a:solidFill>
            <a:srgbClr val="F5F5F5"/>
          </a:solidFill>
          <a:ln cap="flat" cmpd="sng" w="10150">
            <a:solidFill>
              <a:srgbClr val="EBEBE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3"/>
          <p:cNvSpPr txBox="1"/>
          <p:nvPr/>
        </p:nvSpPr>
        <p:spPr>
          <a:xfrm>
            <a:off x="685800" y="1965960"/>
            <a:ext cx="3291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Median detection limit over usable simulated points</a:t>
            </a:r>
            <a:endParaRPr/>
          </a:p>
        </p:txBody>
      </p:sp>
      <p:sp>
        <p:nvSpPr>
          <p:cNvPr id="399" name="Google Shape;399;p3"/>
          <p:cNvSpPr txBox="1"/>
          <p:nvPr/>
        </p:nvSpPr>
        <p:spPr>
          <a:xfrm>
            <a:off x="749808" y="2697480"/>
            <a:ext cx="8686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Sgr A*</a:t>
            </a:r>
            <a:endParaRPr/>
          </a:p>
        </p:txBody>
      </p:sp>
      <p:sp>
        <p:nvSpPr>
          <p:cNvPr id="400" name="Google Shape;400;p3"/>
          <p:cNvSpPr txBox="1"/>
          <p:nvPr/>
        </p:nvSpPr>
        <p:spPr>
          <a:xfrm>
            <a:off x="1664208" y="2697480"/>
            <a:ext cx="12801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AMT–ALMA</a:t>
            </a:r>
            <a:endParaRPr/>
          </a:p>
        </p:txBody>
      </p:sp>
      <p:sp>
        <p:nvSpPr>
          <p:cNvPr id="401" name="Google Shape;401;p3"/>
          <p:cNvSpPr txBox="1"/>
          <p:nvPr/>
        </p:nvSpPr>
        <p:spPr>
          <a:xfrm>
            <a:off x="2999232" y="2697480"/>
            <a:ext cx="9600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0.05</a:t>
            </a: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Jy</a:t>
            </a:r>
            <a:endParaRPr/>
          </a:p>
        </p:txBody>
      </p:sp>
      <p:sp>
        <p:nvSpPr>
          <p:cNvPr id="402" name="Google Shape;402;p3"/>
          <p:cNvSpPr txBox="1"/>
          <p:nvPr/>
        </p:nvSpPr>
        <p:spPr>
          <a:xfrm>
            <a:off x="749808" y="3355848"/>
            <a:ext cx="8686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Sgr A*</a:t>
            </a:r>
            <a:endParaRPr/>
          </a:p>
        </p:txBody>
      </p:sp>
      <p:sp>
        <p:nvSpPr>
          <p:cNvPr id="403" name="Google Shape;403;p3"/>
          <p:cNvSpPr txBox="1"/>
          <p:nvPr/>
        </p:nvSpPr>
        <p:spPr>
          <a:xfrm>
            <a:off x="1664208" y="3355848"/>
            <a:ext cx="12801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AMT–NOEMA</a:t>
            </a:r>
            <a:endParaRPr/>
          </a:p>
        </p:txBody>
      </p:sp>
      <p:sp>
        <p:nvSpPr>
          <p:cNvPr id="404" name="Google Shape;404;p3"/>
          <p:cNvSpPr txBox="1"/>
          <p:nvPr/>
        </p:nvSpPr>
        <p:spPr>
          <a:xfrm>
            <a:off x="2999232" y="3355848"/>
            <a:ext cx="9600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0.0</a:t>
            </a: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 Jy</a:t>
            </a:r>
            <a:endParaRPr/>
          </a:p>
        </p:txBody>
      </p:sp>
      <p:sp>
        <p:nvSpPr>
          <p:cNvPr id="405" name="Google Shape;405;p3"/>
          <p:cNvSpPr txBox="1"/>
          <p:nvPr/>
        </p:nvSpPr>
        <p:spPr>
          <a:xfrm>
            <a:off x="749808" y="4014215"/>
            <a:ext cx="8686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M87*</a:t>
            </a:r>
            <a:endParaRPr/>
          </a:p>
        </p:txBody>
      </p:sp>
      <p:sp>
        <p:nvSpPr>
          <p:cNvPr id="406" name="Google Shape;406;p3"/>
          <p:cNvSpPr txBox="1"/>
          <p:nvPr/>
        </p:nvSpPr>
        <p:spPr>
          <a:xfrm>
            <a:off x="1664208" y="4014215"/>
            <a:ext cx="12801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1F77B4"/>
                </a:solidFill>
                <a:latin typeface="Calibri"/>
                <a:ea typeface="Calibri"/>
                <a:cs typeface="Calibri"/>
                <a:sym typeface="Calibri"/>
              </a:rPr>
              <a:t>AMT–ALMA</a:t>
            </a:r>
            <a:endParaRPr/>
          </a:p>
        </p:txBody>
      </p:sp>
      <p:sp>
        <p:nvSpPr>
          <p:cNvPr id="407" name="Google Shape;407;p3"/>
          <p:cNvSpPr txBox="1"/>
          <p:nvPr/>
        </p:nvSpPr>
        <p:spPr>
          <a:xfrm>
            <a:off x="2999232" y="4014215"/>
            <a:ext cx="9600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0.05</a:t>
            </a: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Jy</a:t>
            </a:r>
            <a:endParaRPr/>
          </a:p>
        </p:txBody>
      </p:sp>
      <p:sp>
        <p:nvSpPr>
          <p:cNvPr id="408" name="Google Shape;408;p3"/>
          <p:cNvSpPr txBox="1"/>
          <p:nvPr/>
        </p:nvSpPr>
        <p:spPr>
          <a:xfrm>
            <a:off x="749808" y="4672583"/>
            <a:ext cx="86868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M87*</a:t>
            </a:r>
            <a:endParaRPr/>
          </a:p>
        </p:txBody>
      </p:sp>
      <p:sp>
        <p:nvSpPr>
          <p:cNvPr id="409" name="Google Shape;409;p3"/>
          <p:cNvSpPr txBox="1"/>
          <p:nvPr/>
        </p:nvSpPr>
        <p:spPr>
          <a:xfrm>
            <a:off x="1664208" y="4672583"/>
            <a:ext cx="1280160" cy="301752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FF7F0E"/>
                </a:solidFill>
                <a:latin typeface="Calibri"/>
                <a:ea typeface="Calibri"/>
                <a:cs typeface="Calibri"/>
                <a:sym typeface="Calibri"/>
              </a:rPr>
              <a:t>AMT–NOEMA</a:t>
            </a:r>
            <a:endParaRPr/>
          </a:p>
        </p:txBody>
      </p:sp>
      <p:sp>
        <p:nvSpPr>
          <p:cNvPr id="410" name="Google Shape;410;p3"/>
          <p:cNvSpPr txBox="1"/>
          <p:nvPr/>
        </p:nvSpPr>
        <p:spPr>
          <a:xfrm>
            <a:off x="2999232" y="4672583"/>
            <a:ext cx="960000" cy="26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0.0</a:t>
            </a:r>
            <a:r>
              <a:rPr b="1" lang="en-US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85</a:t>
            </a:r>
            <a:r>
              <a:rPr b="1" i="0" lang="en-US" sz="15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Jy</a:t>
            </a:r>
            <a:endParaRPr/>
          </a:p>
        </p:txBody>
      </p:sp>
      <p:sp>
        <p:nvSpPr>
          <p:cNvPr id="411" name="Google Shape;411;p3"/>
          <p:cNvSpPr txBox="1"/>
          <p:nvPr/>
        </p:nvSpPr>
        <p:spPr>
          <a:xfrm>
            <a:off x="749808" y="5532120"/>
            <a:ext cx="3154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Smaller detection limit = better baseline sensitivity.</a:t>
            </a:r>
            <a:endParaRPr/>
          </a:p>
        </p:txBody>
      </p:sp>
      <p:pic>
        <p:nvPicPr>
          <p:cNvPr id="412" name="Google Shape;41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44100" y="1393437"/>
            <a:ext cx="5156194" cy="2514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4081" y="3988551"/>
            <a:ext cx="5156244" cy="25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414" name="Google Shape;414;p3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h24b90802a7ed1256_0_252"/>
          <p:cNvSpPr txBox="1"/>
          <p:nvPr/>
        </p:nvSpPr>
        <p:spPr>
          <a:xfrm>
            <a:off x="841248" y="329184"/>
            <a:ext cx="9875400" cy="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7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Backup — what drives the RU–IRAM difference?</a:t>
            </a:r>
            <a:endParaRPr/>
          </a:p>
        </p:txBody>
      </p:sp>
      <p:sp>
        <p:nvSpPr>
          <p:cNvPr id="420" name="Google Shape;420;h24b90802a7ed1256_0_252"/>
          <p:cNvSpPr txBox="1"/>
          <p:nvPr/>
        </p:nvSpPr>
        <p:spPr>
          <a:xfrm>
            <a:off x="210312" y="6583680"/>
            <a:ext cx="10515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/>
          </a:p>
        </p:txBody>
      </p:sp>
      <p:sp>
        <p:nvSpPr>
          <p:cNvPr id="421" name="Google Shape;421;h24b90802a7ed1256_0_252"/>
          <p:cNvSpPr txBox="1"/>
          <p:nvPr/>
        </p:nvSpPr>
        <p:spPr>
          <a:xfrm>
            <a:off x="3794760" y="6583680"/>
            <a:ext cx="3337500" cy="16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H. Katjaita: AMT fringe detectability · backup</a:t>
            </a:r>
            <a:endParaRPr/>
          </a:p>
        </p:txBody>
      </p:sp>
      <p:sp>
        <p:nvSpPr>
          <p:cNvPr id="422" name="Google Shape;422;h24b90802a7ed1256_0_252"/>
          <p:cNvSpPr txBox="1"/>
          <p:nvPr/>
        </p:nvSpPr>
        <p:spPr>
          <a:xfrm>
            <a:off x="713232" y="1581912"/>
            <a:ext cx="107715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5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We corrected the known baseline-length difference first, then tested other possible causes of the remaining offset.</a:t>
            </a:r>
            <a:endParaRPr/>
          </a:p>
        </p:txBody>
      </p:sp>
      <p:sp>
        <p:nvSpPr>
          <p:cNvPr id="423" name="Google Shape;423;h24b90802a7ed1256_0_252"/>
          <p:cNvSpPr/>
          <p:nvPr/>
        </p:nvSpPr>
        <p:spPr>
          <a:xfrm>
            <a:off x="78325" y="1938525"/>
            <a:ext cx="3542700" cy="4380000"/>
          </a:xfrm>
          <a:prstGeom prst="roundRect">
            <a:avLst>
              <a:gd fmla="val 16667" name="adj"/>
            </a:avLst>
          </a:prstGeom>
          <a:solidFill>
            <a:srgbClr val="FAFAFA"/>
          </a:solidFill>
          <a:ln cap="flat" cmpd="sng" w="12700">
            <a:solidFill>
              <a:srgbClr val="D6D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h24b90802a7ed1256_0_252"/>
          <p:cNvSpPr txBox="1"/>
          <p:nvPr/>
        </p:nvSpPr>
        <p:spPr>
          <a:xfrm>
            <a:off x="459780" y="2023463"/>
            <a:ext cx="2779800" cy="65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2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Different physical</a:t>
            </a:r>
            <a:br>
              <a:rPr b="1" i="0" lang="en-US" sz="182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82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baselines</a:t>
            </a:r>
            <a:endParaRPr/>
          </a:p>
        </p:txBody>
      </p:sp>
      <p:sp>
        <p:nvSpPr>
          <p:cNvPr id="425" name="Google Shape;425;h24b90802a7ed1256_0_252"/>
          <p:cNvSpPr txBox="1"/>
          <p:nvPr/>
        </p:nvSpPr>
        <p:spPr>
          <a:xfrm>
            <a:off x="514669" y="5212128"/>
            <a:ext cx="2670000" cy="5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7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RU ≈100 m</a:t>
            </a:r>
            <a:br>
              <a:rPr b="1" i="0" lang="en-US" sz="147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47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IRAM ≈1</a:t>
            </a:r>
            <a:r>
              <a:rPr b="1" lang="en-US" sz="1470">
                <a:solidFill>
                  <a:srgbClr val="2D2D2D"/>
                </a:solidFill>
              </a:rPr>
              <a:t>66</a:t>
            </a:r>
            <a:r>
              <a:rPr b="1" i="0" lang="en-US" sz="147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–591 m</a:t>
            </a:r>
            <a:endParaRPr/>
          </a:p>
        </p:txBody>
      </p:sp>
      <p:sp>
        <p:nvSpPr>
          <p:cNvPr id="426" name="Google Shape;426;h24b90802a7ed1256_0_252"/>
          <p:cNvSpPr txBox="1"/>
          <p:nvPr/>
        </p:nvSpPr>
        <p:spPr>
          <a:xfrm>
            <a:off x="551270" y="5747727"/>
            <a:ext cx="2596800" cy="47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4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Longer baselines sample larger atmospheric phase differences.</a:t>
            </a:r>
            <a:endParaRPr/>
          </a:p>
        </p:txBody>
      </p:sp>
      <p:sp>
        <p:nvSpPr>
          <p:cNvPr id="427" name="Google Shape;427;h24b90802a7ed1256_0_252"/>
          <p:cNvSpPr/>
          <p:nvPr/>
        </p:nvSpPr>
        <p:spPr>
          <a:xfrm>
            <a:off x="3794760" y="1938528"/>
            <a:ext cx="7882200" cy="3273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12700">
            <a:solidFill>
              <a:srgbClr val="D6D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h24b90802a7ed1256_0_252"/>
          <p:cNvSpPr txBox="1"/>
          <p:nvPr/>
        </p:nvSpPr>
        <p:spPr>
          <a:xfrm>
            <a:off x="4041648" y="2075688"/>
            <a:ext cx="7388400" cy="37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5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Baseline length is the dominant long-timescale effect</a:t>
            </a:r>
            <a:endParaRPr/>
          </a:p>
        </p:txBody>
      </p:sp>
      <p:sp>
        <p:nvSpPr>
          <p:cNvPr id="429" name="Google Shape;429;h24b90802a7ed1256_0_252"/>
          <p:cNvSpPr txBox="1"/>
          <p:nvPr/>
        </p:nvSpPr>
        <p:spPr>
          <a:xfrm>
            <a:off x="4114862" y="4901320"/>
            <a:ext cx="7242000" cy="31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20" u="none" cap="none" strike="noStrike">
                <a:solidFill>
                  <a:srgbClr val="E71823"/>
                </a:solidFill>
                <a:latin typeface="Arial"/>
                <a:ea typeface="Arial"/>
                <a:cs typeface="Arial"/>
                <a:sym typeface="Arial"/>
              </a:rPr>
              <a:t>Baseline matching matters most at long integration times (≳30 s).</a:t>
            </a:r>
            <a:endParaRPr/>
          </a:p>
        </p:txBody>
      </p:sp>
      <p:sp>
        <p:nvSpPr>
          <p:cNvPr id="430" name="Google Shape;430;h24b90802a7ed1256_0_252"/>
          <p:cNvSpPr/>
          <p:nvPr/>
        </p:nvSpPr>
        <p:spPr>
          <a:xfrm>
            <a:off x="3794760" y="5340096"/>
            <a:ext cx="2514600" cy="567000"/>
          </a:xfrm>
          <a:prstGeom prst="roundRect">
            <a:avLst>
              <a:gd fmla="val 16667" name="adj"/>
            </a:avLst>
          </a:prstGeom>
          <a:solidFill>
            <a:srgbClr val="FAFAFA"/>
          </a:solidFill>
          <a:ln cap="flat" cmpd="sng" w="12700">
            <a:solidFill>
              <a:srgbClr val="D6D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h24b90802a7ed1256_0_252"/>
          <p:cNvSpPr txBox="1"/>
          <p:nvPr/>
        </p:nvSpPr>
        <p:spPr>
          <a:xfrm>
            <a:off x="3867912" y="5404104"/>
            <a:ext cx="23682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7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Weather variables</a:t>
            </a:r>
            <a:endParaRPr/>
          </a:p>
        </p:txBody>
      </p:sp>
      <p:sp>
        <p:nvSpPr>
          <p:cNvPr id="432" name="Google Shape;432;h24b90802a7ed1256_0_252"/>
          <p:cNvSpPr txBox="1"/>
          <p:nvPr/>
        </p:nvSpPr>
        <p:spPr>
          <a:xfrm>
            <a:off x="3867912" y="5632704"/>
            <a:ext cx="23682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9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No clear correlation</a:t>
            </a:r>
            <a:endParaRPr/>
          </a:p>
        </p:txBody>
      </p:sp>
      <p:sp>
        <p:nvSpPr>
          <p:cNvPr id="433" name="Google Shape;433;h24b90802a7ed1256_0_252"/>
          <p:cNvSpPr/>
          <p:nvPr/>
        </p:nvSpPr>
        <p:spPr>
          <a:xfrm>
            <a:off x="6473952" y="5340096"/>
            <a:ext cx="2514600" cy="567000"/>
          </a:xfrm>
          <a:prstGeom prst="roundRect">
            <a:avLst>
              <a:gd fmla="val 16667" name="adj"/>
            </a:avLst>
          </a:prstGeom>
          <a:solidFill>
            <a:srgbClr val="FAFAFA"/>
          </a:solidFill>
          <a:ln cap="flat" cmpd="sng" w="12700">
            <a:solidFill>
              <a:srgbClr val="D6D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4" name="Google Shape;434;h24b90802a7ed1256_0_252"/>
          <p:cNvSpPr txBox="1"/>
          <p:nvPr/>
        </p:nvSpPr>
        <p:spPr>
          <a:xfrm>
            <a:off x="6547104" y="5404104"/>
            <a:ext cx="23682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7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Different satellites</a:t>
            </a:r>
            <a:endParaRPr/>
          </a:p>
        </p:txBody>
      </p:sp>
      <p:sp>
        <p:nvSpPr>
          <p:cNvPr id="435" name="Google Shape;435;h24b90802a7ed1256_0_252"/>
          <p:cNvSpPr txBox="1"/>
          <p:nvPr/>
        </p:nvSpPr>
        <p:spPr>
          <a:xfrm>
            <a:off x="6547104" y="5632704"/>
            <a:ext cx="23682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9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No convincing effect</a:t>
            </a:r>
            <a:endParaRPr/>
          </a:p>
        </p:txBody>
      </p:sp>
      <p:sp>
        <p:nvSpPr>
          <p:cNvPr id="436" name="Google Shape;436;h24b90802a7ed1256_0_252"/>
          <p:cNvSpPr/>
          <p:nvPr/>
        </p:nvSpPr>
        <p:spPr>
          <a:xfrm>
            <a:off x="9153144" y="5340096"/>
            <a:ext cx="2514600" cy="567000"/>
          </a:xfrm>
          <a:prstGeom prst="roundRect">
            <a:avLst>
              <a:gd fmla="val 16667" name="adj"/>
            </a:avLst>
          </a:prstGeom>
          <a:solidFill>
            <a:srgbClr val="FAFAFA"/>
          </a:solidFill>
          <a:ln cap="flat" cmpd="sng" w="12700">
            <a:solidFill>
              <a:srgbClr val="D6D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h24b90802a7ed1256_0_252"/>
          <p:cNvSpPr txBox="1"/>
          <p:nvPr/>
        </p:nvSpPr>
        <p:spPr>
          <a:xfrm>
            <a:off x="9226296" y="5404104"/>
            <a:ext cx="2368200" cy="30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70" u="none" cap="none" strike="noStrike">
                <a:solidFill>
                  <a:srgbClr val="2D2D2D"/>
                </a:solidFill>
                <a:latin typeface="Arial"/>
                <a:ea typeface="Arial"/>
                <a:cs typeface="Arial"/>
                <a:sym typeface="Arial"/>
              </a:rPr>
              <a:t>Baseline orientation</a:t>
            </a:r>
            <a:endParaRPr/>
          </a:p>
        </p:txBody>
      </p:sp>
      <p:sp>
        <p:nvSpPr>
          <p:cNvPr id="438" name="Google Shape;438;h24b90802a7ed1256_0_252"/>
          <p:cNvSpPr txBox="1"/>
          <p:nvPr/>
        </p:nvSpPr>
        <p:spPr>
          <a:xfrm>
            <a:off x="9226296" y="5632704"/>
            <a:ext cx="2368200" cy="27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90" u="none" cap="none" strike="noStrike">
                <a:solidFill>
                  <a:srgbClr val="5A5A5A"/>
                </a:solidFill>
                <a:latin typeface="Arial"/>
                <a:ea typeface="Arial"/>
                <a:cs typeface="Arial"/>
                <a:sym typeface="Arial"/>
              </a:rPr>
              <a:t>No convincing effect</a:t>
            </a:r>
            <a:endParaRPr/>
          </a:p>
        </p:txBody>
      </p:sp>
      <p:sp>
        <p:nvSpPr>
          <p:cNvPr id="439" name="Google Shape;439;h24b90802a7ed1256_0_252"/>
          <p:cNvSpPr/>
          <p:nvPr/>
        </p:nvSpPr>
        <p:spPr>
          <a:xfrm>
            <a:off x="3794760" y="5980176"/>
            <a:ext cx="7882200" cy="246900"/>
          </a:xfrm>
          <a:prstGeom prst="roundRect">
            <a:avLst>
              <a:gd fmla="val 16667" name="adj"/>
            </a:avLst>
          </a:prstGeom>
          <a:solidFill>
            <a:srgbClr val="FFEFEF"/>
          </a:solidFill>
          <a:ln cap="flat" cmpd="sng" w="9525">
            <a:solidFill>
              <a:srgbClr val="F5B9B9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20" u="none" cap="none" strike="noStrike">
                <a:solidFill>
                  <a:srgbClr val="E71823"/>
                </a:solidFill>
                <a:latin typeface="Arial"/>
                <a:ea typeface="Arial"/>
                <a:cs typeface="Arial"/>
                <a:sym typeface="Arial"/>
              </a:rPr>
              <a:t>Residual offset is strongest at short integration times → treated as an empirical instrument correction.</a:t>
            </a:r>
            <a:endParaRPr/>
          </a:p>
        </p:txBody>
      </p:sp>
      <p:pic>
        <p:nvPicPr>
          <p:cNvPr id="440" name="Google Shape;440;h24b90802a7ed1256_0_252"/>
          <p:cNvPicPr preferRelativeResize="0"/>
          <p:nvPr/>
        </p:nvPicPr>
        <p:blipFill rotWithShape="1">
          <a:blip r:embed="rId3">
            <a:alphaModFix/>
          </a:blip>
          <a:srcRect b="0" l="0" r="4816" t="16528"/>
          <a:stretch/>
        </p:blipFill>
        <p:spPr>
          <a:xfrm>
            <a:off x="514675" y="2675982"/>
            <a:ext cx="2779799" cy="2566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h24b90802a7ed1256_0_2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6900" y="2436737"/>
            <a:ext cx="4303968" cy="2491775"/>
          </a:xfrm>
          <a:prstGeom prst="rect">
            <a:avLst/>
          </a:prstGeom>
          <a:solidFill>
            <a:srgbClr val="FFFFFF"/>
          </a:solidFill>
          <a:ln cap="flat" cmpd="sng" w="12700">
            <a:solidFill>
              <a:srgbClr val="D6D6D6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</p:pic>
      <p:sp>
        <p:nvSpPr>
          <p:cNvPr id="442" name="Google Shape;442;h24b90802a7ed1256_0_252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h24b90802a7ed1256_0_482"/>
          <p:cNvSpPr txBox="1"/>
          <p:nvPr/>
        </p:nvSpPr>
        <p:spPr>
          <a:xfrm>
            <a:off x="841248" y="329184"/>
            <a:ext cx="9875400" cy="49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Backup — current AMT site characterisation</a:t>
            </a:r>
            <a:endParaRPr/>
          </a:p>
        </p:txBody>
      </p:sp>
      <p:sp>
        <p:nvSpPr>
          <p:cNvPr id="448" name="Google Shape;448;h24b90802a7ed1256_0_482"/>
          <p:cNvSpPr txBox="1"/>
          <p:nvPr/>
        </p:nvSpPr>
        <p:spPr>
          <a:xfrm>
            <a:off x="210312" y="6583680"/>
            <a:ext cx="10515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HEASA 2026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h24b90802a7ed1256_0_482"/>
          <p:cNvSpPr txBox="1"/>
          <p:nvPr/>
        </p:nvSpPr>
        <p:spPr>
          <a:xfrm>
            <a:off x="3794760" y="6583680"/>
            <a:ext cx="3337500" cy="17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75" lIns="18275" spcFirstLastPara="1" rIns="18275" wrap="square" tIns="18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H. Katjaita: AMT fringe detectability · backup</a:t>
            </a:r>
            <a:endParaRPr/>
          </a:p>
        </p:txBody>
      </p:sp>
      <p:sp>
        <p:nvSpPr>
          <p:cNvPr id="450" name="Google Shape;450;h24b90802a7ed1256_0_482"/>
          <p:cNvSpPr/>
          <p:nvPr/>
        </p:nvSpPr>
        <p:spPr>
          <a:xfrm>
            <a:off x="4251960" y="1444752"/>
            <a:ext cx="3657600" cy="310800"/>
          </a:xfrm>
          <a:prstGeom prst="roundRect">
            <a:avLst>
              <a:gd fmla="val 8000" name="adj"/>
            </a:avLst>
          </a:prstGeom>
          <a:solidFill>
            <a:srgbClr val="F7F7F7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h24b90802a7ed1256_0_482"/>
          <p:cNvSpPr txBox="1"/>
          <p:nvPr/>
        </p:nvSpPr>
        <p:spPr>
          <a:xfrm>
            <a:off x="4343400" y="1472184"/>
            <a:ext cx="347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Current EHT window: March–April · 230 GHz</a:t>
            </a:r>
            <a:endParaRPr sz="1700"/>
          </a:p>
        </p:txBody>
      </p:sp>
      <p:sp>
        <p:nvSpPr>
          <p:cNvPr id="452" name="Google Shape;452;h24b90802a7ed1256_0_482"/>
          <p:cNvSpPr/>
          <p:nvPr/>
        </p:nvSpPr>
        <p:spPr>
          <a:xfrm>
            <a:off x="502920" y="1856231"/>
            <a:ext cx="5440800" cy="3566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3" name="Google Shape;453;h24b90802a7ed1256_0_482"/>
          <p:cNvSpPr/>
          <p:nvPr/>
        </p:nvSpPr>
        <p:spPr>
          <a:xfrm>
            <a:off x="6245352" y="1856231"/>
            <a:ext cx="5440800" cy="35661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h24b90802a7ed1256_0_482"/>
          <p:cNvSpPr txBox="1"/>
          <p:nvPr/>
        </p:nvSpPr>
        <p:spPr>
          <a:xfrm>
            <a:off x="704088" y="1965960"/>
            <a:ext cx="3291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H.E.S.S. site</a:t>
            </a:r>
            <a:endParaRPr/>
          </a:p>
        </p:txBody>
      </p:sp>
      <p:sp>
        <p:nvSpPr>
          <p:cNvPr id="455" name="Google Shape;455;h24b90802a7ed1256_0_482"/>
          <p:cNvSpPr txBox="1"/>
          <p:nvPr/>
        </p:nvSpPr>
        <p:spPr>
          <a:xfrm>
            <a:off x="3813048" y="1993391"/>
            <a:ext cx="18744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1,859 m a.s.l.</a:t>
            </a:r>
            <a:endParaRPr sz="1300"/>
          </a:p>
        </p:txBody>
      </p:sp>
      <p:sp>
        <p:nvSpPr>
          <p:cNvPr id="456" name="Google Shape;456;h24b90802a7ed1256_0_482"/>
          <p:cNvSpPr txBox="1"/>
          <p:nvPr/>
        </p:nvSpPr>
        <p:spPr>
          <a:xfrm>
            <a:off x="6446520" y="1965960"/>
            <a:ext cx="33834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Gamsberg Mountain</a:t>
            </a:r>
            <a:endParaRPr/>
          </a:p>
        </p:txBody>
      </p:sp>
      <p:sp>
        <p:nvSpPr>
          <p:cNvPr id="457" name="Google Shape;457;h24b90802a7ed1256_0_482"/>
          <p:cNvSpPr txBox="1"/>
          <p:nvPr/>
        </p:nvSpPr>
        <p:spPr>
          <a:xfrm>
            <a:off x="9720072" y="1993391"/>
            <a:ext cx="16917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3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2,377 m a.s.l.</a:t>
            </a:r>
            <a:endParaRPr sz="1300"/>
          </a:p>
        </p:txBody>
      </p:sp>
      <p:sp>
        <p:nvSpPr>
          <p:cNvPr id="458" name="Google Shape;458;h24b90802a7ed1256_0_482"/>
          <p:cNvSpPr txBox="1"/>
          <p:nvPr/>
        </p:nvSpPr>
        <p:spPr>
          <a:xfrm>
            <a:off x="9491472" y="2231136"/>
            <a:ext cx="1920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≈518 m higher</a:t>
            </a:r>
            <a:endParaRPr sz="1100"/>
          </a:p>
        </p:txBody>
      </p:sp>
      <p:sp>
        <p:nvSpPr>
          <p:cNvPr id="459" name="Google Shape;459;h24b90802a7ed1256_0_482"/>
          <p:cNvSpPr/>
          <p:nvPr/>
        </p:nvSpPr>
        <p:spPr>
          <a:xfrm>
            <a:off x="685800" y="2468879"/>
            <a:ext cx="1554600" cy="9327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h24b90802a7ed1256_0_482"/>
          <p:cNvSpPr txBox="1"/>
          <p:nvPr/>
        </p:nvSpPr>
        <p:spPr>
          <a:xfrm>
            <a:off x="795528" y="2542032"/>
            <a:ext cx="1335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Median PWV</a:t>
            </a:r>
            <a:endParaRPr sz="1200"/>
          </a:p>
        </p:txBody>
      </p:sp>
      <p:sp>
        <p:nvSpPr>
          <p:cNvPr id="461" name="Google Shape;461;h24b90802a7ed1256_0_482"/>
          <p:cNvSpPr txBox="1"/>
          <p:nvPr/>
        </p:nvSpPr>
        <p:spPr>
          <a:xfrm>
            <a:off x="777240" y="2825496"/>
            <a:ext cx="137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16.62 mm</a:t>
            </a:r>
            <a:endParaRPr/>
          </a:p>
        </p:txBody>
      </p:sp>
      <p:sp>
        <p:nvSpPr>
          <p:cNvPr id="462" name="Google Shape;462;h24b90802a7ed1256_0_482"/>
          <p:cNvSpPr txBox="1"/>
          <p:nvPr/>
        </p:nvSpPr>
        <p:spPr>
          <a:xfrm>
            <a:off x="777240" y="3163824"/>
            <a:ext cx="137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Mar–Apr</a:t>
            </a:r>
            <a:endParaRPr sz="1200"/>
          </a:p>
        </p:txBody>
      </p:sp>
      <p:sp>
        <p:nvSpPr>
          <p:cNvPr id="463" name="Google Shape;463;h24b90802a7ed1256_0_482"/>
          <p:cNvSpPr/>
          <p:nvPr/>
        </p:nvSpPr>
        <p:spPr>
          <a:xfrm>
            <a:off x="2423160" y="2468879"/>
            <a:ext cx="1554600" cy="9327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h24b90802a7ed1256_0_482"/>
          <p:cNvSpPr txBox="1"/>
          <p:nvPr/>
        </p:nvSpPr>
        <p:spPr>
          <a:xfrm>
            <a:off x="2532888" y="2489495"/>
            <a:ext cx="133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230 GHz transmission</a:t>
            </a:r>
            <a:endParaRPr sz="1200"/>
          </a:p>
        </p:txBody>
      </p:sp>
      <p:sp>
        <p:nvSpPr>
          <p:cNvPr id="465" name="Google Shape;465;h24b90802a7ed1256_0_482"/>
          <p:cNvSpPr txBox="1"/>
          <p:nvPr/>
        </p:nvSpPr>
        <p:spPr>
          <a:xfrm>
            <a:off x="2514600" y="2825496"/>
            <a:ext cx="137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40%</a:t>
            </a:r>
            <a:endParaRPr/>
          </a:p>
        </p:txBody>
      </p:sp>
      <p:sp>
        <p:nvSpPr>
          <p:cNvPr id="466" name="Google Shape;466;h24b90802a7ed1256_0_482"/>
          <p:cNvSpPr txBox="1"/>
          <p:nvPr/>
        </p:nvSpPr>
        <p:spPr>
          <a:xfrm>
            <a:off x="2514600" y="3163824"/>
            <a:ext cx="137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median</a:t>
            </a:r>
            <a:endParaRPr sz="1200"/>
          </a:p>
        </p:txBody>
      </p:sp>
      <p:sp>
        <p:nvSpPr>
          <p:cNvPr id="467" name="Google Shape;467;h24b90802a7ed1256_0_482"/>
          <p:cNvSpPr/>
          <p:nvPr/>
        </p:nvSpPr>
        <p:spPr>
          <a:xfrm>
            <a:off x="4160520" y="2468879"/>
            <a:ext cx="1554600" cy="9327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h24b90802a7ed1256_0_482"/>
          <p:cNvSpPr txBox="1"/>
          <p:nvPr/>
        </p:nvSpPr>
        <p:spPr>
          <a:xfrm>
            <a:off x="4251948" y="2474232"/>
            <a:ext cx="133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Weather-based SEFD</a:t>
            </a:r>
            <a:endParaRPr sz="1200"/>
          </a:p>
        </p:txBody>
      </p:sp>
      <p:sp>
        <p:nvSpPr>
          <p:cNvPr id="469" name="Google Shape;469;h24b90802a7ed1256_0_482"/>
          <p:cNvSpPr txBox="1"/>
          <p:nvPr/>
        </p:nvSpPr>
        <p:spPr>
          <a:xfrm>
            <a:off x="4251959" y="2825496"/>
            <a:ext cx="137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44.9 kJy</a:t>
            </a:r>
            <a:endParaRPr/>
          </a:p>
        </p:txBody>
      </p:sp>
      <p:sp>
        <p:nvSpPr>
          <p:cNvPr id="470" name="Google Shape;470;h24b90802a7ed1256_0_482"/>
          <p:cNvSpPr txBox="1"/>
          <p:nvPr/>
        </p:nvSpPr>
        <p:spPr>
          <a:xfrm>
            <a:off x="4251959" y="3163824"/>
            <a:ext cx="137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M87* median</a:t>
            </a:r>
            <a:endParaRPr sz="1200"/>
          </a:p>
        </p:txBody>
      </p:sp>
      <p:sp>
        <p:nvSpPr>
          <p:cNvPr id="471" name="Google Shape;471;h24b90802a7ed1256_0_482"/>
          <p:cNvSpPr/>
          <p:nvPr/>
        </p:nvSpPr>
        <p:spPr>
          <a:xfrm>
            <a:off x="6428232" y="2468879"/>
            <a:ext cx="1554600" cy="9327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h24b90802a7ed1256_0_482"/>
          <p:cNvSpPr txBox="1"/>
          <p:nvPr/>
        </p:nvSpPr>
        <p:spPr>
          <a:xfrm>
            <a:off x="6537960" y="2542032"/>
            <a:ext cx="1335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Median PWV</a:t>
            </a:r>
            <a:endParaRPr sz="1200"/>
          </a:p>
        </p:txBody>
      </p:sp>
      <p:sp>
        <p:nvSpPr>
          <p:cNvPr id="473" name="Google Shape;473;h24b90802a7ed1256_0_482"/>
          <p:cNvSpPr txBox="1"/>
          <p:nvPr/>
        </p:nvSpPr>
        <p:spPr>
          <a:xfrm>
            <a:off x="6519672" y="2825496"/>
            <a:ext cx="137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11.20 mm</a:t>
            </a:r>
            <a:endParaRPr/>
          </a:p>
        </p:txBody>
      </p:sp>
      <p:sp>
        <p:nvSpPr>
          <p:cNvPr id="474" name="Google Shape;474;h24b90802a7ed1256_0_482"/>
          <p:cNvSpPr txBox="1"/>
          <p:nvPr/>
        </p:nvSpPr>
        <p:spPr>
          <a:xfrm>
            <a:off x="6519672" y="3163824"/>
            <a:ext cx="137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Mar–Apr</a:t>
            </a:r>
            <a:endParaRPr sz="1200"/>
          </a:p>
        </p:txBody>
      </p:sp>
      <p:sp>
        <p:nvSpPr>
          <p:cNvPr id="475" name="Google Shape;475;h24b90802a7ed1256_0_482"/>
          <p:cNvSpPr/>
          <p:nvPr/>
        </p:nvSpPr>
        <p:spPr>
          <a:xfrm>
            <a:off x="8165592" y="2468879"/>
            <a:ext cx="1554600" cy="9327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h24b90802a7ed1256_0_482"/>
          <p:cNvSpPr txBox="1"/>
          <p:nvPr/>
        </p:nvSpPr>
        <p:spPr>
          <a:xfrm>
            <a:off x="8275319" y="2542032"/>
            <a:ext cx="133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230 GHz transmission</a:t>
            </a:r>
            <a:endParaRPr sz="1200"/>
          </a:p>
        </p:txBody>
      </p:sp>
      <p:sp>
        <p:nvSpPr>
          <p:cNvPr id="477" name="Google Shape;477;h24b90802a7ed1256_0_482"/>
          <p:cNvSpPr txBox="1"/>
          <p:nvPr/>
        </p:nvSpPr>
        <p:spPr>
          <a:xfrm>
            <a:off x="8257031" y="2825496"/>
            <a:ext cx="137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55%</a:t>
            </a:r>
            <a:endParaRPr/>
          </a:p>
        </p:txBody>
      </p:sp>
      <p:sp>
        <p:nvSpPr>
          <p:cNvPr id="478" name="Google Shape;478;h24b90802a7ed1256_0_482"/>
          <p:cNvSpPr txBox="1"/>
          <p:nvPr/>
        </p:nvSpPr>
        <p:spPr>
          <a:xfrm>
            <a:off x="8257031" y="3163824"/>
            <a:ext cx="137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median</a:t>
            </a:r>
            <a:endParaRPr sz="1200"/>
          </a:p>
        </p:txBody>
      </p:sp>
      <p:sp>
        <p:nvSpPr>
          <p:cNvPr id="479" name="Google Shape;479;h24b90802a7ed1256_0_482"/>
          <p:cNvSpPr/>
          <p:nvPr/>
        </p:nvSpPr>
        <p:spPr>
          <a:xfrm>
            <a:off x="9902952" y="2468879"/>
            <a:ext cx="1554600" cy="932700"/>
          </a:xfrm>
          <a:prstGeom prst="roundRect">
            <a:avLst>
              <a:gd fmla="val 8000" name="adj"/>
            </a:avLst>
          </a:prstGeom>
          <a:solidFill>
            <a:srgbClr val="FFFFFF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h24b90802a7ed1256_0_482"/>
          <p:cNvSpPr txBox="1"/>
          <p:nvPr/>
        </p:nvSpPr>
        <p:spPr>
          <a:xfrm>
            <a:off x="10012680" y="2542032"/>
            <a:ext cx="1335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Weather-based SEFD</a:t>
            </a:r>
            <a:endParaRPr sz="1200"/>
          </a:p>
        </p:txBody>
      </p:sp>
      <p:sp>
        <p:nvSpPr>
          <p:cNvPr id="481" name="Google Shape;481;h24b90802a7ed1256_0_482"/>
          <p:cNvSpPr txBox="1"/>
          <p:nvPr/>
        </p:nvSpPr>
        <p:spPr>
          <a:xfrm>
            <a:off x="9994392" y="2825496"/>
            <a:ext cx="13716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20.3 kJy</a:t>
            </a:r>
            <a:endParaRPr/>
          </a:p>
        </p:txBody>
      </p:sp>
      <p:sp>
        <p:nvSpPr>
          <p:cNvPr id="482" name="Google Shape;482;h24b90802a7ed1256_0_482"/>
          <p:cNvSpPr txBox="1"/>
          <p:nvPr/>
        </p:nvSpPr>
        <p:spPr>
          <a:xfrm>
            <a:off x="9994392" y="3163824"/>
            <a:ext cx="137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M87* median</a:t>
            </a:r>
            <a:endParaRPr sz="1200"/>
          </a:p>
        </p:txBody>
      </p:sp>
      <p:sp>
        <p:nvSpPr>
          <p:cNvPr id="483" name="Google Shape;483;h24b90802a7ed1256_0_482"/>
          <p:cNvSpPr/>
          <p:nvPr/>
        </p:nvSpPr>
        <p:spPr>
          <a:xfrm>
            <a:off x="685800" y="3630168"/>
            <a:ext cx="5074800" cy="1389900"/>
          </a:xfrm>
          <a:prstGeom prst="roundRect">
            <a:avLst>
              <a:gd fmla="val 8000" name="adj"/>
            </a:avLst>
          </a:prstGeom>
          <a:solidFill>
            <a:srgbClr val="F7F7F7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h24b90802a7ed1256_0_482"/>
          <p:cNvSpPr txBox="1"/>
          <p:nvPr/>
        </p:nvSpPr>
        <p:spPr>
          <a:xfrm>
            <a:off x="850392" y="3721608"/>
            <a:ext cx="2377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Phase / coherence status</a:t>
            </a:r>
            <a:endParaRPr/>
          </a:p>
        </p:txBody>
      </p:sp>
      <p:sp>
        <p:nvSpPr>
          <p:cNvPr id="485" name="Google Shape;485;h24b90802a7ed1256_0_482"/>
          <p:cNvSpPr txBox="1"/>
          <p:nvPr/>
        </p:nvSpPr>
        <p:spPr>
          <a:xfrm>
            <a:off x="850392" y="4005072"/>
            <a:ext cx="4745700" cy="97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3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Calibrated H.E.S.S. coherence-time data are already available and used in the preliminary fringe simulation.</a:t>
            </a:r>
            <a:br>
              <a:rPr b="0" i="0" lang="en-US" sz="143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43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430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165,692 accepted 30 s blocks · 60 dates · median t₉₀ ≈ 4.1 s</a:t>
            </a:r>
            <a:endParaRPr sz="1700"/>
          </a:p>
        </p:txBody>
      </p:sp>
      <p:sp>
        <p:nvSpPr>
          <p:cNvPr id="486" name="Google Shape;486;h24b90802a7ed1256_0_482"/>
          <p:cNvSpPr/>
          <p:nvPr/>
        </p:nvSpPr>
        <p:spPr>
          <a:xfrm>
            <a:off x="6428225" y="3630177"/>
            <a:ext cx="5074800" cy="1760400"/>
          </a:xfrm>
          <a:prstGeom prst="roundRect">
            <a:avLst>
              <a:gd fmla="val 8000" name="adj"/>
            </a:avLst>
          </a:prstGeom>
          <a:solidFill>
            <a:srgbClr val="F7F7F7"/>
          </a:solidFill>
          <a:ln cap="flat" cmpd="sng" w="10150">
            <a:solidFill>
              <a:srgbClr val="DCDC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h24b90802a7ed1256_0_482"/>
          <p:cNvSpPr txBox="1"/>
          <p:nvPr/>
        </p:nvSpPr>
        <p:spPr>
          <a:xfrm>
            <a:off x="6592824" y="3721608"/>
            <a:ext cx="2377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Phase / coherence status</a:t>
            </a:r>
            <a:endParaRPr/>
          </a:p>
        </p:txBody>
      </p:sp>
      <p:sp>
        <p:nvSpPr>
          <p:cNvPr id="488" name="Google Shape;488;h24b90802a7ed1256_0_482"/>
          <p:cNvSpPr txBox="1"/>
          <p:nvPr/>
        </p:nvSpPr>
        <p:spPr>
          <a:xfrm>
            <a:off x="6592825" y="4005075"/>
            <a:ext cx="49104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The Gamsberg phase monitor is part of the Namibia monitoring programme, but its calibrated coherence-time distribution is not yet included in the current fringe Monte Carlo.</a:t>
            </a:r>
            <a:b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u="none" cap="none" strike="noStrike">
                <a:solidFill>
                  <a:srgbClr val="5F5F5F"/>
                </a:solidFill>
                <a:latin typeface="Calibri"/>
                <a:ea typeface="Calibri"/>
                <a:cs typeface="Calibri"/>
                <a:sym typeface="Calibri"/>
              </a:rPr>
              <a:t>Next step: apply the RU→IRAM calibration and derive the Gamsberg t₉₀ distribution.</a:t>
            </a:r>
            <a:endParaRPr/>
          </a:p>
        </p:txBody>
      </p:sp>
      <p:sp>
        <p:nvSpPr>
          <p:cNvPr id="489" name="Google Shape;489;h24b90802a7ed1256_0_482"/>
          <p:cNvSpPr/>
          <p:nvPr/>
        </p:nvSpPr>
        <p:spPr>
          <a:xfrm>
            <a:off x="658375" y="5559550"/>
            <a:ext cx="10863000" cy="742200"/>
          </a:xfrm>
          <a:prstGeom prst="roundRect">
            <a:avLst>
              <a:gd fmla="val 8000" name="adj"/>
            </a:avLst>
          </a:prstGeom>
          <a:solidFill>
            <a:srgbClr val="FDEFEE"/>
          </a:solidFill>
          <a:ln cap="flat" cmpd="sng" w="10150">
            <a:solidFill>
              <a:srgbClr val="EF312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h24b90802a7ed1256_0_482"/>
          <p:cNvSpPr txBox="1"/>
          <p:nvPr/>
        </p:nvSpPr>
        <p:spPr>
          <a:xfrm>
            <a:off x="877824" y="5641848"/>
            <a:ext cx="10424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EF3125"/>
                </a:solidFill>
                <a:latin typeface="Calibri"/>
                <a:ea typeface="Calibri"/>
                <a:cs typeface="Calibri"/>
                <a:sym typeface="Calibri"/>
              </a:rPr>
              <a:t>Current picture</a:t>
            </a:r>
            <a:endParaRPr/>
          </a:p>
        </p:txBody>
      </p:sp>
      <p:sp>
        <p:nvSpPr>
          <p:cNvPr id="491" name="Google Shape;491;h24b90802a7ed1256_0_482"/>
          <p:cNvSpPr txBox="1"/>
          <p:nvPr/>
        </p:nvSpPr>
        <p:spPr>
          <a:xfrm>
            <a:off x="704100" y="5824725"/>
            <a:ext cx="107532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5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Gamsberg is drier and gives a lower weather-based AMT SEFD, while H.E.S.S. currently provides the mature coherence-time data used for the preliminary fringe-detectability result.</a:t>
            </a:r>
            <a:endParaRPr sz="1500"/>
          </a:p>
        </p:txBody>
      </p:sp>
      <p:sp>
        <p:nvSpPr>
          <p:cNvPr id="492" name="Google Shape;492;h24b90802a7ed1256_0_482"/>
          <p:cNvSpPr txBox="1"/>
          <p:nvPr/>
        </p:nvSpPr>
        <p:spPr>
          <a:xfrm>
            <a:off x="640068" y="6309352"/>
            <a:ext cx="10881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rgbClr val="828282"/>
                </a:solidFill>
                <a:latin typeface="Calibri"/>
                <a:ea typeface="Calibri"/>
                <a:cs typeface="Calibri"/>
                <a:sym typeface="Calibri"/>
              </a:rPr>
              <a:t>Atmospheric site results: Frans et al. (2025) · SEFD and coherence-time results: this work</a:t>
            </a:r>
            <a:endParaRPr b="1" sz="1200"/>
          </a:p>
        </p:txBody>
      </p:sp>
      <p:sp>
        <p:nvSpPr>
          <p:cNvPr id="493" name="Google Shape;493;h24b90802a7ed1256_0_482"/>
          <p:cNvSpPr txBox="1"/>
          <p:nvPr>
            <p:ph idx="12" type="sldNum"/>
          </p:nvPr>
        </p:nvSpPr>
        <p:spPr>
          <a:xfrm>
            <a:off x="11353680" y="6604920"/>
            <a:ext cx="533100" cy="25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3124"/>
      </a:accent1>
      <a:accent2>
        <a:srgbClr val="FEC017"/>
      </a:accent2>
      <a:accent3>
        <a:srgbClr val="6D6E71"/>
      </a:accent3>
      <a:accent4>
        <a:srgbClr val="FFB000"/>
      </a:accent4>
      <a:accent5>
        <a:srgbClr val="FFFFFF"/>
      </a:accent5>
      <a:accent6>
        <a:srgbClr val="FFFFFF"/>
      </a:accent6>
      <a:hlink>
        <a:srgbClr val="EE3124"/>
      </a:hlink>
      <a:folHlink>
        <a:srgbClr val="6D6E7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3124"/>
      </a:accent1>
      <a:accent2>
        <a:srgbClr val="FEC017"/>
      </a:accent2>
      <a:accent3>
        <a:srgbClr val="6D6E71"/>
      </a:accent3>
      <a:accent4>
        <a:srgbClr val="FFB000"/>
      </a:accent4>
      <a:accent5>
        <a:srgbClr val="FFFFFF"/>
      </a:accent5>
      <a:accent6>
        <a:srgbClr val="FFFFFF"/>
      </a:accent6>
      <a:hlink>
        <a:srgbClr val="EE3124"/>
      </a:hlink>
      <a:folHlink>
        <a:srgbClr val="6D6E7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2015-02-09T12:48:18Z</dcterms:created>
  <dc:creator>Rittmann, John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12</vt:i4>
  </property>
  <property fmtid="{D5CDD505-2E9C-101B-9397-08002B2CF9AE}" pid="3" name="MMClips">
    <vt:i4>5</vt:i4>
  </property>
  <property fmtid="{D5CDD505-2E9C-101B-9397-08002B2CF9AE}" pid="4" name="Notes">
    <vt:i4>4</vt:i4>
  </property>
  <property fmtid="{D5CDD505-2E9C-101B-9397-08002B2CF9AE}" pid="5" name="PresentationFormat">
    <vt:lpwstr>Widescreen</vt:lpwstr>
  </property>
  <property fmtid="{D5CDD505-2E9C-101B-9397-08002B2CF9AE}" pid="6" name="Slides">
    <vt:i4>38</vt:i4>
  </property>
</Properties>
</file>