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0"/>
  </p:normalViewPr>
  <p:slideViewPr>
    <p:cSldViewPr snapToGrid="0" snapToObjects="1">
      <p:cViewPr varScale="1">
        <p:scale>
          <a:sx n="117" d="100"/>
          <a:sy n="117" d="100"/>
        </p:scale>
        <p:origin x="55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384048"/>
            <a:ext cx="101498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2800" b="1" dirty="0">
                <a:solidFill>
                  <a:schemeClr val="bg1"/>
                </a:solidFill>
                <a:latin typeface="Aptos"/>
              </a:rPr>
              <a:t>Detecting a solar radio burst with the TART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" y="2788920"/>
            <a:ext cx="4754880" cy="45720"/>
          </a:xfrm>
          <a:prstGeom prst="roundRect">
            <a:avLst/>
          </a:prstGeom>
          <a:solidFill>
            <a:srgbClr val="EF31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999232"/>
            <a:ext cx="76809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900" b="1" i="0">
                <a:solidFill>
                  <a:srgbClr val="132238"/>
                </a:solidFill>
                <a:latin typeface="Aptos"/>
              </a:rPr>
              <a:t>S. K. Mukungu¹, E. Kasai¹, B. Hugo²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456432"/>
            <a:ext cx="76809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¹Department of Physics, Chemistry and Material Science, University of Namibia</a:t>
            </a:r>
          </a:p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²South African Radio Astronomy Observatory, South Africa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4498848"/>
            <a:ext cx="5120640" cy="50292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4599432"/>
            <a:ext cx="47548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 i="0" dirty="0">
                <a:solidFill>
                  <a:srgbClr val="132238"/>
                </a:solidFill>
                <a:latin typeface="Aptos"/>
              </a:rPr>
              <a:t>HEASA 2026 </a:t>
            </a:r>
          </a:p>
        </p:txBody>
      </p:sp>
      <p:pic>
        <p:nvPicPr>
          <p:cNvPr id="10" name="Picture 9" descr="tart_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150" y="2240280"/>
            <a:ext cx="4607729" cy="25929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0" y="5061856"/>
            <a:ext cx="3931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00" b="0" i="1" dirty="0">
                <a:solidFill>
                  <a:srgbClr val="69737D"/>
                </a:solidFill>
                <a:latin typeface="Aptos"/>
              </a:rPr>
              <a:t>TART, University of Namibia</a:t>
            </a:r>
          </a:p>
        </p:txBody>
      </p:sp>
      <p:pic>
        <p:nvPicPr>
          <p:cNvPr id="12" name="Picture 11" descr="sagamm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TART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The instrument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91640"/>
            <a:ext cx="2651760" cy="713232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1783080"/>
            <a:ext cx="2249424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 i="0">
                <a:solidFill>
                  <a:srgbClr val="EF3125"/>
                </a:solidFill>
                <a:latin typeface="Aptos"/>
              </a:rPr>
              <a:t>24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112264"/>
            <a:ext cx="224942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 dirty="0">
                <a:solidFill>
                  <a:srgbClr val="69737D"/>
                </a:solidFill>
                <a:latin typeface="Aptos"/>
              </a:rPr>
              <a:t>antennas, 276 baselines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46704" y="1691640"/>
            <a:ext cx="2651760" cy="713232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547872" y="1783080"/>
            <a:ext cx="2249424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 i="0">
                <a:solidFill>
                  <a:srgbClr val="EF3125"/>
                </a:solidFill>
                <a:latin typeface="Aptos"/>
              </a:rPr>
              <a:t>1575.42 MHz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7872" y="2112264"/>
            <a:ext cx="224942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2.5 MHz bandwidth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44768" y="1691640"/>
            <a:ext cx="2651760" cy="713232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45936" y="1783080"/>
            <a:ext cx="2249424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 i="0">
                <a:solidFill>
                  <a:srgbClr val="EF3125"/>
                </a:solidFill>
                <a:latin typeface="Aptos"/>
              </a:rPr>
              <a:t>3.23 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5936" y="2112264"/>
            <a:ext cx="224942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maximum baseline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42832" y="1691640"/>
            <a:ext cx="2651760" cy="713232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0" y="1783080"/>
            <a:ext cx="2249424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 i="0">
                <a:solidFill>
                  <a:srgbClr val="EF3125"/>
                </a:solidFill>
                <a:latin typeface="Aptos"/>
              </a:rPr>
              <a:t>3.38°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0" y="2112264"/>
            <a:ext cx="224942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synthesised beam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2606040"/>
            <a:ext cx="10972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50" b="0" i="0">
                <a:solidFill>
                  <a:srgbClr val="69737D"/>
                </a:solidFill>
                <a:latin typeface="Aptos"/>
              </a:rPr>
              <a:t>One-bit correlator  ·  single polarisation  ·  1 s integrations  ·  ~170° field  ·  13 stations</a:t>
            </a:r>
          </a:p>
        </p:txBody>
      </p:sp>
      <p:pic>
        <p:nvPicPr>
          <p:cNvPr id="21" name="Picture 20" descr="station_longitu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793" y="3154680"/>
            <a:ext cx="9478107" cy="22402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55166" y="5330952"/>
            <a:ext cx="10881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TART station longitudes.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INSTRUMENT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Point spread function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2</a:t>
            </a:r>
          </a:p>
        </p:txBody>
      </p:sp>
      <p:pic>
        <p:nvPicPr>
          <p:cNvPr id="8" name="Picture 7" descr="array_and_be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38" y="1664208"/>
            <a:ext cx="10037618" cy="3154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4873752"/>
            <a:ext cx="10881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Array layout, uv coverage, all-sky point spread function.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257800"/>
            <a:ext cx="3520440" cy="713232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5349240"/>
            <a:ext cx="3118104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 i="0">
                <a:solidFill>
                  <a:srgbClr val="EF3125"/>
                </a:solidFill>
                <a:latin typeface="Aptos"/>
              </a:rPr>
              <a:t>3.38°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678424"/>
            <a:ext cx="31181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synthesised beam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4255" y="5257800"/>
            <a:ext cx="3520440" cy="713232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35423" y="5349240"/>
            <a:ext cx="3118104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 i="0">
                <a:solidFill>
                  <a:srgbClr val="EF3125"/>
                </a:solidFill>
                <a:latin typeface="Aptos"/>
              </a:rPr>
              <a:t>20%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5423" y="5678424"/>
            <a:ext cx="31181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peak sidelobe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5257800"/>
            <a:ext cx="3520440" cy="713232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1040" y="5349240"/>
            <a:ext cx="3118104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100" b="1" i="0">
                <a:solidFill>
                  <a:srgbClr val="EF3125"/>
                </a:solidFill>
                <a:latin typeface="Aptos"/>
              </a:rPr>
              <a:t>2.8%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5678424"/>
            <a:ext cx="3118104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of sky above 10% of peak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The pipeline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3</a:t>
            </a:r>
          </a:p>
        </p:txBody>
      </p:sp>
      <p:pic>
        <p:nvPicPr>
          <p:cNvPr id="8" name="Picture 7" descr="pipeline_detai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922" y="1783080"/>
            <a:ext cx="10061850" cy="3291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5129783"/>
            <a:ext cx="10881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Raw visibilities to candidates with calibrated significance.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STATISTICS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Measured thresholds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4</a:t>
            </a:r>
          </a:p>
        </p:txBody>
      </p:sp>
      <p:pic>
        <p:nvPicPr>
          <p:cNvPr id="8" name="Picture 7" descr="null_distribu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593" y="1691640"/>
            <a:ext cx="4870173" cy="320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4946903"/>
            <a:ext cx="53035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Null distribution, 3,000 directions (red), and Gaussian (dashed).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737360"/>
            <a:ext cx="5285232" cy="132588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37960" y="1856231"/>
            <a:ext cx="491947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Empirical null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194560"/>
            <a:ext cx="4919472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Thresholds from 20,000 random sky directions.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3200400"/>
            <a:ext cx="5285232" cy="132588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37960" y="3319272"/>
            <a:ext cx="491947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Elevation bins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3657600"/>
            <a:ext cx="4919472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Tail ~35% heavier below 20°. Scaled at 99th percentile.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4663440"/>
            <a:ext cx="5285232" cy="132588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37960" y="4782312"/>
            <a:ext cx="491947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Trials correction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5120640"/>
            <a:ext cx="4919472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 dirty="0">
                <a:solidFill>
                  <a:srgbClr val="69737D"/>
                </a:solidFill>
                <a:latin typeface="Aptos"/>
              </a:rPr>
              <a:t>N(≥</a:t>
            </a:r>
            <a:r>
              <a:rPr sz="1250" b="0" i="0" dirty="0" err="1">
                <a:solidFill>
                  <a:srgbClr val="69737D"/>
                </a:solidFill>
                <a:latin typeface="Aptos"/>
              </a:rPr>
              <a:t>ρ</a:t>
            </a:r>
            <a:r>
              <a:rPr sz="1250" b="0" i="0" dirty="0">
                <a:solidFill>
                  <a:srgbClr val="69737D"/>
                </a:solidFill>
                <a:latin typeface="Aptos"/>
              </a:rPr>
              <a:t>) = N̂ exp(−</a:t>
            </a:r>
            <a:r>
              <a:rPr sz="1250" b="0" i="0" dirty="0" err="1">
                <a:solidFill>
                  <a:srgbClr val="69737D"/>
                </a:solidFill>
                <a:latin typeface="Aptos"/>
              </a:rPr>
              <a:t>ρ</a:t>
            </a:r>
            <a:r>
              <a:rPr sz="1250" b="0" i="0" dirty="0">
                <a:solidFill>
                  <a:srgbClr val="69737D"/>
                </a:solidFill>
                <a:latin typeface="Aptos"/>
              </a:rPr>
              <a:t>/</a:t>
            </a:r>
            <a:r>
              <a:rPr sz="1250" b="0" i="0" dirty="0" err="1">
                <a:solidFill>
                  <a:srgbClr val="69737D"/>
                </a:solidFill>
                <a:latin typeface="Aptos"/>
              </a:rPr>
              <a:t>ρ</a:t>
            </a:r>
            <a:r>
              <a:rPr sz="1250" b="0" i="0" dirty="0">
                <a:solidFill>
                  <a:srgbClr val="69737D"/>
                </a:solidFill>
                <a:latin typeface="Aptos"/>
              </a:rPr>
              <a:t>̂), solved for target false alarms.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RESULT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Blind detection: 2025 November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5</a:t>
            </a:r>
          </a:p>
        </p:txBody>
      </p:sp>
      <p:pic>
        <p:nvPicPr>
          <p:cNvPr id="8" name="Picture 7" descr="timeseri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487" y="1645920"/>
            <a:ext cx="5760720" cy="3703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5404103"/>
            <a:ext cx="10881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 dirty="0" err="1">
                <a:solidFill>
                  <a:srgbClr val="69737D"/>
                </a:solidFill>
                <a:latin typeface="Aptos"/>
              </a:rPr>
              <a:t>na-unam, 3 h, 30 s sampling. Sun 13.3σ; next source 5.7σ. Onset 10:01:11, peak 10:03:11 UT; above threshold ~150 s.</a:t>
            </a:r>
            <a:r>
              <a:rPr sz="1150" b="0" i="0" dirty="0">
                <a:solidFill>
                  <a:srgbClr val="69737D"/>
                </a:solidFill>
                <a:latin typeface="Aptos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RESULT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Independent confirmation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6</a:t>
            </a:r>
          </a:p>
        </p:txBody>
      </p:sp>
      <p:pic>
        <p:nvPicPr>
          <p:cNvPr id="8" name="Picture 7" descr="epoch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176" y="1691640"/>
            <a:ext cx="6745342" cy="2743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4489703"/>
            <a:ext cx="10881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Five calibrated and imaged epochs.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709160"/>
            <a:ext cx="3520440" cy="109728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1520" y="4828032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Three stations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166360"/>
            <a:ext cx="31546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Peak times agree to 0.01 min.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4256" y="4709160"/>
            <a:ext cx="3520440" cy="109728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17136" y="4828032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USAF RSTN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17136" y="5166360"/>
            <a:ext cx="31546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53,000 sfu at 1415 MHz.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2" y="4709160"/>
            <a:ext cx="3520440" cy="109728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02752" y="4828032"/>
            <a:ext cx="3154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Astrometry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5166360"/>
            <a:ext cx="31546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0.00° from ephemeris, all epochs.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VALIDATION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Unattended search over archival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783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32238"/>
                </a:solidFill>
                <a:latin typeface="Aptos"/>
              </a:rPr>
              <a:t>12 station-days, no prior on position or time.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514600"/>
            <a:ext cx="3520440" cy="16916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2670048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900" b="1" i="0">
                <a:solidFill>
                  <a:srgbClr val="EF3125"/>
                </a:solidFill>
                <a:latin typeface="Aptos"/>
              </a:rPr>
              <a:t>ghana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90672"/>
            <a:ext cx="31089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50" b="1" i="0">
                <a:solidFill>
                  <a:srgbClr val="132238"/>
                </a:solidFill>
                <a:latin typeface="Aptos"/>
              </a:rPr>
              <a:t>10:03:12 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45643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31.3σ, 0.3° from the Sun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4255" y="2514600"/>
            <a:ext cx="3520440" cy="16916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35423" y="2670048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900" b="1" i="0">
                <a:solidFill>
                  <a:srgbClr val="EF3125"/>
                </a:solidFill>
                <a:latin typeface="Aptos"/>
              </a:rPr>
              <a:t>za-rhodes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5423" y="3090672"/>
            <a:ext cx="31089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50" b="1" i="0">
                <a:solidFill>
                  <a:srgbClr val="132238"/>
                </a:solidFill>
                <a:latin typeface="Aptos"/>
              </a:rPr>
              <a:t>same second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423" y="345643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16.8σ, 3,000 km away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19871" y="2514600"/>
            <a:ext cx="3520440" cy="16916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21040" y="2670048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900" b="1" i="0">
                <a:solidFill>
                  <a:srgbClr val="EF3125"/>
                </a:solidFill>
                <a:latin typeface="Aptos"/>
              </a:rPr>
              <a:t>controls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3090672"/>
            <a:ext cx="31089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50" b="1" i="0">
                <a:solidFill>
                  <a:srgbClr val="132238"/>
                </a:solidFill>
                <a:latin typeface="Aptos"/>
              </a:rPr>
              <a:t>no alarms &gt; 5σ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456432"/>
            <a:ext cx="31089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~330,000 s, limit ~10⁻⁵ s⁻¹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RESULT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Sensitivity by injection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8</a:t>
            </a:r>
          </a:p>
        </p:txBody>
      </p:sp>
      <p:pic>
        <p:nvPicPr>
          <p:cNvPr id="8" name="Picture 7" descr="injection_recove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39" y="1719072"/>
            <a:ext cx="6858000" cy="26185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4392445"/>
            <a:ext cx="6949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720 synthetic sources, known amplitude, recovered through the full pipeline.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783080"/>
            <a:ext cx="3867912" cy="320040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0" y="1938528"/>
            <a:ext cx="33832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Detection floor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377440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000" b="1" i="0">
                <a:solidFill>
                  <a:srgbClr val="69737D"/>
                </a:solidFill>
                <a:latin typeface="Aptos"/>
              </a:rPr>
              <a:t>41,800 sfu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2743200"/>
            <a:ext cx="3383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 i="0">
                <a:solidFill>
                  <a:srgbClr val="69737D"/>
                </a:solidFill>
                <a:latin typeface="Aptos"/>
              </a:rPr>
              <a:t>extrapolated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3182112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000" b="1" i="0">
                <a:solidFill>
                  <a:srgbClr val="132238"/>
                </a:solidFill>
                <a:latin typeface="Aptos"/>
              </a:rPr>
              <a:t>28,400 sfu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3547872"/>
            <a:ext cx="3383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 i="0">
                <a:solidFill>
                  <a:srgbClr val="69737D"/>
                </a:solidFill>
                <a:latin typeface="Aptos"/>
              </a:rPr>
              <a:t>injection-measured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3986784"/>
            <a:ext cx="3383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000" b="1" i="0">
                <a:solidFill>
                  <a:srgbClr val="EF3125"/>
                </a:solidFill>
                <a:latin typeface="Aptos"/>
              </a:rPr>
              <a:t>22,700 sfu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4352544"/>
            <a:ext cx="3383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 i="0">
                <a:solidFill>
                  <a:srgbClr val="69737D"/>
                </a:solidFill>
                <a:latin typeface="Aptos"/>
              </a:rPr>
              <a:t>after track subtraction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KEY FINDING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Integration scaling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9</a:t>
            </a:r>
          </a:p>
        </p:txBody>
      </p:sp>
      <p:pic>
        <p:nvPicPr>
          <p:cNvPr id="8" name="Picture 7" descr="integration_scal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" y="1719072"/>
            <a:ext cx="5193792" cy="3291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5065776"/>
            <a:ext cx="53949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Null width against integrations combined.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6520" y="1783080"/>
            <a:ext cx="5193792" cy="137160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20840" y="1938528"/>
            <a:ext cx="46634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200" b="1" i="0">
                <a:solidFill>
                  <a:srgbClr val="EF3125"/>
                </a:solidFill>
                <a:latin typeface="Aptos"/>
              </a:rPr>
              <a:t>n⁻⁰·¹⁴⁷ measured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0840" y="2395728"/>
            <a:ext cx="4663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Thermal expectation n⁻⁰·⁵. 29× more data gives 1.6×, not 5.4×.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3291840"/>
            <a:ext cx="5193792" cy="12344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29400" y="3410712"/>
            <a:ext cx="4828031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Sidelobe-limited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3749039"/>
            <a:ext cx="4828031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Bright GNSS sources through 20% PSF sidelobes, not thermal noise.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4663440"/>
            <a:ext cx="5193792" cy="12344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29400" y="4782312"/>
            <a:ext cx="4828031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After track subtraction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5120640"/>
            <a:ext cx="4828031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Moving sources fitted and removed, no gain solution. n⁻⁰·¹⁹¹; floor 28,400 → 22,700 sfu.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LIMITS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Detection limits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783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32238"/>
                </a:solidFill>
                <a:latin typeface="Aptos"/>
              </a:rPr>
              <a:t>FRB 20251229A, recorded at three stations. Not detected.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68880"/>
            <a:ext cx="11091672" cy="10058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606040"/>
            <a:ext cx="2286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Storage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8960" y="2624328"/>
            <a:ext cx="2743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EF3125"/>
                </a:solidFill>
                <a:latin typeface="Aptos"/>
              </a:rPr>
              <a:t>1 s integrations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0" y="2624328"/>
            <a:ext cx="5303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No archived data below 1 s. A 1 ms burst is averaged with 999 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611880"/>
            <a:ext cx="11091672" cy="10058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3749040"/>
            <a:ext cx="2286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Geometry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8960" y="3767328"/>
            <a:ext cx="2743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EF3125"/>
                </a:solidFill>
                <a:latin typeface="Aptos"/>
              </a:rPr>
              <a:t>below every horizon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0" y="3767328"/>
            <a:ext cx="5303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CHIME transits over Canada; no TART station within ~90° longitude.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754880"/>
            <a:ext cx="11091672" cy="10058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4892040"/>
            <a:ext cx="2286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Sensitivity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8960" y="4910328"/>
            <a:ext cx="2743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EF3125"/>
                </a:solidFill>
                <a:latin typeface="Aptos"/>
              </a:rPr>
              <a:t>2.8 × 10⁶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0" y="4910328"/>
            <a:ext cx="5303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Single-second threshold 4.5 × 10⁸ Jy·ms against 160 Jy·ms.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CONCLUSION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783080"/>
            <a:ext cx="11091672" cy="786384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48640" y="1783080"/>
            <a:ext cx="73152" cy="786384"/>
          </a:xfrm>
          <a:prstGeom prst="roundRect">
            <a:avLst/>
          </a:prstGeom>
          <a:solidFill>
            <a:srgbClr val="EF31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1874519"/>
            <a:ext cx="4572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Blind detection and localisation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77840" y="1901952"/>
            <a:ext cx="58521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solar radio burst, 13.3σ, calibrated false-alarm rate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715768"/>
            <a:ext cx="11091672" cy="786384"/>
          </a:xfrm>
          <a:prstGeom prst="roundRect">
            <a:avLst/>
          </a:prstGeom>
          <a:solidFill>
            <a:srgbClr val="E8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48640" y="2715768"/>
            <a:ext cx="73152" cy="786384"/>
          </a:xfrm>
          <a:prstGeom prst="roundRect">
            <a:avLst/>
          </a:prstGeom>
          <a:solidFill>
            <a:srgbClr val="EF31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2807208"/>
            <a:ext cx="4572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Sensitivity by injection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2834639"/>
            <a:ext cx="58521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floor 28,400 sfu, 22,700 sfu after track subtraction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48456"/>
            <a:ext cx="11091672" cy="786384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48640" y="3648456"/>
            <a:ext cx="73152" cy="786384"/>
          </a:xfrm>
          <a:prstGeom prst="round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3739896"/>
            <a:ext cx="4572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Sidelobe-limited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3767328"/>
            <a:ext cx="58521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n⁻⁰·¹⁴⁷ against thermal n⁻⁰·⁵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81144"/>
            <a:ext cx="11091672" cy="786384"/>
          </a:xfrm>
          <a:prstGeom prst="roundRect">
            <a:avLst/>
          </a:prstGeom>
          <a:solidFill>
            <a:srgbClr val="E8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48640" y="4581144"/>
            <a:ext cx="73152" cy="786384"/>
          </a:xfrm>
          <a:prstGeom prst="round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4672583"/>
            <a:ext cx="4572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Transferable methods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7840" y="4700016"/>
            <a:ext cx="58521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empirical nulls, tail-fitted trials, windowed search, multi-site parallax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96128"/>
            <a:ext cx="11091672" cy="502920"/>
          </a:xfrm>
          <a:prstGeom prst="roundRect">
            <a:avLst/>
          </a:prstGeom>
          <a:solidFill>
            <a:srgbClr val="1322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68680" y="5687568"/>
            <a:ext cx="10607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github.com/shecode-hue/tart-transient-search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BIBLIOGRAPHY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References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783080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Thompson, Moran &amp; Swenson (2017)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1792224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Interferometry and Synthesis in Radio Astronomy, 3rd 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67128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Alard &amp; Lupton (1998)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176272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ApJ 503, 325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2551176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Fridman (2010)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560320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MNRAS 409, 808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2935224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Law &amp; Bower (2012)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944368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ApJ 749, 143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3319272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Anderson et al. (2019)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3328415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OVRO-LWA all-sky search. ApJ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3703320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Murphy et al. (2017)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3440" y="3712463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Dawes Review 13. PASA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4087368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Scheel (2019)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3440" y="4096511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PhD thesis, University of Otago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4471416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Molteno &amp; Scheel (2019)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3440" y="4480559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ICEAA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4855464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Mtetho (2021)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4864607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MSc thesis, Stellenbosch University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5239512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Mutula &amp; Dusabe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63440" y="5248655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Kenya Space Agency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5623560"/>
            <a:ext cx="3931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132238"/>
                </a:solidFill>
                <a:latin typeface="Aptos"/>
              </a:rPr>
              <a:t>NOAA / SWPC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63440" y="5632704"/>
            <a:ext cx="6858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USAF RSTN 1415 MHz records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HELD BACK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Detection requirements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3520440" cy="182880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210312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800" b="1" i="0">
                <a:solidFill>
                  <a:srgbClr val="132238"/>
                </a:solidFill>
                <a:latin typeface="Aptos"/>
              </a:rPr>
              <a:t>1.  Notice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606040"/>
            <a:ext cx="310896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a change, in data where satellites rise, transit and set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4255" y="1920240"/>
            <a:ext cx="3520440" cy="182880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35423" y="210312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800" b="1" i="0">
                <a:solidFill>
                  <a:srgbClr val="132238"/>
                </a:solidFill>
                <a:latin typeface="Aptos"/>
              </a:rPr>
              <a:t>2.  Localise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5423" y="2606040"/>
            <a:ext cx="310896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the change on the sky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19871" y="1920240"/>
            <a:ext cx="3520440" cy="182880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21040" y="2103120"/>
            <a:ext cx="3108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800" b="1" i="0">
                <a:solidFill>
                  <a:srgbClr val="132238"/>
                </a:solidFill>
                <a:latin typeface="Aptos"/>
              </a:rPr>
              <a:t>3.  Exclude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2606040"/>
            <a:ext cx="310896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interference, satellites, calibration failure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HELD BACK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Coherent and incoherent statistics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14</a:t>
            </a:r>
          </a:p>
        </p:txBody>
      </p:sp>
      <p:pic>
        <p:nvPicPr>
          <p:cNvPr id="8" name="Picture 7" descr="statistic_comparis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058" y="1737360"/>
            <a:ext cx="4378362" cy="3383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5175503"/>
            <a:ext cx="749807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Same station-day, both statistics, 5σ threshold.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810512"/>
            <a:ext cx="3502152" cy="32918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66760" y="1993392"/>
            <a:ext cx="31089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Peaks above 5σ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6760" y="2450592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3000" b="1" i="0">
                <a:solidFill>
                  <a:srgbClr val="EF3125"/>
                </a:solidFill>
                <a:latin typeface="Aptos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2944368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 i="0">
                <a:solidFill>
                  <a:srgbClr val="69737D"/>
                </a:solidFill>
                <a:latin typeface="Aptos"/>
              </a:rPr>
              <a:t>incoherent Σ|V|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3520440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3000" b="1" i="0">
                <a:solidFill>
                  <a:srgbClr val="132238"/>
                </a:solidFill>
                <a:latin typeface="Apto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4014215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0" i="0">
                <a:solidFill>
                  <a:srgbClr val="69737D"/>
                </a:solidFill>
                <a:latin typeface="Aptos"/>
              </a:rPr>
              <a:t>coherent matched filter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60" y="4526280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 i="0">
                <a:solidFill>
                  <a:srgbClr val="69737D"/>
                </a:solidFill>
                <a:latin typeface="Aptos"/>
              </a:rPr>
              <a:t>One incoherent peak with the Sun 47° below the horizon.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BACKUP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Unidentified event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78308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32238"/>
                </a:solidFill>
                <a:latin typeface="Aptos"/>
              </a:rPr>
              <a:t>2025 November 11, 21:32:48 UT, na-unam. 43.8σ, 5 s duration.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23160"/>
            <a:ext cx="5422392" cy="566928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2551176"/>
            <a:ext cx="3291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132238"/>
                </a:solidFill>
                <a:latin typeface="Aptos"/>
              </a:rPr>
              <a:t>static to 0.25° / 5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2569464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EF3125"/>
                </a:solidFill>
                <a:latin typeface="Aptos"/>
              </a:rPr>
              <a:t>not LEO or aircraft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423160"/>
            <a:ext cx="5422392" cy="566928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0" y="2551176"/>
            <a:ext cx="3291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132238"/>
                </a:solidFill>
                <a:latin typeface="Aptos"/>
              </a:rPr>
              <a:t>absent at za-rhodes, mu-udm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0" y="2569464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EF3125"/>
                </a:solidFill>
                <a:latin typeface="Aptos"/>
              </a:rPr>
              <a:t>not celestial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081528"/>
            <a:ext cx="5422392" cy="566928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3209544"/>
            <a:ext cx="3291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132238"/>
                </a:solidFill>
                <a:latin typeface="Aptos"/>
              </a:rPr>
              <a:t>Sun 47° below horizon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3227832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EF3125"/>
                </a:solidFill>
                <a:latin typeface="Aptos"/>
              </a:rPr>
              <a:t>not solar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081528"/>
            <a:ext cx="5422392" cy="566928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209544"/>
            <a:ext cx="3291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132238"/>
                </a:solidFill>
                <a:latin typeface="Aptos"/>
              </a:rPr>
              <a:t>above geostationary arc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84080" y="3227832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EF3125"/>
                </a:solidFill>
                <a:latin typeface="Aptos"/>
              </a:rPr>
              <a:t>not GEO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39896"/>
            <a:ext cx="5422392" cy="566928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3867911"/>
            <a:ext cx="3291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132238"/>
                </a:solidFill>
                <a:latin typeface="Aptos"/>
              </a:rPr>
              <a:t>cloud-free, 0 mm (ERA5)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4800" y="3886200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EF3125"/>
                </a:solidFill>
                <a:latin typeface="Aptos"/>
              </a:rPr>
              <a:t>not lightning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3739896"/>
            <a:ext cx="5422392" cy="566928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0" y="3867911"/>
            <a:ext cx="3291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132238"/>
                </a:solidFill>
                <a:latin typeface="Aptos"/>
              </a:rPr>
              <a:t>no fireball or GRB match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84080" y="3886200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EF3125"/>
                </a:solidFill>
                <a:latin typeface="Aptos"/>
              </a:rPr>
              <a:t>catalogues checked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398264"/>
            <a:ext cx="5422392" cy="566928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1520" y="4526280"/>
            <a:ext cx="3291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1" i="0">
                <a:solidFill>
                  <a:srgbClr val="132238"/>
                </a:solidFill>
                <a:latin typeface="Aptos"/>
              </a:rPr>
              <a:t>112 GNSS satellites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4544568"/>
            <a:ext cx="1737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EF3125"/>
                </a:solidFill>
                <a:latin typeface="Aptos"/>
              </a:rPr>
              <a:t>nearest 17.6°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BACKUP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Reproducibility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5394960" cy="219456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148840"/>
            <a:ext cx="48463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Before refinement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651760"/>
            <a:ext cx="4846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600" b="1" i="0">
                <a:solidFill>
                  <a:srgbClr val="EF3125"/>
                </a:solidFill>
                <a:latin typeface="Aptos"/>
              </a:rPr>
              <a:t>31.0σ   and   15.9σ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291840"/>
            <a:ext cx="48463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Same input file. ~1° pixels, random visibility subsampling.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920240"/>
            <a:ext cx="5394960" cy="2194560"/>
          </a:xfrm>
          <a:prstGeom prst="roundRect">
            <a:avLst/>
          </a:prstGeom>
          <a:solidFill>
            <a:srgbClr val="E8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65392" y="2148840"/>
            <a:ext cx="48463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i="0">
                <a:solidFill>
                  <a:srgbClr val="132238"/>
                </a:solidFill>
                <a:latin typeface="Aptos"/>
              </a:rPr>
              <a:t>After refinement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5392" y="2651760"/>
            <a:ext cx="48463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600" b="1" i="0">
                <a:solidFill>
                  <a:srgbClr val="132238"/>
                </a:solidFill>
                <a:latin typeface="Aptos"/>
              </a:rPr>
              <a:t>38.1σ   twice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3291840"/>
            <a:ext cx="48463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9737D"/>
                </a:solidFill>
                <a:latin typeface="Aptos"/>
              </a:rPr>
              <a:t>Coarse-to-fine local maximisation, ±2°.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am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agamm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6217920"/>
            <a:ext cx="412397" cy="5120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80360" y="6336792"/>
            <a:ext cx="6400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050" b="1" i="0">
                <a:solidFill>
                  <a:srgbClr val="69737D"/>
                </a:solidFill>
                <a:latin typeface="Aptos"/>
              </a:rPr>
              <a:t>S. K. Mukungu  ·  MPhil Physics, University of Namibia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74320"/>
            <a:ext cx="7315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1" i="0">
                <a:solidFill>
                  <a:srgbClr val="FFE8B0"/>
                </a:solidFill>
                <a:latin typeface="Aptos"/>
              </a:rPr>
              <a:t>BACKUP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66928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900" b="1" i="0">
                <a:solidFill>
                  <a:srgbClr val="EBEBEB"/>
                </a:solidFill>
                <a:latin typeface="Aptos"/>
              </a:rPr>
              <a:t>Toolchain patches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587044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100" b="0" i="0">
                <a:solidFill>
                  <a:srgbClr val="69737D"/>
                </a:solidFill>
                <a:latin typeface="Aptos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5394960" cy="1920240"/>
          </a:xfrm>
          <a:prstGeom prst="roundRect">
            <a:avLst/>
          </a:prstGeom>
          <a:solidFill>
            <a:srgbClr val="F6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20391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tart2ms elevation cut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77440"/>
            <a:ext cx="5029200" cy="1353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Satellite catalogue filtered at 45°, not configurable. Field extends to ~5°.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1920240"/>
            <a:ext cx="5394960" cy="1920240"/>
          </a:xfrm>
          <a:prstGeom prst="roundRect">
            <a:avLst/>
          </a:prstGeom>
          <a:solidFill>
            <a:srgbClr val="E8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28232" y="2039112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32238"/>
                </a:solidFill>
                <a:latin typeface="Aptos"/>
              </a:rPr>
              <a:t>Solar-system positions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377440"/>
            <a:ext cx="5029200" cy="1353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50" b="0" i="0">
                <a:solidFill>
                  <a:srgbClr val="69737D"/>
                </a:solidFill>
                <a:latin typeface="Aptos"/>
              </a:rPr>
              <a:t>Catalogue position differs from the ephemeris by 9.3°. Cause not identified.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1102</Words>
  <Application>Microsoft Macintosh PowerPoint</Application>
  <PresentationFormat>Widescreen</PresentationFormat>
  <Paragraphs>212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SHAIN KAMPASI MUKUNGU</cp:lastModifiedBy>
  <cp:revision>4</cp:revision>
  <dcterms:created xsi:type="dcterms:W3CDTF">2013-01-27T09:14:16Z</dcterms:created>
  <dcterms:modified xsi:type="dcterms:W3CDTF">2026-09-29T10:33:34Z</dcterms:modified>
  <cp:category/>
</cp:coreProperties>
</file>