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1" r:id="rId11"/>
    <p:sldId id="273" r:id="rId12"/>
    <p:sldId id="272" r:id="rId13"/>
    <p:sldId id="269" r:id="rId14"/>
    <p:sldId id="270" r:id="rId15"/>
    <p:sldId id="277" r:id="rId16"/>
    <p:sldId id="275" r:id="rId17"/>
    <p:sldId id="267" r:id="rId18"/>
    <p:sldId id="274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1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473DEE-F130-8FFB-28A8-209FC0E65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7DC68-79EB-8650-F7B0-BFDE89318D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EFC88-0758-4E47-ACAA-68819BA2C8F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65A4B5-C1D1-F646-DFA8-B8B2BC3558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4B58B2-4B26-8C44-DB8C-88670D6343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5D2D9-5997-4C80-87C0-A5ED6C0B4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9724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18:52:05.30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18:52:26.41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18:52:33.4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18:52:36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463CE-B8F5-469F-8ADA-8E116C426B3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30B28-64EB-436D-AE7E-EA4617EF1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6595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30B28-64EB-436D-AE7E-EA4617EF14FF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4DB2EC8A-5367-FC44-B4C7-3A1C62B1991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9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30B28-64EB-436D-AE7E-EA4617EF14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33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30B28-64EB-436D-AE7E-EA4617EF14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49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30B28-64EB-436D-AE7E-EA4617EF14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70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30B28-64EB-436D-AE7E-EA4617EF14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2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30B28-64EB-436D-AE7E-EA4617EF14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88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30B28-64EB-436D-AE7E-EA4617EF14F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49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C2A6F-F232-BA14-1DA8-9110E7F79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135C5-5FC4-2BB0-CB89-B69F2DAD6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FE099-E63C-9B7C-03F6-82BD0434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1A5E-20DE-4A2D-8E37-1C96BE9CF829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A407F-FA70-860B-D1D8-EDCA62AF6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10E09-78B2-3441-1A8B-A682F47E5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26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FD5E5-9D50-BAD5-EE89-15BD08BB7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1353F-A433-6D1A-B487-FDCD3A013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3BBB4-9CC1-2746-F74E-570CC62D3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9A48F-A2FD-4264-B902-BA49ACF4660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95DE1-AB38-58B4-0621-003E5FB27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C0450-8774-9E0F-82AA-266F702DD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18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A2135-6646-1B7D-9EBE-7AD50071E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E1265-FBBD-9E0B-D00A-BAF862356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99685-0676-3574-F193-EB7A684C0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7CF8-A7A7-438B-9D93-2EC58B43E56C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F482E-D0E7-5B3D-27E0-B4B80795E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883E0-2155-6264-8D88-56CFB78C6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07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413F4-40F0-C7E3-2A2E-E00F8C14D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821E8-E5F3-9A11-C687-85AFC82DE0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9DA23-B834-16B2-5B18-CCC03CA38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38C64-97CC-1679-B297-5A9DEBFFC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762-EFEB-4377-BBF9-71754B9ABEAB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FC780-C987-2028-9087-28A8EA11D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9F26E-BB5F-D0A8-7BAB-41D279B0B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8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D2DD9-6890-7BB1-0E59-A26E8BF4E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C1060-D47A-5444-631F-0CE46ECD2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C65C13-499C-82A7-8399-3CB2C9976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89D3F6-0171-032A-7D5E-01D3B58685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8AC45-C92A-7D21-E0FF-A700D52BF5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DDC903-8DE2-9209-BC16-6664A19F8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B2EF-E33E-49F0-88C4-749A92724CE3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776ADC-727D-19FD-E32E-CA0664E22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726B7F-CCA2-50D8-E7FF-35DB47C21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5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04611-69FC-0685-9F59-AF56855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5B2B46-1254-ACC3-3B58-E0CF1115E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DCEB4-20DE-4397-A5B9-73CBA0B188AD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E71858-F950-DF82-D6A8-ABC436F37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7DF2-B23C-4DB0-DD62-0FC409D0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11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97AAF7-57EA-E3F7-366C-BD3556AB2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2AED-EC87-4008-A163-818E98D01E52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0A33D2-C34C-2920-A43C-1D1CFF38A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70AE5-66A9-4359-48C2-D614F961B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9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095AC-2D6F-4C44-F2A9-F55DF3721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D0D87-C43B-FC90-A161-02FA24EE0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68FF9-D70A-E18F-F112-F5D9E0245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B58A8-B071-D13C-90AE-94B16E39E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A8300-AF01-4A76-832F-7CC4E4C1782A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116BE-0010-E79D-997F-3F341D1A7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1428A-1DF6-18BA-DD74-3EB1941EF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33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67682-D97D-D174-1A13-A33D0DB8A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090205-7010-D787-CEAE-61BAB4E38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75268-EB62-4DDA-35C1-FD879868F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4E5A2-140F-6A70-1483-FD1EE7DF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01B7-1256-485D-AF82-3E4848F75126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17DF2-74F5-1EFB-5D89-EC1F9589A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D4620-B7FB-368F-DF84-AE31414E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9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E5738-E48E-A9F1-EDBD-52B693424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E92CD8-3E90-C5E6-5DDB-5BF4850D8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05D9F-12B1-8318-169A-5F74A220A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138A9-D218-4EB4-907B-F861719444C1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DEBB0-E9E6-DBF7-6868-9237DFFA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E19D2-43C1-C703-1FBF-25375029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8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3AC0C4-E78C-F71C-8832-D2F604AB59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D3F3AB-9F18-5730-574B-7AAD87633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BBE9F-1A49-EC8C-2CDF-8C409BE8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0713-9D31-4463-BB52-623CC6BC8148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D2B5A-BCD8-1E19-A425-F9D358F49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A4766-7729-D33C-2D1B-AEAFC044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7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A21A59-77B0-93BF-244B-4F7B3686A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D59AC-C5AB-C6C6-6BD8-F695FEA9A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9AF3A-0EBD-AE10-5F68-6FD433E8F0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5E7D30-F235-41CC-856F-18649BA6FAB0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935BF-1012-B1C6-271F-7C11DB0D2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BC265-08D9-FC10-6924-ADC37355F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B519AD-C92F-40E4-8236-2324A42A6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1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6.sv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35.png"/><Relationship Id="rId7" Type="http://schemas.openxmlformats.org/officeDocument/2006/relationships/customXml" Target="../ink/ink2.xml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37.png"/><Relationship Id="rId5" Type="http://schemas.openxmlformats.org/officeDocument/2006/relationships/customXml" Target="../ink/ink1.xml"/><Relationship Id="rId10" Type="http://schemas.openxmlformats.org/officeDocument/2006/relationships/image" Target="../media/image36.png"/><Relationship Id="rId4" Type="http://schemas.openxmlformats.org/officeDocument/2006/relationships/image" Target="../media/image6.svg"/><Relationship Id="rId9" Type="http://schemas.openxmlformats.org/officeDocument/2006/relationships/customXml" Target="../ink/ink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13981D-F97E-8B9A-7854-C0152F4E2F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11"/>
          <a:stretch>
            <a:fillRect/>
          </a:stretch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7DD9B3-4420-9954-20B5-2E34A5A0732C}"/>
              </a:ext>
            </a:extLst>
          </p:cNvPr>
          <p:cNvSpPr txBox="1"/>
          <p:nvPr/>
        </p:nvSpPr>
        <p:spPr>
          <a:xfrm>
            <a:off x="3368040" y="4758463"/>
            <a:ext cx="363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HEASA 2026 (29 Sep – 02 Oct)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F45399-AA9E-96A8-B4C9-B03D12B2338E}"/>
              </a:ext>
            </a:extLst>
          </p:cNvPr>
          <p:cNvSpPr txBox="1"/>
          <p:nvPr/>
        </p:nvSpPr>
        <p:spPr>
          <a:xfrm>
            <a:off x="985520" y="1487217"/>
            <a:ext cx="8402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Extending the Cosmic Distance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Ladder to High Redshifts with Gamma-Ray Bursts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25518563-3B63-F6E7-6469-7B6CF3D34B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" t="7389" r="3035" b="7794"/>
          <a:stretch/>
        </p:blipFill>
        <p:spPr bwMode="auto">
          <a:xfrm>
            <a:off x="8016241" y="282914"/>
            <a:ext cx="4084319" cy="105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FC993F9-4672-7987-731D-E725D0DBA074}"/>
              </a:ext>
            </a:extLst>
          </p:cNvPr>
          <p:cNvSpPr txBox="1"/>
          <p:nvPr/>
        </p:nvSpPr>
        <p:spPr>
          <a:xfrm>
            <a:off x="1841500" y="2872212"/>
            <a:ext cx="617474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Tamador Aldowma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Soebur Razzaque, Saeeda Sajjad, Adrita Khan, Maria Dainotti</a:t>
            </a:r>
            <a:r>
              <a:rPr lang="en-US" dirty="0"/>
              <a:t> 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Ankur Gosh 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 descr="Unisa [University of South Africa] Logo PNG (Transparent) SVG AI – Free  Download">
            <a:extLst>
              <a:ext uri="{FF2B5EF4-FFF2-40B4-BE49-F238E27FC236}">
                <a16:creationId xmlns:a16="http://schemas.microsoft.com/office/drawing/2014/main" id="{5E185B90-1DB1-FD6D-5225-6B3B02F75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1" y="213215"/>
            <a:ext cx="3870960" cy="97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70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3B1CB1-77D4-FF7F-5547-80269E408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722" y="640624"/>
            <a:ext cx="5458838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 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4" name="Graphic 23" descr="A collection of circles in various sizes and patterns">
            <a:extLst>
              <a:ext uri="{FF2B5EF4-FFF2-40B4-BE49-F238E27FC236}">
                <a16:creationId xmlns:a16="http://schemas.microsoft.com/office/drawing/2014/main" id="{F47E161B-16C2-EA96-CC01-68B2F2522C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3C44A-288D-921C-C778-C32F324B5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0" y="1984443"/>
            <a:ext cx="7040880" cy="4192520"/>
          </a:xfrm>
        </p:spPr>
        <p:txBody>
          <a:bodyPr>
            <a:normAutofit/>
          </a:bodyPr>
          <a:lstStyle/>
          <a:p>
            <a:pPr algn="just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Brief Introduction</a:t>
            </a:r>
          </a:p>
          <a:p>
            <a:pPr algn="just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LADDER Framework</a:t>
            </a:r>
          </a:p>
          <a:p>
            <a:pPr algn="just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GRB Calibration and Extension to High Redshift</a:t>
            </a:r>
          </a:p>
          <a:p>
            <a:pPr algn="just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Updated Datasets</a:t>
            </a:r>
          </a:p>
          <a:p>
            <a:pPr algn="just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Redshift Estimation through Correlation Inversion</a:t>
            </a:r>
          </a:p>
          <a:p>
            <a:pPr algn="just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</a:t>
            </a:r>
          </a:p>
          <a:p>
            <a:pPr algn="just"/>
            <a:r>
              <a:rPr lang="en-Z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Arrow: Pentagon 27">
            <a:extLst>
              <a:ext uri="{FF2B5EF4-FFF2-40B4-BE49-F238E27FC236}">
                <a16:creationId xmlns:a16="http://schemas.microsoft.com/office/drawing/2014/main" id="{1C2903D9-5CEA-23C7-EB2B-BBC225872733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885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D1997-156A-B250-9623-85B2FBE2A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A34AE-C8A0-EA9D-EE43-058C0065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188" y="188310"/>
            <a:ext cx="3302000" cy="73626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2E74865E-B805-8F05-9D31-B03C6DF2DAE1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Standard candles | ESO Supernova">
            <a:extLst>
              <a:ext uri="{FF2B5EF4-FFF2-40B4-BE49-F238E27FC236}">
                <a16:creationId xmlns:a16="http://schemas.microsoft.com/office/drawing/2014/main" id="{AAF7ACB5-5BCD-A992-5998-35E42CE2E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966" y="1426371"/>
            <a:ext cx="4821919" cy="361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702227-7E9C-3ED8-19FF-065E0196FFD6}"/>
              </a:ext>
            </a:extLst>
          </p:cNvPr>
          <p:cNvSpPr txBox="1"/>
          <p:nvPr/>
        </p:nvSpPr>
        <p:spPr>
          <a:xfrm>
            <a:off x="8653905" y="5328708"/>
            <a:ext cx="32014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t"/>
            <a:r>
              <a:rPr lang="en-US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Credit: </a:t>
            </a: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NASA/JPL-Caltech</a:t>
            </a:r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CEE3BA4A-5220-85F1-9D2D-7088A39B45E1}"/>
              </a:ext>
            </a:extLst>
          </p:cNvPr>
          <p:cNvSpPr/>
          <p:nvPr/>
        </p:nvSpPr>
        <p:spPr>
          <a:xfrm>
            <a:off x="336679" y="4764648"/>
            <a:ext cx="6639809" cy="1746780"/>
          </a:xfrm>
          <a:prstGeom prst="roundRect">
            <a:avLst>
              <a:gd name="adj" fmla="val 4706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txBody>
          <a:bodyPr/>
          <a:lstStyle/>
          <a:p>
            <a:pPr algn="just"/>
            <a:r>
              <a:rPr lang="en-US" b="1" dirty="0">
                <a:solidFill>
                  <a:srgbClr val="132A4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 circularity problem: 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Calibrating GRB energy and luminosity correlations, such as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Amati and Yonetoku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requires luminosity distances. If these distances are calculated using an assumed cosmology, subsequently using the calibrated correlations to constrain cosmology introduces circularity (Liang et al., 2008). 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53AD5A-AF35-6BE9-6BB5-69F820CBEBF0}"/>
              </a:ext>
            </a:extLst>
          </p:cNvPr>
          <p:cNvSpPr txBox="1"/>
          <p:nvPr/>
        </p:nvSpPr>
        <p:spPr>
          <a:xfrm>
            <a:off x="133115" y="1857056"/>
            <a:ext cx="69182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Ia supernovae (SNe Ia)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 as standardizable candles to measure cosmic distances. 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Hubble diagram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shows how distance changes with redshift.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(Scolnic et al., 2022).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GRBs reach higher redshifts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potentially extending this diagram into the early Universe (Cucchiara et al., 2011; Liang et al., 2008). </a:t>
            </a:r>
          </a:p>
        </p:txBody>
      </p:sp>
      <p:pic>
        <p:nvPicPr>
          <p:cNvPr id="28" name="Graphic 27" descr="Aspiration outline">
            <a:extLst>
              <a:ext uri="{FF2B5EF4-FFF2-40B4-BE49-F238E27FC236}">
                <a16:creationId xmlns:a16="http://schemas.microsoft.com/office/drawing/2014/main" id="{6AACFB62-64EE-A738-C626-AFB13AD565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29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7C0C5-5FE5-20BA-B984-BE15E32B9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7B86DDF-18F0-8D9E-49D8-D8B7F348FC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rcRect l="23456" r="22706"/>
          <a:stretch>
            <a:fillRect/>
          </a:stretch>
        </p:blipFill>
        <p:spPr>
          <a:xfrm rot="1203722">
            <a:off x="10489079" y="-275249"/>
            <a:ext cx="1038886" cy="7807669"/>
          </a:xfrm>
          <a:prstGeom prst="rect">
            <a:avLst/>
          </a:prstGeom>
        </p:spPr>
      </p:pic>
      <p:sp>
        <p:nvSpPr>
          <p:cNvPr id="5" name="Arrow: Pentagon 4">
            <a:extLst>
              <a:ext uri="{FF2B5EF4-FFF2-40B4-BE49-F238E27FC236}">
                <a16:creationId xmlns:a16="http://schemas.microsoft.com/office/drawing/2014/main" id="{1C51318D-062D-E4C6-9BF1-F65F14ECFF7B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5850D5-DAD0-6481-39B4-B7CDD800552B}"/>
              </a:ext>
            </a:extLst>
          </p:cNvPr>
          <p:cNvSpPr txBox="1"/>
          <p:nvPr/>
        </p:nvSpPr>
        <p:spPr>
          <a:xfrm>
            <a:off x="1850773" y="5268756"/>
            <a:ext cx="74221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earning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lgorithm for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eep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istance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stimation and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econstruction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A192D4-F8FA-D8DE-12B2-46617C7AB41D}"/>
              </a:ext>
            </a:extLst>
          </p:cNvPr>
          <p:cNvSpPr/>
          <p:nvPr/>
        </p:nvSpPr>
        <p:spPr>
          <a:xfrm>
            <a:off x="4539984" y="5744139"/>
            <a:ext cx="279499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LADDER</a:t>
            </a:r>
          </a:p>
        </p:txBody>
      </p:sp>
      <p:pic>
        <p:nvPicPr>
          <p:cNvPr id="17" name="Graphic 16" descr="Aspiration outline">
            <a:extLst>
              <a:ext uri="{FF2B5EF4-FFF2-40B4-BE49-F238E27FC236}">
                <a16:creationId xmlns:a16="http://schemas.microsoft.com/office/drawing/2014/main" id="{5D5930E1-0EAF-0F2D-5DFA-13AD517D3E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CBCFC6BA-6032-54AB-A754-8BB85E3B1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188" y="188310"/>
            <a:ext cx="3302000" cy="73626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F4C52-8A15-5FAB-29FE-AD599B16B19C}"/>
              </a:ext>
            </a:extLst>
          </p:cNvPr>
          <p:cNvSpPr txBox="1"/>
          <p:nvPr/>
        </p:nvSpPr>
        <p:spPr>
          <a:xfrm>
            <a:off x="363686" y="1355712"/>
            <a:ext cx="1159463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Addressing the GRB Circularity Problem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SNe interpolation: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Calibrate GRBs using SNe Ia distances (Liang et al., 2008).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Gaussian processes: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Reconstruct SNe distances to calibrate Amati (Liang et al., 2022).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Joint fitting: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Fit GRB correlations and cosmology simultaneously (Cao, Dainotti &amp; Ratra, 2022; Aldowma, Razzaque, Martinelli et al., 2026).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Cosmic chronometers: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Calibrate the Dainotti relation using chronometers and Gaussian processes (Favale et al., 2024)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BB82A5-65D7-1CB1-944C-6BD0AB2E8F38}"/>
              </a:ext>
            </a:extLst>
          </p:cNvPr>
          <p:cNvSpPr txBox="1"/>
          <p:nvPr/>
        </p:nvSpPr>
        <p:spPr>
          <a:xfrm>
            <a:off x="363686" y="4429505"/>
            <a:ext cx="111475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approach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introduced by Shah et al. (2024), uses deep learning to reconstruct the supernova distance–redshift relation</a:t>
            </a:r>
          </a:p>
        </p:txBody>
      </p:sp>
    </p:spTree>
    <p:extLst>
      <p:ext uri="{BB962C8B-B14F-4D97-AF65-F5344CB8AC3E}">
        <p14:creationId xmlns:p14="http://schemas.microsoft.com/office/powerpoint/2010/main" val="68042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A7F25-11BB-8746-537E-FF5C518D1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217CD381-4CC9-89B7-246D-A938A3090327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AFB48AC3-3E9A-73C1-2E4E-A228F928E5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04D011-1CFE-5191-113B-3FC89A8267A3}"/>
              </a:ext>
            </a:extLst>
          </p:cNvPr>
          <p:cNvSpPr txBox="1"/>
          <p:nvPr/>
        </p:nvSpPr>
        <p:spPr>
          <a:xfrm>
            <a:off x="481431" y="1509198"/>
            <a:ext cx="1156208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idea of the LADDER approach (Shah et al., 2024) is to: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Reconstruct the apparent-magnitude–redshift relation directly from the observed SNe Ia Hubble diagram. 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 this information to GRBs with measured redshifts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the SNe calibration range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Calibrate GRB correlations and apply them to higher-redshift GRBs to extend the Hubble diagram.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: Single Corner Snipped 11">
                <a:extLst>
                  <a:ext uri="{FF2B5EF4-FFF2-40B4-BE49-F238E27FC236}">
                    <a16:creationId xmlns:a16="http://schemas.microsoft.com/office/drawing/2014/main" id="{2F2EFB42-0795-DD04-1EAD-DEC81619C8AD}"/>
                  </a:ext>
                </a:extLst>
              </p:cNvPr>
              <p:cNvSpPr/>
              <p:nvPr/>
            </p:nvSpPr>
            <p:spPr>
              <a:xfrm>
                <a:off x="481431" y="3860800"/>
                <a:ext cx="10298329" cy="1801934"/>
              </a:xfrm>
              <a:prstGeom prst="snip1Rect">
                <a:avLst/>
              </a:prstGeom>
              <a:solidFill>
                <a:srgbClr val="00206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LADDER addresses circularity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0" indent="-457200" algn="just">
                  <a:buFont typeface="+mj-lt"/>
                  <a:buAutoNum type="arabicPeriod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Train a neural network to reconstruct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its uncertainty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without assuming a specific cosmological model. </a:t>
                </a:r>
              </a:p>
              <a:p>
                <a:pPr marL="457200" lvl="0" indent="-457200" algn="just">
                  <a:buFont typeface="+mj-lt"/>
                  <a:buAutoNum type="arabicPeriod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Calibrate GRB correlations using the reconstructed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avoiding distances calculated from a preselected cosmology.</a:t>
                </a:r>
              </a:p>
              <a:p>
                <a:pPr algn="just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Rectangle: Single Corner Snipped 11">
                <a:extLst>
                  <a:ext uri="{FF2B5EF4-FFF2-40B4-BE49-F238E27FC236}">
                    <a16:creationId xmlns:a16="http://schemas.microsoft.com/office/drawing/2014/main" id="{2F2EFB42-0795-DD04-1EAD-DEC81619C8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31" y="3860800"/>
                <a:ext cx="10298329" cy="1801934"/>
              </a:xfrm>
              <a:prstGeom prst="snip1Rect">
                <a:avLst/>
              </a:prstGeom>
              <a:blipFill>
                <a:blip r:embed="rId3"/>
                <a:stretch>
                  <a:fillRect l="-5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>
            <a:extLst>
              <a:ext uri="{FF2B5EF4-FFF2-40B4-BE49-F238E27FC236}">
                <a16:creationId xmlns:a16="http://schemas.microsoft.com/office/drawing/2014/main" id="{F772AD17-3D38-23F7-F655-09798288D147}"/>
              </a:ext>
            </a:extLst>
          </p:cNvPr>
          <p:cNvSpPr txBox="1">
            <a:spLocks/>
          </p:cNvSpPr>
          <p:nvPr/>
        </p:nvSpPr>
        <p:spPr>
          <a:xfrm>
            <a:off x="694188" y="188310"/>
            <a:ext cx="3302000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LADDER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6170D80-01C0-3034-FC99-FBED647FA415}"/>
                  </a:ext>
                </a:extLst>
              </p:cNvPr>
              <p:cNvSpPr txBox="1"/>
              <p:nvPr/>
            </p:nvSpPr>
            <p:spPr>
              <a:xfrm>
                <a:off x="4143508" y="5933429"/>
                <a:ext cx="4644892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𝒛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→[</m:t>
                      </m:r>
                      <m:sSub>
                        <m:sSubPr>
                          <m:ctrlP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𝑳𝑨𝑫𝑫𝑬𝑹</m:t>
                          </m:r>
                        </m:sub>
                      </m:sSub>
                      <m:d>
                        <m:dPr>
                          <m:ctrlP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𝑳𝑨𝑫𝑫𝑬𝑹</m:t>
                          </m:r>
                        </m:sub>
                      </m:sSub>
                      <m:d>
                        <m:dPr>
                          <m:ctrlP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𝒛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] 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6170D80-01C0-3034-FC99-FBED647FA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508" y="5933429"/>
                <a:ext cx="4644892" cy="461665"/>
              </a:xfrm>
              <a:prstGeom prst="rect">
                <a:avLst/>
              </a:prstGeom>
              <a:blipFill>
                <a:blip r:embed="rId4"/>
                <a:stretch>
                  <a:fillRect b="-1410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8C0091D-39BE-4027-66F2-30891B4FDEE2}"/>
              </a:ext>
            </a:extLst>
          </p:cNvPr>
          <p:cNvSpPr txBox="1"/>
          <p:nvPr/>
        </p:nvSpPr>
        <p:spPr>
          <a:xfrm>
            <a:off x="4957495" y="914422"/>
            <a:ext cx="227700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SNe to GRBs</a:t>
            </a:r>
          </a:p>
        </p:txBody>
      </p:sp>
    </p:spTree>
    <p:extLst>
      <p:ext uri="{BB962C8B-B14F-4D97-AF65-F5344CB8AC3E}">
        <p14:creationId xmlns:p14="http://schemas.microsoft.com/office/powerpoint/2010/main" val="1304984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C599C-451B-F365-27E0-5D082EDDB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FB0BFED9-EB64-7039-C14C-F4483DD1168E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1E8AAC46-E4E8-37E9-F858-BACE85EB1C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1B03C70-E4E6-467D-6D0F-113F604A3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188" y="188310"/>
            <a:ext cx="3302000" cy="73626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LADDER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152E7FD-190E-623A-8B24-C781D942B538}"/>
                  </a:ext>
                </a:extLst>
              </p:cNvPr>
              <p:cNvSpPr txBox="1"/>
              <p:nvPr/>
            </p:nvSpPr>
            <p:spPr>
              <a:xfrm>
                <a:off x="399699" y="2427807"/>
                <a:ext cx="3792924" cy="645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</m:t>
                      </m:r>
                      <m:func>
                        <m:func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1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1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1" i="1" dirty="0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 dirty="0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𝒅</m:t>
                                      </m:r>
                                    </m:e>
                                    <m:sub>
                                      <m:r>
                                        <a:rPr lang="en-US" sz="1600" b="1" i="1" dirty="0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𝑳</m:t>
                                      </m:r>
                                    </m:sub>
                                  </m:sSub>
                                  <m:r>
                                    <a:rPr lang="en-US" sz="1600" b="1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r>
                                    <a:rPr lang="en-US" sz="1600" b="1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𝒛</m:t>
                                  </m:r>
                                  <m:r>
                                    <a:rPr lang="en-US" sz="1600" b="1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16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𝑀𝑝𝑐</m:t>
                                  </m:r>
                                </m:den>
                              </m:f>
                            </m:e>
                          </m:d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+25. 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152E7FD-190E-623A-8B24-C781D942B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699" y="2427807"/>
                <a:ext cx="3792924" cy="6455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EF778C-E434-361A-8B14-4BAFAA40F302}"/>
                  </a:ext>
                </a:extLst>
              </p:cNvPr>
              <p:cNvSpPr txBox="1"/>
              <p:nvPr/>
            </p:nvSpPr>
            <p:spPr>
              <a:xfrm>
                <a:off x="-844724" y="1236271"/>
                <a:ext cx="6596618" cy="974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−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,</m:t>
                      </m:r>
                    </m:oMath>
                  </m:oMathPara>
                </a14:m>
                <a:endParaRPr lang="en-US" sz="1600" b="0" dirty="0">
                  <a:cs typeface="Times New Roman" panose="02020603050405020304" pitchFamily="18" charset="0"/>
                </a:endParaRPr>
              </a:p>
              <a:p>
                <a:endParaRPr lang="en-US" sz="1600" b="0" dirty="0">
                  <a:cs typeface="Times New Roman" panose="02020603050405020304" pitchFamily="18" charset="0"/>
                </a:endParaRPr>
              </a:p>
              <a:p>
                <a:r>
                  <a:rPr lang="en-US" sz="1600" dirty="0"/>
                  <a:t>                                           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</m:t>
                    </m:r>
                    <m:func>
                      <m:func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𝑀𝑝𝑐</m:t>
                                </m:r>
                              </m:den>
                            </m:f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+25, 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EF778C-E434-361A-8B14-4BAFAA40F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44724" y="1236271"/>
                <a:ext cx="6596618" cy="974177"/>
              </a:xfrm>
              <a:prstGeom prst="rect">
                <a:avLst/>
              </a:prstGeom>
              <a:blipFill>
                <a:blip r:embed="rId5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61015C2-245D-B6FE-E238-6E29B6285589}"/>
                  </a:ext>
                </a:extLst>
              </p:cNvPr>
              <p:cNvSpPr txBox="1"/>
              <p:nvPr/>
            </p:nvSpPr>
            <p:spPr>
              <a:xfrm>
                <a:off x="116904" y="3387702"/>
                <a:ext cx="4917376" cy="707886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𝒅</m:t>
                        </m:r>
                      </m:e>
                      <m:sub>
                        <m:r>
                          <a:rPr lang="en-US" sz="2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𝑳</m:t>
                        </m:r>
                      </m:sub>
                    </m:sSub>
                    <m:r>
                      <a:rPr lang="en-US" sz="20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0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𝒛</m:t>
                    </m:r>
                    <m:r>
                      <a:rPr lang="en-US" sz="20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400" b="1" dirty="0"/>
                  <a:t> </a:t>
                </a:r>
                <a:r>
                  <a:rPr 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n</a:t>
                </a:r>
                <a:r>
                  <a:rPr lang="en-ZA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ever enters the LADDER pipeline as a quantity to be calculated from an assumed cosmology. 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61015C2-245D-B6FE-E238-6E29B6285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04" y="3387702"/>
                <a:ext cx="4917376" cy="707886"/>
              </a:xfrm>
              <a:prstGeom prst="rect">
                <a:avLst/>
              </a:prstGeom>
              <a:blipFill>
                <a:blip r:embed="rId6"/>
                <a:stretch>
                  <a:fillRect l="-494" r="-618" b="-9322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D0BE39B-6FF5-8CBD-5B61-63F7D2748262}"/>
              </a:ext>
            </a:extLst>
          </p:cNvPr>
          <p:cNvSpPr txBox="1"/>
          <p:nvPr/>
        </p:nvSpPr>
        <p:spPr>
          <a:xfrm>
            <a:off x="116904" y="4336485"/>
            <a:ext cx="47897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LADDER uses a recurrent neural-network architecture based on Long Short-Term Memory (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LSTM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units to learn the statistical relation between redshift and apparent magnitude.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92A17B6-B31A-3069-E5BA-2306F185BDD7}"/>
                  </a:ext>
                </a:extLst>
              </p:cNvPr>
              <p:cNvSpPr txBox="1"/>
              <p:nvPr/>
            </p:nvSpPr>
            <p:spPr>
              <a:xfrm>
                <a:off x="116904" y="5556025"/>
                <a:ext cx="55943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SNe Ia data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𝐿𝐴𝐷𝐷𝐸𝑅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92A17B6-B31A-3069-E5BA-2306F185B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04" y="5556025"/>
                <a:ext cx="5594350" cy="369332"/>
              </a:xfrm>
              <a:prstGeom prst="rect">
                <a:avLst/>
              </a:prstGeom>
              <a:blipFill>
                <a:blip r:embed="rId7"/>
                <a:stretch>
                  <a:fillRect l="-545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63CC067-936C-BD0D-66D2-720C6934EB10}"/>
              </a:ext>
            </a:extLst>
          </p:cNvPr>
          <p:cNvCxnSpPr/>
          <p:nvPr/>
        </p:nvCxnSpPr>
        <p:spPr>
          <a:xfrm>
            <a:off x="1235390" y="5769683"/>
            <a:ext cx="7094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210C1B9-3AA3-1B5F-4848-785D00E0474D}"/>
              </a:ext>
            </a:extLst>
          </p:cNvPr>
          <p:cNvCxnSpPr/>
          <p:nvPr/>
        </p:nvCxnSpPr>
        <p:spPr>
          <a:xfrm>
            <a:off x="2881694" y="5769683"/>
            <a:ext cx="7094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28954E1-4BAE-63C3-E6EE-011C2E93F992}"/>
              </a:ext>
            </a:extLst>
          </p:cNvPr>
          <p:cNvSpPr txBox="1"/>
          <p:nvPr/>
        </p:nvSpPr>
        <p:spPr>
          <a:xfrm>
            <a:off x="1145604" y="6084915"/>
            <a:ext cx="3032696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are required to train the SNe reconstruction itself.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61ECA5-34F7-29F0-C02D-96A84F28DC81}"/>
                  </a:ext>
                </a:extLst>
              </p:cNvPr>
              <p:cNvSpPr txBox="1"/>
              <p:nvPr/>
            </p:nvSpPr>
            <p:spPr>
              <a:xfrm>
                <a:off x="6213168" y="667713"/>
                <a:ext cx="4348480" cy="645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𝑀𝑝𝑐</m:t>
                                  </m:r>
                                </m:den>
                              </m:f>
                            </m:e>
                          </m:d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−</m:t>
                              </m:r>
                              <m:sSub>
                                <m:sSubPr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−25</m:t>
                              </m:r>
                            </m:e>
                          </m:d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 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61ECA5-34F7-29F0-C02D-96A84F28D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168" y="667713"/>
                <a:ext cx="4348480" cy="6455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57B2DBE6-3661-EE2F-3904-F0814D275B8B}"/>
              </a:ext>
            </a:extLst>
          </p:cNvPr>
          <p:cNvSpPr txBox="1"/>
          <p:nvPr/>
        </p:nvSpPr>
        <p:spPr>
          <a:xfrm>
            <a:off x="6554939" y="97403"/>
            <a:ext cx="419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calibrate GRB using Amati relation</a:t>
            </a:r>
            <a:endParaRPr lang="en-US" sz="2000" b="1" u="sng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D24F8D9-6E75-49B0-110B-39241D9C2221}"/>
              </a:ext>
            </a:extLst>
          </p:cNvPr>
          <p:cNvCxnSpPr/>
          <p:nvPr/>
        </p:nvCxnSpPr>
        <p:spPr>
          <a:xfrm>
            <a:off x="5161280" y="188310"/>
            <a:ext cx="0" cy="648138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0FBEB8B-8273-3316-6A59-2330BEFA8414}"/>
              </a:ext>
            </a:extLst>
          </p:cNvPr>
          <p:cNvCxnSpPr/>
          <p:nvPr/>
        </p:nvCxnSpPr>
        <p:spPr>
          <a:xfrm>
            <a:off x="5188817" y="188310"/>
            <a:ext cx="0" cy="64813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3BC2157-E4A1-8704-C32D-D98D11EEC171}"/>
                  </a:ext>
                </a:extLst>
              </p:cNvPr>
              <p:cNvSpPr txBox="1"/>
              <p:nvPr/>
            </p:nvSpPr>
            <p:spPr>
              <a:xfrm>
                <a:off x="5745910" y="3681978"/>
                <a:ext cx="283699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`=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`+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𝑏𝑥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3BC2157-E4A1-8704-C32D-D98D11EEC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910" y="3681978"/>
                <a:ext cx="2836997" cy="338554"/>
              </a:xfrm>
              <a:prstGeom prst="rect">
                <a:avLst/>
              </a:prstGeom>
              <a:blipFill>
                <a:blip r:embed="rId9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DB7ECC5-4C53-9F42-B7E9-C3BFBF92EF57}"/>
                  </a:ext>
                </a:extLst>
              </p:cNvPr>
              <p:cNvSpPr txBox="1"/>
              <p:nvPr/>
            </p:nvSpPr>
            <p:spPr>
              <a:xfrm>
                <a:off x="5970773" y="4197037"/>
                <a:ext cx="2449645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1+</m:t>
                                      </m:r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300 </m:t>
                                  </m:r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𝑘𝑒𝑉</m:t>
                                  </m:r>
                                </m:den>
                              </m:f>
                            </m:e>
                          </m:d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DB7ECC5-4C53-9F42-B7E9-C3BFBF92E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773" y="4197037"/>
                <a:ext cx="2449645" cy="6403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CFC3C42-8F8A-6A2B-8503-968ACB3E768E}"/>
                  </a:ext>
                </a:extLst>
              </p:cNvPr>
              <p:cNvSpPr txBox="1"/>
              <p:nvPr/>
            </p:nvSpPr>
            <p:spPr>
              <a:xfrm>
                <a:off x="5751894" y="5013846"/>
                <a:ext cx="3268231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`=</m:t>
                      </m:r>
                      <m:func>
                        <m:func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𝑏𝑜𝑙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1+</m:t>
                                  </m:r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6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16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𝑳𝑨𝑫𝑫𝑬𝑹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CFC3C42-8F8A-6A2B-8503-968ACB3E7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1894" y="5013846"/>
                <a:ext cx="3268231" cy="64030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C646541-CDEB-6BC0-AE81-7619A1C7B3EC}"/>
                  </a:ext>
                </a:extLst>
              </p:cNvPr>
              <p:cNvSpPr txBox="1"/>
              <p:nvPr/>
            </p:nvSpPr>
            <p:spPr>
              <a:xfrm>
                <a:off x="5431174" y="5882585"/>
                <a:ext cx="4756239" cy="645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` =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+2 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+5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−</m:t>
                      </m:r>
                      <m:func>
                        <m:func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𝑀𝑝𝑐</m:t>
                                      </m:r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→</m:t>
                                      </m:r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𝑐𝑚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  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func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C646541-CDEB-6BC0-AE81-7619A1C7B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174" y="5882585"/>
                <a:ext cx="4756239" cy="64556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3840BAA-4CC8-534A-779B-C889B6C22D1B}"/>
                  </a:ext>
                </a:extLst>
              </p:cNvPr>
              <p:cNvSpPr txBox="1"/>
              <p:nvPr/>
            </p:nvSpPr>
            <p:spPr>
              <a:xfrm>
                <a:off x="5492889" y="1498848"/>
                <a:ext cx="5530033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sSub>
                            <m:sSub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𝑖𝑠𝑜</m:t>
                              </m:r>
                            </m:sub>
                          </m:s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1600" b="0" i="0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1600" b="0" i="1" dirty="0" smtClean="0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b="0" i="1" dirty="0" smtClean="0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sz="1600" b="0" i="1" dirty="0" smtClean="0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𝑏𝑜𝑙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1+</m:t>
                                      </m:r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+2</m:t>
                              </m:r>
                              <m:func>
                                <m:funcPr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1600" b="0" i="0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10</m:t>
                                      </m:r>
                                    </m:sub>
                                  </m:sSub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</m:e>
                              </m:func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1600" b="0" i="0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10</m:t>
                                      </m:r>
                                    </m:sub>
                                  </m:sSub>
                                </m:fName>
                                <m:e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  <m:d>
                                    <m:d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.</m:t>
                                  </m:r>
                                </m:e>
                              </m:func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3840BAA-4CC8-534A-779B-C889B6C22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889" y="1498848"/>
                <a:ext cx="5530033" cy="64030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06D21350-9549-305B-DA1D-085CD0319DC3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0619" t="833" r="17512"/>
          <a:stretch>
            <a:fillRect/>
          </a:stretch>
        </p:blipFill>
        <p:spPr>
          <a:xfrm>
            <a:off x="9959806" y="2590117"/>
            <a:ext cx="1827480" cy="3627120"/>
          </a:xfrm>
          <a:prstGeom prst="rect">
            <a:avLst/>
          </a:prstGeom>
        </p:spPr>
      </p:pic>
      <p:sp>
        <p:nvSpPr>
          <p:cNvPr id="41" name="Arrow: Curved Right 40">
            <a:extLst>
              <a:ext uri="{FF2B5EF4-FFF2-40B4-BE49-F238E27FC236}">
                <a16:creationId xmlns:a16="http://schemas.microsoft.com/office/drawing/2014/main" id="{78EA4823-2813-DBD9-ECBF-7FC3E1721CA1}"/>
              </a:ext>
            </a:extLst>
          </p:cNvPr>
          <p:cNvSpPr/>
          <p:nvPr/>
        </p:nvSpPr>
        <p:spPr>
          <a:xfrm rot="20321150">
            <a:off x="9480517" y="2674006"/>
            <a:ext cx="489849" cy="1314689"/>
          </a:xfrm>
          <a:prstGeom prst="curved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2006526-4ABD-7C18-F611-53C95786905B}"/>
                  </a:ext>
                </a:extLst>
              </p:cNvPr>
              <p:cNvSpPr txBox="1"/>
              <p:nvPr/>
            </p:nvSpPr>
            <p:spPr>
              <a:xfrm>
                <a:off x="8086956" y="2389139"/>
                <a:ext cx="2906527" cy="33855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Λ</m:t>
                              </m:r>
                            </m:sub>
                          </m:s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…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2006526-4ABD-7C18-F611-53C957869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956" y="2389139"/>
                <a:ext cx="2906527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3B093A40-B802-7932-B311-43E01F8C1957}"/>
              </a:ext>
            </a:extLst>
          </p:cNvPr>
          <p:cNvSpPr txBox="1"/>
          <p:nvPr/>
        </p:nvSpPr>
        <p:spPr>
          <a:xfrm>
            <a:off x="5275177" y="3006074"/>
            <a:ext cx="33778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Amati relation can consequently be rearranged into: </a:t>
            </a:r>
          </a:p>
        </p:txBody>
      </p:sp>
    </p:spTree>
    <p:extLst>
      <p:ext uri="{BB962C8B-B14F-4D97-AF65-F5344CB8AC3E}">
        <p14:creationId xmlns:p14="http://schemas.microsoft.com/office/powerpoint/2010/main" val="214953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30" grpId="0"/>
      <p:bldP spid="32" grpId="0"/>
      <p:bldP spid="34" grpId="0"/>
      <p:bldP spid="36" grpId="0"/>
      <p:bldP spid="38" grpId="0"/>
      <p:bldP spid="41" grpId="0" animBg="1"/>
      <p:bldP spid="40" grpId="0" animBg="1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0457E-7BFB-9C91-B427-873D5CFD8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4E150EC3-E76E-F552-0F29-CCCEB86A2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110" y="2597443"/>
            <a:ext cx="5445760" cy="3953896"/>
          </a:xfrm>
          <a:prstGeom prst="rect">
            <a:avLst/>
          </a:prstGeom>
        </p:spPr>
      </p:pic>
      <p:sp>
        <p:nvSpPr>
          <p:cNvPr id="5" name="Arrow: Pentagon 4">
            <a:extLst>
              <a:ext uri="{FF2B5EF4-FFF2-40B4-BE49-F238E27FC236}">
                <a16:creationId xmlns:a16="http://schemas.microsoft.com/office/drawing/2014/main" id="{83F9D1B5-2AEB-8175-6749-0C283EB0D044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81CB5683-5D6B-57A9-69DB-2D5B7B14DE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54436B8-FC37-18D8-C667-39919455A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188" y="188310"/>
            <a:ext cx="9242292" cy="736261"/>
          </a:xfrm>
        </p:spPr>
        <p:txBody>
          <a:bodyPr>
            <a:noAutofit/>
          </a:bodyPr>
          <a:lstStyle/>
          <a:p>
            <a:pPr algn="just"/>
            <a:r>
              <a:rPr lang="en-Z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GRB Calibration and Extension to High Redshift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C7F99-9B97-A13B-39A7-EC731F742B12}"/>
              </a:ext>
            </a:extLst>
          </p:cNvPr>
          <p:cNvSpPr txBox="1"/>
          <p:nvPr/>
        </p:nvSpPr>
        <p:spPr>
          <a:xfrm>
            <a:off x="203200" y="1063933"/>
            <a:ext cx="64211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calibration problem transformed into 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7B93480-5111-06F7-5DBE-6659FCC7E870}"/>
              </a:ext>
            </a:extLst>
          </p:cNvPr>
          <p:cNvCxnSpPr>
            <a:cxnSpLocks/>
          </p:cNvCxnSpPr>
          <p:nvPr/>
        </p:nvCxnSpPr>
        <p:spPr>
          <a:xfrm>
            <a:off x="3810938" y="1261275"/>
            <a:ext cx="1016000" cy="69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FD1FC6C-A785-40F7-B87B-BD67548C047A}"/>
                  </a:ext>
                </a:extLst>
              </p:cNvPr>
              <p:cNvSpPr txBox="1"/>
              <p:nvPr/>
            </p:nvSpPr>
            <p:spPr>
              <a:xfrm>
                <a:off x="4947452" y="1072839"/>
                <a:ext cx="4074628" cy="357534"/>
              </a:xfrm>
              <a:prstGeom prst="rect">
                <a:avLst/>
              </a:prstGeom>
              <a:noFill/>
              <a:ln>
                <a:solidFill>
                  <a:srgbClr val="BB11AF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𝑏𝑜𝑙</m:t>
                          </m:r>
                        </m:sub>
                      </m:sSub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 +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𝐿𝐴𝐷𝐷𝐸𝑅</m:t>
                          </m:r>
                          <m:d>
                            <m:d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sub>
                      </m:sSub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` →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`, 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FD1FC6C-A785-40F7-B87B-BD67548C0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452" y="1072839"/>
                <a:ext cx="4074628" cy="357534"/>
              </a:xfrm>
              <a:prstGeom prst="rect">
                <a:avLst/>
              </a:prstGeom>
              <a:blipFill>
                <a:blip r:embed="rId5"/>
                <a:stretch>
                  <a:fillRect b="-3279"/>
                </a:stretch>
              </a:blipFill>
              <a:ln>
                <a:solidFill>
                  <a:srgbClr val="BB11A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3426B59-89A5-0C62-EEAF-C528E56D2582}"/>
              </a:ext>
            </a:extLst>
          </p:cNvPr>
          <p:cNvSpPr txBox="1"/>
          <p:nvPr/>
        </p:nvSpPr>
        <p:spPr>
          <a:xfrm>
            <a:off x="9142594" y="1082329"/>
            <a:ext cx="24180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fit via Reichart (2001)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FE855F-DC5D-94C9-D707-8EE7F4983ECA}"/>
                  </a:ext>
                </a:extLst>
              </p:cNvPr>
              <p:cNvSpPr txBox="1"/>
              <p:nvPr/>
            </p:nvSpPr>
            <p:spPr>
              <a:xfrm>
                <a:off x="403353" y="1766287"/>
                <a:ext cx="3777748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`+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 =</m:t>
                      </m:r>
                      <m:func>
                        <m:func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600" b="0" i="0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dirty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</a:rPr>
                                        <m:t>𝑏𝑜𝑙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600" b="0" i="1" dirty="0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𝐿𝐴𝐷𝐷𝐸𝑅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FE855F-DC5D-94C9-D707-8EE7F4983E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" y="1766287"/>
                <a:ext cx="3777748" cy="6403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13F00BF-BB7D-31F0-D03F-8B056F3B1A51}"/>
              </a:ext>
            </a:extLst>
          </p:cNvPr>
          <p:cNvCxnSpPr>
            <a:cxnSpLocks/>
          </p:cNvCxnSpPr>
          <p:nvPr/>
        </p:nvCxnSpPr>
        <p:spPr>
          <a:xfrm>
            <a:off x="4008381" y="2177710"/>
            <a:ext cx="2524163" cy="17948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ACF345-4663-E630-2DA1-E0A57EC592CC}"/>
                  </a:ext>
                </a:extLst>
              </p:cNvPr>
              <p:cNvSpPr txBox="1"/>
              <p:nvPr/>
            </p:nvSpPr>
            <p:spPr>
              <a:xfrm>
                <a:off x="5664461" y="1710995"/>
                <a:ext cx="3654172" cy="6415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𝐺𝑅𝐵</m:t>
                          </m:r>
                        </m:sub>
                      </m:sSub>
                      <m:r>
                        <a:rPr lang="en-US" sz="16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6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sz="16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`+</m:t>
                          </m:r>
                          <m:r>
                            <a:rPr lang="en-US" sz="16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𝑏𝑥</m:t>
                          </m:r>
                          <m:r>
                            <a:rPr lang="en-US" sz="16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</m:t>
                          </m:r>
                          <m:func>
                            <m:func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160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1600" i="1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600" i="1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600" i="1" dirty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1600" i="1" dirty="0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i="1" dirty="0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sz="1600" i="1" dirty="0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𝑏𝑜𝑙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600" i="1" dirty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1+</m:t>
                                      </m:r>
                                      <m:r>
                                        <a:rPr lang="en-US" sz="1600" i="1" dirty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 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ACF345-4663-E630-2DA1-E0A57EC59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461" y="1710995"/>
                <a:ext cx="3654172" cy="6415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8CCEBF3-210C-FF96-DB12-817409B61407}"/>
              </a:ext>
            </a:extLst>
          </p:cNvPr>
          <p:cNvCxnSpPr>
            <a:cxnSpLocks/>
          </p:cNvCxnSpPr>
          <p:nvPr/>
        </p:nvCxnSpPr>
        <p:spPr>
          <a:xfrm>
            <a:off x="6209414" y="2177710"/>
            <a:ext cx="1576715" cy="10041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E14CD63B-22CA-15BB-03FB-DC885DEA99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913" y="2709857"/>
            <a:ext cx="4227465" cy="345883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ECBB066-9E88-2604-04D3-B67003FABF3C}"/>
              </a:ext>
            </a:extLst>
          </p:cNvPr>
          <p:cNvSpPr txBox="1"/>
          <p:nvPr/>
        </p:nvSpPr>
        <p:spPr>
          <a:xfrm>
            <a:off x="8135580" y="3896194"/>
            <a:ext cx="28281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 GRBs (Liang et al. 2022)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066CA7-7A0B-A790-59E5-0422CB09B6B7}"/>
              </a:ext>
            </a:extLst>
          </p:cNvPr>
          <p:cNvSpPr txBox="1"/>
          <p:nvPr/>
        </p:nvSpPr>
        <p:spPr>
          <a:xfrm>
            <a:off x="4542584" y="6510699"/>
            <a:ext cx="1898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Shah et al., 2024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DDB5D9-52CA-F58F-FFEA-6CF9EAA3F454}"/>
              </a:ext>
            </a:extLst>
          </p:cNvPr>
          <p:cNvSpPr txBox="1"/>
          <p:nvPr/>
        </p:nvSpPr>
        <p:spPr>
          <a:xfrm>
            <a:off x="694188" y="6356811"/>
            <a:ext cx="3512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Pantheon SNe Ia (Scolnic et al. 2018)</a:t>
            </a:r>
          </a:p>
        </p:txBody>
      </p:sp>
    </p:spTree>
    <p:extLst>
      <p:ext uri="{BB962C8B-B14F-4D97-AF65-F5344CB8AC3E}">
        <p14:creationId xmlns:p14="http://schemas.microsoft.com/office/powerpoint/2010/main" val="287849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9E10B-5859-BAA8-4F4D-8C396679A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09D61617-A0F9-5F90-6DA1-A401B2788E7E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D48B88D-7D45-E743-8EC7-58AC42123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1" b="18086"/>
          <a:stretch>
            <a:fillRect/>
          </a:stretch>
        </p:blipFill>
        <p:spPr>
          <a:xfrm>
            <a:off x="292681" y="1564640"/>
            <a:ext cx="11606638" cy="3915629"/>
          </a:xfrm>
          <a:prstGeom prst="rect">
            <a:avLst/>
          </a:prstGeom>
        </p:spPr>
      </p:pic>
      <p:pic>
        <p:nvPicPr>
          <p:cNvPr id="8" name="Graphic 7" descr="Aspiration outline">
            <a:extLst>
              <a:ext uri="{FF2B5EF4-FFF2-40B4-BE49-F238E27FC236}">
                <a16:creationId xmlns:a16="http://schemas.microsoft.com/office/drawing/2014/main" id="{5A39BA2D-3010-4F1F-CE3B-3E96EDA7C5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3C2B0876-4EA6-BE28-0925-4B1DA1E03171}"/>
              </a:ext>
            </a:extLst>
          </p:cNvPr>
          <p:cNvSpPr txBox="1">
            <a:spLocks/>
          </p:cNvSpPr>
          <p:nvPr/>
        </p:nvSpPr>
        <p:spPr>
          <a:xfrm>
            <a:off x="694188" y="188310"/>
            <a:ext cx="3302000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ZA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Updated Datasets</a:t>
            </a:r>
          </a:p>
        </p:txBody>
      </p:sp>
    </p:spTree>
    <p:extLst>
      <p:ext uri="{BB962C8B-B14F-4D97-AF65-F5344CB8AC3E}">
        <p14:creationId xmlns:p14="http://schemas.microsoft.com/office/powerpoint/2010/main" val="168592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AA96E-DE76-2115-27CC-E41A1D9AC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6AA05307-CF3E-2B18-1EFF-6511C7FEA1AA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4A38511A-A9EA-590A-FE38-B57A062BCC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CDBAA91-302B-54FE-64F5-F1AECD8314D1}"/>
              </a:ext>
            </a:extLst>
          </p:cNvPr>
          <p:cNvSpPr txBox="1">
            <a:spLocks/>
          </p:cNvSpPr>
          <p:nvPr/>
        </p:nvSpPr>
        <p:spPr>
          <a:xfrm>
            <a:off x="694188" y="188310"/>
            <a:ext cx="8368532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ZA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Redshift Estimation through Correlation Inversion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AB264E-712B-4104-1EF2-B13C405A4D7D}"/>
                  </a:ext>
                </a:extLst>
              </p:cNvPr>
              <p:cNvSpPr txBox="1"/>
              <p:nvPr/>
            </p:nvSpPr>
            <p:spPr>
              <a:xfrm>
                <a:off x="254000" y="1022426"/>
                <a:ext cx="795528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Recalculate the GRB quantities at each trial redshift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𝑡𝑟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∈[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𝑚𝑖𝑛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 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AB264E-712B-4104-1EF2-B13C405A4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00" y="1022426"/>
                <a:ext cx="7955280" cy="369332"/>
              </a:xfrm>
              <a:prstGeom prst="rect">
                <a:avLst/>
              </a:prstGeom>
              <a:blipFill>
                <a:blip r:embed="rId3"/>
                <a:stretch>
                  <a:fillRect l="-69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708B3B-49B5-FF63-5C9C-C6EA55471271}"/>
                  </a:ext>
                </a:extLst>
              </p:cNvPr>
              <p:cNvSpPr txBox="1"/>
              <p:nvPr/>
            </p:nvSpPr>
            <p:spPr>
              <a:xfrm>
                <a:off x="3302000" y="1510915"/>
                <a:ext cx="6096000" cy="1004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𝑖𝑝</m:t>
                          </m:r>
                        </m:sub>
                      </m:sSub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 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    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lo</m:t>
                              </m:r>
                              <m:func>
                                <m:func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latin typeface="Cambria Math" panose="02040503050406030204" pitchFamily="18" charset="0"/>
                                        </a:rPr>
                                        <m:t>g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sub>
                                  </m:sSub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𝑆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𝑏𝑜𝑙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  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𝐴𝑚𝑎𝑡𝑖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sz="1600" b="0" i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sub>
                                  </m:sSub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𝑏𝑜𝑙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 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𝑌𝑜𝑛𝑒𝑡𝑜𝑘𝑢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func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708B3B-49B5-FF63-5C9C-C6EA55471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000" y="1510915"/>
                <a:ext cx="6096000" cy="10040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F5C7C21-1A42-38BD-CEA3-96A5998D55EC}"/>
              </a:ext>
            </a:extLst>
          </p:cNvPr>
          <p:cNvSpPr txBox="1"/>
          <p:nvPr/>
        </p:nvSpPr>
        <p:spPr>
          <a:xfrm>
            <a:off x="254000" y="252773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Predict the magnitude using each calibration-posterior draw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AD0ECF-4B47-BB93-87D6-A0008EAC50AB}"/>
                  </a:ext>
                </a:extLst>
              </p:cNvPr>
              <p:cNvSpPr txBox="1"/>
              <p:nvPr/>
            </p:nvSpPr>
            <p:spPr>
              <a:xfrm>
                <a:off x="4480560" y="3041035"/>
                <a:ext cx="4064000" cy="42434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𝐺𝑅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  2.5 [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`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−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AD0ECF-4B47-BB93-87D6-A0008EAC50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560" y="3041035"/>
                <a:ext cx="4064000" cy="424347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DD03950-3730-E981-1AE7-8543339EC2AE}"/>
              </a:ext>
            </a:extLst>
          </p:cNvPr>
          <p:cNvSpPr txBox="1"/>
          <p:nvPr/>
        </p:nvSpPr>
        <p:spPr>
          <a:xfrm>
            <a:off x="254000" y="36738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Compare the prediction with LADDER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DD5754-2F91-CE3F-A7D2-FB2ED9063F36}"/>
                  </a:ext>
                </a:extLst>
              </p:cNvPr>
              <p:cNvSpPr txBox="1"/>
              <p:nvPr/>
            </p:nvSpPr>
            <p:spPr>
              <a:xfrm>
                <a:off x="1867969" y="4141080"/>
                <a:ext cx="8781181" cy="9820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US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𝐺𝑅𝐵</m:t>
                                              </m:r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</m:d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 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𝐿𝐴𝐷𝐷𝐸𝑅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,       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𝐺𝑅𝐵</m:t>
                              </m:r>
                            </m:sub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𝐿𝐴𝐷𝐷𝐸𝑅</m:t>
                              </m:r>
                            </m:sub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 </m:t>
                          </m:r>
                        </m:e>
                      </m:fun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DD5754-2F91-CE3F-A7D2-FB2ED9063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969" y="4141080"/>
                <a:ext cx="8781181" cy="9820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07AC3FB6-90D4-9368-DD5E-ACB0B4D8D244}"/>
              </a:ext>
            </a:extLst>
          </p:cNvPr>
          <p:cNvSpPr txBox="1"/>
          <p:nvPr/>
        </p:nvSpPr>
        <p:spPr>
          <a:xfrm>
            <a:off x="254000" y="5295120"/>
            <a:ext cx="8676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Average over calibration uncertainty to obtain the redshift posterior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329933B-EFF5-1F8D-1A2A-AC20402928EC}"/>
                  </a:ext>
                </a:extLst>
              </p:cNvPr>
              <p:cNvSpPr txBox="1"/>
              <p:nvPr/>
            </p:nvSpPr>
            <p:spPr>
              <a:xfrm>
                <a:off x="3601719" y="5762307"/>
                <a:ext cx="4988560" cy="90255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𝐺𝑅𝐵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𝐿𝐴𝐷𝐷𝐸𝑅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𝑑𝑟𝑎𝑤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𝑑𝑟𝑎𝑤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329933B-EFF5-1F8D-1A2A-AC20402928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719" y="5762307"/>
                <a:ext cx="4988560" cy="90255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5E74EF7-D858-EF4E-78EF-18A0BDFAF066}"/>
              </a:ext>
            </a:extLst>
          </p:cNvPr>
          <p:cNvCxnSpPr/>
          <p:nvPr/>
        </p:nvCxnSpPr>
        <p:spPr>
          <a:xfrm>
            <a:off x="5384800" y="1229360"/>
            <a:ext cx="4673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854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6A0E5-F286-F971-0837-84BE5F0CE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D3D6668D-38E4-19CA-D136-1EE020BCC144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8B00F131-2328-D026-40CC-6E8D26CA8D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75DAE0-DFE9-9D72-198D-99FFAAE634C5}"/>
              </a:ext>
            </a:extLst>
          </p:cNvPr>
          <p:cNvSpPr txBox="1">
            <a:spLocks/>
          </p:cNvSpPr>
          <p:nvPr/>
        </p:nvSpPr>
        <p:spPr>
          <a:xfrm>
            <a:off x="694188" y="188310"/>
            <a:ext cx="7921492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ZA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Redshift Estimation through Correlation Inversion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85065A-F8E4-6AFC-BB8D-4CC2692E9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040" y="1314712"/>
            <a:ext cx="6488375" cy="431977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CC2E25A-AC58-7780-9073-CF5CB6A4236F}"/>
                  </a:ext>
                </a:extLst>
              </p:cNvPr>
              <p:cNvSpPr txBox="1"/>
              <p:nvPr/>
            </p:nvSpPr>
            <p:spPr>
              <a:xfrm>
                <a:off x="176585" y="2120322"/>
                <a:ext cx="5689600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Marginalize over calibration uncertainty</a:t>
                </a:r>
              </a:p>
              <a:p>
                <a:pPr>
                  <a:buNone/>
                </a:pP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buFont typeface="Wingdings" panose="05000000000000000000" pitchFamily="2" charset="2"/>
                  <a:buChar char="§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Evaluate the likelihood for each MCMC draw of the correlation parameters 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e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i="0">
                                <a:latin typeface="Cambria Math" panose="02040503050406030204" pitchFamily="18" charset="0"/>
                              </a:rPr>
                              <m:t>int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285750" lvl="0" indent="-285750">
                  <a:buFont typeface="Wingdings" panose="05000000000000000000" pitchFamily="2" charset="2"/>
                  <a:buChar char="§"/>
                </a:pP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buFont typeface="Wingdings" panose="05000000000000000000" pitchFamily="2" charset="2"/>
                  <a:buChar char="§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Average these likelihoods to obtain the redshift posterior: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CC2E25A-AC58-7780-9073-CF5CB6A42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5" y="2120322"/>
                <a:ext cx="5689600" cy="1384995"/>
              </a:xfrm>
              <a:prstGeom prst="rect">
                <a:avLst/>
              </a:prstGeom>
              <a:blipFill>
                <a:blip r:embed="rId4"/>
                <a:stretch>
                  <a:fillRect l="-214" t="-881" b="-3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953750F-D162-3BD8-00BC-BFD68B767B1F}"/>
                  </a:ext>
                </a:extLst>
              </p:cNvPr>
              <p:cNvSpPr txBox="1"/>
              <p:nvPr/>
            </p:nvSpPr>
            <p:spPr>
              <a:xfrm>
                <a:off x="176585" y="3910554"/>
                <a:ext cx="4708497" cy="8125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𝐺𝑅𝐵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𝐿𝐴𝐷𝐷𝐸𝑅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 ∝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𝑑𝑟𝑎𝑤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𝑑𝑟𝑎𝑤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953750F-D162-3BD8-00BC-BFD68B767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85" y="3910554"/>
                <a:ext cx="4708497" cy="8125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Left Brace 17">
            <a:extLst>
              <a:ext uri="{FF2B5EF4-FFF2-40B4-BE49-F238E27FC236}">
                <a16:creationId xmlns:a16="http://schemas.microsoft.com/office/drawing/2014/main" id="{DA37B6DF-CE3C-7582-4AC4-41D8650D8F16}"/>
              </a:ext>
            </a:extLst>
          </p:cNvPr>
          <p:cNvSpPr/>
          <p:nvPr/>
        </p:nvSpPr>
        <p:spPr>
          <a:xfrm rot="16200000">
            <a:off x="3707048" y="4085659"/>
            <a:ext cx="247519" cy="1518258"/>
          </a:xfrm>
          <a:prstGeom prst="leftBrace">
            <a:avLst>
              <a:gd name="adj1" fmla="val 58075"/>
              <a:gd name="adj2" fmla="val 48204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F8781D-88C7-C1FA-055A-76E3A29B21AA}"/>
              </a:ext>
            </a:extLst>
          </p:cNvPr>
          <p:cNvSpPr txBox="1"/>
          <p:nvPr/>
        </p:nvSpPr>
        <p:spPr>
          <a:xfrm>
            <a:off x="2616024" y="4995927"/>
            <a:ext cx="25389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over calibration uncertainty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68678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38B69-6773-EEF3-199E-4A3792935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431F1D-E0B1-1779-B2F4-34FF4D24C8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691"/>
          <a:stretch>
            <a:fillRect/>
          </a:stretch>
        </p:blipFill>
        <p:spPr>
          <a:xfrm>
            <a:off x="7569263" y="3404394"/>
            <a:ext cx="4100668" cy="3019081"/>
          </a:xfrm>
          <a:prstGeom prst="rect">
            <a:avLst/>
          </a:prstGeom>
        </p:spPr>
      </p:pic>
      <p:sp>
        <p:nvSpPr>
          <p:cNvPr id="5" name="Arrow: Pentagon 4">
            <a:extLst>
              <a:ext uri="{FF2B5EF4-FFF2-40B4-BE49-F238E27FC236}">
                <a16:creationId xmlns:a16="http://schemas.microsoft.com/office/drawing/2014/main" id="{D3738139-58BA-83CB-67CD-87048EC689DE}"/>
              </a:ext>
            </a:extLst>
          </p:cNvPr>
          <p:cNvSpPr/>
          <p:nvPr/>
        </p:nvSpPr>
        <p:spPr>
          <a:xfrm>
            <a:off x="11125200" y="6423475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9D576041-A6B2-A386-8127-868C95A60A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77AF84E-F539-0C13-5BDD-61330076102F}"/>
              </a:ext>
            </a:extLst>
          </p:cNvPr>
          <p:cNvSpPr txBox="1">
            <a:spLocks/>
          </p:cNvSpPr>
          <p:nvPr/>
        </p:nvSpPr>
        <p:spPr>
          <a:xfrm>
            <a:off x="706744" y="60820"/>
            <a:ext cx="5158463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results: Validation 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E6A473D-AABD-7910-83B9-4AF2E724372D}"/>
                  </a:ext>
                </a:extLst>
              </p14:cNvPr>
              <p14:cNvContentPartPr/>
              <p14:nvPr/>
            </p14:nvContentPartPr>
            <p14:xfrm>
              <a:off x="2834360" y="16559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E6A473D-AABD-7910-83B9-4AF2E724372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71720" y="159292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54C6B9B-009C-A45D-F9DE-78F55B06E63E}"/>
                  </a:ext>
                </a:extLst>
              </p14:cNvPr>
              <p14:cNvContentPartPr/>
              <p14:nvPr/>
            </p14:nvContentPartPr>
            <p14:xfrm>
              <a:off x="2834360" y="168652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54C6B9B-009C-A45D-F9DE-78F55B06E63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71720" y="162352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36AE6A7-58D3-84D2-BBFC-D0411D3A45B2}"/>
                  </a:ext>
                </a:extLst>
              </p14:cNvPr>
              <p14:cNvContentPartPr/>
              <p14:nvPr/>
            </p14:nvContentPartPr>
            <p14:xfrm>
              <a:off x="4460120" y="166600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36AE6A7-58D3-84D2-BBFC-D0411D3A45B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7120" y="16033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E710E19-9A5E-CB93-DCB1-3431C7F4A090}"/>
                  </a:ext>
                </a:extLst>
              </p14:cNvPr>
              <p14:cNvContentPartPr/>
              <p14:nvPr/>
            </p14:nvContentPartPr>
            <p14:xfrm>
              <a:off x="4399280" y="170668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E710E19-9A5E-CB93-DCB1-3431C7F4A09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36280" y="1644040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7FFB3C8-6BAB-DD8D-01A2-26E76077DA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5"/>
          <a:stretch>
            <a:fillRect/>
          </a:stretch>
        </p:blipFill>
        <p:spPr>
          <a:xfrm>
            <a:off x="7687863" y="644504"/>
            <a:ext cx="3982068" cy="28113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766C9E-A7FF-829B-980A-3CC03942F569}"/>
              </a:ext>
            </a:extLst>
          </p:cNvPr>
          <p:cNvSpPr txBox="1"/>
          <p:nvPr/>
        </p:nvSpPr>
        <p:spPr>
          <a:xfrm>
            <a:off x="7948245" y="6430361"/>
            <a:ext cx="33427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Emre S. Yorgancioglu et, al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269A49-5B5C-B3FE-62D8-7DC8779D61B0}"/>
              </a:ext>
            </a:extLst>
          </p:cNvPr>
          <p:cNvSpPr txBox="1"/>
          <p:nvPr/>
        </p:nvSpPr>
        <p:spPr>
          <a:xfrm>
            <a:off x="8931242" y="797081"/>
            <a:ext cx="21939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work 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Yonetoku – Comp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B82AD3-5CFE-E952-A67F-AE433C58871F}"/>
              </a:ext>
            </a:extLst>
          </p:cNvPr>
          <p:cNvSpPr txBox="1"/>
          <p:nvPr/>
        </p:nvSpPr>
        <p:spPr>
          <a:xfrm>
            <a:off x="2600042" y="837466"/>
            <a:ext cx="22775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Sample: Fermi-GBM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2AA44675-9CEA-6CBB-A8BA-000319F235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082551"/>
              </p:ext>
            </p:extLst>
          </p:nvPr>
        </p:nvGraphicFramePr>
        <p:xfrm>
          <a:off x="742718" y="2147732"/>
          <a:ext cx="3714649" cy="6705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665744">
                  <a:extLst>
                    <a:ext uri="{9D8B030D-6E8A-4147-A177-3AD203B41FA5}">
                      <a16:colId xmlns:a16="http://schemas.microsoft.com/office/drawing/2014/main" val="3421749563"/>
                    </a:ext>
                  </a:extLst>
                </a:gridCol>
                <a:gridCol w="1048905">
                  <a:extLst>
                    <a:ext uri="{9D8B030D-6E8A-4147-A177-3AD203B41FA5}">
                      <a16:colId xmlns:a16="http://schemas.microsoft.com/office/drawing/2014/main" val="14003778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Calibration GRBs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9543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Held-out validation GRBs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877298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0BD9E28C-A53C-046A-CB09-DA0EDD2639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4584065"/>
                  </p:ext>
                </p:extLst>
              </p:nvPr>
            </p:nvGraphicFramePr>
            <p:xfrm>
              <a:off x="738109" y="2997292"/>
              <a:ext cx="5633096" cy="822960"/>
            </p:xfrm>
            <a:graphic>
              <a:graphicData uri="http://schemas.openxmlformats.org/drawingml/2006/table">
                <a:tbl>
                  <a:tblPr>
                    <a:tableStyleId>{00A15C55-8517-42AA-B614-E9B94910E393}</a:tableStyleId>
                  </a:tblPr>
                  <a:tblGrid>
                    <a:gridCol w="1234884">
                      <a:extLst>
                        <a:ext uri="{9D8B030D-6E8A-4147-A177-3AD203B41FA5}">
                          <a16:colId xmlns:a16="http://schemas.microsoft.com/office/drawing/2014/main" val="4284761846"/>
                        </a:ext>
                      </a:extLst>
                    </a:gridCol>
                    <a:gridCol w="1370532">
                      <a:extLst>
                        <a:ext uri="{9D8B030D-6E8A-4147-A177-3AD203B41FA5}">
                          <a16:colId xmlns:a16="http://schemas.microsoft.com/office/drawing/2014/main" val="1085618424"/>
                        </a:ext>
                      </a:extLst>
                    </a:gridCol>
                    <a:gridCol w="1452880">
                      <a:extLst>
                        <a:ext uri="{9D8B030D-6E8A-4147-A177-3AD203B41FA5}">
                          <a16:colId xmlns:a16="http://schemas.microsoft.com/office/drawing/2014/main" val="2710100214"/>
                        </a:ext>
                      </a:extLst>
                    </a:gridCol>
                    <a:gridCol w="1574800">
                      <a:extLst>
                        <a:ext uri="{9D8B030D-6E8A-4147-A177-3AD203B41FA5}">
                          <a16:colId xmlns:a16="http://schemas.microsoft.com/office/drawing/2014/main" val="36516606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Parameter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400" b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1">
                                        <a:latin typeface="Cambria Math" panose="02040503050406030204" pitchFamily="18" charset="0"/>
                                      </a:rPr>
                                      <m:t>𝐚</m:t>
                                    </m:r>
                                  </m:e>
                                  <m:sup>
                                    <m:r>
                                      <a:rPr lang="en-US" sz="1400" b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400" b="1">
                                    <a:latin typeface="Cambria Math" panose="02040503050406030204" pitchFamily="18" charset="0"/>
                                  </a:rPr>
                                  <m:t>𝐛</m:t>
                                </m:r>
                              </m:oMath>
                            </m:oMathPara>
                          </a14:m>
                          <a:endParaRPr lang="en-US" sz="1400" b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400" b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>
                                        <a:latin typeface="Cambria Math" panose="02040503050406030204" pitchFamily="18" charset="0"/>
                                      </a:rPr>
                                      <m:t>𝛔</m:t>
                                    </m:r>
                                  </m:e>
                                  <m:sub>
                                    <m:r>
                                      <a:rPr lang="en-US" sz="1400" b="1">
                                        <a:latin typeface="Cambria Math" panose="02040503050406030204" pitchFamily="18" charset="0"/>
                                      </a:rPr>
                                      <m:t>𝐢𝐧𝐭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9070534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Median and 68% CI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4.080</m:t>
                                </m:r>
                                <m:sSubSup>
                                  <m:sSubSupPr>
                                    <m:ctrl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−0.0739</m:t>
                                    </m:r>
                                  </m:sub>
                                  <m:sup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+0.0734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1.314</m:t>
                                </m:r>
                                <m:sSubSup>
                                  <m:sSubSupPr>
                                    <m:ctrl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−0.1517</m:t>
                                    </m:r>
                                  </m:sub>
                                  <m:sup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+0.1514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0.670</m:t>
                                </m:r>
                                <m:sSubSup>
                                  <m:sSubSupPr>
                                    <m:ctrl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−0.0438</m:t>
                                    </m:r>
                                  </m:sub>
                                  <m:sup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+0.0493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89149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0BD9E28C-A53C-046A-CB09-DA0EDD2639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4584065"/>
                  </p:ext>
                </p:extLst>
              </p:nvPr>
            </p:nvGraphicFramePr>
            <p:xfrm>
              <a:off x="738109" y="2997292"/>
              <a:ext cx="5633096" cy="839597"/>
            </p:xfrm>
            <a:graphic>
              <a:graphicData uri="http://schemas.openxmlformats.org/drawingml/2006/table">
                <a:tbl>
                  <a:tblPr>
                    <a:tableStyleId>{00A15C55-8517-42AA-B614-E9B94910E393}</a:tableStyleId>
                  </a:tblPr>
                  <a:tblGrid>
                    <a:gridCol w="1234884">
                      <a:extLst>
                        <a:ext uri="{9D8B030D-6E8A-4147-A177-3AD203B41FA5}">
                          <a16:colId xmlns:a16="http://schemas.microsoft.com/office/drawing/2014/main" val="4284761846"/>
                        </a:ext>
                      </a:extLst>
                    </a:gridCol>
                    <a:gridCol w="1370532">
                      <a:extLst>
                        <a:ext uri="{9D8B030D-6E8A-4147-A177-3AD203B41FA5}">
                          <a16:colId xmlns:a16="http://schemas.microsoft.com/office/drawing/2014/main" val="1085618424"/>
                        </a:ext>
                      </a:extLst>
                    </a:gridCol>
                    <a:gridCol w="1452880">
                      <a:extLst>
                        <a:ext uri="{9D8B030D-6E8A-4147-A177-3AD203B41FA5}">
                          <a16:colId xmlns:a16="http://schemas.microsoft.com/office/drawing/2014/main" val="2710100214"/>
                        </a:ext>
                      </a:extLst>
                    </a:gridCol>
                    <a:gridCol w="1574800">
                      <a:extLst>
                        <a:ext uri="{9D8B030D-6E8A-4147-A177-3AD203B41FA5}">
                          <a16:colId xmlns:a16="http://schemas.microsoft.com/office/drawing/2014/main" val="365166063"/>
                        </a:ext>
                      </a:extLst>
                    </a:gridCol>
                  </a:tblGrid>
                  <a:tr h="321437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Parameter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1"/>
                          <a:stretch>
                            <a:fillRect l="-90667" t="-1887" r="-221778" b="-1811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1"/>
                          <a:stretch>
                            <a:fillRect l="-180252" t="-1887" r="-109664" b="-1811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1"/>
                          <a:stretch>
                            <a:fillRect l="-257529" t="-1887" r="-772" b="-1811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070534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Median and 68% CI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1"/>
                          <a:stretch>
                            <a:fillRect l="-90667" t="-62791" r="-221778" b="-116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1"/>
                          <a:stretch>
                            <a:fillRect l="-180252" t="-62791" r="-109664" b="-116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1"/>
                          <a:stretch>
                            <a:fillRect l="-257529" t="-62791" r="-772" b="-116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891490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A59EF21C-C028-A24D-C7F4-DF2FF736DA28}"/>
              </a:ext>
            </a:extLst>
          </p:cNvPr>
          <p:cNvSpPr/>
          <p:nvPr/>
        </p:nvSpPr>
        <p:spPr>
          <a:xfrm>
            <a:off x="263617" y="2243029"/>
            <a:ext cx="372009" cy="47584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8B06505-4076-E790-568D-E18DE278BEA3}"/>
              </a:ext>
            </a:extLst>
          </p:cNvPr>
          <p:cNvSpPr/>
          <p:nvPr/>
        </p:nvSpPr>
        <p:spPr>
          <a:xfrm>
            <a:off x="259215" y="3159182"/>
            <a:ext cx="372009" cy="47584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AABAE1-2860-FBAC-F591-7B625A3D0D1C}"/>
              </a:ext>
            </a:extLst>
          </p:cNvPr>
          <p:cNvSpPr txBox="1"/>
          <p:nvPr/>
        </p:nvSpPr>
        <p:spPr>
          <a:xfrm>
            <a:off x="223427" y="1296298"/>
            <a:ext cx="72543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model, we repeated the train–validation split 20 times with different random seeds.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AB08A3ED-A1EE-90A7-8B71-B55CDFF878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5901281"/>
                  </p:ext>
                </p:extLst>
              </p:nvPr>
            </p:nvGraphicFramePr>
            <p:xfrm>
              <a:off x="706744" y="4080028"/>
              <a:ext cx="6517016" cy="1143669"/>
            </p:xfrm>
            <a:graphic>
              <a:graphicData uri="http://schemas.openxmlformats.org/drawingml/2006/table">
                <a:tbl>
                  <a:tblPr>
                    <a:tableStyleId>{00A15C55-8517-42AA-B614-E9B94910E393}</a:tableStyleId>
                  </a:tblPr>
                  <a:tblGrid>
                    <a:gridCol w="1502229">
                      <a:extLst>
                        <a:ext uri="{9D8B030D-6E8A-4147-A177-3AD203B41FA5}">
                          <a16:colId xmlns:a16="http://schemas.microsoft.com/office/drawing/2014/main" val="1580445504"/>
                        </a:ext>
                      </a:extLst>
                    </a:gridCol>
                    <a:gridCol w="1219596">
                      <a:extLst>
                        <a:ext uri="{9D8B030D-6E8A-4147-A177-3AD203B41FA5}">
                          <a16:colId xmlns:a16="http://schemas.microsoft.com/office/drawing/2014/main" val="3534705778"/>
                        </a:ext>
                      </a:extLst>
                    </a:gridCol>
                    <a:gridCol w="1696720">
                      <a:extLst>
                        <a:ext uri="{9D8B030D-6E8A-4147-A177-3AD203B41FA5}">
                          <a16:colId xmlns:a16="http://schemas.microsoft.com/office/drawing/2014/main" val="574839821"/>
                        </a:ext>
                      </a:extLst>
                    </a:gridCol>
                    <a:gridCol w="2098471">
                      <a:extLst>
                        <a:ext uri="{9D8B030D-6E8A-4147-A177-3AD203B41FA5}">
                          <a16:colId xmlns:a16="http://schemas.microsoft.com/office/drawing/2014/main" val="413313128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dirty="0"/>
                            <a:t>Normalized error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dirty="0"/>
                            <a:t>Median bias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dirty="0"/>
                            <a:t>NMAD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RMSE</m:t>
                                    </m:r>
                                  </m:e>
                                  <m:sub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94314954"/>
                      </a:ext>
                    </a:extLst>
                  </a:tr>
                  <a:tr h="838869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  <m:t>MAP</m:t>
                                        </m:r>
                                      </m:sub>
                                    </m:sSub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  <m:t>true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1+</m:t>
                                    </m:r>
                                    <m:sSub>
                                      <m:sSubPr>
                                        <m:ctrlP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  <m:t>true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median</m:t>
                                </m:r>
                                <m:d>
                                  <m:dPr>
                                    <m:ctrl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400" smtClean="0">
                                    <a:latin typeface="Cambria Math" panose="02040503050406030204" pitchFamily="18" charset="0"/>
                                  </a:rPr>
                                  <m:t>1.4826</m:t>
                                </m:r>
                                <m:r>
                                  <m:rPr>
                                    <m:nor/>
                                  </m:rPr>
                                  <a:rPr lang="en-US" sz="1400" i="0"/>
                                  <m:t> 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median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∣</m:t>
                                    </m:r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median</m:t>
                                    </m:r>
                                    <m:d>
                                      <m:dPr>
                                        <m:ctrlP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40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∣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mean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1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US" sz="140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400">
                                                        <a:latin typeface="Cambria Math" panose="02040503050406030204" pitchFamily="18" charset="0"/>
                                                      </a:rPr>
                                                      <m:t>𝑧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400">
                                                        <a:latin typeface="Cambria Math" panose="02040503050406030204" pitchFamily="18" charset="0"/>
                                                      </a:rPr>
                                                      <m:t>MAP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sz="140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US" sz="140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400">
                                                        <a:latin typeface="Cambria Math" panose="02040503050406030204" pitchFamily="18" charset="0"/>
                                                      </a:rPr>
                                                      <m:t>𝑧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en-US" sz="1400">
                                                        <a:latin typeface="Cambria Math" panose="02040503050406030204" pitchFamily="18" charset="0"/>
                                                      </a:rPr>
                                                      <m:t>true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sz="140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</m:rad>
                              </m:oMath>
                            </m:oMathPara>
                          </a14:m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929027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AB08A3ED-A1EE-90A7-8B71-B55CDFF878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5901281"/>
                  </p:ext>
                </p:extLst>
              </p:nvPr>
            </p:nvGraphicFramePr>
            <p:xfrm>
              <a:off x="706744" y="4080028"/>
              <a:ext cx="6517016" cy="1143669"/>
            </p:xfrm>
            <a:graphic>
              <a:graphicData uri="http://schemas.openxmlformats.org/drawingml/2006/table">
                <a:tbl>
                  <a:tblPr>
                    <a:tableStyleId>{00A15C55-8517-42AA-B614-E9B94910E393}</a:tableStyleId>
                  </a:tblPr>
                  <a:tblGrid>
                    <a:gridCol w="1502229">
                      <a:extLst>
                        <a:ext uri="{9D8B030D-6E8A-4147-A177-3AD203B41FA5}">
                          <a16:colId xmlns:a16="http://schemas.microsoft.com/office/drawing/2014/main" val="1580445504"/>
                        </a:ext>
                      </a:extLst>
                    </a:gridCol>
                    <a:gridCol w="1219596">
                      <a:extLst>
                        <a:ext uri="{9D8B030D-6E8A-4147-A177-3AD203B41FA5}">
                          <a16:colId xmlns:a16="http://schemas.microsoft.com/office/drawing/2014/main" val="3534705778"/>
                        </a:ext>
                      </a:extLst>
                    </a:gridCol>
                    <a:gridCol w="1696720">
                      <a:extLst>
                        <a:ext uri="{9D8B030D-6E8A-4147-A177-3AD203B41FA5}">
                          <a16:colId xmlns:a16="http://schemas.microsoft.com/office/drawing/2014/main" val="574839821"/>
                        </a:ext>
                      </a:extLst>
                    </a:gridCol>
                    <a:gridCol w="2098471">
                      <a:extLst>
                        <a:ext uri="{9D8B030D-6E8A-4147-A177-3AD203B41FA5}">
                          <a16:colId xmlns:a16="http://schemas.microsoft.com/office/drawing/2014/main" val="4133131283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dirty="0"/>
                            <a:t>Normalized error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dirty="0"/>
                            <a:t>Median bias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400" dirty="0"/>
                            <a:t>NMAD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2"/>
                          <a:stretch>
                            <a:fillRect l="-210435" t="-2000" r="-870" b="-2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4314954"/>
                      </a:ext>
                    </a:extLst>
                  </a:tr>
                  <a:tr h="8388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2"/>
                          <a:stretch>
                            <a:fillRect l="-405" t="-36957" r="-334413" b="-1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2"/>
                          <a:stretch>
                            <a:fillRect l="-124000" t="-36957" r="-313000" b="-1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2"/>
                          <a:stretch>
                            <a:fillRect l="-161151" t="-36957" r="-125180" b="-1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2"/>
                          <a:stretch>
                            <a:fillRect l="-210435" t="-36957" r="-870" b="-14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92902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3" name="Oval 32">
            <a:extLst>
              <a:ext uri="{FF2B5EF4-FFF2-40B4-BE49-F238E27FC236}">
                <a16:creationId xmlns:a16="http://schemas.microsoft.com/office/drawing/2014/main" id="{429674B0-9746-CD14-3AFD-76CA9D1875EE}"/>
              </a:ext>
            </a:extLst>
          </p:cNvPr>
          <p:cNvSpPr/>
          <p:nvPr/>
        </p:nvSpPr>
        <p:spPr>
          <a:xfrm>
            <a:off x="259215" y="4367237"/>
            <a:ext cx="372009" cy="47584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46B76936-2C31-B8B3-FF53-F32CB80D1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992784"/>
              </p:ext>
            </p:extLst>
          </p:nvPr>
        </p:nvGraphicFramePr>
        <p:xfrm>
          <a:off x="706744" y="5575292"/>
          <a:ext cx="6368984" cy="609600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827464">
                  <a:extLst>
                    <a:ext uri="{9D8B030D-6E8A-4147-A177-3AD203B41FA5}">
                      <a16:colId xmlns:a16="http://schemas.microsoft.com/office/drawing/2014/main" val="645999305"/>
                    </a:ext>
                  </a:extLst>
                </a:gridCol>
                <a:gridCol w="4541520">
                  <a:extLst>
                    <a:ext uri="{9D8B030D-6E8A-4147-A177-3AD203B41FA5}">
                      <a16:colId xmlns:a16="http://schemas.microsoft.com/office/drawing/2014/main" val="3948700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/>
                        <a:t>Well-constrained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Narrow, informative redshift posterior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0298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/>
                        <a:t>Weakly constrained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Broad or prior-sensitive redshift posterior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5013914"/>
                  </a:ext>
                </a:extLst>
              </a:tr>
            </a:tbl>
          </a:graphicData>
        </a:graphic>
      </p:graphicFrame>
      <p:sp>
        <p:nvSpPr>
          <p:cNvPr id="38" name="Oval 37">
            <a:extLst>
              <a:ext uri="{FF2B5EF4-FFF2-40B4-BE49-F238E27FC236}">
                <a16:creationId xmlns:a16="http://schemas.microsoft.com/office/drawing/2014/main" id="{3A4D9F16-99B6-3AB5-BF9C-55326E490E98}"/>
              </a:ext>
            </a:extLst>
          </p:cNvPr>
          <p:cNvSpPr/>
          <p:nvPr/>
        </p:nvSpPr>
        <p:spPr>
          <a:xfrm>
            <a:off x="259215" y="5591992"/>
            <a:ext cx="372009" cy="47584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1313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5B05B-6A89-7C9F-BB02-CD738F7E3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4FD7AD30-8558-85C1-7CFF-07237F821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446" y="1191585"/>
            <a:ext cx="6044969" cy="4778304"/>
          </a:xfrm>
          <a:prstGeom prst="rect">
            <a:avLst/>
          </a:prstGeom>
        </p:spPr>
      </p:pic>
      <p:sp>
        <p:nvSpPr>
          <p:cNvPr id="5" name="Arrow: Pentagon 4">
            <a:extLst>
              <a:ext uri="{FF2B5EF4-FFF2-40B4-BE49-F238E27FC236}">
                <a16:creationId xmlns:a16="http://schemas.microsoft.com/office/drawing/2014/main" id="{3260CB9D-D6C4-EC12-3925-43A13CFA1F1D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1A39CB92-911D-FA2B-FC1B-EC8B43C969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8B0D75F-D07E-B720-3F66-4DDF0BF4F79D}"/>
              </a:ext>
            </a:extLst>
          </p:cNvPr>
          <p:cNvSpPr txBox="1">
            <a:spLocks/>
          </p:cNvSpPr>
          <p:nvPr/>
        </p:nvSpPr>
        <p:spPr>
          <a:xfrm>
            <a:off x="694188" y="188310"/>
            <a:ext cx="8487248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results: Yonetoku relation - Band Model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3A7925-982C-98F3-63C2-E38C5FB1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0"/>
          <a:stretch>
            <a:fillRect/>
          </a:stretch>
        </p:blipFill>
        <p:spPr>
          <a:xfrm>
            <a:off x="197225" y="1904920"/>
            <a:ext cx="4306208" cy="306848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120E91B5-8182-4F97-B9DA-54CE1A9AD1A9}"/>
              </a:ext>
            </a:extLst>
          </p:cNvPr>
          <p:cNvSpPr/>
          <p:nvPr/>
        </p:nvSpPr>
        <p:spPr>
          <a:xfrm>
            <a:off x="694188" y="2811131"/>
            <a:ext cx="99910" cy="1063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7A5C096-6173-1C05-1781-DCBED9DA8C16}"/>
              </a:ext>
            </a:extLst>
          </p:cNvPr>
          <p:cNvCxnSpPr>
            <a:cxnSpLocks/>
          </p:cNvCxnSpPr>
          <p:nvPr/>
        </p:nvCxnSpPr>
        <p:spPr>
          <a:xfrm flipV="1">
            <a:off x="794098" y="1215896"/>
            <a:ext cx="5516107" cy="16281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3C80ABC-B8F4-4003-6879-F6302BCA9952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794098" y="2864319"/>
            <a:ext cx="5516107" cy="27033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7D8CBC1-21EA-A57B-B123-258F0D52A92B}"/>
              </a:ext>
            </a:extLst>
          </p:cNvPr>
          <p:cNvSpPr txBox="1"/>
          <p:nvPr/>
        </p:nvSpPr>
        <p:spPr>
          <a:xfrm>
            <a:off x="1494122" y="5476397"/>
            <a:ext cx="21939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work 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Yonetoku – Band </a:t>
            </a:r>
          </a:p>
        </p:txBody>
      </p:sp>
    </p:spTree>
    <p:extLst>
      <p:ext uri="{BB962C8B-B14F-4D97-AF65-F5344CB8AC3E}">
        <p14:creationId xmlns:p14="http://schemas.microsoft.com/office/powerpoint/2010/main" val="70529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7D7D8-79D1-7D5D-B1B0-2D4C9D53A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8DF17FFD-A3FD-5464-E2BA-39A1F6E4B2B8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16CB99-B376-3D66-260A-C0B9042A0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985" y="1589219"/>
            <a:ext cx="5711774" cy="3789676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validation, apply the method to the full Fermi-GBM sample that meets our selection criteria.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validation results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favour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Yonetoku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redshift estimation.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provides weaker redshift constraints in our analysis.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steps: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Retrain LADDER using alternative SNe Ia datasets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DES5Y, JLA, and the MASTER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sample and assess the impact on calibration and redshift estimates.</a:t>
            </a: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C2C29323-C11B-D7E1-B912-DDDCD4A225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EAF0AD0-5050-28E3-02C1-3E1D89667B7A}"/>
              </a:ext>
            </a:extLst>
          </p:cNvPr>
          <p:cNvSpPr txBox="1">
            <a:spLocks/>
          </p:cNvSpPr>
          <p:nvPr/>
        </p:nvSpPr>
        <p:spPr>
          <a:xfrm>
            <a:off x="694188" y="188310"/>
            <a:ext cx="4578852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B8FE16-2E46-586B-DF7D-50359BA10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3"/>
          <a:stretch>
            <a:fillRect/>
          </a:stretch>
        </p:blipFill>
        <p:spPr>
          <a:xfrm>
            <a:off x="6238242" y="1589219"/>
            <a:ext cx="5854014" cy="40030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1695A3-E767-6FDB-343A-DBA9F42C68A7}"/>
              </a:ext>
            </a:extLst>
          </p:cNvPr>
          <p:cNvSpPr txBox="1"/>
          <p:nvPr/>
        </p:nvSpPr>
        <p:spPr>
          <a:xfrm rot="19544555">
            <a:off x="8414002" y="3286961"/>
            <a:ext cx="21566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7D9074-E6D6-4CD3-AD11-C2B79D083A24}"/>
              </a:ext>
            </a:extLst>
          </p:cNvPr>
          <p:cNvSpPr txBox="1"/>
          <p:nvPr/>
        </p:nvSpPr>
        <p:spPr>
          <a:xfrm>
            <a:off x="8497124" y="1164829"/>
            <a:ext cx="199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Yonetoku – Band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2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97DFE-7426-6F03-82F9-0C1434C48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82B611-2DB0-CC4B-E048-B7CD6B33A10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6800" y="1809057"/>
            <a:ext cx="5369442" cy="50489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8FD6BE-E0C3-01C1-D972-35C6354EEE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rcRect l="23456" r="22706"/>
          <a:stretch>
            <a:fillRect/>
          </a:stretch>
        </p:blipFill>
        <p:spPr>
          <a:xfrm rot="1203722">
            <a:off x="10489079" y="-275249"/>
            <a:ext cx="1038886" cy="7807669"/>
          </a:xfrm>
          <a:prstGeom prst="rect">
            <a:avLst/>
          </a:prstGeom>
        </p:spPr>
      </p:pic>
      <p:pic>
        <p:nvPicPr>
          <p:cNvPr id="21" name="Graphic 20" descr="An arch of leaves, pinecones, lights and bells">
            <a:extLst>
              <a:ext uri="{FF2B5EF4-FFF2-40B4-BE49-F238E27FC236}">
                <a16:creationId xmlns:a16="http://schemas.microsoft.com/office/drawing/2014/main" id="{F9A8CAC5-F558-44D9-B900-DD5964DF23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354263" y="4409440"/>
            <a:ext cx="2808021" cy="284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78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14F66E-1E01-B79C-66DE-42742B5CB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4474" y="2291418"/>
            <a:ext cx="6124576" cy="113758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7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Backup Slides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DF19FC-6F66-4E79-1CB5-ED5B3A28E7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9"/>
          <a:stretch>
            <a:fillRect/>
          </a:stretch>
        </p:blipFill>
        <p:spPr>
          <a:xfrm>
            <a:off x="1" y="10"/>
            <a:ext cx="4551219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471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9CAAC-7538-C64B-6FD2-FF5BF337C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FD0BB6D5-5BE7-8587-A65C-C62791FD1EA6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4697EB69-FCFC-C729-4606-EB35CDD714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697858F-D96B-46D3-28CD-D7705A07C9B7}"/>
              </a:ext>
            </a:extLst>
          </p:cNvPr>
          <p:cNvSpPr txBox="1">
            <a:spLocks/>
          </p:cNvSpPr>
          <p:nvPr/>
        </p:nvSpPr>
        <p:spPr>
          <a:xfrm>
            <a:off x="694188" y="277379"/>
            <a:ext cx="8307572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</a:p>
          <a:p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results: Amati Relation - Band &amp; Comp model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01FD57-736B-20A3-E26B-CAA5AE78C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2" y="1286538"/>
            <a:ext cx="5670697" cy="48536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17C8D9-1925-B980-B179-1BF648083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11" y="1286538"/>
            <a:ext cx="5670697" cy="485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06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A441F-2638-363C-E81B-E8284CC52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B722ABDA-AE50-DB25-D32A-6936AFDD2F59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AEA3ADDF-5B7A-20DA-0FE7-7DC47DF78F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7D21572-022D-DB9A-11CA-5F406A913109}"/>
              </a:ext>
            </a:extLst>
          </p:cNvPr>
          <p:cNvSpPr txBox="1">
            <a:spLocks/>
          </p:cNvSpPr>
          <p:nvPr/>
        </p:nvSpPr>
        <p:spPr>
          <a:xfrm>
            <a:off x="694188" y="277379"/>
            <a:ext cx="8307572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</a:p>
          <a:p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results: Yonetoku Relation - Band &amp; Comp model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6D24D8E-F01F-F6DF-EBCD-5E7532BB2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1" y="1286538"/>
            <a:ext cx="5706718" cy="48536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927A9FA-890F-66FB-3D9A-84654EE88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239" y="1286537"/>
            <a:ext cx="5706718" cy="485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80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34BB9-CDB7-9B36-71DE-5EE24AEDB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FC115AD1-DF74-89AC-D8A7-1760F099540F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6F31682E-B28A-75E2-0695-CBC1E7751B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6439430-8AC0-A0BF-C0AF-9C2348A4333C}"/>
              </a:ext>
            </a:extLst>
          </p:cNvPr>
          <p:cNvSpPr txBox="1">
            <a:spLocks/>
          </p:cNvSpPr>
          <p:nvPr/>
        </p:nvSpPr>
        <p:spPr>
          <a:xfrm>
            <a:off x="694188" y="277379"/>
            <a:ext cx="8307572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</a:p>
          <a:p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results: Amati Relation - Band model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576F87F-A104-0185-9E57-3B9F57D7F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1499"/>
          <a:stretch>
            <a:fillRect/>
          </a:stretch>
        </p:blipFill>
        <p:spPr>
          <a:xfrm>
            <a:off x="6096000" y="1703595"/>
            <a:ext cx="5798051" cy="411241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11A3EFE-FDBE-179D-F20E-7EFAFC5FC6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1" y="1575402"/>
            <a:ext cx="5889491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60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3B5D3-1C6D-D0DE-8D53-DC5C2BF48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A57C73FC-FC5F-72A7-EF2E-D167DF1EC57A}"/>
              </a:ext>
            </a:extLst>
          </p:cNvPr>
          <p:cNvSpPr/>
          <p:nvPr/>
        </p:nvSpPr>
        <p:spPr>
          <a:xfrm>
            <a:off x="11125200" y="6289040"/>
            <a:ext cx="528320" cy="34544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71392EB-D027-4750-B07B-0BA6126F7E07}" type="slidenum">
              <a:rPr lang="en-US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fld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Aspiration outline">
            <a:extLst>
              <a:ext uri="{FF2B5EF4-FFF2-40B4-BE49-F238E27FC236}">
                <a16:creationId xmlns:a16="http://schemas.microsoft.com/office/drawing/2014/main" id="{3318A788-FE92-E0CB-D4BE-22B9FBF18F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31" y="99240"/>
            <a:ext cx="914400" cy="9144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0184CDA-1177-D299-780E-46AEC4B74DC2}"/>
              </a:ext>
            </a:extLst>
          </p:cNvPr>
          <p:cNvSpPr txBox="1">
            <a:spLocks/>
          </p:cNvSpPr>
          <p:nvPr/>
        </p:nvSpPr>
        <p:spPr>
          <a:xfrm>
            <a:off x="694188" y="188310"/>
            <a:ext cx="8744452" cy="73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Backup </a:t>
            </a:r>
          </a:p>
          <a:p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Corner Plot: Yonetoku relation – Band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4C709E5-3FD1-017A-35F0-7468E44D7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6"/>
          <a:stretch>
            <a:fillRect/>
          </a:stretch>
        </p:blipFill>
        <p:spPr>
          <a:xfrm>
            <a:off x="5788258" y="1935169"/>
            <a:ext cx="5865262" cy="40604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D1138E6-C58D-BCD3-59B8-D2CE99418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6"/>
          <a:stretch>
            <a:fillRect/>
          </a:stretch>
        </p:blipFill>
        <p:spPr>
          <a:xfrm>
            <a:off x="341553" y="1258970"/>
            <a:ext cx="4889779" cy="503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79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2641</TotalTime>
  <Words>986</Words>
  <Application>Microsoft Office PowerPoint</Application>
  <PresentationFormat>Widescreen</PresentationFormat>
  <Paragraphs>174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Cambria Math</vt:lpstr>
      <vt:lpstr>Times New Roman</vt:lpstr>
      <vt:lpstr>Wingdings</vt:lpstr>
      <vt:lpstr>Office Theme</vt:lpstr>
      <vt:lpstr>PowerPoint Presentation</vt:lpstr>
      <vt:lpstr>Outline </vt:lpstr>
      <vt:lpstr>Introduction </vt:lpstr>
      <vt:lpstr>Introduction </vt:lpstr>
      <vt:lpstr>PowerPoint Presentation</vt:lpstr>
      <vt:lpstr>LADDER</vt:lpstr>
      <vt:lpstr>GRB Calibration and Extension to High Redshift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Backup Slides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TAMADOR KHALIL MANSOOR ALDOWMA</dc:creator>
  <cp:lastModifiedBy>TAMADOR KHALIL MANSOOR ALDOWMA</cp:lastModifiedBy>
  <cp:revision>380</cp:revision>
  <dcterms:created xsi:type="dcterms:W3CDTF">2026-09-28T14:31:26Z</dcterms:created>
  <dcterms:modified xsi:type="dcterms:W3CDTF">2026-10-01T07:49:04Z</dcterms:modified>
</cp:coreProperties>
</file>