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media1.mp4" ContentType="video/unknown"/>
  <Override PartName="/ppt/notesSlides/notesSlide1.xml" ContentType="application/vnd.openxmlformats-officedocument.presentationml.notesSlide+xml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1" name="Shape 1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171450" indent="-171450">
              <a:buSzPct val="100000"/>
              <a:buChar char="-"/>
            </a:pPr>
            <a:r>
              <a:t>X-ray outbursts come in 2 flavours: type I and type II. Two example lightcurves from well-studied Galactic sources showing them: </a:t>
            </a:r>
          </a:p>
          <a:p>
            <a:pPr lvl="1" marL="628650" indent="-171450">
              <a:buSzPct val="100000"/>
              <a:buChar char="-"/>
            </a:pPr>
            <a:r>
              <a:t>Type I: - lower luminosities (order of 10^37 erg/s)</a:t>
            </a:r>
          </a:p>
          <a:p>
            <a:pPr lvl="2" marL="1085850" indent="-171450">
              <a:buSzPct val="100000"/>
              <a:buChar char="-"/>
            </a:pPr>
            <a:r>
              <a:t>Regular in occurrence (typically on the timescales of the P_orb), so they’re associated with the periastron passage of the NS</a:t>
            </a:r>
          </a:p>
          <a:p>
            <a:pPr lvl="1" marL="628650" indent="-171450">
              <a:buSzPct val="100000"/>
              <a:buChar char="-"/>
            </a:pPr>
            <a:r>
              <a:t>Type II: - larger luminosities (&gt; 10^37 erg/s)</a:t>
            </a:r>
          </a:p>
          <a:p>
            <a:pPr lvl="2" marL="1085850" indent="-171450">
              <a:buSzPct val="100000"/>
              <a:buChar char="-"/>
            </a:pPr>
            <a:r>
              <a:t>They last longer as well, sometimes even last for several orbits of the NS  and aren’t necessarily associated with any specific orbital phase</a:t>
            </a:r>
          </a:p>
          <a:p>
            <a:pPr marL="171450" indent="-171450">
              <a:buSzPct val="100000"/>
              <a:buChar char="-"/>
            </a:pPr>
            <a:r>
              <a:t>Different systems exhibit different behaviour when it comes to the occurrence of these outbursts – they depend on different factors (intrinsic Be disc properties and orbital parameters). These are two extreme examples here, where the 1 system shows regular occurrences of T1 outbursts with rare T2 outbursts and the other one does vice-versa (more T2 than T1s). Can get anything in between.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FF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FF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Relationship Id="rId3" Type="http://schemas.openxmlformats.org/officeDocument/2006/relationships/image" Target="../media/image1.jpeg"/><Relationship Id="rId4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4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16"/>
          <p:cNvSpPr/>
          <p:nvPr/>
        </p:nvSpPr>
        <p:spPr>
          <a:xfrm>
            <a:off x="-698500" y="0"/>
            <a:ext cx="12192000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5" name="Freeform: Shape 18"/>
          <p:cNvSpPr/>
          <p:nvPr/>
        </p:nvSpPr>
        <p:spPr>
          <a:xfrm>
            <a:off x="0" y="0"/>
            <a:ext cx="4959047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7902" y="0"/>
                </a:lnTo>
                <a:lnTo>
                  <a:pt x="18202" y="389"/>
                </a:lnTo>
                <a:cubicBezTo>
                  <a:pt x="20336" y="3292"/>
                  <a:pt x="21600" y="6896"/>
                  <a:pt x="21600" y="10800"/>
                </a:cubicBezTo>
                <a:cubicBezTo>
                  <a:pt x="21600" y="14704"/>
                  <a:pt x="20336" y="18308"/>
                  <a:pt x="18202" y="21211"/>
                </a:cubicBezTo>
                <a:lnTo>
                  <a:pt x="17902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>
            <a:solidFill>
              <a:srgbClr val="EFEFEF"/>
            </a:solidFill>
            <a:miter/>
          </a:ln>
          <a:effectLst>
            <a:outerShdw sx="100000" sy="100000" kx="0" ky="0" algn="b" rotWithShape="0" blurRad="50800" dist="38100" dir="0">
              <a:srgbClr val="000000">
                <a:alpha val="30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6" name="Freeform: Shape 20"/>
          <p:cNvSpPr/>
          <p:nvPr/>
        </p:nvSpPr>
        <p:spPr>
          <a:xfrm>
            <a:off x="1210187" y="-1"/>
            <a:ext cx="4948889" cy="6858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17895" y="0"/>
                </a:lnTo>
                <a:lnTo>
                  <a:pt x="18195" y="389"/>
                </a:lnTo>
                <a:cubicBezTo>
                  <a:pt x="20334" y="3292"/>
                  <a:pt x="21600" y="6896"/>
                  <a:pt x="21600" y="10800"/>
                </a:cubicBezTo>
                <a:cubicBezTo>
                  <a:pt x="21600" y="14704"/>
                  <a:pt x="20334" y="18308"/>
                  <a:pt x="18195" y="21211"/>
                </a:cubicBezTo>
                <a:lnTo>
                  <a:pt x="17895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" name="Title 1"/>
          <p:cNvSpPr txBox="1"/>
          <p:nvPr>
            <p:ph type="ctrTitle"/>
          </p:nvPr>
        </p:nvSpPr>
        <p:spPr>
          <a:xfrm>
            <a:off x="218110" y="470755"/>
            <a:ext cx="4522827" cy="2592880"/>
          </a:xfrm>
          <a:prstGeom prst="rect">
            <a:avLst/>
          </a:prstGeom>
        </p:spPr>
        <p:txBody>
          <a:bodyPr/>
          <a:lstStyle>
            <a:lvl1pPr algn="l">
              <a:defRPr sz="4400"/>
            </a:lvl1pPr>
          </a:lstStyle>
          <a:p>
            <a:pPr/>
            <a:r>
              <a:t>Multiwavelength studies of Be X-ray binaries</a:t>
            </a:r>
          </a:p>
        </p:txBody>
      </p:sp>
      <p:sp>
        <p:nvSpPr>
          <p:cNvPr id="98" name="Subtitle 2"/>
          <p:cNvSpPr txBox="1"/>
          <p:nvPr>
            <p:ph type="subTitle" sz="quarter" idx="1"/>
          </p:nvPr>
        </p:nvSpPr>
        <p:spPr>
          <a:xfrm>
            <a:off x="323087" y="4784852"/>
            <a:ext cx="3931922" cy="1207009"/>
          </a:xfrm>
          <a:prstGeom prst="rect">
            <a:avLst/>
          </a:prstGeom>
        </p:spPr>
        <p:txBody>
          <a:bodyPr/>
          <a:lstStyle/>
          <a:p>
            <a:pPr algn="l">
              <a:defRPr b="1"/>
            </a:pPr>
            <a:r>
              <a:t>Itumeleng Monageng</a:t>
            </a:r>
          </a:p>
          <a:p>
            <a:pPr algn="l">
              <a:defRPr b="1"/>
            </a:pPr>
            <a:r>
              <a:t>et al.</a:t>
            </a:r>
          </a:p>
        </p:txBody>
      </p:sp>
      <p:pic>
        <p:nvPicPr>
          <p:cNvPr id="9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00041" y="3488730"/>
            <a:ext cx="2638996" cy="26798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984070" y="4088508"/>
            <a:ext cx="3724095" cy="148032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3" name="Image Gallery"/>
          <p:cNvGrpSpPr/>
          <p:nvPr/>
        </p:nvGrpSpPr>
        <p:grpSpPr>
          <a:xfrm>
            <a:off x="4728087" y="192915"/>
            <a:ext cx="7256480" cy="3618807"/>
            <a:chOff x="0" y="0"/>
            <a:chExt cx="7256478" cy="3618805"/>
          </a:xfrm>
        </p:grpSpPr>
        <p:pic>
          <p:nvPicPr>
            <p:cNvPr id="101" name="Screenshot 2026-09-30 at 12.55.06.png" descr="Screenshot 2026-09-30 at 12.55.06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>
              <a:off x="440324" y="0"/>
              <a:ext cx="6375831" cy="31485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2" name="Caption"/>
            <p:cNvSpPr/>
            <p:nvPr/>
          </p:nvSpPr>
          <p:spPr>
            <a:xfrm>
              <a:off x="0" y="3224758"/>
              <a:ext cx="7256479" cy="394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itle 1"/>
          <p:cNvSpPr txBox="1"/>
          <p:nvPr>
            <p:ph type="title"/>
          </p:nvPr>
        </p:nvSpPr>
        <p:spPr>
          <a:xfrm>
            <a:off x="754411" y="-73523"/>
            <a:ext cx="10515601" cy="1325563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Mass transfer in X-ray binaries</a:t>
            </a:r>
          </a:p>
        </p:txBody>
      </p:sp>
      <p:pic>
        <p:nvPicPr>
          <p:cNvPr id="106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030" y="926525"/>
            <a:ext cx="3423605" cy="2738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04650" y="884699"/>
            <a:ext cx="2623091" cy="331009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63985" y="4002373"/>
            <a:ext cx="4735952" cy="26639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Picture 6" descr="Picture 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0398" y="3885395"/>
            <a:ext cx="3745163" cy="2840913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TextBox 2"/>
          <p:cNvSpPr txBox="1"/>
          <p:nvPr/>
        </p:nvSpPr>
        <p:spPr>
          <a:xfrm>
            <a:off x="2389943" y="1414094"/>
            <a:ext cx="2836477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Roche lobe overflow</a:t>
            </a:r>
          </a:p>
        </p:txBody>
      </p:sp>
      <p:sp>
        <p:nvSpPr>
          <p:cNvPr id="111" name="TextBox 7"/>
          <p:cNvSpPr txBox="1"/>
          <p:nvPr/>
        </p:nvSpPr>
        <p:spPr>
          <a:xfrm>
            <a:off x="6210180" y="1819737"/>
            <a:ext cx="2104279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Wind accretion</a:t>
            </a:r>
          </a:p>
        </p:txBody>
      </p:sp>
      <p:sp>
        <p:nvSpPr>
          <p:cNvPr id="112" name="TextBox 8"/>
          <p:cNvSpPr txBox="1"/>
          <p:nvPr/>
        </p:nvSpPr>
        <p:spPr>
          <a:xfrm>
            <a:off x="3570154" y="3508052"/>
            <a:ext cx="3609738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Wind-Roche lobe overflow</a:t>
            </a:r>
          </a:p>
        </p:txBody>
      </p:sp>
      <p:sp>
        <p:nvSpPr>
          <p:cNvPr id="113" name="TextBox 9"/>
          <p:cNvSpPr txBox="1"/>
          <p:nvPr/>
        </p:nvSpPr>
        <p:spPr>
          <a:xfrm>
            <a:off x="5155843" y="4377730"/>
            <a:ext cx="2014238" cy="421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Disc accretion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itle 1"/>
          <p:cNvSpPr txBox="1"/>
          <p:nvPr>
            <p:ph type="title"/>
          </p:nvPr>
        </p:nvSpPr>
        <p:spPr>
          <a:xfrm>
            <a:off x="838200" y="-235785"/>
            <a:ext cx="10515600" cy="1325564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			   Be X-ray binaries</a:t>
            </a:r>
          </a:p>
        </p:txBody>
      </p:sp>
      <p:pic>
        <p:nvPicPr>
          <p:cNvPr id="116" name="High Mass X ray Binary Neutron Star.mp4" descr="High Mass X ray Binary Neutron Star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87199" y="1071233"/>
            <a:ext cx="10017602" cy="563539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254000" dist="127000" dir="162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71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3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0" dur="1000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0">
                <p:cTn id="11" fill="hold" display="0">
                  <p:stCondLst>
                    <p:cond delay="indefinite"/>
                  </p:stCondLst>
                </p:cTn>
                <p:tgtEl>
                  <p:spTgt spid="116"/>
                </p:tgtEl>
              </p:cMediaNode>
            </p:video>
            <p:seq concurrent="1" prevAc="none" nextAc="seek">
              <p:cTn id="12" evtFilter="cancelBubble" nodeType="interactiveSeq" restart="whenNotActive" fill="hold">
                <p:stCondLst>
                  <p:cond delay="0" evt="onClick">
                    <p:tgtEl>
                      <p:spTgt spid="11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le 1"/>
          <p:cNvSpPr txBox="1"/>
          <p:nvPr>
            <p:ph type="title"/>
          </p:nvPr>
        </p:nvSpPr>
        <p:spPr>
          <a:xfrm>
            <a:off x="4110993" y="-144851"/>
            <a:ext cx="6172201" cy="857251"/>
          </a:xfrm>
          <a:prstGeom prst="rect">
            <a:avLst/>
          </a:prstGeom>
        </p:spPr>
        <p:txBody>
          <a:bodyPr/>
          <a:lstStyle/>
          <a:p>
            <a:pPr/>
            <a:r>
              <a:t>X-ray emission</a:t>
            </a:r>
          </a:p>
        </p:txBody>
      </p:sp>
      <p:pic>
        <p:nvPicPr>
          <p:cNvPr id="119" name="Content Placeholder 3" descr="Content Placeholder 3"/>
          <p:cNvPicPr>
            <a:picLocks noChangeAspect="1"/>
          </p:cNvPicPr>
          <p:nvPr/>
        </p:nvPicPr>
        <p:blipFill>
          <a:blip r:embed="rId3">
            <a:extLst/>
          </a:blip>
          <a:srcRect l="6535" t="0" r="6535" b="0"/>
          <a:stretch>
            <a:fillRect/>
          </a:stretch>
        </p:blipFill>
        <p:spPr>
          <a:xfrm>
            <a:off x="6228487" y="560474"/>
            <a:ext cx="5244352" cy="28841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9607" y="803047"/>
            <a:ext cx="5244352" cy="29499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5" descr="Picture 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7989" y="3746455"/>
            <a:ext cx="5943342" cy="2915132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extBox 5"/>
          <p:cNvSpPr txBox="1"/>
          <p:nvPr/>
        </p:nvSpPr>
        <p:spPr>
          <a:xfrm>
            <a:off x="6592772" y="3411877"/>
            <a:ext cx="5152912" cy="3393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buSzPct val="100000"/>
              <a:buFont typeface="Arial"/>
              <a:buChar char="•"/>
              <a:defRPr b="1" sz="1700" u="sng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Type I (normal) outbursts: </a:t>
            </a:r>
          </a:p>
          <a:p>
            <a:pPr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- regular in occurrence and </a:t>
            </a:r>
          </a:p>
          <a:p>
            <a:pPr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generally associated with periastron passage of neutron</a:t>
            </a:r>
          </a:p>
          <a:p>
            <a:pPr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star.</a:t>
            </a:r>
          </a:p>
          <a:p>
            <a:pPr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- X-ray luminosity below 10</a:t>
            </a:r>
            <a:r>
              <a:rPr baseline="29882"/>
              <a:t>37</a:t>
            </a:r>
            <a:r>
              <a:t> erg/s</a:t>
            </a:r>
          </a:p>
          <a:p>
            <a:pPr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</a:p>
          <a:p>
            <a:pPr marL="342900" indent="-342900">
              <a:buSzPct val="100000"/>
              <a:buFont typeface="Arial"/>
              <a:buChar char="•"/>
              <a:defRPr b="1" sz="1700" u="sng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Type II (giant) outbursts: </a:t>
            </a:r>
          </a:p>
          <a:p>
            <a:pPr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 - appear less frequently and not associated with any</a:t>
            </a:r>
          </a:p>
          <a:p>
            <a:pPr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particular orbital phase.</a:t>
            </a:r>
          </a:p>
          <a:p>
            <a:pPr marL="214313" indent="-214313">
              <a:buSzPct val="100000"/>
              <a:buChar char="-"/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X-ray luminosity &gt; 10</a:t>
            </a:r>
            <a:r>
              <a:rPr baseline="29882"/>
              <a:t>37</a:t>
            </a:r>
            <a:r>
              <a:t> erg/s</a:t>
            </a:r>
          </a:p>
          <a:p>
            <a:pPr marL="214313" indent="-214313">
              <a:buSzPct val="100000"/>
              <a:buChar char="-"/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Last longer </a:t>
            </a:r>
          </a:p>
        </p:txBody>
      </p:sp>
      <p:sp>
        <p:nvSpPr>
          <p:cNvPr id="123" name="Arrow"/>
          <p:cNvSpPr/>
          <p:nvPr/>
        </p:nvSpPr>
        <p:spPr>
          <a:xfrm rot="442357">
            <a:off x="2912383" y="1909620"/>
            <a:ext cx="4714240" cy="134530"/>
          </a:xfrm>
          <a:prstGeom prst="rightArrow">
            <a:avLst>
              <a:gd name="adj1" fmla="val 36218"/>
              <a:gd name="adj2" fmla="val 584704"/>
            </a:avLst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4" name="Arrow"/>
          <p:cNvSpPr/>
          <p:nvPr/>
        </p:nvSpPr>
        <p:spPr>
          <a:xfrm rot="4510117">
            <a:off x="1809635" y="3021328"/>
            <a:ext cx="2849996" cy="138203"/>
          </a:xfrm>
          <a:prstGeom prst="rightArrow">
            <a:avLst>
              <a:gd name="adj1" fmla="val 36218"/>
              <a:gd name="adj2" fmla="val 569163"/>
            </a:avLst>
          </a:pr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5" name="Type II"/>
          <p:cNvSpPr txBox="1"/>
          <p:nvPr/>
        </p:nvSpPr>
        <p:spPr>
          <a:xfrm>
            <a:off x="1593716" y="4654896"/>
            <a:ext cx="608482" cy="277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500"/>
            </a:lvl1pPr>
          </a:lstStyle>
          <a:p>
            <a:pPr/>
            <a:r>
              <a:t>Type II</a:t>
            </a:r>
          </a:p>
        </p:txBody>
      </p:sp>
      <p:sp>
        <p:nvSpPr>
          <p:cNvPr id="126" name="Type II"/>
          <p:cNvSpPr txBox="1"/>
          <p:nvPr/>
        </p:nvSpPr>
        <p:spPr>
          <a:xfrm>
            <a:off x="4385704" y="4460038"/>
            <a:ext cx="608483" cy="277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500"/>
            </a:lvl1pPr>
          </a:lstStyle>
          <a:p>
            <a:pPr/>
            <a:r>
              <a:t>Type II</a:t>
            </a:r>
          </a:p>
        </p:txBody>
      </p:sp>
      <p:sp>
        <p:nvSpPr>
          <p:cNvPr id="127" name="Type II"/>
          <p:cNvSpPr txBox="1"/>
          <p:nvPr/>
        </p:nvSpPr>
        <p:spPr>
          <a:xfrm>
            <a:off x="5492898" y="4820519"/>
            <a:ext cx="608482" cy="277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500"/>
            </a:lvl1pPr>
          </a:lstStyle>
          <a:p>
            <a:pPr/>
            <a:r>
              <a:t>Type II</a:t>
            </a:r>
          </a:p>
        </p:txBody>
      </p:sp>
      <p:sp>
        <p:nvSpPr>
          <p:cNvPr id="128" name="Type II"/>
          <p:cNvSpPr txBox="1"/>
          <p:nvPr/>
        </p:nvSpPr>
        <p:spPr>
          <a:xfrm>
            <a:off x="2917542" y="4460038"/>
            <a:ext cx="608482" cy="277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500"/>
            </a:lvl1pPr>
          </a:lstStyle>
          <a:p>
            <a:pPr/>
            <a:r>
              <a:t>Type II</a:t>
            </a:r>
          </a:p>
        </p:txBody>
      </p:sp>
      <p:pic>
        <p:nvPicPr>
          <p:cNvPr id="129" name="Image" descr="Image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12640" y="39696"/>
            <a:ext cx="2520331" cy="158227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tle 1"/>
          <p:cNvSpPr txBox="1"/>
          <p:nvPr>
            <p:ph type="title"/>
          </p:nvPr>
        </p:nvSpPr>
        <p:spPr>
          <a:xfrm>
            <a:off x="733267" y="-354404"/>
            <a:ext cx="10515601" cy="1325564"/>
          </a:xfrm>
          <a:prstGeom prst="rect">
            <a:avLst/>
          </a:prstGeom>
        </p:spPr>
        <p:txBody>
          <a:bodyPr/>
          <a:lstStyle>
            <a:lvl1pPr>
              <a:defRPr sz="4200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		Origin of Type II/Giant outbursts?</a:t>
            </a:r>
          </a:p>
        </p:txBody>
      </p:sp>
      <p:pic>
        <p:nvPicPr>
          <p:cNvPr id="134" name="Content Placeholder 4" descr="Content Placeholder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6956" y="616165"/>
            <a:ext cx="3599471" cy="2152156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TextBox 5"/>
          <p:cNvSpPr txBox="1"/>
          <p:nvPr/>
        </p:nvSpPr>
        <p:spPr>
          <a:xfrm>
            <a:off x="190424" y="248029"/>
            <a:ext cx="2147180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Monageng et al. (2017)</a:t>
            </a:r>
          </a:p>
        </p:txBody>
      </p:sp>
      <p:pic>
        <p:nvPicPr>
          <p:cNvPr id="136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61352" y="1065293"/>
            <a:ext cx="6430780" cy="4729364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TextBox 8"/>
          <p:cNvSpPr txBox="1"/>
          <p:nvPr/>
        </p:nvSpPr>
        <p:spPr>
          <a:xfrm>
            <a:off x="6558813" y="714864"/>
            <a:ext cx="1935564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Moritani et al. (2013)</a:t>
            </a:r>
          </a:p>
        </p:txBody>
      </p:sp>
      <p:pic>
        <p:nvPicPr>
          <p:cNvPr id="138" name="Picture 10" descr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9182" y="4182255"/>
            <a:ext cx="4025444" cy="2688103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TextBox 11"/>
          <p:cNvSpPr txBox="1"/>
          <p:nvPr/>
        </p:nvSpPr>
        <p:spPr>
          <a:xfrm>
            <a:off x="4498786" y="6534835"/>
            <a:ext cx="1766272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Martin et al. (2014)</a:t>
            </a:r>
          </a:p>
        </p:txBody>
      </p:sp>
      <p:sp>
        <p:nvSpPr>
          <p:cNvPr id="140" name="TextBox 12"/>
          <p:cNvSpPr txBox="1"/>
          <p:nvPr/>
        </p:nvSpPr>
        <p:spPr>
          <a:xfrm>
            <a:off x="9982288" y="691780"/>
            <a:ext cx="1642652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Warped Be disc?</a:t>
            </a:r>
          </a:p>
        </p:txBody>
      </p:sp>
      <p:sp>
        <p:nvSpPr>
          <p:cNvPr id="141" name="TextBox 13"/>
          <p:cNvSpPr txBox="1"/>
          <p:nvPr/>
        </p:nvSpPr>
        <p:spPr>
          <a:xfrm>
            <a:off x="4434258" y="5960421"/>
            <a:ext cx="1808781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Eccentric Be disc?</a:t>
            </a:r>
          </a:p>
        </p:txBody>
      </p:sp>
      <p:pic>
        <p:nvPicPr>
          <p:cNvPr id="142" name="Picture 3" descr="Picture 3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8800" y="2787789"/>
            <a:ext cx="4025444" cy="13255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1"/>
          <p:cNvSpPr txBox="1"/>
          <p:nvPr>
            <p:ph type="title"/>
          </p:nvPr>
        </p:nvSpPr>
        <p:spPr>
          <a:xfrm>
            <a:off x="1981200" y="-165959"/>
            <a:ext cx="8229600" cy="1143001"/>
          </a:xfrm>
          <a:prstGeom prst="rect">
            <a:avLst/>
          </a:prstGeom>
        </p:spPr>
        <p:txBody>
          <a:bodyPr/>
          <a:lstStyle/>
          <a:p>
            <a:pPr lvl="3"/>
            <a:r>
              <a:t>            Optical/Infrared emission</a:t>
            </a:r>
          </a:p>
        </p:txBody>
      </p:sp>
      <p:sp>
        <p:nvSpPr>
          <p:cNvPr id="145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46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515" y="981875"/>
            <a:ext cx="5633943" cy="40128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136738" y="981841"/>
            <a:ext cx="5967095" cy="401287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434933" y="4314974"/>
            <a:ext cx="4225993" cy="2377122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Arrow"/>
          <p:cNvSpPr/>
          <p:nvPr/>
        </p:nvSpPr>
        <p:spPr>
          <a:xfrm rot="12729144">
            <a:off x="2499895" y="4565135"/>
            <a:ext cx="3269208" cy="2127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7908" y="7344"/>
                </a:moveTo>
                <a:lnTo>
                  <a:pt x="17908" y="0"/>
                </a:lnTo>
                <a:lnTo>
                  <a:pt x="21600" y="10800"/>
                </a:lnTo>
                <a:lnTo>
                  <a:pt x="17908" y="21600"/>
                </a:lnTo>
                <a:lnTo>
                  <a:pt x="17908" y="14256"/>
                </a:lnTo>
                <a:lnTo>
                  <a:pt x="0" y="14256"/>
                </a:lnTo>
                <a:lnTo>
                  <a:pt x="0" y="7344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0" name="Arrow"/>
          <p:cNvSpPr/>
          <p:nvPr/>
        </p:nvSpPr>
        <p:spPr>
          <a:xfrm rot="20237759">
            <a:off x="7982565" y="4131691"/>
            <a:ext cx="3381490" cy="258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8031" y="7344"/>
                </a:moveTo>
                <a:lnTo>
                  <a:pt x="18031" y="0"/>
                </a:lnTo>
                <a:lnTo>
                  <a:pt x="21600" y="10800"/>
                </a:lnTo>
                <a:lnTo>
                  <a:pt x="18031" y="21600"/>
                </a:lnTo>
                <a:lnTo>
                  <a:pt x="18031" y="14256"/>
                </a:lnTo>
                <a:lnTo>
                  <a:pt x="0" y="14256"/>
                </a:lnTo>
                <a:lnTo>
                  <a:pt x="0" y="7344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rgbClr val="AD5B24"/>
            </a:solidFill>
            <a:miter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itle 1"/>
          <p:cNvSpPr txBox="1"/>
          <p:nvPr>
            <p:ph type="title"/>
          </p:nvPr>
        </p:nvSpPr>
        <p:spPr>
          <a:xfrm>
            <a:off x="1467786" y="0"/>
            <a:ext cx="10515601" cy="819097"/>
          </a:xfrm>
          <a:prstGeom prst="rect">
            <a:avLst/>
          </a:prstGeom>
        </p:spPr>
        <p:txBody>
          <a:bodyPr/>
          <a:lstStyle/>
          <a:p>
            <a:pPr/>
            <a:r>
              <a:t>Radio emission from Be X-ray binaries</a:t>
            </a:r>
          </a:p>
        </p:txBody>
      </p:sp>
      <p:sp>
        <p:nvSpPr>
          <p:cNvPr id="153" name="Content Placeholder 2"/>
          <p:cNvSpPr txBox="1"/>
          <p:nvPr>
            <p:ph type="body" sz="half" idx="1"/>
          </p:nvPr>
        </p:nvSpPr>
        <p:spPr>
          <a:xfrm>
            <a:off x="493425" y="819097"/>
            <a:ext cx="10515601" cy="2502786"/>
          </a:xfrm>
          <a:prstGeom prst="rect">
            <a:avLst/>
          </a:prstGeom>
        </p:spPr>
        <p:txBody>
          <a:bodyPr/>
          <a:lstStyle/>
          <a:p>
            <a:pPr marL="228599" indent="-228599">
              <a:defRPr b="1" sz="1800">
                <a:latin typeface="+mn-lt"/>
                <a:ea typeface="+mn-ea"/>
                <a:cs typeface="+mn-cs"/>
                <a:sym typeface="Helvetica"/>
              </a:defRPr>
            </a:pPr>
            <a:r>
              <a:t>Radio detections from Galactic objects undergoing Type II outbursts</a:t>
            </a:r>
          </a:p>
          <a:p>
            <a:pPr lvl="1" marL="685800" indent="-228600">
              <a:spcBef>
                <a:spcPts val="500"/>
              </a:spcBef>
              <a:defRPr b="1" sz="1800">
                <a:latin typeface="+mn-lt"/>
                <a:ea typeface="+mn-ea"/>
                <a:cs typeface="+mn-cs"/>
                <a:sym typeface="Helvetica"/>
              </a:defRPr>
            </a:pPr>
            <a:r>
              <a:t>Quasi-simultaneous radio and X-ray observations show a consistent luminosity correlation</a:t>
            </a:r>
          </a:p>
          <a:p>
            <a:pPr lvl="1" marL="685800" indent="-228600">
              <a:spcBef>
                <a:spcPts val="500"/>
              </a:spcBef>
              <a:defRPr b="1" sz="1800">
                <a:latin typeface="+mn-lt"/>
                <a:ea typeface="+mn-ea"/>
                <a:cs typeface="+mn-cs"/>
                <a:sym typeface="Helvetica"/>
              </a:defRPr>
            </a:pPr>
            <a:r>
              <a:t>Similar to BH and NS LMXBs: coupling between inflow (X-ray) and jet outflow (radio).</a:t>
            </a:r>
          </a:p>
          <a:p>
            <a:pPr lvl="1" marL="685800" indent="-228600">
              <a:spcBef>
                <a:spcPts val="500"/>
              </a:spcBef>
              <a:defRPr b="1" sz="1800">
                <a:latin typeface="+mn-lt"/>
                <a:ea typeface="+mn-ea"/>
                <a:cs typeface="+mn-cs"/>
                <a:sym typeface="Helvetica"/>
              </a:defRPr>
            </a:pPr>
            <a:r>
              <a:t>Radio luminosity observed during Type II outbursts is weaker at the same X-ray luminosity than in LMXBs.</a:t>
            </a:r>
          </a:p>
          <a:p>
            <a:pPr lvl="1" marL="685800" indent="-228600">
              <a:spcBef>
                <a:spcPts val="500"/>
              </a:spcBef>
              <a:defRPr b="1" sz="1800">
                <a:latin typeface="+mn-lt"/>
                <a:ea typeface="+mn-ea"/>
                <a:cs typeface="+mn-cs"/>
                <a:sym typeface="Helvetica"/>
              </a:defRPr>
            </a:pPr>
            <a:r>
              <a:t>Radio emission interpreted as jet emission (alternative models proposed)</a:t>
            </a:r>
          </a:p>
        </p:txBody>
      </p:sp>
      <p:pic>
        <p:nvPicPr>
          <p:cNvPr id="154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020" y="3321882"/>
            <a:ext cx="6354804" cy="344438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TextBox 7"/>
          <p:cNvSpPr txBox="1"/>
          <p:nvPr/>
        </p:nvSpPr>
        <p:spPr>
          <a:xfrm>
            <a:off x="88418" y="3003350"/>
            <a:ext cx="2655520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5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/>
            <a:r>
              <a:t>van den Eijnden et al. (2022)</a:t>
            </a:r>
          </a:p>
        </p:txBody>
      </p:sp>
      <p:pic>
        <p:nvPicPr>
          <p:cNvPr id="156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13053" y="3285476"/>
            <a:ext cx="4994631" cy="35171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itle 1"/>
          <p:cNvSpPr txBox="1"/>
          <p:nvPr>
            <p:ph type="title"/>
          </p:nvPr>
        </p:nvSpPr>
        <p:spPr>
          <a:xfrm>
            <a:off x="1499679" y="184093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Be X-ray binaries in the SMC: S-CUBED</a:t>
            </a:r>
            <a:br/>
          </a:p>
        </p:txBody>
      </p:sp>
      <p:pic>
        <p:nvPicPr>
          <p:cNvPr id="159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8420" y="2969492"/>
            <a:ext cx="5526699" cy="3809190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Content Placeholder 4"/>
          <p:cNvSpPr txBox="1"/>
          <p:nvPr/>
        </p:nvSpPr>
        <p:spPr>
          <a:xfrm>
            <a:off x="342603" y="1103564"/>
            <a:ext cx="7508766" cy="2411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solidFill>
                  <a:srgbClr val="FFFFFF"/>
                </a:solidFill>
              </a:defRPr>
            </a:pPr>
            <a:r>
              <a:t>High-cadence, shallow X-ray survey.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solidFill>
                  <a:srgbClr val="FFFFFF"/>
                </a:solidFill>
              </a:defRPr>
            </a:pPr>
            <a:r>
              <a:t>142 tiles every week (60 s exposures per tile).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solidFill>
                  <a:srgbClr val="FFFFFF"/>
                </a:solidFill>
              </a:defRPr>
            </a:pPr>
            <a:r>
              <a:t>Discovery and monitoring of X-ray outbursts.</a:t>
            </a:r>
          </a:p>
        </p:txBody>
      </p:sp>
      <p:sp>
        <p:nvSpPr>
          <p:cNvPr id="161" name="TextBox 2"/>
          <p:cNvSpPr txBox="1"/>
          <p:nvPr/>
        </p:nvSpPr>
        <p:spPr>
          <a:xfrm>
            <a:off x="8312120" y="2681205"/>
            <a:ext cx="1823218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Kennea et al. 2018</a:t>
            </a:r>
          </a:p>
        </p:txBody>
      </p:sp>
      <p:pic>
        <p:nvPicPr>
          <p:cNvPr id="162" name="Picture 4" descr="Picture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050538"/>
            <a:ext cx="5823583" cy="36753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itle 1"/>
          <p:cNvSpPr txBox="1"/>
          <p:nvPr>
            <p:ph type="title"/>
          </p:nvPr>
        </p:nvSpPr>
        <p:spPr>
          <a:xfrm>
            <a:off x="1499679" y="184093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Be X-ray binaries in the SMC: S-CUBED</a:t>
            </a:r>
            <a:br/>
          </a:p>
        </p:txBody>
      </p:sp>
      <p:sp>
        <p:nvSpPr>
          <p:cNvPr id="165" name="Content Placeholder 4"/>
          <p:cNvSpPr txBox="1"/>
          <p:nvPr/>
        </p:nvSpPr>
        <p:spPr>
          <a:xfrm>
            <a:off x="368003" y="1268664"/>
            <a:ext cx="11627436" cy="5371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The 2022 super-Eddington outburst of the source SMC X-2; Monthly Notices of the Royal Astronomical Society; M J Coe, J A, Kennea, I M Monageng, L J Townsend, D A H Buckley, M Williams, A Udalski, P A Evans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Discovery of a Rare Eclipsing Be/X-Ray Binary System, Swift J010902.6-723710 = SXP 182; Astrophysical Journal Letters; Thomas M. Gaudin, Jamie A. Kennea, M. J. Coe, I. M. Monageng, Andrzej Udalski, L. J. Townsend, David A. H. Buckley, Phil A. Evans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CXOU J005245.0-722844: discovery of a Be star/white dwarf binary system in the SMC via a very fast, super-Eddington X-ray outburst event; Monthly Notices of the Royal Astronomical Society; T M Gaudin, M J Coe, J A Kennea, I M Monageng, D A H Buckley, A Udalski, P A Evans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A rare outburst from the stealthy BeXRB system Swift J0549.7−6812; Monthly Notices of the Royal Astronomical Society; M J Coe, J A Kennea, I M Monageng, D A H Buckley, A Udalski, P A Evans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SXP 15.6 - an accreting pulsar close to spin equilibrium?; Monthly Notices of the Royal Astronomical Society; M J Coe, I M Monageng, J A Kennea, D A H Buckley, P A Evans, A Udalski, Paul Groot, Steven Bloemen, Paul Vreeswijk, Vanessa McBride, Marc Klein-Wolt, Patrick Woudt, Elmar Körding, Rudolf Le Poole, Danielle Pieterse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Disentangling the neighbouring pulsars SXP 15.3 and SXP 305; Monthly Notices of the Royal Astronomical Society; I M Monageng, M J Coe, L J Townsend, S G T Laycock, J A Kennea, A Roy, A Udalski, S Bhattacharya, D M Christodoulou, D A H Buckley, P A Evans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SXP 31.0 - the 2025 near-Eddington double X-ray outburst after 26 years of quiescence; Monthly Notices of the Royal Astronomical Society; M J Coe, Gaudin T, I M Monageng, Kennea, J. A.; Buckley, D. A. H.; Udalski, A.; Evans, P. A.; Chattopadhyay, S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The Be/neutron star system Swift J004929.5-733107 in the Small Magellanic Cloud - X-ray characteristics and optical counterpart candidates; Monthly Notices of the Royal Astronomical Society; Coe, M. J.; Kennea, J. A.; Evans, P. A.; Townsend, L. J.; Udalski, A.; Monageng, I. M.; Buckley, D. A. H.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The newly discovered Be/X-ray binary Swift J004516.6-734703 in the SMC: witnessing the emergence of a circumstellar disc; Monthly Notices of the Royal Astronomical Society; Kennea, J. A.; Coe, M. J.; Evans, P. A.; Monageng, I. M.; Townsend, L. J.; Siegel, M. H.; Udalski, A.; Buckley, D. A. H.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Optical and X-ray study of the peculiar high mass X-ray binary XMMU J010331.7-730144; Monthly Notices of the Royal Astronomical Society; Monageng, I. M.; Coe, M. J.; Buckley, D. A. H.; McBride, V. A.; Kennea, J. A.; Udalski, A.; Evans, P. A.; Clark, J. S.; Negueruela, I.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A major optical and X-ray outburst from the Magellanic Bridge source RX J0209.6-7427; Monthly Notices of the Royal Astronomical Society; Coe, M. J.; Monageng, I. M.; Bartlett, E. S.; Buckley, D. A. H.; Udalski, A.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An X-ray and optical study of the outbursting behavior of the SMC Be X-ray binary SXP 91.1; Monthly Notices of the Royal Astronomical Society; Monageng, I. M.; Coe, M. J.; Kennea, J. A.; Townsend, L. J.; Buckley, D. A. H.; McBride, V. A.; Udalski, A.; Evans, P. A.; Roche, P. D.</a:t>
            </a:r>
          </a:p>
          <a:p>
            <a:pPr marL="98527" indent="-98527" defTabSz="306324">
              <a:buSzPct val="100000"/>
              <a:buChar char="•"/>
              <a:defRPr sz="1340">
                <a:solidFill>
                  <a:srgbClr val="FFFFFF"/>
                </a:solidFill>
              </a:defRPr>
            </a:pPr>
            <a:r>
              <a:t>The SMC X-ray binary SXP4.78: a new Type II outburst and the identification and study of the optical counterpart; Monthly Notices of the Royal Astronomical Society; Monageng, I. M.; Coe, M. J.; Townsend, L. J.; Buckley, D. A. H.; McBride, V. A.; Roche, P. D.; Kennea, J. A.; Udalski, A.; Evans, P. 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Be X-ray binaries in the SMC: S-CUBED"/>
          <p:cNvSpPr txBox="1"/>
          <p:nvPr>
            <p:ph type="title"/>
          </p:nvPr>
        </p:nvSpPr>
        <p:spPr>
          <a:xfrm>
            <a:off x="838200" y="60325"/>
            <a:ext cx="10515600" cy="1325563"/>
          </a:xfrm>
          <a:prstGeom prst="rect">
            <a:avLst/>
          </a:prstGeom>
        </p:spPr>
        <p:txBody>
          <a:bodyPr/>
          <a:lstStyle/>
          <a:p>
            <a:pPr lvl="3" algn="ctr"/>
            <a:r>
              <a:t>Be X-ray binaries in the SMC: S-CUBED</a:t>
            </a:r>
            <a:br/>
          </a:p>
        </p:txBody>
      </p:sp>
      <p:grpSp>
        <p:nvGrpSpPr>
          <p:cNvPr id="171" name="Group"/>
          <p:cNvGrpSpPr/>
          <p:nvPr/>
        </p:nvGrpSpPr>
        <p:grpSpPr>
          <a:xfrm>
            <a:off x="-266899" y="246161"/>
            <a:ext cx="2743201" cy="4157564"/>
            <a:chOff x="0" y="0"/>
            <a:chExt cx="2743200" cy="4157563"/>
          </a:xfrm>
        </p:grpSpPr>
        <p:sp>
          <p:nvSpPr>
            <p:cNvPr id="168" name="Title"/>
            <p:cNvSpPr/>
            <p:nvPr/>
          </p:nvSpPr>
          <p:spPr>
            <a:xfrm>
              <a:off x="0" y="0"/>
              <a:ext cx="2743201" cy="343248"/>
            </a:xfrm>
            <a:prstGeom prst="roundRect">
              <a:avLst>
                <a:gd name="adj" fmla="val 0"/>
              </a:avLst>
            </a:prstGeom>
            <a:solidFill>
              <a:srgbClr val="000000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/>
              <a:r>
                <a:t>Title</a:t>
              </a:r>
            </a:p>
          </p:txBody>
        </p:sp>
        <p:pic>
          <p:nvPicPr>
            <p:cNvPr id="169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349448" y="444847"/>
              <a:ext cx="2044189" cy="32677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0" name="Caption"/>
            <p:cNvSpPr/>
            <p:nvPr/>
          </p:nvSpPr>
          <p:spPr>
            <a:xfrm>
              <a:off x="0" y="3814316"/>
              <a:ext cx="2743201" cy="343248"/>
            </a:xfrm>
            <a:prstGeom prst="roundRect">
              <a:avLst>
                <a:gd name="adj" fmla="val 0"/>
              </a:avLst>
            </a:prstGeom>
            <a:solidFill>
              <a:srgbClr val="000000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/>
              <a:r>
                <a:t>Caption</a:t>
              </a:r>
            </a:p>
          </p:txBody>
        </p:sp>
      </p:grpSp>
      <p:sp>
        <p:nvSpPr>
          <p:cNvPr id="172" name="SXP 91.1"/>
          <p:cNvSpPr txBox="1"/>
          <p:nvPr/>
        </p:nvSpPr>
        <p:spPr>
          <a:xfrm>
            <a:off x="247576" y="374284"/>
            <a:ext cx="901451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SXP 91.1</a:t>
            </a:r>
          </a:p>
        </p:txBody>
      </p:sp>
      <p:pic>
        <p:nvPicPr>
          <p:cNvPr id="17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602989" y="1074657"/>
            <a:ext cx="3808231" cy="2856173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SMC X-2"/>
          <p:cNvSpPr txBox="1"/>
          <p:nvPr/>
        </p:nvSpPr>
        <p:spPr>
          <a:xfrm>
            <a:off x="4070276" y="734362"/>
            <a:ext cx="873657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SMC X-2</a:t>
            </a:r>
          </a:p>
        </p:txBody>
      </p:sp>
      <p:pic>
        <p:nvPicPr>
          <p:cNvPr id="175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031202" y="642857"/>
            <a:ext cx="3811548" cy="2856173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SXP 15.3"/>
          <p:cNvSpPr txBox="1"/>
          <p:nvPr/>
        </p:nvSpPr>
        <p:spPr>
          <a:xfrm>
            <a:off x="7103256" y="835962"/>
            <a:ext cx="901450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SXP 15.3</a:t>
            </a:r>
          </a:p>
        </p:txBody>
      </p:sp>
      <p:pic>
        <p:nvPicPr>
          <p:cNvPr id="177" name="Image" descr="Imag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3500" y="4348915"/>
            <a:ext cx="3275023" cy="2451935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XP 305"/>
          <p:cNvSpPr txBox="1"/>
          <p:nvPr/>
        </p:nvSpPr>
        <p:spPr>
          <a:xfrm>
            <a:off x="521248" y="4076252"/>
            <a:ext cx="843743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SXP 305</a:t>
            </a:r>
          </a:p>
        </p:txBody>
      </p:sp>
      <p:grpSp>
        <p:nvGrpSpPr>
          <p:cNvPr id="181" name="Image Gallery"/>
          <p:cNvGrpSpPr/>
          <p:nvPr/>
        </p:nvGrpSpPr>
        <p:grpSpPr>
          <a:xfrm>
            <a:off x="3191933" y="4131249"/>
            <a:ext cx="3808231" cy="3013870"/>
            <a:chOff x="0" y="0"/>
            <a:chExt cx="3808229" cy="3013868"/>
          </a:xfrm>
        </p:grpSpPr>
        <p:pic>
          <p:nvPicPr>
            <p:cNvPr id="179" name="Screenshot 2026-09-30 at 13.49.45.png" descr="Screenshot 2026-09-30 at 13.49.45.pn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0" r="0" b="0"/>
            <a:stretch>
              <a:fillRect/>
            </a:stretch>
          </p:blipFill>
          <p:spPr>
            <a:xfrm>
              <a:off x="549852" y="0"/>
              <a:ext cx="2708525" cy="25436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0" name="Caption"/>
            <p:cNvSpPr/>
            <p:nvPr/>
          </p:nvSpPr>
          <p:spPr>
            <a:xfrm>
              <a:off x="0" y="2619821"/>
              <a:ext cx="3808230" cy="394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Caption</a:t>
              </a:r>
            </a:p>
          </p:txBody>
        </p:sp>
      </p:grpSp>
      <p:sp>
        <p:nvSpPr>
          <p:cNvPr id="182" name="SXP 4.78"/>
          <p:cNvSpPr txBox="1"/>
          <p:nvPr/>
        </p:nvSpPr>
        <p:spPr>
          <a:xfrm>
            <a:off x="6464848" y="4152452"/>
            <a:ext cx="901451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SXP 4.78</a:t>
            </a:r>
          </a:p>
        </p:txBody>
      </p:sp>
      <p:grpSp>
        <p:nvGrpSpPr>
          <p:cNvPr id="185" name="Image Gallery"/>
          <p:cNvGrpSpPr/>
          <p:nvPr/>
        </p:nvGrpSpPr>
        <p:grpSpPr>
          <a:xfrm>
            <a:off x="5951828" y="3775773"/>
            <a:ext cx="6572912" cy="3522763"/>
            <a:chOff x="0" y="0"/>
            <a:chExt cx="6572911" cy="3522761"/>
          </a:xfrm>
        </p:grpSpPr>
        <p:pic>
          <p:nvPicPr>
            <p:cNvPr id="183" name="Screenshot 2026-09-30 at 14.03.40.png" descr="Screenshot 2026-09-30 at 14.03.40.png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0" t="1332" r="0" b="1332"/>
            <a:stretch>
              <a:fillRect/>
            </a:stretch>
          </p:blipFill>
          <p:spPr>
            <a:xfrm>
              <a:off x="1503407" y="0"/>
              <a:ext cx="3566097" cy="30525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4" name="Caption"/>
            <p:cNvSpPr/>
            <p:nvPr/>
          </p:nvSpPr>
          <p:spPr>
            <a:xfrm>
              <a:off x="0" y="3128714"/>
              <a:ext cx="6572912" cy="394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Caption</a:t>
              </a:r>
            </a:p>
          </p:txBody>
        </p:sp>
      </p:grpSp>
      <p:sp>
        <p:nvSpPr>
          <p:cNvPr id="186" name="Swift J010902.6"/>
          <p:cNvSpPr txBox="1"/>
          <p:nvPr/>
        </p:nvSpPr>
        <p:spPr>
          <a:xfrm>
            <a:off x="10290956" y="3504752"/>
            <a:ext cx="1562805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Swift J010902.6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itle 1"/>
          <p:cNvSpPr txBox="1"/>
          <p:nvPr>
            <p:ph type="title"/>
          </p:nvPr>
        </p:nvSpPr>
        <p:spPr>
          <a:xfrm>
            <a:off x="480817" y="181010"/>
            <a:ext cx="11447671" cy="1325564"/>
          </a:xfrm>
          <a:prstGeom prst="rect">
            <a:avLst/>
          </a:prstGeom>
        </p:spPr>
        <p:txBody>
          <a:bodyPr/>
          <a:lstStyle/>
          <a:p>
            <a:pPr lvl="1" algn="ctr"/>
            <a:r>
              <a:t>The 2025 near-Eddington double X-ray outburst of   SXP 31.0</a:t>
            </a:r>
          </a:p>
        </p:txBody>
      </p:sp>
      <p:sp>
        <p:nvSpPr>
          <p:cNvPr id="189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Orbital period of 90.53±0.07 days and unknown eccentricity. </a:t>
            </a:r>
          </a:p>
          <a:p>
            <a:pPr>
              <a:lnSpc>
                <a:spcPct val="81000"/>
              </a:lnSpc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Pulse period of 31.0 s</a:t>
            </a:r>
          </a:p>
          <a:p>
            <a:pPr>
              <a:lnSpc>
                <a:spcPct val="81000"/>
              </a:lnSpc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Discovered in 1998 using RXTE during a Type II outburst.</a:t>
            </a:r>
          </a:p>
          <a:p>
            <a:pPr>
              <a:lnSpc>
                <a:spcPct val="81000"/>
              </a:lnSpc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Optical counterpart identified as a B0.5V – B1Ve star with IR excess.</a:t>
            </a:r>
          </a:p>
          <a:p>
            <a:pPr>
              <a:lnSpc>
                <a:spcPct val="81000"/>
              </a:lnSpc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H-alpha images revealed extended structure:	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Supernova remnant?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Bow shock?</a:t>
            </a:r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Ionised HII region?</a:t>
            </a:r>
          </a:p>
          <a:p>
            <a:pPr>
              <a:lnSpc>
                <a:spcPct val="81000"/>
              </a:lnSpc>
              <a:defRPr b="1" sz="2400">
                <a:latin typeface="+mn-lt"/>
                <a:ea typeface="+mn-ea"/>
                <a:cs typeface="+mn-cs"/>
                <a:sym typeface="Helvetica"/>
              </a:defRPr>
            </a:pPr>
            <a:r>
              <a:t>Multiwavelength campaign using Swift XRT, UVOT, OGLE and SALT during a period of X-ray activity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itle 1"/>
          <p:cNvSpPr txBox="1"/>
          <p:nvPr>
            <p:ph type="title"/>
          </p:nvPr>
        </p:nvSpPr>
        <p:spPr>
          <a:xfrm>
            <a:off x="1300107" y="-278097"/>
            <a:ext cx="10515601" cy="1325564"/>
          </a:xfrm>
          <a:prstGeom prst="rect">
            <a:avLst/>
          </a:prstGeom>
        </p:spPr>
        <p:txBody>
          <a:bodyPr/>
          <a:lstStyle/>
          <a:p>
            <a:pPr/>
            <a:r>
              <a:t>X-ray/UV/Optical photometric variability</a:t>
            </a:r>
          </a:p>
        </p:txBody>
      </p:sp>
      <p:sp>
        <p:nvSpPr>
          <p:cNvPr id="192" name="Content Placeholder 2"/>
          <p:cNvSpPr txBox="1"/>
          <p:nvPr/>
        </p:nvSpPr>
        <p:spPr>
          <a:xfrm>
            <a:off x="7305463" y="772930"/>
            <a:ext cx="4858097" cy="3368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Detected for the first time with SCUBED monitoring (after 9 years of monitoring). ToO requests followed with exposure times 1ks – 5ks. 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UV and IR/optical brightness trace structural changes in the inner and outer regions of the Be disc.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24 years of monitoring with OGLE I-band:</a:t>
            </a:r>
          </a:p>
          <a:p>
            <a:pPr lvl="1" marL="6858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Long-term variability on timescales of years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Surprising lack of UV variability:</a:t>
            </a:r>
          </a:p>
          <a:p>
            <a:pPr lvl="1" marL="6858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b="1" sz="1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Non-global disc variability.</a:t>
            </a:r>
          </a:p>
        </p:txBody>
      </p:sp>
      <p:pic>
        <p:nvPicPr>
          <p:cNvPr id="193" name="Content Placeholder 7" descr="Content Placeholder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616" y="1125895"/>
            <a:ext cx="7182828" cy="41396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62188" y="4241783"/>
            <a:ext cx="3453583" cy="25937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itle 1"/>
          <p:cNvSpPr txBox="1"/>
          <p:nvPr>
            <p:ph type="title"/>
          </p:nvPr>
        </p:nvSpPr>
        <p:spPr>
          <a:xfrm>
            <a:off x="1803426" y="-345150"/>
            <a:ext cx="10515601" cy="1325564"/>
          </a:xfrm>
          <a:prstGeom prst="rect">
            <a:avLst/>
          </a:prstGeom>
        </p:spPr>
        <p:txBody>
          <a:bodyPr/>
          <a:lstStyle/>
          <a:p>
            <a:pPr/>
            <a:r>
              <a:t>     UV/Optical photometric variability</a:t>
            </a:r>
          </a:p>
        </p:txBody>
      </p:sp>
      <p:sp>
        <p:nvSpPr>
          <p:cNvPr id="197" name="Content Placeholder 2"/>
          <p:cNvSpPr txBox="1"/>
          <p:nvPr/>
        </p:nvSpPr>
        <p:spPr>
          <a:xfrm>
            <a:off x="6348252" y="711099"/>
            <a:ext cx="5262047" cy="1737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03454" indent="-203454" defTabSz="813816">
              <a:lnSpc>
                <a:spcPct val="81000"/>
              </a:lnSpc>
              <a:spcBef>
                <a:spcPts val="800"/>
              </a:spcBef>
              <a:buSzPct val="100000"/>
              <a:buFont typeface="Arial"/>
              <a:buChar char="•"/>
              <a:defRPr b="1" sz="1779">
                <a:solidFill>
                  <a:srgbClr val="FFFFFF"/>
                </a:solidFill>
              </a:defRPr>
            </a:pPr>
            <a:r>
              <a:t>Long-term colour changes over time    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Be disc temperature profile changes.</a:t>
            </a:r>
            <a:endParaRPr sz="2492"/>
          </a:p>
          <a:p>
            <a:pPr marL="203454" indent="-203454" defTabSz="813816">
              <a:lnSpc>
                <a:spcPct val="81000"/>
              </a:lnSpc>
              <a:spcBef>
                <a:spcPts val="800"/>
              </a:spcBef>
              <a:buSzPct val="100000"/>
              <a:buFont typeface="Arial"/>
              <a:buChar char="•"/>
              <a:defRPr b="1" sz="1779">
                <a:solidFill>
                  <a:srgbClr val="FFFFFF"/>
                </a:solidFill>
              </a:defRPr>
            </a:pPr>
            <a:r>
              <a:t>Strong correlation between colour and magnitude 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 </a:t>
            </a:r>
            <a:r>
              <a:t>intermediate/low inclination angle of the Be disc</a:t>
            </a:r>
            <a:endParaRPr sz="2492"/>
          </a:p>
          <a:p>
            <a:pPr marL="203454" indent="-203454" defTabSz="813816">
              <a:lnSpc>
                <a:spcPct val="81000"/>
              </a:lnSpc>
              <a:spcBef>
                <a:spcPts val="800"/>
              </a:spcBef>
              <a:buSzPct val="100000"/>
              <a:buFont typeface="Arial"/>
              <a:buChar char="•"/>
              <a:defRPr b="1" sz="1779">
                <a:solidFill>
                  <a:srgbClr val="FFFFFF"/>
                </a:solidFill>
              </a:defRPr>
            </a:pPr>
            <a:r>
              <a:t>Steeper rate of change of colour in</a:t>
            </a:r>
            <a:r>
              <a:rPr i="1"/>
              <a:t> (UVW1-I) </a:t>
            </a:r>
            <a:r>
              <a:t>than in </a:t>
            </a:r>
            <a:r>
              <a:rPr i="1"/>
              <a:t>(V-I) </a:t>
            </a:r>
            <a:r>
              <a:t>plot.</a:t>
            </a:r>
          </a:p>
        </p:txBody>
      </p:sp>
      <p:pic>
        <p:nvPicPr>
          <p:cNvPr id="198" name="Content Placeholder 6" descr="Content Placeholder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499" y="753695"/>
            <a:ext cx="5877948" cy="567248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1" name="Image Gallery"/>
          <p:cNvGrpSpPr/>
          <p:nvPr/>
        </p:nvGrpSpPr>
        <p:grpSpPr>
          <a:xfrm>
            <a:off x="3903133" y="2654300"/>
            <a:ext cx="7851346" cy="4451053"/>
            <a:chOff x="0" y="0"/>
            <a:chExt cx="7851344" cy="4451052"/>
          </a:xfrm>
        </p:grpSpPr>
        <p:pic>
          <p:nvPicPr>
            <p:cNvPr id="199" name="Screenshot 2026-09-30 at 16.24.34.png" descr="Screenshot 2026-09-30 at 16.24.34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0"/>
            <a:stretch>
              <a:fillRect/>
            </a:stretch>
          </p:blipFill>
          <p:spPr>
            <a:xfrm>
              <a:off x="2512126" y="0"/>
              <a:ext cx="5339219" cy="39808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0" name="Caption"/>
            <p:cNvSpPr/>
            <p:nvPr/>
          </p:nvSpPr>
          <p:spPr>
            <a:xfrm>
              <a:off x="0" y="4057005"/>
              <a:ext cx="7851345" cy="3940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6200" tIns="76200" rIns="76200" bIns="76200" numCol="1" anchor="t">
              <a:noAutofit/>
            </a:bodyPr>
            <a:lstStyle/>
            <a:p>
              <a:pPr/>
              <a:r>
                <a:t>Caption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itle 1"/>
          <p:cNvSpPr txBox="1"/>
          <p:nvPr>
            <p:ph type="title"/>
          </p:nvPr>
        </p:nvSpPr>
        <p:spPr>
          <a:xfrm>
            <a:off x="838200" y="-296868"/>
            <a:ext cx="10515600" cy="1325563"/>
          </a:xfrm>
          <a:prstGeom prst="rect">
            <a:avLst/>
          </a:prstGeom>
        </p:spPr>
        <p:txBody>
          <a:bodyPr/>
          <a:lstStyle/>
          <a:p>
            <a:pPr/>
            <a:r>
              <a:t>              Spectroscopic variability (SALT)</a:t>
            </a:r>
          </a:p>
        </p:txBody>
      </p:sp>
      <p:sp>
        <p:nvSpPr>
          <p:cNvPr id="204" name="Content Placeholder 2"/>
          <p:cNvSpPr txBox="1"/>
          <p:nvPr/>
        </p:nvSpPr>
        <p:spPr>
          <a:xfrm>
            <a:off x="164864" y="4640922"/>
            <a:ext cx="7299488" cy="2169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198881" indent="-198881" defTabSz="795527">
              <a:lnSpc>
                <a:spcPct val="81000"/>
              </a:lnSpc>
              <a:spcBef>
                <a:spcPts val="800"/>
              </a:spcBef>
              <a:buSzPct val="100000"/>
              <a:buFont typeface="Arial"/>
              <a:buChar char="•"/>
              <a:defRPr b="1" sz="1740">
                <a:solidFill>
                  <a:srgbClr val="FFFFFF"/>
                </a:solidFill>
              </a:defRPr>
            </a:pPr>
            <a:r>
              <a:t>Multicomponent emission line :</a:t>
            </a:r>
            <a:endParaRPr sz="2436"/>
          </a:p>
          <a:p>
            <a:pPr lvl="1" marL="596645" indent="-198881" defTabSz="795527">
              <a:lnSpc>
                <a:spcPct val="81000"/>
              </a:lnSpc>
              <a:spcBef>
                <a:spcPts val="400"/>
              </a:spcBef>
              <a:buSzPct val="100000"/>
              <a:buFont typeface="Arial"/>
              <a:buChar char="•"/>
              <a:defRPr b="1" sz="1392">
                <a:solidFill>
                  <a:srgbClr val="FFFFFF"/>
                </a:solidFill>
              </a:defRPr>
            </a:pPr>
            <a:r>
              <a:t>Narrow emission superimposed on broader component</a:t>
            </a:r>
            <a:endParaRPr sz="2088"/>
          </a:p>
          <a:p>
            <a:pPr lvl="1" marL="596645" indent="-198881" defTabSz="795527">
              <a:lnSpc>
                <a:spcPct val="81000"/>
              </a:lnSpc>
              <a:spcBef>
                <a:spcPts val="400"/>
              </a:spcBef>
              <a:buSzPct val="100000"/>
              <a:buFont typeface="Arial"/>
              <a:buChar char="•"/>
              <a:defRPr b="1" sz="1392">
                <a:solidFill>
                  <a:srgbClr val="FFFFFF"/>
                </a:solidFill>
              </a:defRPr>
            </a:pPr>
            <a:r>
              <a:t>Narrow emission likely originates from surrounding extended emission while the broad component is likely from the Be disc.</a:t>
            </a:r>
            <a:endParaRPr sz="2088"/>
          </a:p>
          <a:p>
            <a:pPr marL="198881" indent="-198881" defTabSz="795527">
              <a:lnSpc>
                <a:spcPct val="81000"/>
              </a:lnSpc>
              <a:spcBef>
                <a:spcPts val="800"/>
              </a:spcBef>
              <a:buSzPct val="100000"/>
              <a:buFont typeface="Arial"/>
              <a:buChar char="•"/>
              <a:defRPr b="1" sz="1740">
                <a:solidFill>
                  <a:srgbClr val="FFFFFF"/>
                </a:solidFill>
              </a:defRPr>
            </a:pPr>
            <a:r>
              <a:t>Disc size is comparable to neutron star semi-major axis:</a:t>
            </a:r>
            <a:endParaRPr sz="2436"/>
          </a:p>
          <a:p>
            <a:pPr lvl="1" marL="596645" indent="-198881" defTabSz="795527">
              <a:lnSpc>
                <a:spcPct val="81000"/>
              </a:lnSpc>
              <a:spcBef>
                <a:spcPts val="400"/>
              </a:spcBef>
              <a:buSzPct val="100000"/>
              <a:buFont typeface="Arial"/>
              <a:buChar char="•"/>
              <a:defRPr b="1" sz="1392">
                <a:solidFill>
                  <a:srgbClr val="FFFFFF"/>
                </a:solidFill>
              </a:defRPr>
            </a:pPr>
            <a:r>
              <a:t>Direct physical interaction between NS and Be disc</a:t>
            </a:r>
            <a:endParaRPr sz="2088"/>
          </a:p>
          <a:p>
            <a:pPr lvl="1" marL="596645" indent="-198881" defTabSz="795527">
              <a:lnSpc>
                <a:spcPct val="81000"/>
              </a:lnSpc>
              <a:spcBef>
                <a:spcPts val="400"/>
              </a:spcBef>
              <a:buSzPct val="100000"/>
              <a:buFont typeface="Arial"/>
              <a:buChar char="•"/>
              <a:defRPr b="1" sz="1392">
                <a:solidFill>
                  <a:srgbClr val="FFFFFF"/>
                </a:solidFill>
              </a:defRPr>
            </a:pPr>
            <a:r>
              <a:t>Tidal interaction temporarily enhances the disc surface area</a:t>
            </a:r>
            <a:br/>
          </a:p>
        </p:txBody>
      </p:sp>
      <p:pic>
        <p:nvPicPr>
          <p:cNvPr id="205" name="Content Placeholder 3" descr="Content Placeholder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03037" y="4805162"/>
            <a:ext cx="2021306" cy="9033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Content Placeholder 10" descr="Content Placeholder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96188" y="788945"/>
            <a:ext cx="10187666" cy="3780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20026" y="5894732"/>
            <a:ext cx="4207448" cy="8219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angle 18"/>
          <p:cNvSpPr/>
          <p:nvPr/>
        </p:nvSpPr>
        <p:spPr>
          <a:xfrm>
            <a:off x="-2" y="0"/>
            <a:ext cx="12188954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0" name="Title 1"/>
          <p:cNvSpPr txBox="1"/>
          <p:nvPr>
            <p:ph type="title"/>
          </p:nvPr>
        </p:nvSpPr>
        <p:spPr>
          <a:xfrm>
            <a:off x="1005007" y="-615651"/>
            <a:ext cx="10178936" cy="1328732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SALT imaging </a:t>
            </a:r>
          </a:p>
        </p:txBody>
      </p:sp>
      <p:sp>
        <p:nvSpPr>
          <p:cNvPr id="211" name="Content Placeholder 2"/>
          <p:cNvSpPr txBox="1"/>
          <p:nvPr/>
        </p:nvSpPr>
        <p:spPr>
          <a:xfrm>
            <a:off x="270618" y="5314208"/>
            <a:ext cx="11403901" cy="15949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b="1">
                <a:solidFill>
                  <a:srgbClr val="FFFFFF"/>
                </a:solidFill>
              </a:defRPr>
            </a:pPr>
            <a:r>
              <a:t>Extended halo that dominates the SW of SXP 31.0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b="1">
                <a:solidFill>
                  <a:srgbClr val="FFFFFF"/>
                </a:solidFill>
              </a:defRPr>
            </a:pPr>
            <a:r>
              <a:t>Slit Mask Integral Field Unit observations to investigate the nature of the extended halo:</a:t>
            </a:r>
            <a:endParaRPr sz="2800"/>
          </a:p>
          <a:p>
            <a:pPr lvl="1" marL="6858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b="1" sz="1400">
                <a:solidFill>
                  <a:srgbClr val="FFFFFF"/>
                </a:solidFill>
              </a:defRPr>
            </a:pPr>
            <a:r>
              <a:t>Comparison of the [S II] and H-alpha emission lines.</a:t>
            </a:r>
            <a:endParaRPr sz="2400"/>
          </a:p>
          <a:p>
            <a:pPr lvl="1" marL="6858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/>
              <a:buChar char="•"/>
              <a:defRPr b="1" sz="1400">
                <a:solidFill>
                  <a:srgbClr val="FFFFFF"/>
                </a:solidFill>
              </a:defRPr>
            </a:pPr>
            <a:r>
              <a:t>[S II]/H-alpha ratio of 0.2 – 0.3, which strongly indicates that the emission is from an HII region (photoionisation) instead of supernova remnant or bow shock (shock excitation).</a:t>
            </a:r>
          </a:p>
        </p:txBody>
      </p:sp>
      <p:pic>
        <p:nvPicPr>
          <p:cNvPr id="212" name="Picture 12" descr="Picture 1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373" y="631704"/>
            <a:ext cx="5695910" cy="46300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Content Placeholder 19" descr="Content Placeholder 1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87041" y="679606"/>
            <a:ext cx="4307010" cy="49274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Summary</a:t>
            </a:r>
          </a:p>
        </p:txBody>
      </p:sp>
      <p:sp>
        <p:nvSpPr>
          <p:cNvPr id="216" name="Content Placeholder 2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Enhanced X-ray activity of the SMC Be X-ray binary, SXP 31.0, for the first time in 26 years!</a:t>
            </a:r>
          </a:p>
          <a:p>
            <a:pPr/>
            <a:r>
              <a:t>Unusual back-to-back Type II outbursts: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Possible multiple epochs of mass outflow from the Be star.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Accretion from an eccentric Be disc due to Kozai-Lidov oscillations?</a:t>
            </a:r>
          </a:p>
          <a:p>
            <a:pPr/>
            <a:r>
              <a:t>Nature of the extended surrounding halo: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Chance coincidence with HII region (not due to SNR or bow shock)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