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g" ContentType="vide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88" r:id="rId2"/>
    <p:sldId id="271" r:id="rId3"/>
    <p:sldId id="280" r:id="rId4"/>
    <p:sldId id="425" r:id="rId5"/>
    <p:sldId id="305" r:id="rId6"/>
    <p:sldId id="441" r:id="rId7"/>
    <p:sldId id="434" r:id="rId8"/>
    <p:sldId id="438" r:id="rId9"/>
    <p:sldId id="256" r:id="rId10"/>
    <p:sldId id="448" r:id="rId11"/>
    <p:sldId id="444" r:id="rId12"/>
    <p:sldId id="462" r:id="rId13"/>
    <p:sldId id="451" r:id="rId14"/>
    <p:sldId id="446" r:id="rId15"/>
    <p:sldId id="443" r:id="rId16"/>
    <p:sldId id="471" r:id="rId17"/>
    <p:sldId id="445" r:id="rId18"/>
    <p:sldId id="455" r:id="rId19"/>
    <p:sldId id="456" r:id="rId20"/>
    <p:sldId id="457" r:id="rId21"/>
    <p:sldId id="459" r:id="rId22"/>
    <p:sldId id="447" r:id="rId23"/>
    <p:sldId id="461" r:id="rId24"/>
    <p:sldId id="449" r:id="rId25"/>
    <p:sldId id="460" r:id="rId26"/>
    <p:sldId id="452" r:id="rId27"/>
    <p:sldId id="453" r:id="rId28"/>
    <p:sldId id="442" r:id="rId29"/>
    <p:sldId id="463" r:id="rId30"/>
    <p:sldId id="466" r:id="rId31"/>
    <p:sldId id="465" r:id="rId32"/>
    <p:sldId id="464" r:id="rId33"/>
    <p:sldId id="467" r:id="rId34"/>
    <p:sldId id="469" r:id="rId35"/>
    <p:sldId id="470" r:id="rId36"/>
    <p:sldId id="43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58"/>
    <p:restoredTop sz="96405"/>
  </p:normalViewPr>
  <p:slideViewPr>
    <p:cSldViewPr snapToGrid="0">
      <p:cViewPr>
        <p:scale>
          <a:sx n="118" d="100"/>
          <a:sy n="118" d="100"/>
        </p:scale>
        <p:origin x="69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2B3AC-F929-AA42-B8AB-68296183E6EC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88802-6242-6E44-8708-A02026796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3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B431F-1D03-C740-A374-793AF6D52D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1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F3007-ED90-C022-A1A8-613598A62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18044-0DC0-588C-9082-7D828335E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7B87B-CD0D-DFE0-C46A-B8D34B2B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DFD1C-15A3-1915-6136-6A1E42884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5A276-B0E4-976C-E2D7-31C06154A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3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73F77-CDD9-1E21-B5E8-B5A1C98B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2BA35-1D38-CD1F-AABA-C5EEACC4C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3F5E1-BC57-EC84-FB43-CC29519E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F5747-F59A-2702-7024-0D2BB8BD9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FBFAD-715B-1D41-63D8-2F162E52B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2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CF64B-24A3-8344-D609-351A70134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42CB3-061C-FB88-B6F1-B2D2A27EF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DC5F9-9D01-B6DD-9273-35996345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EAA73-16CA-103F-8CC4-F010F1C3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78FAC-E9E1-DA58-A4BC-DD23E812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7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B302A-7741-D5D8-1518-EB57951E8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10303-DD66-962A-1F76-222D93FE0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2A948-DD7D-B48E-77D6-85BECFC19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3A78C2-44E5-47A1-7FDD-A1B1A118B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03362-AFFC-FC08-043A-A407CA28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84954-1757-A65C-2578-527BF790B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43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56BF1-48E7-8C39-D54C-BBF56A7FF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94B06-8A05-A22F-1FA5-F19C1B8DC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18230-B491-1144-EC4E-28F460D93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79E6E-5D85-4318-BC9E-85B55BC492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258BE-5695-D154-134A-793F3D7D0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CEBC58-36A8-D329-2522-BD078DC04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FC16DC-8FD5-A84D-FD5E-DC5E388D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EEB244-B521-2CCF-C70F-C817D993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9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0892-6533-DB4A-AF0B-BA9F7FFD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D44F0D-56DE-5625-AEE5-B8796FD60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2899E-BC63-9448-7036-FFFDE55DC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328BE-1BDC-1E02-B57B-2767DB67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7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D43FD4-70AA-1BF9-FD3E-6A767545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174824-6DBB-1856-E615-40763675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D1252-C40E-0000-CB4E-78D1A91F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2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C058-B318-66A7-1B7B-FB9BE5104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ADEFD-B018-0850-181E-81336960E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5EFE3-FF94-6DDA-C5E8-F6A07564B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B644B-8DDB-3C9F-5924-BE79827B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B752B-8494-8F48-DE9D-D5648EA9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2F8B2B-D58B-4884-8C45-B4E2E3CCF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6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86FAE-DE62-AA1A-6E04-05714E96F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3B5B18-0AF3-451B-9565-15086A80D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B0199-E706-BF68-6D6D-0AD544536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83B7F-687B-3984-6FEC-1CEE86145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C9FBD-9171-C53C-0EC7-CC0272B0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DDCCC-73E7-54C9-53CD-0C42E19DF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6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07E6-80B6-41BC-1F9F-335F76A7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A58F39-86E5-FCBC-220E-426DF537C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2F015-E1A2-95A7-3FD8-4630B54BC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38C99-075B-1FB8-6C53-448D3C9A9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09E6A-D287-7AB9-5F09-F9ACEC571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0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15D8A-10CA-9325-0B6B-512ED1A0F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6B3C5-4707-DC04-566B-4EDC11F38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631F1-8452-B2FA-56C6-65B36B76D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401D9-4F34-9699-40E2-551E5AF0B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71DD0-36C3-AD60-D47E-83201653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59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F06B1A-474B-65DE-56D9-20AB524B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38726-D1C9-A3F5-A4A2-6FD0A224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7B279-6F28-2047-734B-B6E9A0216C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738BF-C9E5-1843-A859-DE2B31018F18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336B1-4C30-31DD-46FE-40EB2D364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F14B2-0357-E0CD-28B9-7A376202E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836DE-2888-1C45-97F2-F2AED096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8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aanda.org/articles/aa/pdf/2025/03/aa52600-24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aanda.org/articles/aa/pdf/2025/03/aa52600-24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nda.org/articles/aa/pdf/2025/12/aa55855-25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anda.org/articles/aa/pdf/2024/12/aa50497-24.pdf" TargetMode="External"/><Relationship Id="rId4" Type="http://schemas.openxmlformats.org/officeDocument/2006/relationships/hyperlink" Target="https://iopscience.iop.org/article/10.3847/2041-8213/abef71/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arxiv.org/pdf/1210.7830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opscience.iop.org/article/10.1088/0004-637X/746/2/151/pdf" TargetMode="Externa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ture.com/articles/s41467-020-17912-z" TargetMode="External"/><Relationship Id="rId3" Type="http://schemas.openxmlformats.org/officeDocument/2006/relationships/hyperlink" Target="https://arxiv.org/pdf/0807.2822" TargetMode="External"/><Relationship Id="rId7" Type="http://schemas.openxmlformats.org/officeDocument/2006/relationships/hyperlink" Target="https://iopscience.iop.org/article/10.3847/2041-8205/824/2/L20/pdf" TargetMode="External"/><Relationship Id="rId2" Type="http://schemas.openxmlformats.org/officeDocument/2006/relationships/hyperlink" Target="https://iopscience.iop.org/article/10.1086/313231/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opscience.iop.org/article/10.1088/0004-637X/807/1/79/pdf" TargetMode="External"/><Relationship Id="rId5" Type="http://schemas.openxmlformats.org/officeDocument/2006/relationships/hyperlink" Target="https://ui.adsabs.harvard.edu/abs/2010Natur.463..919A/abstract" TargetMode="External"/><Relationship Id="rId4" Type="http://schemas.openxmlformats.org/officeDocument/2006/relationships/hyperlink" Target="https://www.aanda.org/articles/aa/pdf/2019/07/aa35704-19.pdf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nda.org/articles/aa/pdf/2020/08/aa37493-20.pdf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nda.org/articles/aa/pdf/2020/08/aa37493-20.pdf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50-023-02105-7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50-023-02105-7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iopscience.iop.org/article/10.1088/0004-637X/780/1/87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pos.sissa.it/510/041/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watermark02.silverchair.com/stt167.pdf?token=AQECAHi208BE49Ooan9kkhW_Ercy7Dm3ZL_9Cf3qfKAc485ysgAAAmAwggJcBgkqhkiG9w0BBwagggJNMIICSQIBADCCAkIGCSqGSIb3DQEHATAeBglghkgBZQMEAS4wEQQMHSTFxvXdjMZgg9NHAgEQgIICEyEP2WkTfXKsjYGqPpTq-v6KnWCYAF9ThBxmcsjcbOVeQrl04QYrMDPToL4PE5lLTn5hY-6oMNycuMU2L1vj-EMOCiyCWXVWaQUfaQmBLa3RkgyR9oy3ZKisoj0HhL1nVowrgZgT162o3ZLTXSvia20jG1oHTBBvGiGpXNSCEdaG25DVppJKsaeflEp4ovJLXFLRx0or7HFlTExNbS2X2mebYbzNl_-tXTXnCg0RJPMhBWnR-5WdaKVa04YCXcf0jdkF2Ks8euF4D5diyzX9mo-4fiv_wOC-Ituj1gFbvnGLmhRijVjVUsLPFKSR5PUETPFnCoIbkbbFJVxP2YzuSsoAg5hXAEsnUeB2VLmNUIsREL_W3_lLQ6bhX_W__h6OZ2rgwluHGPOnx3sA_4IxMUB0tWzpBU56xOq55DSXIS69y9SLLASXg09kdFg6wJi894q117LBBUVEqPJvfmb3KLxT3z7vQgm8Xdv_FNGGayZIqclv4WdXhWeqk_DgXMcZqHvCxSWr0bc-wimC9snVo4PKrn-le6wTo6poX1L7_13VoB20VzFjIUZ6ijanlh591IOwmY7IA-_y19yXWzFV10ma8kQrNQEZ1vyzO6jflCPSVaS3WYArAQBIZCnj-NPo-YShIo-_RrYNM3UgJURrtC9Xfxyi28nY1UHoq4M34-hlWi6iDf_h2HkPOYJnEE65rQSqHw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nature.com/articles/s41467-020-17912-z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watermark02.silverchair.com/stt167.pdf?token=AQECAHi208BE49Ooan9kkhW_Ercy7Dm3ZL_9Cf3qfKAc485ysgAAAmAwggJcBgkqhkiG9w0BBwagggJNMIICSQIBADCCAkIGCSqGSIb3DQEHATAeBglghkgBZQMEAS4wEQQMHSTFxvXdjMZgg9NHAgEQgIICEyEP2WkTfXKsjYGqPpTq-v6KnWCYAF9ThBxmcsjcbOVeQrl04QYrMDPToL4PE5lLTn5hY-6oMNycuMU2L1vj-EMOCiyCWXVWaQUfaQmBLa3RkgyR9oy3ZKisoj0HhL1nVowrgZgT162o3ZLTXSvia20jG1oHTBBvGiGpXNSCEdaG25DVppJKsaeflEp4ovJLXFLRx0or7HFlTExNbS2X2mebYbzNl_-tXTXnCg0RJPMhBWnR-5WdaKVa04YCXcf0jdkF2Ks8euF4D5diyzX9mo-4fiv_wOC-Ituj1gFbvnGLmhRijVjVUsLPFKSR5PUETPFnCoIbkbbFJVxP2YzuSsoAg5hXAEsnUeB2VLmNUIsREL_W3_lLQ6bhX_W__h6OZ2rgwluHGPOnx3sA_4IxMUB0tWzpBU56xOq55DSXIS69y9SLLASXg09kdFg6wJi894q117LBBUVEqPJvfmb3KLxT3z7vQgm8Xdv_FNGGayZIqclv4WdXhWeqk_DgXMcZqHvCxSWr0bc-wimC9snVo4PKrn-le6wTo6poX1L7_13VoB20VzFjIUZ6ijanlh591IOwmY7IA-_y19yXWzFV10ma8kQrNQEZ1vyzO6jflCPSVaS3WYArAQBIZCnj-NPo-YShIo-_RrYNM3UgJURrtC9Xfxyi28nY1UHoq4M34-hlWi6iDf_h2HkPOYJnEE65rQSqHw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ature.com/articles/s41467-020-17912-z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spirehep.net/files/94538fbe3466ca2c457318a3c5124b28" TargetMode="External"/><Relationship Id="rId7" Type="http://schemas.openxmlformats.org/officeDocument/2006/relationships/hyperlink" Target="https://www.nature.com/articles/s41467-020-17912-z" TargetMode="External"/><Relationship Id="rId2" Type="http://schemas.openxmlformats.org/officeDocument/2006/relationships/hyperlink" Target="https://watermark02.silverchair.com/stt167.pdf?token=AQECAHi208BE49Ooan9kkhW_Ercy7Dm3ZL_9Cf3qfKAc485ysgAAAmAwggJcBgkqhkiG9w0BBwagggJNMIICSQIBADCCAkIGCSqGSIb3DQEHATAeBglghkgBZQMEAS4wEQQMHSTFxvXdjMZgg9NHAgEQgIICEyEP2WkTfXKsjYGqPpTq-v6KnWCYAF9ThBxmcsjcbOVeQrl04QYrMDPToL4PE5lLTn5hY-6oMNycuMU2L1vj-EMOCiyCWXVWaQUfaQmBLa3RkgyR9oy3ZKisoj0HhL1nVowrgZgT162o3ZLTXSvia20jG1oHTBBvGiGpXNSCEdaG25DVppJKsaeflEp4ovJLXFLRx0or7HFlTExNbS2X2mebYbzNl_-tXTXnCg0RJPMhBWnR-5WdaKVa04YCXcf0jdkF2Ks8euF4D5diyzX9mo-4fiv_wOC-Ituj1gFbvnGLmhRijVjVUsLPFKSR5PUETPFnCoIbkbbFJVxP2YzuSsoAg5hXAEsnUeB2VLmNUIsREL_W3_lLQ6bhX_W__h6OZ2rgwluHGPOnx3sA_4IxMUB0tWzpBU56xOq55DSXIS69y9SLLASXg09kdFg6wJi894q117LBBUVEqPJvfmb3KLxT3z7vQgm8Xdv_FNGGayZIqclv4WdXhWeqk_DgXMcZqHvCxSWr0bc-wimC9snVo4PKrn-le6wTo6poX1L7_13VoB20VzFjIUZ6ijanlh591IOwmY7IA-_y19yXWzFV10ma8kQrNQEZ1vyzO6jflCPSVaS3WYArAQBIZCnj-NPo-YShIo-_RrYNM3UgJURrtC9Xfxyi28nY1UHoq4M34-hlWi6iDf_h2HkPOYJnEE65rQSqHw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hyperlink" Target="https://www.aanda.org/articles/aa/pdf/2026/09/aa60360-26.pdf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0.png"/><Relationship Id="rId7" Type="http://schemas.openxmlformats.org/officeDocument/2006/relationships/hyperlink" Target="https://www.astronomerstelegram.org/?read=14385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stronomerstelegram.org/?read=14353" TargetMode="External"/><Relationship Id="rId5" Type="http://schemas.openxmlformats.org/officeDocument/2006/relationships/hyperlink" Target="https://www.astronomerstelegram.org/?read=14310" TargetMode="External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50-021-01417-w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rxiv.org/pdf/2007.04823" TargetMode="External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iopscience.iop.org/article/10.1088/0004-637X/748/1/46/pdf" TargetMode="External"/><Relationship Id="rId3" Type="http://schemas.openxmlformats.org/officeDocument/2006/relationships/hyperlink" Target="https://iopscience.iop.org/article/10.3847/1538-4357/ab910d/pdf" TargetMode="External"/><Relationship Id="rId7" Type="http://schemas.openxmlformats.org/officeDocument/2006/relationships/image" Target="../media/image67.png"/><Relationship Id="rId2" Type="http://schemas.openxmlformats.org/officeDocument/2006/relationships/hyperlink" Target="https://iopscience.iop.org/article/10.1088/0004-637X/802/1/65/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hyperlink" Target="https://iopscience.iop.org/article/10.1088/2041-8205/813/2/L41/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www.aanda.org/articles/aa/pdf/2026/01/aa55831-25.pdf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opscience.iop.org/article/10.3847/2041-8213/ace3c0/pdf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EA1262-6F19-53B1-527F-024C16CC1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312" y="49568"/>
            <a:ext cx="1833376" cy="16092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DE868E6-E7BB-4DE0-DDA1-D632F8926C25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0" y="1591144"/>
                <a:ext cx="9144000" cy="613897"/>
              </a:xfrm>
            </p:spPr>
            <p:txBody>
              <a:bodyPr>
                <a:noAutofit/>
              </a:bodyPr>
              <a:lstStyle/>
              <a:p>
                <a:r>
                  <a:rPr lang="en-US" sz="2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EHT-MWL campaigns on </a:t>
                </a:r>
                <a:r>
                  <a:rPr lang="en-US" sz="2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AGNi</a:t>
                </a:r>
                <a:r>
                  <a:rPr lang="en-US" sz="2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involving </a:t>
                </a:r>
                <a14:m>
                  <m:oMath xmlns:m="http://schemas.openxmlformats.org/officeDocument/2006/math">
                    <m:r>
                      <a:rPr lang="en-US" sz="29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-ray observatories</a:t>
                </a:r>
              </a:p>
              <a:p>
                <a:r>
                  <a:rPr lang="en-US" sz="2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(with the participation of the H.E.S.S. Collaboration)</a:t>
                </a:r>
                <a:endParaRPr lang="en-FR" sz="2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DE868E6-E7BB-4DE0-DDA1-D632F8926C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0" y="1591144"/>
                <a:ext cx="9144000" cy="613897"/>
              </a:xfrm>
              <a:blipFill>
                <a:blip r:embed="rId4"/>
                <a:stretch>
                  <a:fillRect l="-832" t="-16327" r="-693" b="-93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ubtitle 2">
            <a:extLst>
              <a:ext uri="{FF2B5EF4-FFF2-40B4-BE49-F238E27FC236}">
                <a16:creationId xmlns:a16="http://schemas.microsoft.com/office/drawing/2014/main" id="{796C840D-401A-4900-1E1E-22EC6DA8977B}"/>
              </a:ext>
            </a:extLst>
          </p:cNvPr>
          <p:cNvSpPr txBox="1">
            <a:spLocks/>
          </p:cNvSpPr>
          <p:nvPr/>
        </p:nvSpPr>
        <p:spPr>
          <a:xfrm>
            <a:off x="936604" y="2735047"/>
            <a:ext cx="10318791" cy="903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R" sz="2600" b="1"/>
              <a:t>Anna Luashvili</a:t>
            </a:r>
            <a:endParaRPr lang="en-US" sz="2600" dirty="0"/>
          </a:p>
          <a:p>
            <a:endParaRPr lang="en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40DF5C-E72E-1E66-FCA3-D8D9F059E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788" y="340276"/>
            <a:ext cx="2668638" cy="903445"/>
          </a:xfrm>
          <a:prstGeom prst="rect">
            <a:avLst/>
          </a:prstGeom>
        </p:spPr>
      </p:pic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9B360555-9D17-31FA-0AFD-BB00297357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2" y="3451447"/>
            <a:ext cx="8039918" cy="28100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AB81DF-456A-15EB-92FB-81589F1060C2}"/>
              </a:ext>
            </a:extLst>
          </p:cNvPr>
          <p:cNvSpPr txBox="1"/>
          <p:nvPr/>
        </p:nvSpPr>
        <p:spPr>
          <a:xfrm>
            <a:off x="60960" y="5860018"/>
            <a:ext cx="236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bg1"/>
                </a:solidFill>
              </a:rPr>
              <a:t>Credit: Vikas Chander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782200-4F6C-FC92-7F17-6CD80ED4C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7360" y="4208593"/>
            <a:ext cx="4104640" cy="205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82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BF9BF2-5C33-E363-01D1-0A26FB18C867}"/>
              </a:ext>
            </a:extLst>
          </p:cNvPr>
          <p:cNvSpPr txBox="1"/>
          <p:nvPr/>
        </p:nvSpPr>
        <p:spPr>
          <a:xfrm>
            <a:off x="7680960" y="3330996"/>
            <a:ext cx="4326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M87* and </a:t>
            </a:r>
            <a:r>
              <a:rPr lang="en-US" sz="2000" b="1" dirty="0" err="1"/>
              <a:t>Sgr</a:t>
            </a:r>
            <a:r>
              <a:rPr lang="en-US" sz="2000" b="1" dirty="0"/>
              <a:t> A*: only two targets resolved at event horizon scales. 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+ very high resolution images of innermost jet regions of other sources (e.g. </a:t>
            </a:r>
            <a:r>
              <a:rPr lang="en-US" sz="2000" dirty="0">
                <a:hlinkClick r:id="rId2"/>
              </a:rPr>
              <a:t>Röder et al. 2025</a:t>
            </a:r>
            <a:r>
              <a:rPr lang="en-US" sz="2000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63FD74-4AB4-D745-2D58-896C13297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938"/>
            <a:ext cx="7772400" cy="6005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3C4150-013E-35EB-E365-F7B9042C5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422" y="30018"/>
            <a:ext cx="5284578" cy="27248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6588A6-844C-0CD1-8A72-AA5DF0DE78AD}"/>
              </a:ext>
            </a:extLst>
          </p:cNvPr>
          <p:cNvSpPr txBox="1"/>
          <p:nvPr/>
        </p:nvSpPr>
        <p:spPr>
          <a:xfrm>
            <a:off x="268357" y="5969217"/>
            <a:ext cx="636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/>
            <a:r>
              <a:rPr lang="en-ZA" i="0" u="none" strike="noStrike" dirty="0">
                <a:solidFill>
                  <a:srgbClr val="333333"/>
                </a:solidFill>
                <a:effectLst/>
              </a:rPr>
              <a:t>Credit: </a:t>
            </a:r>
            <a:r>
              <a:rPr lang="en-ZA" b="0" i="0" u="none" strike="noStrike" dirty="0">
                <a:solidFill>
                  <a:srgbClr val="333333"/>
                </a:solidFill>
                <a:effectLst/>
              </a:rPr>
              <a:t>NRAO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68E875-8470-48F9-1172-0DC6E82A964C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6AEEC7-06EF-9360-7A00-EA387817D255}"/>
              </a:ext>
            </a:extLst>
          </p:cNvPr>
          <p:cNvSpPr txBox="1"/>
          <p:nvPr/>
        </p:nvSpPr>
        <p:spPr>
          <a:xfrm>
            <a:off x="7680960" y="2745873"/>
            <a:ext cx="3195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Credit: EHT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00000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B83275-AD6A-7615-BD7F-086B793BEA9F}"/>
              </a:ext>
            </a:extLst>
          </p:cNvPr>
          <p:cNvSpPr txBox="1"/>
          <p:nvPr/>
        </p:nvSpPr>
        <p:spPr>
          <a:xfrm>
            <a:off x="7680960" y="3330996"/>
            <a:ext cx="4326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M87* and </a:t>
            </a:r>
            <a:r>
              <a:rPr lang="en-US" sz="2000" b="1" dirty="0" err="1"/>
              <a:t>Sgr</a:t>
            </a:r>
            <a:r>
              <a:rPr lang="en-US" sz="2000" b="1" dirty="0"/>
              <a:t> A*: only two targets resolved at event horizon scales. 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+ very high resolution images of innermost jet regions of other sources (e.g. </a:t>
            </a:r>
            <a:r>
              <a:rPr lang="en-US" sz="2000" dirty="0">
                <a:hlinkClick r:id="rId2"/>
              </a:rPr>
              <a:t>Röder et al. 2025</a:t>
            </a:r>
            <a:r>
              <a:rPr lang="en-US" sz="20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F1C76-BDBF-801C-2D52-D76E05A6EC13}"/>
              </a:ext>
            </a:extLst>
          </p:cNvPr>
          <p:cNvSpPr txBox="1"/>
          <p:nvPr/>
        </p:nvSpPr>
        <p:spPr>
          <a:xfrm>
            <a:off x="7680960" y="2745873"/>
            <a:ext cx="3195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Credit: EHT Collaboration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63FD74-4AB4-D745-2D58-896C13297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938"/>
            <a:ext cx="7772400" cy="6005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3C4150-013E-35EB-E365-F7B9042C5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422" y="30018"/>
            <a:ext cx="5284578" cy="27248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F965E0-F892-3D60-A100-4EB63F2A1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01" y="854275"/>
            <a:ext cx="8714910" cy="45932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FEA18B-B881-FA41-E009-DDD397B373AF}"/>
              </a:ext>
            </a:extLst>
          </p:cNvPr>
          <p:cNvSpPr txBox="1"/>
          <p:nvPr/>
        </p:nvSpPr>
        <p:spPr>
          <a:xfrm>
            <a:off x="1003853" y="4863488"/>
            <a:ext cx="63676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/>
            <a:r>
              <a:rPr lang="en-ZA" sz="2000" b="0" i="0" u="none" strike="noStrike" dirty="0">
                <a:solidFill>
                  <a:schemeClr val="bg1"/>
                </a:solidFill>
                <a:effectLst/>
              </a:rPr>
              <a:t>From Goddi+2019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638095-3D58-DFA2-3765-33638D8570B0}"/>
              </a:ext>
            </a:extLst>
          </p:cNvPr>
          <p:cNvSpPr txBox="1"/>
          <p:nvPr/>
        </p:nvSpPr>
        <p:spPr>
          <a:xfrm>
            <a:off x="268357" y="5969217"/>
            <a:ext cx="6367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/>
            <a:r>
              <a:rPr lang="en-ZA" i="0" u="none" strike="noStrike" dirty="0">
                <a:solidFill>
                  <a:srgbClr val="333333"/>
                </a:solidFill>
                <a:effectLst/>
              </a:rPr>
              <a:t>Credit: </a:t>
            </a:r>
            <a:r>
              <a:rPr lang="en-ZA" b="0" i="0" u="none" strike="noStrike" dirty="0">
                <a:solidFill>
                  <a:srgbClr val="333333"/>
                </a:solidFill>
                <a:effectLst/>
              </a:rPr>
              <a:t>NRAO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8890B-1754-FBA6-2881-4A00F0A7325F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4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81B9FF-185E-AAAD-33F8-08293CFAE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83" y="154543"/>
            <a:ext cx="8361185" cy="591357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C6A77C-19F2-5D93-8266-2AFE7BDB1085}"/>
              </a:ext>
            </a:extLst>
          </p:cNvPr>
          <p:cNvSpPr txBox="1"/>
          <p:nvPr/>
        </p:nvSpPr>
        <p:spPr>
          <a:xfrm>
            <a:off x="8419905" y="2397310"/>
            <a:ext cx="3011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5B80D1-CF56-534C-B521-4471D617C9A2}"/>
              </a:ext>
            </a:extLst>
          </p:cNvPr>
          <p:cNvSpPr txBox="1"/>
          <p:nvPr/>
        </p:nvSpPr>
        <p:spPr>
          <a:xfrm>
            <a:off x="8558005" y="5078896"/>
            <a:ext cx="34181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400" b="0" i="0" u="none" strike="noStrike" dirty="0">
                <a:effectLst/>
              </a:rPr>
              <a:t>Credits: EHT Collaboration, Fermi-LAT Collaboration, H.E.S.S. Collaboration, MAGIC Collaboration, VERITAS Collaboration, EAVN Collaboration, NASA/JSWT, O. </a:t>
            </a:r>
            <a:r>
              <a:rPr lang="en-ZA" sz="1400" b="0" i="0" u="none" strike="noStrike" dirty="0" err="1">
                <a:effectLst/>
              </a:rPr>
              <a:t>Ballester</a:t>
            </a:r>
            <a:r>
              <a:rPr lang="en-ZA" sz="1400" b="0" i="0" u="none" strike="noStrike" dirty="0">
                <a:effectLst/>
              </a:rPr>
              <a:t>/LST-CTAO</a:t>
            </a:r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48FFF5-2913-F320-7D81-CE59A9C29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113" y="794479"/>
            <a:ext cx="2865903" cy="21494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809358-72A2-B8E2-CC03-FD4C5E2C6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112" y="2939434"/>
            <a:ext cx="2865903" cy="19087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ABFF56-0669-EF27-4C00-052C6F5E001C}"/>
              </a:ext>
            </a:extLst>
          </p:cNvPr>
          <p:cNvSpPr txBox="1"/>
          <p:nvPr/>
        </p:nvSpPr>
        <p:spPr>
          <a:xfrm>
            <a:off x="8834112" y="805900"/>
            <a:ext cx="1103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JWST (IR)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23104A-B5B1-9003-D41A-1BC9DD3C6F1F}"/>
                  </a:ext>
                </a:extLst>
              </p:cNvPr>
              <p:cNvSpPr txBox="1"/>
              <p:nvPr/>
            </p:nvSpPr>
            <p:spPr>
              <a:xfrm>
                <a:off x="8834110" y="2926664"/>
                <a:ext cx="19602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LST-1 (VHE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-rays)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23104A-B5B1-9003-D41A-1BC9DD3C6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4110" y="2926664"/>
                <a:ext cx="1960269" cy="369332"/>
              </a:xfrm>
              <a:prstGeom prst="rect">
                <a:avLst/>
              </a:prstGeom>
              <a:blipFill>
                <a:blip r:embed="rId5"/>
                <a:stretch>
                  <a:fillRect l="-256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8425A6AA-B9E0-9F05-8F00-882424E70F09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19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15DAE7F-4AB8-6B79-DAD7-6F34FA4A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670" y="2436578"/>
            <a:ext cx="3356449" cy="25155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E388BD2-E69A-458C-C455-8AE0065E9C07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3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91BAEE-F2F3-7045-9E38-D1A3986FB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067" y="3878229"/>
            <a:ext cx="4034617" cy="2471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D26FD4-D05C-7678-17BB-2E9E34BC3A1C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FR" sz="2800" dirty="0">
                <a:solidFill>
                  <a:schemeClr val="accent1">
                    <a:lumMod val="50000"/>
                  </a:schemeClr>
                </a:solidFill>
              </a:rPr>
              <a:t>H</a:t>
            </a:r>
            <a:r>
              <a:rPr lang="en-GB" sz="28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FR" sz="2800" dirty="0">
                <a:solidFill>
                  <a:schemeClr val="accent1">
                    <a:lumMod val="50000"/>
                  </a:schemeClr>
                </a:solidFill>
              </a:rPr>
              <a:t>gh Energy Stereoscopic System (H.E.S.S</a:t>
            </a:r>
            <a:r>
              <a:rPr lang="en-FR" sz="2800">
                <a:solidFill>
                  <a:schemeClr val="accent1">
                    <a:lumMod val="50000"/>
                  </a:schemeClr>
                </a:solidFill>
              </a:rPr>
              <a:t>.)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3F822A-98A6-2E1D-576C-F8F5D78F6791}"/>
              </a:ext>
            </a:extLst>
          </p:cNvPr>
          <p:cNvSpPr txBox="1"/>
          <p:nvPr/>
        </p:nvSpPr>
        <p:spPr>
          <a:xfrm>
            <a:off x="197646" y="2993848"/>
            <a:ext cx="4148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600" dirty="0">
                <a:solidFill>
                  <a:schemeClr val="bg1"/>
                </a:solidFill>
              </a:rPr>
              <a:t>Credit: Vikas Chander 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25B1D9A-7165-33E7-2811-A8CD73D92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476" y="0"/>
            <a:ext cx="5209329" cy="39097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217E7A-C914-BA5A-DA0B-8D26E4C1005E}"/>
              </a:ext>
            </a:extLst>
          </p:cNvPr>
          <p:cNvSpPr txBox="1"/>
          <p:nvPr/>
        </p:nvSpPr>
        <p:spPr>
          <a:xfrm>
            <a:off x="7437825" y="3469597"/>
            <a:ext cx="3461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600" dirty="0">
                <a:solidFill>
                  <a:schemeClr val="bg1"/>
                </a:solidFill>
              </a:rPr>
              <a:t>Credit: Karl Kosack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E34C7-BCC2-8D2A-BF9C-C108A8E57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4351" y="3933552"/>
            <a:ext cx="2661792" cy="22247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CF00AF-0DC3-52C2-BDF0-D3FA39CB51C8}"/>
              </a:ext>
            </a:extLst>
          </p:cNvPr>
          <p:cNvSpPr txBox="1"/>
          <p:nvPr/>
        </p:nvSpPr>
        <p:spPr>
          <a:xfrm>
            <a:off x="9168367" y="6200998"/>
            <a:ext cx="3018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dirty="0"/>
              <a:t>Credit: H.E.S.S</a:t>
            </a:r>
            <a:r>
              <a:rPr lang="en-FR"/>
              <a:t>. collaboration</a:t>
            </a:r>
            <a:endParaRPr lang="en-F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7DEB61-7A4F-969F-0F0D-7C7AC3C282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3" y="3108497"/>
            <a:ext cx="4034618" cy="32062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32DB1B-2939-452D-36C6-2C4F8BD6A0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93" y="866362"/>
            <a:ext cx="7012183" cy="22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1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E869ED-449F-2505-D187-D44B0401373F}"/>
              </a:ext>
            </a:extLst>
          </p:cNvPr>
          <p:cNvSpPr txBox="1"/>
          <p:nvPr/>
        </p:nvSpPr>
        <p:spPr>
          <a:xfrm>
            <a:off x="8521105" y="3536261"/>
            <a:ext cx="3429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1400" b="1" i="0" u="none" strike="noStrike" dirty="0">
                <a:effectLst/>
              </a:rPr>
              <a:t>Credit</a:t>
            </a:r>
            <a:r>
              <a:rPr lang="en-ZA" sz="1400" b="0" i="0" u="none" strike="noStrike" dirty="0">
                <a:effectLst/>
              </a:rPr>
              <a:t>: The EHT Multi-wavelength Science Working Group; the EHT Collaboration; ALMA (ESO/NAOJ/NRAO); the EVN; the EAVN Collaboration; VLBA (NRAO); the GMVA; the Hubble Space Telescope; the Neil </a:t>
            </a:r>
            <a:r>
              <a:rPr lang="en-ZA" sz="1400" b="0" i="0" u="none" strike="noStrike" dirty="0" err="1">
                <a:effectLst/>
              </a:rPr>
              <a:t>Gehrels</a:t>
            </a:r>
            <a:r>
              <a:rPr lang="en-ZA" sz="1400" b="0" i="0" u="none" strike="noStrike" dirty="0">
                <a:effectLst/>
              </a:rPr>
              <a:t> Swift Observatory; the Chandra X-ray Observatory; the Nuclear Spectroscopic Telescope Array; the Fermi-LAT Collaboration; the H.E.S.S collaboration; the MAGIC collaboration; the VERITAS collaboration; NASA and ESA. Composition by J. C. </a:t>
            </a:r>
            <a:r>
              <a:rPr lang="en-ZA" sz="1400" b="0" i="0" u="none" strike="noStrike" dirty="0" err="1">
                <a:effectLst/>
              </a:rPr>
              <a:t>Algaba</a:t>
            </a:r>
            <a:r>
              <a:rPr lang="en-ZA" sz="1400" b="0" i="0" u="none" strike="noStrike" dirty="0">
                <a:effectLst/>
              </a:rPr>
              <a:t>.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121C0C-FC5E-A56B-BE2A-571A7F561479}"/>
              </a:ext>
            </a:extLst>
          </p:cNvPr>
          <p:cNvSpPr/>
          <p:nvPr/>
        </p:nvSpPr>
        <p:spPr>
          <a:xfrm>
            <a:off x="8345886" y="356701"/>
            <a:ext cx="3779438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M87 – complex jet structure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93B001-AAC6-66D9-DE68-95F4A4B09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43" y="139862"/>
            <a:ext cx="8290732" cy="61674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849BB6-BF4B-669E-030C-F9B62EC6313F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4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6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M87* multi-year variability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D704E9-0E3B-19F3-F4D7-D261D07766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3" b="16825"/>
          <a:stretch/>
        </p:blipFill>
        <p:spPr>
          <a:xfrm>
            <a:off x="0" y="767352"/>
            <a:ext cx="6978600" cy="5323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743FAD-2E98-05B5-A1EC-9CF4977F3942}"/>
              </a:ext>
            </a:extLst>
          </p:cNvPr>
          <p:cNvSpPr txBox="1"/>
          <p:nvPr/>
        </p:nvSpPr>
        <p:spPr>
          <a:xfrm>
            <a:off x="6405521" y="5522518"/>
            <a:ext cx="4408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Event Horizon Telescope Collaboration (2025)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9C3C31-EDD6-6497-E19D-EE1164875A5C}"/>
                  </a:ext>
                </a:extLst>
              </p:cNvPr>
              <p:cNvSpPr txBox="1"/>
              <p:nvPr/>
            </p:nvSpPr>
            <p:spPr>
              <a:xfrm>
                <a:off x="6660316" y="966150"/>
                <a:ext cx="5214258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Improved resolution in 2021, with KPT and NOEMA joining the EHT network.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Persistent diameter of the bright asymmetric ring (43.9 ± 0.6)</a:t>
                </a:r>
                <a:r>
                  <a:rPr lang="en-ZA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 </a:t>
                </a:r>
                <a:r>
                  <a:rPr lang="en-ZA" dirty="0">
                    <a:solidFill>
                      <a:srgbClr val="000000"/>
                    </a:solidFill>
                    <a:effectLst/>
                  </a:rPr>
                  <a:t>µas</a:t>
                </a:r>
                <a:r>
                  <a:rPr lang="en-US" dirty="0"/>
                  <a:t>, but significant variability of its properties across the years. 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Total intensity and and linear polarization vary, as expected for a stochastic accretion regime.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Similar EHT images for very different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states of the source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Fast and year-to-year variability studies made possible with the EHT network.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9C3C31-EDD6-6497-E19D-EE1164875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316" y="966150"/>
                <a:ext cx="5214258" cy="4524315"/>
              </a:xfrm>
              <a:prstGeom prst="rect">
                <a:avLst/>
              </a:prstGeom>
              <a:blipFill>
                <a:blip r:embed="rId4"/>
                <a:stretch>
                  <a:fillRect l="-728" t="-559" r="-1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5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7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1110B3-3C6E-4322-DE7E-CA51C65C3394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M87 – complex MWL variability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EB9CB9-6EBB-90A8-72DD-0250E1FB2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026" y="0"/>
            <a:ext cx="538149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9C8FBF-D5F6-C141-DC40-F1EEA91B9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229" y="639044"/>
            <a:ext cx="4136797" cy="58276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791D0D-418B-FDF5-3088-3F2051EFD99D}"/>
              </a:ext>
            </a:extLst>
          </p:cNvPr>
          <p:cNvSpPr txBox="1"/>
          <p:nvPr/>
        </p:nvSpPr>
        <p:spPr>
          <a:xfrm>
            <a:off x="181236" y="1246763"/>
            <a:ext cx="2168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EHT MWL Science WG (2021)</a:t>
            </a:r>
            <a:r>
              <a:rPr lang="en-US" dirty="0"/>
              <a:t> – low state (2017)</a:t>
            </a:r>
            <a:endParaRPr lang="en-US" dirty="0">
              <a:hlinkClick r:id="rId5"/>
            </a:endParaRPr>
          </a:p>
          <a:p>
            <a:endParaRPr lang="en-US" dirty="0">
              <a:hlinkClick r:id="rId5"/>
            </a:endParaRPr>
          </a:p>
          <a:p>
            <a:r>
              <a:rPr lang="en-US" dirty="0">
                <a:hlinkClick r:id="rId5"/>
              </a:rPr>
              <a:t>EHT MWL Science WG (2024)</a:t>
            </a:r>
            <a:r>
              <a:rPr lang="en-US" dirty="0"/>
              <a:t> – high state (2018)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6A1DC8-AADD-9F12-EA89-A722D0376824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 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6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98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478544-E15A-5BC1-748B-410E3E2E54E8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What are we (still) trying to understand?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CF669D-A74C-84AE-7B5B-61574C38881A}"/>
                  </a:ext>
                </a:extLst>
              </p:cNvPr>
              <p:cNvSpPr txBox="1"/>
              <p:nvPr/>
            </p:nvSpPr>
            <p:spPr>
              <a:xfrm>
                <a:off x="373351" y="696783"/>
                <a:ext cx="5988872" cy="5632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/>
                  <a:t>Various VHE behaviors – different physical origin? MWL links?</a:t>
                </a:r>
              </a:p>
              <a:p>
                <a:pPr algn="just"/>
                <a:endParaRPr lang="en-US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dirty="0"/>
                  <a:t>VLBA activity seen in fast 2008 and 2010 flares -&gt; new components emerging from the jet base are probably associated with the </a:t>
                </a:r>
                <a:r>
                  <a:rPr lang="en-US" dirty="0" err="1"/>
                  <a:t>TeV</a:t>
                </a:r>
                <a:r>
                  <a:rPr lang="en-US" dirty="0"/>
                  <a:t> activity. Magnetic reconnection? </a:t>
                </a:r>
              </a:p>
              <a:p>
                <a:pPr algn="just"/>
                <a:endParaRPr lang="en-US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dirty="0"/>
                  <a:t>Later reported long-lasting high VHE state (weekly timescales, e.g. </a:t>
                </a:r>
                <a:r>
                  <a:rPr lang="en-US" dirty="0">
                    <a:hlinkClick r:id="rId2"/>
                  </a:rPr>
                  <a:t>Beilicke+2012</a:t>
                </a:r>
                <a:r>
                  <a:rPr lang="en-US" dirty="0"/>
                  <a:t>) without inner structure changes @ 1.3 mm but emergence of a new component at longer wavelengths suggesting VHE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-rays come from few tens to hundreds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0000"/>
                  </a:solidFill>
                  <a:effectLst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ZA" dirty="0">
                    <a:solidFill>
                      <a:srgbClr val="000000"/>
                    </a:solidFill>
                    <a:effectLst/>
                  </a:rPr>
                  <a:t>Historically low in 2017, and while the radio and mm core fluxes were consistent between 2017 and 2018, VHE </a:t>
                </a:r>
                <a:r>
                  <a:rPr lang="el-GR" dirty="0">
                    <a:solidFill>
                      <a:srgbClr val="000000"/>
                    </a:solidFill>
                    <a:effectLst/>
                  </a:rPr>
                  <a:t>γ-</a:t>
                </a:r>
                <a:r>
                  <a:rPr lang="en-ZA" dirty="0">
                    <a:solidFill>
                      <a:srgbClr val="000000"/>
                    </a:solidFill>
                    <a:effectLst/>
                  </a:rPr>
                  <a:t>ray variability on daily timescales and an increase in the X-ray flux was found in 2018. </a:t>
                </a:r>
              </a:p>
              <a:p>
                <a:r>
                  <a:rPr lang="en-ZA" dirty="0">
                    <a:solidFill>
                      <a:srgbClr val="000000"/>
                    </a:solidFill>
                  </a:rPr>
                  <a:t>Single zone leptonic scenario cannot explain </a:t>
                </a:r>
                <a:r>
                  <a:rPr lang="en-ZA" dirty="0">
                    <a:solidFill>
                      <a:srgbClr val="000000"/>
                    </a:solidFill>
                    <a:effectLst/>
                  </a:rPr>
                  <a:t>simultaneously EHT mm-band emission and VHE constraints. </a:t>
                </a:r>
              </a:p>
              <a:p>
                <a:endParaRPr lang="en-ZA" dirty="0">
                  <a:solidFill>
                    <a:srgbClr val="000000"/>
                  </a:solidFill>
                  <a:effectLst/>
                </a:endParaRPr>
              </a:p>
              <a:p>
                <a:r>
                  <a:rPr lang="en-ZA" dirty="0">
                    <a:solidFill>
                      <a:srgbClr val="000000"/>
                    </a:solidFill>
                    <a:effectLst/>
                  </a:rPr>
                  <a:t>-&gt; Stratified jet model needed.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CF669D-A74C-84AE-7B5B-61574C388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51" y="696783"/>
                <a:ext cx="5988872" cy="5632311"/>
              </a:xfrm>
              <a:prstGeom prst="rect">
                <a:avLst/>
              </a:prstGeom>
              <a:blipFill>
                <a:blip r:embed="rId3"/>
                <a:stretch>
                  <a:fillRect l="-846" t="-449" r="-634" b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1B05921-9AEE-66CB-45C3-9239CEF35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659" y="0"/>
            <a:ext cx="5083077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1BA42B-AADE-151D-F293-8608254D6F28}"/>
              </a:ext>
            </a:extLst>
          </p:cNvPr>
          <p:cNvSpPr txBox="1"/>
          <p:nvPr/>
        </p:nvSpPr>
        <p:spPr>
          <a:xfrm>
            <a:off x="7336971" y="1371601"/>
            <a:ext cx="273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Abramowski et al., 2012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72C26E-8455-2B7A-DAC3-533A6BA4DEA9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7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22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 87 movie campaign – VHE coverage with H.E.S.S.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8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A3C060-0B7D-001D-AF28-6C32E3BDE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09" y="1952626"/>
            <a:ext cx="11938581" cy="38940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C3242E-6718-FD9C-12FB-774120F9B012}"/>
              </a:ext>
            </a:extLst>
          </p:cNvPr>
          <p:cNvSpPr txBox="1"/>
          <p:nvPr/>
        </p:nvSpPr>
        <p:spPr>
          <a:xfrm>
            <a:off x="2535044" y="2268459"/>
            <a:ext cx="96569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chemeClr val="bg1">
                    <a:lumMod val="50000"/>
                    <a:alpha val="49534"/>
                  </a:schemeClr>
                </a:solidFill>
              </a:rPr>
              <a:t>PRELIMINARY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472DBC-C95D-A6ED-200A-0E0450BD087C}"/>
              </a:ext>
            </a:extLst>
          </p:cNvPr>
          <p:cNvSpPr txBox="1"/>
          <p:nvPr/>
        </p:nvSpPr>
        <p:spPr>
          <a:xfrm>
            <a:off x="481781" y="794479"/>
            <a:ext cx="10913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cadence EHT and MWL observations during 2 – 3 months, instead of 1 – 2 weeks. </a:t>
            </a:r>
          </a:p>
          <a:p>
            <a:endParaRPr lang="en-US" dirty="0"/>
          </a:p>
          <a:p>
            <a:r>
              <a:rPr lang="en-US" dirty="0"/>
              <a:t>Cross-correlate VHE/multi-band variability with structural changes in the horizon scales.</a:t>
            </a:r>
          </a:p>
        </p:txBody>
      </p:sp>
    </p:spTree>
    <p:extLst>
      <p:ext uri="{BB962C8B-B14F-4D97-AF65-F5344CB8AC3E}">
        <p14:creationId xmlns:p14="http://schemas.microsoft.com/office/powerpoint/2010/main" val="3287460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9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C75E57-3B56-2142-E107-C1F775FEE7DB}"/>
                  </a:ext>
                </a:extLst>
              </p:cNvPr>
              <p:cNvSpPr txBox="1"/>
              <p:nvPr/>
            </p:nvSpPr>
            <p:spPr>
              <a:xfrm>
                <a:off x="558800" y="944880"/>
                <a:ext cx="10971562" cy="4804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 dirty="0"/>
                  <a:t>Primary EHT calibrator for </a:t>
                </a:r>
                <a:r>
                  <a:rPr lang="en-US" b="1" dirty="0" err="1"/>
                  <a:t>Sgr</a:t>
                </a:r>
                <a:r>
                  <a:rPr lang="en-US" b="1" dirty="0"/>
                  <a:t> A* and M87 observations, for which we accumulated several years of data.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FR"/>
                  <a:t>3C </a:t>
                </a:r>
                <a:r>
                  <a:rPr lang="en-FR" dirty="0"/>
                  <a:t>279 (z </a:t>
                </a:r>
                <a:r>
                  <a:rPr lang="en-FR"/>
                  <a:t>= 0.536): </a:t>
                </a:r>
                <a:r>
                  <a:rPr lang="en-FR" dirty="0"/>
                  <a:t>1st FSRQ to be detected </a:t>
                </a:r>
                <a:r>
                  <a:rPr lang="en-FR"/>
                  <a:t>at </a:t>
                </a:r>
                <a:r>
                  <a:rPr lang="en-US" dirty="0"/>
                  <a:t>HE and </a:t>
                </a:r>
                <a:r>
                  <a:rPr lang="en-FR"/>
                  <a:t>VHE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energies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100 GeV)</a:t>
                </a:r>
                <a:br>
                  <a:rPr lang="en-FR"/>
                </a:br>
                <a:r>
                  <a:rPr lang="en-FR"/>
                  <a:t>(</a:t>
                </a: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  <a:hlinkClick r:id="rId2"/>
                  </a:rPr>
                  <a:t>Hartman et al., 1999</a:t>
                </a: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, </a:t>
                </a:r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  <a:hlinkClick r:id="rId3"/>
                  </a:rPr>
                  <a:t>MAGIC Collaboration (2008)</a:t>
                </a:r>
                <a:r>
                  <a:rPr lang="en-GB" dirty="0"/>
                  <a:t>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2014 &amp; 2015 observations (HE triggers) lead to a significant detection in 2015 only, but no variability was observed (</a:t>
                </a:r>
                <a:r>
                  <a:rPr lang="en-GB" dirty="0">
                    <a:solidFill>
                      <a:schemeClr val="bg2">
                        <a:lumMod val="50000"/>
                      </a:schemeClr>
                    </a:solidFill>
                    <a:hlinkClick r:id="rId4"/>
                  </a:rPr>
                  <a:t>H.E.S.S. Collaboration (2019)</a:t>
                </a:r>
                <a:r>
                  <a:rPr lang="en-GB" dirty="0"/>
                  <a:t>). </a:t>
                </a:r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One of the most studied blazars, but not well understood.</a:t>
                </a:r>
                <a:br>
                  <a:rPr lang="en-GB" dirty="0"/>
                </a:br>
                <a:r>
                  <a:rPr lang="en-GB" dirty="0"/>
                  <a:t>Chaotic MWL behaviour, appearance of orphan flares, that standard one zone models tend to fail to reproduce (</a:t>
                </a:r>
                <a:r>
                  <a:rPr lang="en-GB" dirty="0">
                    <a:solidFill>
                      <a:schemeClr val="bg2">
                        <a:lumMod val="50000"/>
                      </a:schemeClr>
                    </a:solidFill>
                    <a:hlinkClick r:id="rId5"/>
                  </a:rPr>
                  <a:t>Abdo et al., 2010</a:t>
                </a:r>
                <a:r>
                  <a:rPr lang="en-GB" dirty="0">
                    <a:solidFill>
                      <a:schemeClr val="bg2">
                        <a:lumMod val="50000"/>
                      </a:schemeClr>
                    </a:solidFill>
                  </a:rPr>
                  <a:t>,</a:t>
                </a:r>
                <a:r>
                  <a:rPr lang="en-GB" dirty="0"/>
                  <a:t> </a:t>
                </a:r>
                <a:r>
                  <a:rPr lang="en-GB" dirty="0">
                    <a:solidFill>
                      <a:schemeClr val="bg2">
                        <a:lumMod val="50000"/>
                      </a:schemeClr>
                    </a:solidFill>
                    <a:hlinkClick r:id="rId6"/>
                  </a:rPr>
                  <a:t>Hayashida et al., 2015</a:t>
                </a:r>
                <a:r>
                  <a:rPr lang="en-GB" dirty="0"/>
                  <a:t>).</a:t>
                </a:r>
              </a:p>
              <a:p>
                <a:r>
                  <a:rPr lang="en-GB" dirty="0"/>
                  <a:t>     Dramatic optical polarization changes (</a:t>
                </a:r>
                <a:r>
                  <a:rPr lang="en-GB" dirty="0">
                    <a:solidFill>
                      <a:schemeClr val="bg2">
                        <a:lumMod val="50000"/>
                      </a:schemeClr>
                    </a:solidFill>
                    <a:hlinkClick r:id="rId5"/>
                  </a:rPr>
                  <a:t>Abdo et al., 2010</a:t>
                </a:r>
                <a:r>
                  <a:rPr lang="en-GB" dirty="0"/>
                  <a:t>).</a:t>
                </a:r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Record 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-ray outburst (~ 3.5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) in June 2015, with doubling times ~5 min (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hlinkClick r:id="rId7"/>
                  </a:rPr>
                  <a:t>Ackermann et al. 2016</a:t>
                </a:r>
                <a:r>
                  <a:rPr lang="en-US" dirty="0"/>
                  <a:t>), implying a very compact zone a few hundred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US" dirty="0"/>
                  <a:t> only from the BH + min-scale variability in </a:t>
                </a:r>
                <a:r>
                  <a:rPr lang="en-US" dirty="0">
                    <a:hlinkClick r:id="rId8"/>
                  </a:rPr>
                  <a:t>Shukla &amp; Mannheim (2020)</a:t>
                </a:r>
                <a:r>
                  <a:rPr lang="en-US" dirty="0"/>
                  <a:t>.</a:t>
                </a:r>
                <a:endParaRPr lang="en-GB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C75E57-3B56-2142-E107-C1F775FEE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00" y="944880"/>
                <a:ext cx="10971562" cy="4804392"/>
              </a:xfrm>
              <a:prstGeom prst="rect">
                <a:avLst/>
              </a:prstGeom>
              <a:blipFill>
                <a:blip r:embed="rId9"/>
                <a:stretch>
                  <a:fillRect l="-463" t="-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F1371DE6-1B48-249B-E5C9-F472D788B958}"/>
              </a:ext>
            </a:extLst>
          </p:cNvPr>
          <p:cNvSpPr/>
          <p:nvPr/>
        </p:nvSpPr>
        <p:spPr>
          <a:xfrm>
            <a:off x="0" y="0"/>
            <a:ext cx="6658765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– intriguing blazar 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611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0B089C-B8CC-2159-DCCA-EA680B8A1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22" y="1580147"/>
            <a:ext cx="5983431" cy="398895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10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C75E57-3B56-2142-E107-C1F775FEE7DB}"/>
              </a:ext>
            </a:extLst>
          </p:cNvPr>
          <p:cNvSpPr txBox="1"/>
          <p:nvPr/>
        </p:nvSpPr>
        <p:spPr>
          <a:xfrm>
            <a:off x="478835" y="889843"/>
            <a:ext cx="617993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Characterised by several radio components moving at relativistic speeds, whose relation, if any, with the observed high energy emission remains unclear.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5" name="1253-055.i.mpg">
            <a:hlinkClick r:id="" action="ppaction://media"/>
            <a:extLst>
              <a:ext uri="{FF2B5EF4-FFF2-40B4-BE49-F238E27FC236}">
                <a16:creationId xmlns:a16="http://schemas.microsoft.com/office/drawing/2014/main" id="{1600A075-69BE-432F-D1E2-E9BE6AE277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45852" y="1014453"/>
            <a:ext cx="5190345" cy="4152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592DB-993A-8116-9A7F-E592DAE63D0A}"/>
              </a:ext>
            </a:extLst>
          </p:cNvPr>
          <p:cNvSpPr txBox="1"/>
          <p:nvPr/>
        </p:nvSpPr>
        <p:spPr>
          <a:xfrm>
            <a:off x="8909772" y="5551719"/>
            <a:ext cx="253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b="1" dirty="0"/>
              <a:t>MOJAVE program</a:t>
            </a:r>
          </a:p>
          <a:p>
            <a:r>
              <a:rPr lang="en-FR" dirty="0"/>
              <a:t>Homan et </a:t>
            </a:r>
            <a:r>
              <a:rPr lang="en-FR"/>
              <a:t>al. </a:t>
            </a:r>
            <a:r>
              <a:rPr lang="en-FR" dirty="0"/>
              <a:t>2003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371DE6-1B48-249B-E5C9-F472D788B958}"/>
              </a:ext>
            </a:extLst>
          </p:cNvPr>
          <p:cNvSpPr/>
          <p:nvPr/>
        </p:nvSpPr>
        <p:spPr>
          <a:xfrm>
            <a:off x="0" y="0"/>
            <a:ext cx="6658765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– intriguing blazar 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80EED4-C390-12CE-087E-E7C7EA6D3BC7}"/>
              </a:ext>
            </a:extLst>
          </p:cNvPr>
          <p:cNvSpPr txBox="1"/>
          <p:nvPr/>
        </p:nvSpPr>
        <p:spPr>
          <a:xfrm>
            <a:off x="1291842" y="5528220"/>
            <a:ext cx="253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b="1"/>
              <a:t>MOJAVE program</a:t>
            </a:r>
            <a:endParaRPr lang="en-FR" b="1" dirty="0"/>
          </a:p>
          <a:p>
            <a:r>
              <a:rPr lang="en-US" dirty="0"/>
              <a:t>Lister</a:t>
            </a:r>
            <a:r>
              <a:rPr lang="en-FR"/>
              <a:t> et al., </a:t>
            </a:r>
            <a:r>
              <a:rPr lang="en-US" dirty="0"/>
              <a:t>2019 &amp; 2021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48708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11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33B07B-C352-7B57-CE7A-8A1296500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59" y="908679"/>
            <a:ext cx="7772400" cy="50406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132D00-6AB1-F9D6-CD70-6AA5C3BC5F48}"/>
              </a:ext>
            </a:extLst>
          </p:cNvPr>
          <p:cNvSpPr txBox="1"/>
          <p:nvPr/>
        </p:nvSpPr>
        <p:spPr>
          <a:xfrm>
            <a:off x="8307835" y="1077389"/>
            <a:ext cx="2743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hlinkClick r:id="rId3"/>
              </a:rPr>
              <a:t>Kim et al., 2020</a:t>
            </a: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CD52C8-B384-9F17-55E4-7BBD8DAFF4BC}"/>
                  </a:ext>
                </a:extLst>
              </p:cNvPr>
              <p:cNvSpPr txBox="1"/>
              <p:nvPr/>
            </p:nvSpPr>
            <p:spPr>
              <a:xfrm>
                <a:off x="8357530" y="1903293"/>
                <a:ext cx="3471210" cy="2260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sz="2000" dirty="0">
                    <a:effectLst/>
                  </a:rPr>
                  <a:t>20 μ</a:t>
                </a:r>
                <a:r>
                  <a:rPr lang="en-GB" sz="2000" dirty="0">
                    <a:effectLst/>
                  </a:rPr>
                  <a:t>as resolution @ z = 0.536 </a:t>
                </a:r>
                <a:br>
                  <a:rPr lang="en-GB" sz="2000" dirty="0">
                    <a:effectLst/>
                  </a:rPr>
                </a:br>
                <a:r>
                  <a:rPr lang="en-GB" sz="2000" dirty="0">
                    <a:effectLst/>
                  </a:rPr>
                  <a:t>∼</a:t>
                </a:r>
                <a:r>
                  <a:rPr lang="en-GB" sz="2000" b="1" dirty="0">
                    <a:effectLst/>
                  </a:rPr>
                  <a:t>0.13 pc</a:t>
                </a:r>
                <a:r>
                  <a:rPr lang="en-GB" sz="2000" dirty="0">
                    <a:effectLst/>
                  </a:rPr>
                  <a:t> ∼ 1700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GB" sz="2000" dirty="0">
                    <a:effectLst/>
                  </a:rPr>
                  <a:t> for </a:t>
                </a:r>
                <a:br>
                  <a:rPr lang="en-US" sz="2000" dirty="0">
                    <a:effectLst/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sz="200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BH</m:t>
                        </m:r>
                      </m:sub>
                    </m:sSub>
                    <m:r>
                      <a:rPr lang="en-US" sz="2000" b="0" i="0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effectLst/>
                  </a:rPr>
                  <a:t> 8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GB" sz="2000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effectLst/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n-GB" sz="2000" i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GB" sz="2000" dirty="0">
                    <a:effectLst/>
                  </a:rPr>
                  <a:t>.</a:t>
                </a:r>
                <a:endParaRPr lang="en-GB" sz="2000" dirty="0"/>
              </a:p>
              <a:p>
                <a:endParaRPr lang="en-GB" sz="2000" i="1" dirty="0"/>
              </a:p>
              <a:p>
                <a:r>
                  <a:rPr lang="en-US" sz="2000" b="1" dirty="0"/>
                  <a:t>Innermost jet regions, where rapidly variable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sz="2000" b="1" dirty="0"/>
                  <a:t>-ray emission is thought to be produced.</a:t>
                </a:r>
                <a:endParaRPr lang="en-GB" sz="2000" i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CD52C8-B384-9F17-55E4-7BBD8DAFF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530" y="1903293"/>
                <a:ext cx="3471210" cy="2260106"/>
              </a:xfrm>
              <a:prstGeom prst="rect">
                <a:avLst/>
              </a:prstGeom>
              <a:blipFill>
                <a:blip r:embed="rId4"/>
                <a:stretch>
                  <a:fillRect l="-2190" t="-1117" r="-1825" b="-3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FD4013C3-9102-BEE2-C599-5454B28A1CFA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2017 EHT observations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25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2017 EHT observations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12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7E8DE3-C225-27A7-CA6F-0FE47E3B5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31" y="640384"/>
            <a:ext cx="8713076" cy="29689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F327C3-F19E-9A17-70CE-8AF10CF4A636}"/>
              </a:ext>
            </a:extLst>
          </p:cNvPr>
          <p:cNvSpPr txBox="1"/>
          <p:nvPr/>
        </p:nvSpPr>
        <p:spPr>
          <a:xfrm>
            <a:off x="179306" y="3354185"/>
            <a:ext cx="64670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i="1" dirty="0"/>
          </a:p>
          <a:p>
            <a:r>
              <a:rPr lang="en-GB" sz="1600" dirty="0"/>
              <a:t>Multicomponent morphology of the inner jet, with two perpendicular components moving at apparent speeds ~15c and 20c, sign of </a:t>
            </a:r>
            <a:r>
              <a:rPr lang="en-GB" sz="1600" i="1" dirty="0"/>
              <a:t>“traveling shocks or instabilities in a bent, possibly rotating jet.”</a:t>
            </a:r>
          </a:p>
          <a:p>
            <a:endParaRPr lang="en-FR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3632B0-238F-63A9-66CB-152B49B835B6}"/>
              </a:ext>
            </a:extLst>
          </p:cNvPr>
          <p:cNvSpPr txBox="1"/>
          <p:nvPr/>
        </p:nvSpPr>
        <p:spPr>
          <a:xfrm>
            <a:off x="6921231" y="209148"/>
            <a:ext cx="2743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hlinkClick r:id="rId3"/>
              </a:rPr>
              <a:t>Kim et al., 2020</a:t>
            </a:r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9A46CB-A4CE-9B6E-FE2F-15F350B3A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02" y="3248868"/>
            <a:ext cx="2384897" cy="32137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3FBC96-AB59-9210-AC05-93A150338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142" y="449800"/>
            <a:ext cx="3176552" cy="26706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7D0A1B-78B7-32BE-72AE-30D7C3B032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6392" y="3361078"/>
            <a:ext cx="2866302" cy="32004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8B1111-4973-F564-1D79-459FB0331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294" y="4391836"/>
            <a:ext cx="4796469" cy="2008963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B15FB27-4E3D-DA8A-4A1A-A4C54185F491}"/>
              </a:ext>
            </a:extLst>
          </p:cNvPr>
          <p:cNvCxnSpPr>
            <a:cxnSpLocks/>
          </p:cNvCxnSpPr>
          <p:nvPr/>
        </p:nvCxnSpPr>
        <p:spPr>
          <a:xfrm flipV="1">
            <a:off x="8528933" y="2485997"/>
            <a:ext cx="1028022" cy="10998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2863602-DE50-79F1-D3BD-A611B5CE9D72}"/>
              </a:ext>
            </a:extLst>
          </p:cNvPr>
          <p:cNvCxnSpPr>
            <a:cxnSpLocks/>
          </p:cNvCxnSpPr>
          <p:nvPr/>
        </p:nvCxnSpPr>
        <p:spPr>
          <a:xfrm flipV="1">
            <a:off x="8622890" y="4524242"/>
            <a:ext cx="1612491" cy="7119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73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</a:rPr>
              <a:t>RadioAstron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observations of 3C 279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13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6E9A7-2E7E-52AA-464A-731EFA5E2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89" y="718706"/>
            <a:ext cx="6898511" cy="4767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45E301-C245-A1B9-D26F-1A2E307148CA}"/>
              </a:ext>
            </a:extLst>
          </p:cNvPr>
          <p:cNvSpPr txBox="1"/>
          <p:nvPr/>
        </p:nvSpPr>
        <p:spPr>
          <a:xfrm>
            <a:off x="7443539" y="866426"/>
            <a:ext cx="43317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Space VLBI mission </a:t>
            </a:r>
            <a:r>
              <a:rPr lang="en-GB" dirty="0" err="1"/>
              <a:t>RadioAstron</a:t>
            </a:r>
            <a:r>
              <a:rPr lang="en-GB" dirty="0"/>
              <a:t>, a 10m Space Radio Telescope +23 ground based telescopes; Projected baseline distance of up to 8 Earth diameters, probing a large range of spatial frequencies perpendicular to the jet propagation axis.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10 March 2014 observations @ 22 GHz (1.3 cm) with a resolution power of ~27 </a:t>
            </a:r>
            <a:r>
              <a:rPr lang="el-GR" dirty="0">
                <a:effectLst/>
              </a:rPr>
              <a:t>μ</a:t>
            </a:r>
            <a:r>
              <a:rPr lang="en-GB" dirty="0">
                <a:effectLst/>
              </a:rPr>
              <a:t>as, similar to that of the EHT network @ 230 GHz.</a:t>
            </a:r>
            <a:endParaRPr lang="en-GB" dirty="0">
              <a:hlinkClick r:id=""/>
            </a:endParaRPr>
          </a:p>
          <a:p>
            <a:endParaRPr lang="en-GB" dirty="0">
              <a:hlinkClick r:id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Filamentary structure suggesting instabilities in a kinetically dominated jet.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63B786-6C84-60B8-8762-C9B209E2DD07}"/>
              </a:ext>
            </a:extLst>
          </p:cNvPr>
          <p:cNvSpPr txBox="1"/>
          <p:nvPr/>
        </p:nvSpPr>
        <p:spPr>
          <a:xfrm>
            <a:off x="7466117" y="5091746"/>
            <a:ext cx="2906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Fuentes et al., (2023)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B02842-3CEE-7AC2-5753-1F8DD59DF261}"/>
              </a:ext>
            </a:extLst>
          </p:cNvPr>
          <p:cNvSpPr txBox="1"/>
          <p:nvPr/>
        </p:nvSpPr>
        <p:spPr>
          <a:xfrm>
            <a:off x="416689" y="5520707"/>
            <a:ext cx="1154974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dirty="0"/>
              <a:t>a) Total intensity and linearly polarized </a:t>
            </a:r>
            <a:r>
              <a:rPr lang="en-GB" sz="1300" dirty="0" err="1"/>
              <a:t>RadioAstron</a:t>
            </a:r>
            <a:r>
              <a:rPr lang="en-GB" sz="1300" dirty="0"/>
              <a:t> image maps @ 1.3 cm. </a:t>
            </a:r>
            <a:br>
              <a:rPr lang="en-GB" sz="1300" dirty="0"/>
            </a:br>
            <a:r>
              <a:rPr lang="en-GB" sz="1300" dirty="0"/>
              <a:t>EVPA in ticks where the</a:t>
            </a:r>
            <a:r>
              <a:rPr lang="en-ZA" sz="1300" dirty="0">
                <a:solidFill>
                  <a:srgbClr val="000000"/>
                </a:solidFill>
                <a:effectLst/>
              </a:rPr>
              <a:t> length and colour are proportional to the level of linearly polarized intensity and fractional polarization, respectively.</a:t>
            </a:r>
            <a:endParaRPr lang="en-GB" sz="1300" dirty="0"/>
          </a:p>
          <a:p>
            <a:r>
              <a:rPr lang="en-GB" sz="1300" dirty="0"/>
              <a:t>b) </a:t>
            </a:r>
            <a:r>
              <a:rPr lang="en-ZA" sz="1300" dirty="0">
                <a:solidFill>
                  <a:srgbClr val="000000"/>
                </a:solidFill>
                <a:effectLst/>
              </a:rPr>
              <a:t>The 1:1 scale 1.3 mm EHT image obtained in April 2017, with </a:t>
            </a:r>
            <a:r>
              <a:rPr lang="en-ZA" sz="1300" i="1" dirty="0" err="1">
                <a:solidFill>
                  <a:srgbClr val="000000"/>
                </a:solidFill>
                <a:effectLst/>
              </a:rPr>
              <a:t>RadioAstron</a:t>
            </a:r>
            <a:r>
              <a:rPr lang="en-ZA" sz="1300" dirty="0">
                <a:solidFill>
                  <a:srgbClr val="000000"/>
                </a:solidFill>
                <a:effectLst/>
              </a:rPr>
              <a:t> contours</a:t>
            </a:r>
            <a:endParaRPr lang="en-GB" sz="1300" dirty="0"/>
          </a:p>
          <a:p>
            <a:r>
              <a:rPr lang="en-GB" sz="1300" dirty="0"/>
              <a:t>c) The 7 mm VLBA-BU-BLAZAR program image, obtained on the 25 February 2014 with </a:t>
            </a:r>
            <a:r>
              <a:rPr lang="en-GB" sz="1300" dirty="0" err="1"/>
              <a:t>RadioAstron</a:t>
            </a: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1184092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i="1" dirty="0" err="1">
                <a:solidFill>
                  <a:schemeClr val="accent1">
                    <a:lumMod val="50000"/>
                  </a:schemeClr>
                </a:solidFill>
              </a:rPr>
              <a:t>RadioAstron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observations of 3C 279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13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6E9A7-2E7E-52AA-464A-731EFA5E2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89" y="718706"/>
            <a:ext cx="6898511" cy="4767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45E301-C245-A1B9-D26F-1A2E307148CA}"/>
              </a:ext>
            </a:extLst>
          </p:cNvPr>
          <p:cNvSpPr txBox="1"/>
          <p:nvPr/>
        </p:nvSpPr>
        <p:spPr>
          <a:xfrm>
            <a:off x="7443539" y="866426"/>
            <a:ext cx="43317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Space VLBI mission </a:t>
            </a:r>
            <a:r>
              <a:rPr lang="en-GB" dirty="0" err="1"/>
              <a:t>RadioAstron</a:t>
            </a:r>
            <a:r>
              <a:rPr lang="en-GB" dirty="0"/>
              <a:t>, a 10m Space Radio Telescope +23 ground based telescopes; Projected baseline distance of up to 8 Earth diameters, probing a large range of spatial frequencies perpendicular to the jet propagation axis.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10 March 2014 observations @ 22 GHz (1.3 cm) with a resolution power of ~27 </a:t>
            </a:r>
            <a:r>
              <a:rPr lang="el-GR" dirty="0">
                <a:effectLst/>
              </a:rPr>
              <a:t>μ</a:t>
            </a:r>
            <a:r>
              <a:rPr lang="en-GB" dirty="0">
                <a:effectLst/>
              </a:rPr>
              <a:t>as, similar to that of the EHT network @ 230 GHz.</a:t>
            </a:r>
            <a:endParaRPr lang="en-GB" dirty="0">
              <a:hlinkClick r:id=""/>
            </a:endParaRPr>
          </a:p>
          <a:p>
            <a:endParaRPr lang="en-GB" dirty="0">
              <a:hlinkClick r:id="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Filamentary structure suggesting instabilities in a kinetically dominated jet.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63B786-6C84-60B8-8762-C9B209E2DD07}"/>
              </a:ext>
            </a:extLst>
          </p:cNvPr>
          <p:cNvSpPr txBox="1"/>
          <p:nvPr/>
        </p:nvSpPr>
        <p:spPr>
          <a:xfrm>
            <a:off x="7466117" y="5091746"/>
            <a:ext cx="2906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Fuentes et al., (2023)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B02842-3CEE-7AC2-5753-1F8DD59DF261}"/>
              </a:ext>
            </a:extLst>
          </p:cNvPr>
          <p:cNvSpPr txBox="1"/>
          <p:nvPr/>
        </p:nvSpPr>
        <p:spPr>
          <a:xfrm>
            <a:off x="416689" y="5520707"/>
            <a:ext cx="1154974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dirty="0"/>
              <a:t>a) Total intensity and linearly polarized </a:t>
            </a:r>
            <a:r>
              <a:rPr lang="en-GB" sz="1300" dirty="0" err="1"/>
              <a:t>RadioAstron</a:t>
            </a:r>
            <a:r>
              <a:rPr lang="en-GB" sz="1300" dirty="0"/>
              <a:t> image maps @ 1.3 cm. </a:t>
            </a:r>
            <a:br>
              <a:rPr lang="en-GB" sz="1300" dirty="0"/>
            </a:br>
            <a:r>
              <a:rPr lang="en-GB" sz="1300" dirty="0"/>
              <a:t>EVPA in ticks where the</a:t>
            </a:r>
            <a:r>
              <a:rPr lang="en-ZA" sz="1300" dirty="0">
                <a:solidFill>
                  <a:srgbClr val="000000"/>
                </a:solidFill>
                <a:effectLst/>
              </a:rPr>
              <a:t> length and colour are proportional to the level of linearly polarized intensity and fractional polarization, respectively.</a:t>
            </a:r>
            <a:endParaRPr lang="en-GB" sz="1300" dirty="0"/>
          </a:p>
          <a:p>
            <a:r>
              <a:rPr lang="en-GB" sz="1300" dirty="0"/>
              <a:t>b) </a:t>
            </a:r>
            <a:r>
              <a:rPr lang="en-ZA" sz="1300" dirty="0">
                <a:solidFill>
                  <a:srgbClr val="000000"/>
                </a:solidFill>
                <a:effectLst/>
              </a:rPr>
              <a:t>The 1:1 scale 1.3 mm EHT image obtained in April 2017, with </a:t>
            </a:r>
            <a:r>
              <a:rPr lang="en-ZA" sz="1300" i="1" dirty="0" err="1">
                <a:solidFill>
                  <a:srgbClr val="000000"/>
                </a:solidFill>
                <a:effectLst/>
              </a:rPr>
              <a:t>RadioAstron</a:t>
            </a:r>
            <a:r>
              <a:rPr lang="en-ZA" sz="1300" dirty="0">
                <a:solidFill>
                  <a:srgbClr val="000000"/>
                </a:solidFill>
                <a:effectLst/>
              </a:rPr>
              <a:t> contours</a:t>
            </a:r>
            <a:endParaRPr lang="en-GB" sz="1300" dirty="0"/>
          </a:p>
          <a:p>
            <a:r>
              <a:rPr lang="en-GB" sz="1300" dirty="0"/>
              <a:t>c) The 7 mm VLBA-BU-BLAZAR program image, obtained on the 25 February 2014 with </a:t>
            </a:r>
            <a:r>
              <a:rPr lang="en-GB" sz="1300" dirty="0" err="1"/>
              <a:t>RadioAstron</a:t>
            </a:r>
            <a:endParaRPr lang="en-GB" sz="13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74654D-5A5D-9A57-0AB3-414A78074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715" y="1490760"/>
            <a:ext cx="8204886" cy="39703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C88C72-33C4-A672-990B-FEF59BFE0220}"/>
              </a:ext>
            </a:extLst>
          </p:cNvPr>
          <p:cNvSpPr txBox="1"/>
          <p:nvPr/>
        </p:nvSpPr>
        <p:spPr>
          <a:xfrm>
            <a:off x="8100943" y="4244775"/>
            <a:ext cx="3991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Toscano et al., 2025 </a:t>
            </a:r>
          </a:p>
          <a:p>
            <a:r>
              <a:rPr lang="en-US" sz="2000" i="1" dirty="0" err="1">
                <a:solidFill>
                  <a:schemeClr val="bg1"/>
                </a:solidFill>
              </a:rPr>
              <a:t>RadioAstron</a:t>
            </a:r>
            <a:r>
              <a:rPr lang="en-US" sz="2000" dirty="0">
                <a:solidFill>
                  <a:schemeClr val="bg1"/>
                </a:solidFill>
              </a:rPr>
              <a:t> (15 January 2018)</a:t>
            </a:r>
          </a:p>
        </p:txBody>
      </p:sp>
    </p:spTree>
    <p:extLst>
      <p:ext uri="{BB962C8B-B14F-4D97-AF65-F5344CB8AC3E}">
        <p14:creationId xmlns:p14="http://schemas.microsoft.com/office/powerpoint/2010/main" val="3075623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9427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2017 EHT-MWL campaign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14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523C4-9E10-9898-1C59-84DE8334F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94" y="1481636"/>
            <a:ext cx="7772400" cy="41336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5855BE-1270-B4CE-7FEE-AF50FB46E7E3}"/>
                  </a:ext>
                </a:extLst>
              </p:cNvPr>
              <p:cNvSpPr txBox="1"/>
              <p:nvPr/>
            </p:nvSpPr>
            <p:spPr>
              <a:xfrm>
                <a:off x="7074309" y="5549210"/>
                <a:ext cx="463591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None of the EHT sessions have strictly simultaneous VHE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-ray and X-ray coverage.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5855BE-1270-B4CE-7FEE-AF50FB46E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309" y="5549210"/>
                <a:ext cx="4635910" cy="646331"/>
              </a:xfrm>
              <a:prstGeom prst="rect">
                <a:avLst/>
              </a:prstGeom>
              <a:blipFill>
                <a:blip r:embed="rId3"/>
                <a:stretch>
                  <a:fillRect l="-1090"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4E76161-E0C9-4E12-B3EC-51CFE57FDD0F}"/>
              </a:ext>
            </a:extLst>
          </p:cNvPr>
          <p:cNvSpPr txBox="1"/>
          <p:nvPr/>
        </p:nvSpPr>
        <p:spPr>
          <a:xfrm>
            <a:off x="495769" y="948759"/>
            <a:ext cx="6307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First extensive MWL campaign for 3C 279!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9F0121-64D2-A8E2-759F-BF3C4E77DCAF}"/>
              </a:ext>
            </a:extLst>
          </p:cNvPr>
          <p:cNvSpPr txBox="1"/>
          <p:nvPr/>
        </p:nvSpPr>
        <p:spPr>
          <a:xfrm>
            <a:off x="363794" y="5735154"/>
            <a:ext cx="2959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EHT-MWL Science WG (2026)</a:t>
            </a:r>
          </a:p>
        </p:txBody>
      </p:sp>
    </p:spTree>
    <p:extLst>
      <p:ext uri="{BB962C8B-B14F-4D97-AF65-F5344CB8AC3E}">
        <p14:creationId xmlns:p14="http://schemas.microsoft.com/office/powerpoint/2010/main" val="2093774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DC14EDE-A6BF-A1C3-E3E5-055A26AF7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611" y="0"/>
            <a:ext cx="53674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2017 EHT-MWL campaign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78BD67-2433-4F0C-CB90-DC61295CBF06}"/>
                  </a:ext>
                </a:extLst>
              </p:cNvPr>
              <p:cNvSpPr txBox="1"/>
              <p:nvPr/>
            </p:nvSpPr>
            <p:spPr>
              <a:xfrm>
                <a:off x="482667" y="1058482"/>
                <a:ext cx="5701528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H.E.S.S. &amp; MAGIC observations resulted in upper limits.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Record optical flux level reached ~21-22 March 2017, accompanied by moderate 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activity.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Four EHT sessions covered the peak and decay of a </a:t>
                </a:r>
                <a:r>
                  <a:rPr lang="en-US" i="1" dirty="0"/>
                  <a:t>Fermi</a:t>
                </a:r>
                <a:r>
                  <a:rPr lang="en-US" dirty="0"/>
                  <a:t>-LAT flare and a quiescent 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state of the source.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Flux doubling in the C0-0 component between 5-6 and 10-11 April 2017 observations (~0.5 Jy to ~0.95 Jy). </a:t>
                </a:r>
                <a:br>
                  <a:rPr lang="en-US" dirty="0"/>
                </a:br>
                <a:r>
                  <a:rPr lang="en-US" dirty="0"/>
                  <a:t>C0-1 flux dimmers, while C0-2 brightens.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Strongly variable optical PD and PA.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Epoch selected for SED modelling: 10 April 2017.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78BD67-2433-4F0C-CB90-DC61295CB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67" y="1058482"/>
                <a:ext cx="5701528" cy="5078313"/>
              </a:xfrm>
              <a:prstGeom prst="rect">
                <a:avLst/>
              </a:prstGeom>
              <a:blipFill>
                <a:blip r:embed="rId3"/>
                <a:stretch>
                  <a:fillRect l="-444" t="-4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C35B91A-54E7-834C-2BD5-CB19ADC9C5E6}"/>
              </a:ext>
            </a:extLst>
          </p:cNvPr>
          <p:cNvSpPr txBox="1"/>
          <p:nvPr/>
        </p:nvSpPr>
        <p:spPr>
          <a:xfrm>
            <a:off x="6980903" y="227962"/>
            <a:ext cx="2959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EHT-MWL Science WG (2026)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  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		15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06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09DAD7A-B63A-31F3-3F7E-39427C055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611" y="0"/>
            <a:ext cx="536745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42650E-C193-5F20-5378-24E907CAC040}"/>
              </a:ext>
            </a:extLst>
          </p:cNvPr>
          <p:cNvSpPr txBox="1"/>
          <p:nvPr/>
        </p:nvSpPr>
        <p:spPr>
          <a:xfrm>
            <a:off x="6980903" y="227962"/>
            <a:ext cx="2959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EHT-MWL Science WG (2026)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4DEFF5-8C91-C739-3F46-F79967D1F83B}"/>
                  </a:ext>
                </a:extLst>
              </p:cNvPr>
              <p:cNvSpPr txBox="1"/>
              <p:nvPr/>
            </p:nvSpPr>
            <p:spPr>
              <a:xfrm>
                <a:off x="482667" y="1058482"/>
                <a:ext cx="5701528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H.E.S.S. &amp; MAGIC observations resulted in upper limits.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Record optical flux level reached ~21-22 March 2017, accompanied by moderate 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activity.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Four EHT sessions covered the peak and decay of a </a:t>
                </a:r>
                <a:r>
                  <a:rPr lang="en-US" i="1" dirty="0"/>
                  <a:t>Fermi</a:t>
                </a:r>
                <a:r>
                  <a:rPr lang="en-US" dirty="0"/>
                  <a:t>-LAT flare and a quiescent 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state of the source.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Flux doubling in the C0-0 component between 5-6 and 10-11 April 2017 observations (~0.5 Jy to ~0.95 Jy). </a:t>
                </a:r>
                <a:br>
                  <a:rPr lang="en-US" dirty="0"/>
                </a:br>
                <a:r>
                  <a:rPr lang="en-US" dirty="0"/>
                  <a:t>C0-1 flux dimmers, while C0-2 brightens.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Strongly variable optical PD and PA.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Epoch selected for SED modelling: 10 April 2017.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4DEFF5-8C91-C739-3F46-F79967D1F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67" y="1058482"/>
                <a:ext cx="5701528" cy="5078313"/>
              </a:xfrm>
              <a:prstGeom prst="rect">
                <a:avLst/>
              </a:prstGeom>
              <a:blipFill>
                <a:blip r:embed="rId3"/>
                <a:stretch>
                  <a:fillRect l="-444" t="-4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2017 EHT-MWL campaign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0CD1BA-F5FC-E709-E35A-D6476A4DB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346" y="682183"/>
            <a:ext cx="6966931" cy="55929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B912EC-0E56-C048-E86D-0F90FD4C4C55}"/>
              </a:ext>
            </a:extLst>
          </p:cNvPr>
          <p:cNvSpPr txBox="1"/>
          <p:nvPr/>
        </p:nvSpPr>
        <p:spPr>
          <a:xfrm>
            <a:off x="3490747" y="1232981"/>
            <a:ext cx="2959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EHT-MWL Science WG (2026)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B913BD-81F5-D65F-4714-C0EFB1624CD2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  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		15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721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2017 MWL dataset - modelling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16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7C01C2-8994-F2CA-8D17-24A18DF0A2C9}"/>
                  </a:ext>
                </a:extLst>
              </p:cNvPr>
              <p:cNvSpPr txBox="1"/>
              <p:nvPr/>
            </p:nvSpPr>
            <p:spPr>
              <a:xfrm>
                <a:off x="465394" y="671764"/>
                <a:ext cx="6523978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Goal: reproduce multi-band flux variability and PD &amp; PA fluctuations. </a:t>
                </a:r>
              </a:p>
              <a:p>
                <a:endParaRPr lang="en-US" dirty="0"/>
              </a:p>
              <a:p>
                <a:r>
                  <a:rPr lang="en-US" b="1" dirty="0"/>
                  <a:t>- Turbulent Extreme Multi-zone (TEMZ) model </a:t>
                </a:r>
                <a:r>
                  <a:rPr lang="en-US" dirty="0"/>
                  <a:t>(</a:t>
                </a:r>
                <a:r>
                  <a:rPr lang="en-US" dirty="0">
                    <a:hlinkClick r:id="rId2"/>
                  </a:rPr>
                  <a:t>Marscher 2014</a:t>
                </a:r>
                <a:r>
                  <a:rPr lang="en-US" dirty="0"/>
                  <a:t>) applied to C0-0, interpreted as a standing conical shock located at 1pc from the SMBH.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Turbulent plasma cells pass through a stationary conical cone, </a:t>
                </a:r>
                <a:br>
                  <a:rPr lang="en-US" dirty="0"/>
                </a:br>
                <a:r>
                  <a:rPr lang="en-US" dirty="0"/>
                  <a:t>where they get compressed and can give rise to fast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flares.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7C01C2-8994-F2CA-8D17-24A18DF0A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94" y="671764"/>
                <a:ext cx="6523978" cy="2862322"/>
              </a:xfrm>
              <a:prstGeom prst="rect">
                <a:avLst/>
              </a:prstGeom>
              <a:blipFill>
                <a:blip r:embed="rId3"/>
                <a:stretch>
                  <a:fillRect l="-777" t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F94D2FE-AF68-8630-D151-CC1F0E29DD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82" b="25014"/>
          <a:stretch/>
        </p:blipFill>
        <p:spPr>
          <a:xfrm>
            <a:off x="6989372" y="2740385"/>
            <a:ext cx="4278243" cy="3773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375A69-CD9F-AF68-5EA3-C820CA9F72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04"/>
          <a:stretch/>
        </p:blipFill>
        <p:spPr>
          <a:xfrm>
            <a:off x="6713993" y="446737"/>
            <a:ext cx="4829002" cy="2278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8FD726-2193-1545-DBA2-4284FF8280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218" b="19483"/>
          <a:stretch/>
        </p:blipFill>
        <p:spPr>
          <a:xfrm>
            <a:off x="1899377" y="3429000"/>
            <a:ext cx="4571459" cy="28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01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Alternative scenarios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337FA-66F7-F3A7-A845-94D9D8CD7753}"/>
              </a:ext>
            </a:extLst>
          </p:cNvPr>
          <p:cNvSpPr txBox="1"/>
          <p:nvPr/>
        </p:nvSpPr>
        <p:spPr>
          <a:xfrm>
            <a:off x="558800" y="842703"/>
            <a:ext cx="288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Shock-in-jet scenario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17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D58EB-88E2-B80A-6536-30287C16B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425" y="169949"/>
            <a:ext cx="8360575" cy="36933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860E68-3C33-D114-8E41-EEE436D51A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97" t="37044" r="16700"/>
          <a:stretch/>
        </p:blipFill>
        <p:spPr>
          <a:xfrm>
            <a:off x="5584722" y="3663728"/>
            <a:ext cx="6136745" cy="1413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470DD9-CC7D-47F5-4F21-52A9A9BDE46C}"/>
              </a:ext>
            </a:extLst>
          </p:cNvPr>
          <p:cNvSpPr txBox="1"/>
          <p:nvPr/>
        </p:nvSpPr>
        <p:spPr>
          <a:xfrm>
            <a:off x="191729" y="3012345"/>
            <a:ext cx="53045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VLBA observations @ 43 GHz</a:t>
            </a:r>
            <a:br>
              <a:rPr lang="en-ZA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ZA" dirty="0">
                <a:solidFill>
                  <a:schemeClr val="accent1">
                    <a:lumMod val="75000"/>
                  </a:schemeClr>
                </a:solidFill>
              </a:rPr>
              <a:t>with a monthly cadence </a:t>
            </a:r>
          </a:p>
          <a:p>
            <a:endParaRPr lang="en-ZA" dirty="0"/>
          </a:p>
          <a:p>
            <a:pPr algn="just"/>
            <a:r>
              <a:rPr lang="en-ZA" dirty="0"/>
              <a:t>Ejection of a superluminal plasma knot on 2 April 2017 (± 12 days) with apparent speed of (25 ± 2)c</a:t>
            </a:r>
          </a:p>
          <a:p>
            <a:pPr algn="just"/>
            <a:r>
              <a:rPr lang="en-ZA" dirty="0"/>
              <a:t>-&gt; Triggered an increase in the total and polarized flux.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B1127-EE96-CE6C-2503-7EDA1D1CB3F8}"/>
              </a:ext>
            </a:extLst>
          </p:cNvPr>
          <p:cNvSpPr txBox="1"/>
          <p:nvPr/>
        </p:nvSpPr>
        <p:spPr>
          <a:xfrm>
            <a:off x="558800" y="5306744"/>
            <a:ext cx="4937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Magnetic reconnection (see 2018 behavior)… </a:t>
            </a:r>
          </a:p>
        </p:txBody>
      </p:sp>
    </p:spTree>
    <p:extLst>
      <p:ext uri="{BB962C8B-B14F-4D97-AF65-F5344CB8AC3E}">
        <p14:creationId xmlns:p14="http://schemas.microsoft.com/office/powerpoint/2010/main" val="2471034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very active in 2018 (January &amp; June)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18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CC9634-CDC4-7A8F-7B6D-CEBF2B10E808}"/>
              </a:ext>
            </a:extLst>
          </p:cNvPr>
          <p:cNvSpPr txBox="1"/>
          <p:nvPr/>
        </p:nvSpPr>
        <p:spPr>
          <a:xfrm>
            <a:off x="5434910" y="6029025"/>
            <a:ext cx="345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Luashvili et al. (2026)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BBC2D5-0344-0792-FF7F-956351F98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99" y="713678"/>
            <a:ext cx="5161356" cy="5430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2E38E-398F-E94C-C14F-04374CDA1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279" y="713678"/>
            <a:ext cx="5112318" cy="543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60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during 2018 EHT-MWL campaign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19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1E2023-D755-7584-0C61-E273C9D546C9}"/>
              </a:ext>
            </a:extLst>
          </p:cNvPr>
          <p:cNvSpPr txBox="1"/>
          <p:nvPr/>
        </p:nvSpPr>
        <p:spPr>
          <a:xfrm>
            <a:off x="335724" y="785747"/>
            <a:ext cx="56795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b="1" dirty="0"/>
              <a:t>Major flare detected by </a:t>
            </a:r>
            <a:r>
              <a:rPr lang="en-US" b="1" i="1" dirty="0"/>
              <a:t>Fermi</a:t>
            </a:r>
            <a:r>
              <a:rPr lang="en-US" b="1" dirty="0"/>
              <a:t>-LAT in April 2018, </a:t>
            </a:r>
            <a:r>
              <a:rPr lang="en-US" dirty="0"/>
              <a:t>with ”peak-in-peak” structure and minimal flux doubling time ~8 min.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Reconnection-driven mini-jets model (</a:t>
            </a:r>
            <a:r>
              <a:rPr lang="en-US" dirty="0">
                <a:hlinkClick r:id="rId2"/>
              </a:rPr>
              <a:t>Giannios (2013)</a:t>
            </a:r>
            <a:r>
              <a:rPr lang="en-US" dirty="0"/>
              <a:t>) favored and shock-in-jet scenario rejected.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C17A62-2920-520A-EFFC-A9CFD5B1F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852" y="768517"/>
            <a:ext cx="6097633" cy="261922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469A4C-1F37-0DFE-A33F-63E937E51008}"/>
              </a:ext>
            </a:extLst>
          </p:cNvPr>
          <p:cNvSpPr txBox="1"/>
          <p:nvPr/>
        </p:nvSpPr>
        <p:spPr>
          <a:xfrm>
            <a:off x="6388711" y="3285595"/>
            <a:ext cx="3187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Shukla &amp; Mannheim (2020)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7979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during 2018 EHT-MWL campaign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19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E2023-D755-7584-0C61-E273C9D546C9}"/>
                  </a:ext>
                </a:extLst>
              </p:cNvPr>
              <p:cNvSpPr txBox="1"/>
              <p:nvPr/>
            </p:nvSpPr>
            <p:spPr>
              <a:xfrm>
                <a:off x="335724" y="785747"/>
                <a:ext cx="5679594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b="1" dirty="0"/>
                  <a:t>Major flare detected by </a:t>
                </a:r>
                <a:r>
                  <a:rPr lang="en-US" b="1" i="1" dirty="0"/>
                  <a:t>Fermi</a:t>
                </a:r>
                <a:r>
                  <a:rPr lang="en-US" b="1" dirty="0"/>
                  <a:t>-LAT in April 2018, </a:t>
                </a:r>
                <a:r>
                  <a:rPr lang="en-US" dirty="0"/>
                  <a:t>with ”peak-in-peak” structure and minimal flux doubling time ~8 min.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Reconnection-driven mini-jets model (</a:t>
                </a:r>
                <a:r>
                  <a:rPr lang="en-US" dirty="0">
                    <a:hlinkClick r:id="rId2"/>
                  </a:rPr>
                  <a:t>Giannios (2013)</a:t>
                </a:r>
                <a:r>
                  <a:rPr lang="en-US" dirty="0"/>
                  <a:t>) favored and shock-in-jet scenario rejected.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MAGIC detected </a:t>
                </a:r>
                <a:r>
                  <a:rPr lang="en-US" b="1" dirty="0"/>
                  <a:t>a VHE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b="1" dirty="0"/>
                  <a:t>-ray flare on 17-18 April 2018 </a:t>
                </a:r>
                <a:r>
                  <a:rPr lang="en-US" dirty="0"/>
                  <a:t>(similar to the 2015 flux level and 2 – 3 times fainter than the H.E.S.S.-detected January and June 2018 peaks, &gt; 100 GeV).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E2023-D755-7584-0C61-E273C9D5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24" y="785747"/>
                <a:ext cx="5679594" cy="3970318"/>
              </a:xfrm>
              <a:prstGeom prst="rect">
                <a:avLst/>
              </a:prstGeom>
              <a:blipFill>
                <a:blip r:embed="rId3"/>
                <a:stretch>
                  <a:fillRect l="-893" t="-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B2CC7D1-9277-64F3-796B-D954ACC113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527"/>
          <a:stretch/>
        </p:blipFill>
        <p:spPr>
          <a:xfrm>
            <a:off x="6333839" y="3952702"/>
            <a:ext cx="5125727" cy="1488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C17A62-2920-520A-EFFC-A9CFD5B1F4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6852" y="768517"/>
            <a:ext cx="6097633" cy="261922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469A4C-1F37-0DFE-A33F-63E937E51008}"/>
              </a:ext>
            </a:extLst>
          </p:cNvPr>
          <p:cNvSpPr txBox="1"/>
          <p:nvPr/>
        </p:nvSpPr>
        <p:spPr>
          <a:xfrm>
            <a:off x="6388711" y="3285595"/>
            <a:ext cx="3187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Shukla &amp; Mannheim (2020)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603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during 2018 EHT-MWL campaign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19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E2023-D755-7584-0C61-E273C9D546C9}"/>
                  </a:ext>
                </a:extLst>
              </p:cNvPr>
              <p:cNvSpPr txBox="1"/>
              <p:nvPr/>
            </p:nvSpPr>
            <p:spPr>
              <a:xfrm>
                <a:off x="335724" y="785747"/>
                <a:ext cx="5679594" cy="590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b="1" dirty="0"/>
                  <a:t>Major flare detected by </a:t>
                </a:r>
                <a:r>
                  <a:rPr lang="en-US" b="1" i="1" dirty="0"/>
                  <a:t>Fermi</a:t>
                </a:r>
                <a:r>
                  <a:rPr lang="en-US" b="1" dirty="0"/>
                  <a:t>-LAT in April 2018, </a:t>
                </a:r>
                <a:r>
                  <a:rPr lang="en-US" dirty="0"/>
                  <a:t>with ”peak-in-peak” structure and minimal flux doubling time ~8 min.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Reconnection-driven mini-jets model (</a:t>
                </a:r>
                <a:r>
                  <a:rPr lang="en-US" dirty="0">
                    <a:hlinkClick r:id="rId2"/>
                  </a:rPr>
                  <a:t>Giannios (2013)</a:t>
                </a:r>
                <a:r>
                  <a:rPr lang="en-US" dirty="0"/>
                  <a:t>) favored and shock-in-jet scenario rejected.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MAGIC detected </a:t>
                </a:r>
                <a:r>
                  <a:rPr lang="en-US" b="1" dirty="0"/>
                  <a:t>a VHE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b="1" dirty="0"/>
                  <a:t>-ray flare on 17-18 April 2018 </a:t>
                </a:r>
                <a:r>
                  <a:rPr lang="en-US" dirty="0"/>
                  <a:t>(similar to the 2015 flux level and 2 – 3 times fainter than the H.E.S.S.-detected January and June 2018 peaks, &gt; 100 GeV).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Unfortunately, no H.E.S.S. observations (colliding with M87 2018 campaign).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b="1" dirty="0"/>
                  <a:t>EHT observations: 21 - 25 April 2018 </a:t>
                </a:r>
                <a:r>
                  <a:rPr lang="en-US" dirty="0"/>
                  <a:t>(</a:t>
                </a:r>
                <a:r>
                  <a:rPr lang="en-US" dirty="0">
                    <a:hlinkClick r:id="rId3"/>
                  </a:rPr>
                  <a:t>Principe et al. 2025</a:t>
                </a:r>
                <a:r>
                  <a:rPr lang="en-US" dirty="0"/>
                  <a:t>), only a few days after the major HE and bright VHE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outbursts.</a:t>
                </a:r>
                <a:br>
                  <a:rPr lang="en-US" dirty="0"/>
                </a:br>
                <a:r>
                  <a:rPr lang="en-US" b="1" dirty="0"/>
                  <a:t>Looking forward to the EHT results (analysis ongoing)!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E2023-D755-7584-0C61-E273C9D5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24" y="785747"/>
                <a:ext cx="5679594" cy="5909310"/>
              </a:xfrm>
              <a:prstGeom prst="rect">
                <a:avLst/>
              </a:prstGeom>
              <a:blipFill>
                <a:blip r:embed="rId4"/>
                <a:stretch>
                  <a:fillRect l="-893" t="-4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B2CC7D1-9277-64F3-796B-D954ACC113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2527"/>
          <a:stretch/>
        </p:blipFill>
        <p:spPr>
          <a:xfrm>
            <a:off x="6333839" y="3952702"/>
            <a:ext cx="5125727" cy="1488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C17A62-2920-520A-EFFC-A9CFD5B1F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852" y="768517"/>
            <a:ext cx="6097633" cy="261922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469A4C-1F37-0DFE-A33F-63E937E51008}"/>
              </a:ext>
            </a:extLst>
          </p:cNvPr>
          <p:cNvSpPr txBox="1"/>
          <p:nvPr/>
        </p:nvSpPr>
        <p:spPr>
          <a:xfrm>
            <a:off x="6388711" y="3285595"/>
            <a:ext cx="3187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Shukla &amp; Mannheim (2020)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046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in April 2021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C39254-0C7C-11F2-CE99-00B414BBA040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20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9F42D-DBF1-E19E-5DB4-2DB29E12E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39" y="814058"/>
            <a:ext cx="3754459" cy="373843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9C8CD9-4B48-A8A5-9CD3-C0BA1AE7ACA6}"/>
                  </a:ext>
                </a:extLst>
              </p:cNvPr>
              <p:cNvSpPr txBox="1"/>
              <p:nvPr/>
            </p:nvSpPr>
            <p:spPr>
              <a:xfrm>
                <a:off x="4531636" y="267270"/>
                <a:ext cx="7251887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2021 EHT observations of 3C 279 just published (with the largest EHT</a:t>
                </a:r>
              </a:p>
              <a:p>
                <a:r>
                  <a:rPr lang="en-US" b="1" dirty="0"/>
                  <a:t>configuration published to date)!</a:t>
                </a:r>
                <a:br>
                  <a:rPr lang="en-US" b="1" dirty="0"/>
                </a:br>
                <a:endParaRPr lang="en-US" dirty="0"/>
              </a:p>
              <a:p>
                <a:r>
                  <a:rPr lang="en-US" dirty="0"/>
                  <a:t>Compact features ~orthogonal to the large-scale jet axis, consistent with earlier EHT results from 2017.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10 within the inner ~ 5000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en-US" dirty="0"/>
                  <a:t> from the kinematic origin – acceleration occurs near the core.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 1st downstream structure much brighter than the core (master recollimation shock).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Very small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𝜗</m:t>
                    </m:r>
                  </m:oMath>
                </a14:m>
                <a:r>
                  <a:rPr lang="en-US" dirty="0"/>
                  <a:t> values and jet bending towards the observer on sub-pc scales (can be caused by the jet – ISM interactions, instabilities, magnetic reconnection near the horizon, precession induced by a binary system).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9C8CD9-4B48-A8A5-9CD3-C0BA1AE7A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636" y="267270"/>
                <a:ext cx="7251887" cy="3970318"/>
              </a:xfrm>
              <a:prstGeom prst="rect">
                <a:avLst/>
              </a:prstGeom>
              <a:blipFill>
                <a:blip r:embed="rId3"/>
                <a:stretch>
                  <a:fillRect l="-699" t="-958" r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671F63A-D281-4284-D4D5-D9FAF8F8F05D}"/>
              </a:ext>
            </a:extLst>
          </p:cNvPr>
          <p:cNvSpPr txBox="1"/>
          <p:nvPr/>
        </p:nvSpPr>
        <p:spPr>
          <a:xfrm>
            <a:off x="2434687" y="5055927"/>
            <a:ext cx="3267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Müller et al. 2026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CDE5EA-A195-CBEB-327D-98AED7D5B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2274" y="3917953"/>
            <a:ext cx="7510609" cy="248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74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8000061-2796-98A2-64A3-7D9E35C9C99F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21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3C 279 in April 2021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9C8CD9-4B48-A8A5-9CD3-C0BA1AE7ACA6}"/>
                  </a:ext>
                </a:extLst>
              </p:cNvPr>
              <p:cNvSpPr txBox="1"/>
              <p:nvPr/>
            </p:nvSpPr>
            <p:spPr>
              <a:xfrm>
                <a:off x="239943" y="725798"/>
                <a:ext cx="96906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3C 279 seems in a </a:t>
                </a:r>
                <a:r>
                  <a:rPr lang="en-US" b="1" dirty="0"/>
                  <a:t>low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b="1" dirty="0"/>
                  <a:t>-ray flux state during the EHT-MWL campaign in April 2021.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Cannot comment on the VHE observations yet (stay tunned).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9C8CD9-4B48-A8A5-9CD3-C0BA1AE7A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43" y="725798"/>
                <a:ext cx="9690638" cy="1200329"/>
              </a:xfrm>
              <a:prstGeom prst="rect">
                <a:avLst/>
              </a:prstGeom>
              <a:blipFill>
                <a:blip r:embed="rId2"/>
                <a:stretch>
                  <a:fillRect l="-393" t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8E3AFF3-7491-C506-F9A6-E3FFC21C4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55" y="1724000"/>
            <a:ext cx="8451832" cy="2705058"/>
          </a:xfrm>
          <a:prstGeom prst="rect">
            <a:avLst/>
          </a:prstGeom>
        </p:spPr>
      </p:pic>
      <p:sp>
        <p:nvSpPr>
          <p:cNvPr id="9" name="Doughnut 8">
            <a:extLst>
              <a:ext uri="{FF2B5EF4-FFF2-40B4-BE49-F238E27FC236}">
                <a16:creationId xmlns:a16="http://schemas.microsoft.com/office/drawing/2014/main" id="{EF591564-0D61-4FD2-8503-192F46AC2965}"/>
              </a:ext>
            </a:extLst>
          </p:cNvPr>
          <p:cNvSpPr/>
          <p:nvPr/>
        </p:nvSpPr>
        <p:spPr>
          <a:xfrm>
            <a:off x="6027174" y="3706761"/>
            <a:ext cx="560439" cy="560439"/>
          </a:xfrm>
          <a:prstGeom prst="donut">
            <a:avLst>
              <a:gd name="adj" fmla="val 556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16F4D4-83D0-3354-C37D-100DF05E4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4267200"/>
            <a:ext cx="7772400" cy="24972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D0E373-1870-11B2-B890-8FABCD4D8352}"/>
              </a:ext>
            </a:extLst>
          </p:cNvPr>
          <p:cNvSpPr txBox="1"/>
          <p:nvPr/>
        </p:nvSpPr>
        <p:spPr>
          <a:xfrm>
            <a:off x="1002890" y="1926127"/>
            <a:ext cx="227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Fermi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LCR, weekly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6D9AD3-B860-D3DD-16EE-141348CE7C15}"/>
              </a:ext>
            </a:extLst>
          </p:cNvPr>
          <p:cNvSpPr txBox="1"/>
          <p:nvPr/>
        </p:nvSpPr>
        <p:spPr>
          <a:xfrm>
            <a:off x="1002890" y="4429058"/>
            <a:ext cx="2903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Fermi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LCR, 3 day-binned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AC43D5C-933C-C73B-A6AA-9F9DCE22EB5F}"/>
                  </a:ext>
                </a:extLst>
              </p:cNvPr>
              <p:cNvSpPr txBox="1"/>
              <p:nvPr/>
            </p:nvSpPr>
            <p:spPr>
              <a:xfrm>
                <a:off x="8691775" y="2098352"/>
                <a:ext cx="338229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Optical flares reported, but in January 2021 (</a:t>
                </a:r>
                <a:r>
                  <a:rPr lang="en-US" dirty="0">
                    <a:hlinkClick r:id="rId5"/>
                  </a:rPr>
                  <a:t>ATel#14310</a:t>
                </a:r>
                <a:r>
                  <a:rPr lang="en-US" dirty="0"/>
                  <a:t>, </a:t>
                </a:r>
                <a:r>
                  <a:rPr lang="en-US" dirty="0">
                    <a:hlinkClick r:id="rId6"/>
                  </a:rPr>
                  <a:t>ATel#14353</a:t>
                </a:r>
                <a:r>
                  <a:rPr lang="en-US" dirty="0"/>
                  <a:t>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Flare in polarized flux, with biggest EVPA jump (~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of ALMA history, reported in February 2021 (</a:t>
                </a:r>
                <a:r>
                  <a:rPr lang="en-US" dirty="0">
                    <a:hlinkClick r:id="rId7"/>
                  </a:rPr>
                  <a:t>ATel#14385</a:t>
                </a:r>
                <a:r>
                  <a:rPr lang="en-US" dirty="0"/>
                  <a:t>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b="1" dirty="0"/>
                  <a:t>Interesting dataset to explore for a new EHT-MWL project!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AC43D5C-933C-C73B-A6AA-9F9DCE22E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775" y="2098352"/>
                <a:ext cx="3382296" cy="3970318"/>
              </a:xfrm>
              <a:prstGeom prst="rect">
                <a:avLst/>
              </a:prstGeom>
              <a:blipFill>
                <a:blip r:embed="rId8"/>
                <a:stretch>
                  <a:fillRect l="-1498" t="-637" r="-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8355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What’s next?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Cen A</a:t>
            </a:r>
            <a:endParaRPr lang="en-F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22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283295-AA8A-24E9-35C9-C7E7B7590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03" y="1378943"/>
            <a:ext cx="5998287" cy="38896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249B95-7F4B-FE35-8F7E-E11F458E5D2D}"/>
              </a:ext>
            </a:extLst>
          </p:cNvPr>
          <p:cNvSpPr txBox="1"/>
          <p:nvPr/>
        </p:nvSpPr>
        <p:spPr>
          <a:xfrm>
            <a:off x="409903" y="5390069"/>
            <a:ext cx="20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Janssen et al., 2021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988576-1F5F-8DD8-D58C-273A1935C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932" y="1258983"/>
            <a:ext cx="5150619" cy="42039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E9DB0E-F209-0563-4146-D15730A55537}"/>
              </a:ext>
            </a:extLst>
          </p:cNvPr>
          <p:cNvSpPr txBox="1"/>
          <p:nvPr/>
        </p:nvSpPr>
        <p:spPr>
          <a:xfrm>
            <a:off x="7475455" y="5593211"/>
            <a:ext cx="2988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H.E.S.S. Collaboration (2020)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71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23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1A1FA-AB57-7A8F-4D62-D9DBF0C1D307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What’s next?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PG 1553+113</a:t>
            </a:r>
            <a:endParaRPr lang="en-F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A7B507-212B-320E-9F07-C9CB2F0D7932}"/>
                  </a:ext>
                </a:extLst>
              </p:cNvPr>
              <p:cNvSpPr txBox="1"/>
              <p:nvPr/>
            </p:nvSpPr>
            <p:spPr>
              <a:xfrm>
                <a:off x="414780" y="1012315"/>
                <a:ext cx="6108568" cy="3693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HBL blazar (z~0.43), known for MWL variability and strong VHE flares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SMBH binary system &lt;–&gt; long-term quasi-periodic variability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2012 VHE flare </a:t>
                </a:r>
                <a:r>
                  <a:rPr lang="en-US" dirty="0">
                    <a:hlinkClick r:id="rId2"/>
                  </a:rPr>
                  <a:t>HESS Collaboration (2015)</a:t>
                </a:r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/>
                  <a:t>Fermi</a:t>
                </a:r>
                <a:r>
                  <a:rPr lang="en-US" dirty="0"/>
                  <a:t>-LAT LC: ~2.2 </a:t>
                </a:r>
                <a:r>
                  <a:rPr lang="en-US" dirty="0" err="1"/>
                  <a:t>yr</a:t>
                </a:r>
                <a:r>
                  <a:rPr lang="en-US" dirty="0"/>
                  <a:t> periodicity (&gt;4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>
                    <a:hlinkClick r:id="rId3"/>
                  </a:rPr>
                  <a:t>Penil+2020</a:t>
                </a:r>
                <a:r>
                  <a:rPr lang="en-US" dirty="0"/>
                  <a:t>), probably closely correlated with lower energy emission (</a:t>
                </a:r>
                <a:r>
                  <a:rPr lang="en-US" dirty="0">
                    <a:hlinkClick r:id="rId4"/>
                  </a:rPr>
                  <a:t>Ackermann+2015</a:t>
                </a:r>
                <a:r>
                  <a:rPr lang="en-US" dirty="0"/>
                  <a:t>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One of the EHT targets </a:t>
                </a:r>
              </a:p>
              <a:p>
                <a:r>
                  <a:rPr lang="en-US" dirty="0"/>
                  <a:t>+ also observed by other IACTs.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A7B507-212B-320E-9F07-C9CB2F0D7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80" y="1012315"/>
                <a:ext cx="6108568" cy="3693319"/>
              </a:xfrm>
              <a:prstGeom prst="rect">
                <a:avLst/>
              </a:prstGeom>
              <a:blipFill>
                <a:blip r:embed="rId5"/>
                <a:stretch>
                  <a:fillRect l="-830" t="-685" r="-207" b="-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11106EBC-B5A8-8D41-C650-BD53E4EE4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2459" y="462173"/>
            <a:ext cx="4718404" cy="3222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FA8A9D-2604-7859-DFFC-7E308DECA026}"/>
              </a:ext>
            </a:extLst>
          </p:cNvPr>
          <p:cNvSpPr txBox="1"/>
          <p:nvPr/>
        </p:nvSpPr>
        <p:spPr>
          <a:xfrm>
            <a:off x="8738649" y="609813"/>
            <a:ext cx="317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HESS Collaboration (2015)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571A33-BCE4-D39F-FAB6-BFBF2CDBF0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9988" y="4477820"/>
            <a:ext cx="8195683" cy="14462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532147-7BFE-2573-C5CF-31145BA108AC}"/>
              </a:ext>
            </a:extLst>
          </p:cNvPr>
          <p:cNvSpPr txBox="1"/>
          <p:nvPr/>
        </p:nvSpPr>
        <p:spPr>
          <a:xfrm>
            <a:off x="8807777" y="4705634"/>
            <a:ext cx="338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8"/>
              </a:rPr>
              <a:t>MAGIC Collaboration (2012)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686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3337FA-66F7-F3A7-A845-94D9D8CD7753}"/>
              </a:ext>
            </a:extLst>
          </p:cNvPr>
          <p:cNvSpPr txBox="1"/>
          <p:nvPr/>
        </p:nvSpPr>
        <p:spPr>
          <a:xfrm>
            <a:off x="1244394" y="5854294"/>
            <a:ext cx="179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Gomez+2026</a:t>
            </a:r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24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351E83-E90A-0CC5-8035-361E5BF5D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243" y="1164086"/>
            <a:ext cx="9745513" cy="45298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47AA2B-1B0C-1D00-BB98-EB0AA304AA18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What’s next?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PG 1553+113 – similar to OJ 278?</a:t>
            </a:r>
            <a:endParaRPr lang="en-F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78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0CB30C-A1D4-80E7-112B-4A7BC31D1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33" y="695645"/>
            <a:ext cx="5931210" cy="58277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25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7734D-776A-C792-0A61-89FA20A1201D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What’s next?</a:t>
            </a:r>
          </a:p>
          <a:p>
            <a:pPr lvl="1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PKS 1510-089</a:t>
            </a:r>
            <a:endParaRPr lang="en-F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D662C4-E854-FEE6-3975-1D412D4066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3" t="33845" r="57083" b="24139"/>
          <a:stretch/>
        </p:blipFill>
        <p:spPr>
          <a:xfrm>
            <a:off x="6430476" y="1093415"/>
            <a:ext cx="5014004" cy="39027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9FD8AC-2065-AAA8-8AD6-431DF742DEC7}"/>
              </a:ext>
            </a:extLst>
          </p:cNvPr>
          <p:cNvSpPr txBox="1"/>
          <p:nvPr/>
        </p:nvSpPr>
        <p:spPr>
          <a:xfrm>
            <a:off x="7013541" y="4996206"/>
            <a:ext cx="4680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H.E.S.S. Collaboration (2023)</a:t>
            </a:r>
            <a:endParaRPr lang="en-US" dirty="0"/>
          </a:p>
          <a:p>
            <a:endParaRPr lang="en-US" dirty="0"/>
          </a:p>
          <a:p>
            <a:r>
              <a:rPr lang="en-US" dirty="0"/>
              <a:t>Can EHT resolve any of those zones (overlap in 2022)?</a:t>
            </a:r>
          </a:p>
        </p:txBody>
      </p:sp>
    </p:spTree>
    <p:extLst>
      <p:ext uri="{BB962C8B-B14F-4D97-AF65-F5344CB8AC3E}">
        <p14:creationId xmlns:p14="http://schemas.microsoft.com/office/powerpoint/2010/main" val="1318308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Conclusions / Outlook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337FA-66F7-F3A7-A845-94D9D8CD7753}"/>
              </a:ext>
            </a:extLst>
          </p:cNvPr>
          <p:cNvSpPr txBox="1"/>
          <p:nvPr/>
        </p:nvSpPr>
        <p:spPr>
          <a:xfrm>
            <a:off x="558800" y="944880"/>
            <a:ext cx="10225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exceptionally dense EHT-MWL campaigns with the involvement of H.E.S.S. published:</a:t>
            </a:r>
            <a:br>
              <a:rPr lang="en-US" dirty="0"/>
            </a:br>
            <a:r>
              <a:rPr lang="en-US" dirty="0"/>
              <a:t>quiescence (2017) and high state M87 (2018), 3C 279 campaign (2017).</a:t>
            </a:r>
            <a:br>
              <a:rPr lang="en-US" dirty="0"/>
            </a:br>
            <a:r>
              <a:rPr lang="en-US" dirty="0"/>
              <a:t>More to come… Moving towards multi-year projects and movie campaign(s)!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26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58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Conclusions / Outlook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337FA-66F7-F3A7-A845-94D9D8CD7753}"/>
              </a:ext>
            </a:extLst>
          </p:cNvPr>
          <p:cNvSpPr txBox="1"/>
          <p:nvPr/>
        </p:nvSpPr>
        <p:spPr>
          <a:xfrm>
            <a:off x="558800" y="944880"/>
            <a:ext cx="102254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exceptionally dense EHT-MWL campaigns with the involvement of H.E.S.S. published:</a:t>
            </a:r>
            <a:br>
              <a:rPr lang="en-US" dirty="0"/>
            </a:br>
            <a:r>
              <a:rPr lang="en-US" dirty="0"/>
              <a:t>quiescence (2017) and high state M87 (2018), 3C 279 campaign (2017).</a:t>
            </a:r>
            <a:br>
              <a:rPr lang="en-US" dirty="0"/>
            </a:br>
            <a:r>
              <a:rPr lang="en-US" dirty="0"/>
              <a:t>More to come… Moving towards multi-year projects and movie campaign(s)!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to be watching during low and flaring states as well (before and beyond CTAO-South)…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Extensive data sets from EHT-MWL campaigns become available to the community.</a:t>
            </a:r>
            <a:br>
              <a:rPr lang="en-US" dirty="0"/>
            </a:br>
            <a:r>
              <a:rPr lang="en-US" dirty="0"/>
              <a:t>- Test a variety of models incorporating both EHT &amp; high-energy constraints (not straightforward even for quiescent states).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26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Conclusions / Outlook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337FA-66F7-F3A7-A845-94D9D8CD7753}"/>
              </a:ext>
            </a:extLst>
          </p:cNvPr>
          <p:cNvSpPr txBox="1"/>
          <p:nvPr/>
        </p:nvSpPr>
        <p:spPr>
          <a:xfrm>
            <a:off x="558800" y="944880"/>
            <a:ext cx="102254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exceptionally dense EHT-MWL campaigns with the involvement of H.E.S.S. published:</a:t>
            </a:r>
            <a:br>
              <a:rPr lang="en-US" dirty="0"/>
            </a:br>
            <a:r>
              <a:rPr lang="en-US" dirty="0"/>
              <a:t>quiescence (2017) and high state M87 (2018), 3C 279 campaign (2017).</a:t>
            </a:r>
            <a:br>
              <a:rPr lang="en-US" dirty="0"/>
            </a:br>
            <a:r>
              <a:rPr lang="en-US" dirty="0"/>
              <a:t>More to come… Moving towards multi-year projects and movie campaign(s)!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to be watching during low and flaring states as well (before and beyond CTAO-South)…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Extensive data sets from EHT-MWL campaigns become available to the community.</a:t>
            </a:r>
            <a:br>
              <a:rPr lang="en-US" dirty="0"/>
            </a:br>
            <a:r>
              <a:rPr lang="en-US" dirty="0"/>
              <a:t>- Test a variety of models incorporating both EHT &amp; high-energy constraints (not straightforward even for quiescent states).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H.E.S.S. has a major role in </a:t>
            </a:r>
            <a:r>
              <a:rPr lang="en-US" dirty="0" err="1"/>
              <a:t>Sgr</a:t>
            </a:r>
            <a:r>
              <a:rPr lang="en-US" dirty="0"/>
              <a:t> A* observations, one of the primary EHT targets.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26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417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5A72C8-5D92-5067-0615-9F0CD5310719}"/>
              </a:ext>
            </a:extLst>
          </p:cNvPr>
          <p:cNvSpPr/>
          <p:nvPr/>
        </p:nvSpPr>
        <p:spPr>
          <a:xfrm>
            <a:off x="0" y="0"/>
            <a:ext cx="12192000" cy="7944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Conclusions / Outlook </a:t>
            </a:r>
            <a:endParaRPr lang="en-F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337FA-66F7-F3A7-A845-94D9D8CD7753}"/>
              </a:ext>
            </a:extLst>
          </p:cNvPr>
          <p:cNvSpPr txBox="1"/>
          <p:nvPr/>
        </p:nvSpPr>
        <p:spPr>
          <a:xfrm>
            <a:off x="558800" y="944880"/>
            <a:ext cx="102254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exceptionally dense EHT-MWL campaigns with the involvement of H.E.S.S. published:</a:t>
            </a:r>
            <a:br>
              <a:rPr lang="en-US" dirty="0"/>
            </a:br>
            <a:r>
              <a:rPr lang="en-US" dirty="0"/>
              <a:t>quiescence (2017) and high state M87 (2018), 3C 279 campaign (2017).</a:t>
            </a:r>
            <a:br>
              <a:rPr lang="en-US" dirty="0"/>
            </a:br>
            <a:r>
              <a:rPr lang="en-US" dirty="0"/>
              <a:t>More to come… Moving towards multi-year projects and movie campaign(s)!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to be watching during low and flaring states as well (before and beyond CTAO-South (hopefully))…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Extensive data sets from EHT-MWL campaigns become available to the community.</a:t>
            </a:r>
            <a:br>
              <a:rPr lang="en-US" dirty="0"/>
            </a:br>
            <a:r>
              <a:rPr lang="en-US" dirty="0"/>
              <a:t>- Test a variety of models incorporating both EHT &amp; high-energy constraints (not straightforward even for quiescent states).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H.E.S.S. has a major role in </a:t>
            </a:r>
            <a:r>
              <a:rPr lang="en-US" dirty="0" err="1"/>
              <a:t>Sgr</a:t>
            </a:r>
            <a:r>
              <a:rPr lang="en-US" dirty="0"/>
              <a:t> A* observations, one of the primary EHT targets.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Exciting times for EHT-MWL activities! </a:t>
            </a:r>
            <a:br>
              <a:rPr lang="en-US" dirty="0"/>
            </a:br>
            <a:r>
              <a:rPr lang="en-US" dirty="0"/>
              <a:t>Expanding EHT network, VHE – high-frequency radio monitoring, growing number of EHT-targets (population studies?)…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3CE7A-83BA-1615-FDC9-95A4707FA61E}"/>
              </a:ext>
            </a:extLst>
          </p:cNvPr>
          <p:cNvSpPr/>
          <p:nvPr/>
        </p:nvSpPr>
        <p:spPr>
          <a:xfrm>
            <a:off x="0" y="6400799"/>
            <a:ext cx="12192000" cy="45720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HEASA 2026 (SAAO, Cape Town, 30 September 2026) 				</a:t>
            </a:r>
            <a:r>
              <a:rPr lang="en-FR">
                <a:solidFill>
                  <a:schemeClr val="accent1">
                    <a:lumMod val="50000"/>
                  </a:schemeClr>
                </a:solidFill>
              </a:rPr>
              <a:t>Anna Luashvili 	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26</a:t>
            </a:r>
            <a:endParaRPr lang="en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446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FC9121-207A-8FDC-83CC-2419D126C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522" y="4382429"/>
            <a:ext cx="3312629" cy="22371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1C0E9A-628B-A8E9-2609-A5F0658E5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00" y="2712457"/>
            <a:ext cx="4132843" cy="4132843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93D540-C3AD-9413-5E7A-7DA1CD736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0" y="0"/>
            <a:ext cx="4445000" cy="4025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0E004E-DB48-BAFE-78B6-1B9B44287A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401"/>
          <a:stretch/>
        </p:blipFill>
        <p:spPr>
          <a:xfrm>
            <a:off x="4145543" y="2712457"/>
            <a:ext cx="4445000" cy="41328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B6967F-B204-2A5F-A620-555E34740D99}"/>
              </a:ext>
            </a:extLst>
          </p:cNvPr>
          <p:cNvSpPr txBox="1"/>
          <p:nvPr/>
        </p:nvSpPr>
        <p:spPr>
          <a:xfrm>
            <a:off x="918988" y="933871"/>
            <a:ext cx="34049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/>
              <a:t>Thank you!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534062-75E0-EAA7-F077-596B3E436C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290" y="17059"/>
            <a:ext cx="2920710" cy="26953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03F70B-8367-0A42-6763-839197FC6D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0543" y="4037052"/>
            <a:ext cx="1880631" cy="282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97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2822</TotalTime>
  <Words>3620</Words>
  <Application>Microsoft Macintosh PowerPoint</Application>
  <PresentationFormat>Widescreen</PresentationFormat>
  <Paragraphs>295</Paragraphs>
  <Slides>36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Luashvili</dc:creator>
  <cp:lastModifiedBy>Anna Luashvili</cp:lastModifiedBy>
  <cp:revision>30</cp:revision>
  <dcterms:created xsi:type="dcterms:W3CDTF">2026-09-28T10:50:45Z</dcterms:created>
  <dcterms:modified xsi:type="dcterms:W3CDTF">2026-09-30T09:53:34Z</dcterms:modified>
</cp:coreProperties>
</file>