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 showSpecialPlsOnTitleSld="0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y="5143500" cx="9144000"/>
  <p:notesSz cx="6858000" cy="9144000"/>
  <p:embeddedFontLst>
    <p:embeddedFont>
      <p:font typeface="Nunito SemiBold"/>
      <p:regular r:id="rId23"/>
      <p:bold r:id="rId24"/>
      <p:italic r:id="rId25"/>
      <p:boldItalic r:id="rId26"/>
    </p:embeddedFont>
    <p:embeddedFont>
      <p:font typeface="Nunito"/>
      <p:regular r:id="rId27"/>
      <p:bold r:id="rId28"/>
      <p:italic r:id="rId29"/>
      <p:boldItalic r:id="rId30"/>
    </p:embeddedFont>
    <p:embeddedFont>
      <p:font typeface="Nunito Medium"/>
      <p:regular r:id="rId31"/>
      <p:bold r:id="rId32"/>
      <p:italic r:id="rId33"/>
      <p:boldItalic r:id="rId34"/>
    </p:embeddedFont>
    <p:embeddedFont>
      <p:font typeface="Nunito ExtraBold"/>
      <p:bold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font" Target="fonts/NunitoSemiBold-bold.fntdata"/><Relationship Id="rId23" Type="http://schemas.openxmlformats.org/officeDocument/2006/relationships/font" Target="fonts/NunitoSemiBold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NunitoSemiBold-boldItalic.fntdata"/><Relationship Id="rId25" Type="http://schemas.openxmlformats.org/officeDocument/2006/relationships/font" Target="fonts/NunitoSemiBold-italic.fntdata"/><Relationship Id="rId28" Type="http://schemas.openxmlformats.org/officeDocument/2006/relationships/font" Target="fonts/Nunito-bold.fntdata"/><Relationship Id="rId27" Type="http://schemas.openxmlformats.org/officeDocument/2006/relationships/font" Target="fonts/Nunito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Nuni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NunitoMedium-regular.fntdata"/><Relationship Id="rId30" Type="http://schemas.openxmlformats.org/officeDocument/2006/relationships/font" Target="fonts/Nunito-boldItalic.fntdata"/><Relationship Id="rId11" Type="http://schemas.openxmlformats.org/officeDocument/2006/relationships/slide" Target="slides/slide6.xml"/><Relationship Id="rId33" Type="http://schemas.openxmlformats.org/officeDocument/2006/relationships/font" Target="fonts/NunitoMedium-italic.fntdata"/><Relationship Id="rId10" Type="http://schemas.openxmlformats.org/officeDocument/2006/relationships/slide" Target="slides/slide5.xml"/><Relationship Id="rId32" Type="http://schemas.openxmlformats.org/officeDocument/2006/relationships/font" Target="fonts/NunitoMedium-bold.fntdata"/><Relationship Id="rId13" Type="http://schemas.openxmlformats.org/officeDocument/2006/relationships/slide" Target="slides/slide8.xml"/><Relationship Id="rId35" Type="http://schemas.openxmlformats.org/officeDocument/2006/relationships/font" Target="fonts/NunitoExtraBold-bold.fntdata"/><Relationship Id="rId12" Type="http://schemas.openxmlformats.org/officeDocument/2006/relationships/slide" Target="slides/slide7.xml"/><Relationship Id="rId34" Type="http://schemas.openxmlformats.org/officeDocument/2006/relationships/font" Target="fonts/NunitoMedium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NunitoExtraBold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458b92e629_0_1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458b92e629_0_1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102c313b3b6c5987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102c313b3b6c5987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02c313b3b6c5987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02c313b3b6c5987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02c313b3b6c5987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02c313b3b6c5987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h7d907d01a79ad1fc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h7d907d01a79ad1fc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h7d907d01a79ad1fc_1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h7d907d01a79ad1fc_1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h7d907d01a79ad1fc_1_1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h7d907d01a79ad1fc_1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102c313b3b6c5987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102c313b3b6c5987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102c313b3b6c5987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102c313b3b6c5987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102c313b3b6c5987_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102c313b3b6c5987_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102c313b3b6c5987_1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102c313b3b6c5987_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h7d907d01a79ad1fc_1_1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h7d907d01a79ad1fc_1_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h70e33de2a8af18ac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" name="Google Shape;190;h70e33de2a8af18ac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h7d907d01a79ad1fc_1_1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h7d907d01a79ad1fc_1_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hb47631e785ada48_5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hb47631e785ada48_5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hb47631e785ada48_5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hb47631e785ada48_5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0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0.png"/><Relationship Id="rId4" Type="http://schemas.openxmlformats.org/officeDocument/2006/relationships/image" Target="../media/image11.jpg"/><Relationship Id="rId5" Type="http://schemas.openxmlformats.org/officeDocument/2006/relationships/image" Target="../media/image6.jpg"/><Relationship Id="rId6" Type="http://schemas.openxmlformats.org/officeDocument/2006/relationships/image" Target="../media/image1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10.png"/><Relationship Id="rId5" Type="http://schemas.openxmlformats.org/officeDocument/2006/relationships/image" Target="../media/image28.png"/><Relationship Id="rId6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1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jp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1.jpg"/><Relationship Id="rId4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g"/><Relationship Id="rId4" Type="http://schemas.openxmlformats.org/officeDocument/2006/relationships/image" Target="../media/image8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jpg"/><Relationship Id="rId4" Type="http://schemas.openxmlformats.org/officeDocument/2006/relationships/image" Target="../media/image24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jpg"/><Relationship Id="rId4" Type="http://schemas.openxmlformats.org/officeDocument/2006/relationships/image" Target="../media/image26.png"/><Relationship Id="rId5" Type="http://schemas.openxmlformats.org/officeDocument/2006/relationships/image" Target="../media/image2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g"/><Relationship Id="rId4" Type="http://schemas.openxmlformats.org/officeDocument/2006/relationships/image" Target="../media/image17.png"/><Relationship Id="rId5" Type="http://schemas.openxmlformats.org/officeDocument/2006/relationships/image" Target="../media/image12.png"/><Relationship Id="rId6" Type="http://schemas.openxmlformats.org/officeDocument/2006/relationships/image" Target="../media/image1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0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1.jpg"/><Relationship Id="rId4" Type="http://schemas.openxmlformats.org/officeDocument/2006/relationships/image" Target="../media/image2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Relationship Id="rId4" Type="http://schemas.openxmlformats.org/officeDocument/2006/relationships/image" Target="../media/image27.png"/><Relationship Id="rId5" Type="http://schemas.openxmlformats.org/officeDocument/2006/relationships/image" Target="../media/image1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1.jp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1.jpg"/><Relationship Id="rId4" Type="http://schemas.openxmlformats.org/officeDocument/2006/relationships/image" Target="../media/image23.png"/><Relationship Id="rId5" Type="http://schemas.openxmlformats.org/officeDocument/2006/relationships/image" Target="../media/image2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1.jpg"/><Relationship Id="rId4" Type="http://schemas.openxmlformats.org/officeDocument/2006/relationships/image" Target="../media/image25.png"/><Relationship Id="rId5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0" y="129150"/>
            <a:ext cx="8882100" cy="9540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b="1" lang="en-GB" sz="277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rPr>
              <a:t>The X-ray and optical emission of the intermediate polar Swift J0614.0+1709</a:t>
            </a:r>
            <a:endParaRPr b="1" sz="2770">
              <a:solidFill>
                <a:schemeClr val="lt1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76375" y="2344463"/>
            <a:ext cx="8882100" cy="9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741B47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Collaborators: Domitilla De Martino, </a:t>
            </a:r>
            <a:r>
              <a:rPr lang="en-GB" sz="2000">
                <a:solidFill>
                  <a:srgbClr val="741B47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David Buckley, </a:t>
            </a:r>
            <a:r>
              <a:rPr lang="en-GB" sz="2000">
                <a:solidFill>
                  <a:srgbClr val="741B47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Koji Mukai, Martina Veresvarska, Zackery Irving, Simone Scaringi, and Nicola Masetti</a:t>
            </a:r>
            <a:endParaRPr>
              <a:solidFill>
                <a:srgbClr val="741B47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56" name="Google Shape;56;p13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93975" y="1466675"/>
            <a:ext cx="1894175" cy="770429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269350" y="4196375"/>
            <a:ext cx="8748600" cy="89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200">
                <a:solidFill>
                  <a:srgbClr val="FFFF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High Energy Astrophysics in Southern Africa (HEASA 2026)</a:t>
            </a:r>
            <a:endParaRPr sz="2200">
              <a:solidFill>
                <a:srgbClr val="FFFF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231100" y="4599600"/>
            <a:ext cx="3670800" cy="43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rgbClr val="FFFF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02 October 2026</a:t>
            </a:r>
            <a:endParaRPr sz="2000">
              <a:solidFill>
                <a:srgbClr val="FFFF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1143000" y="979475"/>
            <a:ext cx="6858000" cy="48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2257">
                <a:solidFill>
                  <a:srgbClr val="FF9900"/>
                </a:solidFill>
                <a:latin typeface="Nunito"/>
                <a:ea typeface="Nunito"/>
                <a:cs typeface="Nunito"/>
                <a:sym typeface="Nunito"/>
              </a:rPr>
              <a:t>Nikita Rawat (rawatn@saao.ac.za)</a:t>
            </a:r>
            <a:endParaRPr b="1" sz="2257">
              <a:solidFill>
                <a:srgbClr val="FF99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type="title"/>
          </p:nvPr>
        </p:nvSpPr>
        <p:spPr>
          <a:xfrm>
            <a:off x="1037700" y="74675"/>
            <a:ext cx="6209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Nunito"/>
                <a:ea typeface="Nunito"/>
                <a:cs typeface="Nunito"/>
                <a:sym typeface="Nunito"/>
              </a:rPr>
              <a:t>Magnetic Cataclysmic Variables (MCVs)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65" name="Google Shape;65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43391" y="862962"/>
            <a:ext cx="4923859" cy="1863088"/>
          </a:xfrm>
          <a:prstGeom prst="rect">
            <a:avLst/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7" name="Google Shape;67;p14"/>
          <p:cNvSpPr txBox="1"/>
          <p:nvPr/>
        </p:nvSpPr>
        <p:spPr>
          <a:xfrm>
            <a:off x="4400543" y="862950"/>
            <a:ext cx="1407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Shore  (2017)</a:t>
            </a:r>
            <a:endParaRPr sz="1500">
              <a:solidFill>
                <a:schemeClr val="lt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68" name="Google Shape;68;p14"/>
          <p:cNvSpPr/>
          <p:nvPr/>
        </p:nvSpPr>
        <p:spPr>
          <a:xfrm>
            <a:off x="78325" y="696625"/>
            <a:ext cx="2832900" cy="42807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Font typeface="Nunito SemiBold"/>
              <a:buChar char="●"/>
            </a:pPr>
            <a:r>
              <a:rPr lang="en-GB" sz="18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Semi-detached binary systems.</a:t>
            </a:r>
            <a:endParaRPr sz="18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Font typeface="Nunito SemiBold"/>
              <a:buChar char="●"/>
            </a:pPr>
            <a:r>
              <a:rPr lang="en-GB" sz="18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Two components: magnetic white dwarf (B&gt;1MG) and a Roche-lobe filling star.</a:t>
            </a:r>
            <a:endParaRPr sz="18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Font typeface="Nunito SemiBold"/>
              <a:buChar char="●"/>
            </a:pPr>
            <a:r>
              <a:rPr lang="en-GB" sz="18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X-rays to radio wavelengths.</a:t>
            </a:r>
            <a:endParaRPr sz="18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Font typeface="Nunito SemiBold"/>
              <a:buChar char="●"/>
            </a:pPr>
            <a:r>
              <a:rPr lang="en-GB" sz="18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Accretion discs??</a:t>
            </a:r>
            <a:endParaRPr sz="18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69" name="Google Shape;69;p14" title="SAAO LOGO rgb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 title="Polar (Copy).jp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44650" y="2860525"/>
            <a:ext cx="2832876" cy="1904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4" title="Intermediate Polar - V4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10938" y="2854375"/>
            <a:ext cx="2801513" cy="190470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p14"/>
          <p:cNvSpPr txBox="1"/>
          <p:nvPr/>
        </p:nvSpPr>
        <p:spPr>
          <a:xfrm>
            <a:off x="4572000" y="4765225"/>
            <a:ext cx="3151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Nunito SemiBold"/>
                <a:ea typeface="Nunito SemiBold"/>
                <a:cs typeface="Nunito SemiBold"/>
                <a:sym typeface="Nunito SemiBold"/>
              </a:rPr>
              <a:t>Artistic illustration by Mark Garlick</a:t>
            </a:r>
            <a:endParaRPr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73" name="Google Shape;73;p14"/>
          <p:cNvSpPr txBox="1"/>
          <p:nvPr/>
        </p:nvSpPr>
        <p:spPr>
          <a:xfrm flipH="1">
            <a:off x="5036925" y="2819775"/>
            <a:ext cx="665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Polar</a:t>
            </a:r>
            <a:endParaRPr sz="1500">
              <a:solidFill>
                <a:schemeClr val="lt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6060818" y="2819775"/>
            <a:ext cx="1407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Intermediate Polar</a:t>
            </a:r>
            <a:endParaRPr sz="1500">
              <a:solidFill>
                <a:schemeClr val="lt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>
            <p:ph type="title"/>
          </p:nvPr>
        </p:nvSpPr>
        <p:spPr>
          <a:xfrm>
            <a:off x="280200" y="175700"/>
            <a:ext cx="73830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Nunito"/>
                <a:ea typeface="Nunito"/>
                <a:cs typeface="Nunito"/>
                <a:sym typeface="Nunito"/>
              </a:rPr>
              <a:t>Accretion scenarios for intermediate polars (IPs)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" name="Google Shape;8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81" name="Google Shape;81;p15"/>
          <p:cNvPicPr preferRelativeResize="0"/>
          <p:nvPr/>
        </p:nvPicPr>
        <p:blipFill rotWithShape="1">
          <a:blip r:embed="rId3">
            <a:alphaModFix/>
          </a:blip>
          <a:srcRect b="0" l="0" r="0" t="14038"/>
          <a:stretch/>
        </p:blipFill>
        <p:spPr>
          <a:xfrm>
            <a:off x="5296661" y="909750"/>
            <a:ext cx="3492788" cy="1170575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82" name="Google Shape;82;p15"/>
          <p:cNvPicPr preferRelativeResize="0"/>
          <p:nvPr/>
        </p:nvPicPr>
        <p:blipFill rotWithShape="1">
          <a:blip r:embed="rId4">
            <a:alphaModFix/>
          </a:blip>
          <a:srcRect b="3330" l="0" r="0" t="9509"/>
          <a:stretch/>
        </p:blipFill>
        <p:spPr>
          <a:xfrm>
            <a:off x="5296650" y="2182010"/>
            <a:ext cx="3492799" cy="1170602"/>
          </a:xfrm>
          <a:prstGeom prst="rect">
            <a:avLst/>
          </a:prstGeom>
          <a:solidFill>
            <a:srgbClr val="ECECE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5000" rotWithShape="0" algn="tl" dir="5400000" dist="18000">
              <a:srgbClr val="000000">
                <a:alpha val="40000"/>
              </a:srgbClr>
            </a:outerShdw>
          </a:effectLst>
        </p:spPr>
      </p:pic>
      <p:pic>
        <p:nvPicPr>
          <p:cNvPr id="83" name="Google Shape;83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96650" y="3493734"/>
            <a:ext cx="3492800" cy="1170578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4" name="Google Shape;84;p15"/>
          <p:cNvSpPr txBox="1"/>
          <p:nvPr/>
        </p:nvSpPr>
        <p:spPr>
          <a:xfrm>
            <a:off x="5296650" y="2983300"/>
            <a:ext cx="1719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rgbClr val="00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Norton et al.  (1993)</a:t>
            </a:r>
            <a:endParaRPr sz="1300">
              <a:solidFill>
                <a:srgbClr val="00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85" name="Google Shape;85;p15"/>
          <p:cNvSpPr/>
          <p:nvPr/>
        </p:nvSpPr>
        <p:spPr>
          <a:xfrm>
            <a:off x="122850" y="972800"/>
            <a:ext cx="4910400" cy="36915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000"/>
              <a:buFont typeface="Nunito"/>
              <a:buChar char="●"/>
            </a:pPr>
            <a:r>
              <a:rPr b="1" lang="en-GB" sz="20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Stream-fed (disc-less) accretion: </a:t>
            </a:r>
            <a:r>
              <a:rPr b="1" lang="en-GB"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rPr>
              <a:t>(</a:t>
            </a:r>
            <a:r>
              <a:rPr lang="en-GB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Hameury et al. 1986)</a:t>
            </a:r>
            <a:endParaRPr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1" marL="914400" rtl="0" algn="just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700"/>
              <a:buFont typeface="Nunito Medium"/>
              <a:buChar char="○"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Modulation at beat frequency (ω-Ω)</a:t>
            </a:r>
            <a:endParaRPr baseline="-25000"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18288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baseline="-25000" sz="1700">
              <a:solidFill>
                <a:srgbClr val="99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000"/>
              <a:buFont typeface="Nunito"/>
              <a:buChar char="●"/>
            </a:pPr>
            <a:r>
              <a:rPr b="1" lang="en-GB" sz="20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Disc-fed accretion: </a:t>
            </a:r>
            <a:r>
              <a:rPr lang="en-GB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(</a:t>
            </a:r>
            <a:r>
              <a:rPr lang="en-GB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Rosen et al., 1988)</a:t>
            </a:r>
            <a:endParaRPr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1" marL="914400" rtl="0" algn="just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700"/>
              <a:buFont typeface="Nunito Medium"/>
              <a:buChar char="○"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Modulation at spin frequency (ω)</a:t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91440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000"/>
              <a:buFont typeface="Nunito"/>
              <a:buChar char="●"/>
            </a:pPr>
            <a:r>
              <a:rPr b="1" lang="en-GB" sz="2000">
                <a:solidFill>
                  <a:srgbClr val="0B5394"/>
                </a:solidFill>
                <a:latin typeface="Nunito"/>
                <a:ea typeface="Nunito"/>
                <a:cs typeface="Nunito"/>
                <a:sym typeface="Nunito"/>
              </a:rPr>
              <a:t>Disc-overflow accretion: </a:t>
            </a:r>
            <a:r>
              <a:rPr lang="en-GB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(</a:t>
            </a:r>
            <a:r>
              <a:rPr lang="en-GB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Lubow 1989, Hellier et al. 1989)</a:t>
            </a:r>
            <a:endParaRPr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1" marL="914400" rtl="0" algn="just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700"/>
              <a:buFont typeface="Nunito Medium"/>
              <a:buChar char="○"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Simultaneous modulations at spin and beat frequencies</a:t>
            </a:r>
            <a:endParaRPr sz="1700">
              <a:solidFill>
                <a:srgbClr val="990000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86" name="Google Shape;86;p15" title="SAAO LOGO rgb.jp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6"/>
          <p:cNvSpPr txBox="1"/>
          <p:nvPr>
            <p:ph type="title"/>
          </p:nvPr>
        </p:nvSpPr>
        <p:spPr>
          <a:xfrm>
            <a:off x="1435250" y="230275"/>
            <a:ext cx="58083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Nunito"/>
                <a:ea typeface="Nunito"/>
                <a:cs typeface="Nunito"/>
                <a:sym typeface="Nunito"/>
              </a:rPr>
              <a:t>A Timeline of Swift J0614.0+1709</a:t>
            </a:r>
            <a:endParaRPr b="1"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93" name="Google Shape;93;p16"/>
          <p:cNvSpPr/>
          <p:nvPr/>
        </p:nvSpPr>
        <p:spPr>
          <a:xfrm>
            <a:off x="131300" y="802975"/>
            <a:ext cx="4642500" cy="983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B539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Halpern &amp; Thorstensen (2015):</a:t>
            </a:r>
            <a:r>
              <a:rPr lang="en-GB" sz="17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properties suggestive of a magnetic CV based on optical dataset.</a:t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94" name="Google Shape;94;p16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6"/>
          <p:cNvSpPr/>
          <p:nvPr/>
        </p:nvSpPr>
        <p:spPr>
          <a:xfrm>
            <a:off x="889250" y="1873425"/>
            <a:ext cx="5565300" cy="983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B539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Hou et al. 2023</a:t>
            </a:r>
            <a:r>
              <a:rPr lang="en-GB" sz="1700">
                <a:solidFill>
                  <a:srgbClr val="0B539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: </a:t>
            </a:r>
            <a:r>
              <a:rPr lang="en-GB" sz="17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L</a:t>
            </a:r>
            <a:r>
              <a:rPr lang="en-GB" sz="17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AMOST spectroscopy and TESS data, obtained results consistent with those of Halpern &amp; Thorstensen (2015).</a:t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96" name="Google Shape;96;p16"/>
          <p:cNvSpPr/>
          <p:nvPr/>
        </p:nvSpPr>
        <p:spPr>
          <a:xfrm>
            <a:off x="3372600" y="3985400"/>
            <a:ext cx="5307300" cy="86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rgbClr val="0B539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Many aspects of its X-ray behaviour remain</a:t>
            </a:r>
            <a:endParaRPr sz="1700">
              <a:solidFill>
                <a:srgbClr val="0B5394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B539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poorly characterised, leaving a key aspect of the system unexplored.</a:t>
            </a:r>
            <a:endParaRPr sz="1700">
              <a:solidFill>
                <a:srgbClr val="0B5394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97" name="Google Shape;97;p16"/>
          <p:cNvSpPr/>
          <p:nvPr/>
        </p:nvSpPr>
        <p:spPr>
          <a:xfrm>
            <a:off x="1914800" y="2943600"/>
            <a:ext cx="5565300" cy="864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>
                <a:solidFill>
                  <a:srgbClr val="0B539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Bruch 2025</a:t>
            </a:r>
            <a:r>
              <a:rPr lang="en-GB" sz="1700">
                <a:solidFill>
                  <a:srgbClr val="0B539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:</a:t>
            </a:r>
            <a:r>
              <a:rPr lang="en-GB" sz="1700">
                <a:solidFill>
                  <a:srgbClr val="0B539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 </a:t>
            </a:r>
            <a:r>
              <a:rPr lang="en-GB" sz="17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V</a:t>
            </a:r>
            <a:r>
              <a:rPr lang="en-GB" sz="17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ariations in the accretion flow structure inferred from changes in the relative power of the spin and beat frequencies.</a:t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7"/>
          <p:cNvSpPr txBox="1"/>
          <p:nvPr>
            <p:ph type="title"/>
          </p:nvPr>
        </p:nvSpPr>
        <p:spPr>
          <a:xfrm>
            <a:off x="3345150" y="376575"/>
            <a:ext cx="2453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Nunito"/>
                <a:ea typeface="Nunito"/>
                <a:cs typeface="Nunito"/>
                <a:sym typeface="Nunito"/>
              </a:rPr>
              <a:t>Data Sourcing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03" name="Google Shape;10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04" name="Google Shape;104;p17"/>
          <p:cNvSpPr/>
          <p:nvPr/>
        </p:nvSpPr>
        <p:spPr>
          <a:xfrm>
            <a:off x="578550" y="1095325"/>
            <a:ext cx="7758000" cy="3567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2000"/>
              <a:buFont typeface="Nunito SemiBold"/>
              <a:buChar char="●"/>
            </a:pPr>
            <a:r>
              <a:rPr lang="en-GB" sz="17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XMM-Newton: 2019 September 29 for ~29 ks.</a:t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700"/>
              <a:buFont typeface="Nunito SemiBold"/>
              <a:buChar char="●"/>
            </a:pPr>
            <a:r>
              <a:rPr lang="en-GB" sz="17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EPIC-MOS, EPIC-PN, and OM.</a:t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700"/>
              <a:buFont typeface="Nunito SemiBold"/>
              <a:buChar char="●"/>
            </a:pPr>
            <a:r>
              <a:rPr lang="en-GB" sz="17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Standard XMM-Newton SCIENCE ANALYSIS SYSTEM (SAS) software package (version 22.1.0).</a:t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700"/>
              <a:buFont typeface="Nunito SemiBold"/>
              <a:buChar char="●"/>
            </a:pPr>
            <a:r>
              <a:rPr lang="en-GB" sz="17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Temporal and spectral analyses were done using HEASOFT version 6.35.1.</a:t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700"/>
              <a:buFont typeface="Nunito SemiBold"/>
              <a:buChar char="●"/>
            </a:pPr>
            <a:r>
              <a:rPr lang="en-GB" sz="17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TESS: Sectors 33, 43, 44, 45, 71, and 72.</a:t>
            </a:r>
            <a:endParaRPr sz="17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105" name="Google Shape;105;p17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8"/>
          <p:cNvSpPr txBox="1"/>
          <p:nvPr>
            <p:ph type="title"/>
          </p:nvPr>
        </p:nvSpPr>
        <p:spPr>
          <a:xfrm>
            <a:off x="3018800" y="185250"/>
            <a:ext cx="33765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Nunito"/>
                <a:ea typeface="Nunito"/>
                <a:cs typeface="Nunito"/>
                <a:sym typeface="Nunito"/>
              </a:rPr>
              <a:t>Timing Analysis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11" name="Google Shape;111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2" name="Google Shape;112;p18"/>
          <p:cNvSpPr txBox="1"/>
          <p:nvPr/>
        </p:nvSpPr>
        <p:spPr>
          <a:xfrm>
            <a:off x="425700" y="4016725"/>
            <a:ext cx="4938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X-ray and optical light curves of J0614 obtained from XMM-Newton </a:t>
            </a:r>
            <a:endParaRPr sz="15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113" name="Google Shape;113;p18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18" title="epic_om_lc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1902" y="947300"/>
            <a:ext cx="5349499" cy="3003875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15" name="Google Shape;115;p18" title="xmm_ps_new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02600" y="696763"/>
            <a:ext cx="3376499" cy="3381484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6" name="Google Shape;116;p18"/>
          <p:cNvSpPr/>
          <p:nvPr/>
        </p:nvSpPr>
        <p:spPr>
          <a:xfrm>
            <a:off x="6499650" y="4525400"/>
            <a:ext cx="1972800" cy="4776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Disc-fed accretor</a:t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sp>
        <p:nvSpPr>
          <p:cNvPr id="117" name="Google Shape;117;p18"/>
          <p:cNvSpPr/>
          <p:nvPr/>
        </p:nvSpPr>
        <p:spPr>
          <a:xfrm>
            <a:off x="7359000" y="4129175"/>
            <a:ext cx="254100" cy="3453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/>
          <p:nvPr>
            <p:ph type="title"/>
          </p:nvPr>
        </p:nvSpPr>
        <p:spPr>
          <a:xfrm>
            <a:off x="3299925" y="74675"/>
            <a:ext cx="3207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Nunito"/>
                <a:ea typeface="Nunito"/>
                <a:cs typeface="Nunito"/>
                <a:sym typeface="Nunito"/>
              </a:rPr>
              <a:t>Timing Analysis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4" name="Google Shape;124;p19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9" title="tess_ps_n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90771" y="647375"/>
            <a:ext cx="4361528" cy="4370048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6" name="Google Shape;126;p19"/>
          <p:cNvSpPr/>
          <p:nvPr/>
        </p:nvSpPr>
        <p:spPr>
          <a:xfrm>
            <a:off x="5738575" y="3135775"/>
            <a:ext cx="2919600" cy="11760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Spin period ~1411.7 s</a:t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Orbital period ~5.10 h</a:t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Beat period ~1529.4 s</a:t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0"/>
          <p:cNvSpPr txBox="1"/>
          <p:nvPr>
            <p:ph type="title"/>
          </p:nvPr>
        </p:nvSpPr>
        <p:spPr>
          <a:xfrm>
            <a:off x="1128850" y="-20750"/>
            <a:ext cx="6308700" cy="49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Nunito"/>
                <a:ea typeface="Nunito"/>
                <a:cs typeface="Nunito"/>
                <a:sym typeface="Nunito"/>
              </a:rPr>
              <a:t>Time-resolved Power Spectral Analysis</a:t>
            </a:r>
            <a:endParaRPr b="1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3" name="Google Shape;133;p20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20" title="71_dynamic_periodogr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20275" y="2821750"/>
            <a:ext cx="7682125" cy="2231875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5" name="Google Shape;135;p20"/>
          <p:cNvSpPr txBox="1"/>
          <p:nvPr/>
        </p:nvSpPr>
        <p:spPr>
          <a:xfrm>
            <a:off x="7834575" y="1221075"/>
            <a:ext cx="128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Sector 44</a:t>
            </a:r>
            <a:endParaRPr sz="15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sp>
        <p:nvSpPr>
          <p:cNvPr id="136" name="Google Shape;136;p20"/>
          <p:cNvSpPr txBox="1"/>
          <p:nvPr/>
        </p:nvSpPr>
        <p:spPr>
          <a:xfrm>
            <a:off x="0" y="3370375"/>
            <a:ext cx="1283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Sector 71</a:t>
            </a:r>
            <a:endParaRPr sz="1500">
              <a:solidFill>
                <a:schemeClr val="dk1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137" name="Google Shape;137;p20" title="44_dynamic_periodogr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6469" y="468325"/>
            <a:ext cx="7682084" cy="2231875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43" name="Google Shape;143;p21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1"/>
          <p:cNvSpPr txBox="1"/>
          <p:nvPr/>
        </p:nvSpPr>
        <p:spPr>
          <a:xfrm>
            <a:off x="2063675" y="-1525"/>
            <a:ext cx="58863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latin typeface="Nunito"/>
                <a:ea typeface="Nunito"/>
                <a:cs typeface="Nunito"/>
                <a:sym typeface="Nunito"/>
              </a:rPr>
              <a:t>Folded Light Curve Analysis</a:t>
            </a:r>
            <a:endParaRPr b="1" sz="25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45" name="Google Shape;145;p21" title="spin_all_b20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4374" y="549450"/>
            <a:ext cx="3365126" cy="4507377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" name="Google Shape;146;p21" title="pn_ed_spin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29825" y="644075"/>
            <a:ext cx="2519875" cy="2422648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" name="Google Shape;147;p21" title="Screenshot from 2026-09-25 12-26-59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78347" y="3211450"/>
            <a:ext cx="3698275" cy="1845375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8" name="Google Shape;148;p21"/>
          <p:cNvSpPr/>
          <p:nvPr/>
        </p:nvSpPr>
        <p:spPr>
          <a:xfrm>
            <a:off x="6600025" y="1160000"/>
            <a:ext cx="2297700" cy="1906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rgbClr val="0B5394"/>
                </a:solidFill>
                <a:latin typeface="Nunito Medium"/>
                <a:ea typeface="Nunito Medium"/>
                <a:cs typeface="Nunito Medium"/>
                <a:sym typeface="Nunito Medium"/>
              </a:rPr>
              <a:t>Origin of the spin variability in X-rays: </a:t>
            </a: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photoelectric absorption in the accretion flow</a:t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sp>
        <p:nvSpPr>
          <p:cNvPr id="149" name="Google Shape;149;p21"/>
          <p:cNvSpPr/>
          <p:nvPr/>
        </p:nvSpPr>
        <p:spPr>
          <a:xfrm>
            <a:off x="1793575" y="567875"/>
            <a:ext cx="661800" cy="4189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" name="Google Shape;150;p21"/>
          <p:cNvSpPr/>
          <p:nvPr/>
        </p:nvSpPr>
        <p:spPr>
          <a:xfrm>
            <a:off x="1140050" y="570075"/>
            <a:ext cx="714000" cy="992400"/>
          </a:xfrm>
          <a:prstGeom prst="ellipse">
            <a:avLst/>
          </a:prstGeom>
          <a:noFill/>
          <a:ln cap="flat" cmpd="sng" w="19050">
            <a:solidFill>
              <a:srgbClr val="0000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56" name="Google Shape;156;p22"/>
          <p:cNvSpPr txBox="1"/>
          <p:nvPr/>
        </p:nvSpPr>
        <p:spPr>
          <a:xfrm>
            <a:off x="2892475" y="746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latin typeface="Nunito"/>
                <a:ea typeface="Nunito"/>
                <a:cs typeface="Nunito"/>
                <a:sym typeface="Nunito"/>
              </a:rPr>
              <a:t>Spectral Analysis</a:t>
            </a:r>
            <a:endParaRPr b="1" sz="2500"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7" name="Google Shape;157;p22"/>
          <p:cNvSpPr/>
          <p:nvPr/>
        </p:nvSpPr>
        <p:spPr>
          <a:xfrm>
            <a:off x="5210675" y="644075"/>
            <a:ext cx="3375600" cy="21552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 sz="1700">
                <a:solidFill>
                  <a:srgbClr val="990000"/>
                </a:solidFill>
                <a:latin typeface="Nunito"/>
                <a:ea typeface="Nunito"/>
                <a:cs typeface="Nunito"/>
                <a:sym typeface="Nunito"/>
              </a:rPr>
              <a:t>t</a:t>
            </a:r>
            <a:r>
              <a:rPr b="1" lang="en-GB" sz="1700">
                <a:solidFill>
                  <a:srgbClr val="990000"/>
                </a:solidFill>
                <a:latin typeface="Nunito"/>
                <a:ea typeface="Nunito"/>
                <a:cs typeface="Nunito"/>
                <a:sym typeface="Nunito"/>
              </a:rPr>
              <a:t>babs × (partcov × tbabs) × (bb+ reflect x apec + gauss)</a:t>
            </a:r>
            <a:endParaRPr b="1" sz="1700">
              <a:solidFill>
                <a:srgbClr val="990000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0B5394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Covering fraction ~0.73</a:t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T</a:t>
            </a:r>
            <a:r>
              <a:rPr baseline="-25000"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bb</a:t>
            </a: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 ~63 eV (soft IPs ~30%)</a:t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T</a:t>
            </a:r>
            <a:r>
              <a:rPr baseline="-25000"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apec</a:t>
            </a: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 ~12 keV</a:t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L</a:t>
            </a:r>
            <a:r>
              <a:rPr baseline="-25000"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X,bol</a:t>
            </a: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 ~10</a:t>
            </a:r>
            <a:r>
              <a:rPr baseline="30000"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34</a:t>
            </a:r>
            <a:r>
              <a:rPr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 erg s</a:t>
            </a:r>
            <a:r>
              <a:rPr baseline="30000"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-1</a:t>
            </a:r>
            <a:r>
              <a:rPr baseline="-25000" lang="en-GB" sz="1700">
                <a:solidFill>
                  <a:srgbClr val="990000"/>
                </a:solidFill>
                <a:latin typeface="Nunito Medium"/>
                <a:ea typeface="Nunito Medium"/>
                <a:cs typeface="Nunito Medium"/>
                <a:sym typeface="Nunito Medium"/>
              </a:rPr>
              <a:t> </a:t>
            </a:r>
            <a:endParaRPr sz="1700">
              <a:solidFill>
                <a:srgbClr val="990000"/>
              </a:solidFill>
              <a:latin typeface="Nunito Medium"/>
              <a:ea typeface="Nunito Medium"/>
              <a:cs typeface="Nunito Medium"/>
              <a:sym typeface="Nunito Medium"/>
            </a:endParaRPr>
          </a:p>
        </p:txBody>
      </p:sp>
      <p:pic>
        <p:nvPicPr>
          <p:cNvPr id="158" name="Google Shape;158;p22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2" title="avg_spec_global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796475"/>
            <a:ext cx="4850703" cy="4194627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60" name="Google Shape;160;p22" title="Screenshot from 2026-09-25 13-22-31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10674" y="2968475"/>
            <a:ext cx="3450450" cy="1963438"/>
          </a:xfrm>
          <a:prstGeom prst="rect">
            <a:avLst/>
          </a:prstGeom>
          <a:noFill/>
          <a:ln cap="flat" cmpd="sng" w="190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66" name="Google Shape;166;p23"/>
          <p:cNvSpPr txBox="1"/>
          <p:nvPr/>
        </p:nvSpPr>
        <p:spPr>
          <a:xfrm>
            <a:off x="3590300" y="7467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latin typeface="Nunito"/>
                <a:ea typeface="Nunito"/>
                <a:cs typeface="Nunito"/>
                <a:sym typeface="Nunito"/>
              </a:rPr>
              <a:t>Summary</a:t>
            </a:r>
            <a:endParaRPr b="1" sz="25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67" name="Google Shape;167;p23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3"/>
          <p:cNvSpPr/>
          <p:nvPr/>
        </p:nvSpPr>
        <p:spPr>
          <a:xfrm>
            <a:off x="183975" y="579325"/>
            <a:ext cx="8406900" cy="32631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600"/>
              <a:buFont typeface="Nunito SemiBold"/>
              <a:buChar char="●"/>
            </a:pPr>
            <a:r>
              <a:rPr lang="en-GB" sz="1600">
                <a:solidFill>
                  <a:srgbClr val="990000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The spin periodicity found in X-ray data gives independent confirmation of J0614 belonging to IP subclass of MCVs.</a:t>
            </a:r>
            <a:endParaRPr sz="16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990000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Nunito SemiBold"/>
              <a:buChar char="●"/>
            </a:pPr>
            <a:r>
              <a:rPr lang="en-GB" sz="1600">
                <a:solidFill>
                  <a:srgbClr val="0B539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The spin modulation shows a strong energy dependence and the phase-resolved spectroscopy shows significant changes in the covering fraction of the partial absorber across the spin cycle, indicating that the X-ray variability is primarily driven by absorption in the accretion curtains.</a:t>
            </a:r>
            <a:endParaRPr sz="1600">
              <a:solidFill>
                <a:srgbClr val="0B5394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B5394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600"/>
              <a:buFont typeface="Nunito SemiBold"/>
              <a:buChar char="●"/>
            </a:pPr>
            <a:r>
              <a:rPr lang="en-GB" sz="1600">
                <a:solidFill>
                  <a:srgbClr val="0B5394"/>
                </a:solidFill>
                <a:latin typeface="Nunito SemiBold"/>
                <a:ea typeface="Nunito SemiBold"/>
                <a:cs typeface="Nunito SemiBold"/>
                <a:sym typeface="Nunito SemiBold"/>
              </a:rPr>
              <a:t>The optical spin modulation exhibits an approximately 0.5-cycle phase offset between the TESS and XMM-Newton epochs, suggesting temporal changes in the dominant accreting magnetic pole and/or in the relative contributions of the associated reprocessing regions.</a:t>
            </a:r>
            <a:endParaRPr sz="1600">
              <a:solidFill>
                <a:srgbClr val="0B5394"/>
              </a:solidFill>
              <a:latin typeface="Nunito SemiBold"/>
              <a:ea typeface="Nunito SemiBold"/>
              <a:cs typeface="Nunito SemiBold"/>
              <a:sym typeface="Nunito SemiBold"/>
            </a:endParaRPr>
          </a:p>
        </p:txBody>
      </p:sp>
      <p:pic>
        <p:nvPicPr>
          <p:cNvPr id="169" name="Google Shape;169;p23" title="J0614_lc_new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3575" y="543000"/>
            <a:ext cx="8027699" cy="333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3"/>
          <p:cNvSpPr/>
          <p:nvPr/>
        </p:nvSpPr>
        <p:spPr>
          <a:xfrm>
            <a:off x="6053600" y="711750"/>
            <a:ext cx="326700" cy="2021100"/>
          </a:xfrm>
          <a:prstGeom prst="rect">
            <a:avLst/>
          </a:prstGeom>
          <a:noFill/>
          <a:ln cap="flat" cmpd="sng" w="2857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980000"/>
              </a:solidFill>
            </a:endParaRPr>
          </a:p>
        </p:txBody>
      </p:sp>
      <p:sp>
        <p:nvSpPr>
          <p:cNvPr id="171" name="Google Shape;171;p23"/>
          <p:cNvSpPr/>
          <p:nvPr/>
        </p:nvSpPr>
        <p:spPr>
          <a:xfrm>
            <a:off x="6702175" y="711750"/>
            <a:ext cx="326700" cy="2021100"/>
          </a:xfrm>
          <a:prstGeom prst="rect">
            <a:avLst/>
          </a:prstGeom>
          <a:noFill/>
          <a:ln cap="flat" cmpd="sng" w="28575">
            <a:solidFill>
              <a:srgbClr val="98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" name="Google Shape;172;p23" title="qrcode_arxiv.org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25975" y="3946875"/>
            <a:ext cx="1078425" cy="107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23" title="Screenshot from 2026-10-02 06-40-31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9225" y="3946885"/>
            <a:ext cx="6844900" cy="8376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79" name="Google Shape;179;p24"/>
          <p:cNvSpPr txBox="1"/>
          <p:nvPr/>
        </p:nvSpPr>
        <p:spPr>
          <a:xfrm>
            <a:off x="2489750" y="2223050"/>
            <a:ext cx="40722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Thank you for your attention :)</a:t>
            </a:r>
            <a:endParaRPr sz="2100">
              <a:solidFill>
                <a:schemeClr val="lt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lt1"/>
                </a:solidFill>
                <a:latin typeface="Nunito ExtraBold"/>
                <a:ea typeface="Nunito ExtraBold"/>
                <a:cs typeface="Nunito ExtraBold"/>
                <a:sym typeface="Nunito ExtraBold"/>
              </a:rPr>
              <a:t>ध्यान देने के लिए आपका धन्यवाद :)</a:t>
            </a:r>
            <a:endParaRPr sz="2100">
              <a:solidFill>
                <a:schemeClr val="lt1"/>
              </a:solidFill>
              <a:latin typeface="Nunito ExtraBold"/>
              <a:ea typeface="Nunito ExtraBold"/>
              <a:cs typeface="Nunito ExtraBold"/>
              <a:sym typeface="Nunito Extra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5" name="Google Shape;185;p25"/>
          <p:cNvSpPr txBox="1"/>
          <p:nvPr/>
        </p:nvSpPr>
        <p:spPr>
          <a:xfrm>
            <a:off x="3142525" y="17150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latin typeface="Nunito"/>
                <a:ea typeface="Nunito"/>
                <a:cs typeface="Nunito"/>
                <a:sym typeface="Nunito"/>
              </a:rPr>
              <a:t>Back-up Slides</a:t>
            </a:r>
            <a:endParaRPr b="1" sz="25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86" name="Google Shape;186;p25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5" title="tess_lc_s43_final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8175" y="893300"/>
            <a:ext cx="8167660" cy="3884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93" name="Google Shape;193;p26"/>
          <p:cNvSpPr txBox="1"/>
          <p:nvPr/>
        </p:nvSpPr>
        <p:spPr>
          <a:xfrm>
            <a:off x="3142525" y="17150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latin typeface="Nunito"/>
                <a:ea typeface="Nunito"/>
                <a:cs typeface="Nunito"/>
                <a:sym typeface="Nunito"/>
              </a:rPr>
              <a:t>Back-up Slides</a:t>
            </a:r>
            <a:endParaRPr b="1" sz="25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94" name="Google Shape;194;p26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6" title="beat_offse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8850" y="808600"/>
            <a:ext cx="3643602" cy="40978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6" title="orb_offset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30750" y="808600"/>
            <a:ext cx="3645603" cy="4097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02" name="Google Shape;202;p27"/>
          <p:cNvSpPr txBox="1"/>
          <p:nvPr/>
        </p:nvSpPr>
        <p:spPr>
          <a:xfrm>
            <a:off x="3142525" y="171500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latin typeface="Nunito"/>
                <a:ea typeface="Nunito"/>
                <a:cs typeface="Nunito"/>
                <a:sym typeface="Nunito"/>
              </a:rPr>
              <a:t>Back-up Slides</a:t>
            </a:r>
            <a:endParaRPr b="1" sz="25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03" name="Google Shape;203;p27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7" title="pn_spin_hr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221900" y="862200"/>
            <a:ext cx="4507141" cy="4097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0" name="Google Shape;210;p28"/>
          <p:cNvSpPr txBox="1"/>
          <p:nvPr/>
        </p:nvSpPr>
        <p:spPr>
          <a:xfrm>
            <a:off x="3142525" y="-992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latin typeface="Nunito"/>
                <a:ea typeface="Nunito"/>
                <a:cs typeface="Nunito"/>
                <a:sym typeface="Nunito"/>
              </a:rPr>
              <a:t>Back-up Slides</a:t>
            </a:r>
            <a:endParaRPr b="1" sz="25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11" name="Google Shape;211;p28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2" name="Google Shape;212;p28" title="33_dynamic_periodogr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6050" y="474875"/>
            <a:ext cx="7587026" cy="220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8" title="43_dynamic_periodogr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7025" y="2767873"/>
            <a:ext cx="7587026" cy="2204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CFE2F3"/>
            </a:gs>
            <a:gs pos="100000">
              <a:srgbClr val="D5DFEB"/>
            </a:gs>
          </a:gsLst>
          <a:lin ang="5400012" scaled="0"/>
        </a:gra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19" name="Google Shape;219;p29"/>
          <p:cNvSpPr txBox="1"/>
          <p:nvPr/>
        </p:nvSpPr>
        <p:spPr>
          <a:xfrm>
            <a:off x="3142525" y="-9925"/>
            <a:ext cx="30000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latin typeface="Nunito"/>
                <a:ea typeface="Nunito"/>
                <a:cs typeface="Nunito"/>
                <a:sym typeface="Nunito"/>
              </a:rPr>
              <a:t>Back-up Slides</a:t>
            </a:r>
            <a:endParaRPr b="1" sz="2500"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220" name="Google Shape;220;p29" title="SAAO LOGO rgb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37227" y="74675"/>
            <a:ext cx="983921" cy="4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9" title="45_dynamic_periodogram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5950" y="474875"/>
            <a:ext cx="7687649" cy="223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9" title="72_dynamic_periodogram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2731" y="2823350"/>
            <a:ext cx="7687644" cy="2233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