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225" r:id="rId1"/>
  </p:sldMasterIdLst>
  <p:notesMasterIdLst>
    <p:notesMasterId r:id="rId36"/>
  </p:notesMasterIdLst>
  <p:sldIdLst>
    <p:sldId id="256" r:id="rId2"/>
    <p:sldId id="257" r:id="rId3"/>
    <p:sldId id="259" r:id="rId4"/>
    <p:sldId id="296" r:id="rId5"/>
    <p:sldId id="268" r:id="rId6"/>
    <p:sldId id="269" r:id="rId7"/>
    <p:sldId id="265" r:id="rId8"/>
    <p:sldId id="264" r:id="rId9"/>
    <p:sldId id="271" r:id="rId10"/>
    <p:sldId id="263" r:id="rId11"/>
    <p:sldId id="270" r:id="rId12"/>
    <p:sldId id="262" r:id="rId13"/>
    <p:sldId id="273" r:id="rId14"/>
    <p:sldId id="267" r:id="rId15"/>
    <p:sldId id="288" r:id="rId16"/>
    <p:sldId id="274" r:id="rId17"/>
    <p:sldId id="272" r:id="rId18"/>
    <p:sldId id="286" r:id="rId19"/>
    <p:sldId id="285" r:id="rId20"/>
    <p:sldId id="282" r:id="rId21"/>
    <p:sldId id="283" r:id="rId22"/>
    <p:sldId id="281" r:id="rId23"/>
    <p:sldId id="276" r:id="rId24"/>
    <p:sldId id="277" r:id="rId25"/>
    <p:sldId id="287" r:id="rId26"/>
    <p:sldId id="284" r:id="rId27"/>
    <p:sldId id="295" r:id="rId28"/>
    <p:sldId id="290" r:id="rId29"/>
    <p:sldId id="294" r:id="rId30"/>
    <p:sldId id="292" r:id="rId31"/>
    <p:sldId id="266" r:id="rId32"/>
    <p:sldId id="291" r:id="rId33"/>
    <p:sldId id="289" r:id="rId34"/>
    <p:sldId id="29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59"/>
    <p:restoredTop sz="94678"/>
  </p:normalViewPr>
  <p:slideViewPr>
    <p:cSldViewPr snapToGrid="0">
      <p:cViewPr varScale="1">
        <p:scale>
          <a:sx n="116" d="100"/>
          <a:sy n="116" d="100"/>
        </p:scale>
        <p:origin x="2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13378-3F63-BF49-B121-A0302AB2A8A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629EE-5396-5649-BB85-213357B3C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70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that maps are of the emission ad </a:t>
            </a:r>
            <a:r>
              <a:rPr lang="en-US" dirty="0" err="1"/>
              <a:t>ot</a:t>
            </a:r>
            <a:r>
              <a:rPr lang="en-US" dirty="0"/>
              <a:t> get </a:t>
            </a:r>
            <a:r>
              <a:rPr lang="en-US" dirty="0" err="1"/>
              <a:t>cofused</a:t>
            </a:r>
            <a:r>
              <a:rPr lang="en-US" dirty="0"/>
              <a:t> with absorption.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629EE-5396-5649-BB85-213357B3C5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93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629EE-5396-5649-BB85-213357B3C5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65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15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6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070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57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4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49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9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1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58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34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8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4780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0527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10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0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6286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9126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05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54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98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86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009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889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635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81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19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74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0E6A59DE-A9CD-4F42-A523-F446BF03CF0B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A092DE7D-CA3B-6B48-990E-2A00DA28E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6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6" r:id="rId1"/>
    <p:sldLayoutId id="2147485227" r:id="rId2"/>
    <p:sldLayoutId id="2147485228" r:id="rId3"/>
    <p:sldLayoutId id="2147485229" r:id="rId4"/>
    <p:sldLayoutId id="2147485230" r:id="rId5"/>
    <p:sldLayoutId id="2147485231" r:id="rId6"/>
    <p:sldLayoutId id="2147485232" r:id="rId7"/>
    <p:sldLayoutId id="2147485233" r:id="rId8"/>
    <p:sldLayoutId id="2147485234" r:id="rId9"/>
    <p:sldLayoutId id="2147485235" r:id="rId10"/>
    <p:sldLayoutId id="2147485236" r:id="rId11"/>
    <p:sldLayoutId id="2147485237" r:id="rId12"/>
    <p:sldLayoutId id="2147485238" r:id="rId13"/>
    <p:sldLayoutId id="2147485239" r:id="rId14"/>
    <p:sldLayoutId id="2147485240" r:id="rId15"/>
    <p:sldLayoutId id="2147485241" r:id="rId16"/>
    <p:sldLayoutId id="2147485242" r:id="rId17"/>
    <p:sldLayoutId id="2147485243" r:id="rId18"/>
    <p:sldLayoutId id="2147485244" r:id="rId19"/>
    <p:sldLayoutId id="2147485245" r:id="rId20"/>
    <p:sldLayoutId id="2147485246" r:id="rId21"/>
    <p:sldLayoutId id="2147485247" r:id="rId22"/>
    <p:sldLayoutId id="2147485248" r:id="rId23"/>
    <p:sldLayoutId id="2147485249" r:id="rId24"/>
    <p:sldLayoutId id="2147485250" r:id="rId25"/>
    <p:sldLayoutId id="2147485251" r:id="rId26"/>
    <p:sldLayoutId id="2147485252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E6F27-1F09-9F25-DBA4-A2B2ECE73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3055" y="0"/>
            <a:ext cx="7148945" cy="4342953"/>
          </a:xfrm>
          <a:noFill/>
        </p:spPr>
        <p:txBody>
          <a:bodyPr>
            <a:noAutofit/>
          </a:bodyPr>
          <a:lstStyle/>
          <a:p>
            <a:pPr algn="r"/>
            <a:r>
              <a:rPr lang="en-US" sz="8000" b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>Associated HI absorption in the Grus Quartet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55F7A6-05F6-1715-E78E-43E6C14D3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7896"/>
            <a:ext cx="5218545" cy="2700104"/>
          </a:xfrm>
          <a:solidFill>
            <a:schemeClr val="bg1">
              <a:alpha val="34176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/>
              <a:t>Mikhail de Villiers</a:t>
            </a:r>
          </a:p>
          <a:p>
            <a:r>
              <a:rPr lang="en-US" sz="2000" b="1" dirty="0"/>
              <a:t>PhD student</a:t>
            </a:r>
          </a:p>
          <a:p>
            <a:r>
              <a:rPr lang="en-US" sz="2000" b="1" dirty="0"/>
              <a:t>Collaborators: Prof DJ Pisano and Dr Moses Mogotsi</a:t>
            </a:r>
          </a:p>
          <a:p>
            <a:r>
              <a:rPr lang="en-US" sz="2000" b="1" dirty="0"/>
              <a:t>University of Cape Town/ South African Astronomical Observatory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ED75D0-FD07-F6FB-C7DA-7E4037C1E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3960" y="5683403"/>
            <a:ext cx="2798040" cy="11745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4C6707-6DED-DE51-D0AA-1F82BFF65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721" y="5683403"/>
            <a:ext cx="1157239" cy="11745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92A671-1A00-EF3F-3C1D-32DCDBBAE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7733" y="5683403"/>
            <a:ext cx="2948988" cy="117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9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3884E-396E-D1FC-FC83-398E8BBCF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Gas in galaxies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A891FB-4EB3-C246-5EB7-40D72F740AF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760495" cy="4321260"/>
          </a:xfrm>
          <a:prstGeom prst="rect">
            <a:avLst/>
          </a:prstGeom>
          <a:solidFill>
            <a:schemeClr val="tx1">
              <a:alpha val="58881"/>
            </a:schemeClr>
          </a:solidFill>
          <a:ln>
            <a:noFill/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Serves as the fuel for star formation</a:t>
            </a:r>
          </a:p>
          <a:p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AGN in HI- another slide. Abs and link to AGN observations. AGN and cold gas. Fate and role of cold gas. Typically majority mass removed</a:t>
            </a:r>
            <a:endParaRPr lang="en-US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a typeface="+mn-lt"/>
                <a:cs typeface="+mn-lt"/>
              </a:rPr>
              <a:t>The baryon cycle depicts the flow of gas in and around galaxies</a:t>
            </a:r>
            <a:endParaRPr lang="en-US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HI – typically extends further, raw fuel for star-formation</a:t>
            </a: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HI absorption is particularly powerful:</a:t>
            </a:r>
          </a:p>
          <a:p>
            <a:pPr lvl="1"/>
            <a: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Investigate processes in ISM on much different scales</a:t>
            </a:r>
          </a:p>
          <a:p>
            <a:pPr lvl="1"/>
            <a: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Interplay between AGN and host ISM</a:t>
            </a:r>
          </a:p>
          <a:p>
            <a:pPr lvl="1"/>
            <a: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Push out to further z and higher spatial resolution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" name="Picture 7" descr="A diagram of a gas source&#10;&#10;Description automatically generated">
            <a:extLst>
              <a:ext uri="{FF2B5EF4-FFF2-40B4-BE49-F238E27FC236}">
                <a16:creationId xmlns:a16="http://schemas.microsoft.com/office/drawing/2014/main" id="{E569E59A-638D-4F69-132D-C3B290384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270" y="1690688"/>
            <a:ext cx="5095095" cy="4083977"/>
          </a:xfrm>
          <a:prstGeom prst="rect">
            <a:avLst/>
          </a:prstGeom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21BAE295-2AFB-F54F-CC1C-4600AAC43EAC}"/>
              </a:ext>
            </a:extLst>
          </p:cNvPr>
          <p:cNvSpPr txBox="1"/>
          <p:nvPr/>
        </p:nvSpPr>
        <p:spPr>
          <a:xfrm>
            <a:off x="7118683" y="5965657"/>
            <a:ext cx="4160921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cs typeface="Calibri"/>
              </a:rPr>
              <a:t>(Tumlinson et al 2017)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871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932F0B-8347-08BD-FF08-8D9F2307A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E7F7F-76A4-0B33-F156-169E2B20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Associated and Intervening absorption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82324AF-CD5D-6CC2-22AD-F7013E3F6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29695" y="1188720"/>
            <a:ext cx="6762305" cy="508952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714377A-FFAF-7981-37C0-DFA32FDA0325}"/>
              </a:ext>
            </a:extLst>
          </p:cNvPr>
          <p:cNvSpPr txBox="1">
            <a:spLocks/>
          </p:cNvSpPr>
          <p:nvPr/>
        </p:nvSpPr>
        <p:spPr>
          <a:xfrm>
            <a:off x="561109" y="1770207"/>
            <a:ext cx="4760495" cy="4321260"/>
          </a:xfrm>
          <a:prstGeom prst="rect">
            <a:avLst/>
          </a:prstGeom>
          <a:solidFill>
            <a:schemeClr val="tx1">
              <a:alpha val="59464"/>
            </a:schemeClr>
          </a:solidFill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Absorption relies on gas absorbing radiation</a:t>
            </a: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Intervening absorption – gas absorbs radiation from some distant continuum source</a:t>
            </a: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Associated absorption – gas and continuum source are located in same object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586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43BD2D-3BD8-95AC-FC93-CB262F350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F60D3-B094-DDA1-9580-2FBEB8427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Associated and Intervening absorption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EDD967-34C2-DBEA-E027-E22FE4619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29695" y="1188720"/>
            <a:ext cx="6762305" cy="508952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C0E5CD1-2EBD-EB50-CFAF-1C3C58D79D95}"/>
              </a:ext>
            </a:extLst>
          </p:cNvPr>
          <p:cNvSpPr txBox="1">
            <a:spLocks/>
          </p:cNvSpPr>
          <p:nvPr/>
        </p:nvSpPr>
        <p:spPr>
          <a:xfrm>
            <a:off x="561109" y="1770207"/>
            <a:ext cx="4760495" cy="4321260"/>
          </a:xfrm>
          <a:prstGeom prst="rect">
            <a:avLst/>
          </a:prstGeom>
          <a:solidFill>
            <a:schemeClr val="tx1">
              <a:alpha val="59464"/>
            </a:schemeClr>
          </a:solidFill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AGN drives gas via outflows – HI is most massive comp</a:t>
            </a: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HI absorption is particularly powerful:</a:t>
            </a:r>
          </a:p>
          <a:p>
            <a:pPr lvl="1"/>
            <a:r>
              <a:rPr lang="en-US" sz="18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Investigate cold gas around AGN</a:t>
            </a:r>
          </a:p>
          <a:p>
            <a:pPr lvl="1"/>
            <a:r>
              <a:rPr lang="en-US" sz="18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Interplay between AGN and host ISM</a:t>
            </a:r>
          </a:p>
          <a:p>
            <a:pPr lvl="1"/>
            <a:r>
              <a:rPr lang="en-US" sz="18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Push out to further z and higher spatial resolution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3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7D181-BB21-5439-3E45-D8E5EDEDD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64201-FE6C-8CB7-9602-EC74E8938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8959" y="274455"/>
            <a:ext cx="4289842" cy="93550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The Grus Quartet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5FD2F-FB2F-DEC8-F542-7EAA519DFF0A}"/>
              </a:ext>
            </a:extLst>
          </p:cNvPr>
          <p:cNvSpPr txBox="1"/>
          <p:nvPr/>
        </p:nvSpPr>
        <p:spPr>
          <a:xfrm>
            <a:off x="7698959" y="1119937"/>
            <a:ext cx="2678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D ~ 23 Mpc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V_disp</a:t>
            </a: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~ 40 km/s</a:t>
            </a:r>
          </a:p>
        </p:txBody>
      </p:sp>
    </p:spTree>
    <p:extLst>
      <p:ext uri="{BB962C8B-B14F-4D97-AF65-F5344CB8AC3E}">
        <p14:creationId xmlns:p14="http://schemas.microsoft.com/office/powerpoint/2010/main" val="312546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FEA76E-B2AB-1888-3883-E9CAAD5D5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FF44B4-912C-8784-8579-451516084A10}"/>
              </a:ext>
            </a:extLst>
          </p:cNvPr>
          <p:cNvSpPr txBox="1"/>
          <p:nvPr/>
        </p:nvSpPr>
        <p:spPr>
          <a:xfrm>
            <a:off x="8871527" y="4364182"/>
            <a:ext cx="144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NGC 7552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F1BC4F-244B-CB2E-83E4-5667E0D51175}"/>
              </a:ext>
            </a:extLst>
          </p:cNvPr>
          <p:cNvSpPr txBox="1"/>
          <p:nvPr/>
        </p:nvSpPr>
        <p:spPr>
          <a:xfrm>
            <a:off x="4562763" y="1943979"/>
            <a:ext cx="144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NGC 7582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F43D56-E905-8AA9-C573-96AC831C654D}"/>
              </a:ext>
            </a:extLst>
          </p:cNvPr>
          <p:cNvSpPr txBox="1"/>
          <p:nvPr/>
        </p:nvSpPr>
        <p:spPr>
          <a:xfrm>
            <a:off x="3117272" y="726372"/>
            <a:ext cx="144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NGC 7590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53E258-5AE6-A702-C56C-3A6371D66B8A}"/>
              </a:ext>
            </a:extLst>
          </p:cNvPr>
          <p:cNvSpPr txBox="1"/>
          <p:nvPr/>
        </p:nvSpPr>
        <p:spPr>
          <a:xfrm>
            <a:off x="1671781" y="1911713"/>
            <a:ext cx="144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NGC 7599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472BBD-C574-8308-8C38-9587D44E9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8959" y="274455"/>
            <a:ext cx="4289842" cy="93550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The Grus Quartet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BC5797-3A7F-D393-85B5-FDE0C4844A7B}"/>
              </a:ext>
            </a:extLst>
          </p:cNvPr>
          <p:cNvSpPr txBox="1"/>
          <p:nvPr/>
        </p:nvSpPr>
        <p:spPr>
          <a:xfrm>
            <a:off x="7698959" y="1209964"/>
            <a:ext cx="2678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D ~ 23 Mpc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V_disp</a:t>
            </a: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~ 40 km/s</a:t>
            </a:r>
          </a:p>
        </p:txBody>
      </p:sp>
    </p:spTree>
    <p:extLst>
      <p:ext uri="{BB962C8B-B14F-4D97-AF65-F5344CB8AC3E}">
        <p14:creationId xmlns:p14="http://schemas.microsoft.com/office/powerpoint/2010/main" val="2867182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72804-2A7C-2188-F72A-357FC3E6A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/>
              <a:t>MeerKAT</a:t>
            </a:r>
            <a:r>
              <a:rPr lang="en-US" sz="4000" b="1" dirty="0"/>
              <a:t> HI data (</a:t>
            </a:r>
            <a:r>
              <a:rPr lang="en-US" sz="4000" b="1" dirty="0" err="1"/>
              <a:t>MeerChoirs</a:t>
            </a:r>
            <a:r>
              <a:rPr lang="en-US" sz="4000" b="1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B7C997-9986-8763-D215-5DFC64903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188720"/>
            <a:ext cx="5893244" cy="466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4B4E8B-8660-A643-552A-4AC748E0F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154" y="1188718"/>
            <a:ext cx="5893246" cy="46607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C2C218-4D2D-5CE4-AF33-6A2791AA3820}"/>
              </a:ext>
            </a:extLst>
          </p:cNvPr>
          <p:cNvSpPr txBox="1"/>
          <p:nvPr/>
        </p:nvSpPr>
        <p:spPr>
          <a:xfrm>
            <a:off x="182880" y="5966692"/>
            <a:ext cx="3038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48” x 41”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837CBF-FF00-B316-4B36-CA858BA7E3F2}"/>
              </a:ext>
            </a:extLst>
          </p:cNvPr>
          <p:cNvSpPr txBox="1"/>
          <p:nvPr/>
        </p:nvSpPr>
        <p:spPr>
          <a:xfrm>
            <a:off x="6197154" y="5966692"/>
            <a:ext cx="3038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11” x 9”</a:t>
            </a:r>
          </a:p>
        </p:txBody>
      </p:sp>
    </p:spTree>
    <p:extLst>
      <p:ext uri="{BB962C8B-B14F-4D97-AF65-F5344CB8AC3E}">
        <p14:creationId xmlns:p14="http://schemas.microsoft.com/office/powerpoint/2010/main" val="3360534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96B8D-BA7F-92A8-082A-287E8D35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837" y="1033761"/>
            <a:ext cx="2004291" cy="573365"/>
          </a:xfrm>
        </p:spPr>
        <p:txBody>
          <a:bodyPr/>
          <a:lstStyle/>
          <a:p>
            <a:r>
              <a:rPr lang="en-US" b="1" dirty="0"/>
              <a:t>NGC 7582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FB9ABB-35D9-30B8-4AEC-C5A97606A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92" y="1607127"/>
            <a:ext cx="5544383" cy="43848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DCA30B-BCE8-A5B9-9C7F-D8C62665A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07126"/>
            <a:ext cx="5544383" cy="43848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2003B87-4979-519E-86D5-4CDF3D3991BE}"/>
              </a:ext>
            </a:extLst>
          </p:cNvPr>
          <p:cNvSpPr txBox="1">
            <a:spLocks/>
          </p:cNvSpPr>
          <p:nvPr/>
        </p:nvSpPr>
        <p:spPr>
          <a:xfrm>
            <a:off x="7866047" y="1033761"/>
            <a:ext cx="2004291" cy="5733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NGC 7552</a:t>
            </a:r>
          </a:p>
        </p:txBody>
      </p:sp>
    </p:spTree>
    <p:extLst>
      <p:ext uri="{BB962C8B-B14F-4D97-AF65-F5344CB8AC3E}">
        <p14:creationId xmlns:p14="http://schemas.microsoft.com/office/powerpoint/2010/main" val="48921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B0E4AE-F034-F9F1-4578-6894F9F8F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4C7A-711B-2CBC-36EC-DEDDD918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4780"/>
            <a:ext cx="10835640" cy="969264"/>
          </a:xfrm>
        </p:spPr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858DD-4261-A230-48F3-F56066EA3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1127B7-A285-6343-89F6-63BAEF46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2" y="1607127"/>
            <a:ext cx="5544383" cy="4384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AA91A6-DE78-B874-CC2F-1392EBF4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07126"/>
            <a:ext cx="5848528" cy="438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8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E8413-47EF-F993-3958-149530D68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NGC 7582: State of play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4FD346-0FB4-C200-5BDD-9224AB78C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9491" y="1081718"/>
            <a:ext cx="3879629" cy="391366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09CDF01-D41C-FC34-AAC9-B6B25CF23018}"/>
              </a:ext>
            </a:extLst>
          </p:cNvPr>
          <p:cNvSpPr txBox="1">
            <a:spLocks/>
          </p:cNvSpPr>
          <p:nvPr/>
        </p:nvSpPr>
        <p:spPr>
          <a:xfrm>
            <a:off x="182880" y="1110459"/>
            <a:ext cx="4267890" cy="3454707"/>
          </a:xfrm>
          <a:prstGeom prst="rect">
            <a:avLst/>
          </a:prstGeom>
          <a:solidFill>
            <a:schemeClr val="tx1">
              <a:alpha val="59464"/>
            </a:schemeClr>
          </a:solidFill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Seyfert II</a:t>
            </a: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Compton-thick AGN at its </a:t>
            </a:r>
            <a:r>
              <a:rPr lang="en-US" sz="24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centre</a:t>
            </a: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.</a:t>
            </a: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M_BH = 5.5 x 10^7 M⊙</a:t>
            </a:r>
          </a:p>
          <a:p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200 pc circumnuclear ring</a:t>
            </a:r>
          </a:p>
          <a:p>
            <a:r>
              <a:rPr lang="en-US" sz="24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Jet+ionization</a:t>
            </a:r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cone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63DF88-4E54-5057-2440-7265AF3CA84B}"/>
              </a:ext>
            </a:extLst>
          </p:cNvPr>
          <p:cNvSpPr txBox="1"/>
          <p:nvPr/>
        </p:nvSpPr>
        <p:spPr>
          <a:xfrm>
            <a:off x="8201429" y="5102998"/>
            <a:ext cx="3205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Jet+cone</a:t>
            </a:r>
            <a:r>
              <a:rPr lang="en-US" b="1" dirty="0"/>
              <a:t> model projected onto the sky as seen by observer 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21900B1C-FB39-4CEE-4E6D-959743759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585" y="3567453"/>
            <a:ext cx="3071091" cy="30710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B4D251-0CBF-73DC-0763-FD44DE298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585" y="425590"/>
            <a:ext cx="3071091" cy="30828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B5A986-6C94-46AF-B1DB-A4192B4DEA94}"/>
              </a:ext>
            </a:extLst>
          </p:cNvPr>
          <p:cNvSpPr txBox="1"/>
          <p:nvPr/>
        </p:nvSpPr>
        <p:spPr>
          <a:xfrm>
            <a:off x="1684964" y="5102998"/>
            <a:ext cx="204652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[OIII] tracing the biconical outflow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1CE4F6-24EF-7FA3-CD01-C662C950EA90}"/>
              </a:ext>
            </a:extLst>
          </p:cNvPr>
          <p:cNvSpPr txBox="1"/>
          <p:nvPr/>
        </p:nvSpPr>
        <p:spPr>
          <a:xfrm>
            <a:off x="10327923" y="724685"/>
            <a:ext cx="2807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Ricci et al 2018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8E9F868-D807-1246-15BC-FE0553004239}"/>
              </a:ext>
            </a:extLst>
          </p:cNvPr>
          <p:cNvSpPr/>
          <p:nvPr/>
        </p:nvSpPr>
        <p:spPr>
          <a:xfrm>
            <a:off x="3731491" y="5449455"/>
            <a:ext cx="1023094" cy="3048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94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E06851-7301-0175-93F5-838B7F9D8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BB258-A93A-D8B9-5C4A-BED37A3C2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NGC 7582: State of play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DBEF2E-FC2F-5321-C215-D7FE2468F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265" y="606174"/>
            <a:ext cx="5840983" cy="5925127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CF11D28-0FC4-6994-1D13-A8272579F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3123"/>
          <a:stretch>
            <a:fillRect/>
          </a:stretch>
        </p:blipFill>
        <p:spPr>
          <a:xfrm>
            <a:off x="392703" y="2392218"/>
            <a:ext cx="5313666" cy="3251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53C506-32AE-EBBB-F63D-4D3835BB1112}"/>
              </a:ext>
            </a:extLst>
          </p:cNvPr>
          <p:cNvSpPr txBox="1"/>
          <p:nvPr/>
        </p:nvSpPr>
        <p:spPr>
          <a:xfrm>
            <a:off x="392703" y="942109"/>
            <a:ext cx="4932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Evidence for a KDC (kinematically distinct core) rotating faster than the galaxy disk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Central region is kinematically stratified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D4E97B-6E2B-E4FA-53C2-2B4E1FC3E0A8}"/>
              </a:ext>
            </a:extLst>
          </p:cNvPr>
          <p:cNvSpPr txBox="1"/>
          <p:nvPr/>
        </p:nvSpPr>
        <p:spPr>
          <a:xfrm>
            <a:off x="9614593" y="246931"/>
            <a:ext cx="2807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Veenema et al 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69E08D-CD2B-C054-90DD-4A2C89740436}"/>
              </a:ext>
            </a:extLst>
          </p:cNvPr>
          <p:cNvSpPr txBox="1"/>
          <p:nvPr/>
        </p:nvSpPr>
        <p:spPr>
          <a:xfrm>
            <a:off x="392703" y="5793201"/>
            <a:ext cx="2807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Juneau et al 2022</a:t>
            </a:r>
          </a:p>
        </p:txBody>
      </p:sp>
    </p:spTree>
    <p:extLst>
      <p:ext uri="{BB962C8B-B14F-4D97-AF65-F5344CB8AC3E}">
        <p14:creationId xmlns:p14="http://schemas.microsoft.com/office/powerpoint/2010/main" val="3646251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0BE55-C965-810D-9AD2-740D586DB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NGC 7582 and NGC 7552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436E8-06FC-6C9C-FBF2-0BF251602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27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5589E1D-831A-0DAF-488F-0FC97D9DF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6876E-4548-7306-101D-FEA3BE4BC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84760-3F3D-AF0B-3A52-765058C54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4B229A-393E-E56A-BC8C-7DB8C20AF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218CF4-CD87-B323-2E65-C7FED4931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88D296-97EB-C6E8-D610-F5552F710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4513" y="1575720"/>
            <a:ext cx="5564181" cy="329779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5094028-F050-B792-3EF9-023BC330F3F5}"/>
              </a:ext>
            </a:extLst>
          </p:cNvPr>
          <p:cNvCxnSpPr>
            <a:cxnSpLocks/>
          </p:cNvCxnSpPr>
          <p:nvPr/>
        </p:nvCxnSpPr>
        <p:spPr>
          <a:xfrm flipV="1">
            <a:off x="3971636" y="2854036"/>
            <a:ext cx="2567751" cy="822037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36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46500">
              <a:schemeClr val="accent2">
                <a:lumMod val="20000"/>
                <a:lumOff val="80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7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B6E554-C0A9-FA44-A4DF-DE55AD584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99BA4-9826-D93E-4FD8-4D240DBA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C3D16-A5C8-C291-4515-68AA7F476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3D25E8-0E3F-820A-851C-6631C96FE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E2643B-22F8-C4BC-FBAE-5D9A160ED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0A16AB-6CBA-4FF3-9BD6-2AAD2745F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8918" y="2040099"/>
            <a:ext cx="5531765" cy="327858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C0A792-0D42-886D-A9DD-8839233AD960}"/>
              </a:ext>
            </a:extLst>
          </p:cNvPr>
          <p:cNvCxnSpPr>
            <a:cxnSpLocks/>
          </p:cNvCxnSpPr>
          <p:nvPr/>
        </p:nvCxnSpPr>
        <p:spPr>
          <a:xfrm flipV="1">
            <a:off x="3971636" y="2854036"/>
            <a:ext cx="2567751" cy="822037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350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1D245E-6F32-DE74-C02F-0AA273C71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8F51-A4E3-A687-858A-855AC8B1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B6FB91-A955-E492-98F7-6D76D622D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D3C478-0FC8-AC26-77AE-4E5E1605B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96835A-452C-0978-F1E5-53EE7691E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2A9098-9707-5BCC-45B2-8FF13DBFD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8918" y="2040099"/>
            <a:ext cx="5531765" cy="327858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CDC58F-C8B9-3E91-03AE-5B12722D5968}"/>
              </a:ext>
            </a:extLst>
          </p:cNvPr>
          <p:cNvCxnSpPr>
            <a:cxnSpLocks/>
          </p:cNvCxnSpPr>
          <p:nvPr/>
        </p:nvCxnSpPr>
        <p:spPr>
          <a:xfrm flipV="1">
            <a:off x="3971636" y="2854036"/>
            <a:ext cx="2567751" cy="822037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83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CC544C-44C7-BC77-9F2B-4A92B87E8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3716B-CD80-566D-B914-B9F9A1D45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144B5-8E72-6B88-BEB3-F4D7669DB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859E9A-B980-1357-A5EF-9BBE98010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B4E1F9-1D0D-145E-BB47-0BC203326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07DF2E-87C4-0EF7-E0D2-DADE391E1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387" y="2081865"/>
            <a:ext cx="5390828" cy="31950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56148E-E851-5AF5-A73E-02752DAC596E}"/>
              </a:ext>
            </a:extLst>
          </p:cNvPr>
          <p:cNvCxnSpPr>
            <a:cxnSpLocks/>
          </p:cNvCxnSpPr>
          <p:nvPr/>
        </p:nvCxnSpPr>
        <p:spPr>
          <a:xfrm flipV="1">
            <a:off x="3971636" y="2854036"/>
            <a:ext cx="2567751" cy="822037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217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D36B56-7688-BB60-AB00-EF1504B3C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C302D84-8FC9-FFD9-F182-196381CA7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87" y="2081865"/>
            <a:ext cx="5390828" cy="31950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7D2808-BA66-0486-2BCA-4B387C35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08B70A-9FEC-0D18-2435-FF643896E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25F08C-1A09-6B64-CB6E-6B2584C39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84EB61-C939-9AF4-8D79-C6795EF920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9821F2-AF27-8DA4-139C-7F02147100D6}"/>
              </a:ext>
            </a:extLst>
          </p:cNvPr>
          <p:cNvCxnSpPr>
            <a:cxnSpLocks/>
          </p:cNvCxnSpPr>
          <p:nvPr/>
        </p:nvCxnSpPr>
        <p:spPr>
          <a:xfrm>
            <a:off x="8294256" y="1320145"/>
            <a:ext cx="0" cy="175768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14AAFB7-7D8C-1A80-C8DF-A53CDE26F50C}"/>
              </a:ext>
            </a:extLst>
          </p:cNvPr>
          <p:cNvCxnSpPr>
            <a:cxnSpLocks/>
          </p:cNvCxnSpPr>
          <p:nvPr/>
        </p:nvCxnSpPr>
        <p:spPr>
          <a:xfrm>
            <a:off x="10487892" y="1320145"/>
            <a:ext cx="0" cy="2243366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8123CFC-08D0-A56A-C1D0-7A57CD9CEA11}"/>
              </a:ext>
            </a:extLst>
          </p:cNvPr>
          <p:cNvCxnSpPr>
            <a:cxnSpLocks/>
          </p:cNvCxnSpPr>
          <p:nvPr/>
        </p:nvCxnSpPr>
        <p:spPr>
          <a:xfrm>
            <a:off x="9698182" y="1486400"/>
            <a:ext cx="0" cy="2026266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F80C774-ADFC-B38C-A1CB-855CA5040665}"/>
              </a:ext>
            </a:extLst>
          </p:cNvPr>
          <p:cNvSpPr txBox="1"/>
          <p:nvPr/>
        </p:nvSpPr>
        <p:spPr>
          <a:xfrm>
            <a:off x="7370623" y="944183"/>
            <a:ext cx="1334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133 </a:t>
            </a:r>
            <a:r>
              <a:rPr lang="en-US" sz="2000" b="1" dirty="0"/>
              <a:t>km</a:t>
            </a:r>
            <a:r>
              <a:rPr lang="en-US" b="1" dirty="0"/>
              <a:t>/s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4D4012-8F7D-CB7B-0E01-A7638FBCBE1D}"/>
              </a:ext>
            </a:extLst>
          </p:cNvPr>
          <p:cNvSpPr txBox="1"/>
          <p:nvPr/>
        </p:nvSpPr>
        <p:spPr>
          <a:xfrm>
            <a:off x="10262066" y="923349"/>
            <a:ext cx="1334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153 km/s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1F53A2-C82C-9CE1-AC25-6826CB2C8817}"/>
              </a:ext>
            </a:extLst>
          </p:cNvPr>
          <p:cNvSpPr txBox="1"/>
          <p:nvPr/>
        </p:nvSpPr>
        <p:spPr>
          <a:xfrm>
            <a:off x="8873842" y="1108015"/>
            <a:ext cx="1219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56 km/s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AF9333C-7FCF-C7D8-ACBD-5AC9D17A019C}"/>
              </a:ext>
            </a:extLst>
          </p:cNvPr>
          <p:cNvCxnSpPr>
            <a:cxnSpLocks/>
          </p:cNvCxnSpPr>
          <p:nvPr/>
        </p:nvCxnSpPr>
        <p:spPr>
          <a:xfrm flipV="1">
            <a:off x="3971636" y="2854036"/>
            <a:ext cx="2567751" cy="822037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31B69B4-7434-9086-4E08-56ADE93E4EA2}"/>
              </a:ext>
            </a:extLst>
          </p:cNvPr>
          <p:cNvSpPr txBox="1"/>
          <p:nvPr/>
        </p:nvSpPr>
        <p:spPr>
          <a:xfrm>
            <a:off x="8963855" y="1703480"/>
            <a:ext cx="1219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Vsys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2407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76D03C-A475-8B3D-E582-C3910DA8F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F2FF67B1-A529-CCD4-3694-DFAEB4F50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387" y="2081865"/>
            <a:ext cx="5390828" cy="31950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8C31CB-33D9-FB1C-7ED0-A95AA0812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F401E-F044-EC17-097D-6E79C8AA9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AC089B-306F-AD5C-8EEB-6068A175B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63D9D4-6DFF-E182-9A00-4183BE3B4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503B42D-0FF4-AEC9-987B-A751A7FBC660}"/>
              </a:ext>
            </a:extLst>
          </p:cNvPr>
          <p:cNvCxnSpPr>
            <a:cxnSpLocks/>
          </p:cNvCxnSpPr>
          <p:nvPr/>
        </p:nvCxnSpPr>
        <p:spPr>
          <a:xfrm>
            <a:off x="8294256" y="1320145"/>
            <a:ext cx="0" cy="175768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E1568A8-E8A4-7ED7-D4E0-D6E34B076461}"/>
              </a:ext>
            </a:extLst>
          </p:cNvPr>
          <p:cNvCxnSpPr>
            <a:cxnSpLocks/>
          </p:cNvCxnSpPr>
          <p:nvPr/>
        </p:nvCxnSpPr>
        <p:spPr>
          <a:xfrm>
            <a:off x="10487892" y="1320145"/>
            <a:ext cx="0" cy="2243366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8341431-EFC2-1313-8AD8-88ED2CF543E0}"/>
              </a:ext>
            </a:extLst>
          </p:cNvPr>
          <p:cNvCxnSpPr>
            <a:cxnSpLocks/>
          </p:cNvCxnSpPr>
          <p:nvPr/>
        </p:nvCxnSpPr>
        <p:spPr>
          <a:xfrm>
            <a:off x="9698182" y="1486400"/>
            <a:ext cx="0" cy="2026266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C769D67-A215-00A7-24D5-1351E885C716}"/>
              </a:ext>
            </a:extLst>
          </p:cNvPr>
          <p:cNvSpPr txBox="1"/>
          <p:nvPr/>
        </p:nvSpPr>
        <p:spPr>
          <a:xfrm>
            <a:off x="7965712" y="1028969"/>
            <a:ext cx="773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3A5D8E-A137-7CB6-E19A-1E796D9C69B7}"/>
              </a:ext>
            </a:extLst>
          </p:cNvPr>
          <p:cNvSpPr txBox="1"/>
          <p:nvPr/>
        </p:nvSpPr>
        <p:spPr>
          <a:xfrm>
            <a:off x="10244649" y="1024512"/>
            <a:ext cx="77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2.17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6A6016-C978-385B-9E31-88372CBF164E}"/>
              </a:ext>
            </a:extLst>
          </p:cNvPr>
          <p:cNvSpPr txBox="1"/>
          <p:nvPr/>
        </p:nvSpPr>
        <p:spPr>
          <a:xfrm>
            <a:off x="9439528" y="1202077"/>
            <a:ext cx="743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2.33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812022-F016-13D7-F991-1412C9BEB9F1}"/>
              </a:ext>
            </a:extLst>
          </p:cNvPr>
          <p:cNvCxnSpPr>
            <a:cxnSpLocks/>
          </p:cNvCxnSpPr>
          <p:nvPr/>
        </p:nvCxnSpPr>
        <p:spPr>
          <a:xfrm flipV="1">
            <a:off x="3971636" y="2854036"/>
            <a:ext cx="2567751" cy="822037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CDCD4BD-C34F-DE45-696B-F480E585D355}"/>
              </a:ext>
            </a:extLst>
          </p:cNvPr>
          <p:cNvSpPr txBox="1"/>
          <p:nvPr/>
        </p:nvSpPr>
        <p:spPr>
          <a:xfrm>
            <a:off x="6539387" y="5523730"/>
            <a:ext cx="493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Adopting a spin Temp = 100 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2A9570-E00E-63A1-5087-46B86CE9B152}"/>
              </a:ext>
            </a:extLst>
          </p:cNvPr>
          <p:cNvSpPr txBox="1"/>
          <p:nvPr/>
        </p:nvSpPr>
        <p:spPr>
          <a:xfrm>
            <a:off x="6394249" y="380755"/>
            <a:ext cx="522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Component masses (x10^7 M⊙)</a:t>
            </a:r>
          </a:p>
          <a:p>
            <a:endParaRPr lang="en-US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0843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4183CAE-0E87-12AA-14DC-DE2C3735C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ED25784D-BE66-4A65-9355-387FE8A08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127" y="704088"/>
            <a:ext cx="5390828" cy="31950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0A585F-1DF1-53FC-FA4A-66F323B95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C5994-4B00-43E3-A777-935C7E27C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CB148D-9525-E9E1-0FDB-EBA0A317E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0C0F24-BE39-1822-7145-0FC65483B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DEC5761-EF3B-3415-619E-12D179DAB8B3}"/>
              </a:ext>
            </a:extLst>
          </p:cNvPr>
          <p:cNvCxnSpPr>
            <a:cxnSpLocks/>
          </p:cNvCxnSpPr>
          <p:nvPr/>
        </p:nvCxnSpPr>
        <p:spPr>
          <a:xfrm flipV="1">
            <a:off x="3971636" y="2854036"/>
            <a:ext cx="2567751" cy="822037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C933AE9-E0F4-5D41-6F08-72FB4DA90357}"/>
              </a:ext>
            </a:extLst>
          </p:cNvPr>
          <p:cNvSpPr txBox="1"/>
          <p:nvPr/>
        </p:nvSpPr>
        <p:spPr>
          <a:xfrm>
            <a:off x="6714836" y="4100945"/>
            <a:ext cx="493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Adopting a spin Temp = 100K: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7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9929F43-EB7F-5252-8A38-DEAF1A5BF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DB37BC3-15A1-D1FF-91B0-3E337AB46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387" y="2081865"/>
            <a:ext cx="5390828" cy="31950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4DC117-5473-1997-44E6-22609609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76C7A-6271-3788-EAFE-564BC556C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E83C36-E3E2-61D4-8B3D-9D56E92D8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8076E5-724D-DF5D-8B50-C9A3BF1CC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6EADAD-6A8C-EE61-3D36-AA228A6D700A}"/>
              </a:ext>
            </a:extLst>
          </p:cNvPr>
          <p:cNvCxnSpPr>
            <a:cxnSpLocks/>
          </p:cNvCxnSpPr>
          <p:nvPr/>
        </p:nvCxnSpPr>
        <p:spPr>
          <a:xfrm flipV="1">
            <a:off x="3971636" y="2854036"/>
            <a:ext cx="2567751" cy="822037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78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0A7352-39F7-EDF3-9844-D816BB45D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698C3-F88E-33E1-8634-A8E92F5B0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8CBEB7-4CBF-5ECB-393B-721DB62BD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4C4406-E15A-9CF1-B523-562191E78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E4EBA0-FA43-87E0-15B9-59511CD9A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9AD00E-2FF0-C9BC-0030-894611597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292" y="481022"/>
            <a:ext cx="5390828" cy="31950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1B15434-A432-63DC-3E42-B7D906487BBF}"/>
              </a:ext>
            </a:extLst>
          </p:cNvPr>
          <p:cNvCxnSpPr>
            <a:cxnSpLocks/>
          </p:cNvCxnSpPr>
          <p:nvPr/>
        </p:nvCxnSpPr>
        <p:spPr>
          <a:xfrm flipV="1">
            <a:off x="3971636" y="1251752"/>
            <a:ext cx="2572877" cy="2424321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188995-C952-6A7E-1170-EA3D36BC0899}"/>
              </a:ext>
            </a:extLst>
          </p:cNvPr>
          <p:cNvSpPr txBox="1"/>
          <p:nvPr/>
        </p:nvSpPr>
        <p:spPr>
          <a:xfrm>
            <a:off x="6714836" y="4100945"/>
            <a:ext cx="49322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Redshifted comp (56 km/s) peaks close to </a:t>
            </a:r>
            <a:r>
              <a:rPr lang="en-US" dirty="0" err="1"/>
              <a:t>Vsys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Likely tracing a circumnuclear 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Juneau et al 2022 show that the gas is rotating faster than the stars by ~50 km/s in the inner region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7AFFFE-FE03-3010-7B04-3C1606F80D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8292" y="481022"/>
            <a:ext cx="5390828" cy="31950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9150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5985D9-A709-A381-8352-1F39E14CE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1AFD8-C8BA-0230-FFAB-D51D7B25A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C44381-DADA-8A63-EC99-32E415DE3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B4B091-21EA-6F6B-4C73-D1E8DB34C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BD8E13-D083-933C-0789-1CEEDB694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E5E8C1-E740-DFB1-D3B6-C00F78161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292" y="481022"/>
            <a:ext cx="5390828" cy="31950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203CF62-020B-F44B-89BC-DCAEBF6DF588}"/>
              </a:ext>
            </a:extLst>
          </p:cNvPr>
          <p:cNvCxnSpPr>
            <a:cxnSpLocks/>
          </p:cNvCxnSpPr>
          <p:nvPr/>
        </p:nvCxnSpPr>
        <p:spPr>
          <a:xfrm flipV="1">
            <a:off x="3971636" y="1251752"/>
            <a:ext cx="2572877" cy="2424321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7B5DCBB-79C8-181A-C3DD-8605E0371E62}"/>
              </a:ext>
            </a:extLst>
          </p:cNvPr>
          <p:cNvSpPr txBox="1"/>
          <p:nvPr/>
        </p:nvSpPr>
        <p:spPr>
          <a:xfrm>
            <a:off x="6714836" y="4100945"/>
            <a:ext cx="49322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Redshifted comp (56 km/s) peaks close to </a:t>
            </a:r>
            <a:r>
              <a:rPr lang="en-US" b="1" dirty="0" err="1"/>
              <a:t>Vsys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Likely tracing a circumnuclear 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Juneau et al 2022 show that the gas is rotating faster than the stars by ~50 km/s in the inner region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A1F599-CAD7-5581-4D28-F95A7ECB79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8292" y="481021"/>
            <a:ext cx="5390828" cy="3195051"/>
          </a:xfrm>
          <a:prstGeom prst="rect">
            <a:avLst/>
          </a:prstGeom>
          <a:ln w="28575">
            <a:solidFill>
              <a:srgbClr val="FF9300"/>
            </a:solidFill>
          </a:ln>
        </p:spPr>
      </p:pic>
    </p:spTree>
    <p:extLst>
      <p:ext uri="{BB962C8B-B14F-4D97-AF65-F5344CB8AC3E}">
        <p14:creationId xmlns:p14="http://schemas.microsoft.com/office/powerpoint/2010/main" val="2893107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B9B32C-89D4-B9B4-5F36-ABD854E97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C5D83-4244-33AE-F039-5660EB643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329645-6B6A-BFD4-6A92-BCB726290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D33DA2-3D9F-8578-6DE2-EA87F23E5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8E49DE-D50D-2ABC-AB59-74FE46C7D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D0D76E-A86F-E3EA-F74E-8350DD320969}"/>
              </a:ext>
            </a:extLst>
          </p:cNvPr>
          <p:cNvCxnSpPr>
            <a:cxnSpLocks/>
          </p:cNvCxnSpPr>
          <p:nvPr/>
        </p:nvCxnSpPr>
        <p:spPr>
          <a:xfrm flipV="1">
            <a:off x="3971636" y="1251752"/>
            <a:ext cx="2572877" cy="2424321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9BB62CEF-CEEA-A6EB-94F3-47433B33B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637" y="3835608"/>
            <a:ext cx="4252908" cy="26779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903BFD-0D27-8C30-8459-2269A3DE9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8292" y="481021"/>
            <a:ext cx="5390828" cy="3195051"/>
          </a:xfrm>
          <a:prstGeom prst="rect">
            <a:avLst/>
          </a:prstGeom>
          <a:ln w="28575">
            <a:solidFill>
              <a:srgbClr val="FF9300"/>
            </a:solidFill>
          </a:ln>
        </p:spPr>
      </p:pic>
    </p:spTree>
    <p:extLst>
      <p:ext uri="{BB962C8B-B14F-4D97-AF65-F5344CB8AC3E}">
        <p14:creationId xmlns:p14="http://schemas.microsoft.com/office/powerpoint/2010/main" val="2338618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25005B-21C7-C269-9FC2-8E286117E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6D5FD-3B23-4C5F-1AE2-388C9DFF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7DC22D-F185-B646-3223-B1CD4B864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943992-A1F6-71F5-C54E-157A77A33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3F3264-053F-4864-D261-FF3E60927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AE9550-26E9-FEFD-6768-AC7C12F2FC24}"/>
              </a:ext>
            </a:extLst>
          </p:cNvPr>
          <p:cNvCxnSpPr>
            <a:cxnSpLocks/>
          </p:cNvCxnSpPr>
          <p:nvPr/>
        </p:nvCxnSpPr>
        <p:spPr>
          <a:xfrm flipV="1">
            <a:off x="3971636" y="1251752"/>
            <a:ext cx="2572877" cy="2424321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D8DE491-CF43-63C5-72FB-4C44DDB9FE4F}"/>
              </a:ext>
            </a:extLst>
          </p:cNvPr>
          <p:cNvSpPr txBox="1"/>
          <p:nvPr/>
        </p:nvSpPr>
        <p:spPr>
          <a:xfrm>
            <a:off x="6742545" y="3786909"/>
            <a:ext cx="4904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Blueshifted</a:t>
            </a:r>
            <a:r>
              <a:rPr lang="en-US" b="1" dirty="0"/>
              <a:t> comp has consistent velocities with outflows in other wavelengths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Typical optical depth for outflows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Peak V ~ 133 km/s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Ionised</a:t>
            </a:r>
            <a:r>
              <a:rPr lang="en-US" b="1" dirty="0"/>
              <a:t> outflow exceeds </a:t>
            </a:r>
            <a:r>
              <a:rPr lang="en-US" b="1" dirty="0" err="1"/>
              <a:t>V_esc</a:t>
            </a:r>
            <a:r>
              <a:rPr lang="en-US" b="1" dirty="0"/>
              <a:t> of 580 km/s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6F720D-0107-B33B-4603-F258F6508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292" y="481020"/>
            <a:ext cx="5390828" cy="319505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9380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BFD43F-F2BD-5699-E780-00D3AEFFC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9558-C4B6-E9FB-BE12-BD16F1CC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0D6442-3BCD-A020-5C30-96C5552AF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818D37-7D8C-9301-60BE-E72D6375B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8574A0-AC99-8B82-D269-9C7DEFB40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96D0EA9-58D8-6B18-C8E3-1BC554E240A9}"/>
              </a:ext>
            </a:extLst>
          </p:cNvPr>
          <p:cNvCxnSpPr>
            <a:cxnSpLocks/>
          </p:cNvCxnSpPr>
          <p:nvPr/>
        </p:nvCxnSpPr>
        <p:spPr>
          <a:xfrm flipV="1">
            <a:off x="3971636" y="1251752"/>
            <a:ext cx="2572877" cy="2424321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E6B641-005F-1E7A-5B15-B336A2C44005}"/>
              </a:ext>
            </a:extLst>
          </p:cNvPr>
          <p:cNvSpPr txBox="1"/>
          <p:nvPr/>
        </p:nvSpPr>
        <p:spPr>
          <a:xfrm>
            <a:off x="6589417" y="4073237"/>
            <a:ext cx="51075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Assume that gas has same origins (200 pc)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Adopt spin Temp = 1000 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HI mass outflow rate ~ 2.35 M⊙/yr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Ionised</a:t>
            </a:r>
            <a:r>
              <a:rPr lang="en-US" b="1" dirty="0"/>
              <a:t> gas mass outflow rate ~ 0.05 M⊙/yr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5535D0-1401-741B-2362-AFDEFFEC29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292" y="481020"/>
            <a:ext cx="5390828" cy="319505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45887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916A45-6DCE-0E53-E84A-297B7395F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1DED0-C404-D569-229A-83A2D8BFF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B92F2-BF81-D7E9-DDB4-DD6EF8844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4" y="1635344"/>
            <a:ext cx="5564181" cy="4400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FB3D5D-F1C2-873B-7C2C-EA8FB0D9B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93" y="1685759"/>
            <a:ext cx="5739552" cy="4299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34B6B5-F0F2-9A50-01CF-DA94286F8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3" y="1639782"/>
            <a:ext cx="5874149" cy="440053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AB2195-079B-0DDA-3B8E-E514C622CC70}"/>
              </a:ext>
            </a:extLst>
          </p:cNvPr>
          <p:cNvCxnSpPr>
            <a:cxnSpLocks/>
          </p:cNvCxnSpPr>
          <p:nvPr/>
        </p:nvCxnSpPr>
        <p:spPr>
          <a:xfrm flipV="1">
            <a:off x="3971636" y="1251752"/>
            <a:ext cx="2572877" cy="2424321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0D63109-EDEE-73DE-AED1-D941E28CF2F7}"/>
              </a:ext>
            </a:extLst>
          </p:cNvPr>
          <p:cNvSpPr txBox="1"/>
          <p:nvPr/>
        </p:nvSpPr>
        <p:spPr>
          <a:xfrm>
            <a:off x="6714836" y="4100945"/>
            <a:ext cx="49322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b="1" dirty="0"/>
              <a:t> redshifted comp (153 km/s) likely tracing infalling clouds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Required accretion rate to sustain luminosity: 2.6 x 10^-3 M⊙/yr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Assuming the gas lies at 200 pc SF disk: 16.95 M⊙/yr. Cloud infall rate onto galaxy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Gas can be as far as 1300 kpc along LOS to match required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3BA5E-E52A-DAB2-4997-74401CD48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292" y="481020"/>
            <a:ext cx="5390828" cy="3195051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49292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748F8-2416-41E1-FE9D-2515B8BF3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outflow/ AGN feedback/ Link to high energy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0125C-931C-B250-75DC-B57461854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42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6993A-D329-DFA1-470D-DFE0E9A291E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48080"/>
            </a:schemeClr>
          </a:solidFill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AF947-5FAD-C867-5564-6965C23BE51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>
              <a:alpha val="48370"/>
            </a:schemeClr>
          </a:solidFill>
        </p:spPr>
        <p:txBody>
          <a:bodyPr>
            <a:normAutofit/>
          </a:bodyPr>
          <a:lstStyle/>
          <a:p>
            <a:r>
              <a:rPr lang="en-US" sz="2100" b="1" dirty="0" err="1">
                <a:solidFill>
                  <a:schemeClr val="tx1">
                    <a:lumMod val="10000"/>
                    <a:lumOff val="90000"/>
                  </a:schemeClr>
                </a:solidFill>
              </a:rPr>
              <a:t>MeerChoirs</a:t>
            </a:r>
            <a:r>
              <a:rPr lang="en-US" sz="2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 </a:t>
            </a:r>
            <a:r>
              <a:rPr lang="en-US" sz="2100" b="1" dirty="0" err="1">
                <a:solidFill>
                  <a:schemeClr val="tx1">
                    <a:lumMod val="10000"/>
                    <a:lumOff val="90000"/>
                  </a:schemeClr>
                </a:solidFill>
              </a:rPr>
              <a:t>MeerKAT</a:t>
            </a:r>
            <a:r>
              <a:rPr lang="en-US" sz="2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 HI data reveals the presence of HI absorption in NGC 7582</a:t>
            </a:r>
          </a:p>
          <a:p>
            <a:r>
              <a:rPr lang="en-US" sz="2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The absorption profile is complex with multiple gas components along the LOS</a:t>
            </a:r>
          </a:p>
          <a:p>
            <a:r>
              <a:rPr lang="en-US" sz="2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Evidence for both an outflow and infalling clouds</a:t>
            </a:r>
          </a:p>
          <a:p>
            <a:r>
              <a:rPr lang="en-US" sz="2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A fraction of the HI in outflow may be launched into the CGM or even IGM</a:t>
            </a:r>
          </a:p>
          <a:p>
            <a:r>
              <a:rPr lang="en-US" sz="2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The infalling HI could feed the AGN</a:t>
            </a:r>
          </a:p>
          <a:p>
            <a:r>
              <a:rPr lang="en-US" sz="2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The AGN may ‘loosen up’ the disk H, making it more susceptible to tidal stripping from group members.</a:t>
            </a:r>
          </a:p>
          <a:p>
            <a:pPr lvl="1"/>
            <a:r>
              <a:rPr lang="en-US" sz="21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It is vital to assist the relative importance of internal factors compared to external factors in shaping the HI morphology of a galaxy</a:t>
            </a:r>
          </a:p>
        </p:txBody>
      </p:sp>
    </p:spTree>
    <p:extLst>
      <p:ext uri="{BB962C8B-B14F-4D97-AF65-F5344CB8AC3E}">
        <p14:creationId xmlns:p14="http://schemas.microsoft.com/office/powerpoint/2010/main" val="4049352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411F83-CAF9-34F9-5B4B-B29784FF4F73}"/>
              </a:ext>
            </a:extLst>
          </p:cNvPr>
          <p:cNvSpPr txBox="1"/>
          <p:nvPr/>
        </p:nvSpPr>
        <p:spPr>
          <a:xfrm>
            <a:off x="3389745" y="2151727"/>
            <a:ext cx="54125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566259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500">
              <a:schemeClr val="accent2">
                <a:lumMod val="75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0">
              <a:schemeClr val="accent1">
                <a:lumMod val="5000"/>
                <a:lumOff val="95000"/>
              </a:schemeClr>
            </a:gs>
            <a:gs pos="68000">
              <a:schemeClr val="accent2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108B6-BF96-CE77-B1FA-F0C1AB242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NGC 7552 is also here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DEB05F-34F7-2627-D5FE-88E0B0508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3965" y="1972601"/>
            <a:ext cx="6629707" cy="39036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BCE347-9B31-BBFC-3AC1-90762C072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41" y="1972601"/>
            <a:ext cx="4894769" cy="383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856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01D81-390D-D7D9-3946-28FE96494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7A62A-E333-41C0-784F-20C13A2E6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 absorption in NGC 7582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A1E12-9819-4BBE-F354-9DDC6E9DC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7ACB90-4640-7A97-0B12-BFA8151C7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803" y="1434226"/>
            <a:ext cx="5564181" cy="44005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7EFA8C-35A7-EEAF-3616-F514A3C80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73" y="1736176"/>
            <a:ext cx="5454825" cy="40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42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2D70E-1CAE-37AC-6506-8DBFEBC8F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9BBD5E-2D4A-416E-27B3-C098B8111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000" y="1568504"/>
            <a:ext cx="5848529" cy="43848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964FDD-5C6E-F89F-AC84-2A5653C95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4780"/>
            <a:ext cx="10835640" cy="969264"/>
          </a:xfrm>
        </p:spPr>
        <p:txBody>
          <a:bodyPr/>
          <a:lstStyle/>
          <a:p>
            <a:r>
              <a:rPr lang="en-US" dirty="0"/>
              <a:t>HI absorption in NGC 7582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F93E77-DF0C-9DCE-F9F1-0E4E0CA66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3745"/>
            <a:ext cx="6290723" cy="375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39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FE986-07BC-940E-2780-88E11A1EC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42828-F8E7-99E4-1EA3-2B0D94FD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 absorption in NGC 7582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F9FBFD-1DE5-0AE6-6DEE-855D61D3F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6" y="1411676"/>
            <a:ext cx="6003994" cy="47178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F9AD33-28D3-870E-1812-7DF4BC62D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680" y="1411676"/>
            <a:ext cx="6003994" cy="471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78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3F483-3996-31E8-7D4F-39565D92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33EC4-D15C-DD6E-2272-3C866A845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F15114-9237-95AD-DA8B-7E004BCCE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75" y="1439708"/>
            <a:ext cx="6320626" cy="457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03639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8030</TotalTime>
  <Words>833</Words>
  <Application>Microsoft Macintosh PowerPoint</Application>
  <PresentationFormat>Widescreen</PresentationFormat>
  <Paragraphs>120</Paragraphs>
  <Slides>34</Slides>
  <Notes>2</Notes>
  <HiddenSlides>9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Aptos</vt:lpstr>
      <vt:lpstr>Arial</vt:lpstr>
      <vt:lpstr>Calibri</vt:lpstr>
      <vt:lpstr>Neue Haas Grotesk Text Pro</vt:lpstr>
      <vt:lpstr>Dune</vt:lpstr>
      <vt:lpstr>Associated HI absorption in the Grus Quartet</vt:lpstr>
      <vt:lpstr>Gas in galaxies</vt:lpstr>
      <vt:lpstr>Associated and Intervening absorption</vt:lpstr>
      <vt:lpstr>Associated and Intervening absorption</vt:lpstr>
      <vt:lpstr>The Grus Quartet</vt:lpstr>
      <vt:lpstr>The Grus Quartet</vt:lpstr>
      <vt:lpstr>MeerKAT HI data (MeerChoirs)</vt:lpstr>
      <vt:lpstr>NGC 7582</vt:lpstr>
      <vt:lpstr>HI absorption in NGC 7582</vt:lpstr>
      <vt:lpstr>NGC 7582: State of play</vt:lpstr>
      <vt:lpstr>NGC 7582: State of play</vt:lpstr>
      <vt:lpstr>NGC 7582 and NGC 7552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HI absorption in NGC 7582</vt:lpstr>
      <vt:lpstr>Impact of outflow/ AGN feedback/ Link to high energy</vt:lpstr>
      <vt:lpstr>Summary</vt:lpstr>
      <vt:lpstr>PowerPoint Presentation</vt:lpstr>
      <vt:lpstr>NGC 7552 is also here</vt:lpstr>
      <vt:lpstr>HI absorption in NGC 7582</vt:lpstr>
      <vt:lpstr>HI absorption in NGC 7582</vt:lpstr>
      <vt:lpstr>HI absorption in NGC 7582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Mikhail De Villiers</dc:creator>
  <cp:lastModifiedBy>Mikhail De Villiers</cp:lastModifiedBy>
  <cp:revision>6</cp:revision>
  <dcterms:created xsi:type="dcterms:W3CDTF">2026-09-24T07:45:21Z</dcterms:created>
  <dcterms:modified xsi:type="dcterms:W3CDTF">2026-09-30T09:38:57Z</dcterms:modified>
</cp:coreProperties>
</file>