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media/image10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32.jpg" ContentType="image/p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media/image68.jpg" ContentType="image/png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1" r:id="rId2"/>
    <p:sldMasterId id="2147483688" r:id="rId3"/>
    <p:sldMasterId id="2147483693" r:id="rId4"/>
  </p:sldMasterIdLst>
  <p:notesMasterIdLst>
    <p:notesMasterId r:id="rId31"/>
  </p:notesMasterIdLst>
  <p:sldIdLst>
    <p:sldId id="3845" r:id="rId5"/>
    <p:sldId id="14999576" r:id="rId6"/>
    <p:sldId id="2724" r:id="rId7"/>
    <p:sldId id="14999579" r:id="rId8"/>
    <p:sldId id="14999580" r:id="rId9"/>
    <p:sldId id="2723" r:id="rId10"/>
    <p:sldId id="14999557" r:id="rId11"/>
    <p:sldId id="14999581" r:id="rId12"/>
    <p:sldId id="14999569" r:id="rId13"/>
    <p:sldId id="257" r:id="rId14"/>
    <p:sldId id="14999533" r:id="rId15"/>
    <p:sldId id="14999553" r:id="rId16"/>
    <p:sldId id="14999563" r:id="rId17"/>
    <p:sldId id="14999558" r:id="rId18"/>
    <p:sldId id="14999571" r:id="rId19"/>
    <p:sldId id="3809" r:id="rId20"/>
    <p:sldId id="14999536" r:id="rId21"/>
    <p:sldId id="14999537" r:id="rId22"/>
    <p:sldId id="14999549" r:id="rId23"/>
    <p:sldId id="14999547" r:id="rId24"/>
    <p:sldId id="14999578" r:id="rId25"/>
    <p:sldId id="14999582" r:id="rId26"/>
    <p:sldId id="14999570" r:id="rId27"/>
    <p:sldId id="14999560" r:id="rId28"/>
    <p:sldId id="14999575" r:id="rId29"/>
    <p:sldId id="14999572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2E"/>
    <a:srgbClr val="FFCB41"/>
    <a:srgbClr val="FFE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8" autoAdjust="0"/>
    <p:restoredTop sz="90066"/>
  </p:normalViewPr>
  <p:slideViewPr>
    <p:cSldViewPr snapToGrid="0">
      <p:cViewPr varScale="1">
        <p:scale>
          <a:sx n="86" d="100"/>
          <a:sy n="86" d="100"/>
        </p:scale>
        <p:origin x="4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284FB-910C-084B-907C-532E63214F34}" type="datetimeFigureOut">
              <a:rPr kumimoji="1" lang="zh-CN" altLang="en-US" smtClean="0"/>
              <a:t>2026/10/1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ACF18-F63D-E048-8E02-6683069D82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914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EP is a space mission to monitor and explore the X-ray sky.</a:t>
            </a:r>
          </a:p>
          <a:p>
            <a:r>
              <a:rPr kumimoji="1" lang="en-US" altLang="zh-CN" dirty="0"/>
              <a:t>It is led by CAS, in collaboration with ESA, MPE and CNES. </a:t>
            </a:r>
          </a:p>
          <a:p>
            <a:r>
              <a:rPr kumimoji="1" lang="en-US" altLang="zh-CN" dirty="0"/>
              <a:t>The satellite is complicated as there are 14 telescopes onboard, </a:t>
            </a:r>
          </a:p>
          <a:p>
            <a:r>
              <a:rPr kumimoji="1" lang="en-US" altLang="zh-CN" dirty="0"/>
              <a:t>12 X-ray monitors (WXT) to make a large </a:t>
            </a:r>
            <a:r>
              <a:rPr kumimoji="1" lang="en-US" altLang="zh-CN" dirty="0" err="1"/>
              <a:t>FoV</a:t>
            </a:r>
            <a:r>
              <a:rPr kumimoji="1" lang="en-US" altLang="zh-CN" dirty="0"/>
              <a:t>, and 2 telescopes for deep observations.    </a:t>
            </a:r>
          </a:p>
          <a:p>
            <a:r>
              <a:rPr kumimoji="1" lang="en-US" altLang="zh-CN" dirty="0"/>
              <a:t>EP was launched in January 2024, and started science operations from July the same year.   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7789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723B3-9D45-7285-0325-8228BFEF6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FA14E10-FD46-F639-1C44-EE12A8436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7D51317-90FD-1EA7-D45C-5E5F0615A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Currently we have several ASMs operating, Swift/BAT, MAXI, INTEGRAL, all in hard X-ray and gamma-ray. </a:t>
            </a:r>
          </a:p>
          <a:p>
            <a:r>
              <a:rPr kumimoji="1" lang="en-US" altLang="zh-CN" dirty="0"/>
              <a:t>These instruments use the technologies of either coded-mask, or pin-hole or slit camera,</a:t>
            </a:r>
          </a:p>
          <a:p>
            <a:r>
              <a:rPr kumimoji="1" lang="en-US" altLang="zh-CN" dirty="0"/>
              <a:t>which cannot focus the incoming X-ray light.</a:t>
            </a:r>
          </a:p>
          <a:p>
            <a:r>
              <a:rPr kumimoji="1" lang="en-US" altLang="zh-CN" dirty="0"/>
              <a:t>The current instruments almost reach the maximum performance that the conventional technology can possibly offer.</a:t>
            </a:r>
          </a:p>
          <a:p>
            <a:r>
              <a:rPr kumimoji="1" lang="en-US" altLang="zh-CN" dirty="0"/>
              <a:t>It is difficult to further improve sensitivity dramatically.</a:t>
            </a:r>
          </a:p>
          <a:p>
            <a:r>
              <a:rPr kumimoji="1" lang="en-US" altLang="zh-CN" dirty="0"/>
              <a:t>New technology …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0284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DC373-A2C8-DBF9-7E3B-061A4A493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C0A7EE6-1C44-E184-5342-B0B044E3C3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031C751-92D1-1B79-8703-18ED10DAE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1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9BBDB-73F7-790D-77CF-D0918585C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4D02E5C-DE3F-7353-0DDD-7AD8BF398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3CA52F9-6513-4817-CA76-2E9BA387F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58675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4225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00514-CA89-4B9C-1D68-FBF702169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AA31A86-91A7-48AF-48FC-4EA751C08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E58C29-F638-2678-B302-C9687C77F0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~ 45 snapshots per day</a:t>
            </a:r>
          </a:p>
          <a:p>
            <a:r>
              <a:rPr kumimoji="1" lang="en-US" altLang="zh-CN" dirty="0"/>
              <a:t>FXT survey target observation (FSTO)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3677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6448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ED8CE-40DF-256B-2EC0-FCBA52BAE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BF24DD7-43ED-7C4E-7851-1E38DA0A2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7BCEF02-E10B-FC1A-9A44-878B76AF78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1572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1802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ACF18-F63D-E048-8E02-6683069D8248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11146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ACF18-F63D-E048-8E02-6683069D8248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53413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95636-3357-5B3E-4E29-0C1CB8DC0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0884EF-A4F3-B39E-90BB-357DCE66F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A340C17-5636-707A-9465-4F0FEF937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C69C73-EF18-6A32-D152-2F7DE1A95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ACF18-F63D-E048-8E02-6683069D8248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49552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41CA6-4995-6107-B278-47300CA0D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E450951-ECF6-E195-8CA2-44A291473E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C16E6E7-40EF-D475-0BE2-7C9AA459B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7277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9658B-4D77-FD57-06DB-94F95DA86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072A7D-9874-A1D5-D30A-5F1B100DA6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87CA39E-C7DB-2875-72F6-C218EDDFCA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B21457-06B8-3F44-1151-4E12483D6A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ACF18-F63D-E048-8E02-6683069D8248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2911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7278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67707-8664-5C5D-AAC6-6A869611B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358E7DD-AD8A-573F-A3E9-7537308577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FA6A923-62AF-FEA8-64BE-57D430EDD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68EB0C-0C41-FF29-3BC6-58F87F70B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ACF18-F63D-E048-8E02-6683069D8248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22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75179-6CA8-3DA4-8E35-7D30DBF44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6D80168-3CD8-5789-D9F7-D517F5AD7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034CB1B-A425-E8EB-22C7-59BF177CC5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BBCFABF-4A9D-CEFC-CEC0-F0B498252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ACF18-F63D-E048-8E02-6683069D8248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5072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A97B2-7FE2-6D3B-8B30-EAC52766B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BCB5271-B0D7-E402-3C74-3990A16631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D66C845-D7E0-4D85-2846-0CE94E7C1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2CACF6-301D-E1F3-6567-8D7C61E735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ACF18-F63D-E048-8E02-6683069D8248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1397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DEDA2-3E39-9A3B-4CD8-4B5C76D8C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3D16F37-4F65-EFAC-2011-9EC169CBA1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C6311A8-441B-CD04-E74E-D162147F1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619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FD5B6-56A7-ED09-7D59-0A3D01234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FBC2F3-8610-1005-7802-0924C13D2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4A9DAC7-56BF-4D37-D473-3DC79B4D2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unusual transient, previously unknown type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4005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BD13-F0FD-0573-AE09-5C382C099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F90463E-5A6B-6600-07B4-08A480A79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18741A0-60EA-B056-C512-17C857114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0260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6A822-EA8F-52A1-AD0E-A356642FD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B49B4E0-47DC-4E40-E710-9FB344167A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84C4DDB-CDE1-2EB0-4929-6F4EBF64C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21702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5B549-050E-ADB0-65D1-6647BF99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FF7C1FB-10FB-6222-2697-7FC59AEC4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B6B0BF4-E0D6-9705-066B-B0B19A8D3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68873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23168-4BAD-1564-B78C-F3A54F203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4696111-A264-E1C4-EB51-A87357F80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513641F-608F-19D2-760A-35D5444B8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4378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ACF18-F63D-E048-8E02-6683069D8248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0430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609600" y="256810"/>
            <a:ext cx="109728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609600" y="1435465"/>
            <a:ext cx="5386917" cy="739411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pPr lvl="0">
              <a:defRPr sz="1800" b="0"/>
            </a:pPr>
            <a:r>
              <a:rPr sz="2400" b="1"/>
              <a:t>正文级别 1</a:t>
            </a:r>
          </a:p>
          <a:p>
            <a:pPr lvl="1">
              <a:defRPr sz="1800" b="0"/>
            </a:pPr>
            <a:r>
              <a:rPr sz="2400" b="1"/>
              <a:t>正文级别 2</a:t>
            </a:r>
          </a:p>
          <a:p>
            <a:pPr lvl="2">
              <a:defRPr sz="1800" b="0"/>
            </a:pPr>
            <a:r>
              <a:rPr sz="2400" b="1"/>
              <a:t>正文级别 3</a:t>
            </a:r>
          </a:p>
          <a:p>
            <a:pPr lvl="3">
              <a:defRPr sz="1800" b="0"/>
            </a:pPr>
            <a:r>
              <a:rPr sz="2400" b="1"/>
              <a:t>正文级别 4</a:t>
            </a:r>
          </a:p>
          <a:p>
            <a:pPr lvl="4">
              <a:defRPr sz="1800" b="0"/>
            </a:pPr>
            <a:r>
              <a:rPr sz="2400" b="1"/>
              <a:t>正文级别 5</a:t>
            </a:r>
          </a:p>
        </p:txBody>
      </p:sp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238375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527051" y="895350"/>
            <a:ext cx="11137901" cy="0"/>
          </a:xfrm>
          <a:prstGeom prst="line">
            <a:avLst/>
          </a:prstGeom>
          <a:ln w="12700">
            <a:solidFill>
              <a:srgbClr val="A7C0DE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7C0DE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609600" y="254000"/>
            <a:ext cx="10972800" cy="5619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500">
                <a:solidFill>
                  <a:srgbClr val="4F81BD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500" b="1">
                <a:solidFill>
                  <a:srgbClr val="4F81BD"/>
                </a:solidFill>
              </a:rP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181662144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609601" y="0"/>
            <a:ext cx="4011084" cy="1435100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4766733" y="273050"/>
            <a:ext cx="6815667" cy="6584950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/>
            </a:lvl1pPr>
            <a:lvl2pPr marL="783771" indent="-326571">
              <a:spcBef>
                <a:spcPts val="700"/>
              </a:spcBef>
              <a:defRPr sz="3200"/>
            </a:lvl2pPr>
            <a:lvl3pPr>
              <a:spcBef>
                <a:spcPts val="700"/>
              </a:spcBef>
              <a:defRPr sz="3200"/>
            </a:lvl3pPr>
            <a:lvl4pPr marL="1737360" indent="-365760">
              <a:spcBef>
                <a:spcPts val="700"/>
              </a:spcBef>
              <a:defRPr sz="3200"/>
            </a:lvl4pPr>
            <a:lvl5pPr marL="2194560" indent="-365760">
              <a:spcBef>
                <a:spcPts val="700"/>
              </a:spcBef>
              <a:defRPr sz="3200"/>
            </a:lvl5pPr>
          </a:lstStyle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3849451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8839200" y="0"/>
            <a:ext cx="2743200" cy="6400804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609600" y="274639"/>
            <a:ext cx="8026400" cy="658336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正文级别 1</a:t>
            </a:r>
          </a:p>
          <a:p>
            <a:pPr lvl="1">
              <a:defRPr sz="1800"/>
            </a:pPr>
            <a:r>
              <a:rPr sz="2400"/>
              <a:t>正文级别 2</a:t>
            </a:r>
          </a:p>
          <a:p>
            <a:pPr lvl="2">
              <a:defRPr sz="1800"/>
            </a:pPr>
            <a:r>
              <a:rPr sz="2400"/>
              <a:t>正文级别 3</a:t>
            </a:r>
          </a:p>
          <a:p>
            <a:pPr lvl="3">
              <a:defRPr sz="1800"/>
            </a:pPr>
            <a:r>
              <a:rPr sz="2400"/>
              <a:t>正文级别 4</a:t>
            </a:r>
          </a:p>
          <a:p>
            <a:pPr lvl="4">
              <a:defRPr sz="1800"/>
            </a:pPr>
            <a:r>
              <a:rPr sz="2400"/>
              <a:t>正文级别 5</a:t>
            </a:r>
          </a:p>
        </p:txBody>
      </p:sp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6294245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11254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50" name="Shape 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145054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609600" y="256810"/>
            <a:ext cx="109728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609600" y="1435465"/>
            <a:ext cx="5386917" cy="739411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b="1"/>
            </a:lvl1pPr>
            <a:lvl2pPr marL="0" indent="457200">
              <a:buClrTx/>
              <a:buSzTx/>
              <a:buFontTx/>
              <a:buNone/>
              <a:defRPr b="1"/>
            </a:lvl2pPr>
            <a:lvl3pPr marL="0" indent="914400">
              <a:buClrTx/>
              <a:buSzTx/>
              <a:buFontTx/>
              <a:buNone/>
              <a:defRPr b="1"/>
            </a:lvl3pPr>
            <a:lvl4pPr marL="0" indent="1371600">
              <a:buClrTx/>
              <a:buSzTx/>
              <a:buFontTx/>
              <a:buNone/>
              <a:defRPr b="1"/>
            </a:lvl4pPr>
            <a:lvl5pPr marL="0" indent="1828800">
              <a:buClrTx/>
              <a:buSzTx/>
              <a:buFontTx/>
              <a:buNone/>
              <a:defRPr b="1"/>
            </a:lvl5pPr>
          </a:lstStyle>
          <a:p>
            <a:pPr lvl="0">
              <a:defRPr sz="1800" b="0"/>
            </a:pPr>
            <a:r>
              <a:rPr sz="2400" b="1"/>
              <a:t>正文级别 1</a:t>
            </a:r>
          </a:p>
          <a:p>
            <a:pPr lvl="1">
              <a:defRPr sz="1800" b="0"/>
            </a:pPr>
            <a:r>
              <a:rPr sz="2400" b="1"/>
              <a:t>正文级别 2</a:t>
            </a:r>
          </a:p>
          <a:p>
            <a:pPr lvl="2">
              <a:defRPr sz="1800" b="0"/>
            </a:pPr>
            <a:r>
              <a:rPr sz="2400" b="1"/>
              <a:t>正文级别 3</a:t>
            </a:r>
          </a:p>
          <a:p>
            <a:pPr lvl="3">
              <a:defRPr sz="1800" b="0"/>
            </a:pPr>
            <a:r>
              <a:rPr sz="2400" b="1"/>
              <a:t>正文级别 4</a:t>
            </a:r>
          </a:p>
          <a:p>
            <a:pPr lvl="4">
              <a:defRPr sz="1800" b="0"/>
            </a:pPr>
            <a:r>
              <a:rPr sz="2400" b="1"/>
              <a:t>正文级别 5</a:t>
            </a:r>
          </a:p>
        </p:txBody>
      </p:sp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84999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527051" y="895350"/>
            <a:ext cx="11137901" cy="0"/>
          </a:xfrm>
          <a:prstGeom prst="line">
            <a:avLst/>
          </a:prstGeom>
          <a:ln w="12700">
            <a:solidFill>
              <a:srgbClr val="A7C0DE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A7C0DE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</a:lstStyle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xfrm>
            <a:off x="609600" y="254000"/>
            <a:ext cx="10972800" cy="5619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500">
                <a:solidFill>
                  <a:srgbClr val="4F81BD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500" b="1">
                <a:solidFill>
                  <a:srgbClr val="4F81BD"/>
                </a:solidFill>
              </a:rPr>
              <a:t>标题文本</a:t>
            </a:r>
          </a:p>
        </p:txBody>
      </p:sp>
    </p:spTree>
    <p:extLst>
      <p:ext uri="{BB962C8B-B14F-4D97-AF65-F5344CB8AC3E}">
        <p14:creationId xmlns:p14="http://schemas.microsoft.com/office/powerpoint/2010/main" val="180860121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/>
          </p:cNvSpPr>
          <p:nvPr>
            <p:ph type="title"/>
          </p:nvPr>
        </p:nvSpPr>
        <p:spPr>
          <a:xfrm>
            <a:off x="609601" y="0"/>
            <a:ext cx="4011084" cy="1435100"/>
          </a:xfrm>
          <a:prstGeom prst="rect">
            <a:avLst/>
          </a:prstGeom>
        </p:spPr>
        <p:txBody>
          <a:bodyPr anchor="b"/>
          <a:lstStyle>
            <a:lvl1pPr algn="l">
              <a:defRPr sz="200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34" name="Shape 34"/>
          <p:cNvSpPr>
            <a:spLocks noGrp="1"/>
          </p:cNvSpPr>
          <p:nvPr>
            <p:ph type="body" idx="1"/>
          </p:nvPr>
        </p:nvSpPr>
        <p:spPr>
          <a:xfrm>
            <a:off x="4766733" y="273050"/>
            <a:ext cx="6815667" cy="6584950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/>
            </a:lvl1pPr>
            <a:lvl2pPr marL="783771" indent="-326571">
              <a:spcBef>
                <a:spcPts val="700"/>
              </a:spcBef>
              <a:defRPr sz="3200"/>
            </a:lvl2pPr>
            <a:lvl3pPr>
              <a:spcBef>
                <a:spcPts val="700"/>
              </a:spcBef>
              <a:defRPr sz="3200"/>
            </a:lvl3pPr>
            <a:lvl4pPr marL="1737360" indent="-365760">
              <a:spcBef>
                <a:spcPts val="700"/>
              </a:spcBef>
              <a:defRPr sz="3200"/>
            </a:lvl4pPr>
            <a:lvl5pPr marL="2194560" indent="-365760">
              <a:spcBef>
                <a:spcPts val="700"/>
              </a:spcBef>
              <a:defRPr sz="3200"/>
            </a:lvl5pPr>
          </a:lstStyle>
          <a:p>
            <a:pPr lvl="0">
              <a:defRPr sz="1800"/>
            </a:pPr>
            <a:r>
              <a:rPr sz="3200"/>
              <a:t>正文级别 1</a:t>
            </a:r>
          </a:p>
          <a:p>
            <a:pPr lvl="1">
              <a:defRPr sz="1800"/>
            </a:pPr>
            <a:r>
              <a:rPr sz="3200"/>
              <a:t>正文级别 2</a:t>
            </a:r>
          </a:p>
          <a:p>
            <a:pPr lvl="2">
              <a:defRPr sz="1800"/>
            </a:pPr>
            <a:r>
              <a:rPr sz="3200"/>
              <a:t>正文级别 3</a:t>
            </a:r>
          </a:p>
          <a:p>
            <a:pPr lvl="3">
              <a:defRPr sz="1800"/>
            </a:pPr>
            <a:r>
              <a:rPr sz="3200"/>
              <a:t>正文级别 4</a:t>
            </a:r>
          </a:p>
          <a:p>
            <a:pPr lvl="4">
              <a:defRPr sz="1800"/>
            </a:pPr>
            <a:r>
              <a:rPr sz="3200"/>
              <a:t>正文级别 5</a:t>
            </a:r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353339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/>
          </p:cNvSpPr>
          <p:nvPr>
            <p:ph type="title"/>
          </p:nvPr>
        </p:nvSpPr>
        <p:spPr>
          <a:xfrm>
            <a:off x="8839200" y="0"/>
            <a:ext cx="2743200" cy="6400804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46" name="Shape 46"/>
          <p:cNvSpPr>
            <a:spLocks noGrp="1"/>
          </p:cNvSpPr>
          <p:nvPr>
            <p:ph type="body" idx="1"/>
          </p:nvPr>
        </p:nvSpPr>
        <p:spPr>
          <a:xfrm>
            <a:off x="609600" y="274639"/>
            <a:ext cx="8026400" cy="6583361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400"/>
              <a:t>正文级别 1</a:t>
            </a:r>
          </a:p>
          <a:p>
            <a:pPr lvl="1">
              <a:defRPr sz="1800"/>
            </a:pPr>
            <a:r>
              <a:rPr sz="2400"/>
              <a:t>正文级别 2</a:t>
            </a:r>
          </a:p>
          <a:p>
            <a:pPr lvl="2">
              <a:defRPr sz="1800"/>
            </a:pPr>
            <a:r>
              <a:rPr sz="2400"/>
              <a:t>正文级别 3</a:t>
            </a:r>
          </a:p>
          <a:p>
            <a:pPr lvl="3">
              <a:defRPr sz="1800"/>
            </a:pPr>
            <a:r>
              <a:rPr sz="2400"/>
              <a:t>正文级别 4</a:t>
            </a:r>
          </a:p>
          <a:p>
            <a:pPr lvl="4">
              <a:defRPr sz="1800"/>
            </a:pPr>
            <a:r>
              <a:rPr sz="2400"/>
              <a:t>正文级别 5</a:t>
            </a:r>
          </a:p>
        </p:txBody>
      </p:sp>
      <p:sp>
        <p:nvSpPr>
          <p:cNvPr id="47" name="Shape 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528100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11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041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lnSpc>
                <a:spcPct val="135000"/>
              </a:lnSpc>
              <a:spcBef>
                <a:spcPts val="1600"/>
              </a:spcBef>
              <a:buFont typeface="Wingdings" panose="05000000000000000000" pitchFamily="2" charset="2"/>
              <a:buChar char="n"/>
              <a:defRPr sz="2400" b="1">
                <a:solidFill>
                  <a:srgbClr val="002060"/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1pPr>
            <a:lvl2pPr marL="990600" indent="-381000">
              <a:lnSpc>
                <a:spcPct val="135000"/>
              </a:lnSpc>
              <a:spcBef>
                <a:spcPts val="800"/>
              </a:spcBef>
              <a:buFont typeface="Wingdings" panose="05000000000000000000" pitchFamily="2" charset="2"/>
              <a:buChar char="l"/>
              <a:defRPr sz="2000" b="1">
                <a:solidFill>
                  <a:srgbClr val="002060"/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2pPr>
            <a:lvl3pPr marL="1524000" indent="-304800">
              <a:lnSpc>
                <a:spcPct val="135000"/>
              </a:lnSpc>
              <a:spcBef>
                <a:spcPts val="800"/>
              </a:spcBef>
              <a:buFont typeface="Wingdings" panose="05000000000000000000" pitchFamily="2" charset="2"/>
              <a:buChar char="p"/>
              <a:defRPr sz="2000" b="1">
                <a:solidFill>
                  <a:srgbClr val="002060"/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3pPr>
            <a:lvl4pPr marL="2133600" indent="-304800">
              <a:lnSpc>
                <a:spcPct val="135000"/>
              </a:lnSpc>
              <a:spcBef>
                <a:spcPts val="800"/>
              </a:spcBef>
              <a:buFont typeface="Wingdings" panose="05000000000000000000" pitchFamily="2" charset="2"/>
              <a:buChar char="£"/>
              <a:defRPr sz="2000" b="1">
                <a:solidFill>
                  <a:srgbClr val="002060"/>
                </a:solidFill>
                <a:latin typeface="思源黑体 CN Regular" panose="020B0500000000000000" charset="-122"/>
                <a:ea typeface="思源黑体 CN Regular" panose="020B0500000000000000" charset="-122"/>
              </a:defRPr>
            </a:lvl4pPr>
            <a:lvl5pPr>
              <a:spcBef>
                <a:spcPts val="1600"/>
              </a:spcBef>
              <a:defRPr sz="2000" b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33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3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304800" y="664634"/>
            <a:ext cx="11176000" cy="97367"/>
          </a:xfrm>
          <a:prstGeom prst="rect">
            <a:avLst/>
          </a:prstGeom>
          <a:gradFill rotWithShape="1">
            <a:gsLst>
              <a:gs pos="0">
                <a:srgbClr val="5C92C4"/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0" scaled="1"/>
          </a:gra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nl-BE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3"/>
          </p:nvPr>
        </p:nvSpPr>
        <p:spPr>
          <a:xfrm>
            <a:off x="9401472" y="6453340"/>
            <a:ext cx="2743200" cy="365125"/>
          </a:xfrm>
        </p:spPr>
        <p:txBody>
          <a:bodyPr/>
          <a:lstStyle>
            <a:lvl1pPr>
              <a:defRPr sz="1600" b="1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4EFD527-299C-4BF1-8143-F5080F3901D9}" type="slidenum">
              <a:rPr kumimoji="0" lang="zh-CN" alt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‹#›</a:t>
            </a:fld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139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 userDrawn="1"/>
        </p:nvSpPr>
        <p:spPr bwMode="auto">
          <a:xfrm>
            <a:off x="282786" y="793709"/>
            <a:ext cx="11175707" cy="48648"/>
          </a:xfrm>
          <a:prstGeom prst="rect">
            <a:avLst/>
          </a:prstGeom>
          <a:gradFill rotWithShape="1">
            <a:gsLst>
              <a:gs pos="0">
                <a:srgbClr val="5C92C4"/>
              </a:gs>
              <a:gs pos="100000">
                <a:schemeClr val="accent2">
                  <a:lumMod val="60000"/>
                  <a:lumOff val="40000"/>
                  <a:alpha val="0"/>
                </a:schemeClr>
              </a:gs>
            </a:gsLst>
            <a:lin ang="0" scaled="1"/>
          </a:gradFill>
          <a:ln w="9525">
            <a:noFill/>
            <a:miter lim="800000"/>
          </a:ln>
        </p:spPr>
        <p:txBody>
          <a:bodyPr wrap="none" lIns="91436" tIns="45719" rIns="91436" bIns="45719" anchor="ctr"/>
          <a:lstStyle/>
          <a:p>
            <a:pPr>
              <a:defRPr/>
            </a:pPr>
            <a:endParaRPr lang="nl-BE" sz="2400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pic>
        <p:nvPicPr>
          <p:cNvPr id="16" name="图片 15" descr="新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560" y="162821"/>
            <a:ext cx="1300071" cy="5596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45182" y="148725"/>
            <a:ext cx="847096" cy="519445"/>
          </a:xfrm>
          <a:prstGeom prst="rect">
            <a:avLst/>
          </a:prstGeom>
        </p:spPr>
      </p:pic>
      <p:sp>
        <p:nvSpPr>
          <p:cNvPr id="6" name="Espace réservé du contenu 8"/>
          <p:cNvSpPr>
            <a:spLocks noGrp="1"/>
          </p:cNvSpPr>
          <p:nvPr>
            <p:ph sz="quarter" idx="15" hasCustomPrompt="1"/>
          </p:nvPr>
        </p:nvSpPr>
        <p:spPr>
          <a:xfrm>
            <a:off x="345079" y="1243653"/>
            <a:ext cx="11051120" cy="476586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584961" y="25058"/>
            <a:ext cx="6306588" cy="83669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latin typeface="思源黑体 CN Regular" panose="020B0500000000000000" charset="-122"/>
                <a:ea typeface="思源黑体 CN Regular" panose="020B0500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35775" y="90263"/>
            <a:ext cx="719403" cy="72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1018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2BABD9-6C66-B348-8B94-1747B0D50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7F3AFF6-CE82-E6DA-A8D9-DF9BDC5CE2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B9AAF3-4345-542D-131C-B9DCC4CB4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6FF9D1-7ADC-CEA7-783F-B117D2AD5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33F22DF-921B-3B12-8261-305792F0B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996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5F82DB-C422-EC12-9CAD-A819E7AAF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EC6442-9FA1-FC03-5949-9D098ABD6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1900D4-1C53-A4F8-F162-20325AC6B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1F579E-310C-E772-3CE0-DCC56E343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A1D434-A9D2-135A-28AC-799CE6754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40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A12665-34A5-9A0B-6CA6-0031FAF50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6F746E-73CF-4A7B-FD2A-EF90EBD48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FB6B97-6222-78AC-8767-56CE40A8E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8A5575-3AFC-F95A-C58A-064412E42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977328-18EF-8D5B-EA07-3EC051188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479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ACAB79-072D-61DF-35EA-7E4538E8A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92438C-B316-D51F-4F47-3F42D8D07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5872640-A649-E1F1-4B8E-D4A0682AB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054DDFA-DED6-D976-42DB-766A4D0E4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B102FB-1D3D-D95E-4CC3-98B9126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DE4F4B-30A8-04E9-B2CA-10C11C4EB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857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A8A300-DA87-C824-D8B6-2DB58378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6904A6-20AE-4496-4338-291D84662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7365097-39C4-9D56-8815-CBF73C358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06EBA72-1ABE-A979-A02F-450660B85D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C844429-AC81-BAC1-80A1-76740D94D8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EE96B96-4A16-B9E1-1E63-FD9293FFA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0494F2-2632-5DCD-CEE9-BF1A2E063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4A282F1-3481-CB8F-A431-F9D448D7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496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150229-3178-6471-3AFD-4858D744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E3859A9-0803-4FD3-63EC-21AF7387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23F00FC-510E-33CF-EF77-CF5C75A1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287F10-9E6B-DDAA-9133-E1E5F37DC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029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737F0AF-689F-BBBF-C986-269BE3B4B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D214615-614A-4087-32E0-982774399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3B1412-2CC8-50AC-4107-67D42E670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9205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573BCA-C11C-9DDB-5870-529938517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424560-F1AE-B671-3F9B-35F50D656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B8C5A24-C12E-4E41-0D7E-5D55776B1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BEDDDA3-D0C1-CBE8-B915-576E719BC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C08C87B-EA1D-BE6D-FDD7-14575FC3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8B71A3E-83E0-CB01-CF9C-2F1C15ED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40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DC6F67-3FCB-8C93-821A-A23B09A68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3339683-DF4C-CA79-E71C-C4068B032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45FDB9F-BDF7-A7C6-A1BF-E718267A8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6E7EEB-8D6A-5EC3-FFF4-3A8D74FE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BF6A579-7C11-8E04-0309-905729E4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6E7052-BF9C-E59A-C7A5-67BD970A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54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251B9B-51E9-FDF0-E51D-36F266CFC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5AF20A4-6B82-C639-39EA-FEC57872B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10FDDE-29D3-3BE6-91B1-9029E6064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86CDCF-4EDD-6E71-F013-891692017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44370D-A19E-75BA-FD53-6B686A1C0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7360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050D685-4962-7AD3-AB18-EC2DFB7D6E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EF5759-C35C-3380-EF00-7C3E6412F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453842-E1AC-8EFC-4A91-72196F142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719DFE-DF66-22CC-8F3C-FFDB506B4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F4886E-494D-6565-210A-955EF7E11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87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27051" y="908720"/>
            <a:ext cx="11137901" cy="1"/>
          </a:xfrm>
          <a:prstGeom prst="line">
            <a:avLst/>
          </a:prstGeom>
          <a:ln w="50800">
            <a:solidFill>
              <a:srgbClr val="BFBFBF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09600" y="19153"/>
            <a:ext cx="10972800" cy="107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09600" y="1092100"/>
            <a:ext cx="10972800" cy="576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/>
            </a:pPr>
            <a:r>
              <a:rPr sz="2400"/>
              <a:t>正文级别 1</a:t>
            </a:r>
          </a:p>
          <a:p>
            <a:pPr lvl="1">
              <a:defRPr sz="1800"/>
            </a:pPr>
            <a:r>
              <a:rPr sz="2400"/>
              <a:t>正文级别 2</a:t>
            </a:r>
          </a:p>
          <a:p>
            <a:pPr lvl="2">
              <a:defRPr sz="1800"/>
            </a:pPr>
            <a:r>
              <a:rPr sz="2400"/>
              <a:t>正文级别 3</a:t>
            </a:r>
          </a:p>
          <a:p>
            <a:pPr lvl="3">
              <a:defRPr sz="1800"/>
            </a:pPr>
            <a:r>
              <a:rPr sz="2400"/>
              <a:t>正文级别 4</a:t>
            </a:r>
          </a:p>
          <a:p>
            <a:pPr lvl="4">
              <a:defRPr sz="1800"/>
            </a:pPr>
            <a:r>
              <a:rPr sz="2400"/>
              <a:t>正文级别 5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737600" y="6245225"/>
            <a:ext cx="2844800" cy="28882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defRPr sz="1400"/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439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  <p:sldLayoutId id="2147483666" r:id="rId5"/>
  </p:sldLayoutIdLst>
  <p:transition spd="med"/>
  <p:hf hdr="0" ftr="0" dt="0"/>
  <p:txStyles>
    <p:titleStyle>
      <a:lvl1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1pPr>
      <a:lvl2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2pPr>
      <a:lvl3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3pPr>
      <a:lvl4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4pPr>
      <a:lvl5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5pPr>
      <a:lvl6pPr indent="4572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6pPr>
      <a:lvl7pPr indent="9144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7pPr>
      <a:lvl8pPr indent="13716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8pPr>
      <a:lvl9pPr indent="18288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9pPr>
    </p:titleStyle>
    <p:bodyStyle>
      <a:lvl1pPr marL="342900" indent="-342900">
        <a:spcBef>
          <a:spcPts val="500"/>
        </a:spcBef>
        <a:buClr>
          <a:srgbClr val="C6D9F1"/>
        </a:buClr>
        <a:buSzPct val="63000"/>
        <a:buFont typeface="Wingdings"/>
        <a:buChar char="✴"/>
        <a:defRPr sz="2400">
          <a:latin typeface="Candara"/>
          <a:ea typeface="Candara"/>
          <a:cs typeface="Candara"/>
          <a:sym typeface="Candara"/>
        </a:defRPr>
      </a:lvl1pPr>
      <a:lvl2pPr marL="800100" indent="-342900">
        <a:spcBef>
          <a:spcPts val="500"/>
        </a:spcBef>
        <a:buClr>
          <a:srgbClr val="C6D9F1"/>
        </a:buClr>
        <a:buSzPct val="63000"/>
        <a:buFont typeface="Wingdings"/>
        <a:buChar char="★"/>
        <a:defRPr sz="2400">
          <a:latin typeface="Candara"/>
          <a:ea typeface="Candara"/>
          <a:cs typeface="Candara"/>
          <a:sym typeface="Candara"/>
        </a:defRPr>
      </a:lvl2pPr>
      <a:lvl3pPr marL="1219200" indent="-304800">
        <a:spcBef>
          <a:spcPts val="500"/>
        </a:spcBef>
        <a:buClr>
          <a:srgbClr val="C6D9F1"/>
        </a:buClr>
        <a:buSzPct val="63000"/>
        <a:buFont typeface="Wingdings"/>
        <a:buChar char="◇"/>
        <a:defRPr sz="2400">
          <a:latin typeface="Candara"/>
          <a:ea typeface="Candara"/>
          <a:cs typeface="Candara"/>
          <a:sym typeface="Candara"/>
        </a:defRPr>
      </a:lvl3pPr>
      <a:lvl4pPr marL="1714500" indent="-342900">
        <a:spcBef>
          <a:spcPts val="500"/>
        </a:spcBef>
        <a:buClr>
          <a:srgbClr val="C6D9F1"/>
        </a:buClr>
        <a:buSzPct val="63000"/>
        <a:buFont typeface="Wingdings"/>
        <a:buChar char="◇"/>
        <a:defRPr sz="2400">
          <a:latin typeface="Candara"/>
          <a:ea typeface="Candara"/>
          <a:cs typeface="Candara"/>
          <a:sym typeface="Candara"/>
        </a:defRPr>
      </a:lvl4pPr>
      <a:lvl5pPr marL="2133600" indent="-304800">
        <a:spcBef>
          <a:spcPts val="500"/>
        </a:spcBef>
        <a:buClr>
          <a:srgbClr val="C6D9F1"/>
        </a:buClr>
        <a:buSzPct val="63000"/>
        <a:buFont typeface="Wingdings"/>
        <a:buChar char="◇"/>
        <a:defRPr sz="2400">
          <a:latin typeface="Candara"/>
          <a:ea typeface="Candara"/>
          <a:cs typeface="Candara"/>
          <a:sym typeface="Candara"/>
        </a:defRPr>
      </a:lvl5pPr>
      <a:lvl6pPr marL="25603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6pPr>
      <a:lvl7pPr marL="30175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7pPr>
      <a:lvl8pPr marL="34747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8pPr>
      <a:lvl9pPr marL="39319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27051" y="908720"/>
            <a:ext cx="11137901" cy="1"/>
          </a:xfrm>
          <a:prstGeom prst="line">
            <a:avLst/>
          </a:prstGeom>
          <a:ln w="50800">
            <a:solidFill>
              <a:srgbClr val="BFBFBF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609600" y="19153"/>
            <a:ext cx="10972800" cy="107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366FF"/>
                </a:solidFill>
              </a:rPr>
              <a:t>标题文本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609600" y="1092100"/>
            <a:ext cx="10972800" cy="5765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pPr lvl="0">
              <a:defRPr sz="1800"/>
            </a:pPr>
            <a:r>
              <a:rPr sz="2400"/>
              <a:t>正文级别 1</a:t>
            </a:r>
          </a:p>
          <a:p>
            <a:pPr lvl="1">
              <a:defRPr sz="1800"/>
            </a:pPr>
            <a:r>
              <a:rPr sz="2400"/>
              <a:t>正文级别 2</a:t>
            </a:r>
          </a:p>
          <a:p>
            <a:pPr lvl="2">
              <a:defRPr sz="1800"/>
            </a:pPr>
            <a:r>
              <a:rPr sz="2400"/>
              <a:t>正文级别 3</a:t>
            </a:r>
          </a:p>
          <a:p>
            <a:pPr lvl="3">
              <a:defRPr sz="1800"/>
            </a:pPr>
            <a:r>
              <a:rPr sz="2400"/>
              <a:t>正文级别 4</a:t>
            </a:r>
          </a:p>
          <a:p>
            <a:pPr lvl="4">
              <a:defRPr sz="1800"/>
            </a:pPr>
            <a:r>
              <a:rPr sz="2400"/>
              <a:t>正文级别 5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8737600" y="6245225"/>
            <a:ext cx="2844800" cy="288824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defRPr sz="1400"/>
            </a:lvl1pPr>
          </a:lstStyle>
          <a:p>
            <a:pPr lvl="0"/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390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7" r:id="rId5"/>
  </p:sldLayoutIdLst>
  <p:transition spd="med"/>
  <p:txStyles>
    <p:titleStyle>
      <a:lvl1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1pPr>
      <a:lvl2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2pPr>
      <a:lvl3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3pPr>
      <a:lvl4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4pPr>
      <a:lvl5pPr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5pPr>
      <a:lvl6pPr indent="4572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6pPr>
      <a:lvl7pPr indent="9144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7pPr>
      <a:lvl8pPr indent="13716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8pPr>
      <a:lvl9pPr indent="1828800" algn="ctr">
        <a:defRPr sz="2800" b="1">
          <a:solidFill>
            <a:srgbClr val="3366FF"/>
          </a:solidFill>
          <a:latin typeface="Candara"/>
          <a:ea typeface="Candara"/>
          <a:cs typeface="Candara"/>
          <a:sym typeface="Candara"/>
        </a:defRPr>
      </a:lvl9pPr>
    </p:titleStyle>
    <p:bodyStyle>
      <a:lvl1pPr marL="342900" indent="-342900">
        <a:spcBef>
          <a:spcPts val="500"/>
        </a:spcBef>
        <a:buClr>
          <a:srgbClr val="C6D9F1"/>
        </a:buClr>
        <a:buSzPct val="63000"/>
        <a:buFont typeface="Wingdings"/>
        <a:buChar char="✴"/>
        <a:defRPr sz="2400">
          <a:latin typeface="Candara"/>
          <a:ea typeface="Candara"/>
          <a:cs typeface="Candara"/>
          <a:sym typeface="Candara"/>
        </a:defRPr>
      </a:lvl1pPr>
      <a:lvl2pPr marL="800100" indent="-342900">
        <a:spcBef>
          <a:spcPts val="500"/>
        </a:spcBef>
        <a:buClr>
          <a:srgbClr val="C6D9F1"/>
        </a:buClr>
        <a:buSzPct val="63000"/>
        <a:buFont typeface="Wingdings"/>
        <a:buChar char="★"/>
        <a:defRPr sz="2400">
          <a:latin typeface="Candara"/>
          <a:ea typeface="Candara"/>
          <a:cs typeface="Candara"/>
          <a:sym typeface="Candara"/>
        </a:defRPr>
      </a:lvl2pPr>
      <a:lvl3pPr marL="1219200" indent="-304800">
        <a:spcBef>
          <a:spcPts val="500"/>
        </a:spcBef>
        <a:buClr>
          <a:srgbClr val="C6D9F1"/>
        </a:buClr>
        <a:buSzPct val="63000"/>
        <a:buFont typeface="Wingdings"/>
        <a:buChar char="◇"/>
        <a:defRPr sz="2400">
          <a:latin typeface="Candara"/>
          <a:ea typeface="Candara"/>
          <a:cs typeface="Candara"/>
          <a:sym typeface="Candara"/>
        </a:defRPr>
      </a:lvl3pPr>
      <a:lvl4pPr marL="1714500" indent="-342900">
        <a:spcBef>
          <a:spcPts val="500"/>
        </a:spcBef>
        <a:buClr>
          <a:srgbClr val="C6D9F1"/>
        </a:buClr>
        <a:buSzPct val="63000"/>
        <a:buFont typeface="Wingdings"/>
        <a:buChar char="◇"/>
        <a:defRPr sz="2400">
          <a:latin typeface="Candara"/>
          <a:ea typeface="Candara"/>
          <a:cs typeface="Candara"/>
          <a:sym typeface="Candara"/>
        </a:defRPr>
      </a:lvl4pPr>
      <a:lvl5pPr marL="2133600" indent="-304800">
        <a:spcBef>
          <a:spcPts val="500"/>
        </a:spcBef>
        <a:buClr>
          <a:srgbClr val="C6D9F1"/>
        </a:buClr>
        <a:buSzPct val="63000"/>
        <a:buFont typeface="Wingdings"/>
        <a:buChar char="◇"/>
        <a:defRPr sz="2400">
          <a:latin typeface="Candara"/>
          <a:ea typeface="Candara"/>
          <a:cs typeface="Candara"/>
          <a:sym typeface="Candara"/>
        </a:defRPr>
      </a:lvl5pPr>
      <a:lvl6pPr marL="25603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6pPr>
      <a:lvl7pPr marL="30175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7pPr>
      <a:lvl8pPr marL="34747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8pPr>
      <a:lvl9pPr marL="3931920" indent="-274320">
        <a:spcBef>
          <a:spcPts val="500"/>
        </a:spcBef>
        <a:buClr>
          <a:srgbClr val="C6D9F1"/>
        </a:buClr>
        <a:buSzPct val="100000"/>
        <a:buFont typeface="Wingdings"/>
        <a:buChar char="»"/>
        <a:defRPr sz="2400">
          <a:latin typeface="Candara"/>
          <a:ea typeface="Candara"/>
          <a:cs typeface="Candara"/>
          <a:sym typeface="Candara"/>
        </a:defRPr>
      </a:lvl9pPr>
    </p:bodyStyle>
    <p:otherStyle>
      <a:lvl1pPr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 algn="r">
        <a:defRPr sz="1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45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1" r:id="rId2"/>
    <p:sldLayoutId id="21474836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259346-A7F8-9ADA-55EB-B7317B19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354E660-0741-172B-2F61-97AB8A73A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FD2BF4-1CAC-5C03-E84C-95F6E870DD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A8C047-3AB5-F3CD-F044-0BBD1DB6ED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7800EF-2C2A-B58A-1D51-B40AA6D4C2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3DA910-6EF5-46B4-A930-31B66B308C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18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tif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tif"/><Relationship Id="rId5" Type="http://schemas.openxmlformats.org/officeDocument/2006/relationships/image" Target="../media/image7.tif"/><Relationship Id="rId4" Type="http://schemas.openxmlformats.org/officeDocument/2006/relationships/image" Target="../media/image26.jpe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mp4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0.png"/><Relationship Id="rId5" Type="http://schemas.openxmlformats.org/officeDocument/2006/relationships/image" Target="../media/image40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i.adsabs.harvard.edu/link_gateway/2026arXiv260114137L/arxiv:2601.1413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ep.nssdc.ac.cn/#/container/home" TargetMode="External"/><Relationship Id="rId3" Type="http://schemas.openxmlformats.org/officeDocument/2006/relationships/image" Target="../media/image64.png"/><Relationship Id="rId7" Type="http://schemas.openxmlformats.org/officeDocument/2006/relationships/hyperlink" Target="https://ep.bao.ac.cn/ep/next/data-release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21.png"/><Relationship Id="rId9" Type="http://schemas.openxmlformats.org/officeDocument/2006/relationships/hyperlink" Target="https://ama.esac.esa.int/ama/#/pages/epsa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p.bao.ac.cn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9BE04C8-F3BC-A730-765B-61550C1FC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6533"/>
            <a:ext cx="16288378" cy="916221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894C6EC-0167-281B-0801-0949DD3AD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6589" y="94297"/>
            <a:ext cx="2179652" cy="735384"/>
          </a:xfrm>
          <a:prstGeom prst="rect">
            <a:avLst/>
          </a:prstGeom>
          <a:effectLst>
            <a:softEdge rad="195400"/>
          </a:effectLst>
        </p:spPr>
      </p:pic>
      <p:pic>
        <p:nvPicPr>
          <p:cNvPr id="12" name="image3.tif">
            <a:extLst>
              <a:ext uri="{FF2B5EF4-FFF2-40B4-BE49-F238E27FC236}">
                <a16:creationId xmlns:a16="http://schemas.microsoft.com/office/drawing/2014/main" id="{2C380501-0EC5-13B2-BDE1-E595769E1C0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950232" y="176504"/>
            <a:ext cx="1280680" cy="541024"/>
          </a:xfrm>
          <a:prstGeom prst="rect">
            <a:avLst/>
          </a:prstGeom>
          <a:ln w="12700">
            <a:miter lim="400000"/>
          </a:ln>
          <a:effectLst>
            <a:softEdge rad="65492"/>
          </a:effectLst>
        </p:spPr>
      </p:pic>
      <p:pic>
        <p:nvPicPr>
          <p:cNvPr id="13" name="image4.png">
            <a:extLst>
              <a:ext uri="{FF2B5EF4-FFF2-40B4-BE49-F238E27FC236}">
                <a16:creationId xmlns:a16="http://schemas.microsoft.com/office/drawing/2014/main" id="{64E3C7D6-0287-4048-A095-62424BB53D0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0262444" y="167383"/>
            <a:ext cx="845655" cy="550144"/>
          </a:xfrm>
          <a:prstGeom prst="rect">
            <a:avLst/>
          </a:prstGeom>
          <a:ln w="12700">
            <a:miter lim="400000"/>
          </a:ln>
          <a:effectLst>
            <a:softEdge rad="65492"/>
          </a:effectLst>
        </p:spPr>
      </p:pic>
      <p:pic>
        <p:nvPicPr>
          <p:cNvPr id="14" name="image128.tif">
            <a:extLst>
              <a:ext uri="{FF2B5EF4-FFF2-40B4-BE49-F238E27FC236}">
                <a16:creationId xmlns:a16="http://schemas.microsoft.com/office/drawing/2014/main" id="{58F2D0F1-25D5-4DA8-D8A2-E43FEE0D27C6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11139816" y="176503"/>
            <a:ext cx="941153" cy="541024"/>
          </a:xfrm>
          <a:prstGeom prst="rect">
            <a:avLst/>
          </a:prstGeom>
          <a:ln w="12700">
            <a:miter lim="400000"/>
          </a:ln>
          <a:effectLst>
            <a:softEdge rad="65492"/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1159F5B-38A3-5643-BCB0-096BDD1C9D21}"/>
              </a:ext>
            </a:extLst>
          </p:cNvPr>
          <p:cNvSpPr txBox="1"/>
          <p:nvPr/>
        </p:nvSpPr>
        <p:spPr>
          <a:xfrm>
            <a:off x="386574" y="6309150"/>
            <a:ext cx="13420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Gill Sans MT" panose="020B0502020104020203"/>
                <a:ea typeface="华文中宋" panose="02010600040101010101" pitchFamily="2" charset="-122"/>
                <a:cs typeface="+mn-cs"/>
                <a:sym typeface="Arial"/>
              </a:rPr>
              <a:t>Image credit CAS/ESA</a:t>
            </a:r>
            <a:endParaRPr kumimoji="1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Gill Sans MT" panose="020B0502020104020203"/>
              <a:ea typeface="华文中宋" panose="02010600040101010101" pitchFamily="2" charset="-122"/>
              <a:cs typeface="+mn-cs"/>
              <a:sym typeface="Arial"/>
            </a:endParaRPr>
          </a:p>
        </p:txBody>
      </p:sp>
      <p:sp>
        <p:nvSpPr>
          <p:cNvPr id="16" name="Shape 60">
            <a:extLst>
              <a:ext uri="{FF2B5EF4-FFF2-40B4-BE49-F238E27FC236}">
                <a16:creationId xmlns:a16="http://schemas.microsoft.com/office/drawing/2014/main" id="{4A71F43D-2365-B406-7252-3407E4552DE7}"/>
              </a:ext>
            </a:extLst>
          </p:cNvPr>
          <p:cNvSpPr/>
          <p:nvPr/>
        </p:nvSpPr>
        <p:spPr>
          <a:xfrm>
            <a:off x="1143704" y="2402833"/>
            <a:ext cx="4999643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b="1" kern="0" dirty="0">
                <a:solidFill>
                  <a:srgbClr val="FFFFFF">
                    <a:lumMod val="9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  <a:sym typeface="Krona One"/>
              </a:rPr>
              <a:t>David Buckley &amp; Weimin Yuan</a:t>
            </a:r>
            <a:r>
              <a:rPr lang="zh-CN" altLang="en-US" sz="2400" kern="0" dirty="0">
                <a:solidFill>
                  <a:srgbClr val="FFFFFF">
                    <a:lumMod val="9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  <a:sym typeface="Krona One"/>
              </a:rPr>
              <a:t>   </a:t>
            </a:r>
            <a:endParaRPr lang="en-US" altLang="zh-CN" sz="2400" kern="0" dirty="0">
              <a:solidFill>
                <a:srgbClr val="FFFFFF">
                  <a:lumMod val="9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/>
              <a:sym typeface="Krona One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400" kern="0" dirty="0">
                <a:solidFill>
                  <a:srgbClr val="FFFFFF">
                    <a:lumMod val="9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  <a:sym typeface="Krona One"/>
              </a:rPr>
              <a:t>National Astro. Obs.</a:t>
            </a:r>
            <a:r>
              <a:rPr lang="zh-CN" altLang="en-US" sz="2400" kern="0" dirty="0">
                <a:solidFill>
                  <a:srgbClr val="FFFFFF">
                    <a:lumMod val="9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  <a:sym typeface="Krona One"/>
              </a:rPr>
              <a:t>，</a:t>
            </a:r>
            <a:r>
              <a:rPr lang="en-US" altLang="zh-CN" sz="2400" kern="0" dirty="0">
                <a:solidFill>
                  <a:srgbClr val="FFFFFF">
                    <a:lumMod val="9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/>
                <a:sym typeface="Krona One"/>
              </a:rPr>
              <a:t>CAS</a:t>
            </a:r>
            <a:endParaRPr kumimoji="0" lang="en-US" altLang="zh-CN" sz="2400" i="0" u="none" strike="noStrike" kern="0" cap="none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Arial"/>
              <a:sym typeface="Krona One"/>
            </a:endParaRPr>
          </a:p>
        </p:txBody>
      </p:sp>
      <p:sp>
        <p:nvSpPr>
          <p:cNvPr id="18" name="灯片编号占位符 2">
            <a:extLst>
              <a:ext uri="{FF2B5EF4-FFF2-40B4-BE49-F238E27FC236}">
                <a16:creationId xmlns:a16="http://schemas.microsoft.com/office/drawing/2014/main" id="{DA0855B9-6B97-FF22-AEAA-9D388826E398}"/>
              </a:ext>
            </a:extLst>
          </p:cNvPr>
          <p:cNvSpPr txBox="1">
            <a:spLocks/>
          </p:cNvSpPr>
          <p:nvPr/>
        </p:nvSpPr>
        <p:spPr>
          <a:xfrm>
            <a:off x="10758922" y="6217920"/>
            <a:ext cx="365760" cy="365760"/>
          </a:xfrm>
          <a:prstGeom prst="ellipse">
            <a:avLst/>
          </a:prstGeom>
        </p:spPr>
        <p:txBody>
          <a:bodyPr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  <a:lvl2pPr indent="457200">
              <a:defRPr>
                <a:latin typeface="Arial"/>
                <a:ea typeface="Arial"/>
                <a:cs typeface="Arial"/>
                <a:sym typeface="Arial"/>
              </a:defRPr>
            </a:lvl2pPr>
            <a:lvl3pPr indent="914400">
              <a:defRPr>
                <a:latin typeface="Arial"/>
                <a:ea typeface="Arial"/>
                <a:cs typeface="Arial"/>
                <a:sym typeface="Arial"/>
              </a:defRPr>
            </a:lvl3pPr>
            <a:lvl4pPr indent="1371600">
              <a:defRPr>
                <a:latin typeface="Arial"/>
                <a:ea typeface="Arial"/>
                <a:cs typeface="Arial"/>
                <a:sym typeface="Arial"/>
              </a:defRPr>
            </a:lvl4pPr>
            <a:lvl5pPr indent="1828800">
              <a:defRPr>
                <a:latin typeface="Arial"/>
                <a:ea typeface="Arial"/>
                <a:cs typeface="Arial"/>
                <a:sym typeface="Arial"/>
              </a:defRPr>
            </a:lvl5pPr>
            <a:lvl6pPr indent="2286000">
              <a:defRPr>
                <a:latin typeface="Arial"/>
                <a:ea typeface="Arial"/>
                <a:cs typeface="Arial"/>
                <a:sym typeface="Arial"/>
              </a:defRPr>
            </a:lvl6pPr>
            <a:lvl7pPr indent="2743200">
              <a:defRPr>
                <a:latin typeface="Arial"/>
                <a:ea typeface="Arial"/>
                <a:cs typeface="Arial"/>
                <a:sym typeface="Arial"/>
              </a:defRPr>
            </a:lvl7pPr>
            <a:lvl8pPr indent="3200400">
              <a:defRPr>
                <a:latin typeface="Arial"/>
                <a:ea typeface="Arial"/>
                <a:cs typeface="Arial"/>
                <a:sym typeface="Arial"/>
              </a:defRPr>
            </a:lvl8pPr>
            <a:lvl9pPr indent="3657600"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83DF8D-0265-7F42-BD7C-CC25BFC81EAB}" type="slidenum">
              <a:rPr kumimoji="1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EA8E02A-1374-05E7-D263-57FFD58E58C6}"/>
              </a:ext>
            </a:extLst>
          </p:cNvPr>
          <p:cNvSpPr/>
          <p:nvPr/>
        </p:nvSpPr>
        <p:spPr>
          <a:xfrm>
            <a:off x="1057591" y="1450615"/>
            <a:ext cx="12006653" cy="11757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>
                  <a:lumMod val="20000"/>
                  <a:lumOff val="80000"/>
                </a:srgbClr>
              </a:buClr>
              <a:buSzPct val="630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7E3B7"/>
                    </a:gs>
                    <a:gs pos="100000">
                      <a:srgbClr val="EABD61"/>
                    </a:gs>
                  </a:gsLst>
                  <a:lin ang="0" scaled="0"/>
                </a:gra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Einstein 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7E3B7"/>
                    </a:gs>
                    <a:gs pos="100000">
                      <a:srgbClr val="EABD61"/>
                    </a:gs>
                  </a:gsLst>
                  <a:lin ang="0" scaled="0"/>
                </a:gra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Probe: Exploring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7E3B7"/>
                    </a:gs>
                    <a:gs pos="100000">
                      <a:srgbClr val="EABD61"/>
                    </a:gs>
                  </a:gsLst>
                  <a:lin ang="0" scaled="0"/>
                </a:gra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the dynamic</a:t>
            </a:r>
            <a:r>
              <a:rPr lang="en-US" altLang="zh-CN" sz="3200" b="1" dirty="0">
                <a:gradFill>
                  <a:gsLst>
                    <a:gs pos="0">
                      <a:srgbClr val="F7E3B7"/>
                    </a:gs>
                    <a:gs pos="100000">
                      <a:srgbClr val="EABD61"/>
                    </a:gs>
                  </a:gsLst>
                  <a:lin ang="0" scaled="0"/>
                </a:gradFill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7E3B7"/>
                    </a:gs>
                    <a:gs pos="100000">
                      <a:srgbClr val="EABD61"/>
                    </a:gs>
                  </a:gsLst>
                  <a:lin ang="0" scaled="0"/>
                </a:gra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X-ray universe</a:t>
            </a:r>
          </a:p>
          <a:p>
            <a:pPr marL="0" marR="0" lvl="0" indent="0" algn="r" defTabSz="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>
                  <a:lumMod val="20000"/>
                  <a:lumOff val="80000"/>
                </a:srgbClr>
              </a:buClr>
              <a:buSzPct val="63000"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7E3B7"/>
                    </a:gs>
                    <a:gs pos="100000">
                      <a:srgbClr val="EABD61"/>
                    </a:gs>
                  </a:gsLst>
                  <a:lin ang="0" scaled="0"/>
                </a:gra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  <a:r>
              <a:rPr lang="en-US" altLang="zh-CN" sz="2000" b="1" dirty="0">
                <a:gradFill>
                  <a:gsLst>
                    <a:gs pos="0">
                      <a:srgbClr val="F7E3B7"/>
                    </a:gs>
                    <a:gs pos="100000">
                      <a:srgbClr val="EABD61"/>
                    </a:gs>
                  </a:gsLst>
                  <a:lin ang="0" scaled="0"/>
                </a:gradFill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  <a:endParaRPr lang="zh-CN" altLang="en-US" sz="2000" b="1" dirty="0">
              <a:gradFill>
                <a:gsLst>
                  <a:gs pos="0">
                    <a:srgbClr val="F7E3B7"/>
                  </a:gs>
                  <a:gs pos="100000">
                    <a:srgbClr val="EABD61"/>
                  </a:gs>
                </a:gsLst>
                <a:lin ang="0" scaled="0"/>
              </a:gra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B6DCC24E-C0B2-81A4-7519-C757E6A0A259}"/>
              </a:ext>
            </a:extLst>
          </p:cNvPr>
          <p:cNvCxnSpPr>
            <a:cxnSpLocks/>
          </p:cNvCxnSpPr>
          <p:nvPr/>
        </p:nvCxnSpPr>
        <p:spPr>
          <a:xfrm>
            <a:off x="1911499" y="5406309"/>
            <a:ext cx="2638498" cy="0"/>
          </a:xfrm>
          <a:prstGeom prst="line">
            <a:avLst/>
          </a:prstGeom>
          <a:noFill/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46" name="图片 45" descr="文本&#10;&#10;AI 生成的内容可能不正确。">
            <a:extLst>
              <a:ext uri="{FF2B5EF4-FFF2-40B4-BE49-F238E27FC236}">
                <a16:creationId xmlns:a16="http://schemas.microsoft.com/office/drawing/2014/main" id="{4ABE9210-3721-882E-0D41-49B0A4C192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35" y="-96307"/>
            <a:ext cx="2549076" cy="143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80175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E42FC-DF69-B8E0-44C5-2031F2055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C0A2017-42E1-BE37-4264-73278B1B9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b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Operative X-ray all-sky monitors before EP</a:t>
            </a:r>
            <a:endParaRPr lang="zh-CN" altLang="en-US" sz="3200" b="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Shape 611">
            <a:extLst>
              <a:ext uri="{FF2B5EF4-FFF2-40B4-BE49-F238E27FC236}">
                <a16:creationId xmlns:a16="http://schemas.microsoft.com/office/drawing/2014/main" id="{0E28E2D8-EC6C-757E-C2FB-0485B62D6BFE}"/>
              </a:ext>
            </a:extLst>
          </p:cNvPr>
          <p:cNvSpPr txBox="1">
            <a:spLocks/>
          </p:cNvSpPr>
          <p:nvPr/>
        </p:nvSpPr>
        <p:spPr>
          <a:xfrm>
            <a:off x="502329" y="3715499"/>
            <a:ext cx="6677637" cy="276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Autofit/>
          </a:bodyPr>
          <a:lstStyle>
            <a:lvl1pPr marL="342900" indent="-3429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✴"/>
              <a:defRPr sz="2400">
                <a:latin typeface="Candara"/>
                <a:ea typeface="Candara"/>
                <a:cs typeface="Candara"/>
                <a:sym typeface="Candara"/>
              </a:defRPr>
            </a:lvl1pPr>
            <a:lvl2pPr marL="800100" indent="-3429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★"/>
              <a:defRPr sz="2400">
                <a:latin typeface="Candara"/>
                <a:ea typeface="Candara"/>
                <a:cs typeface="Candara"/>
                <a:sym typeface="Candara"/>
              </a:defRPr>
            </a:lvl2pPr>
            <a:lvl3pPr marL="1219200" indent="-3048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◇"/>
              <a:defRPr sz="2400">
                <a:latin typeface="Candara"/>
                <a:ea typeface="Candara"/>
                <a:cs typeface="Candara"/>
                <a:sym typeface="Candara"/>
              </a:defRPr>
            </a:lvl3pPr>
            <a:lvl4pPr marL="1714500" indent="-3429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◇"/>
              <a:defRPr sz="2400">
                <a:latin typeface="Candara"/>
                <a:ea typeface="Candara"/>
                <a:cs typeface="Candara"/>
                <a:sym typeface="Candara"/>
              </a:defRPr>
            </a:lvl4pPr>
            <a:lvl5pPr marL="2133600" indent="-3048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◇"/>
              <a:defRPr sz="2400">
                <a:latin typeface="Candara"/>
                <a:ea typeface="Candara"/>
                <a:cs typeface="Candara"/>
                <a:sym typeface="Candara"/>
              </a:defRPr>
            </a:lvl5pPr>
            <a:lvl6pPr marL="25603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6pPr>
            <a:lvl7pPr marL="30175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7pPr>
            <a:lvl8pPr marL="34747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8pPr>
            <a:lvl9pPr marL="39319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>
              <a:lnSpc>
                <a:spcPct val="130000"/>
              </a:lnSpc>
              <a:spcBef>
                <a:spcPts val="0"/>
              </a:spcBef>
              <a:buFont typeface="Wingdings" pitchFamily="2" charset="2"/>
              <a:buChar char="l"/>
              <a:defRPr sz="1800"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Conventional X-ray ASMs</a:t>
            </a:r>
          </a:p>
          <a:p>
            <a:pPr marR="0" lvl="1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 pitchFamily="2" charset="2"/>
              <a:buChar char="l"/>
              <a:tabLst/>
              <a:defRPr sz="1800"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non-focusing (coded mask</a:t>
            </a:r>
            <a:r>
              <a:rPr lang="en-US" sz="2000" kern="0" dirty="0">
                <a:solidFill>
                  <a:srgbClr val="53535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slit camera)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buFont typeface="Wingdings" pitchFamily="2" charset="2"/>
              <a:buChar char="l"/>
              <a:defRPr sz="1800"/>
            </a:pPr>
            <a:r>
              <a:rPr lang="en-US" altLang="zh-CN" sz="2000" kern="0" dirty="0">
                <a:solidFill>
                  <a:srgbClr val="53535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bottleneck in </a:t>
            </a:r>
            <a:r>
              <a:rPr lang="en-US" sz="2000" kern="0" dirty="0">
                <a:solidFill>
                  <a:srgbClr val="53535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sensitivity &amp; resolution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R="0" lvl="1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 pitchFamily="2" charset="2"/>
              <a:buChar char="l"/>
              <a:tabLst/>
              <a:defRPr sz="1800"/>
            </a:pPr>
            <a:r>
              <a:rPr lang="en-US" sz="2000" kern="0" dirty="0">
                <a:solidFill>
                  <a:srgbClr val="535353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 soft X-ray coverage </a:t>
            </a:r>
            <a:r>
              <a:rPr lang="en-US" sz="18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(E &lt; a few keV)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</a:t>
            </a:r>
            <a:endParaRPr lang="en-US" kern="0" dirty="0">
              <a:solidFill>
                <a:srgbClr val="0070C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>
              <a:lnSpc>
                <a:spcPct val="130000"/>
              </a:lnSpc>
              <a:spcBef>
                <a:spcPts val="0"/>
              </a:spcBef>
              <a:buFont typeface="Wingdings" pitchFamily="2" charset="2"/>
              <a:buChar char="l"/>
              <a:defRPr sz="1800"/>
            </a:pPr>
            <a:r>
              <a:rPr lang="en-US" kern="0" dirty="0">
                <a:solidFill>
                  <a:srgbClr val="0070C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obster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-eye Micro-Pore Optics 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(MPO) </a:t>
            </a:r>
            <a:r>
              <a:rPr lang="en-US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(Angel R. 1979)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R="0" lvl="1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 pitchFamily="2" charset="2"/>
              <a:buChar char="l"/>
              <a:tabLst/>
              <a:defRPr sz="1800"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Focusing imaging </a:t>
            </a:r>
            <a:r>
              <a:rPr lang="en-US" altLang="zh-CN" sz="2000" kern="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while keeping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large 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FoV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15" name="Shape 353">
            <a:extLst>
              <a:ext uri="{FF2B5EF4-FFF2-40B4-BE49-F238E27FC236}">
                <a16:creationId xmlns:a16="http://schemas.microsoft.com/office/drawing/2014/main" id="{9973D605-0656-A0F2-C7D4-16EC33E1E1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pic>
        <p:nvPicPr>
          <p:cNvPr id="11" name="image64.png">
            <a:extLst>
              <a:ext uri="{FF2B5EF4-FFF2-40B4-BE49-F238E27FC236}">
                <a16:creationId xmlns:a16="http://schemas.microsoft.com/office/drawing/2014/main" id="{3229D489-584C-5C4A-2CC5-895DB368F6A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rot="19099848">
            <a:off x="9226076" y="3891101"/>
            <a:ext cx="2328252" cy="282566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32.png">
            <a:extLst>
              <a:ext uri="{FF2B5EF4-FFF2-40B4-BE49-F238E27FC236}">
                <a16:creationId xmlns:a16="http://schemas.microsoft.com/office/drawing/2014/main" id="{2F4DAC44-306A-CDF3-133D-2477C6DE4E5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196341" y="956240"/>
            <a:ext cx="1120961" cy="12313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30.png">
            <a:extLst>
              <a:ext uri="{FF2B5EF4-FFF2-40B4-BE49-F238E27FC236}">
                <a16:creationId xmlns:a16="http://schemas.microsoft.com/office/drawing/2014/main" id="{A7C90802-F0EC-4D01-9334-7BC3E74A0EDE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16200000">
            <a:off x="10136605" y="1799731"/>
            <a:ext cx="1075754" cy="1954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mage67.png">
            <a:extLst>
              <a:ext uri="{FF2B5EF4-FFF2-40B4-BE49-F238E27FC236}">
                <a16:creationId xmlns:a16="http://schemas.microsoft.com/office/drawing/2014/main" id="{1ED40E34-E7E5-5C69-4596-C27BFC29C549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748810" y="5270319"/>
            <a:ext cx="1990178" cy="9315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AED27E2-B764-CBB0-AF06-639C1CE3E9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8810" y="3910157"/>
            <a:ext cx="1287756" cy="1230637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852C89AF-8E83-1B7D-45D3-E35CDD3F3430}"/>
              </a:ext>
            </a:extLst>
          </p:cNvPr>
          <p:cNvSpPr txBox="1"/>
          <p:nvPr/>
        </p:nvSpPr>
        <p:spPr>
          <a:xfrm>
            <a:off x="6749129" y="5008731"/>
            <a:ext cx="1103826" cy="26160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1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Dr. Roger Angel</a:t>
            </a:r>
            <a:endParaRPr kumimoji="0" lang="zh-CN" altLang="en-US" sz="1100" b="0" i="0" u="none" strike="noStrike" cap="none" spc="0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CB0F81C-6173-385A-75EC-A55F31EEC0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126" y="1268817"/>
            <a:ext cx="9169665" cy="222417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34AFC21-5DFF-9BC1-C378-AF52A5F5DAC2}"/>
              </a:ext>
            </a:extLst>
          </p:cNvPr>
          <p:cNvSpPr txBox="1"/>
          <p:nvPr/>
        </p:nvSpPr>
        <p:spPr>
          <a:xfrm>
            <a:off x="6722358" y="6169225"/>
            <a:ext cx="226119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grazing incidence reflection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DBA5080-834B-3AD1-7ABE-DFB3F6F3B73B}"/>
              </a:ext>
            </a:extLst>
          </p:cNvPr>
          <p:cNvSpPr txBox="1"/>
          <p:nvPr/>
        </p:nvSpPr>
        <p:spPr>
          <a:xfrm>
            <a:off x="11212247" y="5748914"/>
            <a:ext cx="42094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 err="1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FoV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空心弧 7">
            <a:extLst>
              <a:ext uri="{FF2B5EF4-FFF2-40B4-BE49-F238E27FC236}">
                <a16:creationId xmlns:a16="http://schemas.microsoft.com/office/drawing/2014/main" id="{1660A376-60CD-F3F9-88B0-58C891D36774}"/>
              </a:ext>
            </a:extLst>
          </p:cNvPr>
          <p:cNvSpPr/>
          <p:nvPr/>
        </p:nvSpPr>
        <p:spPr>
          <a:xfrm rot="19008510">
            <a:off x="10944542" y="5963200"/>
            <a:ext cx="258334" cy="214864"/>
          </a:xfrm>
          <a:prstGeom prst="blockArc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12411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" grpId="0"/>
      <p:bldP spid="3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D65B72E-9341-1941-8206-A152A8B297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2000"/>
          </a:blip>
          <a:stretch>
            <a:fillRect/>
          </a:stretch>
        </p:blipFill>
        <p:spPr>
          <a:xfrm>
            <a:off x="2341424" y="1747270"/>
            <a:ext cx="4876801" cy="3174400"/>
          </a:xfrm>
          <a:prstGeom prst="rect">
            <a:avLst/>
          </a:prstGeom>
        </p:spPr>
      </p:pic>
      <p:sp>
        <p:nvSpPr>
          <p:cNvPr id="365" name="Shape 3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366" name="Shape 3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2500" b="1" dirty="0">
                <a:solidFill>
                  <a:srgbClr val="4F81BD"/>
                </a:solidFill>
              </a:rPr>
              <a:t>Core</a:t>
            </a:r>
            <a:r>
              <a:rPr sz="2500" b="1" dirty="0">
                <a:solidFill>
                  <a:srgbClr val="4F81BD"/>
                </a:solidFill>
              </a:rPr>
              <a:t> science objectives</a:t>
            </a:r>
            <a:r>
              <a:rPr lang="en-US" sz="2500" b="1" dirty="0">
                <a:solidFill>
                  <a:srgbClr val="4F81BD"/>
                </a:solidFill>
              </a:rPr>
              <a:t> of EP</a:t>
            </a:r>
            <a:endParaRPr sz="2500" b="1" dirty="0">
              <a:solidFill>
                <a:srgbClr val="4F81BD"/>
              </a:solidFill>
            </a:endParaRPr>
          </a:p>
        </p:txBody>
      </p:sp>
      <p:sp>
        <p:nvSpPr>
          <p:cNvPr id="367" name="Shape 367"/>
          <p:cNvSpPr/>
          <p:nvPr/>
        </p:nvSpPr>
        <p:spPr>
          <a:xfrm>
            <a:off x="859514" y="3254761"/>
            <a:ext cx="7721623" cy="677108"/>
          </a:xfrm>
          <a:prstGeom prst="rect">
            <a:avLst/>
          </a:prstGeom>
          <a:solidFill>
            <a:srgbClr val="FFFFFF"/>
          </a:solidFill>
          <a:ln w="12700">
            <a:solidFill>
              <a:srgbClr val="A7C0DE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Discover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normally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quiescent </a:t>
            </a:r>
            <a:r>
              <a:rPr sz="2200" kern="0" dirty="0">
                <a:solidFill>
                  <a:srgbClr val="535353"/>
                </a:solidFill>
                <a:latin typeface="Arial"/>
                <a:cs typeface="Arial"/>
                <a:sym typeface="Arial"/>
              </a:rPr>
              <a:t>black holes and other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compact objects by capturing their transient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X-ray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flares     </a:t>
            </a:r>
          </a:p>
        </p:txBody>
      </p:sp>
      <p:sp>
        <p:nvSpPr>
          <p:cNvPr id="368" name="Shape 368"/>
          <p:cNvSpPr/>
          <p:nvPr/>
        </p:nvSpPr>
        <p:spPr>
          <a:xfrm>
            <a:off x="859514" y="4921670"/>
            <a:ext cx="7721621" cy="677108"/>
          </a:xfrm>
          <a:prstGeom prst="rect">
            <a:avLst/>
          </a:prstGeom>
          <a:solidFill>
            <a:srgbClr val="FFFFFF"/>
          </a:solidFill>
          <a:ln w="12700">
            <a:solidFill>
              <a:srgbClr val="A7C0DE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Detect and </a:t>
            </a:r>
            <a:r>
              <a:rPr kumimoji="0" sz="2200" b="0" i="0" u="none" strike="noStrike" kern="0" cap="none" spc="0" normalizeH="0" baseline="0" noProof="0" dirty="0" err="1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localise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the potential X-ray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sources of </a:t>
            </a:r>
            <a:r>
              <a:rPr sz="2200" kern="0" dirty="0">
                <a:solidFill>
                  <a:srgbClr val="535353"/>
                </a:solidFill>
                <a:latin typeface="Arial"/>
                <a:cs typeface="Arial"/>
                <a:sym typeface="Arial"/>
              </a:rPr>
              <a:t>gravitational</a:t>
            </a:r>
            <a:r>
              <a:rPr lang="en-US" sz="2200" kern="0" dirty="0">
                <a:solidFill>
                  <a:srgbClr val="535353"/>
                </a:solidFill>
                <a:latin typeface="Arial"/>
                <a:cs typeface="Arial"/>
                <a:sym typeface="Arial"/>
              </a:rPr>
              <a:t> </a:t>
            </a:r>
            <a:r>
              <a:rPr sz="2200" kern="0" dirty="0">
                <a:solidFill>
                  <a:srgbClr val="535353"/>
                </a:solidFill>
                <a:latin typeface="Arial"/>
                <a:cs typeface="Arial"/>
                <a:sym typeface="Arial"/>
              </a:rPr>
              <a:t>wave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events</a:t>
            </a:r>
          </a:p>
        </p:txBody>
      </p:sp>
      <p:sp>
        <p:nvSpPr>
          <p:cNvPr id="369" name="Shape 369"/>
          <p:cNvSpPr/>
          <p:nvPr/>
        </p:nvSpPr>
        <p:spPr>
          <a:xfrm>
            <a:off x="859514" y="1340520"/>
            <a:ext cx="7721626" cy="1015663"/>
          </a:xfrm>
          <a:prstGeom prst="rect">
            <a:avLst/>
          </a:prstGeom>
          <a:solidFill>
            <a:srgbClr val="FFFFFF"/>
          </a:solidFill>
          <a:ln w="12700">
            <a:solidFill>
              <a:srgbClr val="A7C0DE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000">
                <a:solidFill>
                  <a:srgbClr val="53535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Systematic survey of transients and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source 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variability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 the soft X-ray band with unprecedented</a:t>
            </a:r>
            <a:r>
              <a: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combination of sensitivity and cadence </a:t>
            </a:r>
          </a:p>
        </p:txBody>
      </p:sp>
      <p:pic>
        <p:nvPicPr>
          <p:cNvPr id="370" name="image78.jpg" descr="SN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9159929" y="1338558"/>
            <a:ext cx="1876372" cy="122153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371" name="image79.png" descr="BH-tidal-disrup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9159929" y="3075445"/>
            <a:ext cx="1876371" cy="1234508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372" name="image40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8835215" y="4884001"/>
            <a:ext cx="3125241" cy="1200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E1E94E3-C527-20D4-3E83-ADBEACF0EB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0144" y="171425"/>
            <a:ext cx="842777" cy="80109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1C20F-624A-6421-CB28-BCB5F36B5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hape 607">
            <a:extLst>
              <a:ext uri="{FF2B5EF4-FFF2-40B4-BE49-F238E27FC236}">
                <a16:creationId xmlns:a16="http://schemas.microsoft.com/office/drawing/2014/main" id="{022252BA-377B-1EEB-0C35-9C4A2912FE4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4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608" name="Shape 608">
            <a:extLst>
              <a:ext uri="{FF2B5EF4-FFF2-40B4-BE49-F238E27FC236}">
                <a16:creationId xmlns:a16="http://schemas.microsoft.com/office/drawing/2014/main" id="{EB6F985B-90A9-0110-DB4C-2B7B070398A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kumimoji="1" lang="en-US" sz="32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/>
              </a:rPr>
              <a:t>X-ray is important for observations of transients</a:t>
            </a:r>
            <a:r>
              <a:rPr kumimoji="1" sz="32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/>
              </a:rPr>
              <a:t>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6989705-1479-9F8D-0957-ADFAE7B1B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144" y="171425"/>
            <a:ext cx="842777" cy="80109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20153F7E-8435-542F-93BB-318FFDCCE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699" y="1188342"/>
            <a:ext cx="8263879" cy="418654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3922351-5E1F-3FE6-5C4C-A29862489BEA}"/>
              </a:ext>
            </a:extLst>
          </p:cNvPr>
          <p:cNvSpPr txBox="1"/>
          <p:nvPr/>
        </p:nvSpPr>
        <p:spPr>
          <a:xfrm>
            <a:off x="7338018" y="3059670"/>
            <a:ext cx="101566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WD-TDE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FB2A20-F34E-74C4-1AB1-E444205A5E29}"/>
              </a:ext>
            </a:extLst>
          </p:cNvPr>
          <p:cNvSpPr txBox="1"/>
          <p:nvPr/>
        </p:nvSpPr>
        <p:spPr>
          <a:xfrm>
            <a:off x="8708918" y="2800558"/>
            <a:ext cx="123896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normal star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-TDE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30B73BF-A7F5-4401-FB6C-3173EE99DF20}"/>
              </a:ext>
            </a:extLst>
          </p:cNvPr>
          <p:cNvSpPr txBox="1"/>
          <p:nvPr/>
        </p:nvSpPr>
        <p:spPr>
          <a:xfrm>
            <a:off x="4497049" y="5553671"/>
            <a:ext cx="1347303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powered by jet, extreme relativ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istic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65AE9B2-36CF-0187-BDBB-D79FB9DB33F6}"/>
              </a:ext>
            </a:extLst>
          </p:cNvPr>
          <p:cNvSpPr txBox="1"/>
          <p:nvPr/>
        </p:nvSpPr>
        <p:spPr>
          <a:xfrm>
            <a:off x="2642118" y="5417954"/>
            <a:ext cx="1656862" cy="1200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in-between?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choked 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jet?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weak jet?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shock breakout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1B5A19F-DDB8-4D8B-C44D-646345387B40}"/>
              </a:ext>
            </a:extLst>
          </p:cNvPr>
          <p:cNvSpPr txBox="1"/>
          <p:nvPr/>
        </p:nvSpPr>
        <p:spPr>
          <a:xfrm>
            <a:off x="6258545" y="5649391"/>
            <a:ext cx="208256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powered by central engine?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2D1E11A-7818-EECC-7F6D-CF2820F7B8BA}"/>
              </a:ext>
            </a:extLst>
          </p:cNvPr>
          <p:cNvSpPr txBox="1"/>
          <p:nvPr/>
        </p:nvSpPr>
        <p:spPr>
          <a:xfrm>
            <a:off x="562732" y="3429000"/>
            <a:ext cx="75918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optical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07666C5-DE60-4F2F-226E-ED3FC74C5CEA}"/>
              </a:ext>
            </a:extLst>
          </p:cNvPr>
          <p:cNvSpPr txBox="1"/>
          <p:nvPr/>
        </p:nvSpPr>
        <p:spPr>
          <a:xfrm>
            <a:off x="4585036" y="3517155"/>
            <a:ext cx="125931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gamm</a:t>
            </a:r>
            <a:r>
              <a:rPr lang="en-US" altLang="zh-CN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a-ray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96274DD-C233-F288-0E88-1D4C58D56569}"/>
              </a:ext>
            </a:extLst>
          </p:cNvPr>
          <p:cNvSpPr txBox="1"/>
          <p:nvPr/>
        </p:nvSpPr>
        <p:spPr>
          <a:xfrm>
            <a:off x="2597331" y="3479609"/>
            <a:ext cx="64376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X-ray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5121AD-1053-1217-571E-2D58222092B7}"/>
              </a:ext>
            </a:extLst>
          </p:cNvPr>
          <p:cNvSpPr txBox="1"/>
          <p:nvPr/>
        </p:nvSpPr>
        <p:spPr>
          <a:xfrm>
            <a:off x="9233308" y="1695778"/>
            <a:ext cx="75918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optical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7572025-117F-1CD8-E7CA-D9C78802671E}"/>
              </a:ext>
            </a:extLst>
          </p:cNvPr>
          <p:cNvSpPr txBox="1"/>
          <p:nvPr/>
        </p:nvSpPr>
        <p:spPr>
          <a:xfrm>
            <a:off x="10087518" y="1542106"/>
            <a:ext cx="1572972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reprocessing &amp; kinetic 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non-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relativ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istic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51AAEDF-E9FE-3AA3-772D-0C62E8BE612E}"/>
              </a:ext>
            </a:extLst>
          </p:cNvPr>
          <p:cNvSpPr txBox="1"/>
          <p:nvPr/>
        </p:nvSpPr>
        <p:spPr>
          <a:xfrm>
            <a:off x="10172091" y="4790076"/>
            <a:ext cx="1238966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long X-ray transients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上箭头 16">
            <a:extLst>
              <a:ext uri="{FF2B5EF4-FFF2-40B4-BE49-F238E27FC236}">
                <a16:creationId xmlns:a16="http://schemas.microsoft.com/office/drawing/2014/main" id="{17A14839-B70A-C5F8-906B-EF3B891C7858}"/>
              </a:ext>
            </a:extLst>
          </p:cNvPr>
          <p:cNvSpPr/>
          <p:nvPr/>
        </p:nvSpPr>
        <p:spPr>
          <a:xfrm rot="8101808">
            <a:off x="9767333" y="3373770"/>
            <a:ext cx="212933" cy="352100"/>
          </a:xfrm>
          <a:prstGeom prst="upArrow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86AE7A7-7509-5343-F8D3-A606F95B56E0}"/>
              </a:ext>
            </a:extLst>
          </p:cNvPr>
          <p:cNvSpPr txBox="1"/>
          <p:nvPr/>
        </p:nvSpPr>
        <p:spPr>
          <a:xfrm>
            <a:off x="10085817" y="5687959"/>
            <a:ext cx="169101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powered by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central engine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E3F2694-54C7-6428-E71E-23A98A3F7249}"/>
              </a:ext>
            </a:extLst>
          </p:cNvPr>
          <p:cNvCxnSpPr>
            <a:cxnSpLocks/>
          </p:cNvCxnSpPr>
          <p:nvPr/>
        </p:nvCxnSpPr>
        <p:spPr>
          <a:xfrm flipH="1">
            <a:off x="5800474" y="2620537"/>
            <a:ext cx="1384023" cy="1302044"/>
          </a:xfrm>
          <a:prstGeom prst="straightConnector1">
            <a:avLst/>
          </a:prstGeom>
          <a:noFill/>
          <a:ln w="12700" cap="flat">
            <a:solidFill>
              <a:schemeClr val="accent4">
                <a:lumMod val="75000"/>
              </a:schemeClr>
            </a:solidFill>
            <a:prstDash val="dash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6CEEDD20-4224-6B59-8139-7136F66C895D}"/>
              </a:ext>
            </a:extLst>
          </p:cNvPr>
          <p:cNvSpPr txBox="1"/>
          <p:nvPr/>
        </p:nvSpPr>
        <p:spPr>
          <a:xfrm rot="19653360">
            <a:off x="6729031" y="2933755"/>
            <a:ext cx="65658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jetted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084D78EC-EFA4-59F1-8128-9FCB761E0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7679" y="3653409"/>
            <a:ext cx="1564721" cy="11074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E6E63F30-92FC-1749-DC78-891C5C31DE9C}"/>
              </a:ext>
            </a:extLst>
          </p:cNvPr>
          <p:cNvSpPr txBox="1"/>
          <p:nvPr/>
        </p:nvSpPr>
        <p:spPr>
          <a:xfrm>
            <a:off x="10172091" y="3254886"/>
            <a:ext cx="64376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X-ray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7AC9BAE-EE30-0D41-E36F-25766208F04D}"/>
              </a:ext>
            </a:extLst>
          </p:cNvPr>
          <p:cNvSpPr txBox="1"/>
          <p:nvPr/>
        </p:nvSpPr>
        <p:spPr>
          <a:xfrm>
            <a:off x="8108481" y="3899367"/>
            <a:ext cx="143885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00B05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IR/optical/UV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B05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上箭头 26">
            <a:extLst>
              <a:ext uri="{FF2B5EF4-FFF2-40B4-BE49-F238E27FC236}">
                <a16:creationId xmlns:a16="http://schemas.microsoft.com/office/drawing/2014/main" id="{7D4D3DD9-B4CC-A08B-B77C-9801133AA2C7}"/>
              </a:ext>
            </a:extLst>
          </p:cNvPr>
          <p:cNvSpPr/>
          <p:nvPr/>
        </p:nvSpPr>
        <p:spPr>
          <a:xfrm rot="4266789">
            <a:off x="9317568" y="2031907"/>
            <a:ext cx="212933" cy="352100"/>
          </a:xfrm>
          <a:prstGeom prst="upArrow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41B0605-41D0-A722-4BEF-4C117E24BC52}"/>
              </a:ext>
            </a:extLst>
          </p:cNvPr>
          <p:cNvSpPr txBox="1"/>
          <p:nvPr/>
        </p:nvSpPr>
        <p:spPr>
          <a:xfrm>
            <a:off x="415164" y="5417954"/>
            <a:ext cx="2066693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radio-active decay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&amp; kinetic E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non-</a:t>
            </a: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relativ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istic</a:t>
            </a:r>
            <a:endParaRPr kumimoji="0" lang="zh-CN" altLang="en-US" sz="16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117388E-1374-5AEC-32B3-247337EDFE3E}"/>
              </a:ext>
            </a:extLst>
          </p:cNvPr>
          <p:cNvSpPr txBox="1"/>
          <p:nvPr/>
        </p:nvSpPr>
        <p:spPr>
          <a:xfrm>
            <a:off x="8239487" y="4358535"/>
            <a:ext cx="93871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kilonova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466255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12F03-018F-DC2A-2169-DF88029C2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6ABB3D-4636-8461-D382-C9EA24C24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1" lang="en-US" altLang="zh-CN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Search for X-ray counterparts to GW events</a:t>
            </a:r>
            <a:endParaRPr kumimoji="1" lang="zh-CN" altLang="en-US" b="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灯片编号占位符 2">
            <a:extLst>
              <a:ext uri="{FF2B5EF4-FFF2-40B4-BE49-F238E27FC236}">
                <a16:creationId xmlns:a16="http://schemas.microsoft.com/office/drawing/2014/main" id="{BC794FDF-5606-138D-8F2D-920EBD7313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EB213725-402A-8171-3D16-A3A223384538}"/>
              </a:ext>
            </a:extLst>
          </p:cNvPr>
          <p:cNvSpPr txBox="1">
            <a:spLocks/>
          </p:cNvSpPr>
          <p:nvPr/>
        </p:nvSpPr>
        <p:spPr>
          <a:xfrm>
            <a:off x="578336" y="1279673"/>
            <a:ext cx="5088955" cy="48338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Search for X-ray counterparts to GW events 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Only GW170817 so far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Counterparts of NS-BH never detected 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Advantages of EP   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X-rays from newly formed magnetar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WXT: large </a:t>
            </a:r>
            <a:r>
              <a:rPr kumimoji="1" lang="en-US" altLang="zh-CN" sz="1800" dirty="0" err="1">
                <a:solidFill>
                  <a:srgbClr val="0070C0"/>
                </a:solidFill>
                <a:latin typeface="Microsoft YaHei" panose="020B0503020204020204" pitchFamily="34" charset="-122"/>
              </a:rPr>
              <a:t>FoV</a:t>
            </a: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, good sensitivity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FXT: rapid/flexible response, 1deg </a:t>
            </a:r>
            <a:r>
              <a:rPr kumimoji="1" lang="en-US" altLang="zh-CN" sz="1800" dirty="0" err="1">
                <a:solidFill>
                  <a:srgbClr val="0070C0"/>
                </a:solidFill>
                <a:latin typeface="Microsoft YaHei" panose="020B0503020204020204" pitchFamily="34" charset="-122"/>
              </a:rPr>
              <a:t>FoV</a:t>
            </a: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 </a:t>
            </a:r>
          </a:p>
          <a:p>
            <a:pPr>
              <a:buClr>
                <a:srgbClr val="418AB3"/>
              </a:buClr>
            </a:pPr>
            <a:endParaRPr kumimoji="1" lang="en-US" altLang="zh-CN" sz="2000" dirty="0">
              <a:solidFill>
                <a:srgbClr val="0070C0"/>
              </a:solidFill>
              <a:latin typeface="Microsoft YaHei" panose="020B0503020204020204" pitchFamily="34" charset="-122"/>
            </a:endParaRP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Provide precise time/position for off-line search of weak GW signals</a:t>
            </a:r>
          </a:p>
        </p:txBody>
      </p:sp>
      <p:pic>
        <p:nvPicPr>
          <p:cNvPr id="11" name="图片 5">
            <a:extLst>
              <a:ext uri="{FF2B5EF4-FFF2-40B4-BE49-F238E27FC236}">
                <a16:creationId xmlns:a16="http://schemas.microsoft.com/office/drawing/2014/main" id="{9221728E-6024-66D8-BEF4-CB5D18717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967239" y="2013849"/>
            <a:ext cx="5997922" cy="336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74142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DF250E4-1D11-10DE-0A68-5BCD5ED38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29" y="2694811"/>
            <a:ext cx="6183762" cy="3860985"/>
          </a:xfrm>
          <a:prstGeom prst="rect">
            <a:avLst/>
          </a:prstGeom>
        </p:spPr>
      </p:pic>
      <p:sp>
        <p:nvSpPr>
          <p:cNvPr id="374" name="Shape 37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6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375" name="Shape 37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3200" b="0" dirty="0">
                <a:solidFill>
                  <a:srgbClr val="4F81BD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Einstein Probe: instruments &amp; key features</a:t>
            </a:r>
            <a:endParaRPr sz="3200" b="0" dirty="0">
              <a:solidFill>
                <a:srgbClr val="4F81BD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7" name="Shape 377"/>
          <p:cNvSpPr/>
          <p:nvPr/>
        </p:nvSpPr>
        <p:spPr>
          <a:xfrm>
            <a:off x="723177" y="1110511"/>
            <a:ext cx="3479581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3F6797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Wide-field X-ray Telescope 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old"/>
              <a:ea typeface="Arial Bold"/>
              <a:cs typeface="Arial Bold"/>
              <a:sym typeface="Arial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WXT (12 modules)</a:t>
            </a:r>
          </a:p>
        </p:txBody>
      </p:sp>
      <p:pic>
        <p:nvPicPr>
          <p:cNvPr id="378" name="image81.jpg" descr="u=87297524,287811907&amp;fm=21&amp;gp=0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4689817" y="1571932"/>
            <a:ext cx="447368" cy="319390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Shape 379"/>
          <p:cNvSpPr/>
          <p:nvPr/>
        </p:nvSpPr>
        <p:spPr>
          <a:xfrm>
            <a:off x="5274761" y="3495990"/>
            <a:ext cx="714700" cy="215080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  <a:round/>
            <a:tailEnd type="triangle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pic>
        <p:nvPicPr>
          <p:cNvPr id="380" name="image3.tif"/>
          <p:cNvPicPr/>
          <p:nvPr/>
        </p:nvPicPr>
        <p:blipFill>
          <a:blip r:embed="rId5"/>
          <a:stretch>
            <a:fillRect/>
          </a:stretch>
        </p:blipFill>
        <p:spPr>
          <a:xfrm>
            <a:off x="4140249" y="4594628"/>
            <a:ext cx="750084" cy="327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82.tif"/>
          <p:cNvPicPr/>
          <p:nvPr/>
        </p:nvPicPr>
        <p:blipFill>
          <a:blip r:embed="rId6"/>
          <a:stretch>
            <a:fillRect/>
          </a:stretch>
        </p:blipFill>
        <p:spPr>
          <a:xfrm flipH="1">
            <a:off x="4899319" y="4560736"/>
            <a:ext cx="475733" cy="356800"/>
          </a:xfrm>
          <a:prstGeom prst="rect">
            <a:avLst/>
          </a:prstGeom>
          <a:ln w="12700">
            <a:miter lim="400000"/>
          </a:ln>
        </p:spPr>
      </p:pic>
      <p:sp>
        <p:nvSpPr>
          <p:cNvPr id="382" name="Shape 382"/>
          <p:cNvSpPr/>
          <p:nvPr/>
        </p:nvSpPr>
        <p:spPr>
          <a:xfrm flipV="1">
            <a:off x="5251693" y="4149191"/>
            <a:ext cx="1136407" cy="817243"/>
          </a:xfrm>
          <a:prstGeom prst="line">
            <a:avLst/>
          </a:prstGeom>
          <a:ln w="12700">
            <a:solidFill>
              <a:schemeClr val="accent1">
                <a:lumMod val="60000"/>
                <a:lumOff val="40000"/>
              </a:schemeClr>
            </a:solidFill>
            <a:round/>
            <a:tailEnd type="triangle"/>
          </a:ln>
        </p:spPr>
        <p:txBody>
          <a:bodyPr lIns="0" tIns="0" rIns="0" bIns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elvetica"/>
              <a:sym typeface="Helvetica"/>
            </a:endParaRPr>
          </a:p>
        </p:txBody>
      </p:sp>
      <p:pic>
        <p:nvPicPr>
          <p:cNvPr id="383" name="image81.jpg" descr="u=87297524,287811907&amp;fm=21&amp;gp=0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3595011" y="4580746"/>
            <a:ext cx="475733" cy="320013"/>
          </a:xfrm>
          <a:prstGeom prst="rect">
            <a:avLst/>
          </a:prstGeom>
          <a:ln w="12700">
            <a:miter lim="400000"/>
          </a:ln>
        </p:spPr>
      </p:pic>
      <p:sp>
        <p:nvSpPr>
          <p:cNvPr id="384" name="Shape 384"/>
          <p:cNvSpPr/>
          <p:nvPr/>
        </p:nvSpPr>
        <p:spPr>
          <a:xfrm>
            <a:off x="720857" y="4149192"/>
            <a:ext cx="3692995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3F6797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Follow-up X-ray Telescope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Bold"/>
              <a:ea typeface="Arial Bold"/>
              <a:cs typeface="Arial Bold"/>
              <a:sym typeface="Arial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FXT (2 units)</a:t>
            </a:r>
          </a:p>
        </p:txBody>
      </p:sp>
      <p:sp>
        <p:nvSpPr>
          <p:cNvPr id="385" name="Shape 385"/>
          <p:cNvSpPr/>
          <p:nvPr/>
        </p:nvSpPr>
        <p:spPr>
          <a:xfrm>
            <a:off x="757704" y="1929442"/>
            <a:ext cx="4776822" cy="1846659"/>
          </a:xfrm>
          <a:prstGeom prst="rect">
            <a:avLst/>
          </a:prstGeom>
          <a:solidFill>
            <a:srgbClr val="FFFFFF"/>
          </a:solidFill>
          <a:ln w="12700">
            <a:solidFill>
              <a:srgbClr val="A7C0DE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L</a:t>
            </a:r>
            <a:r>
              <a:rPr lang="en-US" sz="2000" kern="0" dirty="0">
                <a:solidFill>
                  <a:schemeClr val="accent6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E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M</a:t>
            </a:r>
            <a:r>
              <a:rPr lang="en-US" sz="2000" kern="0" dirty="0">
                <a:solidFill>
                  <a:schemeClr val="accent6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PO</a:t>
            </a:r>
            <a:r>
              <a:rPr lang="en-US" sz="2000" kern="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000" kern="0" dirty="0">
                <a:solidFill>
                  <a:schemeClr val="accent6">
                    <a:lumMod val="50000"/>
                  </a:schemeClr>
                </a:solidFill>
                <a:latin typeface="Arial Bold"/>
                <a:ea typeface="Arial Bold"/>
                <a:cs typeface="Arial Bold"/>
                <a:sym typeface="Arial Bold"/>
              </a:rPr>
              <a:t>focusing</a:t>
            </a:r>
            <a:r>
              <a:rPr lang="en-US" sz="2000" kern="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 imaging optics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+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CMOS</a:t>
            </a:r>
          </a:p>
          <a:p>
            <a:pPr>
              <a:defRPr/>
            </a:pPr>
            <a:r>
              <a:rPr lang="en-US" altLang="zh-CN" sz="2000" kern="0" dirty="0">
                <a:solidFill>
                  <a:srgbClr val="4BACC6"/>
                </a:solidFill>
                <a:latin typeface="Arial Bold"/>
                <a:ea typeface="Arial Bold"/>
                <a:cs typeface="Arial Bold"/>
                <a:sym typeface="Arial Bold"/>
              </a:rPr>
              <a:t>0.5 – 4 keV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 Bold"/>
              <a:ea typeface="Arial Bold"/>
              <a:cs typeface="Arial Bold"/>
              <a:sym typeface="Arial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large </a:t>
            </a:r>
            <a:r>
              <a:rPr lang="en-US" sz="2000" kern="0" dirty="0" err="1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FoV</a:t>
            </a:r>
            <a:r>
              <a:rPr lang="en-US" sz="2000" kern="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: 3800 sq. deg.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(</a:t>
            </a:r>
            <a:r>
              <a:rPr lang="en-US" sz="2000" kern="0" dirty="0" smtClean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9.2%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all-sky)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unprecedented sensitivity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source localization: 2-3 arcmin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86" name="Shape 386"/>
          <p:cNvSpPr/>
          <p:nvPr/>
        </p:nvSpPr>
        <p:spPr>
          <a:xfrm>
            <a:off x="744791" y="4966437"/>
            <a:ext cx="4776822" cy="1538883"/>
          </a:xfrm>
          <a:prstGeom prst="rect">
            <a:avLst/>
          </a:prstGeom>
          <a:solidFill>
            <a:srgbClr val="FFFFFF"/>
          </a:solidFill>
          <a:ln w="12700">
            <a:solidFill>
              <a:srgbClr val="A7C0DE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Wolter-1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telescope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(2/7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eROSITA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) </a:t>
            </a:r>
          </a:p>
          <a:p>
            <a:pPr lvl="0">
              <a:defRPr/>
            </a:pPr>
            <a:r>
              <a:rPr lang="en-US" altLang="zh-CN" sz="2000" kern="0" dirty="0">
                <a:solidFill>
                  <a:srgbClr val="4BACC6"/>
                </a:solidFill>
                <a:latin typeface="Arial Bold"/>
                <a:ea typeface="Arial Bold"/>
                <a:cs typeface="Arial Bold"/>
                <a:sym typeface="Arial Bold"/>
              </a:rPr>
              <a:t>0.3 -10keV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 Bold"/>
              <a:ea typeface="Arial Bold"/>
              <a:cs typeface="Arial Bold"/>
              <a:sym typeface="Arial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FoV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:  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~1</a:t>
            </a:r>
            <a:r>
              <a:rPr kumimoji="0" sz="2000" b="0" i="0" u="none" strike="noStrike" kern="0" cap="none" spc="0" normalizeH="0" baseline="0" noProof="0" dirty="0">
                <a:ln>
                  <a:noFill/>
                </a:ln>
                <a:solidFill>
                  <a:srgbClr val="4BACC6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deg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4BACC6"/>
              </a:solidFill>
              <a:effectLst/>
              <a:uLnTx/>
              <a:uFillTx/>
              <a:latin typeface="Arial Bold"/>
              <a:ea typeface="Arial Bold"/>
              <a:cs typeface="Arial Bold"/>
              <a:sym typeface="Arial Bold"/>
            </a:endParaRPr>
          </a:p>
          <a:p>
            <a:pPr>
              <a:defRPr/>
            </a:pPr>
            <a:r>
              <a:rPr lang="en-US" altLang="zh-CN" sz="2000" kern="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effective area: : </a:t>
            </a:r>
            <a:r>
              <a:rPr lang="en-US" altLang="zh-CN" sz="2000" kern="0" dirty="0">
                <a:solidFill>
                  <a:srgbClr val="4BACC6"/>
                </a:solidFill>
                <a:latin typeface="Arial Bold"/>
                <a:ea typeface="Arial Bold"/>
                <a:cs typeface="Arial Bold"/>
                <a:sym typeface="Arial Bold"/>
              </a:rPr>
              <a:t>~300 cm</a:t>
            </a:r>
            <a:r>
              <a:rPr lang="en-US" altLang="zh-CN" sz="2000" kern="0" baseline="30000" dirty="0">
                <a:solidFill>
                  <a:srgbClr val="4BACC6"/>
                </a:solidFill>
                <a:latin typeface="Arial Bold"/>
                <a:ea typeface="Arial Bold"/>
                <a:cs typeface="Arial Bold"/>
                <a:sym typeface="Arial Bold"/>
              </a:rPr>
              <a:t>2</a:t>
            </a:r>
            <a:r>
              <a:rPr lang="en-US" altLang="zh-CN" sz="2000" kern="0" dirty="0">
                <a:solidFill>
                  <a:srgbClr val="4BACC6"/>
                </a:solidFill>
                <a:latin typeface="Arial Bold"/>
                <a:ea typeface="Arial Bold"/>
                <a:cs typeface="Arial Bold"/>
                <a:sym typeface="Arial Bold"/>
              </a:rPr>
              <a:t> @1keV (x 2)</a:t>
            </a:r>
            <a:endParaRPr lang="en-US" altLang="zh-CN" sz="2000" kern="0" dirty="0">
              <a:solidFill>
                <a:srgbClr val="80808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>
              <a:defRPr/>
            </a:pPr>
            <a:r>
              <a:rPr lang="en-US" altLang="zh-CN" sz="2000" kern="0" dirty="0">
                <a:solidFill>
                  <a:srgbClr val="808080"/>
                </a:solidFill>
                <a:latin typeface="Arial Bold"/>
                <a:ea typeface="Arial Bold"/>
                <a:cs typeface="Arial Bold"/>
                <a:sym typeface="Arial Bold"/>
              </a:rPr>
              <a:t>source localization: 5-8 arcsec</a:t>
            </a:r>
            <a:endParaRPr lang="en-US" altLang="zh-CN" sz="2000" kern="0" dirty="0">
              <a:solidFill>
                <a:srgbClr val="4BACC6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2" name="Shape 387">
            <a:extLst>
              <a:ext uri="{FF2B5EF4-FFF2-40B4-BE49-F238E27FC236}">
                <a16:creationId xmlns:a16="http://schemas.microsoft.com/office/drawing/2014/main" id="{288B983B-1613-2481-97B0-1EC9E6DFE260}"/>
              </a:ext>
            </a:extLst>
          </p:cNvPr>
          <p:cNvSpPr/>
          <p:nvPr/>
        </p:nvSpPr>
        <p:spPr>
          <a:xfrm>
            <a:off x="8047153" y="4635632"/>
            <a:ext cx="3677035" cy="923330"/>
          </a:xfrm>
          <a:prstGeom prst="rect">
            <a:avLst/>
          </a:prstGeom>
          <a:solidFill>
            <a:srgbClr val="FFFFFF"/>
          </a:solidFill>
          <a:ln w="12700">
            <a:solidFill>
              <a:srgbClr val="A7C0DE"/>
            </a:solidFill>
            <a:miter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Chinese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Beidou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system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VHF network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Science data telemetry (hours)</a:t>
            </a:r>
          </a:p>
        </p:txBody>
      </p:sp>
      <p:sp>
        <p:nvSpPr>
          <p:cNvPr id="13" name="Shape 389">
            <a:extLst>
              <a:ext uri="{FF2B5EF4-FFF2-40B4-BE49-F238E27FC236}">
                <a16:creationId xmlns:a16="http://schemas.microsoft.com/office/drawing/2014/main" id="{1FCADA94-DA3C-3BB1-E6D4-1211669BB9AA}"/>
              </a:ext>
            </a:extLst>
          </p:cNvPr>
          <p:cNvSpPr/>
          <p:nvPr/>
        </p:nvSpPr>
        <p:spPr>
          <a:xfrm>
            <a:off x="7967492" y="2595078"/>
            <a:ext cx="3677035" cy="1261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3F6797"/>
                </a:solidFill>
                <a:latin typeface="Arial Bold"/>
                <a:ea typeface="Arial Bold"/>
                <a:cs typeface="Arial Bold"/>
                <a:sym typeface="Arial Bold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3F6797"/>
                </a:solidFill>
                <a:effectLst/>
                <a:uLnTx/>
                <a:uFillTx/>
                <a:latin typeface="Arial Bold"/>
                <a:sym typeface="Arial Bold"/>
              </a:rPr>
              <a:t>Fast satellite-ground 2-way communications in minutes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altLang="zh-CN" kern="0" dirty="0">
                <a:solidFill>
                  <a:srgbClr val="808080"/>
                </a:solidFill>
              </a:rPr>
              <a:t>Fast alert dissemination 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altLang="zh-CN" kern="0" dirty="0">
                <a:solidFill>
                  <a:srgbClr val="808080"/>
                </a:solidFill>
              </a:rPr>
              <a:t>Fast </a:t>
            </a:r>
            <a:r>
              <a:rPr lang="en-US" altLang="zh-CN" kern="0" dirty="0" err="1">
                <a:solidFill>
                  <a:srgbClr val="808080"/>
                </a:solidFill>
              </a:rPr>
              <a:t>ToO</a:t>
            </a:r>
            <a:r>
              <a:rPr lang="en-US" altLang="zh-CN" kern="0" dirty="0">
                <a:solidFill>
                  <a:srgbClr val="808080"/>
                </a:solidFill>
              </a:rPr>
              <a:t> observations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3F6797"/>
              </a:solidFill>
              <a:effectLst/>
              <a:uLnTx/>
              <a:uFillTx/>
              <a:latin typeface="Arial Bold"/>
              <a:sym typeface="Arial Bold"/>
            </a:endParaRPr>
          </a:p>
        </p:txBody>
      </p:sp>
      <p:pic>
        <p:nvPicPr>
          <p:cNvPr id="14" name="image81.jpg" descr="u=87297524,287811907&amp;fm=21&amp;gp=0.jpg">
            <a:extLst>
              <a:ext uri="{FF2B5EF4-FFF2-40B4-BE49-F238E27FC236}">
                <a16:creationId xmlns:a16="http://schemas.microsoft.com/office/drawing/2014/main" id="{88F53F7A-131B-A640-65C0-388A5AB76F7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995124" y="4248180"/>
            <a:ext cx="459457" cy="3090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3.tif">
            <a:extLst>
              <a:ext uri="{FF2B5EF4-FFF2-40B4-BE49-F238E27FC236}">
                <a16:creationId xmlns:a16="http://schemas.microsoft.com/office/drawing/2014/main" id="{1897A595-D151-92CF-A55E-3B41FD6B107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0501836" y="4264720"/>
            <a:ext cx="750084" cy="3273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87A9CBA-1B56-83B1-93A9-6F202865F2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3553" y="4281219"/>
            <a:ext cx="400974" cy="2673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49A081E-5AD8-4616-EA47-F0EA82C600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75771" y="212545"/>
            <a:ext cx="842777" cy="80109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66A582E-B6DD-9509-CE2F-7C9FBBA367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3171" y="1107672"/>
            <a:ext cx="2581776" cy="112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8932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52A59-B44F-5712-D1BA-AA97A96B1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>
            <a:extLst>
              <a:ext uri="{FF2B5EF4-FFF2-40B4-BE49-F238E27FC236}">
                <a16:creationId xmlns:a16="http://schemas.microsoft.com/office/drawing/2014/main" id="{CC1ED102-4DDC-EA8B-DC09-F6DF090C89D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pic>
        <p:nvPicPr>
          <p:cNvPr id="460" name="media1.mp4">
            <a:extLst>
              <a:ext uri="{FF2B5EF4-FFF2-40B4-BE49-F238E27FC236}">
                <a16:creationId xmlns:a16="http://schemas.microsoft.com/office/drawing/2014/main" id="{E94873A8-709F-8CAE-7284-25BA608CF3B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69100" y="989557"/>
            <a:ext cx="4838352" cy="2820444"/>
          </a:xfrm>
          <a:prstGeom prst="rect">
            <a:avLst/>
          </a:prstGeom>
        </p:spPr>
      </p:pic>
      <p:sp>
        <p:nvSpPr>
          <p:cNvPr id="461" name="Shape 461">
            <a:extLst>
              <a:ext uri="{FF2B5EF4-FFF2-40B4-BE49-F238E27FC236}">
                <a16:creationId xmlns:a16="http://schemas.microsoft.com/office/drawing/2014/main" id="{99E2E602-21E6-14BC-4D14-F3D2C1FE89F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22959">
              <a:defRPr sz="2880"/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2800" b="0" dirty="0">
                <a:solidFill>
                  <a:srgbClr val="4F81BD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Complicated operations, satellite-ground 2-way communications</a:t>
            </a:r>
            <a:endParaRPr sz="2800" b="0" dirty="0">
              <a:solidFill>
                <a:srgbClr val="4F81BD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4" name="Shape 464">
            <a:extLst>
              <a:ext uri="{FF2B5EF4-FFF2-40B4-BE49-F238E27FC236}">
                <a16:creationId xmlns:a16="http://schemas.microsoft.com/office/drawing/2014/main" id="{1379BE85-705D-8C68-9B1C-1252607276A0}"/>
              </a:ext>
            </a:extLst>
          </p:cNvPr>
          <p:cNvSpPr/>
          <p:nvPr/>
        </p:nvSpPr>
        <p:spPr>
          <a:xfrm>
            <a:off x="1939771" y="6107668"/>
            <a:ext cx="272585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535353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000000"/>
                </a:solidFill>
              </a:defRPr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Equatorial coordinates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Shape 452">
            <a:extLst>
              <a:ext uri="{FF2B5EF4-FFF2-40B4-BE49-F238E27FC236}">
                <a16:creationId xmlns:a16="http://schemas.microsoft.com/office/drawing/2014/main" id="{F745C54A-5688-E167-976B-5EC317EE1DE5}"/>
              </a:ext>
            </a:extLst>
          </p:cNvPr>
          <p:cNvSpPr txBox="1">
            <a:spLocks/>
          </p:cNvSpPr>
          <p:nvPr/>
        </p:nvSpPr>
        <p:spPr>
          <a:xfrm>
            <a:off x="628575" y="1124789"/>
            <a:ext cx="5318337" cy="5329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342900" indent="-3429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✴"/>
              <a:defRPr sz="2400">
                <a:latin typeface="Candara"/>
                <a:ea typeface="Candara"/>
                <a:cs typeface="Candara"/>
                <a:sym typeface="Candara"/>
              </a:defRPr>
            </a:lvl1pPr>
            <a:lvl2pPr marL="800100" indent="-3429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★"/>
              <a:defRPr sz="2400">
                <a:latin typeface="Candara"/>
                <a:ea typeface="Candara"/>
                <a:cs typeface="Candara"/>
                <a:sym typeface="Candara"/>
              </a:defRPr>
            </a:lvl2pPr>
            <a:lvl3pPr marL="1219200" indent="-3048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◇"/>
              <a:defRPr sz="2400">
                <a:latin typeface="Candara"/>
                <a:ea typeface="Candara"/>
                <a:cs typeface="Candara"/>
                <a:sym typeface="Candara"/>
              </a:defRPr>
            </a:lvl3pPr>
            <a:lvl4pPr marL="1714500" indent="-3429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◇"/>
              <a:defRPr sz="2400">
                <a:latin typeface="Candara"/>
                <a:ea typeface="Candara"/>
                <a:cs typeface="Candara"/>
                <a:sym typeface="Candara"/>
              </a:defRPr>
            </a:lvl4pPr>
            <a:lvl5pPr marL="2133600" indent="-304800">
              <a:spcBef>
                <a:spcPts val="500"/>
              </a:spcBef>
              <a:buClr>
                <a:srgbClr val="C6D9F1"/>
              </a:buClr>
              <a:buSzPct val="63000"/>
              <a:buFont typeface="Wingdings"/>
              <a:buChar char="◇"/>
              <a:defRPr sz="2400">
                <a:latin typeface="Candara"/>
                <a:ea typeface="Candara"/>
                <a:cs typeface="Candara"/>
                <a:sym typeface="Candara"/>
              </a:defRPr>
            </a:lvl5pPr>
            <a:lvl6pPr marL="25603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6pPr>
            <a:lvl7pPr marL="30175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7pPr>
            <a:lvl8pPr marL="34747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8pPr>
            <a:lvl9pPr marL="3931920" indent="-274320">
              <a:spcBef>
                <a:spcPts val="500"/>
              </a:spcBef>
              <a:buClr>
                <a:srgbClr val="C6D9F1"/>
              </a:buClr>
              <a:buSzPct val="100000"/>
              <a:buFont typeface="Wingdings"/>
              <a:buChar char="»"/>
              <a:defRPr sz="2400"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 pitchFamily="2" charset="2"/>
              <a:buChar char="l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3F6797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Observation modes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★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Survey (WXT)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★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Autonomous follow-up (FXT)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     quick alert downlink (minutes)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★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ToO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 – quick </a:t>
            </a:r>
            <a:r>
              <a:rPr lang="en-US" altLang="zh-CN" sz="2000" kern="0" dirty="0">
                <a:solidFill>
                  <a:srgbClr val="535353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upload (&lt;10min)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 pitchFamily="2" charset="2"/>
              <a:buChar char="l"/>
              <a:tabLst/>
              <a:defRPr/>
            </a:pPr>
            <a:r>
              <a:rPr lang="en-US" altLang="zh-CN" sz="2000" kern="0" dirty="0">
                <a:solidFill>
                  <a:srgbClr val="3F6797"/>
                </a:solidFill>
                <a:latin typeface="Arial" panose="020B0604020202020204" pitchFamily="34" charset="0"/>
                <a:cs typeface="Arial" panose="020B0604020202020204" pitchFamily="34" charset="0"/>
                <a:sym typeface="Arial Bold"/>
              </a:rPr>
              <a:t>WXT survey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★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3 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pointings</a:t>
            </a:r>
            <a:r>
              <a:rPr lang="en-US" altLang="zh-CN" sz="2000" kern="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orbit, </a:t>
            </a:r>
            <a:r>
              <a:rPr lang="en-US" altLang="zh-CN" sz="2000" kern="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~1000s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 each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★"/>
              <a:tabLst/>
              <a:defRPr/>
            </a:pPr>
            <a:r>
              <a:rPr lang="en-US" altLang="zh-CN" sz="2000" kern="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Night sky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 covered in 3 orbits (~</a:t>
            </a: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 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5 </a:t>
            </a:r>
            <a:r>
              <a:rPr kumimoji="0" lang="en-US" altLang="zh-CN" sz="2000" b="0" i="0" u="none" strike="noStrike" kern="0" cap="none" spc="0" normalizeH="0" baseline="0" noProof="0" dirty="0" err="1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hr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)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★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Whole sky in ½ year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★"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FXT pointed to pre-selected targets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✴"/>
              <a:tabLst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Arial Bold"/>
              <a:ea typeface="Arial Bold"/>
              <a:cs typeface="Arial Bold"/>
              <a:sym typeface="Arial Bold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/>
              <a:buChar char="✴"/>
              <a:tabLst/>
              <a:defRPr sz="1800"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潘海武 2024-10-10 14.36.55">
            <a:hlinkClick r:id="" action="ppaction://media"/>
            <a:extLst>
              <a:ext uri="{FF2B5EF4-FFF2-40B4-BE49-F238E27FC236}">
                <a16:creationId xmlns:a16="http://schemas.microsoft.com/office/drawing/2014/main" id="{3771E0CF-7D76-DB4D-C564-B6AA635905B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19532" y="3983583"/>
            <a:ext cx="4887920" cy="248278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DB0AF78-9CCA-B924-18BD-0ADB51E4E0BE}"/>
              </a:ext>
            </a:extLst>
          </p:cNvPr>
          <p:cNvSpPr txBox="1"/>
          <p:nvPr/>
        </p:nvSpPr>
        <p:spPr>
          <a:xfrm>
            <a:off x="6860770" y="4078027"/>
            <a:ext cx="1172242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WXT 1-day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data taking</a:t>
            </a:r>
            <a:endParaRPr kumimoji="0" lang="zh-CN" altLang="en-US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E7B2E79-141A-32D3-FD27-0F21B82E1DFA}"/>
              </a:ext>
            </a:extLst>
          </p:cNvPr>
          <p:cNvSpPr txBox="1"/>
          <p:nvPr/>
        </p:nvSpPr>
        <p:spPr>
          <a:xfrm>
            <a:off x="10071285" y="1077282"/>
            <a:ext cx="1511115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 latinLnBrk="1" hangingPunct="0"/>
            <a:r>
              <a:rPr lang="en-US" altLang="zh-CN" sz="160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orbit: 570 km</a:t>
            </a:r>
          </a:p>
          <a:p>
            <a:pPr algn="r" latinLnBrk="1" hangingPunct="0"/>
            <a:r>
              <a:rPr lang="en-US" altLang="zh-CN" sz="1600" kern="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96 min</a:t>
            </a:r>
            <a:endParaRPr kumimoji="0" lang="zh-CN" altLang="en-US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5449800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67" fill="hold"/>
                                        <p:tgtEl>
                                          <p:spTgt spid="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4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460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4B64BB-DDF7-F8BE-E506-6FFFA5E1A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b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Sensitivity of WXT </a:t>
            </a:r>
            <a:endParaRPr kumimoji="1" lang="zh-CN" altLang="en-US" sz="3200" b="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 descr="图表, 散点图&#10;&#10;AI 生成的内容可能不正确。">
            <a:extLst>
              <a:ext uri="{FF2B5EF4-FFF2-40B4-BE49-F238E27FC236}">
                <a16:creationId xmlns:a16="http://schemas.microsoft.com/office/drawing/2014/main" id="{3E71C3DE-774C-4129-BA4C-EE95EAD15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4" y="1878011"/>
            <a:ext cx="5642186" cy="4178411"/>
          </a:xfrm>
          <a:prstGeom prst="rect">
            <a:avLst/>
          </a:prstGeom>
        </p:spPr>
      </p:pic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9C21E5EB-6AD6-7EBE-862D-6084F81A10C9}"/>
              </a:ext>
            </a:extLst>
          </p:cNvPr>
          <p:cNvCxnSpPr>
            <a:cxnSpLocks/>
          </p:cNvCxnSpPr>
          <p:nvPr/>
        </p:nvCxnSpPr>
        <p:spPr>
          <a:xfrm flipV="1">
            <a:off x="2754324" y="2049029"/>
            <a:ext cx="0" cy="3437371"/>
          </a:xfrm>
          <a:prstGeom prst="line">
            <a:avLst/>
          </a:prstGeom>
          <a:noFill/>
          <a:ln w="12700" cap="flat">
            <a:solidFill>
              <a:srgbClr val="FFC000"/>
            </a:solidFill>
            <a:prstDash val="dash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47C97A23-7E05-1375-56BB-7BCC745BBA30}"/>
              </a:ext>
            </a:extLst>
          </p:cNvPr>
          <p:cNvCxnSpPr>
            <a:cxnSpLocks/>
          </p:cNvCxnSpPr>
          <p:nvPr/>
        </p:nvCxnSpPr>
        <p:spPr>
          <a:xfrm flipV="1">
            <a:off x="3235770" y="2064949"/>
            <a:ext cx="0" cy="3437371"/>
          </a:xfrm>
          <a:prstGeom prst="line">
            <a:avLst/>
          </a:prstGeom>
          <a:noFill/>
          <a:ln w="12700" cap="flat">
            <a:solidFill>
              <a:srgbClr val="FFC000"/>
            </a:solidFill>
            <a:prstDash val="dash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933E14E-4258-50D7-4B30-0B3613DDD7A3}"/>
              </a:ext>
            </a:extLst>
          </p:cNvPr>
          <p:cNvSpPr txBox="1"/>
          <p:nvPr/>
        </p:nvSpPr>
        <p:spPr>
          <a:xfrm>
            <a:off x="2958086" y="5139054"/>
            <a:ext cx="126572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orbit pointing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35E2060-9AA8-0AA1-A5C9-6B86E3B04B47}"/>
              </a:ext>
            </a:extLst>
          </p:cNvPr>
          <p:cNvSpPr txBox="1"/>
          <p:nvPr/>
        </p:nvSpPr>
        <p:spPr>
          <a:xfrm>
            <a:off x="1917698" y="4558384"/>
            <a:ext cx="852790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snapshot</a:t>
            </a:r>
          </a:p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survey </a:t>
            </a:r>
          </a:p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mode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83AFB57-D94D-A071-69BF-BBACB0E19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777" y="1493692"/>
            <a:ext cx="5198691" cy="489654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C279DE91-72F0-0287-0549-B9CFE9A545A3}"/>
              </a:ext>
            </a:extLst>
          </p:cNvPr>
          <p:cNvSpPr txBox="1"/>
          <p:nvPr/>
        </p:nvSpPr>
        <p:spPr>
          <a:xfrm>
            <a:off x="7559884" y="4831277"/>
            <a:ext cx="102303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FF26DF"/>
                </a:solidFill>
                <a:effectLst/>
                <a:uLnTx/>
                <a:uFillTx/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EP(2024-)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26DF"/>
              </a:solidFill>
              <a:effectLst/>
              <a:uLnTx/>
              <a:uFillTx/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398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846E2-18A8-4E3E-0377-EBD3F61CD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id="{FBF86D3C-7018-7808-93B9-2C20B8AFE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842" y="1437872"/>
            <a:ext cx="3862208" cy="4444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4" name="Shape 374">
            <a:extLst>
              <a:ext uri="{FF2B5EF4-FFF2-40B4-BE49-F238E27FC236}">
                <a16:creationId xmlns:a16="http://schemas.microsoft.com/office/drawing/2014/main" id="{66D8913C-5505-F667-DE51-C28AC6F3B33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375" name="Shape 375">
            <a:extLst>
              <a:ext uri="{FF2B5EF4-FFF2-40B4-BE49-F238E27FC236}">
                <a16:creationId xmlns:a16="http://schemas.microsoft.com/office/drawing/2014/main" id="{33EF9FB1-A0D4-617D-4E46-84AD7D344432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3200" b="0" dirty="0">
                <a:solidFill>
                  <a:srgbClr val="4F81BD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Einstein Probe: instruments &amp; key features</a:t>
            </a:r>
            <a:endParaRPr sz="3200" b="0" dirty="0">
              <a:solidFill>
                <a:srgbClr val="4F81BD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526A179-8961-BAE8-7EEA-5807A8FD8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771" y="212545"/>
            <a:ext cx="842777" cy="8010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3242FB7-2B23-7FBD-4EA8-5575AB34DC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08" y="3544206"/>
            <a:ext cx="2354874" cy="2989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16A6670-5B48-2E4E-6B4B-D412397B5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428" y="1083671"/>
            <a:ext cx="3375193" cy="2493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F0F1232-24B2-9563-E421-4E5804EF72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2119" y="1459262"/>
            <a:ext cx="3305540" cy="44277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图片 8">
            <a:extLst>
              <a:ext uri="{FF2B5EF4-FFF2-40B4-BE49-F238E27FC236}">
                <a16:creationId xmlns:a16="http://schemas.microsoft.com/office/drawing/2014/main" id="{DDE3588B-3FAD-F811-D8E2-47F40521FD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361" y="3548368"/>
            <a:ext cx="2012249" cy="3023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351FEC5A-0950-CF5D-142F-E0EE22836C71}"/>
              </a:ext>
            </a:extLst>
          </p:cNvPr>
          <p:cNvSpPr txBox="1"/>
          <p:nvPr/>
        </p:nvSpPr>
        <p:spPr>
          <a:xfrm>
            <a:off x="3379156" y="3568892"/>
            <a:ext cx="1737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Swift </a:t>
            </a:r>
            <a:r>
              <a:rPr kumimoji="1" lang="en-US" altLang="zh-CN" sz="1600" dirty="0">
                <a:solidFill>
                  <a:schemeClr val="bg1"/>
                </a:solidFill>
              </a:rPr>
              <a:t>1,470kg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FBDEE7F-EDF0-E006-95FF-04BC4D2B73C2}"/>
              </a:ext>
            </a:extLst>
          </p:cNvPr>
          <p:cNvSpPr txBox="1"/>
          <p:nvPr/>
        </p:nvSpPr>
        <p:spPr>
          <a:xfrm>
            <a:off x="1444714" y="3733034"/>
            <a:ext cx="1737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EP </a:t>
            </a:r>
            <a:r>
              <a:rPr kumimoji="1" lang="en-US" altLang="zh-CN" sz="1600" dirty="0">
                <a:solidFill>
                  <a:schemeClr val="bg1"/>
                </a:solidFill>
              </a:rPr>
              <a:t>1,435kg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1" name="Shape 145">
            <a:extLst>
              <a:ext uri="{FF2B5EF4-FFF2-40B4-BE49-F238E27FC236}">
                <a16:creationId xmlns:a16="http://schemas.microsoft.com/office/drawing/2014/main" id="{21928CC1-1C1F-0C41-AAB8-B53AE30A879A}"/>
              </a:ext>
            </a:extLst>
          </p:cNvPr>
          <p:cNvSpPr/>
          <p:nvPr/>
        </p:nvSpPr>
        <p:spPr>
          <a:xfrm>
            <a:off x="3227361" y="6215390"/>
            <a:ext cx="103179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200">
                <a:solidFill>
                  <a:srgbClr val="535353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(c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redit: N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SA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Shape 145">
            <a:extLst>
              <a:ext uri="{FF2B5EF4-FFF2-40B4-BE49-F238E27FC236}">
                <a16:creationId xmlns:a16="http://schemas.microsoft.com/office/drawing/2014/main" id="{FF8D63CA-0078-4C02-A29C-00AC835982FD}"/>
              </a:ext>
            </a:extLst>
          </p:cNvPr>
          <p:cNvSpPr/>
          <p:nvPr/>
        </p:nvSpPr>
        <p:spPr>
          <a:xfrm>
            <a:off x="614125" y="6195870"/>
            <a:ext cx="103179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200">
                <a:solidFill>
                  <a:srgbClr val="535353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(c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redit: </a:t>
            </a:r>
            <a:r>
              <a:rPr lang="en-US" sz="1050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CAS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Shape 145">
            <a:extLst>
              <a:ext uri="{FF2B5EF4-FFF2-40B4-BE49-F238E27FC236}">
                <a16:creationId xmlns:a16="http://schemas.microsoft.com/office/drawing/2014/main" id="{F1F62580-80A6-F560-902D-91F58AC2B3DC}"/>
              </a:ext>
            </a:extLst>
          </p:cNvPr>
          <p:cNvSpPr/>
          <p:nvPr/>
        </p:nvSpPr>
        <p:spPr>
          <a:xfrm>
            <a:off x="3517656" y="3333023"/>
            <a:ext cx="1031792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1200">
                <a:solidFill>
                  <a:srgbClr val="535353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(c</a:t>
            </a:r>
            <a:r>
              <a:rPr kumimoji="0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redit: </a:t>
            </a:r>
            <a:r>
              <a:rPr lang="en-US" sz="1050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CAS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)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70263A2-9495-5DC7-DB4F-ABEAEAB2ED3E}"/>
              </a:ext>
            </a:extLst>
          </p:cNvPr>
          <p:cNvSpPr txBox="1"/>
          <p:nvPr/>
        </p:nvSpPr>
        <p:spPr>
          <a:xfrm>
            <a:off x="4910952" y="1600541"/>
            <a:ext cx="2963978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Verdana" panose="020B0604030504040204" pitchFamily="34" charset="0"/>
                <a:sym typeface="Arial Bold"/>
              </a:rPr>
              <a:t>launch: 2024/1/9 @</a:t>
            </a:r>
            <a:r>
              <a:rPr kumimoji="1" lang="en-US" altLang="zh-CN" sz="1400" dirty="0" err="1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Verdana" panose="020B0604030504040204" pitchFamily="34" charset="0"/>
                <a:sym typeface="Arial Bold"/>
              </a:rPr>
              <a:t>Xichang</a:t>
            </a:r>
            <a:r>
              <a:rPr kumimoji="1"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Verdana" panose="020B0604030504040204" pitchFamily="34" charset="0"/>
                <a:sym typeface="Arial Bold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Verdana" panose="020B0604030504040204" pitchFamily="34" charset="0"/>
                <a:sym typeface="Arial Bold"/>
              </a:rPr>
              <a:t>operations: 2024/7   </a:t>
            </a:r>
          </a:p>
        </p:txBody>
      </p:sp>
    </p:spTree>
    <p:extLst>
      <p:ext uri="{BB962C8B-B14F-4D97-AF65-F5344CB8AC3E}">
        <p14:creationId xmlns:p14="http://schemas.microsoft.com/office/powerpoint/2010/main" val="126308423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蓝色的灯光&#10;&#10;中度可信度描述已自动生成">
            <a:extLst>
              <a:ext uri="{FF2B5EF4-FFF2-40B4-BE49-F238E27FC236}">
                <a16:creationId xmlns:a16="http://schemas.microsoft.com/office/drawing/2014/main" id="{E11B29CC-8D1F-6A20-33CD-8DF57B12A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772"/>
            <a:ext cx="12192000" cy="670045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2C8AF48F-1C58-53BD-A4ED-CF58B2AEEC7E}"/>
              </a:ext>
            </a:extLst>
          </p:cNvPr>
          <p:cNvGrpSpPr/>
          <p:nvPr/>
        </p:nvGrpSpPr>
        <p:grpSpPr>
          <a:xfrm>
            <a:off x="9868753" y="3706228"/>
            <a:ext cx="1145644" cy="357137"/>
            <a:chOff x="9876373" y="3713848"/>
            <a:chExt cx="1145644" cy="357137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2989BD9-497E-2340-6048-F3F81E09422B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F6F1160E-F7E7-3760-F234-1D038AF507AB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10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B178E6D9-E6CA-F821-BB3D-7E8AE6A2046E}"/>
              </a:ext>
            </a:extLst>
          </p:cNvPr>
          <p:cNvSpPr txBox="1"/>
          <p:nvPr/>
        </p:nvSpPr>
        <p:spPr>
          <a:xfrm>
            <a:off x="167640" y="594360"/>
            <a:ext cx="1143000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Arial"/>
              <a:sym typeface="Arial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119415-E756-7734-8C2C-181F438B62D9}"/>
              </a:ext>
            </a:extLst>
          </p:cNvPr>
          <p:cNvSpPr txBox="1"/>
          <p:nvPr/>
        </p:nvSpPr>
        <p:spPr>
          <a:xfrm>
            <a:off x="10690540" y="3816403"/>
            <a:ext cx="13935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1: Cir x-1 and 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Swift J151857.0-572147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2: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Sco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 X-1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3: V2216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Oph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4: V1101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Sco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5: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V821 Ara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6: NP 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7: V4134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Sgr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8: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Sgr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 X-4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9: Lupus SN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10: SNR RCW 86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86E7747-A271-8165-627F-BAB805C95A6E}"/>
              </a:ext>
            </a:extLst>
          </p:cNvPr>
          <p:cNvGrpSpPr/>
          <p:nvPr/>
        </p:nvGrpSpPr>
        <p:grpSpPr>
          <a:xfrm>
            <a:off x="5883493" y="1371353"/>
            <a:ext cx="1160244" cy="337432"/>
            <a:chOff x="9876373" y="3733553"/>
            <a:chExt cx="1160244" cy="33743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70E2BA5C-CC9E-DD1F-1EB0-BF9797C192D9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83A1A94-6A2A-3B9E-C23F-AC74F6891E9F}"/>
                </a:ext>
              </a:extLst>
            </p:cNvPr>
            <p:cNvSpPr txBox="1"/>
            <p:nvPr/>
          </p:nvSpPr>
          <p:spPr>
            <a:xfrm>
              <a:off x="10047922" y="3733553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2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ABAD505-D20B-CA8D-47C6-A4C88305E1A2}"/>
              </a:ext>
            </a:extLst>
          </p:cNvPr>
          <p:cNvGrpSpPr/>
          <p:nvPr/>
        </p:nvGrpSpPr>
        <p:grpSpPr>
          <a:xfrm>
            <a:off x="9269896" y="3495210"/>
            <a:ext cx="1145644" cy="357137"/>
            <a:chOff x="9876373" y="3713848"/>
            <a:chExt cx="1145644" cy="357137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512C0275-D1BB-D747-4A7B-9AF85541D31B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24BB227-D449-BAF1-8733-44B6F7842B1F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1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61D52F21-A0A7-752E-AD2F-74A30E01A017}"/>
              </a:ext>
            </a:extLst>
          </p:cNvPr>
          <p:cNvGrpSpPr/>
          <p:nvPr/>
        </p:nvGrpSpPr>
        <p:grpSpPr>
          <a:xfrm>
            <a:off x="8679929" y="2166306"/>
            <a:ext cx="1145644" cy="357137"/>
            <a:chOff x="9876373" y="3713848"/>
            <a:chExt cx="1145644" cy="357137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6DD0E0B7-FB88-9E6B-B143-9D62A257E27B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C26F3E61-A7CD-CDEA-B3AC-5475E6EB5CDD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9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9C0171B-E206-0D8C-DF31-7ED105AF3E37}"/>
              </a:ext>
            </a:extLst>
          </p:cNvPr>
          <p:cNvGrpSpPr/>
          <p:nvPr/>
        </p:nvGrpSpPr>
        <p:grpSpPr>
          <a:xfrm>
            <a:off x="7710075" y="3941109"/>
            <a:ext cx="1145644" cy="357137"/>
            <a:chOff x="9876373" y="3713848"/>
            <a:chExt cx="1145644" cy="357137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CF7C8EC2-E291-8C94-D45E-C7FC20ED9A19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35D06A4-B321-FF52-FF0C-7D221E3DCC34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5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997E2A7-F7B2-C65F-6130-3207ED803EEF}"/>
              </a:ext>
            </a:extLst>
          </p:cNvPr>
          <p:cNvGrpSpPr/>
          <p:nvPr/>
        </p:nvGrpSpPr>
        <p:grpSpPr>
          <a:xfrm>
            <a:off x="5512700" y="4256336"/>
            <a:ext cx="1145644" cy="357137"/>
            <a:chOff x="9876373" y="3713848"/>
            <a:chExt cx="1145644" cy="357137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51611B7E-1850-0D0E-8B65-2E991885ABF2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3E3C0C1-70E9-1E5E-975A-17285B02FB8F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8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9910CF41-595A-9065-0D04-B96D2C37E654}"/>
              </a:ext>
            </a:extLst>
          </p:cNvPr>
          <p:cNvGrpSpPr/>
          <p:nvPr/>
        </p:nvGrpSpPr>
        <p:grpSpPr>
          <a:xfrm>
            <a:off x="6024618" y="3988207"/>
            <a:ext cx="1145644" cy="357137"/>
            <a:chOff x="9876373" y="3713848"/>
            <a:chExt cx="1145644" cy="357137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3A974DE1-4B1E-6424-99B6-A73ADF9886FB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E22AADA-C808-2AB7-50F4-3543DDEBB9B8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7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1BA300D-63B5-743A-CCAB-90EDC2B05252}"/>
              </a:ext>
            </a:extLst>
          </p:cNvPr>
          <p:cNvGrpSpPr/>
          <p:nvPr/>
        </p:nvGrpSpPr>
        <p:grpSpPr>
          <a:xfrm>
            <a:off x="6777519" y="3291456"/>
            <a:ext cx="1145644" cy="357137"/>
            <a:chOff x="9876373" y="3713848"/>
            <a:chExt cx="1145644" cy="357137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8BAC0390-934D-B8C7-4923-12A42869B15D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EC1A76A-A003-8C24-FDB0-51CA67E0F0B5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4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FBA36B3D-6B45-4A75-2032-B09B2F99187A}"/>
              </a:ext>
            </a:extLst>
          </p:cNvPr>
          <p:cNvGrpSpPr/>
          <p:nvPr/>
        </p:nvGrpSpPr>
        <p:grpSpPr>
          <a:xfrm>
            <a:off x="5005017" y="2697603"/>
            <a:ext cx="1145644" cy="357137"/>
            <a:chOff x="9876373" y="3713848"/>
            <a:chExt cx="1145644" cy="357137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376AB81E-FFA7-947C-BA40-32D37A4C2C30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C20D1637-A28A-6C4C-C04D-C2C6DAF77BAC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3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51FAF6D-444E-5863-DB75-BCE5AC4F3149}"/>
              </a:ext>
            </a:extLst>
          </p:cNvPr>
          <p:cNvGrpSpPr/>
          <p:nvPr/>
        </p:nvGrpSpPr>
        <p:grpSpPr>
          <a:xfrm>
            <a:off x="4253505" y="3378030"/>
            <a:ext cx="1145644" cy="357137"/>
            <a:chOff x="9876373" y="3713848"/>
            <a:chExt cx="1145644" cy="357137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38944CCF-4FEB-019E-54D6-CF16AEB9B8CA}"/>
                </a:ext>
              </a:extLst>
            </p:cNvPr>
            <p:cNvSpPr/>
            <p:nvPr/>
          </p:nvSpPr>
          <p:spPr>
            <a:xfrm>
              <a:off x="9876373" y="3910709"/>
              <a:ext cx="156949" cy="160276"/>
            </a:xfrm>
            <a:prstGeom prst="ellipse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  <a:sym typeface="Arial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80E34CF-DF49-C47A-6B3F-68E52BCD0615}"/>
                </a:ext>
              </a:extLst>
            </p:cNvPr>
            <p:cNvSpPr txBox="1"/>
            <p:nvPr/>
          </p:nvSpPr>
          <p:spPr>
            <a:xfrm>
              <a:off x="10033322" y="3713848"/>
              <a:ext cx="988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6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F3F1EA5C-C945-C16B-EEF6-EA85478B0D52}"/>
              </a:ext>
            </a:extLst>
          </p:cNvPr>
          <p:cNvCxnSpPr>
            <a:cxnSpLocks/>
          </p:cNvCxnSpPr>
          <p:nvPr/>
        </p:nvCxnSpPr>
        <p:spPr>
          <a:xfrm rot="-1440000">
            <a:off x="10931935" y="486620"/>
            <a:ext cx="767080" cy="34343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E2A909E4-EFF0-724C-BF62-430E276953BD}"/>
              </a:ext>
            </a:extLst>
          </p:cNvPr>
          <p:cNvSpPr txBox="1"/>
          <p:nvPr/>
        </p:nvSpPr>
        <p:spPr>
          <a:xfrm>
            <a:off x="11096417" y="345466"/>
            <a:ext cx="1393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rPr>
              <a:t>9.3°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6158E39-A18C-B7BD-63A3-DA9C9F4D88D8}"/>
              </a:ext>
            </a:extLst>
          </p:cNvPr>
          <p:cNvSpPr txBox="1"/>
          <p:nvPr/>
        </p:nvSpPr>
        <p:spPr>
          <a:xfrm>
            <a:off x="317649" y="278488"/>
            <a:ext cx="92835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WXT first-light image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(0.5-4keV) – first focusing imaging with</a:t>
            </a:r>
            <a:r>
              <a:rPr lang="en-US" altLang="zh-CN" sz="1600" kern="100" dirty="0">
                <a:solidFill>
                  <a:prstClr val="white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very large </a:t>
            </a:r>
            <a:r>
              <a:rPr lang="en-US" altLang="zh-CN" sz="1600" kern="100" dirty="0" err="1">
                <a:solidFill>
                  <a:prstClr val="white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FoV</a:t>
            </a:r>
            <a:r>
              <a:rPr lang="en-US" altLang="zh-CN" sz="1600" kern="100" dirty="0">
                <a:solidFill>
                  <a:prstClr val="white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ever achieved </a:t>
            </a:r>
            <a:endParaRPr kumimoji="0" lang="en-US" altLang="zh-CN" sz="16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Galactic </a:t>
            </a:r>
            <a:r>
              <a:rPr kumimoji="0" lang="en-US" altLang="zh-CN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centre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Arial"/>
              </a:rPr>
              <a:t> region (purple, red, yellow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Arial"/>
              </a:rPr>
              <a:t>)</a:t>
            </a:r>
          </a:p>
          <a:p>
            <a:pPr>
              <a:defRPr/>
            </a:pPr>
            <a:r>
              <a:rPr lang="en-US" altLang="zh-CN" sz="1400" kern="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WXT</a:t>
            </a:r>
            <a:r>
              <a:rPr lang="zh-CN" altLang="en-US" sz="1400" kern="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400" kern="1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FoV</a:t>
            </a:r>
            <a:r>
              <a:rPr lang="en-US" altLang="zh-CN" sz="1400" kern="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3850 </a:t>
            </a:r>
            <a:r>
              <a:rPr lang="zh-CN" altLang="en-US" sz="1400" kern="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altLang="zh-CN" sz="1400" kern="1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sq. deg.</a:t>
            </a:r>
          </a:p>
          <a:p>
            <a:pPr>
              <a:defRPr/>
            </a:pPr>
            <a:r>
              <a:rPr lang="en-US" altLang="zh-CN" sz="1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exposure 40 kilo-seconds</a:t>
            </a:r>
            <a:endParaRPr lang="zh-CN" altLang="en-US" sz="14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BF3CEE3-E6DB-07B8-2CFD-1FD3DEF8BADF}"/>
              </a:ext>
            </a:extLst>
          </p:cNvPr>
          <p:cNvSpPr txBox="1"/>
          <p:nvPr/>
        </p:nvSpPr>
        <p:spPr>
          <a:xfrm>
            <a:off x="10716298" y="6153348"/>
            <a:ext cx="15466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  <a:sym typeface="Arial"/>
              </a:rPr>
              <a:t>credit: EPSC</a:t>
            </a:r>
            <a:endParaRPr kumimoji="0" lang="zh-CN" altLang="zh-CN" sz="11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75DCB6D-21E6-ED17-80D9-04C68E255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3DA910-6EF5-46B4-A930-31B66B308C9E}" type="slidenum">
              <a:rPr kumimoji="0" lang="zh-CN" altLang="en-US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rial"/>
                <a:ea typeface="等线" panose="02010600030101010101" pitchFamily="2" charset="-122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rial"/>
              <a:ea typeface="等线" panose="02010600030101010101" pitchFamily="2" charset="-122"/>
              <a:cs typeface="Arial"/>
              <a:sym typeface="Arial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1B8D413D-0F54-26BA-75FB-1D6D2FFA916F}"/>
              </a:ext>
            </a:extLst>
          </p:cNvPr>
          <p:cNvGrpSpPr/>
          <p:nvPr/>
        </p:nvGrpSpPr>
        <p:grpSpPr>
          <a:xfrm>
            <a:off x="294883" y="3969930"/>
            <a:ext cx="3506378" cy="2465905"/>
            <a:chOff x="7301471" y="473000"/>
            <a:chExt cx="4872724" cy="3647908"/>
          </a:xfrm>
        </p:grpSpPr>
        <p:pic>
          <p:nvPicPr>
            <p:cNvPr id="40" name="图片 39" descr="图表, 直方图&#10;&#10;描述已自动生成">
              <a:extLst>
                <a:ext uri="{FF2B5EF4-FFF2-40B4-BE49-F238E27FC236}">
                  <a16:creationId xmlns:a16="http://schemas.microsoft.com/office/drawing/2014/main" id="{C37D5DA4-68B9-6896-C5DF-B434BDF23D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91" b="2463"/>
            <a:stretch/>
          </p:blipFill>
          <p:spPr bwMode="auto">
            <a:xfrm>
              <a:off x="7348118" y="473000"/>
              <a:ext cx="4826077" cy="34470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AE89014-F9C3-E92D-8778-A31C44DFB387}"/>
                </a:ext>
              </a:extLst>
            </p:cNvPr>
            <p:cNvSpPr txBox="1"/>
            <p:nvPr/>
          </p:nvSpPr>
          <p:spPr>
            <a:xfrm>
              <a:off x="7301472" y="3813131"/>
              <a:ext cx="487272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Energy (keV)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354E9B37-C57D-28D6-DBB6-BB459621C536}"/>
                </a:ext>
              </a:extLst>
            </p:cNvPr>
            <p:cNvSpPr txBox="1"/>
            <p:nvPr/>
          </p:nvSpPr>
          <p:spPr>
            <a:xfrm rot="16200000">
              <a:off x="5638307" y="2149966"/>
              <a:ext cx="363410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Arial"/>
                  <a:sym typeface="Arial"/>
                </a:rPr>
                <a:t>Counts/sec/keV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0EB1F1F8-6598-690B-554B-34F1BC7E069B}"/>
                </a:ext>
              </a:extLst>
            </p:cNvPr>
            <p:cNvSpPr txBox="1"/>
            <p:nvPr/>
          </p:nvSpPr>
          <p:spPr>
            <a:xfrm>
              <a:off x="10448171" y="580309"/>
              <a:ext cx="93453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  <a:sym typeface="Arial"/>
                </a:rPr>
                <a:t>Si He 1.83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5BBD022-FD75-914D-D52B-04AB11575F24}"/>
                </a:ext>
              </a:extLst>
            </p:cNvPr>
            <p:cNvSpPr txBox="1"/>
            <p:nvPr/>
          </p:nvSpPr>
          <p:spPr>
            <a:xfrm>
              <a:off x="10705825" y="1045261"/>
              <a:ext cx="93453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  <a:sym typeface="Arial"/>
                </a:rPr>
                <a:t>S He 2.41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C08E300-0C95-209D-50B3-FFBCF0C5334A}"/>
                  </a:ext>
                </a:extLst>
              </p:cNvPr>
              <p:cNvSpPr txBox="1"/>
              <p:nvPr/>
            </p:nvSpPr>
            <p:spPr>
              <a:xfrm>
                <a:off x="875761" y="5816399"/>
                <a:ext cx="286543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1" hangingPunct="0">
                  <a:lnSpc>
                    <a:spcPct val="10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rgbClr val="C6D9F1"/>
                  </a:buClr>
                  <a:buSzPct val="63000"/>
                  <a:buFontTx/>
                  <a:buNone/>
                  <a:tabLst/>
                  <a:defRPr sz="1800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l-GR" altLang="zh-CN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Candara"/>
                      </a:rPr>
                      <m:t>Δ</m:t>
                    </m:r>
                  </m:oMath>
                </a14:m>
                <a:r>
                  <a:rPr kumimoji="0" lang="en-US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6">
                        <a:lumMod val="50000"/>
                      </a:schemeClr>
                    </a:solidFill>
                    <a:effectLst/>
                    <a:uLnTx/>
                    <a:uFillTx/>
                    <a:latin typeface="Arial Bold"/>
                    <a:ea typeface="等线" panose="02010600030101010101" pitchFamily="2" charset="-122"/>
                    <a:cs typeface="Arial"/>
                    <a:sym typeface="Candara"/>
                  </a:rPr>
                  <a:t>E ~ 122eV @1.25keV</a:t>
                </a:r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4C08E300-0C95-209D-50B3-FFBCF0C53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61" y="5816399"/>
                <a:ext cx="2865435" cy="307777"/>
              </a:xfrm>
              <a:prstGeom prst="rect">
                <a:avLst/>
              </a:prstGeom>
              <a:blipFill>
                <a:blip r:embed="rId6"/>
                <a:stretch>
                  <a:fillRect t="-3846" b="-19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文本框 48">
            <a:extLst>
              <a:ext uri="{FF2B5EF4-FFF2-40B4-BE49-F238E27FC236}">
                <a16:creationId xmlns:a16="http://schemas.microsoft.com/office/drawing/2014/main" id="{AD8DC742-F9DB-66C7-C0B2-B86D058E6F34}"/>
              </a:ext>
            </a:extLst>
          </p:cNvPr>
          <p:cNvSpPr txBox="1"/>
          <p:nvPr/>
        </p:nvSpPr>
        <p:spPr>
          <a:xfrm>
            <a:off x="841454" y="5610706"/>
            <a:ext cx="29598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Tx/>
              <a:buNone/>
              <a:tabLst/>
              <a:defRPr sz="1800"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old"/>
                <a:ea typeface="等线" panose="02010600030101010101" pitchFamily="2" charset="-122"/>
                <a:cs typeface="Arial"/>
                <a:sym typeface="Arial"/>
              </a:rPr>
              <a:t>X-ray spectrum of </a:t>
            </a:r>
            <a:r>
              <a:rPr kumimoji="0" lang="en-US" altLang="zh-CN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old"/>
                <a:ea typeface="等线" panose="02010600030101010101" pitchFamily="2" charset="-122"/>
                <a:cs typeface="Arial"/>
                <a:sym typeface="Arial"/>
              </a:rPr>
              <a:t>Cas</a:t>
            </a: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 Bold"/>
                <a:ea typeface="等线" panose="02010600030101010101" pitchFamily="2" charset="-122"/>
                <a:cs typeface="Arial"/>
                <a:sym typeface="Arial"/>
              </a:rPr>
              <a:t> A (SNR)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 Bold"/>
              <a:ea typeface="等线" panose="02010600030101010101" pitchFamily="2" charset="-122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589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D259D-A6B0-1900-6020-77878C8D7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B60F44-AC8D-D3B7-8D4A-0622BFF06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36" y="246550"/>
            <a:ext cx="10972800" cy="561975"/>
          </a:xfrm>
        </p:spPr>
        <p:txBody>
          <a:bodyPr>
            <a:normAutofit/>
          </a:bodyPr>
          <a:lstStyle/>
          <a:p>
            <a:r>
              <a:rPr lang="en-US" altLang="zh-CN" sz="2800" b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WXT monitoring survey + FXT automated follow-up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864225E-ED8B-9A45-5CCF-A8DD9CDBF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144" y="44425"/>
            <a:ext cx="842777" cy="801092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D60E68C3-EE08-6EFE-46DD-E622B27DDDD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pic>
        <p:nvPicPr>
          <p:cNvPr id="5" name="图片 4" descr="图片包含 场景, 舞台, 照片, 灯光&#10;&#10;描述已自动生成">
            <a:extLst>
              <a:ext uri="{FF2B5EF4-FFF2-40B4-BE49-F238E27FC236}">
                <a16:creationId xmlns:a16="http://schemas.microsoft.com/office/drawing/2014/main" id="{937071AA-A2F1-39FA-E5A0-9DF4C8908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01" r="5834" b="6984"/>
          <a:stretch/>
        </p:blipFill>
        <p:spPr>
          <a:xfrm>
            <a:off x="4190643" y="1475696"/>
            <a:ext cx="4272951" cy="328095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7B98D1FE-CC34-F8B7-63A2-8C44D7963BE9}"/>
              </a:ext>
            </a:extLst>
          </p:cNvPr>
          <p:cNvSpPr txBox="1"/>
          <p:nvPr/>
        </p:nvSpPr>
        <p:spPr>
          <a:xfrm>
            <a:off x="4162907" y="1510197"/>
            <a:ext cx="3570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FXT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X-ray image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B600D3E-44F9-E7CD-0746-BEB3FC63AB7B}"/>
              </a:ext>
            </a:extLst>
          </p:cNvPr>
          <p:cNvSpPr txBox="1"/>
          <p:nvPr/>
        </p:nvSpPr>
        <p:spPr>
          <a:xfrm>
            <a:off x="4190643" y="1752696"/>
            <a:ext cx="1342334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expo 3.6 </a:t>
            </a:r>
            <a:r>
              <a:rPr kumimoji="0" lang="en-US" altLang="zh-CN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ks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   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40CBB3A-6BEE-7FB0-136B-9BFE018DA2F7}"/>
              </a:ext>
            </a:extLst>
          </p:cNvPr>
          <p:cNvSpPr txBox="1"/>
          <p:nvPr/>
        </p:nvSpPr>
        <p:spPr>
          <a:xfrm>
            <a:off x="4246035" y="4362659"/>
            <a:ext cx="2310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FXT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error radius: 5-8 arcsec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CB100AFA-E3BC-8DBA-F303-8E10D7815B79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5401159" y="3766118"/>
            <a:ext cx="504000" cy="596541"/>
          </a:xfrm>
          <a:prstGeom prst="straightConnector1">
            <a:avLst/>
          </a:prstGeom>
          <a:noFill/>
          <a:ln w="12700" cap="flat">
            <a:solidFill>
              <a:schemeClr val="bg1">
                <a:lumMod val="85000"/>
              </a:schemeClr>
            </a:solidFill>
            <a:prstDash val="solid"/>
            <a:bevel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2C5C33E-4C9A-ABA9-6073-B523CA694536}"/>
              </a:ext>
            </a:extLst>
          </p:cNvPr>
          <p:cNvSpPr txBox="1"/>
          <p:nvPr/>
        </p:nvSpPr>
        <p:spPr>
          <a:xfrm>
            <a:off x="8583820" y="1470701"/>
            <a:ext cx="31229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identification of optical/IR counterpart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34F12D-5F2A-790F-A1F4-984D4E69759C}"/>
              </a:ext>
            </a:extLst>
          </p:cNvPr>
          <p:cNvSpPr txBox="1"/>
          <p:nvPr/>
        </p:nvSpPr>
        <p:spPr>
          <a:xfrm>
            <a:off x="9935323" y="4707374"/>
            <a:ext cx="178350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van Dalen et al. 2025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79DE0500-6F27-F05E-61D7-8FDDB2CD8A9F}"/>
              </a:ext>
            </a:extLst>
          </p:cNvPr>
          <p:cNvCxnSpPr>
            <a:cxnSpLocks/>
          </p:cNvCxnSpPr>
          <p:nvPr/>
        </p:nvCxnSpPr>
        <p:spPr>
          <a:xfrm flipV="1">
            <a:off x="5450010" y="1470701"/>
            <a:ext cx="3041320" cy="1484063"/>
          </a:xfrm>
          <a:prstGeom prst="straightConnector1">
            <a:avLst/>
          </a:prstGeom>
          <a:ln>
            <a:prstDash val="dash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33076E7D-866D-99BA-B49F-67677EB6CAEA}"/>
              </a:ext>
            </a:extLst>
          </p:cNvPr>
          <p:cNvCxnSpPr>
            <a:cxnSpLocks/>
          </p:cNvCxnSpPr>
          <p:nvPr/>
        </p:nvCxnSpPr>
        <p:spPr>
          <a:xfrm>
            <a:off x="5465040" y="3883827"/>
            <a:ext cx="3053946" cy="826756"/>
          </a:xfrm>
          <a:prstGeom prst="straightConnector1">
            <a:avLst/>
          </a:prstGeom>
          <a:ln>
            <a:prstDash val="dash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DB1A6E01-5329-3F3A-2A18-11388B1D02AA}"/>
              </a:ext>
            </a:extLst>
          </p:cNvPr>
          <p:cNvSpPr/>
          <p:nvPr/>
        </p:nvSpPr>
        <p:spPr>
          <a:xfrm>
            <a:off x="5450010" y="2943070"/>
            <a:ext cx="1029344" cy="934590"/>
          </a:xfrm>
          <a:prstGeom prst="rect">
            <a:avLst/>
          </a:prstGeom>
          <a:noFill/>
          <a:ln w="63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E90F97E-7931-2185-AC4F-F92F4099E4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2831" y="1470701"/>
            <a:ext cx="3204723" cy="3285948"/>
          </a:xfrm>
          <a:prstGeom prst="rect">
            <a:avLst/>
          </a:prstGeom>
        </p:spPr>
      </p:pic>
      <p:pic>
        <p:nvPicPr>
          <p:cNvPr id="20" name="图片 19" descr="图片包含 游戏机, 交通, 钟表&#10;&#10;AI 生成的内容可能不正确。">
            <a:extLst>
              <a:ext uri="{FF2B5EF4-FFF2-40B4-BE49-F238E27FC236}">
                <a16:creationId xmlns:a16="http://schemas.microsoft.com/office/drawing/2014/main" id="{10CF64FF-F1E8-B0CE-4E62-E2D8D90DB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774" y="1484663"/>
            <a:ext cx="3624993" cy="3280954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A47EA44D-8E2E-CCC9-87CD-FDF2412F5CD4}"/>
              </a:ext>
            </a:extLst>
          </p:cNvPr>
          <p:cNvSpPr/>
          <p:nvPr/>
        </p:nvSpPr>
        <p:spPr>
          <a:xfrm>
            <a:off x="1880335" y="2453016"/>
            <a:ext cx="153002" cy="157827"/>
          </a:xfrm>
          <a:prstGeom prst="rect">
            <a:avLst/>
          </a:prstGeom>
          <a:noFill/>
          <a:ln w="63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8C888C03-1FF7-6A52-0B06-36F2FF9C15DE}"/>
              </a:ext>
            </a:extLst>
          </p:cNvPr>
          <p:cNvCxnSpPr>
            <a:cxnSpLocks/>
          </p:cNvCxnSpPr>
          <p:nvPr/>
        </p:nvCxnSpPr>
        <p:spPr>
          <a:xfrm flipV="1">
            <a:off x="1990505" y="1502782"/>
            <a:ext cx="2225597" cy="950234"/>
          </a:xfrm>
          <a:prstGeom prst="straightConnector1">
            <a:avLst/>
          </a:prstGeom>
          <a:ln>
            <a:prstDash val="dash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641E4DE-DE3B-1AD0-063A-4563A8FB8CB4}"/>
              </a:ext>
            </a:extLst>
          </p:cNvPr>
          <p:cNvCxnSpPr>
            <a:cxnSpLocks/>
          </p:cNvCxnSpPr>
          <p:nvPr/>
        </p:nvCxnSpPr>
        <p:spPr>
          <a:xfrm>
            <a:off x="1982064" y="2610843"/>
            <a:ext cx="2225597" cy="2143854"/>
          </a:xfrm>
          <a:prstGeom prst="straightConnector1">
            <a:avLst/>
          </a:prstGeom>
          <a:ln>
            <a:prstDash val="dash"/>
            <a:tailEnd type="non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5B858520-254D-8BD7-9F39-6ECEC3B76316}"/>
              </a:ext>
            </a:extLst>
          </p:cNvPr>
          <p:cNvSpPr txBox="1"/>
          <p:nvPr/>
        </p:nvSpPr>
        <p:spPr>
          <a:xfrm>
            <a:off x="585514" y="1470092"/>
            <a:ext cx="3570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dirty="0">
                <a:solidFill>
                  <a:prstClr val="white"/>
                </a:solidFill>
                <a:latin typeface="等线" panose="02110004020202020204"/>
                <a:ea typeface="等线" panose="02010600030101010101" pitchFamily="2" charset="-122"/>
              </a:rPr>
              <a:t>W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XT</a:t>
            </a: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 </a:t>
            </a:r>
            <a:r>
              <a:rPr kumimoji="1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rPr>
              <a:t>X-ray image.     </a:t>
            </a:r>
            <a:r>
              <a:rPr kumimoji="1" lang="en-US" altLang="zh-CN" sz="1400" dirty="0">
                <a:solidFill>
                  <a:prstClr val="white"/>
                </a:solidFill>
                <a:latin typeface="等线" panose="02110004020202020204"/>
                <a:ea typeface="等线" panose="02010600030101010101" pitchFamily="2" charset="-122"/>
              </a:rPr>
              <a:t>3600 </a:t>
            </a:r>
            <a:r>
              <a:rPr kumimoji="1" lang="en-US" altLang="zh-CN" sz="1400" dirty="0" err="1">
                <a:solidFill>
                  <a:prstClr val="white"/>
                </a:solidFill>
                <a:latin typeface="等线" panose="02110004020202020204"/>
                <a:ea typeface="等线" panose="02010600030101010101" pitchFamily="2" charset="-122"/>
              </a:rPr>
              <a:t>sqr</a:t>
            </a:r>
            <a:r>
              <a:rPr kumimoji="1" lang="en-US" altLang="zh-CN" sz="1400" dirty="0">
                <a:solidFill>
                  <a:prstClr val="white"/>
                </a:solidFill>
                <a:latin typeface="等线" panose="02110004020202020204"/>
                <a:ea typeface="等线" panose="02010600030101010101" pitchFamily="2" charset="-122"/>
              </a:rPr>
              <a:t>. deg.</a:t>
            </a:r>
            <a:endParaRPr kumimoji="1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0C77F84-C2A7-3AC2-3A01-6722203DE460}"/>
              </a:ext>
            </a:extLst>
          </p:cNvPr>
          <p:cNvSpPr txBox="1"/>
          <p:nvPr/>
        </p:nvSpPr>
        <p:spPr>
          <a:xfrm>
            <a:off x="623016" y="4402806"/>
            <a:ext cx="2310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dirty="0">
                <a:solidFill>
                  <a:prstClr val="white"/>
                </a:solidFill>
                <a:latin typeface="等线" panose="02110004020202020204"/>
                <a:ea typeface="等线" panose="02010600030101010101" pitchFamily="2" charset="-122"/>
              </a:rPr>
              <a:t>WXT position error 2’-3’</a:t>
            </a:r>
            <a:endParaRPr kumimoji="1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11000402020202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78B6B2D-F3E4-E8F2-E632-40DF6F0387A3}"/>
              </a:ext>
            </a:extLst>
          </p:cNvPr>
          <p:cNvSpPr txBox="1"/>
          <p:nvPr/>
        </p:nvSpPr>
        <p:spPr>
          <a:xfrm>
            <a:off x="4958876" y="1038489"/>
            <a:ext cx="295208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FXT automated follow-up  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8C6B917-7BAE-A583-D4B2-96CD87ACD426}"/>
              </a:ext>
            </a:extLst>
          </p:cNvPr>
          <p:cNvSpPr txBox="1"/>
          <p:nvPr/>
        </p:nvSpPr>
        <p:spPr>
          <a:xfrm>
            <a:off x="1017432" y="1038489"/>
            <a:ext cx="3292301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WXT obs. and onboard search</a:t>
            </a:r>
            <a:endParaRPr lang="zh-CN" altLang="en-US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6D1EECA-5EB6-DD95-D33C-B97469D67BDB}"/>
              </a:ext>
            </a:extLst>
          </p:cNvPr>
          <p:cNvSpPr txBox="1"/>
          <p:nvPr/>
        </p:nvSpPr>
        <p:spPr>
          <a:xfrm>
            <a:off x="8446905" y="1061142"/>
            <a:ext cx="295208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multi-waveband follow-ups 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9742FC6-7499-89F1-BAEF-00CFFB91A602}"/>
              </a:ext>
            </a:extLst>
          </p:cNvPr>
          <p:cNvSpPr txBox="1"/>
          <p:nvPr/>
        </p:nvSpPr>
        <p:spPr>
          <a:xfrm>
            <a:off x="3391309" y="4717219"/>
            <a:ext cx="170815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several minutes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038CF6F-A4A9-3D87-1E72-01E54B7FA7A7}"/>
              </a:ext>
            </a:extLst>
          </p:cNvPr>
          <p:cNvSpPr txBox="1"/>
          <p:nvPr/>
        </p:nvSpPr>
        <p:spPr>
          <a:xfrm>
            <a:off x="875267" y="5580184"/>
            <a:ext cx="4701068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transient alert downlinked to EPSC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automatically disseminated via GCN/notices 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 minutes</a:t>
            </a: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闪电形 34">
            <a:extLst>
              <a:ext uri="{FF2B5EF4-FFF2-40B4-BE49-F238E27FC236}">
                <a16:creationId xmlns:a16="http://schemas.microsoft.com/office/drawing/2014/main" id="{6109FB51-CCF2-37C9-F038-76A78E8888C1}"/>
              </a:ext>
            </a:extLst>
          </p:cNvPr>
          <p:cNvSpPr/>
          <p:nvPr/>
        </p:nvSpPr>
        <p:spPr>
          <a:xfrm>
            <a:off x="2447011" y="4951579"/>
            <a:ext cx="570068" cy="590022"/>
          </a:xfrm>
          <a:prstGeom prst="lightningBolt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9B92E9B7-4657-40AC-DA10-57416237B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7383" y="4803924"/>
            <a:ext cx="3552059" cy="1961258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69F1AC50-103F-889E-4E08-A0C5DAA0DFDB}"/>
              </a:ext>
            </a:extLst>
          </p:cNvPr>
          <p:cNvSpPr txBox="1"/>
          <p:nvPr/>
        </p:nvSpPr>
        <p:spPr>
          <a:xfrm>
            <a:off x="6907721" y="4783100"/>
            <a:ext cx="1555873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EPSC @ NAOC/CAS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50192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D5D17-4B23-6965-532B-0E10CDE14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2678CE-E1FB-98DE-8142-DC622100F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39" y="969644"/>
            <a:ext cx="7772400" cy="578231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A6E0F69-0517-D7F7-8A91-77CAD11F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b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EP transients in 1</a:t>
            </a:r>
            <a:r>
              <a:rPr kumimoji="1" lang="en-US" altLang="zh-CN" sz="3200" b="0" baseline="30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st</a:t>
            </a:r>
            <a:r>
              <a:rPr kumimoji="1" lang="en-US" altLang="zh-CN" sz="3200" b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two years</a:t>
            </a:r>
            <a:endParaRPr kumimoji="1" lang="zh-CN" altLang="en-US" sz="3200" b="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9E042D9-544F-A43C-2815-9233D0118B93}"/>
              </a:ext>
            </a:extLst>
          </p:cNvPr>
          <p:cNvSpPr txBox="1"/>
          <p:nvPr/>
        </p:nvSpPr>
        <p:spPr>
          <a:xfrm>
            <a:off x="6523841" y="2004646"/>
            <a:ext cx="369330" cy="923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eaVert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374">
            <a:extLst>
              <a:ext uri="{FF2B5EF4-FFF2-40B4-BE49-F238E27FC236}">
                <a16:creationId xmlns:a16="http://schemas.microsoft.com/office/drawing/2014/main" id="{6BB17852-C62A-FF6C-0FAD-57139F71A65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12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6ED0AB-FEAA-2C32-60F5-0D96173B2A27}"/>
              </a:ext>
            </a:extLst>
          </p:cNvPr>
          <p:cNvSpPr txBox="1">
            <a:spLocks/>
          </p:cNvSpPr>
          <p:nvPr/>
        </p:nvSpPr>
        <p:spPr>
          <a:xfrm>
            <a:off x="8404442" y="1115811"/>
            <a:ext cx="3382106" cy="19958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X-ray transients: &gt;270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kern="0" dirty="0">
                <a:solidFill>
                  <a:srgbClr val="808080"/>
                </a:solidFill>
                <a:latin typeface="Arial Bold"/>
              </a:rPr>
              <a:t>&gt; 500 GCN/</a:t>
            </a:r>
            <a:r>
              <a:rPr kumimoji="1" lang="en-US" altLang="zh-CN" sz="1800" kern="0" dirty="0" err="1">
                <a:solidFill>
                  <a:srgbClr val="808080"/>
                </a:solidFill>
                <a:latin typeface="Arial Bold"/>
              </a:rPr>
              <a:t>ATel</a:t>
            </a:r>
            <a:endParaRPr kumimoji="1" lang="en-US" altLang="zh-CN" sz="1800" kern="0" dirty="0">
              <a:solidFill>
                <a:srgbClr val="808080"/>
              </a:solidFill>
              <a:latin typeface="Arial Bold"/>
            </a:endParaRPr>
          </a:p>
          <a:p>
            <a:pPr lvl="1">
              <a:buClr>
                <a:srgbClr val="418AB3"/>
              </a:buClr>
            </a:pPr>
            <a:r>
              <a:rPr kumimoji="1" lang="en-US" altLang="zh-CN" sz="1800" kern="0" dirty="0">
                <a:solidFill>
                  <a:srgbClr val="808080"/>
                </a:solidFill>
                <a:latin typeface="Arial Bold"/>
              </a:rPr>
              <a:t>follow-ups by multi-W telescopes worldwide</a:t>
            </a: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6CBF2625-ECC7-6759-2AF6-0B948AFEEAAF}"/>
              </a:ext>
            </a:extLst>
          </p:cNvPr>
          <p:cNvSpPr txBox="1">
            <a:spLocks/>
          </p:cNvSpPr>
          <p:nvPr/>
        </p:nvSpPr>
        <p:spPr>
          <a:xfrm>
            <a:off x="8363498" y="3578894"/>
            <a:ext cx="3787558" cy="28488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Fast X-ray Transients &gt; 200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the rest: ~ </a:t>
            </a:r>
            <a:r>
              <a:rPr kumimoji="1" lang="en-US" altLang="zh-CN" sz="2000" dirty="0" smtClean="0">
                <a:solidFill>
                  <a:srgbClr val="0070C0"/>
                </a:solidFill>
                <a:latin typeface="Microsoft YaHei" panose="020B0503020204020204" pitchFamily="34" charset="-122"/>
              </a:rPr>
              <a:t>70 </a:t>
            </a:r>
            <a:endParaRPr kumimoji="1" lang="en-US" altLang="zh-CN" sz="2000" dirty="0">
              <a:solidFill>
                <a:srgbClr val="0070C0"/>
              </a:solidFill>
              <a:latin typeface="Microsoft YaHei" panose="020B0503020204020204" pitchFamily="34" charset="-122"/>
            </a:endParaRPr>
          </a:p>
          <a:p>
            <a:pPr lvl="1">
              <a:buClr>
                <a:srgbClr val="418AB3"/>
              </a:buClr>
            </a:pPr>
            <a:r>
              <a:rPr kumimoji="1" lang="en-US" altLang="zh-CN" sz="1800" kern="0" dirty="0">
                <a:solidFill>
                  <a:srgbClr val="808080"/>
                </a:solidFill>
                <a:latin typeface="Arial Bold"/>
              </a:rPr>
              <a:t>FXRTs with long afterglow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kern="0" dirty="0">
                <a:solidFill>
                  <a:srgbClr val="808080"/>
                </a:solidFill>
                <a:latin typeface="Arial Bold"/>
              </a:rPr>
              <a:t>TDEs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kern="0" dirty="0">
                <a:solidFill>
                  <a:srgbClr val="808080"/>
                </a:solidFill>
                <a:latin typeface="Arial Bold"/>
              </a:rPr>
              <a:t>compact object flares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kern="0" dirty="0">
                <a:solidFill>
                  <a:srgbClr val="808080"/>
                </a:solidFill>
                <a:latin typeface="Arial Bold"/>
              </a:rPr>
              <a:t>unknown </a:t>
            </a:r>
            <a:r>
              <a:rPr kumimoji="1" lang="en-US" altLang="zh-CN" sz="1800" kern="0" dirty="0" smtClean="0">
                <a:solidFill>
                  <a:srgbClr val="808080"/>
                </a:solidFill>
                <a:latin typeface="Arial Bold"/>
              </a:rPr>
              <a:t>classes</a:t>
            </a:r>
            <a:endParaRPr kumimoji="1" lang="en-US" altLang="zh-CN" sz="2000" dirty="0">
              <a:solidFill>
                <a:srgbClr val="0070C0"/>
              </a:solidFill>
              <a:latin typeface="Microsoft YaHei" panose="020B0503020204020204" pitchFamily="34" charset="-122"/>
            </a:endParaRPr>
          </a:p>
          <a:p>
            <a:pPr>
              <a:buClr>
                <a:srgbClr val="418AB3"/>
              </a:buClr>
            </a:pPr>
            <a:endParaRPr kumimoji="1" lang="en-US" altLang="zh-CN" sz="2000" dirty="0">
              <a:solidFill>
                <a:srgbClr val="0070C0"/>
              </a:solidFill>
              <a:latin typeface="Microsoft YaHei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37CA68B-D215-6027-17C4-973C074BF010}"/>
              </a:ext>
            </a:extLst>
          </p:cNvPr>
          <p:cNvSpPr txBox="1"/>
          <p:nvPr/>
        </p:nvSpPr>
        <p:spPr>
          <a:xfrm>
            <a:off x="1065679" y="1807280"/>
            <a:ext cx="3382106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1">
              <a:buClr>
                <a:srgbClr val="418AB3"/>
              </a:buClr>
            </a:pPr>
            <a:r>
              <a:rPr kumimoji="1" lang="en-US" altLang="zh-CN" sz="1800" kern="0" dirty="0">
                <a:solidFill>
                  <a:srgbClr val="808080"/>
                </a:solidFill>
                <a:latin typeface="Arial Bold"/>
              </a:rPr>
              <a:t>~100 /year (highest rate)</a:t>
            </a:r>
          </a:p>
        </p:txBody>
      </p:sp>
    </p:spTree>
    <p:extLst>
      <p:ext uri="{BB962C8B-B14F-4D97-AF65-F5344CB8AC3E}">
        <p14:creationId xmlns:p14="http://schemas.microsoft.com/office/powerpoint/2010/main" val="170568283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06900-1367-A0C6-D817-AF4AFD38B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290D63A-046D-48EC-1F58-5DF6B8108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61" y="948701"/>
            <a:ext cx="10689107" cy="593468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06752F2-5BDC-D025-44C8-E75C0412F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b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Some of the EP transients</a:t>
            </a:r>
            <a:endParaRPr kumimoji="1" lang="zh-CN" altLang="en-US" sz="2800" b="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F81DA4C-31AE-2A17-496A-40B90748298E}"/>
              </a:ext>
            </a:extLst>
          </p:cNvPr>
          <p:cNvSpPr txBox="1"/>
          <p:nvPr/>
        </p:nvSpPr>
        <p:spPr>
          <a:xfrm>
            <a:off x="6523841" y="2004646"/>
            <a:ext cx="369330" cy="923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eaVert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374">
            <a:extLst>
              <a:ext uri="{FF2B5EF4-FFF2-40B4-BE49-F238E27FC236}">
                <a16:creationId xmlns:a16="http://schemas.microsoft.com/office/drawing/2014/main" id="{5B6EEB02-1AD1-974F-6C83-E30401F5BB2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13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A6759D0-329D-11A7-56D2-80797DC93B1E}"/>
              </a:ext>
            </a:extLst>
          </p:cNvPr>
          <p:cNvSpPr txBox="1"/>
          <p:nvPr/>
        </p:nvSpPr>
        <p:spPr>
          <a:xfrm>
            <a:off x="547837" y="1149712"/>
            <a:ext cx="3596426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Transients: &gt;270</a:t>
            </a:r>
          </a:p>
          <a:p>
            <a:r>
              <a:rPr kumimoji="1"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EP detection rate ~ 100/year</a:t>
            </a:r>
            <a:endParaRPr kumimoji="1"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Verdana" panose="020B0604030504040204" pitchFamily="34" charset="0"/>
              <a:sym typeface="Candar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715316B-23BD-A99F-1EE3-615E57D120FC}"/>
              </a:ext>
            </a:extLst>
          </p:cNvPr>
          <p:cNvSpPr txBox="1"/>
          <p:nvPr/>
        </p:nvSpPr>
        <p:spPr>
          <a:xfrm>
            <a:off x="9938085" y="5685679"/>
            <a:ext cx="1997241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1" lang="en-US" altLang="zh-CN" sz="1600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(Gal. coordinates)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59012532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65C0C-916A-6FC2-6D0E-83112DBE3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hape 607">
            <a:extLst>
              <a:ext uri="{FF2B5EF4-FFF2-40B4-BE49-F238E27FC236}">
                <a16:creationId xmlns:a16="http://schemas.microsoft.com/office/drawing/2014/main" id="{8C7BAAD3-1C25-A9AF-7685-E2A05EEB23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608" name="Shape 608">
            <a:extLst>
              <a:ext uri="{FF2B5EF4-FFF2-40B4-BE49-F238E27FC236}">
                <a16:creationId xmlns:a16="http://schemas.microsoft.com/office/drawing/2014/main" id="{FFAC0DFF-6639-8310-BBA8-4007025F12A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kumimoji="1" lang="en-US" sz="3200" kern="1200" dirty="0">
                <a:solidFill>
                  <a:schemeClr val="accent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/>
              </a:rPr>
              <a:t>EP transients in 1</a:t>
            </a:r>
            <a:r>
              <a:rPr kumimoji="1" lang="en-US" sz="3200" kern="1200" baseline="30000" dirty="0">
                <a:solidFill>
                  <a:schemeClr val="accent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/>
              </a:rPr>
              <a:t>st</a:t>
            </a:r>
            <a:r>
              <a:rPr kumimoji="1" lang="en-US" sz="3200" kern="1200" dirty="0">
                <a:solidFill>
                  <a:schemeClr val="accent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/>
              </a:rPr>
              <a:t> two years</a:t>
            </a:r>
          </a:p>
        </p:txBody>
      </p:sp>
      <p:sp>
        <p:nvSpPr>
          <p:cNvPr id="611" name="Shape 611">
            <a:extLst>
              <a:ext uri="{FF2B5EF4-FFF2-40B4-BE49-F238E27FC236}">
                <a16:creationId xmlns:a16="http://schemas.microsoft.com/office/drawing/2014/main" id="{A2E277B2-ACBC-4214-A5CE-2C7B90EAA79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09600" y="1035196"/>
            <a:ext cx="10808679" cy="55688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l"/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Catastrophic processes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Fast X-ray transients (FXT): stellar core collapse, compact object mergers  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TDEs (IMBH)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l"/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Non-catastrophic processes 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22 new X-ray binaries  (5 BH candidates, 5 NS, 8 WD, 4 unclassified)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l"/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Main advancements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enlarging samples of rare types: 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buNone/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          </a:t>
            </a:r>
            <a:r>
              <a:rPr kumimoji="1" lang="en-US" altLang="zh-CN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e.g. X-ray flashes, FXT with SN associations  </a:t>
            </a:r>
            <a:endParaRPr kumimoji="1" lang="en-US" altLang="zh-CN" sz="20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Arial"/>
            </a:endParaRP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new insight into well-studied transients, </a:t>
            </a:r>
            <a:r>
              <a:rPr kumimoji="1" lang="en-US" altLang="zh-CN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e.g. GRBs</a:t>
            </a:r>
            <a:endParaRPr kumimoji="1" lang="en-US" altLang="zh-CN" sz="2000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Arial"/>
            </a:endParaRP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theoretical predicted but hitherto no clear evidence </a:t>
            </a:r>
          </a:p>
          <a:p>
            <a:pPr marL="876300" lvl="2" indent="0">
              <a:lnSpc>
                <a:spcPct val="150000"/>
              </a:lnSpc>
              <a:spcBef>
                <a:spcPts val="0"/>
              </a:spcBef>
              <a:buNone/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    </a:t>
            </a:r>
            <a:r>
              <a:rPr kumimoji="1" lang="en-US" altLang="zh-CN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e.g. dirty fireballs, X-rays from binary NS mergers, thermal SN-SBO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new phenomena or types of transients    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6A21E1-387A-4DDB-EB20-F60A72368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144" y="171425"/>
            <a:ext cx="842777" cy="80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8456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2A755-A8A6-E9D1-4F27-A3DF3BD05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145D08-4916-EC33-4E43-FFD13296E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b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Extragalactic Fast X-ray Transients (FXT)</a:t>
            </a:r>
            <a:endParaRPr kumimoji="1" lang="zh-CN" altLang="en-US" sz="3200" b="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936CAA2D-DEBC-5180-6E37-ECD5625FFBF9}"/>
              </a:ext>
            </a:extLst>
          </p:cNvPr>
          <p:cNvSpPr txBox="1">
            <a:spLocks/>
          </p:cNvSpPr>
          <p:nvPr/>
        </p:nvSpPr>
        <p:spPr>
          <a:xfrm>
            <a:off x="559331" y="1153487"/>
            <a:ext cx="6055778" cy="53439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18AB3"/>
              </a:buClr>
            </a:pPr>
            <a:r>
              <a:rPr kumimoji="1" lang="en-US" altLang="zh-CN" dirty="0">
                <a:solidFill>
                  <a:srgbClr val="0070C0"/>
                </a:solidFill>
                <a:latin typeface="Microsoft YaHei" panose="020B0503020204020204" pitchFamily="34" charset="-122"/>
              </a:rPr>
              <a:t>Fast X-ray transient mysteries</a:t>
            </a:r>
          </a:p>
          <a:p>
            <a:pPr marL="228600" lvl="1" indent="0">
              <a:buClr>
                <a:srgbClr val="418AB3"/>
              </a:buClr>
              <a:buNone/>
            </a:pPr>
            <a:r>
              <a:rPr lang="en-US" altLang="zh-CN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 bursts lasting seconds - hours, since 1970s</a:t>
            </a: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 </a:t>
            </a:r>
            <a:endParaRPr kumimoji="1" lang="en-US" altLang="zh-CN" sz="2400" dirty="0">
              <a:solidFill>
                <a:srgbClr val="0070C0"/>
              </a:solidFill>
              <a:latin typeface="Microsoft YaHei" panose="020B0503020204020204" pitchFamily="34" charset="-122"/>
            </a:endParaRPr>
          </a:p>
          <a:p>
            <a:pPr>
              <a:buClr>
                <a:srgbClr val="418AB3"/>
              </a:buClr>
            </a:pPr>
            <a:r>
              <a:rPr kumimoji="1" lang="en-US" altLang="zh-CN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</a:rPr>
              <a:t>&gt;200</a:t>
            </a:r>
            <a:r>
              <a:rPr kumimoji="1" lang="en-US" altLang="zh-CN" dirty="0">
                <a:solidFill>
                  <a:srgbClr val="0070C0"/>
                </a:solidFill>
                <a:latin typeface="Microsoft YaHei" panose="020B0503020204020204" pitchFamily="34" charset="-122"/>
              </a:rPr>
              <a:t> FXT </a:t>
            </a:r>
          </a:p>
          <a:p>
            <a:pPr lvl="1">
              <a:buClr>
                <a:srgbClr val="418AB3"/>
              </a:buClr>
            </a:pPr>
            <a:r>
              <a:rPr lang="en-US" altLang="zh-CN" kern="0" dirty="0">
                <a:solidFill>
                  <a:schemeClr val="accent6">
                    <a:lumMod val="50000"/>
                  </a:schemeClr>
                </a:solidFill>
                <a:latin typeface="Arial Bold"/>
              </a:rPr>
              <a:t>~1/3 </a:t>
            </a:r>
            <a:r>
              <a:rPr lang="en-US" altLang="zh-CN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X-ray flashes: </a:t>
            </a:r>
            <a:r>
              <a:rPr lang="en-US" altLang="zh-CN" sz="1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several tens before EP</a:t>
            </a:r>
          </a:p>
          <a:p>
            <a:pPr lvl="1">
              <a:buClr>
                <a:srgbClr val="418AB3"/>
              </a:buClr>
            </a:pPr>
            <a:r>
              <a:rPr lang="en-US" altLang="zh-CN" kern="0" dirty="0">
                <a:solidFill>
                  <a:schemeClr val="accent6">
                    <a:lumMod val="50000"/>
                  </a:schemeClr>
                </a:solidFill>
                <a:latin typeface="Arial Bold"/>
              </a:rPr>
              <a:t>~1/3 </a:t>
            </a:r>
            <a:r>
              <a:rPr lang="en-US" altLang="zh-CN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GRBs in soft X-ray:  </a:t>
            </a:r>
            <a:r>
              <a:rPr lang="en-US" altLang="zh-CN" sz="1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a new window </a:t>
            </a:r>
            <a:endParaRPr lang="en-US" altLang="zh-CN" kern="0" dirty="0">
              <a:solidFill>
                <a:schemeClr val="tx1">
                  <a:lumMod val="50000"/>
                  <a:lumOff val="50000"/>
                </a:schemeClr>
              </a:solidFill>
              <a:latin typeface="Arial Bold"/>
            </a:endParaRPr>
          </a:p>
          <a:p>
            <a:pPr lvl="1">
              <a:buClr>
                <a:srgbClr val="418AB3"/>
              </a:buClr>
            </a:pPr>
            <a:r>
              <a:rPr kumimoji="1" lang="en-US" altLang="zh-CN" kern="0" dirty="0">
                <a:solidFill>
                  <a:schemeClr val="accent6">
                    <a:lumMod val="50000"/>
                  </a:schemeClr>
                </a:solidFill>
                <a:latin typeface="Arial Bold"/>
              </a:rPr>
              <a:t>9 </a:t>
            </a:r>
            <a:r>
              <a:rPr kumimoji="1" lang="en-US" altLang="zh-CN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SN associations: </a:t>
            </a:r>
            <a:r>
              <a:rPr lang="en-US" altLang="zh-CN" sz="1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3 before EP</a:t>
            </a:r>
            <a:r>
              <a:rPr kumimoji="1" lang="en-US" altLang="zh-CN" sz="1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 </a:t>
            </a:r>
            <a:endParaRPr kumimoji="1" lang="en-US" altLang="zh-CN" sz="2400" dirty="0">
              <a:solidFill>
                <a:schemeClr val="tx1">
                  <a:lumMod val="50000"/>
                  <a:lumOff val="50000"/>
                </a:schemeClr>
              </a:solidFill>
              <a:latin typeface="Microsoft YaHei" panose="020B0503020204020204" pitchFamily="34" charset="-122"/>
            </a:endParaRPr>
          </a:p>
          <a:p>
            <a:pPr>
              <a:buClr>
                <a:srgbClr val="418AB3"/>
              </a:buClr>
            </a:pPr>
            <a:endParaRPr kumimoji="1" lang="en-US" altLang="zh-CN" sz="2400" dirty="0">
              <a:solidFill>
                <a:srgbClr val="0070C0"/>
              </a:solidFill>
              <a:latin typeface="Microsoft YaHei" panose="020B0503020204020204" pitchFamily="34" charset="-122"/>
            </a:endParaRPr>
          </a:p>
          <a:p>
            <a:pPr>
              <a:buClr>
                <a:srgbClr val="418AB3"/>
              </a:buClr>
            </a:pPr>
            <a:r>
              <a:rPr kumimoji="1"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to 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</a:t>
            </a:r>
            <a:r>
              <a:rPr kumimoji="1" lang="en-US" altLang="zh-CN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previously predicted or unknown </a:t>
            </a:r>
            <a:r>
              <a:rPr kumimoji="1"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phenomena</a:t>
            </a:r>
            <a:endParaRPr kumimoji="1" lang="en-US" altLang="zh-CN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418AB3"/>
              </a:buClr>
            </a:pPr>
            <a:r>
              <a:rPr kumimoji="1"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revealing diversity of</a:t>
            </a:r>
            <a:r>
              <a:rPr kumimoji="1" lang="en-US" altLang="zh-CN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collapsars</a:t>
            </a:r>
            <a:r>
              <a:rPr kumimoji="1" lang="en-US" altLang="zh-CN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kumimoji="1" lang="en-US" altLang="zh-CN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compact binary mergers</a:t>
            </a:r>
            <a:endParaRPr kumimoji="1" lang="en-US" altLang="zh-CN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374">
            <a:extLst>
              <a:ext uri="{FF2B5EF4-FFF2-40B4-BE49-F238E27FC236}">
                <a16:creationId xmlns:a16="http://schemas.microsoft.com/office/drawing/2014/main" id="{8BEABCC9-3D78-7585-5968-16C98D7F4A0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15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1F9DD44-70A3-6FDA-8CFD-730B21AE7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903" y="2256680"/>
            <a:ext cx="4251621" cy="406029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6BAC32C-D521-FC01-94EA-2549E2A7FA2B}"/>
              </a:ext>
            </a:extLst>
          </p:cNvPr>
          <p:cNvSpPr txBox="1"/>
          <p:nvPr/>
        </p:nvSpPr>
        <p:spPr>
          <a:xfrm>
            <a:off x="9704773" y="6196662"/>
            <a:ext cx="1251751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Wu et al. in prep.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8A21ED7-9759-40F8-D0C6-B8E255EF1CD6}"/>
              </a:ext>
            </a:extLst>
          </p:cNvPr>
          <p:cNvSpPr txBox="1"/>
          <p:nvPr/>
        </p:nvSpPr>
        <p:spPr>
          <a:xfrm>
            <a:off x="7246520" y="1304115"/>
            <a:ext cx="4335880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atinLnBrk="1" hangingPunct="0"/>
            <a:r>
              <a:rPr kumimoji="1" lang="en-US" altLang="zh-CN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GRB: distinct prompt emission in soft X-ray and gamma-ray</a:t>
            </a:r>
          </a:p>
          <a:p>
            <a:pPr latinLnBrk="1" hangingPunct="0"/>
            <a:r>
              <a:rPr kumimoji="1" lang="en-US" altLang="zh-CN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X-ray durations are much longer </a:t>
            </a:r>
          </a:p>
        </p:txBody>
      </p:sp>
    </p:spTree>
    <p:extLst>
      <p:ext uri="{BB962C8B-B14F-4D97-AF65-F5344CB8AC3E}">
        <p14:creationId xmlns:p14="http://schemas.microsoft.com/office/powerpoint/2010/main" val="297354382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E803AB-DCF2-BCE8-0B06-291B269C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Krona One"/>
              </a:rPr>
              <a:t>LXT</a:t>
            </a:r>
            <a:r>
              <a:rPr kumimoji="1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Krona One"/>
              </a:rPr>
              <a:t> </a:t>
            </a:r>
            <a:r>
              <a:rPr kumimoji="1" lang="en-US" altLang="zh-CN" sz="2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Krona One"/>
              </a:rPr>
              <a:t>230307A: X-ray transient likely powered by BNS merger  </a:t>
            </a:r>
            <a:endParaRPr kumimoji="1" lang="zh-CN" altLang="en-US" sz="2800" b="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81C1140-3C8A-E3A0-A530-A8DDC50E5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7" y="1034116"/>
            <a:ext cx="6751638" cy="376721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1214024-74AC-3C84-8315-F62ABAB746E1}"/>
              </a:ext>
            </a:extLst>
          </p:cNvPr>
          <p:cNvSpPr txBox="1"/>
          <p:nvPr/>
        </p:nvSpPr>
        <p:spPr>
          <a:xfrm>
            <a:off x="362949" y="4957403"/>
            <a:ext cx="8414604" cy="1519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 pitchFamily="2" charset="2"/>
              <a:buChar char="l"/>
              <a:tabLst/>
              <a:defRPr sz="1800"/>
            </a:pPr>
            <a:r>
              <a:rPr kumimoji="0" lang="it-IT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Soft X-ray </a:t>
            </a:r>
            <a:r>
              <a:rPr kumimoji="0" lang="it-IT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likely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 powered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by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 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a magnetar</a:t>
            </a:r>
            <a:r>
              <a:rPr kumimoji="0" lang="it-IT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, </a:t>
            </a:r>
            <a:r>
              <a:rPr kumimoji="0" lang="it-IT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emerging</a:t>
            </a:r>
            <a:r>
              <a:rPr kumimoji="0" lang="it-IT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 from burst </a:t>
            </a:r>
            <a:r>
              <a:rPr kumimoji="0" lang="it-IT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onset</a:t>
            </a:r>
            <a:r>
              <a:rPr kumimoji="0" lang="it-IT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  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  <a:sym typeface="Candara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C6D9F1"/>
              </a:buClr>
              <a:buSzPct val="63000"/>
              <a:buFont typeface="Wingdings" pitchFamily="2" charset="2"/>
              <a:buChar char="l"/>
              <a:tabLst/>
              <a:defRPr sz="1800"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Consistent with the association of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kilonova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 signature found by JWST</a:t>
            </a:r>
          </a:p>
          <a:p>
            <a:pPr marL="342900" indent="-342900">
              <a:lnSpc>
                <a:spcPct val="120000"/>
              </a:lnSpc>
              <a:spcBef>
                <a:spcPts val="500"/>
              </a:spcBef>
              <a:buClr>
                <a:srgbClr val="C6D9F1"/>
              </a:buClr>
              <a:buSzPct val="63000"/>
              <a:buFont typeface="Wingdings" pitchFamily="2" charset="2"/>
              <a:buChar char="l"/>
              <a:defRPr sz="1800"/>
            </a:pPr>
            <a:r>
              <a:rPr lang="en-US" altLang="zh-CN" kern="0" dirty="0">
                <a:solidFill>
                  <a:srgbClr val="535353"/>
                </a:solidFill>
                <a:latin typeface="Arial"/>
                <a:cs typeface="Arial"/>
                <a:sym typeface="Candara"/>
              </a:rPr>
              <a:t>other FXTs of possible </a:t>
            </a:r>
            <a:r>
              <a:rPr lang="en-US" altLang="zh-CN" kern="0" dirty="0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  <a:sym typeface="Candara"/>
              </a:rPr>
              <a:t>merger origin</a:t>
            </a:r>
            <a:r>
              <a:rPr lang="en-US" altLang="zh-CN" kern="0" dirty="0">
                <a:solidFill>
                  <a:srgbClr val="535353"/>
                </a:solidFill>
                <a:latin typeface="Arial"/>
                <a:cs typeface="Arial"/>
                <a:sym typeface="Candara"/>
              </a:rPr>
              <a:t>: </a:t>
            </a:r>
            <a:r>
              <a:rPr lang="en-US" altLang="zh-CN" kern="0" dirty="0">
                <a:solidFill>
                  <a:srgbClr val="0070C0"/>
                </a:solidFill>
                <a:latin typeface="Arial"/>
                <a:cs typeface="Arial"/>
                <a:sym typeface="Candara"/>
              </a:rPr>
              <a:t>LXT 240402a, EP250207b, EP250704a</a:t>
            </a:r>
          </a:p>
          <a:p>
            <a:pPr lvl="0" latinLnBrk="1" hangingPunct="0">
              <a:lnSpc>
                <a:spcPct val="120000"/>
              </a:lnSpc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Arial"/>
                <a:cs typeface="Arial"/>
                <a:sym typeface="Candara"/>
              </a:rPr>
              <a:t>                       </a:t>
            </a:r>
            <a:r>
              <a:rPr lang="en-US" altLang="zh-CN" sz="1400" i="1" kern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  <a:cs typeface="Arial"/>
                <a:sym typeface="Arial"/>
              </a:rPr>
              <a:t>Becerra</a:t>
            </a:r>
            <a:r>
              <a:rPr kumimoji="0" lang="en-US" altLang="zh-CN" sz="1400" b="0" i="1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et al. 2026,   Jonker P. et al. 2025,   Li A. et al. </a:t>
            </a:r>
            <a:r>
              <a:rPr kumimoji="1" lang="en-US" altLang="zh-CN" sz="14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arXiv</a:t>
            </a:r>
            <a:r>
              <a:rPr kumimoji="1"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rPr>
              <a:t>/2601.14137</a:t>
            </a:r>
            <a:endParaRPr kumimoji="0" lang="en-US" altLang="zh-CN" sz="1400" b="0" i="1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BB3EC29-BAFC-780F-345F-F1B3B35973AF}"/>
              </a:ext>
            </a:extLst>
          </p:cNvPr>
          <p:cNvSpPr txBox="1"/>
          <p:nvPr/>
        </p:nvSpPr>
        <p:spPr>
          <a:xfrm>
            <a:off x="6670874" y="3757918"/>
            <a:ext cx="2075246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Sun H. et al. 2025 </a:t>
            </a:r>
          </a:p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National Science Review</a:t>
            </a:r>
            <a:endParaRPr kumimoji="0" lang="zh-CN" altLang="en-US" sz="1400" b="0" i="1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88A098C-0A2B-9BF9-E19D-82C8FB7E9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144" y="171425"/>
            <a:ext cx="842777" cy="801092"/>
          </a:xfrm>
          <a:prstGeom prst="rect">
            <a:avLst/>
          </a:prstGeom>
        </p:spPr>
      </p:pic>
      <p:sp>
        <p:nvSpPr>
          <p:cNvPr id="11" name="灯片编号占位符 10">
            <a:extLst>
              <a:ext uri="{FF2B5EF4-FFF2-40B4-BE49-F238E27FC236}">
                <a16:creationId xmlns:a16="http://schemas.microsoft.com/office/drawing/2014/main" id="{6EC3CAF7-E221-5278-6B06-B3743E3FCF2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ACBA895-EF78-3E41-BB64-5D5E927E1D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982" y="2269281"/>
            <a:ext cx="2681021" cy="271183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17B3165-B661-F8B5-9138-4848BD59D5A4}"/>
              </a:ext>
            </a:extLst>
          </p:cNvPr>
          <p:cNvSpPr txBox="1"/>
          <p:nvPr/>
        </p:nvSpPr>
        <p:spPr>
          <a:xfrm>
            <a:off x="8898447" y="4996121"/>
            <a:ext cx="2673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ndara"/>
              </a:rPr>
              <a:t>CAS’s SATech-01 experiment satellite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43201D8-8372-07D8-CADA-9E1C9AD6406C}"/>
              </a:ext>
            </a:extLst>
          </p:cNvPr>
          <p:cNvGrpSpPr/>
          <p:nvPr/>
        </p:nvGrpSpPr>
        <p:grpSpPr>
          <a:xfrm>
            <a:off x="6865175" y="1402166"/>
            <a:ext cx="1966059" cy="1935608"/>
            <a:chOff x="1122912" y="2257407"/>
            <a:chExt cx="2668173" cy="2159635"/>
          </a:xfrm>
        </p:grpSpPr>
        <p:pic>
          <p:nvPicPr>
            <p:cNvPr id="18" name="图片 17" descr="图片包含 窗户, 桌子, 小, 厨房&#10;&#10;描述已自动生成">
              <a:extLst>
                <a:ext uri="{FF2B5EF4-FFF2-40B4-BE49-F238E27FC236}">
                  <a16:creationId xmlns:a16="http://schemas.microsoft.com/office/drawing/2014/main" id="{8E17AECB-CEA5-0278-7DAE-346146C4A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2912" y="2257407"/>
              <a:ext cx="2668173" cy="1781398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DF5C586-E627-F7E6-B4F8-530AA65E0156}"/>
                </a:ext>
              </a:extLst>
            </p:cNvPr>
            <p:cNvSpPr txBox="1"/>
            <p:nvPr/>
          </p:nvSpPr>
          <p:spPr>
            <a:xfrm>
              <a:off x="1238423" y="4104276"/>
              <a:ext cx="2437152" cy="312766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CN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LEIA</a:t>
              </a:r>
              <a:r>
                <a:rPr kumimoji="1" lang="zh-CN" altLang="en-US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kumimoji="1" lang="en-US" altLang="zh-CN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0.5</a:t>
              </a:r>
              <a:r>
                <a:rPr kumimoji="1" lang="zh-CN" altLang="en-US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kumimoji="1" lang="en-US" altLang="zh-CN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–</a:t>
              </a:r>
              <a:r>
                <a:rPr kumimoji="1" lang="zh-CN" altLang="en-US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kumimoji="1" lang="en-US" altLang="zh-CN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4</a:t>
              </a:r>
              <a:r>
                <a:rPr kumimoji="1" lang="zh-CN" altLang="en-US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  <a:r>
                <a:rPr kumimoji="1" lang="en-US" altLang="zh-CN" sz="1400" b="1">
                  <a:solidFill>
                    <a:schemeClr val="tx1"/>
                  </a:solidFill>
                  <a:latin typeface="Book Antiqua" panose="02040602050305030304" pitchFamily="18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keV</a:t>
              </a:r>
              <a:endParaRPr kumimoji="1" lang="zh-CN" altLang="en-US" sz="1400" b="1">
                <a:solidFill>
                  <a:schemeClr val="tx1"/>
                </a:solidFill>
                <a:latin typeface="Book Antiqua" panose="020406020503050303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30784BD5-754A-07AC-96FD-104725419392}"/>
              </a:ext>
            </a:extLst>
          </p:cNvPr>
          <p:cNvSpPr txBox="1"/>
          <p:nvPr/>
        </p:nvSpPr>
        <p:spPr>
          <a:xfrm>
            <a:off x="10400459" y="4649626"/>
            <a:ext cx="1220973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credit: CAS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BE41D984-A602-5B5F-9467-7B2117F420BB}"/>
              </a:ext>
            </a:extLst>
          </p:cNvPr>
          <p:cNvSpPr/>
          <p:nvPr/>
        </p:nvSpPr>
        <p:spPr>
          <a:xfrm rot="1385995">
            <a:off x="9048498" y="2052674"/>
            <a:ext cx="712518" cy="272456"/>
          </a:xfrm>
          <a:prstGeom prst="rightArrow">
            <a:avLst/>
          </a:prstGeom>
          <a:solidFill>
            <a:srgbClr val="FFFFFF"/>
          </a:solidFill>
          <a:ln w="25400" cap="flat">
            <a:solidFill>
              <a:srgbClr val="4F81BD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4FB0C9B-896E-1572-C184-507DC42400B5}"/>
              </a:ext>
            </a:extLst>
          </p:cNvPr>
          <p:cNvSpPr txBox="1"/>
          <p:nvPr/>
        </p:nvSpPr>
        <p:spPr>
          <a:xfrm>
            <a:off x="9251083" y="1375181"/>
            <a:ext cx="2131351" cy="61555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LEIA: EP-pathfinder</a:t>
            </a:r>
          </a:p>
          <a:p>
            <a:pPr latinLnBrk="1" hangingPunct="0"/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Helvetica"/>
              </a:rPr>
              <a:t>2022/07 – 2024/02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C7521A5-E4B9-002C-BB87-75C6E7607412}"/>
              </a:ext>
            </a:extLst>
          </p:cNvPr>
          <p:cNvSpPr txBox="1"/>
          <p:nvPr/>
        </p:nvSpPr>
        <p:spPr>
          <a:xfrm>
            <a:off x="3048002" y="3363693"/>
            <a:ext cx="730326" cy="30777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GRB-jet</a:t>
            </a:r>
            <a:endParaRPr kumimoji="0" lang="zh-CN" altLang="en-US" sz="11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F2E7264-91C2-01FF-D55A-A7FE337134DD}"/>
              </a:ext>
            </a:extLst>
          </p:cNvPr>
          <p:cNvSpPr txBox="1"/>
          <p:nvPr/>
        </p:nvSpPr>
        <p:spPr>
          <a:xfrm>
            <a:off x="1071087" y="3685727"/>
            <a:ext cx="1648048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magnetar-powered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FCEBEA2-B038-5FE8-398D-4EACB8511E54}"/>
              </a:ext>
            </a:extLst>
          </p:cNvPr>
          <p:cNvSpPr txBox="1"/>
          <p:nvPr/>
        </p:nvSpPr>
        <p:spPr>
          <a:xfrm>
            <a:off x="4828577" y="1375181"/>
            <a:ext cx="730326" cy="307775"/>
          </a:xfrm>
          <a:prstGeom prst="rect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GRB-jet</a:t>
            </a:r>
            <a:endParaRPr kumimoji="0" lang="zh-CN" altLang="en-US" sz="1100" b="0" i="0" u="none" strike="noStrike" cap="none" spc="0" normalizeH="0" baseline="0" dirty="0">
              <a:ln>
                <a:noFill/>
              </a:ln>
              <a:solidFill>
                <a:srgbClr val="0070C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7A28DC9-918A-7015-EC19-2EE311BA878F}"/>
              </a:ext>
            </a:extLst>
          </p:cNvPr>
          <p:cNvSpPr txBox="1"/>
          <p:nvPr/>
        </p:nvSpPr>
        <p:spPr>
          <a:xfrm>
            <a:off x="3579806" y="4178749"/>
            <a:ext cx="980161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4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magnetar-powered</a:t>
            </a: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072666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26F79-2163-618B-C0D4-2E6B69F79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2B5DB4-E32A-24CC-7DA6-48E6F082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Highlights: fast X-ray transients (FXRT)</a:t>
            </a:r>
            <a:endParaRPr kumimoji="1" lang="zh-CN" altLang="en-US" sz="2400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0DC3BA33-D655-502F-128B-F865D096CA0D}"/>
              </a:ext>
            </a:extLst>
          </p:cNvPr>
          <p:cNvSpPr txBox="1">
            <a:spLocks/>
          </p:cNvSpPr>
          <p:nvPr/>
        </p:nvSpPr>
        <p:spPr>
          <a:xfrm>
            <a:off x="6224337" y="5305954"/>
            <a:ext cx="5709362" cy="9264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soft X-ray burst leads hard X/</a:t>
            </a:r>
            <a:r>
              <a:rPr kumimoji="1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γ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ray and lasted longer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z=4.9, demonstrated potential of detecting high-z GRB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A50D7D6-A650-3D35-B083-0D2AD8EEDAF0}"/>
              </a:ext>
            </a:extLst>
          </p:cNvPr>
          <p:cNvSpPr txBox="1"/>
          <p:nvPr/>
        </p:nvSpPr>
        <p:spPr>
          <a:xfrm>
            <a:off x="8143705" y="6142335"/>
            <a:ext cx="3374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Liu Y., et al. 2025 Nature Astronomy 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  <a:sym typeface="Arial"/>
              </a:rPr>
              <a:t>Levan A., et al. 2025 Nature Astronomy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D946E65-6E16-6D00-C406-9123C4D3F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949" y="1558970"/>
            <a:ext cx="5307308" cy="3653082"/>
          </a:xfrm>
          <a:prstGeom prst="rect">
            <a:avLst/>
          </a:prstGeom>
        </p:spPr>
      </p:pic>
      <p:pic>
        <p:nvPicPr>
          <p:cNvPr id="8" name="图片 7" descr="紫色的灯光&#10;&#10;AI 生成的内容可能不正确。">
            <a:extLst>
              <a:ext uri="{FF2B5EF4-FFF2-40B4-BE49-F238E27FC236}">
                <a16:creationId xmlns:a16="http://schemas.microsoft.com/office/drawing/2014/main" id="{79BC34D9-681E-56C1-8DF2-F78554E28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38906"/>
            <a:ext cx="5060209" cy="2847876"/>
          </a:xfrm>
          <a:prstGeom prst="rect">
            <a:avLst/>
          </a:prstGeom>
        </p:spPr>
      </p:pic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7260B5E-98CC-9863-B3EF-C102DB918442}"/>
              </a:ext>
            </a:extLst>
          </p:cNvPr>
          <p:cNvSpPr txBox="1">
            <a:spLocks/>
          </p:cNvSpPr>
          <p:nvPr/>
        </p:nvSpPr>
        <p:spPr>
          <a:xfrm>
            <a:off x="580653" y="5031793"/>
            <a:ext cx="5118101" cy="127076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Candara"/>
              </a:rPr>
              <a:t>A weak relativistic jet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Candara"/>
              </a:rPr>
              <a:t>interacting with an extended shell surrounding progenitor star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Candara"/>
              </a:rPr>
              <a:t>likely partly powered the supernova</a:t>
            </a:r>
            <a:endParaRPr kumimoji="1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Arial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B3D617F-7063-BF14-E5B7-70A0D7D25262}"/>
              </a:ext>
            </a:extLst>
          </p:cNvPr>
          <p:cNvSpPr txBox="1"/>
          <p:nvPr/>
        </p:nvSpPr>
        <p:spPr>
          <a:xfrm>
            <a:off x="975066" y="6352462"/>
            <a:ext cx="28701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Sun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H. et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al.</a:t>
            </a:r>
            <a:r>
              <a:rPr kumimoji="1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2025 Nature Astronomy</a:t>
            </a:r>
            <a:endParaRPr kumimoji="1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Arial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3312061-D576-4A03-C030-167035BB2130}"/>
              </a:ext>
            </a:extLst>
          </p:cNvPr>
          <p:cNvSpPr txBox="1"/>
          <p:nvPr/>
        </p:nvSpPr>
        <p:spPr>
          <a:xfrm>
            <a:off x="596899" y="1053874"/>
            <a:ext cx="5307308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rPr>
              <a:t>first evidence for weak relativistic jet associated with supernova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12C423E-209C-D0AF-995A-A7DA7C3EC89A}"/>
              </a:ext>
            </a:extLst>
          </p:cNvPr>
          <p:cNvSpPr txBox="1"/>
          <p:nvPr/>
        </p:nvSpPr>
        <p:spPr>
          <a:xfrm>
            <a:off x="6403055" y="1070359"/>
            <a:ext cx="530730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rPr>
              <a:t>marked difference in prompt X-ray/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rPr>
              <a:t>γ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rPr>
              <a:t>-rays of GRB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</a:endParaRPr>
          </a:p>
        </p:txBody>
      </p:sp>
      <p:sp>
        <p:nvSpPr>
          <p:cNvPr id="3" name="Shape 374">
            <a:extLst>
              <a:ext uri="{FF2B5EF4-FFF2-40B4-BE49-F238E27FC236}">
                <a16:creationId xmlns:a16="http://schemas.microsoft.com/office/drawing/2014/main" id="{A73FF731-CFD9-35D3-AD38-AC2B394AC8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17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</p:spTree>
    <p:extLst>
      <p:ext uri="{BB962C8B-B14F-4D97-AF65-F5344CB8AC3E}">
        <p14:creationId xmlns:p14="http://schemas.microsoft.com/office/powerpoint/2010/main" val="180761508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79F3F-CD27-84D7-AF1B-E6F202B28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C082A4-067E-6630-D020-BB31C77BA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Highlights: Fast X-ray transients (FXRT)</a:t>
            </a:r>
            <a:endParaRPr kumimoji="1" lang="zh-CN" altLang="en-US" sz="2400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466FC71-D908-99A0-E86B-8823A7B771FA}"/>
              </a:ext>
            </a:extLst>
          </p:cNvPr>
          <p:cNvSpPr txBox="1">
            <a:spLocks/>
          </p:cNvSpPr>
          <p:nvPr/>
        </p:nvSpPr>
        <p:spPr>
          <a:xfrm>
            <a:off x="6105184" y="5449419"/>
            <a:ext cx="5722031" cy="8255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C0504D"/>
              </a:buClr>
              <a:buNone/>
              <a:defRPr/>
            </a:pPr>
            <a:r>
              <a:rPr kumimoji="1" lang="en-US" altLang="zh-CN" sz="1600" dirty="0">
                <a:solidFill>
                  <a:srgbClr val="0070C0"/>
                </a:solidFill>
                <a:sym typeface="Arial"/>
              </a:rPr>
              <a:t>Discovered </a:t>
            </a:r>
            <a:r>
              <a:rPr kumimoji="1" lang="en-US" altLang="zh-CN" sz="1600" dirty="0" smtClean="0">
                <a:solidFill>
                  <a:srgbClr val="0070C0"/>
                </a:solidFill>
                <a:sym typeface="Arial"/>
              </a:rPr>
              <a:t>long-lasting </a:t>
            </a:r>
            <a:r>
              <a:rPr kumimoji="1" lang="en-US" altLang="zh-CN" sz="1600" dirty="0">
                <a:solidFill>
                  <a:srgbClr val="0070C0"/>
                </a:solidFill>
                <a:sym typeface="Arial"/>
              </a:rPr>
              <a:t>soft X-ray prompt emission in a typical short gamma-ray burst, likely a common feature in merger-driven burst, and an X-ray counterpart of GW events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172DB2D-B8AC-8416-B18F-045B7EE7CAE7}"/>
              </a:ext>
            </a:extLst>
          </p:cNvPr>
          <p:cNvSpPr txBox="1"/>
          <p:nvPr/>
        </p:nvSpPr>
        <p:spPr>
          <a:xfrm>
            <a:off x="6235700" y="6271479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Li, et al. 2026, Science Bulletin in press.</a:t>
            </a:r>
            <a:r>
              <a:rPr lang="en-US" altLang="zh-CN" dirty="0"/>
              <a:t>  </a:t>
            </a:r>
            <a:r>
              <a:rPr kumimoji="1" lang="en-US" altLang="zh-CN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arXiv:2601.14137</a:t>
            </a:r>
            <a:endParaRPr kumimoji="1" lang="en-US" altLang="zh-CN" sz="1400" dirty="0">
              <a:solidFill>
                <a:srgbClr val="000000">
                  <a:lumMod val="65000"/>
                  <a:lumOff val="35000"/>
                </a:srgb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A5BAC0E7-607B-9A83-ECE7-D54DC89B2CB6}"/>
              </a:ext>
            </a:extLst>
          </p:cNvPr>
          <p:cNvSpPr txBox="1">
            <a:spLocks/>
          </p:cNvSpPr>
          <p:nvPr/>
        </p:nvSpPr>
        <p:spPr>
          <a:xfrm>
            <a:off x="609600" y="5476715"/>
            <a:ext cx="5016500" cy="7947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C0504D"/>
              </a:buClr>
              <a:buNone/>
              <a:defRPr/>
            </a:pPr>
            <a:r>
              <a:rPr kumimoji="1" lang="en-US" altLang="zh-CN" sz="1600" dirty="0">
                <a:solidFill>
                  <a:srgbClr val="0070C0"/>
                </a:solidFill>
                <a:sym typeface="Candara"/>
              </a:rPr>
              <a:t>The first clear evidence for the long-predicted “dirty fireball”--- relativistic jet largely contaminated by baryons</a:t>
            </a:r>
            <a:endParaRPr kumimoji="1" lang="en-US" altLang="zh-CN" sz="1600" dirty="0">
              <a:solidFill>
                <a:srgbClr val="0070C0"/>
              </a:solidFill>
              <a:sym typeface="Arial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2CA1A5-0859-52E0-146F-B955D32F9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00" y="1498755"/>
            <a:ext cx="5384801" cy="39779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C145E90-DEEA-B2D7-6A42-E06A98D77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9683" y="1661280"/>
            <a:ext cx="5874017" cy="362051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758ED2A-5F66-0FB6-7D46-7DDECB7402EE}"/>
              </a:ext>
            </a:extLst>
          </p:cNvPr>
          <p:cNvSpPr txBox="1"/>
          <p:nvPr/>
        </p:nvSpPr>
        <p:spPr>
          <a:xfrm>
            <a:off x="1028700" y="1094905"/>
            <a:ext cx="36830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  <a:latin typeface="Arial" panose="020B0604020202020204" pitchFamily="34" charset="0"/>
              </a:rPr>
              <a:t>first evidence for “dirty fireball”</a:t>
            </a:r>
            <a:r>
              <a:rPr lang="en-US" altLang="zh-CN" sz="180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1FBBF9A-7EDD-A9B6-FCAE-A747F0845ACA}"/>
              </a:ext>
            </a:extLst>
          </p:cNvPr>
          <p:cNvSpPr txBox="1"/>
          <p:nvPr/>
        </p:nvSpPr>
        <p:spPr>
          <a:xfrm>
            <a:off x="6451600" y="1129876"/>
            <a:ext cx="502920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70C0"/>
                </a:solidFill>
                <a:latin typeface="Arial" panose="020B0604020202020204" pitchFamily="34" charset="0"/>
              </a:rPr>
              <a:t>long prompt soft X-ray emission in BNS merger </a:t>
            </a:r>
            <a:r>
              <a:rPr lang="en-US" altLang="zh-CN" sz="1800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47D615-8D86-A39B-5AED-9960A99DABC8}"/>
              </a:ext>
            </a:extLst>
          </p:cNvPr>
          <p:cNvSpPr txBox="1"/>
          <p:nvPr/>
        </p:nvSpPr>
        <p:spPr>
          <a:xfrm>
            <a:off x="3598834" y="4210850"/>
            <a:ext cx="876200" cy="27699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2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dirty fireball</a:t>
            </a:r>
            <a:endParaRPr kumimoji="0" lang="zh-CN" altLang="en-US" sz="12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31FCA07-2FEF-6ABA-B705-3D7154CADEEC}"/>
              </a:ext>
            </a:extLst>
          </p:cNvPr>
          <p:cNvSpPr/>
          <p:nvPr/>
        </p:nvSpPr>
        <p:spPr>
          <a:xfrm>
            <a:off x="3147931" y="4053513"/>
            <a:ext cx="435535" cy="591670"/>
          </a:xfrm>
          <a:prstGeom prst="ellipse">
            <a:avLst/>
          </a:prstGeom>
          <a:noFill/>
          <a:ln w="19050" cap="flat">
            <a:solidFill>
              <a:schemeClr val="accent6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6B99A95-79ED-7463-E4ED-FEBCCCF1D3C0}"/>
              </a:ext>
            </a:extLst>
          </p:cNvPr>
          <p:cNvSpPr txBox="1"/>
          <p:nvPr/>
        </p:nvSpPr>
        <p:spPr>
          <a:xfrm>
            <a:off x="663934" y="6271479"/>
            <a:ext cx="5441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CN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Dai C., et</a:t>
            </a:r>
            <a:r>
              <a:rPr kumimoji="1" lang="zh-CN" altLang="en-US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 </a:t>
            </a:r>
            <a:r>
              <a:rPr kumimoji="1" lang="en-US" altLang="zh-CN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al.</a:t>
            </a:r>
            <a:r>
              <a:rPr kumimoji="1" lang="zh-CN" altLang="en-US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 </a:t>
            </a:r>
            <a:r>
              <a:rPr kumimoji="1" lang="en-US" altLang="zh-CN" sz="1400" kern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kumimoji="1"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/2603.26213</a:t>
            </a:r>
            <a:r>
              <a:rPr kumimoji="1" lang="en-US" altLang="zh-CN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, </a:t>
            </a:r>
            <a:r>
              <a:rPr kumimoji="1" lang="en-US" altLang="zh-CN" sz="1400" dirty="0">
                <a:solidFill>
                  <a:srgbClr val="000000">
                    <a:lumMod val="65000"/>
                    <a:lumOff val="35000"/>
                  </a:srgbClr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Science, under review</a:t>
            </a:r>
            <a:endParaRPr kumimoji="1" lang="zh-CN" altLang="en-US" sz="1400" dirty="0">
              <a:solidFill>
                <a:srgbClr val="000000">
                  <a:lumMod val="65000"/>
                  <a:lumOff val="35000"/>
                </a:srgbClr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334717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5BF14-B918-23BF-F802-6D3F69107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EE54DA-B1D0-BCE7-4692-4C3AF69AE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Highlights: intermediate-mass black holes (IMBH)</a:t>
            </a:r>
            <a:endParaRPr kumimoji="1"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D0D4CDF-EFB5-2C94-F394-6A4D15D9E107}"/>
              </a:ext>
            </a:extLst>
          </p:cNvPr>
          <p:cNvSpPr txBox="1"/>
          <p:nvPr/>
        </p:nvSpPr>
        <p:spPr>
          <a:xfrm>
            <a:off x="8784490" y="6201221"/>
            <a:ext cx="3081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Li D., et al. 2026 Science Bulletin 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Eyles-Ferris R., et al. 2026 MNRAS</a:t>
            </a:r>
            <a:endParaRPr kumimoji="1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  <a:sym typeface="Arial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0A288050-D969-9C86-D50B-E6E4CEA72088}"/>
              </a:ext>
            </a:extLst>
          </p:cNvPr>
          <p:cNvSpPr txBox="1">
            <a:spLocks/>
          </p:cNvSpPr>
          <p:nvPr/>
        </p:nvSpPr>
        <p:spPr>
          <a:xfrm>
            <a:off x="664192" y="4933532"/>
            <a:ext cx="5153425" cy="1326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IMBH (10</a:t>
            </a:r>
            <a:r>
              <a:rPr kumimoji="0" lang="en-US" altLang="zh-CN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2-5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 M</a:t>
            </a:r>
            <a:r>
              <a:rPr kumimoji="0" lang="en-US" altLang="zh-CN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⊙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) very difficult to find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discovered an on-going tidal disruption event (TDE) by an IMBH of 5x10</a:t>
            </a:r>
            <a:r>
              <a:rPr kumimoji="0" lang="en-US" altLang="zh-CN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4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 M</a:t>
            </a:r>
            <a:r>
              <a:rPr kumimoji="0" lang="en-US" altLang="zh-CN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⊙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demonstrate TDE as an efficient way to detect IMBH</a:t>
            </a:r>
            <a:endParaRPr kumimoji="1" lang="en-US" altLang="zh-CN" sz="1600" b="0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Arial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A342E1E-ABF4-3B79-6BC7-D236CB45CE7B}"/>
              </a:ext>
            </a:extLst>
          </p:cNvPr>
          <p:cNvSpPr txBox="1"/>
          <p:nvPr/>
        </p:nvSpPr>
        <p:spPr>
          <a:xfrm>
            <a:off x="1247837" y="6305281"/>
            <a:ext cx="4933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Jin, et al., Science, under review </a:t>
            </a:r>
            <a:r>
              <a:rPr lang="en-US" altLang="zh-CN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arXiv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90204" pitchFamily="34" charset="0"/>
                <a:cs typeface="Arial" panose="020B0604020202090204" pitchFamily="34" charset="0"/>
              </a:rPr>
              <a:t>/2501.09580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Arial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11EC1FE-FA13-B019-4F1B-752C47EF89F9}"/>
              </a:ext>
            </a:extLst>
          </p:cNvPr>
          <p:cNvSpPr txBox="1"/>
          <p:nvPr/>
        </p:nvSpPr>
        <p:spPr>
          <a:xfrm>
            <a:off x="596899" y="1053874"/>
            <a:ext cx="5307308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rPr>
              <a:t>An intermediate-mass black hole TDE caught 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rPr>
              <a:t>live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E45360B-2796-AED7-B5B2-7772A9BAC822}"/>
              </a:ext>
            </a:extLst>
          </p:cNvPr>
          <p:cNvSpPr txBox="1"/>
          <p:nvPr/>
        </p:nvSpPr>
        <p:spPr>
          <a:xfrm>
            <a:off x="6181487" y="1072458"/>
            <a:ext cx="5535907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rPr>
              <a:t>The first clear evidence for tidal disruption of a white dwarf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</a:endParaRPr>
          </a:p>
        </p:txBody>
      </p:sp>
      <p:pic>
        <p:nvPicPr>
          <p:cNvPr id="3" name="图片 2" descr="/private/var/folders/vg/wr0bx9x55bldzqqf8332v6dm0000gn/T/com.kingsoft.wpsoffice.mac/picturecompress_20241016013400/output_1.pngoutput_1">
            <a:extLst>
              <a:ext uri="{FF2B5EF4-FFF2-40B4-BE49-F238E27FC236}">
                <a16:creationId xmlns:a16="http://schemas.microsoft.com/office/drawing/2014/main" id="{05606A0E-65A2-C86A-8DAC-B7863B350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7" y="1711952"/>
            <a:ext cx="5299710" cy="301117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B3C87DC-4F18-78CE-DB34-990F0AE22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96" y="3132293"/>
            <a:ext cx="1115937" cy="100115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F7FD049-9E70-79CC-DE22-5ED778FAF60A}"/>
              </a:ext>
            </a:extLst>
          </p:cNvPr>
          <p:cNvSpPr txBox="1"/>
          <p:nvPr/>
        </p:nvSpPr>
        <p:spPr>
          <a:xfrm>
            <a:off x="309220" y="3903076"/>
            <a:ext cx="1354343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EP-WXT detection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B3925AEB-4949-14A3-AC01-47E2DB620441}"/>
              </a:ext>
            </a:extLst>
          </p:cNvPr>
          <p:cNvCxnSpPr>
            <a:cxnSpLocks/>
          </p:cNvCxnSpPr>
          <p:nvPr/>
        </p:nvCxnSpPr>
        <p:spPr>
          <a:xfrm>
            <a:off x="1459533" y="3132293"/>
            <a:ext cx="849835" cy="278584"/>
          </a:xfrm>
          <a:prstGeom prst="straightConnector1">
            <a:avLst/>
          </a:prstGeom>
          <a:noFill/>
          <a:ln w="12700" cap="flat">
            <a:solidFill>
              <a:schemeClr val="bg1"/>
            </a:solidFill>
            <a:prstDash val="dash"/>
            <a:bevel/>
            <a:tailEnd type="non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C0BDCCA2-D583-66F0-E7F1-73C2A96BB467}"/>
              </a:ext>
            </a:extLst>
          </p:cNvPr>
          <p:cNvCxnSpPr>
            <a:cxnSpLocks/>
          </p:cNvCxnSpPr>
          <p:nvPr/>
        </p:nvCxnSpPr>
        <p:spPr>
          <a:xfrm flipV="1">
            <a:off x="1493909" y="3497235"/>
            <a:ext cx="815459" cy="607505"/>
          </a:xfrm>
          <a:prstGeom prst="straightConnector1">
            <a:avLst/>
          </a:prstGeom>
          <a:noFill/>
          <a:ln w="12700" cap="flat">
            <a:solidFill>
              <a:schemeClr val="bg1"/>
            </a:solidFill>
            <a:prstDash val="dash"/>
            <a:bevel/>
            <a:tailEnd type="non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A853547B-CD4C-B447-3441-18C4447672E0}"/>
              </a:ext>
            </a:extLst>
          </p:cNvPr>
          <p:cNvSpPr txBox="1"/>
          <p:nvPr/>
        </p:nvSpPr>
        <p:spPr>
          <a:xfrm>
            <a:off x="4684994" y="1766612"/>
            <a:ext cx="1539577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Verdana" panose="020B0604030504040204" pitchFamily="34" charset="0"/>
              </a:rPr>
              <a:t>EP240222a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53AF36C-ED3B-9B7E-9D90-6C13EEE7D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836" y="1654618"/>
            <a:ext cx="4110648" cy="3774681"/>
          </a:xfrm>
          <a:prstGeom prst="rect">
            <a:avLst/>
          </a:prstGeom>
        </p:spPr>
      </p:pic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38969346-4FAB-5728-5F91-37E664C76D87}"/>
              </a:ext>
            </a:extLst>
          </p:cNvPr>
          <p:cNvSpPr txBox="1">
            <a:spLocks/>
          </p:cNvSpPr>
          <p:nvPr/>
        </p:nvSpPr>
        <p:spPr>
          <a:xfrm>
            <a:off x="6821497" y="5415562"/>
            <a:ext cx="4760904" cy="794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0504D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Unprecedented event consistent with prediction of a white dwarf TDE by an IMBH of ~ 10</a:t>
            </a:r>
            <a:r>
              <a:rPr kumimoji="0" lang="en-US" altLang="zh-CN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4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 M</a:t>
            </a:r>
            <a:r>
              <a:rPr kumimoji="0" lang="en-US" altLang="zh-CN" sz="1600" b="0" i="0" u="none" strike="noStrike" kern="1200" cap="none" spc="0" normalizeH="0" baseline="-25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</a:rPr>
              <a:t>⊙</a:t>
            </a:r>
            <a:endParaRPr kumimoji="1" lang="en-US" altLang="zh-CN" sz="1600" b="0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139767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C675F-94BC-6AC9-49FF-F12CBACF2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形用户界面, 图表, 散点图&#10;&#10;描述已自动生成">
            <a:extLst>
              <a:ext uri="{FF2B5EF4-FFF2-40B4-BE49-F238E27FC236}">
                <a16:creationId xmlns:a16="http://schemas.microsoft.com/office/drawing/2014/main" id="{68A06D11-3FB9-E63D-FDEF-6579D3087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686" y="3399676"/>
            <a:ext cx="4058817" cy="29877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07" name="Shape 607">
            <a:extLst>
              <a:ext uri="{FF2B5EF4-FFF2-40B4-BE49-F238E27FC236}">
                <a16:creationId xmlns:a16="http://schemas.microsoft.com/office/drawing/2014/main" id="{6483947E-5BC6-6BCF-72D0-57BC9B685EC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9232900" y="6156959"/>
            <a:ext cx="2844800" cy="3200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20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608" name="Shape 608">
            <a:extLst>
              <a:ext uri="{FF2B5EF4-FFF2-40B4-BE49-F238E27FC236}">
                <a16:creationId xmlns:a16="http://schemas.microsoft.com/office/drawing/2014/main" id="{72926C07-71AF-E73D-8BED-CF81A65C4BC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>
              <a:defRPr sz="1800" b="0">
                <a:solidFill>
                  <a:srgbClr val="000000"/>
                </a:solidFill>
              </a:defRPr>
            </a:pPr>
            <a:r>
              <a:rPr kumimoji="1" lang="en-US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Finding hiding stellar-mass BH &amp;  </a:t>
            </a:r>
            <a:r>
              <a:rPr kumimoji="1" lang="en-GB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lt"/>
              </a:rPr>
              <a:t>compact objects</a:t>
            </a:r>
            <a:r>
              <a:rPr kumimoji="1" lang="en-US" sz="2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5ADAC7C-C7BE-32FC-BBC2-9A45F82EC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912" y="3221304"/>
            <a:ext cx="6181485" cy="3338317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3E0D6FDF-54CB-8AE4-01FC-0FA8EA71539B}"/>
              </a:ext>
            </a:extLst>
          </p:cNvPr>
          <p:cNvSpPr txBox="1">
            <a:spLocks/>
          </p:cNvSpPr>
          <p:nvPr/>
        </p:nvSpPr>
        <p:spPr>
          <a:xfrm>
            <a:off x="1072500" y="5129009"/>
            <a:ext cx="3760755" cy="60476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Clr>
                <a:srgbClr val="C0504D"/>
              </a:buClr>
              <a:buNone/>
              <a:defRPr/>
            </a:pPr>
            <a:r>
              <a:rPr kumimoji="1" lang="en-US" altLang="zh-CN" sz="1400" dirty="0">
                <a:solidFill>
                  <a:srgbClr val="0070C0"/>
                </a:solidFill>
                <a:sym typeface="Candara"/>
              </a:rPr>
              <a:t>a new BH binary candidate found by detecting its faint outburst  </a:t>
            </a:r>
            <a:endParaRPr kumimoji="1" lang="en-US" altLang="zh-CN" sz="1400" dirty="0">
              <a:solidFill>
                <a:srgbClr val="0070C0"/>
              </a:solidFill>
              <a:sym typeface="Arial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7C34EFE-89F7-722F-791A-E3BF0E638054}"/>
              </a:ext>
            </a:extLst>
          </p:cNvPr>
          <p:cNvSpPr txBox="1"/>
          <p:nvPr/>
        </p:nvSpPr>
        <p:spPr>
          <a:xfrm>
            <a:off x="1291206" y="6409624"/>
            <a:ext cx="1661671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latinLnBrk="1" hangingPunct="0">
              <a:defRPr/>
            </a:pPr>
            <a:r>
              <a:rPr lang="en-US" altLang="zh-CN" sz="1200" kern="0" dirty="0">
                <a:solidFill>
                  <a:srgbClr val="5D5D5D"/>
                </a:solidFill>
                <a:latin typeface="Helvetica Neue" panose="02000503000000020004" pitchFamily="2" charset="0"/>
                <a:cs typeface="Arial"/>
                <a:sym typeface="Arial"/>
              </a:rPr>
              <a:t>Cheng et al 2025 </a:t>
            </a:r>
            <a:r>
              <a:rPr lang="en-US" altLang="zh-CN" sz="1200" kern="0" dirty="0" err="1">
                <a:solidFill>
                  <a:srgbClr val="5D5D5D"/>
                </a:solidFill>
                <a:latin typeface="Helvetica Neue" panose="02000503000000020004" pitchFamily="2" charset="0"/>
                <a:cs typeface="Arial"/>
                <a:sym typeface="Arial"/>
              </a:rPr>
              <a:t>ApJL</a:t>
            </a:r>
            <a:endParaRPr lang="zh-CN" altLang="en-US" sz="1200" kern="0" dirty="0">
              <a:solidFill>
                <a:srgbClr val="5D5D5D"/>
              </a:solidFill>
              <a:latin typeface="Helvetica Neue" panose="02000503000000020004" pitchFamily="2" charset="0"/>
              <a:cs typeface="Arial"/>
              <a:sym typeface="Arial"/>
            </a:endParaRPr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9354120B-BDAE-925F-C180-B8565175FF83}"/>
              </a:ext>
            </a:extLst>
          </p:cNvPr>
          <p:cNvSpPr txBox="1">
            <a:spLocks/>
          </p:cNvSpPr>
          <p:nvPr/>
        </p:nvSpPr>
        <p:spPr>
          <a:xfrm>
            <a:off x="612248" y="1005334"/>
            <a:ext cx="11049664" cy="2217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Where are the hiding BH XRB in Galaxy? predicted 10</a:t>
            </a:r>
            <a:r>
              <a:rPr kumimoji="1" lang="en-US" altLang="zh-CN" sz="2000" baseline="30000" dirty="0">
                <a:solidFill>
                  <a:srgbClr val="0070C0"/>
                </a:solidFill>
                <a:latin typeface="Microsoft YaHei" panose="020B0503020204020204" pitchFamily="34" charset="-122"/>
              </a:rPr>
              <a:t>3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 vs. &lt; 100  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Most in quiescent or faint activities, important to constrain stellar evolution, accretion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</a:rPr>
              <a:t>EP has found 22 </a:t>
            </a:r>
            <a:r>
              <a:rPr kumimoji="1" lang="en-US" altLang="zh-CN" sz="2000" dirty="0">
                <a:solidFill>
                  <a:schemeClr val="accent6">
                    <a:lumMod val="50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Candara"/>
              </a:rPr>
              <a:t>new XRB candidates </a:t>
            </a:r>
            <a:r>
              <a:rPr kumimoji="1" lang="en-US" altLang="zh-CN" sz="2000" dirty="0">
                <a:solidFill>
                  <a:srgbClr val="0070C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Candara"/>
              </a:rPr>
              <a:t>5 BH, 5 NS,</a:t>
            </a:r>
            <a:r>
              <a:rPr kumimoji="1" lang="zh-CN" altLang="en-US" sz="2000" dirty="0">
                <a:solidFill>
                  <a:srgbClr val="0070C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  <a:sym typeface="Candara"/>
              </a:rPr>
              <a:t> </a:t>
            </a:r>
            <a:r>
              <a:rPr kumimoji="1" lang="en-US" altLang="zh-CN" sz="2000" dirty="0">
                <a:solidFill>
                  <a:srgbClr val="0070C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Candara"/>
              </a:rPr>
              <a:t>8</a:t>
            </a:r>
            <a:r>
              <a:rPr kumimoji="1" lang="zh-CN" altLang="en-US" sz="2000" dirty="0">
                <a:solidFill>
                  <a:srgbClr val="0070C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  <a:sym typeface="Candara"/>
              </a:rPr>
              <a:t> </a:t>
            </a:r>
            <a:r>
              <a:rPr kumimoji="1" lang="en-US" altLang="zh-CN" sz="2000" dirty="0">
                <a:solidFill>
                  <a:srgbClr val="0070C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  <a:sym typeface="Candara"/>
              </a:rPr>
              <a:t>WD, 4 unknown)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sym typeface="Wingdings" pitchFamily="2" charset="2"/>
              </a:rPr>
              <a:t>Very faint X-ray transients: </a:t>
            </a:r>
            <a:r>
              <a:rPr kumimoji="1" lang="en-US" altLang="zh-CN" sz="2000" dirty="0">
                <a:solidFill>
                  <a:srgbClr val="0070C0"/>
                </a:solidFill>
                <a:sym typeface="Candara"/>
              </a:rPr>
              <a:t>~ 5 /year </a:t>
            </a: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  <a:sym typeface="Wingdings" pitchFamily="2" charset="2"/>
              </a:rPr>
              <a:t> </a:t>
            </a:r>
            <a:endParaRPr kumimoji="1" lang="en-US" altLang="zh-CN" sz="2000" dirty="0">
              <a:solidFill>
                <a:srgbClr val="0070C0"/>
              </a:solidFill>
              <a:latin typeface="Microsoft YaHei" panose="020B0503020204020204" pitchFamily="34" charset="-122"/>
              <a:sym typeface="Candara"/>
            </a:endParaRP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expected: magnetars, fireball phase of novae, …</a:t>
            </a:r>
          </a:p>
        </p:txBody>
      </p:sp>
      <p:pic>
        <p:nvPicPr>
          <p:cNvPr id="3" name="图片 2" descr="夜晚的星空&#10;&#10;中度可信度描述已自动生成">
            <a:extLst>
              <a:ext uri="{FF2B5EF4-FFF2-40B4-BE49-F238E27FC236}">
                <a16:creationId xmlns:a16="http://schemas.microsoft.com/office/drawing/2014/main" id="{4B41DB1F-E40B-5E7A-0122-0C0D6A9069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593" y="2396933"/>
            <a:ext cx="2736304" cy="1532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CF7A320-9943-7086-07DD-0775BC3B4232}"/>
              </a:ext>
            </a:extLst>
          </p:cNvPr>
          <p:cNvSpPr txBox="1"/>
          <p:nvPr/>
        </p:nvSpPr>
        <p:spPr>
          <a:xfrm>
            <a:off x="8159976" y="4977422"/>
            <a:ext cx="1444697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WXT </a:t>
            </a:r>
            <a:r>
              <a:rPr kumimoji="0" lang="en-US" altLang="zh-CN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lightcurve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0.5-4 keV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29AEA4-C3CB-ACAA-F769-53FB56CAA087}"/>
              </a:ext>
            </a:extLst>
          </p:cNvPr>
          <p:cNvSpPr txBox="1"/>
          <p:nvPr/>
        </p:nvSpPr>
        <p:spPr>
          <a:xfrm>
            <a:off x="9773094" y="2664706"/>
            <a:ext cx="197850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  <a:buSzTx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rare </a:t>
            </a:r>
            <a:r>
              <a:rPr kumimoji="0" lang="en-US" altLang="zh-CN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Be+WD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 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>
                  <a:lumMod val="75000"/>
                </a:srgbClr>
              </a:buClr>
              <a:buSzTx/>
              <a:tabLst/>
              <a:defRPr/>
            </a:pP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binary in SMC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B46AE10-6909-F2B6-D4DD-E7ED403F66E9}"/>
              </a:ext>
            </a:extLst>
          </p:cNvPr>
          <p:cNvSpPr txBox="1"/>
          <p:nvPr/>
        </p:nvSpPr>
        <p:spPr>
          <a:xfrm>
            <a:off x="7985894" y="6472472"/>
            <a:ext cx="5632959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Gaudin, et al. 2024 MNRAS, Marino, et al. 2024 </a:t>
            </a:r>
            <a:r>
              <a:rPr kumimoji="0" lang="en-US" altLang="zh-CN" sz="1200" b="0" i="0" u="none" strike="noStrike" kern="0" cap="none" spc="0" normalizeH="0" baseline="0" noProof="0" dirty="0" err="1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ApJL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rgbClr val="5D5D5D"/>
              </a:solidFill>
              <a:effectLst/>
              <a:uLnTx/>
              <a:uFillTx/>
              <a:latin typeface="Helvetica Neue" panose="02000503000000020004" pitchFamily="2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196542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86761-7532-3D9A-7295-011E8E078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B62A85-646E-4FDB-A286-8A0C2B2C4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1" lang="en-US" altLang="zh-CN" dirty="0"/>
              <a:t>Highlights: likely a new transient class</a:t>
            </a:r>
            <a:endParaRPr kumimoji="1" lang="zh-CN" altLang="en-US" dirty="0"/>
          </a:p>
        </p:txBody>
      </p:sp>
      <p:sp>
        <p:nvSpPr>
          <p:cNvPr id="9" name="灯片编号占位符 2">
            <a:extLst>
              <a:ext uri="{FF2B5EF4-FFF2-40B4-BE49-F238E27FC236}">
                <a16:creationId xmlns:a16="http://schemas.microsoft.com/office/drawing/2014/main" id="{1CD80860-E67B-9312-81B2-1F82E0D518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pic>
        <p:nvPicPr>
          <p:cNvPr id="3" name="图片 2" descr="图表, 折线图&#10;&#10;描述已自动生成">
            <a:extLst>
              <a:ext uri="{FF2B5EF4-FFF2-40B4-BE49-F238E27FC236}">
                <a16:creationId xmlns:a16="http://schemas.microsoft.com/office/drawing/2014/main" id="{0D1F4616-F81C-1873-A4D8-900861E41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88" y="1131442"/>
            <a:ext cx="6316310" cy="459511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175A1BC-FFD7-975B-5E3F-1172558C6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88" y="1660968"/>
            <a:ext cx="4373138" cy="246539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DF0824A-EBCB-2622-A476-57D2DAE1EE26}"/>
              </a:ext>
            </a:extLst>
          </p:cNvPr>
          <p:cNvSpPr txBox="1"/>
          <p:nvPr/>
        </p:nvSpPr>
        <p:spPr>
          <a:xfrm>
            <a:off x="7257035" y="1596960"/>
            <a:ext cx="1200341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 12s-long X-ray</a:t>
            </a:r>
            <a:r>
              <a: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burst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9D00708-3F2F-AA4F-2251-2BB6B9DEB61A}"/>
              </a:ext>
            </a:extLst>
          </p:cNvPr>
          <p:cNvSpPr txBox="1"/>
          <p:nvPr/>
        </p:nvSpPr>
        <p:spPr>
          <a:xfrm>
            <a:off x="7268533" y="6125341"/>
            <a:ext cx="4161225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Zhang W., et al. 2025 Science China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O'Connor B., et al. 2025 </a:t>
            </a:r>
            <a:r>
              <a:rPr kumimoji="0" lang="en-US" altLang="zh-CN" sz="1200" b="0" i="0" u="none" strike="noStrike" kern="0" cap="none" spc="0" normalizeH="0" baseline="0" noProof="0" dirty="0" err="1">
                <a:ln>
                  <a:noFill/>
                </a:ln>
                <a:solidFill>
                  <a:srgbClr val="5D5D5D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ApJL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FAFAC8-AC76-28D3-B153-7F26CD38491D}"/>
              </a:ext>
            </a:extLst>
          </p:cNvPr>
          <p:cNvSpPr txBox="1"/>
          <p:nvPr/>
        </p:nvSpPr>
        <p:spPr>
          <a:xfrm>
            <a:off x="722208" y="4912982"/>
            <a:ext cx="4912217" cy="1077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Spectral and temporal properties inconsistent with any known transient types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Likely a new class of transients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BABA07A-8BE0-D844-BDDC-05459AF59845}"/>
              </a:ext>
            </a:extLst>
          </p:cNvPr>
          <p:cNvSpPr txBox="1"/>
          <p:nvPr/>
        </p:nvSpPr>
        <p:spPr>
          <a:xfrm>
            <a:off x="1773936" y="1207008"/>
            <a:ext cx="129618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lvl="0" indent="0" algn="l" defTabSz="914400" rtl="0" eaLnBrk="1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Arial"/>
              </a:rPr>
              <a:t>EP240408a</a:t>
            </a:r>
          </a:p>
        </p:txBody>
      </p:sp>
    </p:spTree>
    <p:extLst>
      <p:ext uri="{BB962C8B-B14F-4D97-AF65-F5344CB8AC3E}">
        <p14:creationId xmlns:p14="http://schemas.microsoft.com/office/powerpoint/2010/main" val="43812256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F9BFB-8113-DC5E-D07A-A8DB89CF1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7C5944-7638-E695-EEE4-30500434F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kumimoji="1" lang="en-US" altLang="zh-CN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Search for X-ray counterparts to neutrino events</a:t>
            </a:r>
            <a:endParaRPr kumimoji="1" lang="zh-CN" altLang="en-US" b="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灯片编号占位符 2">
            <a:extLst>
              <a:ext uri="{FF2B5EF4-FFF2-40B4-BE49-F238E27FC236}">
                <a16:creationId xmlns:a16="http://schemas.microsoft.com/office/drawing/2014/main" id="{7CE37D72-D45A-4A4F-7134-1637D3D331F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en-US" altLang="zh-CN" sz="1400" b="0" i="0" u="none" strike="noStrike" kern="0" cap="none" spc="0" normalizeH="0" baseline="0" noProof="0" smtClean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58A84E-8BBE-6262-BBCB-24D61CEA506D}"/>
              </a:ext>
            </a:extLst>
          </p:cNvPr>
          <p:cNvSpPr txBox="1">
            <a:spLocks/>
          </p:cNvSpPr>
          <p:nvPr/>
        </p:nvSpPr>
        <p:spPr>
          <a:xfrm>
            <a:off x="636104" y="1196326"/>
            <a:ext cx="5223783" cy="52185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Questions:</a:t>
            </a:r>
          </a:p>
          <a:p>
            <a:pPr lvl="1">
              <a:buClr>
                <a:srgbClr val="418AB3"/>
              </a:buClr>
            </a:pP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origin of high-E neutrinos</a:t>
            </a:r>
          </a:p>
          <a:p>
            <a:pPr lvl="1">
              <a:buClr>
                <a:srgbClr val="418AB3"/>
              </a:buClr>
            </a:pP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acceleration of hadronic cosmic rays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Possible sources ?</a:t>
            </a:r>
          </a:p>
          <a:p>
            <a:pPr lvl="1">
              <a:buClr>
                <a:srgbClr val="418AB3"/>
              </a:buClr>
            </a:pP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blazars/jets/TDE</a:t>
            </a:r>
          </a:p>
          <a:p>
            <a:pPr lvl="1">
              <a:buClr>
                <a:srgbClr val="418AB3"/>
              </a:buClr>
            </a:pP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low-luminosity GRB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Why EP?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WXT:  </a:t>
            </a: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large </a:t>
            </a:r>
            <a:r>
              <a:rPr lang="en-US" altLang="zh-CN" kern="0" dirty="0" err="1">
                <a:solidFill>
                  <a:srgbClr val="808080"/>
                </a:solidFill>
                <a:latin typeface="Arial Bold"/>
              </a:rPr>
              <a:t>FoV</a:t>
            </a: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, high X-ray sensitivity, high cadence</a:t>
            </a:r>
          </a:p>
          <a:p>
            <a:pPr lvl="1">
              <a:buClr>
                <a:srgbClr val="418AB3"/>
              </a:buClr>
            </a:pPr>
            <a:r>
              <a:rPr kumimoji="1" lang="en-US" altLang="zh-CN" sz="1800" dirty="0">
                <a:solidFill>
                  <a:srgbClr val="0070C0"/>
                </a:solidFill>
                <a:latin typeface="Microsoft YaHei" panose="020B0503020204020204" pitchFamily="34" charset="-122"/>
              </a:rPr>
              <a:t>FXT: </a:t>
            </a:r>
            <a:r>
              <a:rPr lang="en-US" altLang="zh-CN" kern="0" dirty="0">
                <a:solidFill>
                  <a:srgbClr val="808080"/>
                </a:solidFill>
                <a:latin typeface="Arial Bold"/>
              </a:rPr>
              <a:t>rapid response </a:t>
            </a:r>
            <a:r>
              <a:rPr lang="en-US" altLang="zh-CN" sz="1800" kern="0" dirty="0">
                <a:solidFill>
                  <a:srgbClr val="808080"/>
                </a:solidFill>
                <a:latin typeface="Arial Bold"/>
              </a:rPr>
              <a:t>(matching </a:t>
            </a:r>
            <a:r>
              <a:rPr lang="en-US" altLang="zh-CN" sz="1800" kern="0" dirty="0" err="1">
                <a:solidFill>
                  <a:srgbClr val="808080"/>
                </a:solidFill>
                <a:latin typeface="Arial Bold"/>
              </a:rPr>
              <a:t>FoV</a:t>
            </a:r>
            <a:r>
              <a:rPr lang="en-US" altLang="zh-CN" sz="1800" kern="0" dirty="0">
                <a:solidFill>
                  <a:srgbClr val="808080"/>
                </a:solidFill>
                <a:latin typeface="Arial Bold"/>
              </a:rPr>
              <a:t> 1deg)</a:t>
            </a:r>
          </a:p>
          <a:p>
            <a:pPr>
              <a:buClr>
                <a:srgbClr val="418AB3"/>
              </a:buClr>
            </a:pPr>
            <a:r>
              <a:rPr kumimoji="1" lang="en-US" altLang="zh-CN" sz="2000" dirty="0">
                <a:solidFill>
                  <a:srgbClr val="0070C0"/>
                </a:solidFill>
                <a:latin typeface="Microsoft YaHei" panose="020B0503020204020204" pitchFamily="34" charset="-122"/>
              </a:rPr>
              <a:t>Provide precise time/position for off-line search of weak neutrino signals</a:t>
            </a:r>
          </a:p>
          <a:p>
            <a:pPr>
              <a:buClr>
                <a:srgbClr val="418AB3"/>
              </a:buClr>
            </a:pPr>
            <a:endParaRPr lang="en-US" altLang="zh-CN" sz="2000" kern="0" dirty="0">
              <a:solidFill>
                <a:srgbClr val="808080"/>
              </a:solidFill>
              <a:latin typeface="Arial Bold"/>
            </a:endParaRPr>
          </a:p>
          <a:p>
            <a:pPr>
              <a:buClr>
                <a:srgbClr val="418AB3"/>
              </a:buClr>
            </a:pPr>
            <a:endParaRPr lang="en-US" altLang="zh-CN" sz="2000" kern="0" dirty="0">
              <a:solidFill>
                <a:srgbClr val="808080"/>
              </a:solidFill>
              <a:latin typeface="Arial Bold"/>
            </a:endParaRPr>
          </a:p>
          <a:p>
            <a:pPr>
              <a:buClr>
                <a:srgbClr val="418AB3"/>
              </a:buClr>
            </a:pPr>
            <a:endParaRPr kumimoji="1" lang="en-US" altLang="zh-CN" sz="2400" dirty="0">
              <a:solidFill>
                <a:srgbClr val="0070C0"/>
              </a:solidFill>
              <a:latin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5C30C3C-9EC9-8A93-0CBA-4484C7A00EBD}"/>
              </a:ext>
            </a:extLst>
          </p:cNvPr>
          <p:cNvSpPr txBox="1"/>
          <p:nvPr/>
        </p:nvSpPr>
        <p:spPr>
          <a:xfrm>
            <a:off x="6987583" y="4906549"/>
            <a:ext cx="4460705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600" kern="0" dirty="0">
                <a:solidFill>
                  <a:srgbClr val="808080"/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Arial"/>
              </a:rPr>
              <a:t>EP-FXT follow-up of an ICE-Cube neutrino event in 2025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F94F87-0797-F454-7B5F-56999C26B0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12" y="1803026"/>
            <a:ext cx="5526284" cy="276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7971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3ACB0-C6BF-F0C3-D954-59CED1CB2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F383BA4B-ECF3-4CB2-DE71-709B870B6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261" y="1558949"/>
            <a:ext cx="4686739" cy="276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69A396A-F64E-6B8B-4961-A0D7E3B4B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0144" y="44425"/>
            <a:ext cx="842777" cy="801092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FBCA87-B6E0-78B2-7BFC-CBCDB968F6F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rgbClr val="A7C0DE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lang="en-US" altLang="zh-CN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63D8C306-2985-84E0-7A0A-AB8C3D404415}"/>
              </a:ext>
            </a:extLst>
          </p:cNvPr>
          <p:cNvSpPr txBox="1">
            <a:spLocks/>
          </p:cNvSpPr>
          <p:nvPr/>
        </p:nvSpPr>
        <p:spPr>
          <a:xfrm>
            <a:off x="637737" y="1010649"/>
            <a:ext cx="6588251" cy="5713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418AB3"/>
              </a:buClr>
            </a:pPr>
            <a:endParaRPr kumimoji="1" lang="en-US" altLang="zh-CN" dirty="0">
              <a:solidFill>
                <a:schemeClr val="accent1"/>
              </a:solidFill>
              <a:sym typeface="Arial"/>
            </a:endParaRPr>
          </a:p>
          <a:p>
            <a:pPr>
              <a:lnSpc>
                <a:spcPct val="120000"/>
              </a:lnSpc>
              <a:buClr>
                <a:srgbClr val="418AB3"/>
              </a:buClr>
            </a:pPr>
            <a:endParaRPr kumimoji="1" lang="en-US" altLang="zh-CN" dirty="0">
              <a:solidFill>
                <a:schemeClr val="accent1"/>
              </a:solidFill>
              <a:sym typeface="Arial"/>
            </a:endParaRPr>
          </a:p>
        </p:txBody>
      </p:sp>
      <p:sp>
        <p:nvSpPr>
          <p:cNvPr id="7" name="灯片编号占位符 1">
            <a:extLst>
              <a:ext uri="{FF2B5EF4-FFF2-40B4-BE49-F238E27FC236}">
                <a16:creationId xmlns:a16="http://schemas.microsoft.com/office/drawing/2014/main" id="{1608EA56-D470-BB57-8096-0417F26D7EA0}"/>
              </a:ext>
            </a:extLst>
          </p:cNvPr>
          <p:cNvSpPr txBox="1">
            <a:spLocks/>
          </p:cNvSpPr>
          <p:nvPr/>
        </p:nvSpPr>
        <p:spPr>
          <a:xfrm>
            <a:off x="8966200" y="6156959"/>
            <a:ext cx="2844800" cy="320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rgbClr val="A7C0DE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altLang="zh-CN" smtClean="0"/>
              <a:pPr/>
              <a:t>23</a:t>
            </a:fld>
            <a:endParaRPr lang="zh-CN" altLang="en-US"/>
          </a:p>
        </p:txBody>
      </p:sp>
      <p:sp>
        <p:nvSpPr>
          <p:cNvPr id="8" name="标题 2">
            <a:extLst>
              <a:ext uri="{FF2B5EF4-FFF2-40B4-BE49-F238E27FC236}">
                <a16:creationId xmlns:a16="http://schemas.microsoft.com/office/drawing/2014/main" id="{E4A6243D-7AC5-D581-0CFA-45B36BDCEECF}"/>
              </a:ext>
            </a:extLst>
          </p:cNvPr>
          <p:cNvSpPr txBox="1">
            <a:spLocks/>
          </p:cNvSpPr>
          <p:nvPr/>
        </p:nvSpPr>
        <p:spPr>
          <a:xfrm>
            <a:off x="609600" y="254000"/>
            <a:ext cx="10972800" cy="561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>
              <a:defRPr sz="2500" b="1">
                <a:solidFill>
                  <a:srgbClr val="4F81BD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457200"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914400"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1371600"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1828800" algn="ctr">
              <a:defRPr sz="2800" b="1">
                <a:solidFill>
                  <a:srgbClr val="3366FF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r>
              <a:rPr kumimoji="1" lang="en-US" altLang="zh-CN" sz="3200" b="0" kern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Release of 1</a:t>
            </a:r>
            <a:r>
              <a:rPr kumimoji="1" lang="en-US" altLang="zh-CN" sz="3200" b="0" kern="0" baseline="3000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st</a:t>
            </a:r>
            <a:r>
              <a:rPr kumimoji="1" lang="en-US" altLang="zh-CN" sz="3200" b="0" kern="0" dirty="0"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batch of EP science data</a:t>
            </a:r>
            <a:endParaRPr kumimoji="1" lang="zh-CN" altLang="en-US" sz="3200" b="0" kern="0" dirty="0"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图片 1" descr="图形用户界面, 文本, 应用程序&#10;&#10;AI 生成的内容可能不正确。">
            <a:extLst>
              <a:ext uri="{FF2B5EF4-FFF2-40B4-BE49-F238E27FC236}">
                <a16:creationId xmlns:a16="http://schemas.microsoft.com/office/drawing/2014/main" id="{C8C9E600-45ED-D2C7-32B5-5C2F67D5E4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221" y="4619330"/>
            <a:ext cx="9007558" cy="223867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30E6B4D-74E0-4096-07B0-3DAB3F689E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4703" y="1621659"/>
            <a:ext cx="3053756" cy="270436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C07543F-622C-246A-2A4F-DBED64B1AF7E}"/>
              </a:ext>
            </a:extLst>
          </p:cNvPr>
          <p:cNvSpPr txBox="1"/>
          <p:nvPr/>
        </p:nvSpPr>
        <p:spPr>
          <a:xfrm>
            <a:off x="1285830" y="1064965"/>
            <a:ext cx="521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National Astronomical Data Centre (NADC)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D970D65-BD7E-ED95-170E-3EED84962F9D}"/>
              </a:ext>
            </a:extLst>
          </p:cNvPr>
          <p:cNvSpPr txBox="1"/>
          <p:nvPr/>
        </p:nvSpPr>
        <p:spPr>
          <a:xfrm>
            <a:off x="6297817" y="1128915"/>
            <a:ext cx="575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     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National Space Science Data Centre (NSSDC)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A97B99-CC6E-6AE0-7FBE-FCFB6099E035}"/>
              </a:ext>
            </a:extLst>
          </p:cNvPr>
          <p:cNvSpPr txBox="1"/>
          <p:nvPr/>
        </p:nvSpPr>
        <p:spPr>
          <a:xfrm>
            <a:off x="5580733" y="6362936"/>
            <a:ext cx="6147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6">
                    <a:lumMod val="75000"/>
                  </a:schemeClr>
                </a:solidFill>
              </a:rPr>
              <a:t>   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ESA's Einstein Probe Science Archive (EPSA)</a:t>
            </a:r>
            <a:endParaRPr lang="zh-CN" alt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73813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CAFEF-95AC-30DE-4849-6065FC3A5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Shape 607">
            <a:extLst>
              <a:ext uri="{FF2B5EF4-FFF2-40B4-BE49-F238E27FC236}">
                <a16:creationId xmlns:a16="http://schemas.microsoft.com/office/drawing/2014/main" id="{D0AB9DE2-C5EE-D97E-F084-82AA47C651A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A7C0DE"/>
                </a:solidFill>
                <a:effectLst/>
                <a:uLnTx/>
                <a:uFillTx/>
                <a:latin typeface="Krona One"/>
                <a:sym typeface="Krona One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>
                  <a:solidFill>
                    <a:srgbClr val="000000"/>
                  </a:solidFill>
                </a:defRPr>
              </a:pPr>
              <a:t>24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608" name="Shape 608">
            <a:extLst>
              <a:ext uri="{FF2B5EF4-FFF2-40B4-BE49-F238E27FC236}">
                <a16:creationId xmlns:a16="http://schemas.microsoft.com/office/drawing/2014/main" id="{9AD0B6FF-9687-F313-2C74-8FBDEEE21DE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2800" b="0" dirty="0">
                <a:solidFill>
                  <a:srgbClr val="4F81BD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How EP observations fit into the future landscape of transients?</a:t>
            </a:r>
          </a:p>
        </p:txBody>
      </p:sp>
      <p:sp>
        <p:nvSpPr>
          <p:cNvPr id="611" name="Shape 611">
            <a:extLst>
              <a:ext uri="{FF2B5EF4-FFF2-40B4-BE49-F238E27FC236}">
                <a16:creationId xmlns:a16="http://schemas.microsoft.com/office/drawing/2014/main" id="{A3D73217-9BB4-1BC2-01BC-B2DD00CDCF7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69759" y="1067281"/>
            <a:ext cx="10808679" cy="4310835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42899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Unique mission in ~10 years to come</a:t>
            </a:r>
          </a:p>
          <a:p>
            <a:pPr marL="342899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Deliver to the community discoveries of transients inaccessible to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lang="en-US" altLang="zh-CN" sz="2000" dirty="0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gamma-ray/UV/optical/radio facilities (soft X-rays)  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lang="en-US" altLang="zh-CN" sz="2000" dirty="0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other X-ray telescopes (wide </a:t>
            </a:r>
            <a:r>
              <a:rPr lang="en-US" altLang="zh-CN" sz="2000" dirty="0" err="1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FoV</a:t>
            </a:r>
            <a:r>
              <a:rPr lang="en-US" altLang="zh-CN" sz="2000" dirty="0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, high sensitivity)</a:t>
            </a:r>
            <a:endParaRPr kumimoji="1" lang="en-US" altLang="zh-CN" sz="2000" kern="1200" dirty="0">
              <a:solidFill>
                <a:srgbClr val="0070C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Arial"/>
            </a:endParaRPr>
          </a:p>
          <a:p>
            <a:pPr marL="342899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Rapid X-ray </a:t>
            </a:r>
            <a:r>
              <a:rPr kumimoji="1" lang="en-US" altLang="zh-CN" sz="2000" kern="1200" dirty="0" err="1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characterisation</a:t>
            </a: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 of important transients   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lang="en-US" altLang="zh-CN" sz="2000" dirty="0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rapid </a:t>
            </a:r>
            <a:r>
              <a:rPr lang="en-US" altLang="zh-CN" sz="2000" dirty="0" err="1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ToO</a:t>
            </a:r>
            <a:r>
              <a:rPr lang="en-US" altLang="zh-CN" sz="2000" dirty="0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 response (test service started and will be available soon)     </a:t>
            </a:r>
          </a:p>
          <a:p>
            <a:pPr marL="342899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Synergies with MW &amp; MM (GW, neutrino, CR) facilities, FRBs </a:t>
            </a:r>
          </a:p>
          <a:p>
            <a:pPr marL="800099" lvl="1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lang="en-US" altLang="zh-CN" sz="2000" dirty="0">
                <a:solidFill>
                  <a:srgbClr val="80808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e.g. shadowing obs. by ZTF in optical</a:t>
            </a:r>
            <a:endParaRPr kumimoji="1" lang="en-US" altLang="zh-CN" sz="2000" kern="1200" dirty="0">
              <a:solidFill>
                <a:srgbClr val="0070C0"/>
              </a:solidFill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Arial"/>
            </a:endParaRPr>
          </a:p>
          <a:p>
            <a:pPr marL="342899" indent="-342899">
              <a:lnSpc>
                <a:spcPct val="150000"/>
              </a:lnSpc>
              <a:spcBef>
                <a:spcPts val="0"/>
              </a:spcBef>
              <a:defRPr sz="1800"/>
            </a:pPr>
            <a:r>
              <a:rPr kumimoji="1" lang="en-US" altLang="zh-CN" sz="2000" kern="1200" dirty="0">
                <a:solidFill>
                  <a:srgbClr val="0070C0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Arial"/>
              </a:rPr>
              <a:t>A legacy database of 3D X-ray sky (time-domain database)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BB1A8C2-2C14-7401-C6EF-5C2D94C10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144" y="171425"/>
            <a:ext cx="842777" cy="80109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B7768AE-977D-871E-EDBA-A299A7EBFA1D}"/>
              </a:ext>
            </a:extLst>
          </p:cNvPr>
          <p:cNvSpPr txBox="1"/>
          <p:nvPr/>
        </p:nvSpPr>
        <p:spPr>
          <a:xfrm>
            <a:off x="1120825" y="5598955"/>
            <a:ext cx="9764534" cy="78534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1" defTabSz="914400" eaLnBrk="1" fontAlgn="auto" latinLnBrk="0" hangingPunct="1">
              <a:lnSpc>
                <a:spcPct val="150000"/>
              </a:lnSpc>
              <a:spcAft>
                <a:spcPts val="0"/>
              </a:spcAft>
              <a:buClr>
                <a:srgbClr val="C6D9F1"/>
              </a:buClr>
              <a:buSzPct val="63000"/>
              <a:tabLst/>
              <a:defRPr sz="1800"/>
            </a:pPr>
            <a:r>
              <a:rPr lang="en-US" altLang="zh-CN" sz="1600" i="1" dirty="0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Arial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http://ep.bao.ac.cn</a:t>
            </a:r>
            <a:endParaRPr lang="en-US" altLang="zh-CN" sz="1600" i="1" dirty="0">
              <a:solidFill>
                <a:schemeClr val="accent3">
                  <a:lumMod val="50000"/>
                </a:schemeClr>
              </a:solidFill>
              <a:latin typeface="Arial Bold"/>
              <a:ea typeface="Microsoft YaHei" panose="020B0503020204020204" pitchFamily="34" charset="-122"/>
              <a:cs typeface="Verdana" panose="020B0604030504040204" pitchFamily="34" charset="0"/>
              <a:sym typeface="Arial"/>
            </a:endParaRPr>
          </a:p>
          <a:p>
            <a:pPr lvl="1">
              <a:lnSpc>
                <a:spcPct val="150000"/>
              </a:lnSpc>
              <a:buClr>
                <a:srgbClr val="C6D9F1"/>
              </a:buClr>
              <a:buSzPct val="63000"/>
              <a:defRPr sz="1800"/>
            </a:pPr>
            <a:r>
              <a:rPr lang="en-US" altLang="zh-CN" sz="1600" i="1" dirty="0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https://</a:t>
            </a:r>
            <a:r>
              <a:rPr lang="en-US" altLang="zh-CN" sz="1600" i="1" dirty="0" err="1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www.esa.int</a:t>
            </a:r>
            <a:r>
              <a:rPr lang="en-US" altLang="zh-CN" sz="1600" i="1" dirty="0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/</a:t>
            </a:r>
            <a:r>
              <a:rPr lang="en-US" altLang="zh-CN" sz="1600" i="1" dirty="0" err="1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Science_Exploration</a:t>
            </a:r>
            <a:r>
              <a:rPr lang="en-US" altLang="zh-CN" sz="1600" i="1" dirty="0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/</a:t>
            </a:r>
            <a:r>
              <a:rPr lang="en-US" altLang="zh-CN" sz="1600" i="1" dirty="0" err="1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Space_Science</a:t>
            </a:r>
            <a:r>
              <a:rPr lang="en-US" altLang="zh-CN" sz="1600" i="1" dirty="0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/</a:t>
            </a:r>
            <a:r>
              <a:rPr lang="en-US" altLang="zh-CN" sz="1600" i="1" dirty="0" err="1">
                <a:solidFill>
                  <a:schemeClr val="accent3">
                    <a:lumMod val="50000"/>
                  </a:schemeClr>
                </a:solidFill>
                <a:latin typeface="Arial Bold"/>
                <a:ea typeface="Microsoft YaHei" panose="020B0503020204020204" pitchFamily="34" charset="-122"/>
                <a:cs typeface="Verdana" panose="020B0604030504040204" pitchFamily="34" charset="0"/>
                <a:sym typeface="Candara"/>
              </a:rPr>
              <a:t>Einstein_Probe_factsheet</a:t>
            </a:r>
            <a:endParaRPr lang="zh-CN" altLang="en-US" i="1" dirty="0">
              <a:solidFill>
                <a:schemeClr val="accent3">
                  <a:lumMod val="50000"/>
                </a:schemeClr>
              </a:solidFill>
              <a:latin typeface="Arial Bold"/>
              <a:ea typeface="Microsoft YaHei" panose="020B0503020204020204" pitchFamily="34" charset="-122"/>
              <a:cs typeface="Verdana" panose="020B0604030504040204" pitchFamily="34" charset="0"/>
              <a:sym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34637028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5A77D-BB48-46C8-DE01-3795673CE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E5DE929-A52A-632E-F298-D56F147D2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0144" y="44425"/>
            <a:ext cx="842777" cy="801092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5D7E509-1AF9-7731-0C03-EA95AF255F4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8966200" y="6156959"/>
            <a:ext cx="2844800" cy="320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rgbClr val="A7C0DE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lang="en-US" altLang="zh-CN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A7C0DE"/>
              </a:solidFill>
              <a:effectLst/>
              <a:uLnTx/>
              <a:uFillTx/>
              <a:latin typeface="Krona One"/>
              <a:sym typeface="Krona One"/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ADA00A58-F358-51AC-10E6-1CE47987753C}"/>
              </a:ext>
            </a:extLst>
          </p:cNvPr>
          <p:cNvSpPr txBox="1">
            <a:spLocks/>
          </p:cNvSpPr>
          <p:nvPr/>
        </p:nvSpPr>
        <p:spPr>
          <a:xfrm>
            <a:off x="637737" y="1010649"/>
            <a:ext cx="6588251" cy="5713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venir Medium" panose="02000503020000020003" pitchFamily="2" charset="0"/>
                <a:ea typeface="Microsoft YaHei" panose="020B0503020204020204" pitchFamily="34" charset="-122"/>
                <a:cs typeface="Verdana" panose="020B0604030504040204" pitchFamily="34" charset="0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418AB3"/>
              </a:buClr>
            </a:pPr>
            <a:endParaRPr kumimoji="1" lang="en-US" altLang="zh-CN" dirty="0">
              <a:solidFill>
                <a:schemeClr val="accent1"/>
              </a:solidFill>
              <a:sym typeface="Arial"/>
            </a:endParaRPr>
          </a:p>
          <a:p>
            <a:pPr>
              <a:lnSpc>
                <a:spcPct val="120000"/>
              </a:lnSpc>
              <a:buClr>
                <a:srgbClr val="418AB3"/>
              </a:buClr>
            </a:pPr>
            <a:endParaRPr kumimoji="1" lang="en-US" altLang="zh-CN" dirty="0">
              <a:solidFill>
                <a:schemeClr val="accent1"/>
              </a:solidFill>
              <a:sym typeface="Arial"/>
            </a:endParaRPr>
          </a:p>
        </p:txBody>
      </p:sp>
      <p:sp>
        <p:nvSpPr>
          <p:cNvPr id="7" name="灯片编号占位符 1">
            <a:extLst>
              <a:ext uri="{FF2B5EF4-FFF2-40B4-BE49-F238E27FC236}">
                <a16:creationId xmlns:a16="http://schemas.microsoft.com/office/drawing/2014/main" id="{62CECC32-803F-221C-0F8D-A723850F1A77}"/>
              </a:ext>
            </a:extLst>
          </p:cNvPr>
          <p:cNvSpPr txBox="1">
            <a:spLocks/>
          </p:cNvSpPr>
          <p:nvPr/>
        </p:nvSpPr>
        <p:spPr>
          <a:xfrm>
            <a:off x="8966200" y="6156959"/>
            <a:ext cx="2844800" cy="3200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defPPr>
              <a:defRPr lang="zh-CN"/>
            </a:defPPr>
            <a:lvl1pPr marL="0" algn="r" defTabSz="914400" rtl="0" eaLnBrk="1" latinLnBrk="0" hangingPunct="1">
              <a:defRPr sz="1400" kern="1200">
                <a:solidFill>
                  <a:srgbClr val="A7C0DE"/>
                </a:solidFill>
                <a:latin typeface="Krona One"/>
                <a:ea typeface="Krona One"/>
                <a:cs typeface="Krona One"/>
                <a:sym typeface="Krona One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6CB4B4D-7CA3-9044-876B-883B54F8677D}" type="slidenum">
              <a:rPr lang="en-US" altLang="zh-CN" smtClean="0"/>
              <a:pPr/>
              <a:t>25</a:t>
            </a:fld>
            <a:endParaRPr lang="zh-CN" altLang="en-US"/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7B23F475-DD13-2EAB-74CC-3390F0F1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350" y="2919765"/>
            <a:ext cx="8773464" cy="947738"/>
          </a:xfrm>
        </p:spPr>
        <p:txBody>
          <a:bodyPr>
            <a:normAutofit/>
          </a:bodyPr>
          <a:lstStyle/>
          <a:p>
            <a:pPr algn="ctr"/>
            <a:r>
              <a:rPr kumimoji="1" lang="en-US" altLang="zh-CN" sz="3200" b="0" dirty="0">
                <a:solidFill>
                  <a:srgbClr val="4F81BD"/>
                </a:solidFill>
                <a:latin typeface="Arial" panose="020B0604020202020204" pitchFamily="34" charset="0"/>
                <a:cs typeface="Arial" panose="020B0604020202020204" pitchFamily="34" charset="0"/>
                <a:sym typeface="Krona One"/>
              </a:rPr>
              <a:t>Thank you</a:t>
            </a:r>
            <a:endParaRPr kumimoji="1" lang="zh-CN" altLang="en-US" sz="3200" b="0" dirty="0">
              <a:solidFill>
                <a:srgbClr val="4F81BD"/>
              </a:solidFill>
              <a:latin typeface="Arial" panose="020B0604020202020204" pitchFamily="34" charset="0"/>
              <a:cs typeface="Arial" panose="020B0604020202020204" pitchFamily="34" charset="0"/>
              <a:sym typeface="Krona One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621EE70-AF74-1791-6427-430C8FF687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274" y="1091298"/>
            <a:ext cx="3891828" cy="4819880"/>
          </a:xfrm>
          <a:prstGeom prst="rect">
            <a:avLst/>
          </a:prstGeom>
        </p:spPr>
      </p:pic>
      <p:pic>
        <p:nvPicPr>
          <p:cNvPr id="11" name="图片 10" descr="蓝色的标志&#10;&#10;描述已自动生成">
            <a:extLst>
              <a:ext uri="{FF2B5EF4-FFF2-40B4-BE49-F238E27FC236}">
                <a16:creationId xmlns:a16="http://schemas.microsoft.com/office/drawing/2014/main" id="{1DAB97CF-697A-4756-DE42-B226B47C12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33" y="1601129"/>
            <a:ext cx="3655742" cy="3655742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02C9B1F6-0679-C455-2200-F8412BE10A52}"/>
              </a:ext>
            </a:extLst>
          </p:cNvPr>
          <p:cNvSpPr txBox="1"/>
          <p:nvPr/>
        </p:nvSpPr>
        <p:spPr>
          <a:xfrm>
            <a:off x="8561746" y="1968061"/>
            <a:ext cx="1966627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SN 1053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Tian-guan guest star</a:t>
            </a:r>
            <a:endParaRPr kumimoji="0" lang="zh-CN" altLang="en-US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923339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6DC68F-9F4A-9E9E-D8F6-6CB7DA0F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9738"/>
            <a:ext cx="10972800" cy="561975"/>
          </a:xfrm>
        </p:spPr>
        <p:txBody>
          <a:bodyPr/>
          <a:lstStyle/>
          <a:p>
            <a:r>
              <a:rPr kumimoji="1" lang="en-US" altLang="zh-CN" b="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EP Science Centre (EPSC)</a:t>
            </a:r>
            <a:endParaRPr kumimoji="1" lang="zh-CN" altLang="en-US" b="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图片 2" descr="办公室的人&#10;&#10;描述已自动生成">
            <a:extLst>
              <a:ext uri="{FF2B5EF4-FFF2-40B4-BE49-F238E27FC236}">
                <a16:creationId xmlns:a16="http://schemas.microsoft.com/office/drawing/2014/main" id="{FDE9B505-6ABA-31DA-0DBF-73366DC3F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08" y="961754"/>
            <a:ext cx="7755186" cy="556650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8E9E4B2-495A-456B-A55C-0FC87879920A}"/>
              </a:ext>
            </a:extLst>
          </p:cNvPr>
          <p:cNvSpPr txBox="1"/>
          <p:nvPr/>
        </p:nvSpPr>
        <p:spPr>
          <a:xfrm>
            <a:off x="703014" y="1174353"/>
            <a:ext cx="228844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EPSC @ NAOC/CAS</a:t>
            </a: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42D31CD-5E87-38B9-D550-B57D3A367D49}"/>
              </a:ext>
            </a:extLst>
          </p:cNvPr>
          <p:cNvSpPr txBox="1"/>
          <p:nvPr/>
        </p:nvSpPr>
        <p:spPr>
          <a:xfrm>
            <a:off x="8569005" y="1359018"/>
            <a:ext cx="3329769" cy="5355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atinLnBrk="1" hangingPunct="0">
              <a:lnSpc>
                <a:spcPct val="120000"/>
              </a:lnSpc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EPSC: a small team</a:t>
            </a:r>
          </a:p>
          <a:p>
            <a:pPr latinLnBrk="1" hangingPunct="0">
              <a:lnSpc>
                <a:spcPct val="120000"/>
              </a:lnSpc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NAOC + IHEP (CAS)</a:t>
            </a:r>
          </a:p>
          <a:p>
            <a:pPr marL="0" marR="0" indent="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instrument calibration</a:t>
            </a:r>
          </a:p>
          <a:p>
            <a:pPr marL="285750" marR="0" indent="-28575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observation scheduling</a:t>
            </a:r>
          </a:p>
          <a:p>
            <a:pPr marL="285750" marR="0" indent="-28575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reduction/analysis</a:t>
            </a:r>
          </a:p>
          <a:p>
            <a:pPr marL="285750" marR="0" indent="-28575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transient search &amp; </a:t>
            </a:r>
            <a:r>
              <a:rPr lang="en-US" altLang="zh-CN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disse</a:t>
            </a: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</a:p>
          <a:p>
            <a:pPr marR="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altLang="zh-CN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mination</a:t>
            </a:r>
            <a:endParaRPr lang="en-US" altLang="zh-CN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</a:t>
            </a:r>
            <a:endParaRPr lang="en-US" altLang="zh-CN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more …</a:t>
            </a:r>
          </a:p>
          <a:p>
            <a:pPr marL="0" marR="0" indent="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indent="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operation support</a:t>
            </a:r>
          </a:p>
          <a:p>
            <a:pPr marL="0" marR="0" indent="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daily on-duty </a:t>
            </a:r>
          </a:p>
          <a:p>
            <a:pPr marL="285750" marR="0" indent="-285750" algn="l" defTabSz="914400" rtl="0" fontAlgn="auto" latinLnBrk="1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duty scientists</a:t>
            </a:r>
          </a:p>
          <a:p>
            <a:pPr marL="285750" indent="-285750" latinLnBrk="1" hangingPunct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2-4 transient advocates</a:t>
            </a:r>
          </a:p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443326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Avenir Roman"/>
        <a:ea typeface="Avenir Roman"/>
        <a:cs typeface="Avenir Roman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思源黑体 CN Regular"/>
        <a:font script="Hebr" typeface="思源黑体 CN Regular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Regular"/>
        <a:font script="Uigh" typeface="Microsoft Uighur"/>
        <a:font script="Geor" typeface="Sylfaen"/>
      </a:majorFont>
      <a:minorFont>
        <a:latin typeface="思源黑体 CN Regular"/>
        <a:ea typeface=""/>
        <a:cs typeface=""/>
        <a:font script="Jpan" typeface="游ゴシック"/>
        <a:font script="Hang" typeface="맑은 고딕"/>
        <a:font script="Hans" typeface="思源黑体 CN Regular"/>
        <a:font script="Hant" typeface="新細明體"/>
        <a:font script="Arab" typeface="思源黑体 CN Regular"/>
        <a:font script="Hebr" typeface="思源黑体 CN Regula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Regula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15916</TotalTime>
  <Words>1937</Words>
  <Application>Microsoft Office PowerPoint</Application>
  <PresentationFormat>Widescreen</PresentationFormat>
  <Paragraphs>359</Paragraphs>
  <Slides>26</Slides>
  <Notes>25</Notes>
  <HiddenSlides>0</HiddenSlides>
  <MMClips>2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52" baseType="lpstr">
      <vt:lpstr>Microsoft YaHei</vt:lpstr>
      <vt:lpstr>Microsoft YaHei</vt:lpstr>
      <vt:lpstr>ADLaM Display</vt:lpstr>
      <vt:lpstr>Arial</vt:lpstr>
      <vt:lpstr>Arial Bold</vt:lpstr>
      <vt:lpstr>Arial Unicode MS</vt:lpstr>
      <vt:lpstr>Avenir Medium</vt:lpstr>
      <vt:lpstr>Book Antiqua</vt:lpstr>
      <vt:lpstr>Cambria Math</vt:lpstr>
      <vt:lpstr>Candara</vt:lpstr>
      <vt:lpstr>等线</vt:lpstr>
      <vt:lpstr>等线 Light</vt:lpstr>
      <vt:lpstr>Gill Sans MT</vt:lpstr>
      <vt:lpstr>Helvetica</vt:lpstr>
      <vt:lpstr>Helvetica Neue</vt:lpstr>
      <vt:lpstr>Krona One</vt:lpstr>
      <vt:lpstr>Microsoft Sans Serif</vt:lpstr>
      <vt:lpstr>华文中宋</vt:lpstr>
      <vt:lpstr>Times New Roman</vt:lpstr>
      <vt:lpstr>Verdana</vt:lpstr>
      <vt:lpstr>Wingdings</vt:lpstr>
      <vt:lpstr>思源黑体 CN Regular</vt:lpstr>
      <vt:lpstr>Default</vt:lpstr>
      <vt:lpstr>1_Default</vt:lpstr>
      <vt:lpstr>1_Office 主题​​</vt:lpstr>
      <vt:lpstr>2_Office 主题​​</vt:lpstr>
      <vt:lpstr>PowerPoint Presentation</vt:lpstr>
      <vt:lpstr>Operative X-ray all-sky monitors before EP</vt:lpstr>
      <vt:lpstr>Core science objectives of EP</vt:lpstr>
      <vt:lpstr>X-ray is important for observations of transients </vt:lpstr>
      <vt:lpstr>Search for X-ray counterparts to GW events</vt:lpstr>
      <vt:lpstr>Einstein Probe: instruments &amp; key features</vt:lpstr>
      <vt:lpstr>Complicated operations, satellite-ground 2-way communications</vt:lpstr>
      <vt:lpstr>Sensitivity of WXT </vt:lpstr>
      <vt:lpstr>Einstein Probe: instruments &amp; key features</vt:lpstr>
      <vt:lpstr>PowerPoint Presentation</vt:lpstr>
      <vt:lpstr>WXT monitoring survey + FXT automated follow-up</vt:lpstr>
      <vt:lpstr>EP transients in 1st two years</vt:lpstr>
      <vt:lpstr>Some of the EP transients</vt:lpstr>
      <vt:lpstr>EP transients in 1st two years</vt:lpstr>
      <vt:lpstr>Extragalactic Fast X-ray Transients (FXT)</vt:lpstr>
      <vt:lpstr>LXT 230307A: X-ray transient likely powered by BNS merger  </vt:lpstr>
      <vt:lpstr>Highlights: fast X-ray transients (FXRT)</vt:lpstr>
      <vt:lpstr>Highlights: Fast X-ray transients (FXRT)</vt:lpstr>
      <vt:lpstr>Highlights: intermediate-mass black holes (IMBH)</vt:lpstr>
      <vt:lpstr>Finding hiding stellar-mass BH &amp;  compact objects </vt:lpstr>
      <vt:lpstr>Highlights: likely a new transient class</vt:lpstr>
      <vt:lpstr>Search for X-ray counterparts to neutrino events</vt:lpstr>
      <vt:lpstr>PowerPoint Presentation</vt:lpstr>
      <vt:lpstr>How EP observations fit into the future landscape of transients?</vt:lpstr>
      <vt:lpstr>Thank you</vt:lpstr>
      <vt:lpstr>EP Science Centre (EPSC)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W. Yuan</dc:creator>
  <cp:lastModifiedBy>David Buckley</cp:lastModifiedBy>
  <cp:revision>376</cp:revision>
  <dcterms:created xsi:type="dcterms:W3CDTF">2025-11-16T13:38:00Z</dcterms:created>
  <dcterms:modified xsi:type="dcterms:W3CDTF">2026-10-01T21:14:44Z</dcterms:modified>
</cp:coreProperties>
</file>