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sldIdLst>
    <p:sldId id="256" r:id="rId2"/>
    <p:sldId id="386" r:id="rId3"/>
    <p:sldId id="347" r:id="rId4"/>
    <p:sldId id="333" r:id="rId5"/>
    <p:sldId id="325" r:id="rId6"/>
    <p:sldId id="370" r:id="rId7"/>
    <p:sldId id="324" r:id="rId8"/>
    <p:sldId id="379" r:id="rId9"/>
    <p:sldId id="382" r:id="rId10"/>
    <p:sldId id="387" r:id="rId11"/>
    <p:sldId id="372" r:id="rId12"/>
    <p:sldId id="374" r:id="rId13"/>
    <p:sldId id="376" r:id="rId14"/>
    <p:sldId id="358" r:id="rId15"/>
    <p:sldId id="373" r:id="rId16"/>
    <p:sldId id="385" r:id="rId17"/>
    <p:sldId id="343" r:id="rId18"/>
    <p:sldId id="362" r:id="rId19"/>
    <p:sldId id="346" r:id="rId20"/>
    <p:sldId id="34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6DBB"/>
    <a:srgbClr val="7030A0"/>
    <a:srgbClr val="0571BB"/>
    <a:srgbClr val="036DBD"/>
    <a:srgbClr val="F8B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 autoAdjust="0"/>
    <p:restoredTop sz="92024" autoAdjust="0"/>
  </p:normalViewPr>
  <p:slideViewPr>
    <p:cSldViewPr snapToGrid="0">
      <p:cViewPr varScale="1">
        <p:scale>
          <a:sx n="54" d="100"/>
          <a:sy n="54" d="100"/>
        </p:scale>
        <p:origin x="74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541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B9231A-C390-4165-897A-E556D658D38C}" type="datetimeFigureOut">
              <a:rPr lang="en-ZA" smtClean="0"/>
              <a:t>2026/10/01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F5760-3CF2-4A6B-9CBD-71F7CFA4CD8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14143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F5760-3CF2-4A6B-9CBD-71F7CFA4CD86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02973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F5760-3CF2-4A6B-9CBD-71F7CFA4CD86}" type="slidenum">
              <a:rPr lang="en-ZA" smtClean="0"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92179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F5760-3CF2-4A6B-9CBD-71F7CFA4CD86}" type="slidenum">
              <a:rPr lang="en-ZA" smtClean="0"/>
              <a:t>17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45884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F5760-3CF2-4A6B-9CBD-71F7CFA4CD86}" type="slidenum">
              <a:rPr lang="en-ZA" smtClean="0"/>
              <a:t>19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8298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F5760-3CF2-4A6B-9CBD-71F7CFA4CD86}" type="slidenum">
              <a:rPr lang="en-ZA" smtClean="0"/>
              <a:t>20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73998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1500-1E7B-4BFF-92CE-3F3EB1C2DEAF}" type="datetimeFigureOut">
              <a:rPr lang="en-ZA" smtClean="0"/>
              <a:t>2026/10/01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B414-9C0C-4483-AAFD-F84D4E3E95BA}" type="slidenum">
              <a:rPr lang="en-ZA" smtClean="0"/>
              <a:t>‹#›</a:t>
            </a:fld>
            <a:endParaRPr lang="en-Z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085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1500-1E7B-4BFF-92CE-3F3EB1C2DEAF}" type="datetimeFigureOut">
              <a:rPr lang="en-ZA" smtClean="0"/>
              <a:t>2026/10/01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B414-9C0C-4483-AAFD-F84D4E3E95B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59566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1500-1E7B-4BFF-92CE-3F3EB1C2DEAF}" type="datetimeFigureOut">
              <a:rPr lang="en-ZA" smtClean="0"/>
              <a:t>2026/10/01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B414-9C0C-4483-AAFD-F84D4E3E95BA}" type="slidenum">
              <a:rPr lang="en-ZA" smtClean="0"/>
              <a:t>‹#›</a:t>
            </a:fld>
            <a:endParaRPr lang="en-Z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277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6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1500-1E7B-4BFF-92CE-3F3EB1C2DEAF}" type="datetimeFigureOut">
              <a:rPr lang="en-ZA" smtClean="0"/>
              <a:t>2026/10/01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B414-9C0C-4483-AAFD-F84D4E3E95B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0691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1500-1E7B-4BFF-92CE-3F3EB1C2DEAF}" type="datetimeFigureOut">
              <a:rPr lang="en-ZA" smtClean="0"/>
              <a:t>2026/10/01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B414-9C0C-4483-AAFD-F84D4E3E95B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93754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1500-1E7B-4BFF-92CE-3F3EB1C2DEAF}" type="datetimeFigureOut">
              <a:rPr lang="en-ZA" smtClean="0"/>
              <a:t>2026/10/01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B414-9C0C-4483-AAFD-F84D4E3E95B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19566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1500-1E7B-4BFF-92CE-3F3EB1C2DEAF}" type="datetimeFigureOut">
              <a:rPr lang="en-ZA" smtClean="0"/>
              <a:t>2026/10/01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B414-9C0C-4483-AAFD-F84D4E3E95B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66196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6459787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3F001500-1E7B-4BFF-92CE-3F3EB1C2DEAF}" type="datetimeFigureOut">
              <a:rPr lang="en-ZA" smtClean="0"/>
              <a:t>2026/10/01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7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800B414-9C0C-4483-AAFD-F84D4E3E95B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97616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1500-1E7B-4BFF-92CE-3F3EB1C2DEAF}" type="datetimeFigureOut">
              <a:rPr lang="en-ZA" smtClean="0"/>
              <a:t>2026/10/01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B414-9C0C-4483-AAFD-F84D4E3E95B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37730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1500-1E7B-4BFF-92CE-3F3EB1C2DEAF}" type="datetimeFigureOut">
              <a:rPr lang="en-ZA" smtClean="0"/>
              <a:t>2026/10/01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B414-9C0C-4483-AAFD-F84D4E3E95B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1485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1500-1E7B-4BFF-92CE-3F3EB1C2DEAF}" type="datetimeFigureOut">
              <a:rPr lang="en-ZA" smtClean="0"/>
              <a:t>2026/10/01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B414-9C0C-4483-AAFD-F84D4E3E95B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58364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F001500-1E7B-4BFF-92CE-3F3EB1C2DEAF}" type="datetimeFigureOut">
              <a:rPr lang="en-ZA" smtClean="0"/>
              <a:t>2026/10/01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800B414-9C0C-4483-AAFD-F84D4E3E95BA}" type="slidenum">
              <a:rPr lang="en-ZA" smtClean="0"/>
              <a:t>‹#›</a:t>
            </a:fld>
            <a:endParaRPr lang="en-Z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347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56140" y="391222"/>
            <a:ext cx="3452126" cy="573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E48C9B0-5955-D63B-276F-AC54A489C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47"/>
          <a:stretch/>
        </p:blipFill>
        <p:spPr>
          <a:xfrm rot="5400000">
            <a:off x="-1155265" y="1155264"/>
            <a:ext cx="6307561" cy="399703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9A2BAB-E584-BFDD-D085-54830C6695D5}"/>
              </a:ext>
            </a:extLst>
          </p:cNvPr>
          <p:cNvSpPr/>
          <p:nvPr/>
        </p:nvSpPr>
        <p:spPr>
          <a:xfrm>
            <a:off x="8488066" y="3924024"/>
            <a:ext cx="3619851" cy="543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1510" y="4840876"/>
            <a:ext cx="3091846" cy="13836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5600" y="812959"/>
            <a:ext cx="7772107" cy="2737767"/>
          </a:xfrm>
        </p:spPr>
        <p:txBody>
          <a:bodyPr>
            <a:noAutofit/>
          </a:bodyPr>
          <a:lstStyle/>
          <a:p>
            <a:pPr algn="ctr"/>
            <a:r>
              <a:rPr lang="en-SA" sz="11500" b="1" dirty="0">
                <a:solidFill>
                  <a:schemeClr val="accent1"/>
                </a:solidFill>
                <a:latin typeface="Bodoni MT" panose="02070603080606020203" pitchFamily="18" charset="0"/>
              </a:rPr>
              <a:t>VHE</a:t>
            </a:r>
            <a:r>
              <a:rPr lang="en-GB" sz="11500" b="1" dirty="0">
                <a:solidFill>
                  <a:schemeClr val="accent1"/>
                </a:solidFill>
                <a:latin typeface="Bodoni MT" panose="02070603080606020203" pitchFamily="18" charset="0"/>
              </a:rPr>
              <a:t> Pulsar Visibility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74CCB09-55A1-3DEC-6D33-0BB4C517C5FD}"/>
              </a:ext>
            </a:extLst>
          </p:cNvPr>
          <p:cNvSpPr txBox="1">
            <a:spLocks/>
          </p:cNvSpPr>
          <p:nvPr/>
        </p:nvSpPr>
        <p:spPr bwMode="auto">
          <a:xfrm>
            <a:off x="4071688" y="3753363"/>
            <a:ext cx="4929822" cy="2432306"/>
          </a:xfrm>
          <a:prstGeom prst="rect">
            <a:avLst/>
          </a:prstGeom>
          <a:solidFill>
            <a:sysClr val="window" lastClr="FFFFFF"/>
          </a:solidFill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80000" lnSpcReduction="20000"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0" i="1">
                <a:solidFill>
                  <a:srgbClr val="00889C"/>
                </a:solidFill>
                <a:latin typeface="Arial"/>
                <a:ea typeface="Arial"/>
                <a:cs typeface="Arial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600"/>
              <a:defRPr/>
            </a:pPr>
            <a:r>
              <a:rPr lang="en-US" sz="3000" b="1" kern="0" dirty="0">
                <a:solidFill>
                  <a:srgbClr val="0070C0"/>
                </a:solidFill>
                <a:latin typeface="+mn-lt"/>
              </a:rPr>
              <a:t>Christo Venter</a:t>
            </a:r>
            <a:r>
              <a:rPr lang="en-US" sz="3000" b="1" kern="0" baseline="30000" dirty="0">
                <a:solidFill>
                  <a:srgbClr val="0070C0"/>
                </a:solidFill>
                <a:latin typeface="+mn-lt"/>
              </a:rPr>
              <a:t>1,2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600"/>
              <a:defRPr/>
            </a:pPr>
            <a:r>
              <a:rPr lang="en-US" sz="3000" b="1" kern="0" dirty="0">
                <a:solidFill>
                  <a:srgbClr val="0070C0"/>
                </a:solidFill>
                <a:latin typeface="+mn-lt"/>
              </a:rPr>
              <a:t>Alice Harding</a:t>
            </a:r>
            <a:r>
              <a:rPr lang="en-US" sz="3000" b="1" kern="0" baseline="30000" dirty="0">
                <a:solidFill>
                  <a:srgbClr val="0070C0"/>
                </a:solidFill>
                <a:latin typeface="+mn-lt"/>
              </a:rPr>
              <a:t>3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600"/>
              <a:defRPr/>
            </a:pPr>
            <a:r>
              <a:rPr lang="en-US" sz="3000" b="1" kern="0" dirty="0" err="1">
                <a:solidFill>
                  <a:srgbClr val="0070C0"/>
                </a:solidFill>
                <a:latin typeface="+mn-lt"/>
              </a:rPr>
              <a:t>Constantinos</a:t>
            </a:r>
            <a:r>
              <a:rPr lang="en-US" sz="3000" b="1" kern="0" dirty="0">
                <a:solidFill>
                  <a:srgbClr val="0070C0"/>
                </a:solidFill>
                <a:latin typeface="+mn-lt"/>
              </a:rPr>
              <a:t> Kalapotharakos</a:t>
            </a:r>
            <a:r>
              <a:rPr lang="en-US" sz="3000" b="1" kern="0" baseline="30000" dirty="0">
                <a:solidFill>
                  <a:srgbClr val="0070C0"/>
                </a:solidFill>
                <a:latin typeface="+mn-lt"/>
              </a:rPr>
              <a:t>4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600"/>
              <a:defRPr/>
            </a:pPr>
            <a:r>
              <a:rPr lang="en-US" sz="1800" b="1" kern="0" dirty="0">
                <a:solidFill>
                  <a:srgbClr val="0070C0"/>
                </a:solidFill>
                <a:latin typeface="+mn-lt"/>
              </a:rPr>
              <a:t>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600"/>
              <a:defRPr/>
            </a:pPr>
            <a:r>
              <a:rPr lang="en-US" sz="1800" b="1" kern="0" baseline="30000" dirty="0">
                <a:solidFill>
                  <a:srgbClr val="0070C0"/>
                </a:solidFill>
                <a:latin typeface="+mn-lt"/>
              </a:rPr>
              <a:t>1</a:t>
            </a:r>
            <a:r>
              <a:rPr lang="en-US" sz="1800" b="1" kern="0" dirty="0">
                <a:solidFill>
                  <a:srgbClr val="0070C0"/>
                </a:solidFill>
                <a:latin typeface="+mn-lt"/>
              </a:rPr>
              <a:t>Centre for Space Research, North-West University,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600"/>
              <a:defRPr/>
            </a:pPr>
            <a:r>
              <a:rPr lang="en-US" sz="1800" b="1" kern="0" dirty="0">
                <a:solidFill>
                  <a:srgbClr val="0070C0"/>
                </a:solidFill>
                <a:latin typeface="+mn-lt"/>
              </a:rPr>
              <a:t>Potchefstroom, South Africa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600"/>
              <a:defRPr/>
            </a:pPr>
            <a:r>
              <a:rPr lang="en-US" sz="1800" b="1" kern="0" baseline="30000" dirty="0">
                <a:solidFill>
                  <a:srgbClr val="0070C0"/>
                </a:solidFill>
                <a:latin typeface="+mn-lt"/>
              </a:rPr>
              <a:t>2</a:t>
            </a:r>
            <a:r>
              <a:rPr lang="en-US" sz="1800" b="1" kern="0" dirty="0">
                <a:solidFill>
                  <a:srgbClr val="0070C0"/>
                </a:solidFill>
                <a:latin typeface="+mn-lt"/>
              </a:rPr>
              <a:t>National Institute for Theoretical and Computational </a:t>
            </a:r>
            <a:br>
              <a:rPr lang="en-SA" sz="1800" b="1" kern="0" dirty="0">
                <a:solidFill>
                  <a:srgbClr val="0070C0"/>
                </a:solidFill>
                <a:latin typeface="+mn-lt"/>
              </a:rPr>
            </a:br>
            <a:r>
              <a:rPr lang="en-US" sz="1800" b="1" kern="0" dirty="0">
                <a:solidFill>
                  <a:srgbClr val="0070C0"/>
                </a:solidFill>
                <a:latin typeface="+mn-lt"/>
              </a:rPr>
              <a:t>Sciences (</a:t>
            </a:r>
            <a:r>
              <a:rPr lang="en-US" sz="1800" b="1" kern="0" dirty="0" err="1">
                <a:solidFill>
                  <a:srgbClr val="0070C0"/>
                </a:solidFill>
                <a:latin typeface="+mn-lt"/>
              </a:rPr>
              <a:t>NITheCS</a:t>
            </a:r>
            <a:r>
              <a:rPr lang="en-US" sz="1800" b="1" kern="0" dirty="0">
                <a:solidFill>
                  <a:srgbClr val="0070C0"/>
                </a:solidFill>
                <a:latin typeface="+mn-lt"/>
              </a:rPr>
              <a:t>), </a:t>
            </a:r>
            <a:r>
              <a:rPr lang="en-SA" sz="1800" b="1" kern="0" dirty="0">
                <a:solidFill>
                  <a:srgbClr val="0070C0"/>
                </a:solidFill>
                <a:latin typeface="+mn-lt"/>
              </a:rPr>
              <a:t>Potchefstroom</a:t>
            </a:r>
            <a:r>
              <a:rPr lang="en-US" sz="1800" b="1" kern="0" dirty="0">
                <a:solidFill>
                  <a:srgbClr val="0070C0"/>
                </a:solidFill>
                <a:latin typeface="+mn-lt"/>
              </a:rPr>
              <a:t>, South Africa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600"/>
              <a:defRPr/>
            </a:pPr>
            <a:r>
              <a:rPr lang="en-US" sz="1800" b="1" kern="0" baseline="30000" dirty="0">
                <a:solidFill>
                  <a:srgbClr val="0070C0"/>
                </a:solidFill>
                <a:latin typeface="+mn-lt"/>
              </a:rPr>
              <a:t>3</a:t>
            </a:r>
            <a:r>
              <a:rPr lang="en-US" sz="1800" b="1" kern="0" dirty="0">
                <a:solidFill>
                  <a:srgbClr val="0070C0"/>
                </a:solidFill>
                <a:latin typeface="+mn-lt"/>
              </a:rPr>
              <a:t>Theoretical Division, Los Alamos National Laboratory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600"/>
              <a:defRPr/>
            </a:pPr>
            <a:r>
              <a:rPr lang="en-US" sz="1800" b="1" kern="0" baseline="30000" dirty="0">
                <a:solidFill>
                  <a:srgbClr val="0070C0"/>
                </a:solidFill>
                <a:latin typeface="+mn-lt"/>
              </a:rPr>
              <a:t>4</a:t>
            </a:r>
            <a:r>
              <a:rPr lang="en-US" sz="1800" b="1" kern="0" dirty="0">
                <a:solidFill>
                  <a:srgbClr val="0070C0"/>
                </a:solidFill>
                <a:latin typeface="+mn-lt"/>
              </a:rPr>
              <a:t>Astrophysics Science Division, </a:t>
            </a:r>
            <a:br>
              <a:rPr lang="en-SA" sz="1800" b="1" kern="0" dirty="0">
                <a:solidFill>
                  <a:srgbClr val="0070C0"/>
                </a:solidFill>
                <a:latin typeface="+mn-lt"/>
              </a:rPr>
            </a:br>
            <a:r>
              <a:rPr lang="en-US" sz="1800" b="1" kern="0" dirty="0">
                <a:solidFill>
                  <a:srgbClr val="0070C0"/>
                </a:solidFill>
                <a:latin typeface="+mn-lt"/>
              </a:rPr>
              <a:t>NASA Goddard Space Flight Center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08DAF2-C14C-40AC-8689-05FADB0A44A4}"/>
              </a:ext>
            </a:extLst>
          </p:cNvPr>
          <p:cNvSpPr/>
          <p:nvPr/>
        </p:nvSpPr>
        <p:spPr>
          <a:xfrm>
            <a:off x="1" y="643964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47D336-4033-D6DA-A469-1A0C9774BC2F}"/>
              </a:ext>
            </a:extLst>
          </p:cNvPr>
          <p:cNvSpPr txBox="1"/>
          <p:nvPr/>
        </p:nvSpPr>
        <p:spPr>
          <a:xfrm>
            <a:off x="51051" y="6004560"/>
            <a:ext cx="178790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050" b="1" dirty="0">
                <a:solidFill>
                  <a:srgbClr val="C00000"/>
                </a:solidFill>
              </a:rPr>
              <a:t>scitechdaily.com</a:t>
            </a:r>
          </a:p>
        </p:txBody>
      </p:sp>
    </p:spTree>
    <p:extLst>
      <p:ext uri="{BB962C8B-B14F-4D97-AF65-F5344CB8AC3E}">
        <p14:creationId xmlns:p14="http://schemas.microsoft.com/office/powerpoint/2010/main" val="455884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56140" y="391222"/>
            <a:ext cx="3452126" cy="5730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9A2BAB-E584-BFDD-D085-54830C6695D5}"/>
              </a:ext>
            </a:extLst>
          </p:cNvPr>
          <p:cNvSpPr/>
          <p:nvPr/>
        </p:nvSpPr>
        <p:spPr>
          <a:xfrm>
            <a:off x="8488066" y="3924024"/>
            <a:ext cx="3619851" cy="543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08DAF2-C14C-40AC-8689-05FADB0A44A4}"/>
              </a:ext>
            </a:extLst>
          </p:cNvPr>
          <p:cNvSpPr/>
          <p:nvPr/>
        </p:nvSpPr>
        <p:spPr>
          <a:xfrm>
            <a:off x="1" y="643964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D25A366-D809-BB76-A28C-27435568A9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528"/>
          <a:stretch/>
        </p:blipFill>
        <p:spPr>
          <a:xfrm>
            <a:off x="0" y="-37450"/>
            <a:ext cx="12192000" cy="689545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F2A4531-E85E-AF9E-A86E-3ACCF58C0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2881"/>
            <a:ext cx="12192000" cy="1413004"/>
          </a:xfrm>
        </p:spPr>
        <p:txBody>
          <a:bodyPr>
            <a:noAutofit/>
          </a:bodyPr>
          <a:lstStyle/>
          <a:p>
            <a:pPr algn="ctr"/>
            <a:r>
              <a:rPr lang="en-SA" sz="8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odoni MT" panose="02070603080606020203" pitchFamily="18" charset="0"/>
              </a:rPr>
              <a:t>aka </a:t>
            </a:r>
            <a:r>
              <a:rPr lang="en-SA" sz="11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odoni MT" panose="02070603080606020203" pitchFamily="18" charset="0"/>
              </a:rPr>
              <a:t>Pulsar Forensics</a:t>
            </a:r>
            <a:endParaRPr lang="en-GB" sz="115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Bodoni MT" panose="020706030806060202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47D336-4033-D6DA-A469-1A0C9774BC2F}"/>
              </a:ext>
            </a:extLst>
          </p:cNvPr>
          <p:cNvSpPr txBox="1"/>
          <p:nvPr/>
        </p:nvSpPr>
        <p:spPr>
          <a:xfrm>
            <a:off x="53499" y="6555056"/>
            <a:ext cx="178790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A" sz="1050" b="1" dirty="0">
                <a:solidFill>
                  <a:srgbClr val="C00000"/>
                </a:solidFill>
              </a:rPr>
              <a:t>www.bing.com</a:t>
            </a:r>
            <a:endParaRPr lang="en-ZA" sz="105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459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48000" y="4238542"/>
            <a:ext cx="8575040" cy="391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51EA7A-9304-BE32-508A-790B104F9A81}"/>
              </a:ext>
            </a:extLst>
          </p:cNvPr>
          <p:cNvSpPr/>
          <p:nvPr/>
        </p:nvSpPr>
        <p:spPr>
          <a:xfrm>
            <a:off x="6499592" y="999289"/>
            <a:ext cx="465274" cy="53913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E16F8D-27F5-4901-A7D2-6234035E999D}"/>
              </a:ext>
            </a:extLst>
          </p:cNvPr>
          <p:cNvSpPr/>
          <p:nvPr/>
        </p:nvSpPr>
        <p:spPr>
          <a:xfrm>
            <a:off x="0" y="6442147"/>
            <a:ext cx="1203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31" y="999288"/>
            <a:ext cx="5558240" cy="35135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78"/>
          <a:stretch/>
        </p:blipFill>
        <p:spPr>
          <a:xfrm>
            <a:off x="2529840" y="3361970"/>
            <a:ext cx="3894766" cy="2184988"/>
          </a:xfrm>
          <a:prstGeom prst="rect">
            <a:avLst/>
          </a:prstGeom>
        </p:spPr>
      </p:pic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844111" y="1035410"/>
            <a:ext cx="229790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Ansoldi et al. (2016)</a:t>
            </a:r>
          </a:p>
        </p:txBody>
      </p:sp>
      <p:sp>
        <p:nvSpPr>
          <p:cNvPr id="6" name="Subtitle 3"/>
          <p:cNvSpPr>
            <a:spLocks noGrp="1"/>
          </p:cNvSpPr>
          <p:nvPr>
            <p:ph type="subTitle" idx="1"/>
          </p:nvPr>
        </p:nvSpPr>
        <p:spPr>
          <a:xfrm>
            <a:off x="61916" y="4917085"/>
            <a:ext cx="6160208" cy="1630223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ZA" sz="2300" b="1" kern="0" cap="none" spc="0" dirty="0">
                <a:solidFill>
                  <a:srgbClr val="00B050"/>
                </a:solidFill>
                <a:latin typeface="+mn-lt"/>
              </a:rPr>
              <a:t>40 GeV – 1.5 TeV</a:t>
            </a:r>
          </a:p>
          <a:p>
            <a:pPr marL="342900" indent="-342900">
              <a:buFont typeface="Arial"/>
              <a:buChar char="•"/>
            </a:pPr>
            <a:r>
              <a:rPr lang="en-ZA" sz="2300" b="1" kern="0" cap="none" spc="0" dirty="0">
                <a:solidFill>
                  <a:srgbClr val="0070C0"/>
                </a:solidFill>
                <a:latin typeface="+mn-lt"/>
              </a:rPr>
              <a:t>1 200 </a:t>
            </a:r>
            <a:r>
              <a:rPr lang="en-ZA" sz="2300" b="1" kern="0" cap="none" spc="0" dirty="0" err="1">
                <a:solidFill>
                  <a:srgbClr val="0070C0"/>
                </a:solidFill>
                <a:latin typeface="+mn-lt"/>
              </a:rPr>
              <a:t>yr</a:t>
            </a:r>
            <a:r>
              <a:rPr lang="en-ZA" sz="2300" b="1" kern="0" cap="none" spc="0" dirty="0">
                <a:solidFill>
                  <a:srgbClr val="0070C0"/>
                </a:solidFill>
                <a:latin typeface="+mn-lt"/>
              </a:rPr>
              <a:t>, </a:t>
            </a:r>
            <a:r>
              <a:rPr lang="en-ZA" sz="2300" b="1" i="1" kern="0" cap="none" spc="0" dirty="0">
                <a:solidFill>
                  <a:srgbClr val="0070C0"/>
                </a:solidFill>
                <a:latin typeface="+mn-lt"/>
              </a:rPr>
              <a:t>E</a:t>
            </a:r>
            <a:r>
              <a:rPr lang="en-ZA" sz="2300" b="1" kern="0" cap="none" spc="0" dirty="0">
                <a:solidFill>
                  <a:srgbClr val="0070C0"/>
                </a:solidFill>
                <a:latin typeface="+mn-lt"/>
              </a:rPr>
              <a:t> ~ 5e38 erg/s</a:t>
            </a:r>
          </a:p>
          <a:p>
            <a:pPr marL="342900" indent="-342900">
              <a:buFont typeface="Arial"/>
              <a:buChar char="•"/>
            </a:pPr>
            <a:r>
              <a:rPr lang="en-ZA" sz="2300" b="1" kern="0" cap="none" spc="0" dirty="0">
                <a:solidFill>
                  <a:srgbClr val="0070C0"/>
                </a:solidFill>
                <a:latin typeface="+mn-lt"/>
              </a:rPr>
              <a:t>Both P1 and P2 visible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731379-45B9-4398-A131-4BD5976CFBB0}"/>
              </a:ext>
            </a:extLst>
          </p:cNvPr>
          <p:cNvSpPr txBox="1"/>
          <p:nvPr/>
        </p:nvSpPr>
        <p:spPr>
          <a:xfrm>
            <a:off x="3637758" y="1009013"/>
            <a:ext cx="1878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b="1" dirty="0">
                <a:solidFill>
                  <a:schemeClr val="accent1"/>
                </a:solidFill>
                <a:latin typeface="Bodoni MT" panose="02070603080606020203" pitchFamily="18" charset="0"/>
              </a:rPr>
              <a:t>(PSR B0531+21)</a:t>
            </a:r>
            <a:endParaRPr lang="en-ZA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4A2757B-0901-CE4E-5EF2-BE5720E3F962}"/>
              </a:ext>
            </a:extLst>
          </p:cNvPr>
          <p:cNvSpPr/>
          <p:nvPr/>
        </p:nvSpPr>
        <p:spPr>
          <a:xfrm>
            <a:off x="1676969" y="5439169"/>
            <a:ext cx="45720" cy="457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0257"/>
            <a:ext cx="12192000" cy="1053967"/>
          </a:xfrm>
        </p:spPr>
        <p:txBody>
          <a:bodyPr anchor="ctr">
            <a:noAutofit/>
          </a:bodyPr>
          <a:lstStyle/>
          <a:p>
            <a:pPr algn="ctr"/>
            <a:r>
              <a:rPr lang="en-SA" sz="7200" b="1" dirty="0">
                <a:solidFill>
                  <a:schemeClr val="accent1"/>
                </a:solidFill>
                <a:latin typeface="Bodoni MT" panose="02070603080606020203" pitchFamily="18" charset="0"/>
              </a:rPr>
              <a:t>The Evidence: </a:t>
            </a:r>
            <a:r>
              <a:rPr lang="en-ZA" sz="7200" b="1" dirty="0">
                <a:solidFill>
                  <a:schemeClr val="accent1"/>
                </a:solidFill>
                <a:latin typeface="Bodoni MT" panose="02070603080606020203" pitchFamily="18" charset="0"/>
              </a:rPr>
              <a:t>Crab / </a:t>
            </a:r>
            <a:r>
              <a:rPr lang="en-ZA" sz="7200" b="1" dirty="0" err="1">
                <a:solidFill>
                  <a:schemeClr val="accent1"/>
                </a:solidFill>
                <a:latin typeface="Bodoni MT" panose="02070603080606020203" pitchFamily="18" charset="0"/>
              </a:rPr>
              <a:t>Geminga</a:t>
            </a:r>
            <a:endParaRPr lang="en-ZA" sz="7200" b="1" dirty="0">
              <a:solidFill>
                <a:schemeClr val="accent1"/>
              </a:solidFill>
              <a:latin typeface="Bodoni MT" panose="02070603080606020203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9297F7-4851-8885-5F09-815D12C60251}"/>
              </a:ext>
            </a:extLst>
          </p:cNvPr>
          <p:cNvSpPr txBox="1"/>
          <p:nvPr/>
        </p:nvSpPr>
        <p:spPr>
          <a:xfrm>
            <a:off x="1088959" y="2378458"/>
            <a:ext cx="1176020" cy="376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b="1" kern="0" dirty="0">
                <a:solidFill>
                  <a:srgbClr val="0070C0"/>
                </a:solidFill>
              </a:rPr>
              <a:t>VERITAS</a:t>
            </a:r>
            <a:endParaRPr lang="en-ZA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49AF262-5F57-BEA2-1B96-79F0262AA3AB}"/>
              </a:ext>
            </a:extLst>
          </p:cNvPr>
          <p:cNvGrpSpPr/>
          <p:nvPr/>
        </p:nvGrpSpPr>
        <p:grpSpPr>
          <a:xfrm>
            <a:off x="672769" y="1253065"/>
            <a:ext cx="7449413" cy="5486415"/>
            <a:chOff x="125448" y="881911"/>
            <a:chExt cx="7449413" cy="5486415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DCA2F2A-49EF-F88D-C896-6FA88E28C0A9}"/>
                </a:ext>
              </a:extLst>
            </p:cNvPr>
            <p:cNvGrpSpPr/>
            <p:nvPr/>
          </p:nvGrpSpPr>
          <p:grpSpPr>
            <a:xfrm>
              <a:off x="125448" y="881911"/>
              <a:ext cx="7449413" cy="5486415"/>
              <a:chOff x="125448" y="881911"/>
              <a:chExt cx="7449413" cy="5486415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0D656E5D-61BC-EC37-4DA7-9B7A32F70A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5448" y="881911"/>
                <a:ext cx="5748082" cy="3308802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FA169362-DB38-8B2E-254A-4853AAC84F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826779" y="4052497"/>
                <a:ext cx="5748082" cy="2315829"/>
              </a:xfrm>
              <a:prstGeom prst="rect">
                <a:avLst/>
              </a:prstGeom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3B89385-4BF7-4997-79AA-A87BA1453DD2}"/>
                  </a:ext>
                </a:extLst>
              </p:cNvPr>
              <p:cNvSpPr txBox="1"/>
              <p:nvPr/>
            </p:nvSpPr>
            <p:spPr>
              <a:xfrm>
                <a:off x="3874137" y="1653880"/>
                <a:ext cx="171003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ZA" sz="1600" b="1" kern="0" dirty="0">
                    <a:solidFill>
                      <a:schemeClr val="accent1"/>
                    </a:solidFill>
                  </a:rPr>
                  <a:t>Abe et al. (2024)</a:t>
                </a:r>
                <a:endParaRPr lang="en-ZA" sz="1600" dirty="0"/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A68AB76-3D85-68C5-A856-0DE42DA2DB1D}"/>
                </a:ext>
              </a:extLst>
            </p:cNvPr>
            <p:cNvSpPr txBox="1"/>
            <p:nvPr/>
          </p:nvSpPr>
          <p:spPr>
            <a:xfrm>
              <a:off x="1226898" y="1373111"/>
              <a:ext cx="1176020" cy="3766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ZA" b="1" kern="0" dirty="0">
                  <a:solidFill>
                    <a:srgbClr val="0070C0"/>
                  </a:solidFill>
                </a:rPr>
                <a:t>LST-1</a:t>
              </a:r>
              <a:endParaRPr lang="en-ZA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140E1D3-D39D-7A21-9D16-4C379F7AB038}"/>
              </a:ext>
            </a:extLst>
          </p:cNvPr>
          <p:cNvGrpSpPr/>
          <p:nvPr/>
        </p:nvGrpSpPr>
        <p:grpSpPr>
          <a:xfrm>
            <a:off x="6925076" y="1071410"/>
            <a:ext cx="5216124" cy="5220432"/>
            <a:chOff x="6925076" y="1071410"/>
            <a:chExt cx="5216124" cy="5220432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1D9C0C88-581B-31F0-82A1-3FA76F66640E}"/>
                </a:ext>
              </a:extLst>
            </p:cNvPr>
            <p:cNvGrpSpPr/>
            <p:nvPr/>
          </p:nvGrpSpPr>
          <p:grpSpPr>
            <a:xfrm>
              <a:off x="6925076" y="1071410"/>
              <a:ext cx="5216124" cy="5220432"/>
              <a:chOff x="6925076" y="1071410"/>
              <a:chExt cx="5216124" cy="5220432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6D11FA67-293B-0CEF-F0F6-B9352AC4CE76}"/>
                  </a:ext>
                </a:extLst>
              </p:cNvPr>
              <p:cNvGrpSpPr/>
              <p:nvPr/>
            </p:nvGrpSpPr>
            <p:grpSpPr>
              <a:xfrm>
                <a:off x="6925076" y="1071410"/>
                <a:ext cx="5216124" cy="5220432"/>
                <a:chOff x="10471057" y="998333"/>
                <a:chExt cx="5216124" cy="5220432"/>
              </a:xfrm>
            </p:grpSpPr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CE9886EE-6054-94DB-B12B-7F8C497175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0471057" y="998333"/>
                  <a:ext cx="5091771" cy="3004889"/>
                </a:xfrm>
                <a:prstGeom prst="rect">
                  <a:avLst/>
                </a:prstGeom>
              </p:spPr>
            </p:pic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E6E12EA5-9804-096F-B2CB-A9109E54E6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1396087" y="3799112"/>
                  <a:ext cx="4247510" cy="2419653"/>
                </a:xfrm>
                <a:prstGeom prst="rect">
                  <a:avLst/>
                </a:prstGeom>
              </p:spPr>
            </p:pic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694AF5E7-0E20-0059-414C-937FA648D3E3}"/>
                    </a:ext>
                  </a:extLst>
                </p:cNvPr>
                <p:cNvSpPr txBox="1"/>
                <p:nvPr/>
              </p:nvSpPr>
              <p:spPr>
                <a:xfrm>
                  <a:off x="14511161" y="1165406"/>
                  <a:ext cx="1176020" cy="37664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ZA" b="1" kern="0" dirty="0">
                      <a:solidFill>
                        <a:srgbClr val="0070C0"/>
                      </a:solidFill>
                    </a:rPr>
                    <a:t>MAGIC</a:t>
                  </a:r>
                  <a:endParaRPr lang="en-ZA" dirty="0"/>
                </a:p>
              </p:txBody>
            </p:sp>
          </p:grpSp>
          <p:sp>
            <p:nvSpPr>
              <p:cNvPr id="16" name="Subtitle 3">
                <a:extLst>
                  <a:ext uri="{FF2B5EF4-FFF2-40B4-BE49-F238E27FC236}">
                    <a16:creationId xmlns:a16="http://schemas.microsoft.com/office/drawing/2014/main" id="{B6D40948-AD64-EE52-9684-2D4512BF29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46545" y="2400468"/>
                <a:ext cx="1878725" cy="426886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200"/>
                  </a:spcBef>
                  <a:spcAft>
                    <a:spcPts val="200"/>
                  </a:spcAft>
                  <a:buClr>
                    <a:schemeClr val="accent1"/>
                  </a:buClr>
                  <a:buSzPct val="100000"/>
                  <a:buFont typeface="Calibri" panose="020F0502020204030204" pitchFamily="34" charset="0"/>
                  <a:buNone/>
                  <a:defRPr sz="2400" kern="1200" cap="all" spc="200" baseline="0">
                    <a:solidFill>
                      <a:schemeClr val="tx2"/>
                    </a:solidFill>
                    <a:latin typeface="+mj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None/>
                  <a:defRPr sz="2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None/>
                  <a:defRPr sz="2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Calibri" pitchFamily="34" charset="0"/>
                  <a:buNone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>
                  <a:buFont typeface="Arial"/>
                  <a:buChar char="•"/>
                </a:pPr>
                <a:r>
                  <a:rPr lang="en-ZA" sz="2300" b="1" kern="0" cap="none" spc="0" dirty="0">
                    <a:solidFill>
                      <a:srgbClr val="0070C0"/>
                    </a:solidFill>
                    <a:latin typeface="+mn-lt"/>
                  </a:rPr>
                  <a:t>P2 @ 6.3σ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6E01ABB-BE59-227C-69E7-416227684641}"/>
                </a:ext>
              </a:extLst>
            </p:cNvPr>
            <p:cNvSpPr txBox="1"/>
            <p:nvPr/>
          </p:nvSpPr>
          <p:spPr>
            <a:xfrm>
              <a:off x="8579919" y="1802936"/>
              <a:ext cx="187872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ZA" b="1" dirty="0">
                  <a:solidFill>
                    <a:schemeClr val="accent1"/>
                  </a:solidFill>
                  <a:latin typeface="Bodoni MT" panose="02070603080606020203" pitchFamily="18" charset="0"/>
                </a:rPr>
                <a:t>(PSR B0633+17)</a:t>
              </a:r>
              <a:endParaRPr lang="en-ZA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7CC7A11-D5DA-C1B4-78FC-D347623022B3}"/>
              </a:ext>
            </a:extLst>
          </p:cNvPr>
          <p:cNvGrpSpPr/>
          <p:nvPr/>
        </p:nvGrpSpPr>
        <p:grpSpPr>
          <a:xfrm>
            <a:off x="5783965" y="3003492"/>
            <a:ext cx="6408035" cy="3784055"/>
            <a:chOff x="6265129" y="1711283"/>
            <a:chExt cx="5626041" cy="3322274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8B40F92-9D86-2A78-1852-BE2414BDB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65129" y="1711283"/>
              <a:ext cx="5626041" cy="3322274"/>
            </a:xfrm>
            <a:prstGeom prst="rect">
              <a:avLst/>
            </a:prstGeom>
          </p:spPr>
        </p:pic>
        <p:sp>
          <p:nvSpPr>
            <p:cNvPr id="18" name="Subtitle 3">
              <a:extLst>
                <a:ext uri="{FF2B5EF4-FFF2-40B4-BE49-F238E27FC236}">
                  <a16:creationId xmlns:a16="http://schemas.microsoft.com/office/drawing/2014/main" id="{019759BA-0A0D-410E-4128-BB3E3EF48E5C}"/>
                </a:ext>
              </a:extLst>
            </p:cNvPr>
            <p:cNvSpPr txBox="1">
              <a:spLocks/>
            </p:cNvSpPr>
            <p:nvPr/>
          </p:nvSpPr>
          <p:spPr>
            <a:xfrm>
              <a:off x="7120981" y="2489368"/>
              <a:ext cx="3136500" cy="2113022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None/>
                <a:defRPr sz="2400" kern="1200" cap="all" spc="200" baseline="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>
                <a:buFont typeface="Arial"/>
                <a:buChar char="•"/>
              </a:pPr>
              <a:r>
                <a:rPr lang="en-SA" sz="2300" b="1" kern="0" cap="none" spc="0" dirty="0">
                  <a:solidFill>
                    <a:srgbClr val="00B050"/>
                  </a:solidFill>
                  <a:latin typeface="+mn-lt"/>
                </a:rPr>
                <a:t>20</a:t>
              </a:r>
              <a:r>
                <a:rPr lang="en-ZA" sz="2300" b="1" kern="0" cap="none" spc="0" dirty="0">
                  <a:solidFill>
                    <a:srgbClr val="00B050"/>
                  </a:solidFill>
                  <a:latin typeface="+mn-lt"/>
                </a:rPr>
                <a:t> – </a:t>
              </a:r>
              <a:r>
                <a:rPr lang="en-SA" sz="2300" b="1" kern="0" cap="none" spc="0" dirty="0">
                  <a:solidFill>
                    <a:srgbClr val="00B050"/>
                  </a:solidFill>
                  <a:latin typeface="+mn-lt"/>
                </a:rPr>
                <a:t>65</a:t>
              </a:r>
              <a:r>
                <a:rPr lang="en-ZA" sz="2300" b="1" kern="0" cap="none" spc="0" dirty="0">
                  <a:solidFill>
                    <a:srgbClr val="00B050"/>
                  </a:solidFill>
                  <a:latin typeface="+mn-lt"/>
                </a:rPr>
                <a:t> GeV</a:t>
              </a:r>
              <a:r>
                <a:rPr lang="en-SA" sz="2300" b="1" kern="0" cap="none" spc="0" dirty="0">
                  <a:solidFill>
                    <a:srgbClr val="00B050"/>
                  </a:solidFill>
                  <a:latin typeface="+mn-lt"/>
                </a:rPr>
                <a:t>; P2 @ 12.2</a:t>
              </a:r>
              <a:r>
                <a:rPr lang="en-SA" sz="2300" b="1" kern="0" cap="none" spc="0" dirty="0">
                  <a:solidFill>
                    <a:srgbClr val="00B050"/>
                  </a:solidFill>
                  <a:latin typeface="Symbol" panose="05050102010706020507" pitchFamily="18" charset="2"/>
                </a:rPr>
                <a:t>s</a:t>
              </a:r>
              <a:endParaRPr lang="en-SA" sz="2300" b="1" kern="0" cap="none" spc="0" dirty="0">
                <a:solidFill>
                  <a:srgbClr val="00B050"/>
                </a:solidFill>
                <a:latin typeface="+mn-lt"/>
              </a:endParaRPr>
            </a:p>
            <a:p>
              <a:pPr marL="342900" indent="-342900">
                <a:buFont typeface="Arial"/>
                <a:buChar char="•"/>
              </a:pPr>
              <a:r>
                <a:rPr lang="en-SA" sz="2300" b="1" kern="0" cap="none" spc="0" dirty="0">
                  <a:solidFill>
                    <a:srgbClr val="00B050"/>
                  </a:solidFill>
                  <a:latin typeface="Symbol" panose="05050102010706020507" pitchFamily="18" charset="2"/>
                </a:rPr>
                <a:t>G</a:t>
              </a:r>
              <a:r>
                <a:rPr lang="en-SA" sz="2300" b="1" kern="0" cap="none" spc="0" dirty="0">
                  <a:solidFill>
                    <a:srgbClr val="00B050"/>
                  </a:solidFill>
                  <a:latin typeface="+mn-lt"/>
                </a:rPr>
                <a:t> ~ 4.5</a:t>
              </a:r>
              <a:endParaRPr lang="en-ZA" sz="2300" b="1" kern="0" cap="none" spc="0" dirty="0">
                <a:solidFill>
                  <a:srgbClr val="00B050"/>
                </a:solidFill>
                <a:latin typeface="+mn-lt"/>
              </a:endParaRPr>
            </a:p>
            <a:p>
              <a:pPr marL="342900" indent="-342900">
                <a:buFont typeface="Arial"/>
                <a:buChar char="•"/>
              </a:pPr>
              <a:r>
                <a:rPr lang="en-SA" sz="2300" b="1" kern="0" cap="none" spc="0" dirty="0">
                  <a:solidFill>
                    <a:srgbClr val="0070C0"/>
                  </a:solidFill>
                  <a:latin typeface="+mn-lt"/>
                </a:rPr>
                <a:t>Sub-exponential SED</a:t>
              </a:r>
            </a:p>
            <a:p>
              <a:pPr marL="342900" indent="-342900">
                <a:buFont typeface="Arial"/>
                <a:buChar char="•"/>
              </a:pPr>
              <a:r>
                <a:rPr lang="en-SA" sz="2300" b="1" kern="0" cap="none" spc="0" dirty="0">
                  <a:solidFill>
                    <a:srgbClr val="0070C0"/>
                  </a:solidFill>
                  <a:latin typeface="+mn-lt"/>
                </a:rPr>
                <a:t>No curvature</a:t>
              </a:r>
              <a:endParaRPr lang="en-ZA" sz="2300" b="1" kern="0" cap="none" spc="0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ED450DB-773E-DBFB-E922-06E3ECF32127}"/>
                </a:ext>
              </a:extLst>
            </p:cNvPr>
            <p:cNvSpPr txBox="1"/>
            <p:nvPr/>
          </p:nvSpPr>
          <p:spPr>
            <a:xfrm>
              <a:off x="10570213" y="1892572"/>
              <a:ext cx="117602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SA" b="1" kern="0" dirty="0">
                  <a:solidFill>
                    <a:srgbClr val="0070C0"/>
                  </a:solidFill>
                </a:rPr>
                <a:t>LST-1 &amp; </a:t>
              </a:r>
              <a:r>
                <a:rPr lang="en-SA" b="1" i="1" kern="0" dirty="0">
                  <a:solidFill>
                    <a:srgbClr val="0070C0"/>
                  </a:solidFill>
                </a:rPr>
                <a:t>Fermi </a:t>
              </a:r>
              <a:r>
                <a:rPr lang="en-SA" b="1" kern="0" dirty="0">
                  <a:solidFill>
                    <a:srgbClr val="0070C0"/>
                  </a:solidFill>
                </a:rPr>
                <a:t>LAT</a:t>
              </a:r>
              <a:endParaRPr lang="en-ZA" dirty="0"/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BD23AF0D-627E-D8AA-946B-8A8069302FC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9496" y="46521"/>
            <a:ext cx="9442598" cy="682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54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23910B4-95B9-3B05-3689-3F46F751E616}"/>
              </a:ext>
            </a:extLst>
          </p:cNvPr>
          <p:cNvSpPr/>
          <p:nvPr/>
        </p:nvSpPr>
        <p:spPr>
          <a:xfrm>
            <a:off x="3048000" y="4238542"/>
            <a:ext cx="8575040" cy="391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F6C6AB-44B6-46A8-ABDE-D21F3AD3EB74}"/>
              </a:ext>
            </a:extLst>
          </p:cNvPr>
          <p:cNvSpPr/>
          <p:nvPr/>
        </p:nvSpPr>
        <p:spPr>
          <a:xfrm>
            <a:off x="0" y="6442147"/>
            <a:ext cx="1203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0" name="Subtitle 3"/>
          <p:cNvSpPr>
            <a:spLocks noGrp="1"/>
          </p:cNvSpPr>
          <p:nvPr>
            <p:ph type="subTitle" idx="1"/>
          </p:nvPr>
        </p:nvSpPr>
        <p:spPr>
          <a:xfrm>
            <a:off x="41135" y="4511614"/>
            <a:ext cx="2981873" cy="1639957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ZA" sz="2300" b="1" kern="0" cap="none" spc="0" dirty="0">
                <a:solidFill>
                  <a:srgbClr val="00B050"/>
                </a:solidFill>
                <a:latin typeface="+mn-lt"/>
              </a:rPr>
              <a:t>&lt;~ 60 GeV</a:t>
            </a:r>
            <a:endParaRPr lang="en-ZA" sz="2300" b="1" kern="0" cap="none" spc="0" dirty="0">
              <a:solidFill>
                <a:srgbClr val="0070C0"/>
              </a:solidFill>
              <a:latin typeface="+mn-lt"/>
            </a:endParaRPr>
          </a:p>
          <a:p>
            <a:pPr marL="342900" indent="-342900">
              <a:buFont typeface="Arial"/>
              <a:buChar char="•"/>
            </a:pPr>
            <a:r>
              <a:rPr lang="en-ZA" sz="2300" b="1" kern="0" cap="none" spc="0" dirty="0">
                <a:solidFill>
                  <a:srgbClr val="0070C0"/>
                </a:solidFill>
                <a:latin typeface="+mn-lt"/>
              </a:rPr>
              <a:t>18 </a:t>
            </a:r>
            <a:r>
              <a:rPr lang="en-ZA" sz="2300" b="1" kern="0" cap="none" spc="0" dirty="0" err="1">
                <a:solidFill>
                  <a:srgbClr val="0070C0"/>
                </a:solidFill>
                <a:latin typeface="+mn-lt"/>
              </a:rPr>
              <a:t>kyr</a:t>
            </a:r>
            <a:r>
              <a:rPr lang="en-ZA" sz="2300" b="1" kern="0" cap="none" spc="0" dirty="0">
                <a:solidFill>
                  <a:srgbClr val="0070C0"/>
                </a:solidFill>
                <a:latin typeface="+mn-lt"/>
              </a:rPr>
              <a:t>, </a:t>
            </a:r>
            <a:br>
              <a:rPr lang="en-ZA" sz="2300" b="1" kern="0" cap="none" spc="0" dirty="0">
                <a:solidFill>
                  <a:srgbClr val="0070C0"/>
                </a:solidFill>
                <a:latin typeface="+mn-lt"/>
              </a:rPr>
            </a:br>
            <a:r>
              <a:rPr lang="en-ZA" sz="2300" b="1" i="1" kern="0" cap="none" spc="0" dirty="0">
                <a:solidFill>
                  <a:srgbClr val="0070C0"/>
                </a:solidFill>
                <a:latin typeface="+mn-lt"/>
              </a:rPr>
              <a:t>E</a:t>
            </a:r>
            <a:r>
              <a:rPr lang="en-ZA" sz="2300" b="1" kern="0" cap="none" spc="0" dirty="0">
                <a:solidFill>
                  <a:srgbClr val="0070C0"/>
                </a:solidFill>
                <a:latin typeface="+mn-lt"/>
              </a:rPr>
              <a:t> ~ 3e36 erg/s </a:t>
            </a:r>
          </a:p>
          <a:p>
            <a:pPr marL="342900" indent="-342900">
              <a:buFont typeface="Arial"/>
              <a:buChar char="•"/>
            </a:pPr>
            <a:r>
              <a:rPr lang="en-ZA" sz="2300" b="1" kern="0" cap="none" spc="0" dirty="0">
                <a:solidFill>
                  <a:srgbClr val="0070C0"/>
                </a:solidFill>
                <a:latin typeface="+mn-lt"/>
              </a:rPr>
              <a:t>P2 dominates P1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34" y="746231"/>
            <a:ext cx="4961302" cy="37669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4884" y="3300446"/>
            <a:ext cx="3714858" cy="29805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1049"/>
            <a:ext cx="12192000" cy="607544"/>
          </a:xfrm>
        </p:spPr>
        <p:txBody>
          <a:bodyPr anchor="ctr">
            <a:noAutofit/>
          </a:bodyPr>
          <a:lstStyle/>
          <a:p>
            <a:pPr algn="ctr"/>
            <a:r>
              <a:rPr lang="en-SA" sz="6600" b="1" dirty="0">
                <a:solidFill>
                  <a:schemeClr val="accent1"/>
                </a:solidFill>
                <a:latin typeface="Bodoni MT" panose="02070603080606020203" pitchFamily="18" charset="0"/>
              </a:rPr>
              <a:t>More Evidence: </a:t>
            </a:r>
            <a:r>
              <a:rPr lang="en-ZA" sz="6600" b="1" dirty="0">
                <a:solidFill>
                  <a:schemeClr val="accent1"/>
                </a:solidFill>
                <a:latin typeface="Bodoni MT" panose="02070603080606020203" pitchFamily="18" charset="0"/>
              </a:rPr>
              <a:t>B1706-44 / Vela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83208" y="2051331"/>
            <a:ext cx="213980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1600" b="1" dirty="0" err="1">
                <a:solidFill>
                  <a:srgbClr val="7030A0"/>
                </a:solidFill>
              </a:rPr>
              <a:t>Spir</a:t>
            </a:r>
            <a:r>
              <a:rPr lang="en-GB" sz="1600" b="1" dirty="0">
                <a:solidFill>
                  <a:srgbClr val="7030A0"/>
                </a:solidFill>
              </a:rPr>
              <a:t>-Jacob et al. (2019)</a:t>
            </a:r>
            <a:endParaRPr lang="en-ZA" sz="1600" b="1" dirty="0">
              <a:solidFill>
                <a:srgbClr val="7030A0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4A1D8C9-F0F4-A778-EADB-75E8A2385B17}"/>
              </a:ext>
            </a:extLst>
          </p:cNvPr>
          <p:cNvSpPr/>
          <p:nvPr/>
        </p:nvSpPr>
        <p:spPr>
          <a:xfrm>
            <a:off x="3685312" y="1569286"/>
            <a:ext cx="45719" cy="45719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A1886B-ACE2-79B1-CFF6-B5E336334FA8}"/>
              </a:ext>
            </a:extLst>
          </p:cNvPr>
          <p:cNvSpPr/>
          <p:nvPr/>
        </p:nvSpPr>
        <p:spPr>
          <a:xfrm>
            <a:off x="6499592" y="999289"/>
            <a:ext cx="465274" cy="53913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425E81C-B351-671F-373F-F69EC1ECEB06}"/>
              </a:ext>
            </a:extLst>
          </p:cNvPr>
          <p:cNvSpPr/>
          <p:nvPr/>
        </p:nvSpPr>
        <p:spPr>
          <a:xfrm>
            <a:off x="549209" y="5347729"/>
            <a:ext cx="45720" cy="457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77BCD8-CF76-2CA6-7844-2C49AE161782}"/>
              </a:ext>
            </a:extLst>
          </p:cNvPr>
          <p:cNvSpPr txBox="1"/>
          <p:nvPr/>
        </p:nvSpPr>
        <p:spPr>
          <a:xfrm>
            <a:off x="4006266" y="1807806"/>
            <a:ext cx="1176020" cy="376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b="1" kern="0" dirty="0">
                <a:solidFill>
                  <a:srgbClr val="0070C0"/>
                </a:solidFill>
              </a:rPr>
              <a:t>H.E.S.S.</a:t>
            </a:r>
            <a:endParaRPr lang="en-ZA" dirty="0"/>
          </a:p>
        </p:txBody>
      </p:sp>
      <p:sp>
        <p:nvSpPr>
          <p:cNvPr id="25" name="Subtitle 3">
            <a:extLst>
              <a:ext uri="{FF2B5EF4-FFF2-40B4-BE49-F238E27FC236}">
                <a16:creationId xmlns:a16="http://schemas.microsoft.com/office/drawing/2014/main" id="{609CCDBE-2577-70D1-244C-69826237F275}"/>
              </a:ext>
            </a:extLst>
          </p:cNvPr>
          <p:cNvSpPr txBox="1">
            <a:spLocks/>
          </p:cNvSpPr>
          <p:nvPr/>
        </p:nvSpPr>
        <p:spPr>
          <a:xfrm>
            <a:off x="7078457" y="4979896"/>
            <a:ext cx="4212664" cy="117691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ZA" sz="2300" b="1" kern="0" dirty="0">
              <a:solidFill>
                <a:srgbClr val="0070C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84284B-F1A1-44C7-358A-6837EC6D819D}"/>
              </a:ext>
            </a:extLst>
          </p:cNvPr>
          <p:cNvSpPr/>
          <p:nvPr/>
        </p:nvSpPr>
        <p:spPr>
          <a:xfrm>
            <a:off x="8968755" y="1339171"/>
            <a:ext cx="2059157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1600" b="1" dirty="0" err="1">
                <a:solidFill>
                  <a:srgbClr val="7030A0"/>
                </a:solidFill>
              </a:rPr>
              <a:t>Abdalla</a:t>
            </a:r>
            <a:r>
              <a:rPr lang="en-GB" sz="1600" b="1" dirty="0">
                <a:solidFill>
                  <a:srgbClr val="7030A0"/>
                </a:solidFill>
              </a:rPr>
              <a:t> et al. (2018)</a:t>
            </a:r>
            <a:endParaRPr lang="en-ZA" sz="1600" b="1" dirty="0">
              <a:solidFill>
                <a:srgbClr val="7030A0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0608DC7-04B3-4368-FDC8-72F647A837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8459" y="886352"/>
            <a:ext cx="4283311" cy="332339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58FCE4E-9C8A-4846-A051-7F0A8E800E6C}"/>
              </a:ext>
            </a:extLst>
          </p:cNvPr>
          <p:cNvGrpSpPr/>
          <p:nvPr/>
        </p:nvGrpSpPr>
        <p:grpSpPr>
          <a:xfrm>
            <a:off x="8676640" y="3771254"/>
            <a:ext cx="3515360" cy="2500748"/>
            <a:chOff x="3059832" y="980728"/>
            <a:chExt cx="5875581" cy="489654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EFD3C8C-0784-D388-9F68-2212952CC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59832" y="980728"/>
              <a:ext cx="5875581" cy="4896544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83FC2B9-97E2-9202-7917-64BA62766D9F}"/>
                </a:ext>
              </a:extLst>
            </p:cNvPr>
            <p:cNvSpPr/>
            <p:nvPr/>
          </p:nvSpPr>
          <p:spPr>
            <a:xfrm>
              <a:off x="3880238" y="1074222"/>
              <a:ext cx="3076330" cy="7231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i="1" dirty="0" err="1">
                  <a:solidFill>
                    <a:srgbClr val="290797"/>
                  </a:solidFill>
                </a:rPr>
                <a:t>E</a:t>
              </a:r>
              <a:r>
                <a:rPr lang="en-GB" b="1" i="1" baseline="-25000" dirty="0" err="1">
                  <a:solidFill>
                    <a:srgbClr val="290797"/>
                  </a:solidFill>
                  <a:latin typeface="Symbol" panose="05050102010706020507" pitchFamily="18" charset="2"/>
                </a:rPr>
                <a:t>g</a:t>
              </a:r>
              <a:r>
                <a:rPr lang="en-GB" b="1" dirty="0">
                  <a:solidFill>
                    <a:srgbClr val="290797"/>
                  </a:solidFill>
                </a:rPr>
                <a:t> ~ 10 – 110 GeV</a:t>
              </a:r>
              <a:endParaRPr lang="en-ZA" b="1" dirty="0">
                <a:solidFill>
                  <a:srgbClr val="290797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F6DBBCE-FED2-E4AC-27BF-11E918F774E7}"/>
              </a:ext>
            </a:extLst>
          </p:cNvPr>
          <p:cNvSpPr txBox="1"/>
          <p:nvPr/>
        </p:nvSpPr>
        <p:spPr>
          <a:xfrm>
            <a:off x="10439900" y="1585721"/>
            <a:ext cx="1176020" cy="376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b="1" kern="0" dirty="0">
                <a:solidFill>
                  <a:srgbClr val="0070C0"/>
                </a:solidFill>
              </a:rPr>
              <a:t>H.E.S.S.</a:t>
            </a:r>
            <a:endParaRPr lang="en-ZA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E4C8EA3-0B8E-42E4-10B0-59C02792DD17}"/>
              </a:ext>
            </a:extLst>
          </p:cNvPr>
          <p:cNvSpPr txBox="1"/>
          <p:nvPr/>
        </p:nvSpPr>
        <p:spPr>
          <a:xfrm>
            <a:off x="6556643" y="4139438"/>
            <a:ext cx="2528225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ZA" sz="2300" b="1" dirty="0">
                <a:solidFill>
                  <a:srgbClr val="00B050"/>
                </a:solidFill>
              </a:rPr>
              <a:t>&lt;20 – </a:t>
            </a:r>
            <a:br>
              <a:rPr lang="en-ZA" sz="2300" b="1" dirty="0">
                <a:solidFill>
                  <a:srgbClr val="00B050"/>
                </a:solidFill>
              </a:rPr>
            </a:br>
            <a:r>
              <a:rPr lang="en-ZA" sz="2300" b="1" dirty="0">
                <a:solidFill>
                  <a:srgbClr val="00B050"/>
                </a:solidFill>
              </a:rPr>
              <a:t>100 GeV</a:t>
            </a: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ZA" sz="2300" b="1" kern="0" dirty="0">
                <a:solidFill>
                  <a:srgbClr val="0070C0"/>
                </a:solidFill>
              </a:rPr>
              <a:t>Curved spectrum </a:t>
            </a:r>
            <a:br>
              <a:rPr lang="en-ZA" sz="2300" b="1" kern="0" dirty="0">
                <a:solidFill>
                  <a:srgbClr val="0070C0"/>
                </a:solidFill>
              </a:rPr>
            </a:br>
            <a:r>
              <a:rPr lang="en-ZA" sz="2300" b="1" kern="0" dirty="0">
                <a:solidFill>
                  <a:srgbClr val="0070C0"/>
                </a:solidFill>
              </a:rPr>
              <a:t>&gt; 10 GeV</a:t>
            </a:r>
            <a:endParaRPr lang="en-ZA" sz="2300" b="1" dirty="0">
              <a:solidFill>
                <a:srgbClr val="00B050"/>
              </a:solidFill>
            </a:endParaRPr>
          </a:p>
          <a:p>
            <a:pPr marL="800100" lvl="1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ZA" sz="23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795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223B13-2287-CE89-A260-8100643DC516}"/>
              </a:ext>
            </a:extLst>
          </p:cNvPr>
          <p:cNvSpPr/>
          <p:nvPr/>
        </p:nvSpPr>
        <p:spPr>
          <a:xfrm>
            <a:off x="468630" y="4046220"/>
            <a:ext cx="9538970" cy="4914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2C4246-4571-3EFD-5EF2-AFF9E5F273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5440" y="973836"/>
            <a:ext cx="4959625" cy="461532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89CBE5F-F5D2-4212-8383-9E05E01DE063}"/>
              </a:ext>
            </a:extLst>
          </p:cNvPr>
          <p:cNvSpPr txBox="1">
            <a:spLocks/>
          </p:cNvSpPr>
          <p:nvPr/>
        </p:nvSpPr>
        <p:spPr>
          <a:xfrm>
            <a:off x="0" y="97302"/>
            <a:ext cx="12192000" cy="817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A" sz="7200" b="1" dirty="0">
                <a:solidFill>
                  <a:schemeClr val="accent1"/>
                </a:solidFill>
                <a:latin typeface="Bodoni MT" panose="02070603080606020203" pitchFamily="18" charset="0"/>
              </a:rPr>
              <a:t>Another Clue: </a:t>
            </a:r>
            <a:r>
              <a:rPr lang="en-ZA" sz="7200" b="1" dirty="0">
                <a:solidFill>
                  <a:schemeClr val="accent1"/>
                </a:solidFill>
                <a:latin typeface="Bodoni MT" panose="02070603080606020203" pitchFamily="18" charset="0"/>
              </a:rPr>
              <a:t>Vela @ 20 </a:t>
            </a:r>
            <a:r>
              <a:rPr lang="en-ZA" sz="7200" b="1" dirty="0" err="1">
                <a:solidFill>
                  <a:schemeClr val="accent1"/>
                </a:solidFill>
                <a:latin typeface="Bodoni MT" panose="02070603080606020203" pitchFamily="18" charset="0"/>
              </a:rPr>
              <a:t>TeV</a:t>
            </a:r>
            <a:r>
              <a:rPr lang="en-ZA" sz="7200" b="1" dirty="0">
                <a:solidFill>
                  <a:schemeClr val="accent1"/>
                </a:solidFill>
                <a:latin typeface="Bodoni MT" panose="02070603080606020203" pitchFamily="18" charset="0"/>
              </a:rPr>
              <a:t>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B863AA-728E-4BB2-A14F-1B61436A9E34}"/>
              </a:ext>
            </a:extLst>
          </p:cNvPr>
          <p:cNvSpPr/>
          <p:nvPr/>
        </p:nvSpPr>
        <p:spPr>
          <a:xfrm>
            <a:off x="91850" y="6445471"/>
            <a:ext cx="1203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5" name="Subtitle 3">
            <a:extLst>
              <a:ext uri="{FF2B5EF4-FFF2-40B4-BE49-F238E27FC236}">
                <a16:creationId xmlns:a16="http://schemas.microsoft.com/office/drawing/2014/main" id="{0B07785C-8C83-FA20-A478-1E474C2B25DB}"/>
              </a:ext>
            </a:extLst>
          </p:cNvPr>
          <p:cNvSpPr txBox="1">
            <a:spLocks/>
          </p:cNvSpPr>
          <p:nvPr/>
        </p:nvSpPr>
        <p:spPr>
          <a:xfrm>
            <a:off x="5758251" y="5482369"/>
            <a:ext cx="6433751" cy="817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 algn="l">
              <a:buFont typeface="Arial"/>
              <a:buChar char="•"/>
            </a:pPr>
            <a:r>
              <a:rPr lang="en-ZA" sz="2300" b="1" dirty="0">
                <a:solidFill>
                  <a:srgbClr val="290797"/>
                </a:solidFill>
              </a:rPr>
              <a:t>P2 remains at VHE</a:t>
            </a:r>
          </a:p>
          <a:p>
            <a:pPr marL="800100" lvl="1" indent="-342900" algn="l">
              <a:buFont typeface="Arial"/>
              <a:buChar char="•"/>
            </a:pPr>
            <a:r>
              <a:rPr lang="en-ZA" sz="2300" b="1" dirty="0">
                <a:solidFill>
                  <a:srgbClr val="290797"/>
                </a:solidFill>
              </a:rPr>
              <a:t>Similar P2 peak position &amp; width in HE / VHE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7781BC-2680-B8A6-9039-531105E4E2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05" y="888927"/>
            <a:ext cx="6433751" cy="48115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588C474-A9AE-5E9B-6E87-86AD251BD3B7}"/>
              </a:ext>
            </a:extLst>
          </p:cNvPr>
          <p:cNvSpPr/>
          <p:nvPr/>
        </p:nvSpPr>
        <p:spPr>
          <a:xfrm>
            <a:off x="3813408" y="1942107"/>
            <a:ext cx="1402111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Aharonian et al. (2023)</a:t>
            </a:r>
            <a:endParaRPr lang="en-ZA" b="1" dirty="0">
              <a:solidFill>
                <a:srgbClr val="7030A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0BF81E-1046-98F5-E55B-5B805A5D32C5}"/>
              </a:ext>
            </a:extLst>
          </p:cNvPr>
          <p:cNvSpPr txBox="1"/>
          <p:nvPr/>
        </p:nvSpPr>
        <p:spPr>
          <a:xfrm>
            <a:off x="7509854" y="1329805"/>
            <a:ext cx="1176020" cy="376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b="1" kern="0" dirty="0">
                <a:solidFill>
                  <a:srgbClr val="0070C0"/>
                </a:solidFill>
              </a:rPr>
              <a:t>H.E.S.S.</a:t>
            </a:r>
            <a:endParaRPr lang="en-ZA" dirty="0"/>
          </a:p>
        </p:txBody>
      </p:sp>
      <p:sp>
        <p:nvSpPr>
          <p:cNvPr id="18" name="Subtitle 3">
            <a:extLst>
              <a:ext uri="{FF2B5EF4-FFF2-40B4-BE49-F238E27FC236}">
                <a16:creationId xmlns:a16="http://schemas.microsoft.com/office/drawing/2014/main" id="{B27AF3CF-0F15-29D5-6978-6A6E82AD656F}"/>
              </a:ext>
            </a:extLst>
          </p:cNvPr>
          <p:cNvSpPr txBox="1">
            <a:spLocks/>
          </p:cNvSpPr>
          <p:nvPr/>
        </p:nvSpPr>
        <p:spPr>
          <a:xfrm>
            <a:off x="-416647" y="5482367"/>
            <a:ext cx="4332801" cy="19833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 algn="l">
              <a:buFont typeface="Arial"/>
              <a:buChar char="•"/>
            </a:pPr>
            <a:r>
              <a:rPr lang="en-ZA" sz="2300" b="1" dirty="0">
                <a:solidFill>
                  <a:srgbClr val="290797"/>
                </a:solidFill>
              </a:rPr>
              <a:t>New spectral component</a:t>
            </a:r>
          </a:p>
          <a:p>
            <a:pPr marL="800100" lvl="1" indent="-342900" algn="l">
              <a:buFont typeface="Arial"/>
              <a:buChar char="•"/>
            </a:pPr>
            <a:r>
              <a:rPr lang="en-ZA" sz="2300" b="1" dirty="0">
                <a:solidFill>
                  <a:srgbClr val="290797"/>
                </a:solidFill>
              </a:rPr>
              <a:t>Hard index</a:t>
            </a:r>
          </a:p>
          <a:p>
            <a:pPr marL="800100" lvl="1" indent="-342900" algn="l">
              <a:buFont typeface="Arial"/>
              <a:buChar char="•"/>
            </a:pPr>
            <a:endParaRPr lang="en-ZA" sz="2300" b="1" dirty="0">
              <a:solidFill>
                <a:srgbClr val="290797"/>
              </a:solidFill>
            </a:endParaRPr>
          </a:p>
          <a:p>
            <a:pPr marL="800100" lvl="1" indent="-342900" algn="l">
              <a:buFont typeface="Arial"/>
              <a:buChar char="•"/>
            </a:pPr>
            <a:endParaRPr lang="en-ZA" sz="2300" b="1" dirty="0">
              <a:solidFill>
                <a:srgbClr val="290797"/>
              </a:solidFill>
              <a:latin typeface="Symbol" panose="05050102010706020507" pitchFamily="18" charset="2"/>
            </a:endParaRPr>
          </a:p>
          <a:p>
            <a:pPr marL="800100" lvl="1" indent="-342900" algn="l">
              <a:buFont typeface="Arial"/>
              <a:buChar char="•"/>
            </a:pPr>
            <a:endParaRPr lang="en-ZA" sz="2300" b="1" dirty="0">
              <a:solidFill>
                <a:srgbClr val="2907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809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223B13-2287-CE89-A260-8100643DC516}"/>
              </a:ext>
            </a:extLst>
          </p:cNvPr>
          <p:cNvSpPr/>
          <p:nvPr/>
        </p:nvSpPr>
        <p:spPr>
          <a:xfrm>
            <a:off x="468630" y="4046220"/>
            <a:ext cx="9538970" cy="4914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8D459E-DBB9-E0CA-A3B3-5596CBDD8E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97818" y="995642"/>
            <a:ext cx="6308898" cy="491747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89CBE5F-F5D2-4212-8383-9E05E01DE063}"/>
              </a:ext>
            </a:extLst>
          </p:cNvPr>
          <p:cNvSpPr txBox="1">
            <a:spLocks/>
          </p:cNvSpPr>
          <p:nvPr/>
        </p:nvSpPr>
        <p:spPr>
          <a:xfrm>
            <a:off x="0" y="259862"/>
            <a:ext cx="12192000" cy="817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A" sz="8800" b="1" dirty="0">
                <a:solidFill>
                  <a:schemeClr val="accent1"/>
                </a:solidFill>
                <a:latin typeface="Bodoni MT" panose="02070603080606020203" pitchFamily="18" charset="0"/>
              </a:rPr>
              <a:t>Emission Outside LC</a:t>
            </a:r>
            <a:r>
              <a:rPr lang="en-SA" sz="8800" b="1" dirty="0">
                <a:solidFill>
                  <a:schemeClr val="accent1"/>
                </a:solidFill>
                <a:latin typeface="Bodoni MT" panose="02070603080606020203" pitchFamily="18" charset="0"/>
              </a:rPr>
              <a:t>!</a:t>
            </a:r>
            <a:endParaRPr lang="en-ZA" sz="8800" b="1" dirty="0">
              <a:solidFill>
                <a:schemeClr val="accent1"/>
              </a:solidFill>
              <a:latin typeface="Bodoni MT" panose="020706030806060202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B863AA-728E-4BB2-A14F-1B61436A9E34}"/>
              </a:ext>
            </a:extLst>
          </p:cNvPr>
          <p:cNvSpPr/>
          <p:nvPr/>
        </p:nvSpPr>
        <p:spPr>
          <a:xfrm>
            <a:off x="91850" y="6445471"/>
            <a:ext cx="1203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5" name="Subtitle 3">
            <a:extLst>
              <a:ext uri="{FF2B5EF4-FFF2-40B4-BE49-F238E27FC236}">
                <a16:creationId xmlns:a16="http://schemas.microsoft.com/office/drawing/2014/main" id="{0B07785C-8C83-FA20-A478-1E474C2B25DB}"/>
              </a:ext>
            </a:extLst>
          </p:cNvPr>
          <p:cNvSpPr txBox="1">
            <a:spLocks/>
          </p:cNvSpPr>
          <p:nvPr/>
        </p:nvSpPr>
        <p:spPr>
          <a:xfrm>
            <a:off x="5758251" y="5794537"/>
            <a:ext cx="6433751" cy="504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 algn="l">
              <a:buFont typeface="Arial"/>
              <a:buChar char="•"/>
            </a:pPr>
            <a:r>
              <a:rPr lang="en-ZA" sz="2300" b="1" dirty="0">
                <a:solidFill>
                  <a:srgbClr val="290797"/>
                </a:solidFill>
              </a:rPr>
              <a:t>SCR/IC: Large </a:t>
            </a:r>
            <a:r>
              <a:rPr lang="en-ZA" sz="2300" b="1" i="1" dirty="0">
                <a:solidFill>
                  <a:srgbClr val="290797"/>
                </a:solidFill>
                <a:latin typeface="Symbol" panose="05050102010706020507" pitchFamily="18" charset="2"/>
              </a:rPr>
              <a:t>g</a:t>
            </a:r>
            <a:r>
              <a:rPr lang="en-ZA" sz="2300" b="1" dirty="0">
                <a:solidFill>
                  <a:srgbClr val="290797"/>
                </a:solidFill>
              </a:rPr>
              <a:t> and </a:t>
            </a:r>
            <a:r>
              <a:rPr lang="en-ZA" sz="2300" b="1" i="1" dirty="0" err="1">
                <a:solidFill>
                  <a:srgbClr val="290797"/>
                </a:solidFill>
                <a:latin typeface="Symbol" panose="05050102010706020507" pitchFamily="18" charset="2"/>
              </a:rPr>
              <a:t>r</a:t>
            </a:r>
            <a:r>
              <a:rPr lang="en-ZA" sz="2300" b="1" i="1" baseline="-25000" dirty="0" err="1">
                <a:solidFill>
                  <a:srgbClr val="290797"/>
                </a:solidFill>
              </a:rPr>
              <a:t>c</a:t>
            </a:r>
            <a:r>
              <a:rPr lang="en-ZA" sz="2300" b="1" dirty="0">
                <a:solidFill>
                  <a:srgbClr val="290797"/>
                </a:solidFill>
              </a:rPr>
              <a:t> = </a:t>
            </a:r>
            <a:r>
              <a:rPr lang="en-ZA" sz="2300" b="1" dirty="0">
                <a:solidFill>
                  <a:srgbClr val="C00000"/>
                </a:solidFill>
              </a:rPr>
              <a:t>Outside LC!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7781BC-2680-B8A6-9039-531105E4E2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06" y="1189917"/>
            <a:ext cx="5949774" cy="444964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588C474-A9AE-5E9B-6E87-86AD251BD3B7}"/>
              </a:ext>
            </a:extLst>
          </p:cNvPr>
          <p:cNvSpPr/>
          <p:nvPr/>
        </p:nvSpPr>
        <p:spPr>
          <a:xfrm>
            <a:off x="3790173" y="2404546"/>
            <a:ext cx="1402111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Aharonian et al. (2023)</a:t>
            </a:r>
            <a:endParaRPr lang="en-ZA" b="1" dirty="0">
              <a:solidFill>
                <a:srgbClr val="7030A0"/>
              </a:solidFill>
            </a:endParaRPr>
          </a:p>
        </p:txBody>
      </p:sp>
      <p:sp>
        <p:nvSpPr>
          <p:cNvPr id="18" name="Subtitle 3">
            <a:extLst>
              <a:ext uri="{FF2B5EF4-FFF2-40B4-BE49-F238E27FC236}">
                <a16:creationId xmlns:a16="http://schemas.microsoft.com/office/drawing/2014/main" id="{B27AF3CF-0F15-29D5-6978-6A6E82AD656F}"/>
              </a:ext>
            </a:extLst>
          </p:cNvPr>
          <p:cNvSpPr txBox="1">
            <a:spLocks/>
          </p:cNvSpPr>
          <p:nvPr/>
        </p:nvSpPr>
        <p:spPr>
          <a:xfrm>
            <a:off x="-416647" y="5482367"/>
            <a:ext cx="4332801" cy="19833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 algn="l">
              <a:buFont typeface="Arial"/>
              <a:buChar char="•"/>
            </a:pPr>
            <a:r>
              <a:rPr lang="en-ZA" sz="2300" b="1" dirty="0">
                <a:solidFill>
                  <a:srgbClr val="290797"/>
                </a:solidFill>
              </a:rPr>
              <a:t>New spectral component</a:t>
            </a:r>
          </a:p>
          <a:p>
            <a:pPr marL="800100" lvl="1" indent="-342900" algn="l">
              <a:buFont typeface="Arial"/>
              <a:buChar char="•"/>
            </a:pPr>
            <a:r>
              <a:rPr lang="en-ZA" sz="2300" b="1" dirty="0">
                <a:solidFill>
                  <a:srgbClr val="290797"/>
                </a:solidFill>
              </a:rPr>
              <a:t>Hard index</a:t>
            </a:r>
          </a:p>
          <a:p>
            <a:pPr marL="800100" lvl="1" indent="-342900" algn="l">
              <a:buFont typeface="Arial"/>
              <a:buChar char="•"/>
            </a:pPr>
            <a:endParaRPr lang="en-ZA" sz="2300" b="1" dirty="0">
              <a:solidFill>
                <a:srgbClr val="290797"/>
              </a:solidFill>
            </a:endParaRPr>
          </a:p>
          <a:p>
            <a:pPr marL="800100" lvl="1" indent="-342900" algn="l">
              <a:buFont typeface="Arial"/>
              <a:buChar char="•"/>
            </a:pPr>
            <a:endParaRPr lang="en-ZA" sz="2300" b="1" dirty="0">
              <a:solidFill>
                <a:srgbClr val="290797"/>
              </a:solidFill>
              <a:latin typeface="Symbol" panose="05050102010706020507" pitchFamily="18" charset="2"/>
            </a:endParaRPr>
          </a:p>
          <a:p>
            <a:pPr marL="800100" lvl="1" indent="-342900" algn="l">
              <a:buFont typeface="Arial"/>
              <a:buChar char="•"/>
            </a:pPr>
            <a:endParaRPr lang="en-ZA" sz="2300" b="1" dirty="0">
              <a:solidFill>
                <a:srgbClr val="290797"/>
              </a:solidFill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B81A0492-24C7-57F2-6889-62DEAD6378D6}"/>
              </a:ext>
            </a:extLst>
          </p:cNvPr>
          <p:cNvSpPr/>
          <p:nvPr/>
        </p:nvSpPr>
        <p:spPr bwMode="auto">
          <a:xfrm>
            <a:off x="1749753" y="2112016"/>
            <a:ext cx="4970515" cy="585059"/>
          </a:xfrm>
          <a:prstGeom prst="rightArrow">
            <a:avLst/>
          </a:prstGeom>
          <a:solidFill>
            <a:srgbClr val="FF0000"/>
          </a:solidFill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36ADA9F-4711-7C6A-3219-06AB3012A8C6}"/>
              </a:ext>
            </a:extLst>
          </p:cNvPr>
          <p:cNvSpPr/>
          <p:nvPr/>
        </p:nvSpPr>
        <p:spPr bwMode="auto">
          <a:xfrm>
            <a:off x="4836265" y="4211045"/>
            <a:ext cx="4138861" cy="585059"/>
          </a:xfrm>
          <a:prstGeom prst="rightArrow">
            <a:avLst/>
          </a:prstGeom>
          <a:solidFill>
            <a:srgbClr val="0070C0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6A2647-0E6D-0115-C9FE-FFDD491D6D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7667" y="-7603"/>
            <a:ext cx="9429133" cy="689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65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35F9B1-6363-DDA8-92EB-3988C6087A08}"/>
              </a:ext>
            </a:extLst>
          </p:cNvPr>
          <p:cNvSpPr/>
          <p:nvPr/>
        </p:nvSpPr>
        <p:spPr>
          <a:xfrm>
            <a:off x="468629" y="4046220"/>
            <a:ext cx="10929043" cy="4914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1A5C47-8E56-4FA0-4DAF-61E5EAFA8F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89"/>
          <a:stretch/>
        </p:blipFill>
        <p:spPr>
          <a:xfrm>
            <a:off x="-13456" y="834704"/>
            <a:ext cx="8667597" cy="6031288"/>
          </a:xfrm>
          <a:prstGeom prst="rect">
            <a:avLst/>
          </a:prstGeom>
        </p:spPr>
      </p:pic>
      <p:sp>
        <p:nvSpPr>
          <p:cNvPr id="3" name="Subtitle 3"/>
          <p:cNvSpPr>
            <a:spLocks noGrp="1"/>
          </p:cNvSpPr>
          <p:nvPr>
            <p:ph type="subTitle" idx="1"/>
          </p:nvPr>
        </p:nvSpPr>
        <p:spPr>
          <a:xfrm>
            <a:off x="8314120" y="1083209"/>
            <a:ext cx="3858677" cy="4940087"/>
          </a:xfrm>
        </p:spPr>
        <p:txBody>
          <a:bodyPr>
            <a:noAutofit/>
          </a:bodyPr>
          <a:lstStyle/>
          <a:p>
            <a:pPr algn="ctr"/>
            <a:endParaRPr lang="en-ZA" sz="2200" b="1" dirty="0">
              <a:solidFill>
                <a:schemeClr val="accent1"/>
              </a:solidFill>
              <a:latin typeface="+mn-lt"/>
            </a:endParaRPr>
          </a:p>
          <a:p>
            <a:pPr lvl="1" algn="l"/>
            <a:r>
              <a:rPr lang="en-ZA" sz="2200" b="1" dirty="0">
                <a:solidFill>
                  <a:srgbClr val="290797"/>
                </a:solidFill>
              </a:rPr>
              <a:t>(</a:t>
            </a:r>
            <a:r>
              <a:rPr lang="en-ZA" sz="2200" b="1" dirty="0" err="1">
                <a:solidFill>
                  <a:srgbClr val="290797"/>
                </a:solidFill>
              </a:rPr>
              <a:t>i</a:t>
            </a:r>
            <a:r>
              <a:rPr lang="en-ZA" sz="2200" b="1" dirty="0">
                <a:solidFill>
                  <a:srgbClr val="290797"/>
                </a:solidFill>
              </a:rPr>
              <a:t>) </a:t>
            </a:r>
            <a:r>
              <a:rPr lang="en-ZA" sz="2200" b="1" dirty="0">
                <a:solidFill>
                  <a:srgbClr val="FF0000"/>
                </a:solidFill>
              </a:rPr>
              <a:t>Local Models: </a:t>
            </a:r>
            <a:br>
              <a:rPr lang="en-ZA" sz="2200" b="1" dirty="0">
                <a:solidFill>
                  <a:srgbClr val="FF0000"/>
                </a:solidFill>
              </a:rPr>
            </a:br>
            <a:r>
              <a:rPr lang="en-ZA" sz="2200" b="1" dirty="0">
                <a:solidFill>
                  <a:srgbClr val="290797"/>
                </a:solidFill>
              </a:rPr>
              <a:t>Gap models (PC / OG / SG / TPC) within the light cylinder</a:t>
            </a:r>
          </a:p>
          <a:p>
            <a:pPr lvl="1" algn="l"/>
            <a:endParaRPr lang="en-ZA" sz="2200" b="1" dirty="0">
              <a:solidFill>
                <a:srgbClr val="290797"/>
              </a:solidFill>
            </a:endParaRPr>
          </a:p>
          <a:p>
            <a:pPr lvl="1" algn="l"/>
            <a:endParaRPr lang="en-ZA" sz="2200" b="1" dirty="0">
              <a:solidFill>
                <a:srgbClr val="290797"/>
              </a:solidFill>
            </a:endParaRPr>
          </a:p>
          <a:p>
            <a:pPr lvl="1" algn="l"/>
            <a:r>
              <a:rPr lang="en-ZA" sz="2200" b="1" dirty="0">
                <a:solidFill>
                  <a:srgbClr val="290797"/>
                </a:solidFill>
              </a:rPr>
              <a:t>(ii) </a:t>
            </a:r>
            <a:r>
              <a:rPr lang="en-ZA" sz="2200" b="1" dirty="0">
                <a:solidFill>
                  <a:srgbClr val="FF0000"/>
                </a:solidFill>
              </a:rPr>
              <a:t>Global Models: </a:t>
            </a:r>
            <a:br>
              <a:rPr lang="en-ZA" sz="2200" b="1" dirty="0">
                <a:solidFill>
                  <a:srgbClr val="FF0000"/>
                </a:solidFill>
              </a:rPr>
            </a:br>
            <a:r>
              <a:rPr lang="en-ZA" sz="2200" b="1" dirty="0">
                <a:solidFill>
                  <a:srgbClr val="290797"/>
                </a:solidFill>
              </a:rPr>
              <a:t>- Separatrix / current sheet model: E</a:t>
            </a:r>
            <a:r>
              <a:rPr lang="en-ZA" sz="2200" b="1" baseline="-25000" dirty="0">
                <a:solidFill>
                  <a:srgbClr val="290797"/>
                </a:solidFill>
              </a:rPr>
              <a:t>||</a:t>
            </a:r>
            <a:r>
              <a:rPr lang="en-ZA" sz="2200" b="1" dirty="0">
                <a:solidFill>
                  <a:srgbClr val="290797"/>
                </a:solidFill>
              </a:rPr>
              <a:t>,  SCR / IC</a:t>
            </a:r>
            <a:endParaRPr lang="en-ZA" sz="2200" b="1" dirty="0">
              <a:solidFill>
                <a:srgbClr val="FF0000"/>
              </a:solidFill>
            </a:endParaRPr>
          </a:p>
          <a:p>
            <a:pPr lvl="1" algn="l"/>
            <a:r>
              <a:rPr lang="en-ZA" sz="2200" b="1" dirty="0">
                <a:solidFill>
                  <a:srgbClr val="290797"/>
                </a:solidFill>
              </a:rPr>
              <a:t>- Magnetic reconnection in current sheet; Doppler-boosted SR / IC </a:t>
            </a:r>
            <a:br>
              <a:rPr lang="en-ZA" sz="2200" b="1" dirty="0">
                <a:solidFill>
                  <a:srgbClr val="290797"/>
                </a:solidFill>
              </a:rPr>
            </a:br>
            <a:r>
              <a:rPr lang="en-ZA" sz="2200" b="1" dirty="0">
                <a:solidFill>
                  <a:srgbClr val="290797"/>
                </a:solidFill>
              </a:rPr>
              <a:t>(striped wind)</a:t>
            </a:r>
          </a:p>
          <a:p>
            <a:pPr lvl="1" algn="l"/>
            <a:endParaRPr lang="en-ZA" sz="2200" b="1" dirty="0">
              <a:solidFill>
                <a:srgbClr val="290797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89CBE5F-F5D2-4212-8383-9E05E01DE063}"/>
              </a:ext>
            </a:extLst>
          </p:cNvPr>
          <p:cNvSpPr txBox="1">
            <a:spLocks/>
          </p:cNvSpPr>
          <p:nvPr/>
        </p:nvSpPr>
        <p:spPr>
          <a:xfrm>
            <a:off x="0" y="194546"/>
            <a:ext cx="12192000" cy="817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A" sz="8800" b="1" dirty="0">
                <a:solidFill>
                  <a:schemeClr val="accent1"/>
                </a:solidFill>
                <a:latin typeface="Bodoni MT" panose="02070603080606020203" pitchFamily="18" charset="0"/>
              </a:rPr>
              <a:t>Model Frameworks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88ACD1-0331-0F7C-E553-80BF55672CD5}"/>
              </a:ext>
            </a:extLst>
          </p:cNvPr>
          <p:cNvSpPr/>
          <p:nvPr/>
        </p:nvSpPr>
        <p:spPr>
          <a:xfrm>
            <a:off x="6120506" y="4633791"/>
            <a:ext cx="247444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Aharonian et al. (2023)</a:t>
            </a:r>
            <a:endParaRPr lang="en-ZA" b="1" dirty="0">
              <a:solidFill>
                <a:srgbClr val="7030A0"/>
              </a:solidFill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EA16B926-BF05-D109-7B9F-C21B6EAE8736}"/>
              </a:ext>
            </a:extLst>
          </p:cNvPr>
          <p:cNvSpPr/>
          <p:nvPr/>
        </p:nvSpPr>
        <p:spPr bwMode="auto">
          <a:xfrm rot="3618352">
            <a:off x="1073949" y="1858130"/>
            <a:ext cx="1083394" cy="444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517B61A2-779B-2F41-C426-563C3078C270}"/>
              </a:ext>
            </a:extLst>
          </p:cNvPr>
          <p:cNvSpPr/>
          <p:nvPr/>
        </p:nvSpPr>
        <p:spPr bwMode="auto">
          <a:xfrm rot="3618352">
            <a:off x="6015568" y="1973949"/>
            <a:ext cx="1083394" cy="444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7460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648D96-3283-5F22-4476-1C1829A0D21E}"/>
              </a:ext>
            </a:extLst>
          </p:cNvPr>
          <p:cNvSpPr/>
          <p:nvPr/>
        </p:nvSpPr>
        <p:spPr>
          <a:xfrm>
            <a:off x="685800" y="1472909"/>
            <a:ext cx="10820400" cy="616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AE2381-3955-A9D8-2A60-D67E01C4A1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4034" y="1088967"/>
            <a:ext cx="4293766" cy="52073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B4DA43-5ED5-1922-2412-49C1CA5F8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0896" y="892003"/>
            <a:ext cx="4846492" cy="540429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0B65E53-4167-459F-9A8F-1E6616F4C760}"/>
              </a:ext>
            </a:extLst>
          </p:cNvPr>
          <p:cNvSpPr/>
          <p:nvPr/>
        </p:nvSpPr>
        <p:spPr>
          <a:xfrm>
            <a:off x="0" y="6462467"/>
            <a:ext cx="1203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1506E61-4351-F240-CF0F-CC2D9A4013B3}"/>
              </a:ext>
            </a:extLst>
          </p:cNvPr>
          <p:cNvSpPr txBox="1">
            <a:spLocks/>
          </p:cNvSpPr>
          <p:nvPr/>
        </p:nvSpPr>
        <p:spPr>
          <a:xfrm>
            <a:off x="1" y="139222"/>
            <a:ext cx="12191998" cy="94974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A" sz="6600" b="1" dirty="0">
                <a:solidFill>
                  <a:schemeClr val="accent1"/>
                </a:solidFill>
                <a:latin typeface="Bodoni MT" panose="02070603080606020203" pitchFamily="18" charset="0"/>
              </a:rPr>
              <a:t>PIC Simulations: GeV / </a:t>
            </a:r>
            <a:r>
              <a:rPr lang="en-SA" sz="6600" b="1" dirty="0" err="1">
                <a:solidFill>
                  <a:schemeClr val="accent1"/>
                </a:solidFill>
                <a:latin typeface="Bodoni MT" panose="02070603080606020203" pitchFamily="18" charset="0"/>
              </a:rPr>
              <a:t>TeV</a:t>
            </a:r>
            <a:r>
              <a:rPr lang="en-SA" sz="6600" b="1" dirty="0">
                <a:solidFill>
                  <a:schemeClr val="accent1"/>
                </a:solidFill>
                <a:latin typeface="Bodoni MT" panose="02070603080606020203" pitchFamily="18" charset="0"/>
              </a:rPr>
              <a:t> Band</a:t>
            </a:r>
            <a:endParaRPr lang="en-ZA" sz="6600" dirty="0">
              <a:solidFill>
                <a:schemeClr val="accent1"/>
              </a:solidFill>
              <a:latin typeface="Bodoni MT" panose="020706030806060202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8A09D2-86C8-3468-D9C1-6A8AC9068522}"/>
              </a:ext>
            </a:extLst>
          </p:cNvPr>
          <p:cNvSpPr txBox="1"/>
          <p:nvPr/>
        </p:nvSpPr>
        <p:spPr>
          <a:xfrm>
            <a:off x="9838360" y="1719739"/>
            <a:ext cx="2164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800" b="1" dirty="0" err="1">
                <a:solidFill>
                  <a:schemeClr val="accent1"/>
                </a:solidFill>
              </a:rPr>
              <a:t>Cerutti</a:t>
            </a:r>
            <a:r>
              <a:rPr lang="en-ZA" sz="1800" b="1" dirty="0">
                <a:solidFill>
                  <a:schemeClr val="accent1"/>
                </a:solidFill>
              </a:rPr>
              <a:t> et al. (2025)</a:t>
            </a:r>
            <a:endParaRPr lang="en-ZA" dirty="0"/>
          </a:p>
        </p:txBody>
      </p:sp>
      <p:sp>
        <p:nvSpPr>
          <p:cNvPr id="3" name="Subtitle 3">
            <a:extLst>
              <a:ext uri="{FF2B5EF4-FFF2-40B4-BE49-F238E27FC236}">
                <a16:creationId xmlns:a16="http://schemas.microsoft.com/office/drawing/2014/main" id="{6BF80453-13AD-8A16-FCFB-A5C983042D66}"/>
              </a:ext>
            </a:extLst>
          </p:cNvPr>
          <p:cNvSpPr txBox="1">
            <a:spLocks/>
          </p:cNvSpPr>
          <p:nvPr/>
        </p:nvSpPr>
        <p:spPr>
          <a:xfrm>
            <a:off x="128600" y="1362206"/>
            <a:ext cx="3214040" cy="1919474"/>
          </a:xfrm>
          <a:prstGeom prst="rect">
            <a:avLst/>
          </a:prstGeom>
          <a:solidFill>
            <a:schemeClr val="bg1"/>
          </a:solidFill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/>
              <a:buChar char="•"/>
            </a:pPr>
            <a:r>
              <a:rPr lang="en-ZA" sz="2300" b="1" kern="0" dirty="0">
                <a:solidFill>
                  <a:srgbClr val="0070C0"/>
                </a:solidFill>
              </a:rPr>
              <a:t>PIC simulations of GeV / </a:t>
            </a:r>
            <a:r>
              <a:rPr lang="en-ZA" sz="2300" b="1" kern="0" dirty="0" err="1">
                <a:solidFill>
                  <a:srgbClr val="0070C0"/>
                </a:solidFill>
              </a:rPr>
              <a:t>TeV</a:t>
            </a:r>
            <a:r>
              <a:rPr lang="en-ZA" sz="2300" b="1" kern="0" dirty="0">
                <a:solidFill>
                  <a:srgbClr val="0070C0"/>
                </a:solidFill>
              </a:rPr>
              <a:t> light curves</a:t>
            </a:r>
          </a:p>
          <a:p>
            <a:pPr marL="457200" indent="-457200">
              <a:buFont typeface="Arial"/>
              <a:buChar char="•"/>
            </a:pPr>
            <a:r>
              <a:rPr lang="en-ZA" sz="2300" b="1" kern="0" dirty="0">
                <a:solidFill>
                  <a:srgbClr val="0070C0"/>
                </a:solidFill>
              </a:rPr>
              <a:t>Two target fields assumed:</a:t>
            </a:r>
          </a:p>
          <a:p>
            <a:pPr marL="749808" lvl="1" indent="-457200">
              <a:buFont typeface="Wingdings" panose="05000000000000000000" pitchFamily="2" charset="2"/>
              <a:buChar char="Ø"/>
            </a:pPr>
            <a:r>
              <a:rPr lang="en-ZA" sz="2100" b="1" kern="0" dirty="0">
                <a:solidFill>
                  <a:srgbClr val="0070C0"/>
                </a:solidFill>
              </a:rPr>
              <a:t>Uniform CMB / diffuse emission (e.g., nebula)</a:t>
            </a:r>
          </a:p>
          <a:p>
            <a:pPr marL="749808" lvl="1" indent="-457200">
              <a:buFont typeface="Wingdings" panose="05000000000000000000" pitchFamily="2" charset="2"/>
              <a:buChar char="Ø"/>
            </a:pPr>
            <a:r>
              <a:rPr lang="en-ZA" sz="2100" b="1" kern="0" dirty="0">
                <a:solidFill>
                  <a:srgbClr val="0070C0"/>
                </a:solidFill>
              </a:rPr>
              <a:t>Point source at stellar centre (</a:t>
            </a:r>
            <a:r>
              <a:rPr lang="en-SA" sz="2100" b="1" kern="0" dirty="0">
                <a:solidFill>
                  <a:srgbClr val="0070C0"/>
                </a:solidFill>
              </a:rPr>
              <a:t>t</a:t>
            </a:r>
            <a:r>
              <a:rPr lang="en-ZA" sz="2100" b="1" kern="0" dirty="0" err="1">
                <a:solidFill>
                  <a:srgbClr val="0070C0"/>
                </a:solidFill>
              </a:rPr>
              <a:t>hermal</a:t>
            </a:r>
            <a:r>
              <a:rPr lang="en-ZA" sz="2100" b="1" kern="0" dirty="0">
                <a:solidFill>
                  <a:srgbClr val="0070C0"/>
                </a:solidFill>
              </a:rPr>
              <a:t> surface hotspots)</a:t>
            </a:r>
          </a:p>
          <a:p>
            <a:pPr marL="457200" indent="-457200">
              <a:buFont typeface="Arial"/>
              <a:buChar char="•"/>
            </a:pPr>
            <a:r>
              <a:rPr lang="en-SA" sz="2300" b="1" kern="0" dirty="0">
                <a:solidFill>
                  <a:srgbClr val="0070C0"/>
                </a:solidFill>
              </a:rPr>
              <a:t>Reconnection: </a:t>
            </a:r>
            <a:br>
              <a:rPr lang="en-SA" sz="2300" b="1" kern="0" dirty="0">
                <a:solidFill>
                  <a:srgbClr val="0070C0"/>
                </a:solidFill>
              </a:rPr>
            </a:br>
            <a:r>
              <a:rPr lang="en-SA" sz="2300" b="1" kern="0" dirty="0">
                <a:solidFill>
                  <a:srgbClr val="0070C0"/>
                </a:solidFill>
                <a:latin typeface="Symbol" panose="05050102010706020507" pitchFamily="18" charset="2"/>
              </a:rPr>
              <a:t>s</a:t>
            </a:r>
            <a:r>
              <a:rPr lang="en-SA" sz="2300" b="1" kern="0" dirty="0">
                <a:solidFill>
                  <a:srgbClr val="0070C0"/>
                </a:solidFill>
              </a:rPr>
              <a:t> &gt; 1e7!</a:t>
            </a:r>
          </a:p>
          <a:p>
            <a:pPr marL="457200" indent="-457200">
              <a:buFont typeface="Arial"/>
              <a:buChar char="•"/>
            </a:pPr>
            <a:r>
              <a:rPr lang="en-ZA" sz="2300" b="1" kern="0" dirty="0">
                <a:solidFill>
                  <a:srgbClr val="0070C0"/>
                </a:solidFill>
              </a:rPr>
              <a:t>P1/P2 &amp; P3 vs </a:t>
            </a:r>
            <a:r>
              <a:rPr lang="en-ZA" sz="2300" b="1" kern="0" dirty="0" err="1">
                <a:solidFill>
                  <a:srgbClr val="0070C0"/>
                </a:solidFill>
              </a:rPr>
              <a:t>E</a:t>
            </a:r>
            <a:r>
              <a:rPr lang="en-ZA" sz="2300" b="1" kern="0" baseline="-25000" dirty="0" err="1">
                <a:solidFill>
                  <a:srgbClr val="0070C0"/>
                </a:solidFill>
                <a:latin typeface="Symbol" panose="05050102010706020507" pitchFamily="18" charset="2"/>
              </a:rPr>
              <a:t>g</a:t>
            </a:r>
            <a:endParaRPr lang="en-ZA" sz="2300" b="1" kern="0" baseline="-25000" dirty="0">
              <a:solidFill>
                <a:srgbClr val="0070C0"/>
              </a:solidFill>
              <a:latin typeface="Symbol" panose="05050102010706020507" pitchFamily="18" charset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871FFA-4874-5BF5-88F8-F1609F65A55B}"/>
              </a:ext>
            </a:extLst>
          </p:cNvPr>
          <p:cNvSpPr txBox="1"/>
          <p:nvPr/>
        </p:nvSpPr>
        <p:spPr>
          <a:xfrm>
            <a:off x="9763760" y="830338"/>
            <a:ext cx="2042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A" sz="1800" b="1" kern="0" dirty="0">
                <a:latin typeface="Symbol" panose="05050102010706020507" pitchFamily="18" charset="2"/>
              </a:rPr>
              <a:t>z</a:t>
            </a:r>
            <a:endParaRPr lang="en-ZA" dirty="0">
              <a:latin typeface="Symbol" panose="05050102010706020507" pitchFamily="18" charset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A34BF7-7F50-92B9-6B3F-AD72A5AEC1E9}"/>
              </a:ext>
            </a:extLst>
          </p:cNvPr>
          <p:cNvSpPr txBox="1"/>
          <p:nvPr/>
        </p:nvSpPr>
        <p:spPr>
          <a:xfrm>
            <a:off x="7994840" y="1750142"/>
            <a:ext cx="787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A" sz="1800" b="1" kern="0" dirty="0">
                <a:latin typeface="Symbol" panose="05050102010706020507" pitchFamily="18" charset="2"/>
              </a:rPr>
              <a:t>a=30</a:t>
            </a:r>
            <a:r>
              <a:rPr lang="en-SA" sz="1800" b="1" kern="0" baseline="30000" dirty="0">
                <a:latin typeface="Symbol" panose="05050102010706020507" pitchFamily="18" charset="2"/>
              </a:rPr>
              <a:t>o</a:t>
            </a:r>
            <a:endParaRPr lang="en-ZA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DAD800B-C494-6BAE-F160-22FCB8537F46}"/>
              </a:ext>
            </a:extLst>
          </p:cNvPr>
          <p:cNvGrpSpPr/>
          <p:nvPr/>
        </p:nvGrpSpPr>
        <p:grpSpPr>
          <a:xfrm>
            <a:off x="8310880" y="1992452"/>
            <a:ext cx="3881121" cy="4900152"/>
            <a:chOff x="8310880" y="1992452"/>
            <a:chExt cx="3881121" cy="490015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9CF8096-ABC3-DDBC-FB38-23D1DDBB6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10880" y="2013897"/>
              <a:ext cx="3881121" cy="4878707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ECFD1A1-6A25-D23A-2A9C-B058D0A8E316}"/>
                </a:ext>
              </a:extLst>
            </p:cNvPr>
            <p:cNvSpPr/>
            <p:nvPr/>
          </p:nvSpPr>
          <p:spPr>
            <a:xfrm>
              <a:off x="9994383" y="2012771"/>
              <a:ext cx="1770897" cy="2831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3D7132A-EDB9-A479-2152-45E66B25648F}"/>
                </a:ext>
              </a:extLst>
            </p:cNvPr>
            <p:cNvSpPr txBox="1"/>
            <p:nvPr/>
          </p:nvSpPr>
          <p:spPr>
            <a:xfrm>
              <a:off x="10055343" y="1992452"/>
              <a:ext cx="206583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SA" sz="1800" b="1" kern="0" dirty="0">
                  <a:latin typeface="Symbol" panose="05050102010706020507" pitchFamily="18" charset="2"/>
                </a:rPr>
                <a:t>a=60</a:t>
              </a:r>
              <a:r>
                <a:rPr lang="en-SA" sz="1800" b="1" kern="0" baseline="30000" dirty="0">
                  <a:latin typeface="Symbol" panose="05050102010706020507" pitchFamily="18" charset="2"/>
                </a:rPr>
                <a:t>o</a:t>
              </a:r>
              <a:r>
                <a:rPr lang="en-SA" sz="1800" b="1" kern="0" dirty="0">
                  <a:latin typeface="Symbol" panose="05050102010706020507" pitchFamily="18" charset="2"/>
                </a:rPr>
                <a:t> </a:t>
              </a:r>
              <a:r>
                <a:rPr lang="en-SA" b="1" kern="0" dirty="0">
                  <a:latin typeface="Symbol" panose="05050102010706020507" pitchFamily="18" charset="2"/>
                </a:rPr>
                <a:t>, </a:t>
              </a:r>
              <a:r>
                <a:rPr lang="en-SA" sz="1800" b="1" kern="0" dirty="0">
                  <a:latin typeface="Symbol" panose="05050102010706020507" pitchFamily="18" charset="2"/>
                </a:rPr>
                <a:t>z=110</a:t>
              </a:r>
              <a:r>
                <a:rPr lang="en-SA" sz="1800" b="1" kern="0" baseline="30000" dirty="0">
                  <a:latin typeface="Symbol" panose="05050102010706020507" pitchFamily="18" charset="2"/>
                </a:rPr>
                <a:t>o</a:t>
              </a:r>
              <a:endParaRPr lang="en-ZA" baseline="30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1194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648D96-3283-5F22-4476-1C1829A0D21E}"/>
              </a:ext>
            </a:extLst>
          </p:cNvPr>
          <p:cNvSpPr/>
          <p:nvPr/>
        </p:nvSpPr>
        <p:spPr>
          <a:xfrm>
            <a:off x="685800" y="1472909"/>
            <a:ext cx="10820400" cy="616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B65E53-4167-459F-9A8F-1E6616F4C760}"/>
              </a:ext>
            </a:extLst>
          </p:cNvPr>
          <p:cNvSpPr/>
          <p:nvPr/>
        </p:nvSpPr>
        <p:spPr>
          <a:xfrm>
            <a:off x="0" y="6462467"/>
            <a:ext cx="1203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6693D1-CF8F-25ED-799B-4665CDC3F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0743" y="826541"/>
            <a:ext cx="6551257" cy="603145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1506E61-4351-F240-CF0F-CC2D9A4013B3}"/>
              </a:ext>
            </a:extLst>
          </p:cNvPr>
          <p:cNvSpPr txBox="1">
            <a:spLocks/>
          </p:cNvSpPr>
          <p:nvPr/>
        </p:nvSpPr>
        <p:spPr>
          <a:xfrm>
            <a:off x="1" y="139222"/>
            <a:ext cx="12191998" cy="94974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A" sz="6600" b="1" dirty="0">
                <a:solidFill>
                  <a:schemeClr val="accent1"/>
                </a:solidFill>
                <a:latin typeface="Bodoni MT" panose="02070603080606020203" pitchFamily="18" charset="0"/>
              </a:rPr>
              <a:t>PIC Simulations: GeV / </a:t>
            </a:r>
            <a:r>
              <a:rPr lang="en-SA" sz="6600" b="1" dirty="0" err="1">
                <a:solidFill>
                  <a:schemeClr val="accent1"/>
                </a:solidFill>
                <a:latin typeface="Bodoni MT" panose="02070603080606020203" pitchFamily="18" charset="0"/>
              </a:rPr>
              <a:t>TeV</a:t>
            </a:r>
            <a:r>
              <a:rPr lang="en-SA" sz="6600" b="1" dirty="0">
                <a:solidFill>
                  <a:schemeClr val="accent1"/>
                </a:solidFill>
                <a:latin typeface="Bodoni MT" panose="02070603080606020203" pitchFamily="18" charset="0"/>
              </a:rPr>
              <a:t> Band</a:t>
            </a:r>
            <a:endParaRPr lang="en-ZA" sz="6600" dirty="0">
              <a:solidFill>
                <a:schemeClr val="accent1"/>
              </a:solidFill>
              <a:latin typeface="Bodoni MT" panose="020706030806060202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8A09D2-86C8-3468-D9C1-6A8AC9068522}"/>
              </a:ext>
            </a:extLst>
          </p:cNvPr>
          <p:cNvSpPr txBox="1"/>
          <p:nvPr/>
        </p:nvSpPr>
        <p:spPr>
          <a:xfrm>
            <a:off x="9673920" y="2130059"/>
            <a:ext cx="1832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SA" sz="1800" b="1" dirty="0" err="1">
                <a:solidFill>
                  <a:schemeClr val="accent1"/>
                </a:solidFill>
              </a:rPr>
              <a:t>Kalapotharakos</a:t>
            </a:r>
            <a:r>
              <a:rPr lang="en-SA" sz="1800" b="1" dirty="0">
                <a:solidFill>
                  <a:schemeClr val="accent1"/>
                </a:solidFill>
              </a:rPr>
              <a:t> </a:t>
            </a:r>
            <a:r>
              <a:rPr lang="en-ZA" sz="1800" b="1" dirty="0">
                <a:solidFill>
                  <a:schemeClr val="accent1"/>
                </a:solidFill>
              </a:rPr>
              <a:t>et al. (202</a:t>
            </a:r>
            <a:r>
              <a:rPr lang="en-SA" sz="1800" b="1" dirty="0">
                <a:solidFill>
                  <a:schemeClr val="accent1"/>
                </a:solidFill>
              </a:rPr>
              <a:t>6</a:t>
            </a:r>
            <a:r>
              <a:rPr lang="en-ZA" sz="1800" b="1" dirty="0">
                <a:solidFill>
                  <a:schemeClr val="accent1"/>
                </a:solidFill>
              </a:rPr>
              <a:t>)</a:t>
            </a:r>
            <a:endParaRPr lang="en-ZA" dirty="0"/>
          </a:p>
        </p:txBody>
      </p:sp>
      <p:sp>
        <p:nvSpPr>
          <p:cNvPr id="3" name="Subtitle 3">
            <a:extLst>
              <a:ext uri="{FF2B5EF4-FFF2-40B4-BE49-F238E27FC236}">
                <a16:creationId xmlns:a16="http://schemas.microsoft.com/office/drawing/2014/main" id="{6BF80453-13AD-8A16-FCFB-A5C983042D66}"/>
              </a:ext>
            </a:extLst>
          </p:cNvPr>
          <p:cNvSpPr txBox="1">
            <a:spLocks/>
          </p:cNvSpPr>
          <p:nvPr/>
        </p:nvSpPr>
        <p:spPr>
          <a:xfrm>
            <a:off x="443559" y="1517358"/>
            <a:ext cx="4910761" cy="4211917"/>
          </a:xfrm>
          <a:prstGeom prst="rect">
            <a:avLst/>
          </a:prstGeom>
          <a:solidFill>
            <a:schemeClr val="bg1"/>
          </a:solidFill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/>
              <a:buChar char="•"/>
            </a:pPr>
            <a:r>
              <a:rPr lang="en-SA" sz="2400" b="1" kern="0" dirty="0">
                <a:solidFill>
                  <a:srgbClr val="0070C0"/>
                </a:solidFill>
              </a:rPr>
              <a:t>Assumptions</a:t>
            </a:r>
            <a:r>
              <a:rPr lang="en-ZA" sz="2400" b="1" kern="0" dirty="0">
                <a:solidFill>
                  <a:srgbClr val="0070C0"/>
                </a:solidFill>
              </a:rPr>
              <a:t>:</a:t>
            </a:r>
          </a:p>
          <a:p>
            <a:pPr marL="749808" lvl="1" indent="-457200">
              <a:buFont typeface="Wingdings" panose="05000000000000000000" pitchFamily="2" charset="2"/>
              <a:buChar char="Ø"/>
            </a:pPr>
            <a:r>
              <a:rPr lang="en-SA" sz="2400" b="1" kern="0" dirty="0">
                <a:solidFill>
                  <a:srgbClr val="0070C0"/>
                </a:solidFill>
              </a:rPr>
              <a:t>Power-law sub-mm to IR soft photons</a:t>
            </a:r>
            <a:endParaRPr lang="en-ZA" sz="2400" b="1" kern="0" dirty="0">
              <a:solidFill>
                <a:srgbClr val="0070C0"/>
              </a:solidFill>
            </a:endParaRPr>
          </a:p>
          <a:p>
            <a:pPr marL="749808" lvl="1" indent="-457200">
              <a:buFont typeface="Wingdings" panose="05000000000000000000" pitchFamily="2" charset="2"/>
              <a:buChar char="Ø"/>
            </a:pPr>
            <a:r>
              <a:rPr lang="en-SA" sz="2400" b="1" kern="0" dirty="0">
                <a:solidFill>
                  <a:srgbClr val="0070C0"/>
                </a:solidFill>
              </a:rPr>
              <a:t>Representative P, B, </a:t>
            </a:r>
            <a:r>
              <a:rPr lang="en-SA" sz="2400" b="1" kern="0" dirty="0" err="1">
                <a:solidFill>
                  <a:srgbClr val="0070C0"/>
                </a:solidFill>
              </a:rPr>
              <a:t>Edot</a:t>
            </a:r>
            <a:r>
              <a:rPr lang="en-SA" sz="2400" b="1" kern="0" dirty="0">
                <a:solidFill>
                  <a:srgbClr val="0070C0"/>
                </a:solidFill>
              </a:rPr>
              <a:t> from PIC grid of models (injection ~ FF-ness)</a:t>
            </a:r>
          </a:p>
          <a:p>
            <a:pPr marL="749808" lvl="1" indent="-457200">
              <a:buFont typeface="Wingdings" panose="05000000000000000000" pitchFamily="2" charset="2"/>
              <a:buChar char="Ø"/>
            </a:pPr>
            <a:r>
              <a:rPr lang="en-SA" sz="2400" b="1" kern="0" dirty="0">
                <a:solidFill>
                  <a:srgbClr val="0070C0"/>
                </a:solidFill>
              </a:rPr>
              <a:t>GeV normalisation fixed, </a:t>
            </a:r>
            <a:r>
              <a:rPr lang="en-SA" sz="2400" b="1" kern="0" dirty="0" err="1">
                <a:solidFill>
                  <a:srgbClr val="0070C0"/>
                </a:solidFill>
              </a:rPr>
              <a:t>TeV</a:t>
            </a:r>
            <a:r>
              <a:rPr lang="en-SA" sz="2400" b="1" kern="0" dirty="0">
                <a:solidFill>
                  <a:srgbClr val="0070C0"/>
                </a:solidFill>
              </a:rPr>
              <a:t> free (soft photon normalisation)</a:t>
            </a:r>
            <a:endParaRPr lang="en-ZA" sz="2400" b="1" kern="0" dirty="0">
              <a:solidFill>
                <a:srgbClr val="0070C0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n-SA" sz="2400" b="1" kern="0" dirty="0">
                <a:solidFill>
                  <a:srgbClr val="0070C0"/>
                </a:solidFill>
              </a:rPr>
              <a:t>E</a:t>
            </a:r>
            <a:r>
              <a:rPr lang="en-SA" sz="2400" b="1" kern="0" baseline="-25000" dirty="0">
                <a:solidFill>
                  <a:srgbClr val="0070C0"/>
                </a:solidFill>
              </a:rPr>
              <a:t>||</a:t>
            </a:r>
            <a:r>
              <a:rPr lang="en-SA" sz="2400" b="1" kern="0" dirty="0">
                <a:solidFill>
                  <a:srgbClr val="0070C0"/>
                </a:solidFill>
              </a:rPr>
              <a:t> acceleration produces </a:t>
            </a:r>
            <a:r>
              <a:rPr lang="en-SA" sz="2400" b="1" kern="0" dirty="0">
                <a:solidFill>
                  <a:srgbClr val="0070C0"/>
                </a:solidFill>
                <a:latin typeface="Symbol" panose="05050102010706020507" pitchFamily="18" charset="2"/>
              </a:rPr>
              <a:t>g</a:t>
            </a:r>
            <a:r>
              <a:rPr lang="en-SA" sz="2400" b="1" kern="0" dirty="0">
                <a:solidFill>
                  <a:srgbClr val="0070C0"/>
                </a:solidFill>
              </a:rPr>
              <a:t> ~ 5e7 naturally</a:t>
            </a:r>
          </a:p>
          <a:p>
            <a:pPr marL="457200" indent="-457200">
              <a:buFont typeface="Arial"/>
              <a:buChar char="•"/>
            </a:pPr>
            <a:r>
              <a:rPr lang="en-SA" sz="2400" b="1" kern="0" dirty="0">
                <a:solidFill>
                  <a:srgbClr val="0070C0"/>
                </a:solidFill>
              </a:rPr>
              <a:t>Joint constraints (single particle population)</a:t>
            </a:r>
            <a:endParaRPr lang="en-ZA" sz="2400" b="1" kern="0" baseline="-25000" dirty="0">
              <a:solidFill>
                <a:srgbClr val="0070C0"/>
              </a:solidFill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53247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648D96-3283-5F22-4476-1C1829A0D21E}"/>
              </a:ext>
            </a:extLst>
          </p:cNvPr>
          <p:cNvSpPr/>
          <p:nvPr/>
        </p:nvSpPr>
        <p:spPr>
          <a:xfrm>
            <a:off x="685800" y="1472909"/>
            <a:ext cx="10820400" cy="616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B65E53-4167-459F-9A8F-1E6616F4C760}"/>
              </a:ext>
            </a:extLst>
          </p:cNvPr>
          <p:cNvSpPr/>
          <p:nvPr/>
        </p:nvSpPr>
        <p:spPr>
          <a:xfrm>
            <a:off x="0" y="6462467"/>
            <a:ext cx="1203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EE5134-B1AD-1851-C94D-35838E673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161" y="738002"/>
            <a:ext cx="7619538" cy="610395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1506E61-4351-F240-CF0F-CC2D9A4013B3}"/>
              </a:ext>
            </a:extLst>
          </p:cNvPr>
          <p:cNvSpPr txBox="1">
            <a:spLocks/>
          </p:cNvSpPr>
          <p:nvPr/>
        </p:nvSpPr>
        <p:spPr>
          <a:xfrm>
            <a:off x="1" y="261142"/>
            <a:ext cx="12191998" cy="949745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A" sz="8800" b="1" dirty="0">
                <a:solidFill>
                  <a:schemeClr val="accent1"/>
                </a:solidFill>
                <a:latin typeface="Bodoni MT" panose="02070603080606020203" pitchFamily="18" charset="0"/>
              </a:rPr>
              <a:t>Rough Predictions</a:t>
            </a:r>
            <a:endParaRPr lang="en-ZA" sz="8800" dirty="0">
              <a:solidFill>
                <a:schemeClr val="accent1"/>
              </a:solidFill>
              <a:latin typeface="Bodoni MT" panose="020706030806060202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8A09D2-86C8-3468-D9C1-6A8AC9068522}"/>
              </a:ext>
            </a:extLst>
          </p:cNvPr>
          <p:cNvSpPr txBox="1"/>
          <p:nvPr/>
        </p:nvSpPr>
        <p:spPr>
          <a:xfrm>
            <a:off x="7679064" y="2499391"/>
            <a:ext cx="1832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SA" sz="1800" b="1" dirty="0" err="1">
                <a:solidFill>
                  <a:schemeClr val="accent1"/>
                </a:solidFill>
              </a:rPr>
              <a:t>Regeard</a:t>
            </a:r>
            <a:r>
              <a:rPr lang="en-SA" sz="1800" b="1" dirty="0">
                <a:solidFill>
                  <a:schemeClr val="accent1"/>
                </a:solidFill>
              </a:rPr>
              <a:t> </a:t>
            </a:r>
            <a:r>
              <a:rPr lang="en-ZA" sz="1800" b="1" dirty="0">
                <a:solidFill>
                  <a:schemeClr val="accent1"/>
                </a:solidFill>
              </a:rPr>
              <a:t>et al. (202</a:t>
            </a:r>
            <a:r>
              <a:rPr lang="en-SA" sz="1800" b="1" dirty="0">
                <a:solidFill>
                  <a:schemeClr val="accent1"/>
                </a:solidFill>
              </a:rPr>
              <a:t>5</a:t>
            </a:r>
            <a:r>
              <a:rPr lang="en-ZA" sz="1800" b="1" dirty="0">
                <a:solidFill>
                  <a:schemeClr val="accent1"/>
                </a:solidFill>
              </a:rPr>
              <a:t>)</a:t>
            </a:r>
            <a:endParaRPr lang="en-ZA" dirty="0"/>
          </a:p>
        </p:txBody>
      </p:sp>
      <p:sp>
        <p:nvSpPr>
          <p:cNvPr id="3" name="Subtitle 3">
            <a:extLst>
              <a:ext uri="{FF2B5EF4-FFF2-40B4-BE49-F238E27FC236}">
                <a16:creationId xmlns:a16="http://schemas.microsoft.com/office/drawing/2014/main" id="{6BF80453-13AD-8A16-FCFB-A5C983042D66}"/>
              </a:ext>
            </a:extLst>
          </p:cNvPr>
          <p:cNvSpPr txBox="1">
            <a:spLocks/>
          </p:cNvSpPr>
          <p:nvPr/>
        </p:nvSpPr>
        <p:spPr>
          <a:xfrm>
            <a:off x="555319" y="1669758"/>
            <a:ext cx="4026841" cy="4211917"/>
          </a:xfrm>
          <a:prstGeom prst="rect">
            <a:avLst/>
          </a:prstGeom>
          <a:solidFill>
            <a:schemeClr val="bg1"/>
          </a:solidFill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/>
              <a:buChar char="•"/>
            </a:pPr>
            <a:r>
              <a:rPr lang="en-ZA" sz="2400" b="1" kern="0" dirty="0">
                <a:solidFill>
                  <a:srgbClr val="0070C0"/>
                </a:solidFill>
              </a:rPr>
              <a:t>G</a:t>
            </a:r>
            <a:r>
              <a:rPr lang="en-SA" sz="2400" b="1" kern="0" dirty="0">
                <a:solidFill>
                  <a:srgbClr val="0070C0"/>
                </a:solidFill>
              </a:rPr>
              <a:t>eV bump fit by SR </a:t>
            </a:r>
            <a:br>
              <a:rPr lang="en-SA" sz="2400" b="1" kern="0" dirty="0">
                <a:solidFill>
                  <a:srgbClr val="0070C0"/>
                </a:solidFill>
              </a:rPr>
            </a:br>
            <a:r>
              <a:rPr lang="en-SA" sz="2400" b="1" kern="0" dirty="0">
                <a:solidFill>
                  <a:srgbClr val="0070C0"/>
                </a:solidFill>
              </a:rPr>
              <a:t>(+ boosting) or CR model</a:t>
            </a:r>
          </a:p>
          <a:p>
            <a:pPr marL="457200" indent="-457200">
              <a:buFont typeface="Arial"/>
              <a:buChar char="•"/>
            </a:pPr>
            <a:r>
              <a:rPr lang="en-SA" sz="2400" b="1" kern="0" dirty="0">
                <a:solidFill>
                  <a:srgbClr val="0070C0"/>
                </a:solidFill>
              </a:rPr>
              <a:t>Particle spectrum: PL with exp. </a:t>
            </a:r>
            <a:r>
              <a:rPr lang="en-SA" sz="2400" b="1" kern="0" dirty="0" err="1">
                <a:solidFill>
                  <a:srgbClr val="0070C0"/>
                </a:solidFill>
              </a:rPr>
              <a:t>cutoff</a:t>
            </a:r>
            <a:endParaRPr lang="en-SA" sz="2400" b="1" kern="0" dirty="0">
              <a:solidFill>
                <a:srgbClr val="0070C0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n-SA" sz="2400" b="1" kern="0" dirty="0">
                <a:solidFill>
                  <a:srgbClr val="0070C0"/>
                </a:solidFill>
              </a:rPr>
              <a:t>IC in ~KN regime</a:t>
            </a:r>
          </a:p>
          <a:p>
            <a:pPr marL="457200" indent="-457200">
              <a:buFont typeface="Arial"/>
              <a:buChar char="•"/>
            </a:pPr>
            <a:r>
              <a:rPr lang="en-SA" sz="2400" b="1" kern="0" dirty="0">
                <a:solidFill>
                  <a:srgbClr val="0070C0"/>
                </a:solidFill>
              </a:rPr>
              <a:t>Extrapolation (and suppression) of X-ray spectrum to optical energies</a:t>
            </a:r>
          </a:p>
          <a:p>
            <a:pPr marL="457200" indent="-457200">
              <a:buFont typeface="Arial"/>
              <a:buChar char="•"/>
            </a:pPr>
            <a:r>
              <a:rPr lang="en-SA" sz="2400" b="1" kern="0" dirty="0">
                <a:solidFill>
                  <a:srgbClr val="0070C0"/>
                </a:solidFill>
              </a:rPr>
              <a:t>List of promising targets</a:t>
            </a:r>
          </a:p>
          <a:p>
            <a:pPr marL="457200" indent="-457200">
              <a:buFont typeface="Arial"/>
              <a:buChar char="•"/>
            </a:pPr>
            <a:endParaRPr lang="en-SA" sz="2400" b="1" kern="0" dirty="0">
              <a:solidFill>
                <a:srgbClr val="0070C0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ZA" sz="2400" b="1" kern="0" baseline="-25000" dirty="0">
              <a:solidFill>
                <a:srgbClr val="0070C0"/>
              </a:solidFill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63988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B8A0970-15B7-DC33-C40A-972C47927FC1}"/>
              </a:ext>
            </a:extLst>
          </p:cNvPr>
          <p:cNvSpPr/>
          <p:nvPr/>
        </p:nvSpPr>
        <p:spPr>
          <a:xfrm>
            <a:off x="1368254" y="3953414"/>
            <a:ext cx="10820400" cy="6161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Subtitle 3"/>
          <p:cNvSpPr>
            <a:spLocks noGrp="1"/>
          </p:cNvSpPr>
          <p:nvPr>
            <p:ph type="subTitle" idx="1"/>
          </p:nvPr>
        </p:nvSpPr>
        <p:spPr>
          <a:xfrm>
            <a:off x="101020" y="2242453"/>
            <a:ext cx="6096579" cy="2775446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Mono-energetic </a:t>
            </a:r>
            <a:br>
              <a:rPr lang="en-ZA" sz="2200" b="1" kern="0" cap="none" spc="0" dirty="0">
                <a:solidFill>
                  <a:srgbClr val="0070C0"/>
                </a:solidFill>
                <a:latin typeface="+mn-lt"/>
              </a:rPr>
            </a:b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particle spectrum (CRR):</a:t>
            </a:r>
          </a:p>
          <a:p>
            <a:br>
              <a:rPr lang="en-ZA" sz="2200" b="1" kern="0" cap="none" spc="0" dirty="0">
                <a:solidFill>
                  <a:srgbClr val="0070C0"/>
                </a:solidFill>
                <a:latin typeface="+mn-lt"/>
              </a:rPr>
            </a:br>
            <a:br>
              <a:rPr lang="en-ZA" sz="2200" b="1" kern="0" cap="none" spc="0" dirty="0">
                <a:solidFill>
                  <a:srgbClr val="0070C0"/>
                </a:solidFill>
                <a:latin typeface="+mn-lt"/>
              </a:rPr>
            </a:br>
            <a:endParaRPr lang="en-ZA" sz="2200" b="1" kern="0" cap="none" spc="0" dirty="0">
              <a:solidFill>
                <a:srgbClr val="0070C0"/>
              </a:solidFill>
              <a:latin typeface="+mn-lt"/>
            </a:endParaRPr>
          </a:p>
          <a:p>
            <a:pPr marL="342900" indent="-342900">
              <a:buFont typeface="Arial"/>
              <a:buChar char="•"/>
            </a:pP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Mono-energetic </a:t>
            </a:r>
            <a:br>
              <a:rPr lang="en-ZA" sz="2200" b="1" kern="0" cap="none" spc="0" dirty="0">
                <a:solidFill>
                  <a:srgbClr val="0070C0"/>
                </a:solidFill>
                <a:latin typeface="+mn-lt"/>
              </a:rPr>
            </a:b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soft-photon </a:t>
            </a:r>
            <a:r>
              <a:rPr lang="en-SA" sz="2200" b="1" kern="0" cap="none" spc="0" dirty="0">
                <a:solidFill>
                  <a:srgbClr val="0070C0"/>
                </a:solidFill>
                <a:latin typeface="+mn-lt"/>
              </a:rPr>
              <a:t>s</a:t>
            </a:r>
            <a:r>
              <a:rPr lang="en-ZA" sz="2200" b="1" kern="0" cap="none" spc="0" dirty="0" err="1">
                <a:solidFill>
                  <a:srgbClr val="0070C0"/>
                </a:solidFill>
                <a:latin typeface="+mn-lt"/>
              </a:rPr>
              <a:t>pectrum</a:t>
            </a: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:</a:t>
            </a:r>
            <a:br>
              <a:rPr lang="en-ZA" sz="2200" b="1" kern="0" cap="none" spc="0" dirty="0">
                <a:solidFill>
                  <a:srgbClr val="0070C0"/>
                </a:solidFill>
                <a:latin typeface="+mn-lt"/>
              </a:rPr>
            </a:br>
            <a:br>
              <a:rPr lang="en-ZA" sz="2200" b="1" kern="0" cap="none" spc="0" dirty="0">
                <a:solidFill>
                  <a:srgbClr val="0070C0"/>
                </a:solidFill>
                <a:latin typeface="+mn-lt"/>
              </a:rPr>
            </a:br>
            <a:endParaRPr lang="en-ZA" sz="2200" b="1" kern="0" cap="none" spc="0" dirty="0">
              <a:solidFill>
                <a:srgbClr val="0070C0"/>
              </a:solidFill>
              <a:latin typeface="+mn-lt"/>
            </a:endParaRPr>
          </a:p>
          <a:p>
            <a:pPr marL="342900" indent="-342900">
              <a:buFont typeface="Arial"/>
              <a:buChar char="•"/>
            </a:pP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IC </a:t>
            </a:r>
            <a:r>
              <a:rPr lang="en-SA" sz="2200" b="1" kern="0" cap="none" spc="0" dirty="0">
                <a:solidFill>
                  <a:srgbClr val="0070C0"/>
                </a:solidFill>
                <a:latin typeface="+mn-lt"/>
              </a:rPr>
              <a:t>f</a:t>
            </a: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lux</a:t>
            </a:r>
            <a:br>
              <a:rPr lang="en-ZA" sz="2200" b="1" kern="0" cap="none" spc="0" dirty="0">
                <a:solidFill>
                  <a:srgbClr val="0070C0"/>
                </a:solidFill>
                <a:latin typeface="+mn-lt"/>
              </a:rPr>
            </a:br>
            <a:endParaRPr lang="en-ZA" sz="2200" b="1" kern="0" cap="none" spc="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F6376E-0E89-39BC-C27A-DB8C3D1D8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9909" y="2697832"/>
            <a:ext cx="1679675" cy="81029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E7A955C-D51C-44D0-A99C-A7E5EA19F9CE}"/>
              </a:ext>
            </a:extLst>
          </p:cNvPr>
          <p:cNvSpPr/>
          <p:nvPr/>
        </p:nvSpPr>
        <p:spPr>
          <a:xfrm>
            <a:off x="0" y="6462467"/>
            <a:ext cx="1203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7984"/>
            <a:ext cx="12192000" cy="1134971"/>
          </a:xfrm>
        </p:spPr>
        <p:txBody>
          <a:bodyPr anchor="ctr">
            <a:noAutofit/>
          </a:bodyPr>
          <a:lstStyle/>
          <a:p>
            <a:pPr algn="ctr"/>
            <a:r>
              <a:rPr lang="en-ZA" sz="8800" b="1" dirty="0">
                <a:solidFill>
                  <a:schemeClr val="accent1"/>
                </a:solidFill>
                <a:latin typeface="Bodoni MT" panose="02070603080606020203" pitchFamily="18" charset="0"/>
              </a:rPr>
              <a:t>#1: Analytic Estimate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0E88CC-700F-90C4-F58D-F0427E9AD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150" y="2022513"/>
            <a:ext cx="3021726" cy="8271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A288D2-1357-1A9B-7B79-47203C068E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408" y="2174404"/>
            <a:ext cx="3629448" cy="6161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6FCEAD-5EFF-0116-8671-1F5C28F30C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8429" y="3745017"/>
            <a:ext cx="2160029" cy="5663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BC6F54A-159B-C20E-965F-497D224BEA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8108" y="4224813"/>
            <a:ext cx="1795979" cy="7928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A6D698C-D695-3DBD-0AAC-80896F359F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9502" y="5222600"/>
            <a:ext cx="5129847" cy="9043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84DCC0F-981B-64B6-8F27-554EBD5ADE24}"/>
              </a:ext>
            </a:extLst>
          </p:cNvPr>
          <p:cNvGrpSpPr/>
          <p:nvPr/>
        </p:nvGrpSpPr>
        <p:grpSpPr>
          <a:xfrm>
            <a:off x="7005531" y="3064014"/>
            <a:ext cx="5129848" cy="3732909"/>
            <a:chOff x="7086810" y="3246894"/>
            <a:chExt cx="5129847" cy="3732909"/>
          </a:xfrm>
        </p:grpSpPr>
        <p:sp>
          <p:nvSpPr>
            <p:cNvPr id="3" name="Subtitle 3">
              <a:extLst>
                <a:ext uri="{FF2B5EF4-FFF2-40B4-BE49-F238E27FC236}">
                  <a16:creationId xmlns:a16="http://schemas.microsoft.com/office/drawing/2014/main" id="{84348411-27DB-A62F-558B-AFB8BC1187FC}"/>
                </a:ext>
              </a:extLst>
            </p:cNvPr>
            <p:cNvSpPr txBox="1">
              <a:spLocks/>
            </p:cNvSpPr>
            <p:nvPr/>
          </p:nvSpPr>
          <p:spPr>
            <a:xfrm>
              <a:off x="7086810" y="3328173"/>
              <a:ext cx="5129847" cy="3651630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None/>
                <a:defRPr sz="2400" kern="1200" cap="all" spc="200" baseline="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ZA" sz="2800" b="1" u="sng" kern="0" cap="none" spc="0" dirty="0">
                  <a:solidFill>
                    <a:srgbClr val="0070C0"/>
                  </a:solidFill>
                  <a:latin typeface="+mn-lt"/>
                </a:rPr>
                <a:t>IC flux higher for</a:t>
              </a:r>
              <a:r>
                <a:rPr lang="en-ZA" sz="2800" b="1" kern="0" cap="none" spc="0" dirty="0">
                  <a:solidFill>
                    <a:srgbClr val="0070C0"/>
                  </a:solidFill>
                  <a:latin typeface="+mn-lt"/>
                </a:rPr>
                <a:t>:</a:t>
              </a:r>
            </a:p>
            <a:p>
              <a:pPr marL="800100" lvl="1" indent="-342900" algn="l">
                <a:buFont typeface="Arial"/>
                <a:buChar char="•"/>
              </a:pPr>
              <a:r>
                <a:rPr lang="en-ZA" sz="2800" b="1" kern="0" dirty="0">
                  <a:solidFill>
                    <a:srgbClr val="0070C0"/>
                  </a:solidFill>
                </a:rPr>
                <a:t>Smaller magnetosphere (P)</a:t>
              </a:r>
            </a:p>
            <a:p>
              <a:pPr marL="800100" lvl="1" indent="-342900" algn="l">
                <a:buFont typeface="Arial"/>
                <a:buChar char="•"/>
              </a:pPr>
              <a:r>
                <a:rPr lang="en-ZA" sz="2800" b="1" kern="0" dirty="0">
                  <a:solidFill>
                    <a:srgbClr val="0070C0"/>
                  </a:solidFill>
                </a:rPr>
                <a:t>Smaller distance </a:t>
              </a:r>
              <a:br>
                <a:rPr lang="en-ZA" sz="2800" b="1" kern="0" dirty="0">
                  <a:solidFill>
                    <a:srgbClr val="0070C0"/>
                  </a:solidFill>
                </a:rPr>
              </a:br>
              <a:r>
                <a:rPr lang="en-ZA" sz="2800" b="1" kern="0" dirty="0">
                  <a:solidFill>
                    <a:srgbClr val="0070C0"/>
                  </a:solidFill>
                </a:rPr>
                <a:t>between SR and IC </a:t>
              </a:r>
              <a:br>
                <a:rPr lang="en-ZA" sz="2800" b="1" kern="0" dirty="0">
                  <a:solidFill>
                    <a:srgbClr val="0070C0"/>
                  </a:solidFill>
                </a:rPr>
              </a:br>
              <a:r>
                <a:rPr lang="en-ZA" sz="2800" b="1" kern="0" dirty="0">
                  <a:solidFill>
                    <a:srgbClr val="0070C0"/>
                  </a:solidFill>
                </a:rPr>
                <a:t>emission regions</a:t>
              </a:r>
            </a:p>
            <a:p>
              <a:pPr marL="800100" lvl="1" indent="-342900" algn="l">
                <a:buFont typeface="Arial"/>
                <a:buChar char="•"/>
              </a:pPr>
              <a:r>
                <a:rPr lang="en-ZA" sz="2800" b="1" kern="0" dirty="0">
                  <a:solidFill>
                    <a:srgbClr val="0070C0"/>
                  </a:solidFill>
                </a:rPr>
                <a:t>Brighter SR</a:t>
              </a:r>
            </a:p>
            <a:p>
              <a:pPr marL="800100" lvl="1" indent="-342900" algn="l">
                <a:buFont typeface="Arial"/>
                <a:buChar char="•"/>
              </a:pPr>
              <a:r>
                <a:rPr lang="en-ZA" sz="2800" b="1" kern="0" dirty="0">
                  <a:solidFill>
                    <a:srgbClr val="0070C0"/>
                  </a:solidFill>
                </a:rPr>
                <a:t>Lower </a:t>
              </a:r>
              <a:r>
                <a:rPr lang="en-ZA" sz="2800" b="1" i="1" kern="0" dirty="0" err="1">
                  <a:solidFill>
                    <a:srgbClr val="0070C0"/>
                  </a:solidFill>
                  <a:latin typeface="Symbol" panose="05050102010706020507" pitchFamily="18" charset="2"/>
                </a:rPr>
                <a:t>e</a:t>
              </a:r>
              <a:r>
                <a:rPr lang="en-ZA" sz="2800" b="1" i="1" kern="0" baseline="-25000" dirty="0" err="1">
                  <a:solidFill>
                    <a:srgbClr val="0070C0"/>
                  </a:solidFill>
                </a:rPr>
                <a:t>O</a:t>
              </a:r>
              <a:r>
                <a:rPr lang="en-ZA" sz="2800" b="1" kern="0" dirty="0">
                  <a:solidFill>
                    <a:srgbClr val="0070C0"/>
                  </a:solidFill>
                </a:rPr>
                <a:t> (boosts </a:t>
              </a:r>
              <a:r>
                <a:rPr lang="en-ZA" sz="2800" b="1" i="1" kern="0" dirty="0">
                  <a:solidFill>
                    <a:srgbClr val="0070C0"/>
                  </a:solidFill>
                </a:rPr>
                <a:t>n</a:t>
              </a:r>
              <a:r>
                <a:rPr lang="en-ZA" sz="2800" b="1" i="1" kern="0" baseline="-25000" dirty="0">
                  <a:solidFill>
                    <a:srgbClr val="0070C0"/>
                  </a:solidFill>
                  <a:latin typeface="Symbol" panose="05050102010706020507" pitchFamily="18" charset="2"/>
                </a:rPr>
                <a:t>e</a:t>
              </a:r>
              <a:r>
                <a:rPr lang="en-ZA" sz="2800" b="1" kern="0" dirty="0">
                  <a:solidFill>
                    <a:srgbClr val="0070C0"/>
                  </a:solidFill>
                </a:rPr>
                <a:t>)</a:t>
              </a:r>
            </a:p>
            <a:p>
              <a:pPr marL="800100" lvl="1" indent="-342900" algn="l">
                <a:buFont typeface="Arial"/>
                <a:buChar char="•"/>
              </a:pPr>
              <a:r>
                <a:rPr lang="en-ZA" sz="2800" b="1" kern="0" dirty="0">
                  <a:solidFill>
                    <a:srgbClr val="0070C0"/>
                  </a:solidFill>
                </a:rPr>
                <a:t>Higher </a:t>
              </a:r>
              <a:r>
                <a:rPr lang="en-ZA" sz="2800" b="1" kern="0" dirty="0" err="1">
                  <a:solidFill>
                    <a:srgbClr val="0070C0"/>
                  </a:solidFill>
                </a:rPr>
                <a:t>L</a:t>
              </a:r>
              <a:r>
                <a:rPr lang="en-ZA" sz="2800" b="1" kern="0" baseline="-25000" dirty="0" err="1">
                  <a:solidFill>
                    <a:srgbClr val="0070C0"/>
                  </a:solidFill>
                </a:rPr>
                <a:t>GeV</a:t>
              </a:r>
              <a:endParaRPr lang="en-ZA" sz="2800" b="1" kern="0" baseline="-25000" dirty="0">
                <a:solidFill>
                  <a:srgbClr val="0070C0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1CC0383-0322-05BC-27C7-2B01F4916506}"/>
                </a:ext>
              </a:extLst>
            </p:cNvPr>
            <p:cNvSpPr/>
            <p:nvPr/>
          </p:nvSpPr>
          <p:spPr>
            <a:xfrm>
              <a:off x="7137610" y="3246894"/>
              <a:ext cx="4953927" cy="3595066"/>
            </a:xfrm>
            <a:prstGeom prst="rect">
              <a:avLst/>
            </a:prstGeom>
            <a:noFill/>
            <a:ln w="317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0" y="5942234"/>
            <a:ext cx="277679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Venter et al., in prep.</a:t>
            </a:r>
            <a:endParaRPr lang="en-ZA" b="1" dirty="0">
              <a:solidFill>
                <a:srgbClr val="7030A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6A27FB-E49F-CCDE-7721-3996B3B085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20" y="130638"/>
            <a:ext cx="8832730" cy="659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89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E7A955C-D51C-44D0-A99C-A7E5EA19F9CE}"/>
              </a:ext>
            </a:extLst>
          </p:cNvPr>
          <p:cNvSpPr/>
          <p:nvPr/>
        </p:nvSpPr>
        <p:spPr>
          <a:xfrm>
            <a:off x="0" y="6462467"/>
            <a:ext cx="1203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C3741A-65FF-8009-5B9A-F4D49D222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92148"/>
            <a:ext cx="6116320" cy="3677831"/>
          </a:xfrm>
          <a:prstGeom prst="rect">
            <a:avLst/>
          </a:prstGeom>
        </p:spPr>
      </p:pic>
      <p:sp>
        <p:nvSpPr>
          <p:cNvPr id="10" name="Subtitle 3"/>
          <p:cNvSpPr>
            <a:spLocks noGrp="1"/>
          </p:cNvSpPr>
          <p:nvPr>
            <p:ph type="subTitle" idx="1"/>
          </p:nvPr>
        </p:nvSpPr>
        <p:spPr>
          <a:xfrm>
            <a:off x="45990" y="1137667"/>
            <a:ext cx="3012170" cy="1310062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ZA" sz="2800" b="1" kern="0" cap="none" spc="0" dirty="0">
                <a:solidFill>
                  <a:srgbClr val="0070C0"/>
                </a:solidFill>
                <a:latin typeface="+mn-lt"/>
              </a:rPr>
              <a:t>Caveat: </a:t>
            </a:r>
            <a:br>
              <a:rPr lang="en-ZA" sz="2800" b="1" kern="0" cap="none" spc="0" dirty="0">
                <a:solidFill>
                  <a:srgbClr val="0070C0"/>
                </a:solidFill>
                <a:latin typeface="+mn-lt"/>
              </a:rPr>
            </a:br>
            <a:r>
              <a:rPr lang="en-ZA" sz="2800" b="1" kern="0" cap="none" spc="0" dirty="0">
                <a:solidFill>
                  <a:srgbClr val="0070C0"/>
                </a:solidFill>
                <a:latin typeface="+mn-lt"/>
              </a:rPr>
              <a:t>photon-photon pair production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30704"/>
            <a:ext cx="12192000" cy="1834101"/>
          </a:xfrm>
        </p:spPr>
        <p:txBody>
          <a:bodyPr anchor="ctr">
            <a:noAutofit/>
          </a:bodyPr>
          <a:lstStyle/>
          <a:p>
            <a:pPr algn="ctr"/>
            <a:r>
              <a:rPr lang="en-ZA" sz="8800" b="1" dirty="0">
                <a:solidFill>
                  <a:schemeClr val="accent1"/>
                </a:solidFill>
                <a:latin typeface="Bodoni MT" panose="02070603080606020203" pitchFamily="18" charset="0"/>
              </a:rPr>
              <a:t>#1: Analytic Estimate </a:t>
            </a:r>
            <a:br>
              <a:rPr lang="en-ZA" sz="8800" b="1" dirty="0">
                <a:solidFill>
                  <a:schemeClr val="accent1"/>
                </a:solidFill>
                <a:latin typeface="Bodoni MT" panose="02070603080606020203" pitchFamily="18" charset="0"/>
              </a:rPr>
            </a:br>
            <a:endParaRPr lang="en-ZA" sz="8800" b="1" dirty="0">
              <a:solidFill>
                <a:schemeClr val="accent1"/>
              </a:solidFill>
              <a:latin typeface="Bodoni MT" panose="02070603080606020203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743441" y="5937403"/>
            <a:ext cx="244856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Venter et al., in prep.</a:t>
            </a:r>
            <a:endParaRPr lang="en-ZA" b="1" dirty="0">
              <a:solidFill>
                <a:srgbClr val="7030A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C231EE-82ED-D113-BB95-B25E74C8E0AC}"/>
              </a:ext>
            </a:extLst>
          </p:cNvPr>
          <p:cNvSpPr/>
          <p:nvPr/>
        </p:nvSpPr>
        <p:spPr>
          <a:xfrm>
            <a:off x="3048000" y="4238542"/>
            <a:ext cx="8575040" cy="391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68A45B-30EA-A82D-5151-ECC5CC272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212" y="1189297"/>
            <a:ext cx="8876767" cy="33662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A168D1-F79D-4A91-3DE1-7EB623E334D0}"/>
              </a:ext>
            </a:extLst>
          </p:cNvPr>
          <p:cNvSpPr txBox="1"/>
          <p:nvPr/>
        </p:nvSpPr>
        <p:spPr>
          <a:xfrm>
            <a:off x="0" y="3313401"/>
            <a:ext cx="955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800" b="1" kern="0" cap="none" spc="0" dirty="0">
                <a:solidFill>
                  <a:srgbClr val="0070C0"/>
                </a:solidFill>
                <a:latin typeface="+mn-lt"/>
              </a:rPr>
              <a:t>log</a:t>
            </a:r>
            <a:r>
              <a:rPr lang="en-ZA" sz="1800" b="1" kern="0" cap="none" spc="0" baseline="-25000" dirty="0">
                <a:solidFill>
                  <a:srgbClr val="0070C0"/>
                </a:solidFill>
                <a:latin typeface="+mn-lt"/>
              </a:rPr>
              <a:t>10</a:t>
            </a:r>
            <a:r>
              <a:rPr lang="en-ZA" sz="1800" b="1" kern="0" cap="none" spc="0" dirty="0">
                <a:solidFill>
                  <a:srgbClr val="0070C0"/>
                </a:solidFill>
                <a:latin typeface="+mn-lt"/>
              </a:rPr>
              <a:t>(</a:t>
            </a:r>
            <a:r>
              <a:rPr lang="en-ZA" sz="1800" b="1" kern="0" cap="none" spc="0" dirty="0">
                <a:solidFill>
                  <a:srgbClr val="0070C0"/>
                </a:solidFill>
                <a:latin typeface="Symbol" panose="05050102010706020507" pitchFamily="18" charset="2"/>
              </a:rPr>
              <a:t>c)</a:t>
            </a:r>
            <a:endParaRPr lang="en-ZA" dirty="0">
              <a:latin typeface="Symbol" panose="05050102010706020507" pitchFamily="18" charset="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1C6043-9F43-6C09-15D4-0B6B4253B68C}"/>
              </a:ext>
            </a:extLst>
          </p:cNvPr>
          <p:cNvSpPr txBox="1"/>
          <p:nvPr/>
        </p:nvSpPr>
        <p:spPr>
          <a:xfrm>
            <a:off x="4683760" y="6213240"/>
            <a:ext cx="9550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800" b="1" kern="0" cap="none" spc="0" dirty="0">
                <a:solidFill>
                  <a:srgbClr val="0070C0"/>
                </a:solidFill>
                <a:latin typeface="+mn-lt"/>
              </a:rPr>
              <a:t>PSR</a:t>
            </a:r>
            <a:endParaRPr lang="en-ZA" dirty="0">
              <a:latin typeface="Symbol" panose="05050102010706020507" pitchFamily="18" charset="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47942E-D37C-1FD2-4D32-B3FF056DEF83}"/>
              </a:ext>
            </a:extLst>
          </p:cNvPr>
          <p:cNvSpPr txBox="1"/>
          <p:nvPr/>
        </p:nvSpPr>
        <p:spPr>
          <a:xfrm>
            <a:off x="9050021" y="5009028"/>
            <a:ext cx="24485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800" b="1" kern="0" cap="none" spc="0" dirty="0">
                <a:solidFill>
                  <a:srgbClr val="C00000"/>
                </a:solidFill>
              </a:rPr>
              <a:t>Preliminary!!</a:t>
            </a:r>
            <a:endParaRPr lang="en-ZA" sz="2800" dirty="0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8B7F7E-E9D2-0784-CB2C-9480C17372C7}"/>
              </a:ext>
            </a:extLst>
          </p:cNvPr>
          <p:cNvSpPr txBox="1"/>
          <p:nvPr/>
        </p:nvSpPr>
        <p:spPr>
          <a:xfrm>
            <a:off x="772719" y="3849624"/>
            <a:ext cx="6646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3200" b="1" kern="0" cap="none" spc="0" dirty="0">
                <a:solidFill>
                  <a:srgbClr val="C00000"/>
                </a:solidFill>
                <a:latin typeface="+mn-lt"/>
              </a:rPr>
              <a:t>X</a:t>
            </a:r>
            <a:endParaRPr lang="en-ZA" sz="3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3DF88B-D383-3EF8-612A-3576F7967AB0}"/>
              </a:ext>
            </a:extLst>
          </p:cNvPr>
          <p:cNvSpPr txBox="1"/>
          <p:nvPr/>
        </p:nvSpPr>
        <p:spPr>
          <a:xfrm>
            <a:off x="4879764" y="4468948"/>
            <a:ext cx="6646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3200" b="1" kern="0" cap="none" spc="0" dirty="0">
                <a:solidFill>
                  <a:srgbClr val="C00000"/>
                </a:solidFill>
                <a:latin typeface="+mn-lt"/>
              </a:rPr>
              <a:t>X</a:t>
            </a:r>
            <a:endParaRPr lang="en-ZA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42CF74-31A2-5BE3-11A3-2D0F119ED0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21" y="2345834"/>
            <a:ext cx="3113191" cy="5224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0FF649-78D6-DFEF-14EA-8194B82A6050}"/>
              </a:ext>
            </a:extLst>
          </p:cNvPr>
          <p:cNvSpPr txBox="1"/>
          <p:nvPr/>
        </p:nvSpPr>
        <p:spPr>
          <a:xfrm>
            <a:off x="0" y="2849227"/>
            <a:ext cx="1755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A" sz="2000" b="1" kern="0" cap="none" spc="0" dirty="0">
                <a:solidFill>
                  <a:srgbClr val="C00000"/>
                </a:solidFill>
                <a:latin typeface="+mn-lt"/>
              </a:rPr>
              <a:t>Figure of merit</a:t>
            </a:r>
            <a:endParaRPr lang="en-ZA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2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E7A955C-D51C-44D0-A99C-A7E5EA19F9CE}"/>
              </a:ext>
            </a:extLst>
          </p:cNvPr>
          <p:cNvSpPr/>
          <p:nvPr/>
        </p:nvSpPr>
        <p:spPr>
          <a:xfrm>
            <a:off x="0" y="6462467"/>
            <a:ext cx="1203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76D82C-C838-85CD-6B56-D4FC981F31A3}"/>
              </a:ext>
            </a:extLst>
          </p:cNvPr>
          <p:cNvSpPr/>
          <p:nvPr/>
        </p:nvSpPr>
        <p:spPr>
          <a:xfrm>
            <a:off x="1036320" y="4181908"/>
            <a:ext cx="10586720" cy="448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Subtitle 3"/>
          <p:cNvSpPr>
            <a:spLocks noGrp="1"/>
          </p:cNvSpPr>
          <p:nvPr>
            <p:ph type="subTitle" idx="1"/>
          </p:nvPr>
        </p:nvSpPr>
        <p:spPr>
          <a:xfrm>
            <a:off x="19182" y="1250617"/>
            <a:ext cx="4399859" cy="202253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Power-law particle spectrum (?)</a:t>
            </a:r>
          </a:p>
          <a:p>
            <a:pPr marL="342900" indent="-342900">
              <a:buFont typeface="Arial"/>
              <a:buChar char="•"/>
            </a:pP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(Broken) power-law </a:t>
            </a:r>
            <a:br>
              <a:rPr lang="en-ZA" sz="2200" b="1" kern="0" cap="none" spc="0" dirty="0">
                <a:solidFill>
                  <a:srgbClr val="0070C0"/>
                </a:solidFill>
                <a:latin typeface="+mn-lt"/>
              </a:rPr>
            </a:b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soft-photon spectrum</a:t>
            </a:r>
          </a:p>
          <a:p>
            <a:pPr marL="342900" indent="-342900">
              <a:buFont typeface="Arial"/>
              <a:buChar char="•"/>
            </a:pP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Full KN cross section used to calculate IC spectrum</a:t>
            </a:r>
          </a:p>
          <a:p>
            <a:pPr marL="342900" indent="-342900">
              <a:buFont typeface="Arial"/>
              <a:buChar char="•"/>
            </a:pPr>
            <a:r>
              <a:rPr lang="en-ZA" sz="2200" b="1" kern="0" cap="none" spc="0" dirty="0">
                <a:solidFill>
                  <a:srgbClr val="C00000"/>
                </a:solidFill>
                <a:latin typeface="+mn-lt"/>
              </a:rPr>
              <a:t>No light curve predictions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A4E457E-61FA-CCCF-D4D7-83D3E4A87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6017" y="1016001"/>
            <a:ext cx="7645984" cy="522947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0132843" y="5937403"/>
            <a:ext cx="2059157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7030A0"/>
                </a:solidFill>
              </a:rPr>
              <a:t>Venter et al., in prep.</a:t>
            </a:r>
            <a:endParaRPr lang="en-ZA" sz="1600" b="1" dirty="0">
              <a:solidFill>
                <a:srgbClr val="7030A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3555"/>
            <a:ext cx="12192000" cy="1160124"/>
          </a:xfrm>
        </p:spPr>
        <p:txBody>
          <a:bodyPr anchor="ctr">
            <a:noAutofit/>
          </a:bodyPr>
          <a:lstStyle/>
          <a:p>
            <a:pPr algn="ctr"/>
            <a:r>
              <a:rPr lang="en-ZA" b="1" dirty="0">
                <a:solidFill>
                  <a:schemeClr val="accent1"/>
                </a:solidFill>
                <a:latin typeface="Bodoni MT" panose="02070603080606020203" pitchFamily="18" charset="0"/>
              </a:rPr>
              <a:t>#2: </a:t>
            </a:r>
            <a:r>
              <a:rPr lang="en-SA" b="1" dirty="0">
                <a:solidFill>
                  <a:schemeClr val="accent1"/>
                </a:solidFill>
                <a:latin typeface="Bodoni MT" panose="02070603080606020203" pitchFamily="18" charset="0"/>
              </a:rPr>
              <a:t>Basic </a:t>
            </a:r>
            <a:r>
              <a:rPr lang="en-ZA" b="1" dirty="0">
                <a:solidFill>
                  <a:schemeClr val="accent1"/>
                </a:solidFill>
                <a:latin typeface="Bodoni MT" panose="02070603080606020203" pitchFamily="18" charset="0"/>
              </a:rPr>
              <a:t>Spectral Code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85DCD3D-26AF-C431-3200-6A04B0A99168}"/>
              </a:ext>
            </a:extLst>
          </p:cNvPr>
          <p:cNvGrpSpPr/>
          <p:nvPr/>
        </p:nvGrpSpPr>
        <p:grpSpPr>
          <a:xfrm>
            <a:off x="100463" y="3868976"/>
            <a:ext cx="4166737" cy="2876410"/>
            <a:chOff x="100463" y="3868976"/>
            <a:chExt cx="4166737" cy="2876410"/>
          </a:xfrm>
        </p:grpSpPr>
        <p:sp>
          <p:nvSpPr>
            <p:cNvPr id="12" name="Subtitle 3">
              <a:extLst>
                <a:ext uri="{FF2B5EF4-FFF2-40B4-BE49-F238E27FC236}">
                  <a16:creationId xmlns:a16="http://schemas.microsoft.com/office/drawing/2014/main" id="{DE72E9F7-84FC-9B33-198C-746679ED0C90}"/>
                </a:ext>
              </a:extLst>
            </p:cNvPr>
            <p:cNvSpPr txBox="1">
              <a:spLocks/>
            </p:cNvSpPr>
            <p:nvPr/>
          </p:nvSpPr>
          <p:spPr>
            <a:xfrm>
              <a:off x="100463" y="3911600"/>
              <a:ext cx="4166737" cy="2823626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None/>
                <a:defRPr sz="2400" kern="1200" cap="all" spc="200" baseline="0">
                  <a:solidFill>
                    <a:schemeClr val="tx2"/>
                  </a:solidFill>
                  <a:latin typeface="+mj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None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>
                <a:buFont typeface="Arial"/>
                <a:buChar char="•"/>
              </a:pPr>
              <a:r>
                <a:rPr lang="en-ZA" sz="2200" b="1" kern="0" cap="none" spc="0" dirty="0">
                  <a:solidFill>
                    <a:srgbClr val="0070C0"/>
                  </a:solidFill>
                  <a:latin typeface="+mn-lt"/>
                </a:rPr>
                <a:t>Measured </a:t>
              </a:r>
              <a:r>
                <a:rPr lang="en-ZA" sz="2200" b="1" i="1" kern="0" cap="none" spc="0" dirty="0" err="1">
                  <a:solidFill>
                    <a:srgbClr val="0070C0"/>
                  </a:solidFill>
                  <a:latin typeface="Symbol" panose="05050102010706020507" pitchFamily="18" charset="2"/>
                </a:rPr>
                <a:t>G</a:t>
              </a:r>
              <a:r>
                <a:rPr lang="en-ZA" sz="2200" b="1" i="1" kern="0" cap="none" spc="0" baseline="-25000" dirty="0" err="1">
                  <a:solidFill>
                    <a:srgbClr val="0070C0"/>
                  </a:solidFill>
                  <a:latin typeface="+mn-lt"/>
                </a:rPr>
                <a:t>TeV</a:t>
              </a:r>
              <a:r>
                <a:rPr lang="en-ZA" sz="2200" b="1" i="1" kern="0" cap="none" spc="0" dirty="0">
                  <a:solidFill>
                    <a:srgbClr val="0070C0"/>
                  </a:solidFill>
                  <a:latin typeface="+mn-lt"/>
                </a:rPr>
                <a:t> </a:t>
              </a:r>
              <a:r>
                <a:rPr lang="en-ZA" sz="2200" b="1" kern="0" cap="none" spc="0" dirty="0">
                  <a:solidFill>
                    <a:srgbClr val="0070C0"/>
                  </a:solidFill>
                  <a:latin typeface="+mn-lt"/>
                </a:rPr>
                <a:t>constrains </a:t>
              </a:r>
              <a:r>
                <a:rPr lang="en-ZA" sz="2200" b="1" i="1" kern="0" cap="none" spc="0" dirty="0">
                  <a:solidFill>
                    <a:srgbClr val="0070C0"/>
                  </a:solidFill>
                  <a:latin typeface="Symbol" panose="05050102010706020507" pitchFamily="18" charset="2"/>
                </a:rPr>
                <a:t>G</a:t>
              </a:r>
              <a:r>
                <a:rPr lang="en-ZA" sz="2200" b="1" i="1" kern="0" cap="none" spc="0" baseline="-25000" dirty="0">
                  <a:solidFill>
                    <a:srgbClr val="0070C0"/>
                  </a:solidFill>
                  <a:latin typeface="+mn-lt"/>
                </a:rPr>
                <a:t>e</a:t>
              </a:r>
            </a:p>
            <a:p>
              <a:pPr marL="342900" indent="-342900">
                <a:buFont typeface="Arial"/>
                <a:buChar char="•"/>
              </a:pPr>
              <a:r>
                <a:rPr lang="en-ZA" sz="2200" b="1" i="1" kern="0" cap="none" spc="0" dirty="0" err="1">
                  <a:solidFill>
                    <a:srgbClr val="0070C0"/>
                  </a:solidFill>
                  <a:latin typeface="+mn-lt"/>
                </a:rPr>
                <a:t>E</a:t>
              </a:r>
              <a:r>
                <a:rPr lang="en-ZA" sz="2200" b="1" i="1" kern="0" cap="none" spc="0" baseline="-25000" dirty="0" err="1">
                  <a:solidFill>
                    <a:srgbClr val="0070C0"/>
                  </a:solidFill>
                  <a:latin typeface="+mn-lt"/>
                </a:rPr>
                <a:t>e,max</a:t>
              </a:r>
              <a:r>
                <a:rPr lang="en-ZA" sz="2200" b="1" kern="0" cap="none" spc="0" dirty="0">
                  <a:solidFill>
                    <a:srgbClr val="0070C0"/>
                  </a:solidFill>
                  <a:latin typeface="+mn-lt"/>
                </a:rPr>
                <a:t> determines </a:t>
              </a:r>
              <a:r>
                <a:rPr lang="en-ZA" sz="2200" b="1" i="1" kern="0" cap="none" spc="0" dirty="0" err="1">
                  <a:solidFill>
                    <a:srgbClr val="0070C0"/>
                  </a:solidFill>
                  <a:latin typeface="+mn-lt"/>
                </a:rPr>
                <a:t>E</a:t>
              </a:r>
              <a:r>
                <a:rPr lang="en-ZA" sz="2200" b="1" i="1" kern="0" cap="none" spc="0" baseline="-25000" dirty="0" err="1">
                  <a:solidFill>
                    <a:srgbClr val="0070C0"/>
                  </a:solidFill>
                  <a:latin typeface="+mn-lt"/>
                </a:rPr>
                <a:t>TeV</a:t>
              </a:r>
              <a:endParaRPr lang="en-ZA" sz="2200" b="1" i="1" kern="0" cap="none" spc="0" baseline="-25000" dirty="0">
                <a:solidFill>
                  <a:srgbClr val="0070C0"/>
                </a:solidFill>
                <a:latin typeface="+mn-lt"/>
              </a:endParaRPr>
            </a:p>
            <a:p>
              <a:pPr marL="342900" indent="-342900">
                <a:buFont typeface="Arial"/>
                <a:buChar char="•"/>
              </a:pPr>
              <a:r>
                <a:rPr lang="en-ZA" sz="2200" b="1" kern="0" cap="none" spc="0" dirty="0">
                  <a:solidFill>
                    <a:srgbClr val="0070C0"/>
                  </a:solidFill>
                  <a:latin typeface="+mn-lt"/>
                </a:rPr>
                <a:t>High </a:t>
              </a:r>
              <a:r>
                <a:rPr lang="en-ZA" sz="2200" b="1" i="1" kern="0" cap="none" spc="0" dirty="0" err="1">
                  <a:solidFill>
                    <a:srgbClr val="0070C0"/>
                  </a:solidFill>
                  <a:latin typeface="+mn-lt"/>
                </a:rPr>
                <a:t>L</a:t>
              </a:r>
              <a:r>
                <a:rPr lang="en-ZA" sz="2200" b="1" i="1" kern="0" cap="none" spc="0" baseline="-25000" dirty="0" err="1">
                  <a:solidFill>
                    <a:srgbClr val="0070C0"/>
                  </a:solidFill>
                  <a:latin typeface="+mn-lt"/>
                </a:rPr>
                <a:t>GeV</a:t>
              </a:r>
              <a:r>
                <a:rPr lang="en-ZA" sz="2200" b="1" kern="0" cap="none" spc="0" dirty="0">
                  <a:solidFill>
                    <a:srgbClr val="0070C0"/>
                  </a:solidFill>
                  <a:latin typeface="+mn-lt"/>
                </a:rPr>
                <a:t>, high IC flux</a:t>
              </a:r>
            </a:p>
            <a:p>
              <a:pPr marL="342900" indent="-342900">
                <a:buFont typeface="Arial"/>
                <a:buChar char="•"/>
              </a:pPr>
              <a:r>
                <a:rPr lang="en-ZA" sz="2200" b="1" i="1" kern="0" cap="none" spc="0" dirty="0">
                  <a:solidFill>
                    <a:srgbClr val="0070C0"/>
                  </a:solidFill>
                  <a:latin typeface="+mn-lt"/>
                </a:rPr>
                <a:t>(</a:t>
              </a:r>
              <a:r>
                <a:rPr lang="en-ZA" sz="2200" b="1" i="1" kern="0" cap="none" spc="0" dirty="0" err="1">
                  <a:solidFill>
                    <a:srgbClr val="0070C0"/>
                  </a:solidFill>
                  <a:latin typeface="Symbol" panose="05050102010706020507" pitchFamily="18" charset="2"/>
                </a:rPr>
                <a:t>h,x</a:t>
              </a:r>
              <a:r>
                <a:rPr lang="en-ZA" sz="2200" b="1" i="1" kern="0" cap="none" spc="0" dirty="0">
                  <a:solidFill>
                    <a:srgbClr val="0070C0"/>
                  </a:solidFill>
                  <a:latin typeface="+mn-lt"/>
                </a:rPr>
                <a:t>)</a:t>
              </a:r>
              <a:r>
                <a:rPr lang="en-ZA" sz="2200" b="1" kern="0" cap="none" spc="0" dirty="0">
                  <a:solidFill>
                    <a:srgbClr val="0070C0"/>
                  </a:solidFill>
                  <a:latin typeface="+mn-lt"/>
                </a:rPr>
                <a:t> limited by </a:t>
              </a:r>
              <a:r>
                <a:rPr lang="en-ZA" sz="2200" b="1" i="1" kern="0" cap="none" spc="0" dirty="0" err="1">
                  <a:solidFill>
                    <a:srgbClr val="0070C0"/>
                  </a:solidFill>
                  <a:latin typeface="+mn-lt"/>
                </a:rPr>
                <a:t>E</a:t>
              </a:r>
              <a:r>
                <a:rPr lang="en-ZA" sz="2200" b="1" i="1" kern="0" cap="none" spc="0" baseline="-25000" dirty="0" err="1">
                  <a:solidFill>
                    <a:srgbClr val="0070C0"/>
                  </a:solidFill>
                  <a:latin typeface="+mn-lt"/>
                </a:rPr>
                <a:t>GeV</a:t>
              </a:r>
              <a:r>
                <a:rPr lang="en-ZA" sz="2200" b="1" i="1" kern="0" cap="none" spc="0" dirty="0">
                  <a:solidFill>
                    <a:srgbClr val="0070C0"/>
                  </a:solidFill>
                  <a:latin typeface="+mn-lt"/>
                </a:rPr>
                <a:t>, </a:t>
              </a:r>
              <a:r>
                <a:rPr lang="en-ZA" sz="2200" b="1" i="1" kern="0" cap="none" spc="0" dirty="0" err="1">
                  <a:solidFill>
                    <a:srgbClr val="0070C0"/>
                  </a:solidFill>
                  <a:latin typeface="+mn-lt"/>
                </a:rPr>
                <a:t>L</a:t>
              </a:r>
              <a:r>
                <a:rPr lang="en-ZA" sz="2200" b="1" i="1" kern="0" cap="none" spc="0" baseline="-25000" dirty="0" err="1">
                  <a:solidFill>
                    <a:srgbClr val="0070C0"/>
                  </a:solidFill>
                  <a:latin typeface="+mn-lt"/>
                </a:rPr>
                <a:t>GeV</a:t>
              </a:r>
              <a:r>
                <a:rPr lang="en-ZA" sz="2200" b="1" i="1" kern="0" cap="none" spc="0" dirty="0">
                  <a:solidFill>
                    <a:srgbClr val="0070C0"/>
                  </a:solidFill>
                  <a:latin typeface="+mn-lt"/>
                </a:rPr>
                <a:t>, </a:t>
              </a:r>
              <a:r>
                <a:rPr lang="en-ZA" sz="2200" b="1" i="1" kern="0" cap="none" spc="0" dirty="0" err="1">
                  <a:solidFill>
                    <a:srgbClr val="0070C0"/>
                  </a:solidFill>
                  <a:latin typeface="+mn-lt"/>
                </a:rPr>
                <a:t>E</a:t>
              </a:r>
              <a:r>
                <a:rPr lang="en-ZA" sz="2200" b="1" i="1" kern="0" cap="none" spc="0" baseline="-25000" dirty="0" err="1">
                  <a:solidFill>
                    <a:srgbClr val="0070C0"/>
                  </a:solidFill>
                  <a:latin typeface="+mn-lt"/>
                </a:rPr>
                <a:t>TeV</a:t>
              </a:r>
              <a:endParaRPr lang="en-ZA" sz="2200" b="1" i="1" kern="0" cap="none" spc="0" baseline="-25000" dirty="0">
                <a:solidFill>
                  <a:srgbClr val="0070C0"/>
                </a:solidFill>
                <a:latin typeface="+mn-lt"/>
              </a:endParaRPr>
            </a:p>
            <a:p>
              <a:pPr marL="342900" indent="-342900">
                <a:buFont typeface="Arial"/>
                <a:buChar char="•"/>
              </a:pPr>
              <a:r>
                <a:rPr lang="en-ZA" sz="2200" b="1" kern="0" cap="none" spc="0" dirty="0">
                  <a:solidFill>
                    <a:srgbClr val="0070C0"/>
                  </a:solidFill>
                  <a:latin typeface="+mn-lt"/>
                </a:rPr>
                <a:t>Lower </a:t>
              </a:r>
              <a:r>
                <a:rPr lang="en-ZA" sz="2200" b="1" i="1" kern="0" cap="none" spc="0" dirty="0" err="1">
                  <a:solidFill>
                    <a:srgbClr val="0070C0"/>
                  </a:solidFill>
                  <a:latin typeface="Symbol" panose="05050102010706020507" pitchFamily="18" charset="2"/>
                </a:rPr>
                <a:t>e</a:t>
              </a:r>
              <a:r>
                <a:rPr lang="en-ZA" sz="2200" b="1" i="1" kern="0" cap="none" spc="0" baseline="-25000" dirty="0" err="1">
                  <a:solidFill>
                    <a:srgbClr val="0070C0"/>
                  </a:solidFill>
                  <a:latin typeface="+mn-lt"/>
                </a:rPr>
                <a:t>min</a:t>
              </a:r>
              <a:r>
                <a:rPr lang="en-ZA" sz="2200" b="1" i="1" kern="0" cap="none" spc="0" dirty="0">
                  <a:solidFill>
                    <a:srgbClr val="0070C0"/>
                  </a:solidFill>
                  <a:latin typeface="+mn-lt"/>
                </a:rPr>
                <a:t> </a:t>
              </a:r>
              <a:r>
                <a:rPr lang="en-ZA" sz="2200" b="1" kern="0" cap="none" spc="0" dirty="0">
                  <a:solidFill>
                    <a:srgbClr val="0070C0"/>
                  </a:solidFill>
                  <a:latin typeface="+mn-lt"/>
                </a:rPr>
                <a:t>boosts </a:t>
              </a:r>
              <a:r>
                <a:rPr lang="en-ZA" sz="2200" b="1" i="1" kern="0" cap="none" spc="0" dirty="0" err="1">
                  <a:solidFill>
                    <a:srgbClr val="0070C0"/>
                  </a:solidFill>
                  <a:latin typeface="+mn-lt"/>
                </a:rPr>
                <a:t>L</a:t>
              </a:r>
              <a:r>
                <a:rPr lang="en-ZA" sz="2200" b="1" i="1" kern="0" cap="none" spc="0" baseline="-25000" dirty="0" err="1">
                  <a:solidFill>
                    <a:srgbClr val="0070C0"/>
                  </a:solidFill>
                  <a:latin typeface="+mn-lt"/>
                </a:rPr>
                <a:t>TeV</a:t>
              </a:r>
              <a:endParaRPr lang="en-ZA" sz="2200" b="1" i="1" kern="0" cap="none" spc="0" baseline="-25000" dirty="0">
                <a:solidFill>
                  <a:srgbClr val="0070C0"/>
                </a:solidFill>
                <a:latin typeface="+mn-lt"/>
              </a:endParaRPr>
            </a:p>
            <a:p>
              <a:pPr marL="342900" indent="-342900">
                <a:buFont typeface="Arial"/>
                <a:buChar char="•"/>
              </a:pPr>
              <a:r>
                <a:rPr lang="en-ZA" sz="2200" b="1" kern="0" cap="none" spc="0" dirty="0">
                  <a:solidFill>
                    <a:srgbClr val="0070C0"/>
                  </a:solidFill>
                  <a:latin typeface="+mn-lt"/>
                </a:rPr>
                <a:t>Softer </a:t>
              </a:r>
              <a:r>
                <a:rPr lang="en-ZA" sz="2200" b="1" i="1" kern="0" cap="none" spc="0" dirty="0">
                  <a:solidFill>
                    <a:srgbClr val="0070C0"/>
                  </a:solidFill>
                  <a:latin typeface="Symbol" panose="05050102010706020507" pitchFamily="18" charset="2"/>
                </a:rPr>
                <a:t>G</a:t>
              </a:r>
              <a:r>
                <a:rPr lang="en-ZA" sz="2200" b="1" i="1" kern="0" cap="none" spc="0" baseline="-25000" dirty="0">
                  <a:solidFill>
                    <a:srgbClr val="0070C0"/>
                  </a:solidFill>
                  <a:latin typeface="+mn-lt"/>
                </a:rPr>
                <a:t>O</a:t>
              </a:r>
              <a:r>
                <a:rPr lang="en-ZA" sz="2200" b="1" kern="0" cap="none" spc="0" dirty="0">
                  <a:solidFill>
                    <a:srgbClr val="0070C0"/>
                  </a:solidFill>
                  <a:latin typeface="+mn-lt"/>
                </a:rPr>
                <a:t> boosts </a:t>
              </a:r>
              <a:r>
                <a:rPr lang="en-ZA" sz="2200" b="1" i="1" kern="0" cap="none" spc="0" dirty="0" err="1">
                  <a:solidFill>
                    <a:srgbClr val="0070C0"/>
                  </a:solidFill>
                  <a:latin typeface="+mn-lt"/>
                </a:rPr>
                <a:t>L</a:t>
              </a:r>
              <a:r>
                <a:rPr lang="en-ZA" sz="2200" b="1" i="1" kern="0" cap="none" spc="0" baseline="-25000" dirty="0" err="1">
                  <a:solidFill>
                    <a:srgbClr val="0070C0"/>
                  </a:solidFill>
                  <a:latin typeface="+mn-lt"/>
                </a:rPr>
                <a:t>TeV</a:t>
              </a:r>
              <a:r>
                <a:rPr lang="en-ZA" sz="2200" b="1" kern="0" cap="none" spc="0" dirty="0">
                  <a:solidFill>
                    <a:srgbClr val="0070C0"/>
                  </a:solidFill>
                  <a:latin typeface="+mn-lt"/>
                </a:rPr>
                <a:t> 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FFF3789-3AE7-0AD8-14BD-D9C5488AA900}"/>
                </a:ext>
              </a:extLst>
            </p:cNvPr>
            <p:cNvSpPr/>
            <p:nvPr/>
          </p:nvSpPr>
          <p:spPr>
            <a:xfrm>
              <a:off x="110621" y="3868976"/>
              <a:ext cx="4126099" cy="2876410"/>
            </a:xfrm>
            <a:prstGeom prst="rect">
              <a:avLst/>
            </a:prstGeom>
            <a:noFill/>
            <a:ln w="317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CD56704-EB3D-5D26-7FE7-F84862DFEF43}"/>
              </a:ext>
            </a:extLst>
          </p:cNvPr>
          <p:cNvGrpSpPr/>
          <p:nvPr/>
        </p:nvGrpSpPr>
        <p:grpSpPr>
          <a:xfrm rot="21245404">
            <a:off x="10818841" y="3906312"/>
            <a:ext cx="807786" cy="601774"/>
            <a:chOff x="10818841" y="3906312"/>
            <a:chExt cx="807786" cy="601774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4EC5DDA-D89E-0725-863F-D3FD8FFBDF41}"/>
                </a:ext>
              </a:extLst>
            </p:cNvPr>
            <p:cNvCxnSpPr>
              <a:cxnSpLocks/>
            </p:cNvCxnSpPr>
            <p:nvPr/>
          </p:nvCxnSpPr>
          <p:spPr>
            <a:xfrm rot="20957483" flipV="1">
              <a:off x="10818841" y="4171189"/>
              <a:ext cx="426720" cy="140849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0DC8D01-4C4A-57C4-4032-119DF91A6E74}"/>
                </a:ext>
              </a:extLst>
            </p:cNvPr>
            <p:cNvCxnSpPr>
              <a:cxnSpLocks/>
            </p:cNvCxnSpPr>
            <p:nvPr/>
          </p:nvCxnSpPr>
          <p:spPr>
            <a:xfrm rot="20957483" flipV="1">
              <a:off x="11196946" y="3906312"/>
              <a:ext cx="335280" cy="19439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6BAA79F-B939-90C9-899D-F6CEE62994F5}"/>
                </a:ext>
              </a:extLst>
            </p:cNvPr>
            <p:cNvCxnSpPr>
              <a:cxnSpLocks/>
            </p:cNvCxnSpPr>
            <p:nvPr/>
          </p:nvCxnSpPr>
          <p:spPr>
            <a:xfrm rot="20957483" flipV="1">
              <a:off x="10822038" y="4244527"/>
              <a:ext cx="436880" cy="263559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5F60AC8-8D9E-0633-E206-5B83F4CA7AFF}"/>
                </a:ext>
              </a:extLst>
            </p:cNvPr>
            <p:cNvCxnSpPr>
              <a:cxnSpLocks/>
            </p:cNvCxnSpPr>
            <p:nvPr/>
          </p:nvCxnSpPr>
          <p:spPr>
            <a:xfrm rot="20957483" flipV="1">
              <a:off x="11210067" y="4089688"/>
              <a:ext cx="416560" cy="85965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1899143-DEFC-05E4-88C0-93FF41FC7059}"/>
              </a:ext>
            </a:extLst>
          </p:cNvPr>
          <p:cNvSpPr txBox="1"/>
          <p:nvPr/>
        </p:nvSpPr>
        <p:spPr>
          <a:xfrm>
            <a:off x="10377362" y="1672206"/>
            <a:ext cx="1755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000" b="1" kern="0" cap="none" spc="0" dirty="0">
                <a:solidFill>
                  <a:srgbClr val="C00000"/>
                </a:solidFill>
                <a:latin typeface="+mn-lt"/>
              </a:rPr>
              <a:t>Preliminary!!</a:t>
            </a:r>
            <a:endParaRPr lang="en-ZA" sz="2000" dirty="0">
              <a:solidFill>
                <a:srgbClr val="C00000"/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9E39E17-A6F0-697A-DB0C-667F447F3E02}"/>
              </a:ext>
            </a:extLst>
          </p:cNvPr>
          <p:cNvCxnSpPr>
            <a:cxnSpLocks/>
          </p:cNvCxnSpPr>
          <p:nvPr/>
        </p:nvCxnSpPr>
        <p:spPr>
          <a:xfrm flipH="1">
            <a:off x="6400800" y="4227124"/>
            <a:ext cx="646251" cy="118307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BA665EC-0BBA-D5AA-5CAB-37CF61BF84ED}"/>
              </a:ext>
            </a:extLst>
          </p:cNvPr>
          <p:cNvCxnSpPr>
            <a:cxnSpLocks/>
          </p:cNvCxnSpPr>
          <p:nvPr/>
        </p:nvCxnSpPr>
        <p:spPr>
          <a:xfrm flipH="1">
            <a:off x="6411686" y="4227124"/>
            <a:ext cx="646251" cy="110687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D7C1637-232A-CF64-9285-6E27B641C150}"/>
              </a:ext>
            </a:extLst>
          </p:cNvPr>
          <p:cNvCxnSpPr>
            <a:cxnSpLocks/>
          </p:cNvCxnSpPr>
          <p:nvPr/>
        </p:nvCxnSpPr>
        <p:spPr>
          <a:xfrm flipH="1">
            <a:off x="7467600" y="3678233"/>
            <a:ext cx="749009" cy="187113"/>
          </a:xfrm>
          <a:prstGeom prst="line">
            <a:avLst/>
          </a:prstGeom>
          <a:ln w="317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08C1422-D296-CF66-4827-29D7C2D37E56}"/>
              </a:ext>
            </a:extLst>
          </p:cNvPr>
          <p:cNvCxnSpPr>
            <a:cxnSpLocks/>
          </p:cNvCxnSpPr>
          <p:nvPr/>
        </p:nvCxnSpPr>
        <p:spPr>
          <a:xfrm flipH="1" flipV="1">
            <a:off x="7528560" y="3665750"/>
            <a:ext cx="688049" cy="233954"/>
          </a:xfrm>
          <a:prstGeom prst="line">
            <a:avLst/>
          </a:prstGeom>
          <a:ln w="317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42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96423" y="4218286"/>
            <a:ext cx="10989560" cy="257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Subtitle 3"/>
          <p:cNvSpPr>
            <a:spLocks noGrp="1"/>
          </p:cNvSpPr>
          <p:nvPr>
            <p:ph type="subTitle" idx="1"/>
          </p:nvPr>
        </p:nvSpPr>
        <p:spPr>
          <a:xfrm>
            <a:off x="88686" y="1139093"/>
            <a:ext cx="5651714" cy="5304030"/>
          </a:xfrm>
          <a:noFill/>
        </p:spPr>
        <p:txBody>
          <a:bodyPr>
            <a:normAutofit fontScale="92500"/>
          </a:bodyPr>
          <a:lstStyle/>
          <a:p>
            <a:pPr marL="457200" indent="-457200">
              <a:buFont typeface="Arial"/>
              <a:buChar char="•"/>
            </a:pPr>
            <a:r>
              <a:rPr lang="en-ZA" sz="2800" b="1" kern="0" cap="none" spc="0" dirty="0">
                <a:solidFill>
                  <a:srgbClr val="0070C0"/>
                </a:solidFill>
                <a:latin typeface="+mn-lt"/>
              </a:rPr>
              <a:t>Force-free magnetosphere.</a:t>
            </a:r>
          </a:p>
          <a:p>
            <a:pPr marL="457200" indent="-457200">
              <a:buFont typeface="Arial"/>
              <a:buChar char="•"/>
            </a:pPr>
            <a:r>
              <a:rPr lang="en-ZA" sz="2800" b="1" kern="0" cap="none" spc="0" dirty="0">
                <a:solidFill>
                  <a:srgbClr val="0070C0"/>
                </a:solidFill>
                <a:latin typeface="+mn-lt"/>
              </a:rPr>
              <a:t>Primaries accelerated near separatrix and predominantly in CS </a:t>
            </a:r>
            <a:r>
              <a:rPr lang="en-ZA" sz="2800" b="1" i="1" kern="0" cap="none" spc="0" dirty="0">
                <a:solidFill>
                  <a:srgbClr val="0070C0"/>
                </a:solidFill>
                <a:latin typeface="+mn-lt"/>
              </a:rPr>
              <a:t>E</a:t>
            </a:r>
            <a:r>
              <a:rPr lang="en-ZA" sz="2800" b="1" kern="0" cap="none" spc="0" dirty="0">
                <a:solidFill>
                  <a:srgbClr val="0070C0"/>
                </a:solidFill>
                <a:latin typeface="+mn-lt"/>
              </a:rPr>
              <a:t>-field (reaching</a:t>
            </a:r>
            <a:r>
              <a:rPr lang="en-ZA" sz="2800" b="1" i="1" kern="0" cap="none" spc="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ZA" sz="2800" b="1" i="1" kern="0" cap="none" spc="0" dirty="0" err="1">
                <a:solidFill>
                  <a:srgbClr val="0070C0"/>
                </a:solidFill>
                <a:latin typeface="Symbol" panose="05050102010706020507" pitchFamily="18" charset="2"/>
              </a:rPr>
              <a:t>g</a:t>
            </a:r>
            <a:r>
              <a:rPr lang="en-ZA" sz="2800" b="1" i="1" kern="0" cap="none" spc="0" baseline="-250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ZA" sz="2800" b="1" kern="0" cap="none" spc="0" dirty="0">
                <a:solidFill>
                  <a:srgbClr val="0070C0"/>
                </a:solidFill>
                <a:latin typeface="Symbol" panose="05050102010706020507" pitchFamily="18" charset="2"/>
              </a:rPr>
              <a:t> </a:t>
            </a:r>
            <a:r>
              <a:rPr lang="en-ZA" sz="2800" b="1" kern="0" cap="none" spc="0" dirty="0">
                <a:solidFill>
                  <a:srgbClr val="0070C0"/>
                </a:solidFill>
                <a:latin typeface="+mn-lt"/>
              </a:rPr>
              <a:t>~ 5</a:t>
            </a:r>
            <a:r>
              <a:rPr lang="en-SA" sz="2800" b="1" kern="0" cap="none" spc="0" dirty="0">
                <a:solidFill>
                  <a:srgbClr val="0070C0"/>
                </a:solidFill>
                <a:latin typeface="+mn-lt"/>
              </a:rPr>
              <a:t>e7</a:t>
            </a:r>
            <a:r>
              <a:rPr lang="en-ZA" sz="2800" b="1" kern="0" cap="none" spc="0" dirty="0">
                <a:solidFill>
                  <a:srgbClr val="0070C0"/>
                </a:solidFill>
                <a:latin typeface="+mn-lt"/>
              </a:rPr>
              <a:t>).</a:t>
            </a:r>
          </a:p>
          <a:p>
            <a:pPr marL="457200" indent="-457200">
              <a:buFont typeface="Arial"/>
              <a:buChar char="•"/>
            </a:pPr>
            <a:r>
              <a:rPr lang="en-ZA" sz="2800" b="1" kern="0" cap="none" spc="0" dirty="0">
                <a:solidFill>
                  <a:srgbClr val="0070C0"/>
                </a:solidFill>
                <a:latin typeface="+mn-lt"/>
              </a:rPr>
              <a:t>Pair</a:t>
            </a:r>
            <a:r>
              <a:rPr lang="en-SA" sz="2800" b="1" kern="0" cap="none" spc="0" dirty="0">
                <a:solidFill>
                  <a:srgbClr val="0070C0"/>
                </a:solidFill>
                <a:latin typeface="+mn-lt"/>
              </a:rPr>
              <a:t>s</a:t>
            </a:r>
            <a:r>
              <a:rPr lang="en-ZA" sz="2800" b="1" kern="0" cap="none" spc="0" dirty="0">
                <a:solidFill>
                  <a:srgbClr val="0070C0"/>
                </a:solidFill>
                <a:latin typeface="+mn-lt"/>
              </a:rPr>
              <a:t> inject</a:t>
            </a:r>
            <a:r>
              <a:rPr lang="en-SA" sz="2800" b="1" kern="0" cap="none" spc="0" dirty="0">
                <a:solidFill>
                  <a:srgbClr val="0070C0"/>
                </a:solidFill>
                <a:latin typeface="+mn-lt"/>
              </a:rPr>
              <a:t>ed</a:t>
            </a:r>
            <a:r>
              <a:rPr lang="en-ZA" sz="2800" b="1" kern="0" cap="none" spc="0" dirty="0">
                <a:solidFill>
                  <a:srgbClr val="0070C0"/>
                </a:solidFill>
                <a:latin typeface="+mn-lt"/>
              </a:rPr>
              <a:t> at</a:t>
            </a:r>
            <a:r>
              <a:rPr lang="en-SA" sz="2800" b="1" kern="0" cap="none" spc="0" dirty="0">
                <a:solidFill>
                  <a:srgbClr val="0070C0"/>
                </a:solidFill>
                <a:latin typeface="+mn-lt"/>
              </a:rPr>
              <a:t> above PC</a:t>
            </a:r>
            <a:r>
              <a:rPr lang="en-ZA" sz="2800" b="1" kern="0" cap="none" spc="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SA" sz="2800" b="1" kern="0" cap="none" spc="0" dirty="0">
                <a:solidFill>
                  <a:srgbClr val="0070C0"/>
                </a:solidFill>
                <a:latin typeface="+mn-lt"/>
              </a:rPr>
              <a:t>(</a:t>
            </a:r>
            <a:r>
              <a:rPr lang="en-ZA" sz="2800" b="1" i="1" kern="0" cap="none" spc="0" dirty="0">
                <a:solidFill>
                  <a:srgbClr val="0070C0"/>
                </a:solidFill>
                <a:latin typeface="+mn-lt"/>
              </a:rPr>
              <a:t>J/J</a:t>
            </a:r>
            <a:r>
              <a:rPr lang="en-ZA" sz="2800" b="1" i="1" kern="0" cap="none" spc="0" baseline="-25000" dirty="0">
                <a:solidFill>
                  <a:srgbClr val="0070C0"/>
                </a:solidFill>
                <a:latin typeface="+mn-lt"/>
              </a:rPr>
              <a:t>GJ</a:t>
            </a:r>
            <a:r>
              <a:rPr lang="en-ZA" sz="2800" b="1" kern="0" cap="none" spc="0" dirty="0">
                <a:solidFill>
                  <a:srgbClr val="0070C0"/>
                </a:solidFill>
                <a:latin typeface="+mn-lt"/>
              </a:rPr>
              <a:t> &lt; 0</a:t>
            </a:r>
            <a:r>
              <a:rPr lang="en-SA" sz="2800" b="1" kern="0" cap="none" spc="0" dirty="0">
                <a:solidFill>
                  <a:srgbClr val="0070C0"/>
                </a:solidFill>
                <a:latin typeface="+mn-lt"/>
              </a:rPr>
              <a:t>)</a:t>
            </a:r>
            <a:r>
              <a:rPr lang="en-ZA" sz="2800" b="1" kern="0" cap="none" spc="0" dirty="0">
                <a:solidFill>
                  <a:srgbClr val="0070C0"/>
                </a:solidFill>
                <a:latin typeface="+mn-lt"/>
              </a:rPr>
              <a:t>.</a:t>
            </a:r>
          </a:p>
          <a:p>
            <a:pPr marL="457200" indent="-457200">
              <a:buFont typeface="Arial"/>
              <a:buChar char="•"/>
            </a:pPr>
            <a:r>
              <a:rPr lang="en-ZA" sz="2800" b="1" kern="0" cap="none" spc="0" dirty="0">
                <a:solidFill>
                  <a:srgbClr val="0070C0"/>
                </a:solidFill>
                <a:latin typeface="+mn-lt"/>
              </a:rPr>
              <a:t>Empirical radio core / cone model.</a:t>
            </a:r>
            <a:endParaRPr lang="en-ZA" b="1" kern="0" cap="none" spc="0" dirty="0">
              <a:solidFill>
                <a:srgbClr val="7030A0"/>
              </a:solidFill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ZA" sz="2800" b="1" kern="0" cap="none" spc="0" dirty="0">
                <a:solidFill>
                  <a:srgbClr val="0070C0"/>
                </a:solidFill>
                <a:latin typeface="+mn-lt"/>
              </a:rPr>
              <a:t>Solve particle dynamics in observer frame.</a:t>
            </a:r>
          </a:p>
          <a:p>
            <a:pPr marL="457200" indent="-457200">
              <a:buFont typeface="Arial"/>
              <a:buChar char="•"/>
            </a:pPr>
            <a:r>
              <a:rPr lang="en-ZA" sz="2800" b="1" kern="0" cap="none" spc="0" dirty="0">
                <a:solidFill>
                  <a:srgbClr val="0070C0"/>
                </a:solidFill>
                <a:latin typeface="+mn-lt"/>
              </a:rPr>
              <a:t>SC (CR+SR), ICS, SSC radiation mechanisms. </a:t>
            </a:r>
            <a:endParaRPr lang="en-SA" sz="2800" b="1" kern="0" cap="none" spc="0" dirty="0">
              <a:solidFill>
                <a:srgbClr val="0070C0"/>
              </a:solidFill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SA" sz="2800" b="1" kern="0" cap="none" spc="0" dirty="0">
                <a:solidFill>
                  <a:srgbClr val="C00000"/>
                </a:solidFill>
                <a:latin typeface="+mn-lt"/>
              </a:rPr>
              <a:t>Spectra and light curves.</a:t>
            </a:r>
            <a:endParaRPr lang="en-ZA" sz="2800" b="1" kern="0" cap="none" spc="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57A508-1068-40FC-8052-2041E94966DB}"/>
              </a:ext>
            </a:extLst>
          </p:cNvPr>
          <p:cNvSpPr/>
          <p:nvPr/>
        </p:nvSpPr>
        <p:spPr>
          <a:xfrm>
            <a:off x="0" y="6462467"/>
            <a:ext cx="1203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80" b="9093"/>
          <a:stretch/>
        </p:blipFill>
        <p:spPr>
          <a:xfrm>
            <a:off x="6096000" y="746410"/>
            <a:ext cx="6087515" cy="61784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27384"/>
            <a:ext cx="12192000" cy="1339349"/>
          </a:xfrm>
        </p:spPr>
        <p:txBody>
          <a:bodyPr anchor="t">
            <a:noAutofit/>
          </a:bodyPr>
          <a:lstStyle/>
          <a:p>
            <a:pPr algn="ctr"/>
            <a:r>
              <a:rPr lang="en-ZA" sz="6600" b="1" dirty="0">
                <a:solidFill>
                  <a:schemeClr val="accent1"/>
                </a:solidFill>
                <a:latin typeface="Bodoni MT" panose="02070603080606020203" pitchFamily="18" charset="0"/>
              </a:rPr>
              <a:t>#3: Separatrix / CS Emission Model</a:t>
            </a: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6634142" y="5942313"/>
            <a:ext cx="5338242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  <a:cs typeface="Arial" pitchFamily="34" charset="0"/>
              </a:rPr>
              <a:t>Harding &amp; Kalapotharakos (2015), Harding et al. (2018, 2021)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6AEC4E-0774-477C-988A-9D249EE6B9F6}"/>
              </a:ext>
            </a:extLst>
          </p:cNvPr>
          <p:cNvSpPr txBox="1"/>
          <p:nvPr/>
        </p:nvSpPr>
        <p:spPr>
          <a:xfrm>
            <a:off x="9303263" y="3245672"/>
            <a:ext cx="791527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ZA" b="1" kern="0" dirty="0">
                <a:solidFill>
                  <a:srgbClr val="0070C0"/>
                </a:solidFill>
                <a:highlight>
                  <a:srgbClr val="FFFF00"/>
                </a:highlight>
              </a:rPr>
              <a:t>Radio</a:t>
            </a:r>
            <a:endParaRPr lang="en-ZA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813641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518E23-2B89-3E4F-3983-8B6CA309463D}"/>
              </a:ext>
            </a:extLst>
          </p:cNvPr>
          <p:cNvSpPr/>
          <p:nvPr/>
        </p:nvSpPr>
        <p:spPr>
          <a:xfrm>
            <a:off x="3048000" y="4238542"/>
            <a:ext cx="8575040" cy="391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E7A955C-D51C-44D0-A99C-A7E5EA19F9CE}"/>
              </a:ext>
            </a:extLst>
          </p:cNvPr>
          <p:cNvSpPr/>
          <p:nvPr/>
        </p:nvSpPr>
        <p:spPr>
          <a:xfrm>
            <a:off x="0" y="6462467"/>
            <a:ext cx="1203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6BE940-EF82-49DC-A518-B21073BDD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599" y="1055951"/>
            <a:ext cx="8788403" cy="5802053"/>
          </a:xfrm>
          <a:prstGeom prst="rect">
            <a:avLst/>
          </a:prstGeom>
        </p:spPr>
      </p:pic>
      <p:sp>
        <p:nvSpPr>
          <p:cNvPr id="10" name="Subtitle 3"/>
          <p:cNvSpPr>
            <a:spLocks noGrp="1"/>
          </p:cNvSpPr>
          <p:nvPr>
            <p:ph type="subTitle" idx="1"/>
          </p:nvPr>
        </p:nvSpPr>
        <p:spPr>
          <a:xfrm>
            <a:off x="132080" y="1859280"/>
            <a:ext cx="3109575" cy="3893044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ZA" sz="2200" b="1" kern="0" cap="none" spc="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Pair</a:t>
            </a: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 SR matches optical data</a:t>
            </a:r>
          </a:p>
          <a:p>
            <a:pPr marL="342900" indent="-342900">
              <a:buFont typeface="Arial"/>
              <a:buChar char="•"/>
            </a:pPr>
            <a:r>
              <a:rPr lang="en-ZA" sz="2200" b="1" kern="0" cap="none" spc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SCR</a:t>
            </a: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SA" sz="2200" b="1" kern="0" cap="none" spc="0" dirty="0">
                <a:solidFill>
                  <a:srgbClr val="0070C0"/>
                </a:solidFill>
                <a:latin typeface="+mn-lt"/>
              </a:rPr>
              <a:t>broader GeV bump,</a:t>
            </a: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 sub-exp. tail</a:t>
            </a:r>
          </a:p>
          <a:p>
            <a:pPr marL="342900" indent="-342900">
              <a:buFont typeface="Arial"/>
              <a:buChar char="•"/>
            </a:pPr>
            <a:r>
              <a:rPr lang="en-ZA" sz="2200" b="1" kern="0" cap="none" spc="0" dirty="0">
                <a:solidFill>
                  <a:srgbClr val="F8B010"/>
                </a:solidFill>
                <a:latin typeface="+mn-lt"/>
              </a:rPr>
              <a:t>Primary ICS component </a:t>
            </a:r>
            <a:br>
              <a:rPr lang="en-ZA" sz="2200" b="1" kern="0" cap="none" spc="0" dirty="0">
                <a:solidFill>
                  <a:srgbClr val="F8B010"/>
                </a:solidFill>
                <a:latin typeface="+mn-lt"/>
              </a:rPr>
            </a:b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(primaries </a:t>
            </a:r>
            <a:r>
              <a:rPr lang="en-ZA" sz="2200" b="1" kern="0" cap="none" spc="0" dirty="0" err="1">
                <a:solidFill>
                  <a:srgbClr val="0070C0"/>
                </a:solidFill>
                <a:latin typeface="+mn-lt"/>
              </a:rPr>
              <a:t>upscattering</a:t>
            </a: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 pair SR)</a:t>
            </a:r>
          </a:p>
          <a:p>
            <a:pPr marL="342900" indent="-342900">
              <a:buFont typeface="Arial"/>
              <a:buChar char="•"/>
            </a:pPr>
            <a:r>
              <a:rPr lang="en-ZA" sz="2200" b="1" kern="0" cap="none" spc="0" dirty="0" err="1">
                <a:solidFill>
                  <a:srgbClr val="0070C0"/>
                </a:solidFill>
                <a:latin typeface="+mn-lt"/>
              </a:rPr>
              <a:t>TeV</a:t>
            </a: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 emission requires </a:t>
            </a:r>
            <a:r>
              <a:rPr lang="en-ZA" sz="2200" b="1" i="1" kern="0" cap="none" spc="0" dirty="0" err="1">
                <a:solidFill>
                  <a:srgbClr val="0070C0"/>
                </a:solidFill>
                <a:latin typeface="Symbol" panose="05050102010706020507" pitchFamily="18" charset="2"/>
              </a:rPr>
              <a:t>g</a:t>
            </a:r>
            <a:r>
              <a:rPr lang="en-ZA" sz="2200" b="1" i="1" kern="0" cap="none" spc="0" baseline="-25000" dirty="0" err="1">
                <a:solidFill>
                  <a:srgbClr val="0070C0"/>
                </a:solidFill>
                <a:latin typeface="+mn-lt"/>
              </a:rPr>
              <a:t>max</a:t>
            </a:r>
            <a:r>
              <a:rPr lang="en-SA" sz="2200" b="1" kern="0" cap="none" spc="0" dirty="0">
                <a:solidFill>
                  <a:srgbClr val="0070C0"/>
                </a:solidFill>
                <a:latin typeface="+mn-lt"/>
              </a:rPr>
              <a:t> ~5e7</a:t>
            </a:r>
            <a:endParaRPr lang="en-ZA" sz="2200" b="1" i="1" kern="0" cap="none" spc="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8613"/>
            <a:ext cx="12192000" cy="775604"/>
          </a:xfrm>
        </p:spPr>
        <p:txBody>
          <a:bodyPr anchor="ctr">
            <a:noAutofit/>
          </a:bodyPr>
          <a:lstStyle/>
          <a:p>
            <a:pPr algn="ctr"/>
            <a:r>
              <a:rPr lang="en-ZA" sz="7600" b="1" dirty="0">
                <a:solidFill>
                  <a:schemeClr val="accent1"/>
                </a:solidFill>
                <a:latin typeface="Bodoni MT" panose="02070603080606020203" pitchFamily="18" charset="0"/>
              </a:rPr>
              <a:t>#3: Calibrate via 3D Modelling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50246" y="5694984"/>
            <a:ext cx="220278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Harding et al. (2021)</a:t>
            </a:r>
            <a:endParaRPr lang="en-ZA" b="1" dirty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31894" y="1368312"/>
            <a:ext cx="38603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b="1" i="1" dirty="0">
                <a:solidFill>
                  <a:srgbClr val="0070C0"/>
                </a:solidFill>
                <a:latin typeface="Calibri" panose="020F0502020204030204" pitchFamily="34" charset="0"/>
              </a:rPr>
              <a:t>P</a:t>
            </a:r>
            <a:r>
              <a:rPr lang="en-ZA" b="1" dirty="0">
                <a:solidFill>
                  <a:srgbClr val="0070C0"/>
                </a:solidFill>
                <a:latin typeface="Calibri" panose="020F0502020204030204" pitchFamily="34" charset="0"/>
              </a:rPr>
              <a:t> = 0.089 s, B</a:t>
            </a:r>
            <a:r>
              <a:rPr lang="en-ZA" sz="1050" b="1" dirty="0">
                <a:solidFill>
                  <a:srgbClr val="0070C0"/>
                </a:solidFill>
                <a:latin typeface="Calibri" panose="020F0502020204030204" pitchFamily="34" charset="0"/>
              </a:rPr>
              <a:t>0 </a:t>
            </a:r>
            <a:r>
              <a:rPr lang="en-ZA" b="1" dirty="0">
                <a:solidFill>
                  <a:srgbClr val="0070C0"/>
                </a:solidFill>
                <a:latin typeface="Calibri" panose="020F0502020204030204" pitchFamily="34" charset="0"/>
              </a:rPr>
              <a:t>= 4 x 10</a:t>
            </a:r>
            <a:r>
              <a:rPr lang="en-ZA" b="1" baseline="30000" dirty="0">
                <a:solidFill>
                  <a:srgbClr val="0070C0"/>
                </a:solidFill>
                <a:latin typeface="Calibri" panose="020F0502020204030204" pitchFamily="34" charset="0"/>
              </a:rPr>
              <a:t>12</a:t>
            </a:r>
            <a:r>
              <a:rPr lang="en-ZA" sz="1050" b="1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en-ZA" b="1" dirty="0">
                <a:solidFill>
                  <a:srgbClr val="0070C0"/>
                </a:solidFill>
                <a:latin typeface="Calibri" panose="020F0502020204030204" pitchFamily="34" charset="0"/>
              </a:rPr>
              <a:t>G, </a:t>
            </a:r>
            <a:r>
              <a:rPr lang="en-ZA" b="1" i="1" dirty="0">
                <a:solidFill>
                  <a:srgbClr val="0070C0"/>
                </a:solidFill>
                <a:latin typeface="Calibri" panose="020F0502020204030204" pitchFamily="34" charset="0"/>
              </a:rPr>
              <a:t>d</a:t>
            </a:r>
            <a:r>
              <a:rPr lang="en-ZA" b="1" dirty="0">
                <a:solidFill>
                  <a:srgbClr val="0070C0"/>
                </a:solidFill>
                <a:latin typeface="Calibri" panose="020F0502020204030204" pitchFamily="34" charset="0"/>
              </a:rPr>
              <a:t> = 0.25 kpc</a:t>
            </a:r>
          </a:p>
          <a:p>
            <a:r>
              <a:rPr lang="en-ZA" b="1" i="1" dirty="0">
                <a:solidFill>
                  <a:srgbClr val="0070C0"/>
                </a:solidFill>
                <a:latin typeface="Symbol" panose="05050102010706020507" pitchFamily="18" charset="2"/>
              </a:rPr>
              <a:t>a</a:t>
            </a:r>
            <a:r>
              <a:rPr lang="en-ZA" b="1" dirty="0">
                <a:solidFill>
                  <a:srgbClr val="0070C0"/>
                </a:solidFill>
              </a:rPr>
              <a:t> = 75</a:t>
            </a:r>
            <a:r>
              <a:rPr lang="en-ZA" b="1" baseline="30000" dirty="0">
                <a:solidFill>
                  <a:srgbClr val="0070C0"/>
                </a:solidFill>
              </a:rPr>
              <a:t>o</a:t>
            </a:r>
            <a:r>
              <a:rPr lang="en-ZA" b="1" dirty="0">
                <a:solidFill>
                  <a:srgbClr val="0070C0"/>
                </a:solidFill>
              </a:rPr>
              <a:t>, </a:t>
            </a:r>
            <a:r>
              <a:rPr lang="en-ZA" b="1" i="1" dirty="0">
                <a:solidFill>
                  <a:srgbClr val="0070C0"/>
                </a:solidFill>
              </a:rPr>
              <a:t>M</a:t>
            </a:r>
            <a:r>
              <a:rPr lang="en-ZA" b="1" i="1" baseline="-25000" dirty="0">
                <a:solidFill>
                  <a:srgbClr val="0070C0"/>
                </a:solidFill>
              </a:rPr>
              <a:t>+</a:t>
            </a:r>
            <a:r>
              <a:rPr lang="en-ZA" b="1" dirty="0">
                <a:solidFill>
                  <a:srgbClr val="0070C0"/>
                </a:solidFill>
              </a:rPr>
              <a:t> = 6 x 10</a:t>
            </a:r>
            <a:r>
              <a:rPr lang="en-ZA" b="1" baseline="30000" dirty="0">
                <a:solidFill>
                  <a:srgbClr val="0070C0"/>
                </a:solidFill>
              </a:rPr>
              <a:t>3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6CC52E-DBF9-B4C7-6CEA-C3BFEA819818}"/>
              </a:ext>
            </a:extLst>
          </p:cNvPr>
          <p:cNvCxnSpPr>
            <a:cxnSpLocks/>
          </p:cNvCxnSpPr>
          <p:nvPr/>
        </p:nvCxnSpPr>
        <p:spPr>
          <a:xfrm flipV="1">
            <a:off x="10546806" y="4139985"/>
            <a:ext cx="426720" cy="14084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DB9B90-F292-FC90-D0D0-031B6C156C20}"/>
              </a:ext>
            </a:extLst>
          </p:cNvPr>
          <p:cNvCxnSpPr>
            <a:cxnSpLocks/>
          </p:cNvCxnSpPr>
          <p:nvPr/>
        </p:nvCxnSpPr>
        <p:spPr>
          <a:xfrm flipV="1">
            <a:off x="10963366" y="3941016"/>
            <a:ext cx="335280" cy="19439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7FC3B33-B3B6-983D-6E5F-05BEBB45C030}"/>
              </a:ext>
            </a:extLst>
          </p:cNvPr>
          <p:cNvCxnSpPr>
            <a:cxnSpLocks/>
          </p:cNvCxnSpPr>
          <p:nvPr/>
        </p:nvCxnSpPr>
        <p:spPr>
          <a:xfrm flipV="1">
            <a:off x="10546806" y="4272065"/>
            <a:ext cx="436880" cy="263559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0D23F5E-78CE-503B-A35F-A3C8A44C56AF}"/>
              </a:ext>
            </a:extLst>
          </p:cNvPr>
          <p:cNvCxnSpPr>
            <a:cxnSpLocks/>
          </p:cNvCxnSpPr>
          <p:nvPr/>
        </p:nvCxnSpPr>
        <p:spPr>
          <a:xfrm flipV="1">
            <a:off x="10973526" y="4191683"/>
            <a:ext cx="416560" cy="8596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28B3AD4B-6AEB-0EE8-E3C5-2184329CD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1566" y="2192695"/>
            <a:ext cx="1527568" cy="92333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41A53EA-65D4-8272-2810-33E75294C724}"/>
              </a:ext>
            </a:extLst>
          </p:cNvPr>
          <p:cNvGrpSpPr/>
          <p:nvPr/>
        </p:nvGrpSpPr>
        <p:grpSpPr>
          <a:xfrm>
            <a:off x="9374360" y="3028890"/>
            <a:ext cx="1643743" cy="900199"/>
            <a:chOff x="9374360" y="3028890"/>
            <a:chExt cx="1643743" cy="900199"/>
          </a:xfrm>
        </p:grpSpPr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B0327326-6181-1805-697E-EFDEFB5A197D}"/>
                </a:ext>
              </a:extLst>
            </p:cNvPr>
            <p:cNvSpPr/>
            <p:nvPr/>
          </p:nvSpPr>
          <p:spPr>
            <a:xfrm rot="1965473">
              <a:off x="9374360" y="3591692"/>
              <a:ext cx="1643743" cy="337397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170C7D0-D097-5F9E-3B93-74639BF7D701}"/>
                </a:ext>
              </a:extLst>
            </p:cNvPr>
            <p:cNvSpPr txBox="1"/>
            <p:nvPr/>
          </p:nvSpPr>
          <p:spPr>
            <a:xfrm>
              <a:off x="9692641" y="3028890"/>
              <a:ext cx="5503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ZA" sz="2000" b="1" kern="0" cap="none" spc="0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e</a:t>
              </a:r>
              <a:r>
                <a:rPr lang="en-ZA" sz="2000" b="1" kern="0" cap="none" spc="0" baseline="30000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-</a:t>
              </a:r>
              <a:endParaRPr lang="en-ZA" sz="2000" baseline="30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14E50F9-6301-589B-E1DB-7BF408039E15}"/>
              </a:ext>
            </a:extLst>
          </p:cNvPr>
          <p:cNvGrpSpPr/>
          <p:nvPr/>
        </p:nvGrpSpPr>
        <p:grpSpPr>
          <a:xfrm>
            <a:off x="8044167" y="3769116"/>
            <a:ext cx="2330658" cy="729592"/>
            <a:chOff x="8044167" y="3769116"/>
            <a:chExt cx="2330658" cy="729592"/>
          </a:xfrm>
        </p:grpSpPr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E101D540-2B94-912E-AFA4-A9A941809A21}"/>
                </a:ext>
              </a:extLst>
            </p:cNvPr>
            <p:cNvSpPr/>
            <p:nvPr/>
          </p:nvSpPr>
          <p:spPr>
            <a:xfrm rot="550166">
              <a:off x="8044167" y="4108177"/>
              <a:ext cx="2330658" cy="390531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9AC778-F307-5643-BEA0-D4703A7BA617}"/>
                </a:ext>
              </a:extLst>
            </p:cNvPr>
            <p:cNvSpPr txBox="1"/>
            <p:nvPr/>
          </p:nvSpPr>
          <p:spPr>
            <a:xfrm>
              <a:off x="8974185" y="3769116"/>
              <a:ext cx="550344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ZA" sz="2000" b="1" kern="0" cap="none" spc="0" dirty="0" err="1">
                  <a:solidFill>
                    <a:schemeClr val="accent6">
                      <a:lumMod val="75000"/>
                    </a:schemeClr>
                  </a:solidFill>
                  <a:latin typeface="Symbol" panose="05050102010706020507" pitchFamily="18" charset="2"/>
                </a:rPr>
                <a:t>g</a:t>
              </a:r>
              <a:r>
                <a:rPr lang="en-ZA" sz="2000" b="1" kern="0" cap="none" spc="0" baseline="-25000" dirty="0" err="1">
                  <a:solidFill>
                    <a:schemeClr val="accent6">
                      <a:lumMod val="75000"/>
                    </a:schemeClr>
                  </a:solidFill>
                  <a:latin typeface="+mn-lt"/>
                </a:rPr>
                <a:t>SR</a:t>
              </a:r>
              <a:endParaRPr lang="en-ZA" sz="2000" baseline="-250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520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B863AA-728E-4BB2-A14F-1B61436A9E34}"/>
              </a:ext>
            </a:extLst>
          </p:cNvPr>
          <p:cNvSpPr/>
          <p:nvPr/>
        </p:nvSpPr>
        <p:spPr>
          <a:xfrm>
            <a:off x="91850" y="6445471"/>
            <a:ext cx="1203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223B13-2287-CE89-A260-8100643DC516}"/>
              </a:ext>
            </a:extLst>
          </p:cNvPr>
          <p:cNvSpPr/>
          <p:nvPr/>
        </p:nvSpPr>
        <p:spPr>
          <a:xfrm>
            <a:off x="468630" y="4046220"/>
            <a:ext cx="9538970" cy="4914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EC7254-9042-A642-748C-029191021D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24"/>
          <a:stretch/>
        </p:blipFill>
        <p:spPr>
          <a:xfrm>
            <a:off x="4194870" y="1"/>
            <a:ext cx="7986970" cy="684791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89CBE5F-F5D2-4212-8383-9E05E01DE063}"/>
              </a:ext>
            </a:extLst>
          </p:cNvPr>
          <p:cNvSpPr txBox="1">
            <a:spLocks/>
          </p:cNvSpPr>
          <p:nvPr/>
        </p:nvSpPr>
        <p:spPr>
          <a:xfrm>
            <a:off x="1" y="1265702"/>
            <a:ext cx="4490720" cy="817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A" sz="7600" b="1" dirty="0">
                <a:solidFill>
                  <a:schemeClr val="accent1"/>
                </a:solidFill>
                <a:latin typeface="Bodoni MT" panose="02070603080606020203" pitchFamily="18" charset="0"/>
              </a:rPr>
              <a:t>A Check: Optical </a:t>
            </a:r>
          </a:p>
          <a:p>
            <a:pPr algn="ctr"/>
            <a:r>
              <a:rPr lang="en-SA" sz="7600" b="1" dirty="0">
                <a:solidFill>
                  <a:schemeClr val="accent1"/>
                </a:solidFill>
                <a:latin typeface="Bodoni MT" panose="02070603080606020203" pitchFamily="18" charset="0"/>
              </a:rPr>
              <a:t>Pulsations</a:t>
            </a:r>
            <a:endParaRPr lang="en-ZA" sz="7600" b="1" dirty="0">
              <a:solidFill>
                <a:schemeClr val="accent1"/>
              </a:solidFill>
              <a:latin typeface="Bodoni MT" panose="020706030806060202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88C474-A9AE-5E9B-6E87-86AD251BD3B7}"/>
              </a:ext>
            </a:extLst>
          </p:cNvPr>
          <p:cNvSpPr/>
          <p:nvPr/>
        </p:nvSpPr>
        <p:spPr>
          <a:xfrm>
            <a:off x="5238115" y="5810009"/>
            <a:ext cx="253327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b="1" dirty="0" err="1">
                <a:solidFill>
                  <a:srgbClr val="7030A0"/>
                </a:solidFill>
              </a:rPr>
              <a:t>Malacaria</a:t>
            </a:r>
            <a:r>
              <a:rPr lang="en-SA" b="1" dirty="0">
                <a:solidFill>
                  <a:srgbClr val="7030A0"/>
                </a:solidFill>
              </a:rPr>
              <a:t> </a:t>
            </a:r>
            <a:r>
              <a:rPr lang="en-GB" b="1" dirty="0">
                <a:solidFill>
                  <a:srgbClr val="7030A0"/>
                </a:solidFill>
              </a:rPr>
              <a:t>et al. (202</a:t>
            </a:r>
            <a:r>
              <a:rPr lang="en-SA" b="1" dirty="0">
                <a:solidFill>
                  <a:srgbClr val="7030A0"/>
                </a:solidFill>
              </a:rPr>
              <a:t>6</a:t>
            </a:r>
            <a:r>
              <a:rPr lang="en-GB" b="1" dirty="0">
                <a:solidFill>
                  <a:srgbClr val="7030A0"/>
                </a:solidFill>
              </a:rPr>
              <a:t>)</a:t>
            </a:r>
            <a:endParaRPr lang="en-ZA" b="1" dirty="0">
              <a:solidFill>
                <a:srgbClr val="7030A0"/>
              </a:solidFill>
            </a:endParaRPr>
          </a:p>
        </p:txBody>
      </p:sp>
      <p:sp>
        <p:nvSpPr>
          <p:cNvPr id="18" name="Subtitle 3">
            <a:extLst>
              <a:ext uri="{FF2B5EF4-FFF2-40B4-BE49-F238E27FC236}">
                <a16:creationId xmlns:a16="http://schemas.microsoft.com/office/drawing/2014/main" id="{B27AF3CF-0F15-29D5-6978-6A6E82AD656F}"/>
              </a:ext>
            </a:extLst>
          </p:cNvPr>
          <p:cNvSpPr txBox="1">
            <a:spLocks/>
          </p:cNvSpPr>
          <p:nvPr/>
        </p:nvSpPr>
        <p:spPr>
          <a:xfrm>
            <a:off x="-270011" y="3330759"/>
            <a:ext cx="4332801" cy="19833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 algn="l">
              <a:buFont typeface="Arial"/>
              <a:buChar char="•"/>
            </a:pPr>
            <a:r>
              <a:rPr lang="en-ZA" sz="2300" b="1" dirty="0">
                <a:solidFill>
                  <a:srgbClr val="056DBB"/>
                </a:solidFill>
              </a:rPr>
              <a:t>S</a:t>
            </a:r>
            <a:r>
              <a:rPr lang="en-SA" sz="2300" b="1" dirty="0" err="1">
                <a:solidFill>
                  <a:srgbClr val="056DBB"/>
                </a:solidFill>
              </a:rPr>
              <a:t>earch</a:t>
            </a:r>
            <a:r>
              <a:rPr lang="en-SA" sz="2300" b="1" dirty="0">
                <a:solidFill>
                  <a:srgbClr val="056DBB"/>
                </a:solidFill>
              </a:rPr>
              <a:t> for optical pulsations of spider binaries</a:t>
            </a:r>
          </a:p>
          <a:p>
            <a:pPr marL="800100" lvl="1" indent="-342900" algn="l">
              <a:buFont typeface="Arial"/>
              <a:buChar char="•"/>
            </a:pPr>
            <a:r>
              <a:rPr lang="en-SA" sz="2300" b="1" dirty="0">
                <a:solidFill>
                  <a:srgbClr val="056DBB"/>
                </a:solidFill>
              </a:rPr>
              <a:t>No detections</a:t>
            </a:r>
          </a:p>
          <a:p>
            <a:pPr marL="800100" lvl="1" indent="-342900" algn="l">
              <a:buFont typeface="Arial"/>
              <a:buChar char="•"/>
            </a:pPr>
            <a:r>
              <a:rPr lang="en-SA" sz="2300" b="1" dirty="0">
                <a:solidFill>
                  <a:srgbClr val="056DBB"/>
                </a:solidFill>
              </a:rPr>
              <a:t>Crab and twin </a:t>
            </a:r>
            <a:r>
              <a:rPr lang="en-SA" sz="2300" b="1" dirty="0">
                <a:solidFill>
                  <a:srgbClr val="056DBB"/>
                </a:solidFill>
                <a:latin typeface="Symbol" panose="05050102010706020507" pitchFamily="18" charset="2"/>
              </a:rPr>
              <a:t>h</a:t>
            </a:r>
            <a:r>
              <a:rPr lang="en-SA" sz="2300" b="1" dirty="0">
                <a:solidFill>
                  <a:srgbClr val="056DBB"/>
                </a:solidFill>
              </a:rPr>
              <a:t>~ 1e-5</a:t>
            </a:r>
          </a:p>
          <a:p>
            <a:pPr marL="800100" lvl="1" indent="-342900" algn="l">
              <a:buFont typeface="Arial"/>
              <a:buChar char="•"/>
            </a:pPr>
            <a:r>
              <a:rPr lang="en-SA" sz="2300" b="1" dirty="0">
                <a:solidFill>
                  <a:srgbClr val="056DBB"/>
                </a:solidFill>
              </a:rPr>
              <a:t>Limits on </a:t>
            </a:r>
            <a:r>
              <a:rPr lang="en-SA" sz="2300" b="1" dirty="0">
                <a:solidFill>
                  <a:srgbClr val="056DBB"/>
                </a:solidFill>
                <a:latin typeface="Symbol" panose="05050102010706020507" pitchFamily="18" charset="2"/>
              </a:rPr>
              <a:t>h </a:t>
            </a:r>
            <a:r>
              <a:rPr lang="en-SA" sz="2300" b="1" dirty="0">
                <a:solidFill>
                  <a:srgbClr val="056DBB"/>
                </a:solidFill>
              </a:rPr>
              <a:t>~ 5e-6</a:t>
            </a:r>
          </a:p>
          <a:p>
            <a:pPr marL="800100" lvl="1" indent="-342900" algn="l">
              <a:buFont typeface="Arial"/>
              <a:buChar char="•"/>
            </a:pPr>
            <a:r>
              <a:rPr lang="en-SA" sz="2300" b="1" dirty="0">
                <a:solidFill>
                  <a:srgbClr val="056DBB"/>
                </a:solidFill>
              </a:rPr>
              <a:t>Constraints on soft-photon target field!</a:t>
            </a:r>
            <a:endParaRPr lang="en-ZA" sz="2300" b="1" dirty="0">
              <a:solidFill>
                <a:srgbClr val="056D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777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6296BC5-D4D9-4642-9A27-F6BB9E2B7EF1}"/>
              </a:ext>
            </a:extLst>
          </p:cNvPr>
          <p:cNvSpPr/>
          <p:nvPr/>
        </p:nvSpPr>
        <p:spPr>
          <a:xfrm>
            <a:off x="0" y="6462467"/>
            <a:ext cx="1203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0" name="Subtitle 3"/>
          <p:cNvSpPr>
            <a:spLocks noGrp="1"/>
          </p:cNvSpPr>
          <p:nvPr>
            <p:ph type="subTitle" idx="1"/>
          </p:nvPr>
        </p:nvSpPr>
        <p:spPr>
          <a:xfrm>
            <a:off x="327391" y="2388869"/>
            <a:ext cx="4988454" cy="3506861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Reasonable multi-wavelength LC predictions</a:t>
            </a:r>
          </a:p>
          <a:p>
            <a:pPr marL="342900" indent="-342900">
              <a:buFont typeface="Arial"/>
              <a:buChar char="•"/>
            </a:pP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P1/P2 vs </a:t>
            </a:r>
            <a:r>
              <a:rPr lang="en-ZA" sz="2200" b="1" i="1" kern="0" cap="none" spc="0" dirty="0" err="1">
                <a:solidFill>
                  <a:srgbClr val="0070C0"/>
                </a:solidFill>
                <a:latin typeface="+mn-lt"/>
              </a:rPr>
              <a:t>E</a:t>
            </a:r>
            <a:r>
              <a:rPr lang="en-ZA" sz="2200" b="1" i="1" kern="0" cap="none" spc="0" baseline="-25000" dirty="0" err="1">
                <a:solidFill>
                  <a:srgbClr val="0070C0"/>
                </a:solidFill>
                <a:latin typeface="Symbol" panose="05050102010706020507" pitchFamily="18" charset="2"/>
              </a:rPr>
              <a:t>g</a:t>
            </a: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 effect: higher-energy photons in P2 – </a:t>
            </a:r>
            <a:r>
              <a:rPr lang="en-ZA" sz="2200" b="1" kern="0" cap="none" spc="0" dirty="0">
                <a:solidFill>
                  <a:srgbClr val="C00000"/>
                </a:solidFill>
                <a:latin typeface="+mn-lt"/>
              </a:rPr>
              <a:t>larger </a:t>
            </a:r>
            <a:r>
              <a:rPr lang="en-ZA" sz="2200" b="1" i="1" kern="0" cap="none" spc="0" dirty="0" err="1">
                <a:solidFill>
                  <a:srgbClr val="C00000"/>
                </a:solidFill>
                <a:latin typeface="Symbol" panose="05050102010706020507" pitchFamily="18" charset="2"/>
              </a:rPr>
              <a:t>r</a:t>
            </a:r>
            <a:r>
              <a:rPr lang="en-ZA" sz="2200" b="1" i="1" kern="0" cap="none" spc="0" baseline="-25000" dirty="0" err="1">
                <a:solidFill>
                  <a:srgbClr val="C00000"/>
                </a:solidFill>
                <a:latin typeface="+mn-lt"/>
              </a:rPr>
              <a:t>c</a:t>
            </a:r>
            <a:endParaRPr lang="en-ZA" sz="2200" b="1" i="1" kern="0" cap="none" spc="0" baseline="-25000" dirty="0">
              <a:solidFill>
                <a:srgbClr val="C00000"/>
              </a:solidFill>
              <a:latin typeface="+mn-lt"/>
            </a:endParaRPr>
          </a:p>
          <a:p>
            <a:pPr marL="342900" indent="-342900">
              <a:buFont typeface="Arial"/>
              <a:buChar char="•"/>
            </a:pP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Only P2 in </a:t>
            </a:r>
            <a:r>
              <a:rPr lang="en-ZA" sz="2200" b="1" kern="0" cap="none" spc="0" dirty="0" err="1">
                <a:solidFill>
                  <a:srgbClr val="0070C0"/>
                </a:solidFill>
                <a:latin typeface="+mn-lt"/>
              </a:rPr>
              <a:t>TeV</a:t>
            </a: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: highest-energy particles responsible</a:t>
            </a:r>
          </a:p>
          <a:p>
            <a:pPr marL="342900" indent="-342900">
              <a:buFont typeface="Arial"/>
              <a:buChar char="•"/>
            </a:pP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Narrowing of peaks with energy</a:t>
            </a:r>
          </a:p>
          <a:p>
            <a:pPr marL="342900" indent="-342900">
              <a:buFont typeface="Arial"/>
              <a:buChar char="•"/>
            </a:pPr>
            <a:r>
              <a:rPr lang="en-ZA" sz="2200" b="1" i="1" kern="0" cap="none" spc="0" dirty="0">
                <a:solidFill>
                  <a:srgbClr val="0070C0"/>
                </a:solidFill>
                <a:latin typeface="+mn-lt"/>
              </a:rPr>
              <a:t>E</a:t>
            </a:r>
            <a:r>
              <a:rPr lang="en-ZA" sz="2200" b="1" i="1" kern="0" cap="none" spc="0" baseline="-25000" dirty="0">
                <a:solidFill>
                  <a:srgbClr val="0070C0"/>
                </a:solidFill>
                <a:latin typeface="+mn-lt"/>
              </a:rPr>
              <a:t>||</a:t>
            </a:r>
            <a:r>
              <a:rPr lang="en-ZA" sz="2200" b="1" i="1" kern="0" cap="none" spc="0" dirty="0">
                <a:solidFill>
                  <a:srgbClr val="0070C0"/>
                </a:solidFill>
                <a:latin typeface="+mn-lt"/>
              </a:rPr>
              <a:t>(</a:t>
            </a:r>
            <a:r>
              <a:rPr lang="en-ZA" sz="2200" b="1" i="1" kern="0" cap="none" spc="0" dirty="0">
                <a:solidFill>
                  <a:srgbClr val="0070C0"/>
                </a:solidFill>
                <a:latin typeface="Symbol" panose="05050102010706020507" pitchFamily="18" charset="2"/>
              </a:rPr>
              <a:t>f</a:t>
            </a:r>
            <a:r>
              <a:rPr lang="en-ZA" sz="2200" b="1" i="1" kern="0" cap="none" spc="0" dirty="0">
                <a:solidFill>
                  <a:srgbClr val="0070C0"/>
                </a:solidFill>
                <a:latin typeface="+mn-lt"/>
              </a:rPr>
              <a:t>) </a:t>
            </a: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leading to azimuthally-dependent emissivity improves </a:t>
            </a:r>
            <a:br>
              <a:rPr lang="en-ZA" sz="2200" b="1" kern="0" cap="none" spc="0" dirty="0">
                <a:solidFill>
                  <a:srgbClr val="0070C0"/>
                </a:solidFill>
                <a:latin typeface="+mn-lt"/>
              </a:rPr>
            </a:b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radio-to-</a:t>
            </a:r>
            <a:r>
              <a:rPr lang="en-ZA" sz="2200" b="1" kern="0" cap="none" spc="0" dirty="0">
                <a:solidFill>
                  <a:srgbClr val="0070C0"/>
                </a:solidFill>
                <a:latin typeface="Symbol" panose="05050102010706020507" pitchFamily="18" charset="2"/>
              </a:rPr>
              <a:t>g</a:t>
            </a:r>
            <a:r>
              <a:rPr lang="en-ZA" sz="2200" b="1" kern="0" cap="none" spc="0" dirty="0">
                <a:solidFill>
                  <a:srgbClr val="0070C0"/>
                </a:solidFill>
                <a:latin typeface="+mn-lt"/>
              </a:rPr>
              <a:t> lags</a:t>
            </a:r>
          </a:p>
          <a:p>
            <a:pPr marL="342900" indent="-342900">
              <a:buFont typeface="Arial"/>
              <a:buChar char="•"/>
            </a:pPr>
            <a:endParaRPr lang="en-ZA" sz="2200" b="1" kern="0" cap="none" spc="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2069" y="384102"/>
            <a:ext cx="5557799" cy="1420544"/>
          </a:xfrm>
        </p:spPr>
        <p:txBody>
          <a:bodyPr anchor="ctr">
            <a:noAutofit/>
          </a:bodyPr>
          <a:lstStyle/>
          <a:p>
            <a:pPr algn="ctr"/>
            <a:r>
              <a:rPr lang="en-ZA" sz="7800" b="1" dirty="0">
                <a:solidFill>
                  <a:schemeClr val="accent1"/>
                </a:solidFill>
                <a:latin typeface="Bodoni MT" panose="02070603080606020203" pitchFamily="18" charset="0"/>
              </a:rPr>
              <a:t>Results: </a:t>
            </a:r>
            <a:br>
              <a:rPr lang="en-ZA" sz="7800" b="1" dirty="0">
                <a:solidFill>
                  <a:schemeClr val="accent1"/>
                </a:solidFill>
                <a:latin typeface="Bodoni MT" panose="02070603080606020203" pitchFamily="18" charset="0"/>
              </a:rPr>
            </a:br>
            <a:r>
              <a:rPr lang="en-ZA" sz="7800" b="1" dirty="0">
                <a:solidFill>
                  <a:schemeClr val="accent1"/>
                </a:solidFill>
                <a:latin typeface="Bodoni MT" panose="02070603080606020203" pitchFamily="18" charset="0"/>
              </a:rPr>
              <a:t>Vela LCs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9722" y="92197"/>
            <a:ext cx="3177787" cy="67813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9" b="27106"/>
          <a:stretch/>
        </p:blipFill>
        <p:spPr>
          <a:xfrm>
            <a:off x="8701799" y="67121"/>
            <a:ext cx="3490200" cy="493921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836161" y="5470975"/>
            <a:ext cx="2550306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rgbClr val="C00000"/>
                </a:solidFill>
              </a:rPr>
              <a:t>Harding et al. (2018, 2021)</a:t>
            </a:r>
          </a:p>
          <a:p>
            <a:pPr algn="ctr"/>
            <a:r>
              <a:rPr lang="en-GB" sz="1600" b="1" dirty="0">
                <a:solidFill>
                  <a:srgbClr val="C00000"/>
                </a:solidFill>
              </a:rPr>
              <a:t>Barnard et al. (2022)</a:t>
            </a:r>
            <a:endParaRPr lang="en-ZA" sz="1600" b="1" dirty="0">
              <a:solidFill>
                <a:srgbClr val="C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073CA0-D5F6-4633-A70F-5D86DD4C6587}"/>
              </a:ext>
            </a:extLst>
          </p:cNvPr>
          <p:cNvSpPr/>
          <p:nvPr/>
        </p:nvSpPr>
        <p:spPr>
          <a:xfrm>
            <a:off x="5189220" y="4263390"/>
            <a:ext cx="450502" cy="194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1E290F-3761-4EF6-A9F3-57953732351A}"/>
              </a:ext>
            </a:extLst>
          </p:cNvPr>
          <p:cNvSpPr/>
          <p:nvPr/>
        </p:nvSpPr>
        <p:spPr>
          <a:xfrm>
            <a:off x="8701799" y="5040630"/>
            <a:ext cx="3490201" cy="1825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4CD087-86CF-7060-C274-7156F78C5DE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5846"/>
          <a:stretch/>
        </p:blipFill>
        <p:spPr>
          <a:xfrm>
            <a:off x="8474124" y="3297452"/>
            <a:ext cx="3831867" cy="19303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E34A14-BB96-29A6-1ECC-062FD1DF81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2942"/>
          <a:stretch/>
        </p:blipFill>
        <p:spPr>
          <a:xfrm>
            <a:off x="8427944" y="6594763"/>
            <a:ext cx="3831867" cy="2805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43FDD9-159B-5594-4503-C783982D6B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7113"/>
          <a:stretch/>
        </p:blipFill>
        <p:spPr>
          <a:xfrm>
            <a:off x="8474124" y="4916499"/>
            <a:ext cx="3831867" cy="175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92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96423" y="4218286"/>
            <a:ext cx="10989560" cy="257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5" name="Subtitle 3"/>
          <p:cNvSpPr>
            <a:spLocks noGrp="1"/>
          </p:cNvSpPr>
          <p:nvPr>
            <p:ph type="subTitle" idx="1"/>
          </p:nvPr>
        </p:nvSpPr>
        <p:spPr>
          <a:xfrm>
            <a:off x="106017" y="1475227"/>
            <a:ext cx="5693080" cy="426720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457200" indent="-457200">
              <a:buFont typeface="Arial"/>
              <a:buChar char="•"/>
            </a:pPr>
            <a:r>
              <a:rPr lang="en-SA" b="1" kern="0" cap="none" spc="0" dirty="0">
                <a:solidFill>
                  <a:srgbClr val="0070C0"/>
                </a:solidFill>
                <a:latin typeface="+mn-lt"/>
              </a:rPr>
              <a:t>IC implies h</a:t>
            </a:r>
            <a:r>
              <a:rPr lang="en-ZA" b="1" kern="0" cap="none" spc="0" dirty="0" err="1">
                <a:solidFill>
                  <a:srgbClr val="0070C0"/>
                </a:solidFill>
                <a:latin typeface="+mn-lt"/>
              </a:rPr>
              <a:t>igh</a:t>
            </a:r>
            <a:r>
              <a:rPr lang="en-ZA" b="1" kern="0" cap="none" spc="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ZA" b="1" i="1" kern="0" cap="none" spc="0" dirty="0" err="1">
                <a:solidFill>
                  <a:srgbClr val="0070C0"/>
                </a:solidFill>
                <a:latin typeface="Symbol" panose="05050102010706020507" pitchFamily="18" charset="2"/>
              </a:rPr>
              <a:t>g</a:t>
            </a:r>
            <a:r>
              <a:rPr lang="en-ZA" b="1" i="1" kern="0" cap="none" spc="0" baseline="-25000" dirty="0" err="1">
                <a:solidFill>
                  <a:srgbClr val="0070C0"/>
                </a:solidFill>
                <a:latin typeface="+mn-lt"/>
              </a:rPr>
              <a:t>e</a:t>
            </a:r>
            <a:r>
              <a:rPr lang="en-ZA" b="1" kern="0" cap="none" spc="0" dirty="0">
                <a:solidFill>
                  <a:srgbClr val="0070C0"/>
                </a:solidFill>
                <a:latin typeface="+mn-lt"/>
              </a:rPr>
              <a:t>. Which framework? </a:t>
            </a:r>
          </a:p>
          <a:p>
            <a:pPr marL="457200" indent="-457200">
              <a:buFont typeface="Arial"/>
              <a:buChar char="•"/>
            </a:pPr>
            <a:r>
              <a:rPr lang="en-ZA" b="1" kern="0" cap="none" spc="0" dirty="0">
                <a:solidFill>
                  <a:srgbClr val="0070C0"/>
                </a:solidFill>
                <a:latin typeface="+mn-lt"/>
              </a:rPr>
              <a:t>Shape of GeV tail: exponential, </a:t>
            </a:r>
            <a:br>
              <a:rPr lang="en-ZA" b="1" kern="0" cap="none" spc="0" dirty="0">
                <a:solidFill>
                  <a:srgbClr val="0070C0"/>
                </a:solidFill>
                <a:latin typeface="+mn-lt"/>
              </a:rPr>
            </a:br>
            <a:r>
              <a:rPr lang="en-ZA" b="1" kern="0" cap="none" spc="0" dirty="0">
                <a:solidFill>
                  <a:srgbClr val="0070C0"/>
                </a:solidFill>
                <a:latin typeface="+mn-lt"/>
              </a:rPr>
              <a:t>sub-exponential, PL? </a:t>
            </a:r>
            <a:endParaRPr lang="en-SA" b="1" kern="0" cap="none" spc="0" dirty="0">
              <a:solidFill>
                <a:srgbClr val="0070C0"/>
              </a:solidFill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ZA" b="1" kern="0" cap="none" spc="0" dirty="0">
                <a:solidFill>
                  <a:srgbClr val="0070C0"/>
                </a:solidFill>
                <a:latin typeface="+mn-lt"/>
              </a:rPr>
              <a:t>Shape of primary particle spectrum? </a:t>
            </a:r>
            <a:r>
              <a:rPr lang="en-ZA" sz="2400" b="1" kern="0" cap="none" spc="0" dirty="0">
                <a:solidFill>
                  <a:srgbClr val="0070C0"/>
                </a:solidFill>
                <a:latin typeface="+mn-lt"/>
              </a:rPr>
              <a:t>Range of </a:t>
            </a:r>
            <a:r>
              <a:rPr lang="en-ZA" sz="2400" b="1" i="1" kern="0" cap="none" spc="0" dirty="0">
                <a:solidFill>
                  <a:srgbClr val="0070C0"/>
                </a:solidFill>
                <a:latin typeface="+mn-lt"/>
              </a:rPr>
              <a:t>(</a:t>
            </a:r>
            <a:r>
              <a:rPr lang="en-ZA" sz="2400" b="1" i="1" kern="0" cap="none" spc="0" dirty="0" err="1">
                <a:solidFill>
                  <a:srgbClr val="0070C0"/>
                </a:solidFill>
                <a:latin typeface="Symbol" panose="05050102010706020507" pitchFamily="18" charset="2"/>
              </a:rPr>
              <a:t>h,x</a:t>
            </a:r>
            <a:r>
              <a:rPr lang="en-ZA" sz="2400" b="1" i="1" kern="0" cap="none" spc="0" dirty="0">
                <a:solidFill>
                  <a:srgbClr val="0070C0"/>
                </a:solidFill>
                <a:latin typeface="+mn-lt"/>
              </a:rPr>
              <a:t>)</a:t>
            </a:r>
            <a:r>
              <a:rPr lang="en-ZA" sz="2400" b="1" kern="0" cap="none" spc="0" dirty="0">
                <a:solidFill>
                  <a:srgbClr val="0070C0"/>
                </a:solidFill>
                <a:latin typeface="+mn-lt"/>
              </a:rPr>
              <a:t>?</a:t>
            </a:r>
            <a:endParaRPr lang="en-ZA" b="1" kern="0" cap="none" spc="0" dirty="0">
              <a:solidFill>
                <a:srgbClr val="0070C0"/>
              </a:solidFill>
              <a:latin typeface="+mn-lt"/>
            </a:endParaRPr>
          </a:p>
          <a:p>
            <a:pPr marL="457200" indent="-457200">
              <a:buFont typeface="Arial"/>
              <a:buChar char="•"/>
            </a:pPr>
            <a:r>
              <a:rPr lang="en-ZA" b="1" kern="0" cap="none" spc="0" dirty="0">
                <a:solidFill>
                  <a:srgbClr val="0070C0"/>
                </a:solidFill>
                <a:latin typeface="+mn-lt"/>
              </a:rPr>
              <a:t>Do smooth particle trajectories exist in CS? </a:t>
            </a:r>
            <a:r>
              <a:rPr lang="en-SA" b="1" kern="0" cap="none" spc="0" dirty="0">
                <a:solidFill>
                  <a:srgbClr val="0070C0"/>
                </a:solidFill>
                <a:latin typeface="+mn-lt"/>
              </a:rPr>
              <a:t>E</a:t>
            </a:r>
            <a:r>
              <a:rPr lang="en-ZA" b="1" kern="0" cap="none" spc="0" dirty="0" err="1">
                <a:solidFill>
                  <a:srgbClr val="0070C0"/>
                </a:solidFill>
                <a:latin typeface="+mn-lt"/>
              </a:rPr>
              <a:t>ffective</a:t>
            </a:r>
            <a:r>
              <a:rPr lang="en-ZA" b="1" kern="0" cap="none" spc="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ZA" b="1" i="1" kern="0" cap="none" spc="0" dirty="0" err="1">
                <a:solidFill>
                  <a:srgbClr val="0070C0"/>
                </a:solidFill>
                <a:latin typeface="Symbol" panose="05050102010706020507" pitchFamily="18" charset="2"/>
              </a:rPr>
              <a:t>r</a:t>
            </a:r>
            <a:r>
              <a:rPr lang="en-ZA" b="1" i="1" kern="0" cap="none" spc="0" baseline="-25000" dirty="0" err="1">
                <a:solidFill>
                  <a:srgbClr val="0070C0"/>
                </a:solidFill>
                <a:latin typeface="+mn-lt"/>
              </a:rPr>
              <a:t>c</a:t>
            </a:r>
            <a:r>
              <a:rPr lang="en-ZA" b="1" kern="0" cap="none" spc="0" dirty="0">
                <a:solidFill>
                  <a:srgbClr val="0070C0"/>
                </a:solidFill>
                <a:latin typeface="+mn-lt"/>
              </a:rPr>
              <a:t> in the CS?</a:t>
            </a:r>
          </a:p>
          <a:p>
            <a:pPr marL="457200" indent="-457200">
              <a:buFont typeface="Arial"/>
              <a:buChar char="•"/>
            </a:pPr>
            <a:r>
              <a:rPr lang="en-ZA" b="1" kern="0" cap="none" spc="0" dirty="0">
                <a:solidFill>
                  <a:srgbClr val="0070C0"/>
                </a:solidFill>
                <a:latin typeface="+mn-lt"/>
              </a:rPr>
              <a:t>Nature</a:t>
            </a:r>
            <a:r>
              <a:rPr lang="en-SA" b="1" kern="0" cap="none" spc="0" dirty="0">
                <a:solidFill>
                  <a:srgbClr val="0070C0"/>
                </a:solidFill>
                <a:latin typeface="+mn-lt"/>
              </a:rPr>
              <a:t> / spectrum</a:t>
            </a:r>
            <a:r>
              <a:rPr lang="en-ZA" b="1" kern="0" cap="none" spc="0" dirty="0">
                <a:solidFill>
                  <a:srgbClr val="0070C0"/>
                </a:solidFill>
                <a:latin typeface="+mn-lt"/>
              </a:rPr>
              <a:t> of target photons? </a:t>
            </a:r>
            <a:br>
              <a:rPr lang="en-ZA" b="1" kern="0" cap="none" spc="0" dirty="0">
                <a:solidFill>
                  <a:srgbClr val="0070C0"/>
                </a:solidFill>
                <a:latin typeface="+mn-lt"/>
              </a:rPr>
            </a:br>
            <a:r>
              <a:rPr lang="en-ZA" b="1" kern="0" cap="none" spc="0" dirty="0">
                <a:solidFill>
                  <a:srgbClr val="0070C0"/>
                </a:solidFill>
                <a:latin typeface="+mn-lt"/>
              </a:rPr>
              <a:t>Thermal X-rays, CMB, Nebular, SR?</a:t>
            </a:r>
          </a:p>
          <a:p>
            <a:pPr marL="457200" indent="-457200">
              <a:buFont typeface="Arial"/>
              <a:buChar char="•"/>
            </a:pPr>
            <a:r>
              <a:rPr lang="en-ZA" b="1" kern="0" cap="none" spc="0" dirty="0">
                <a:solidFill>
                  <a:srgbClr val="0070C0"/>
                </a:solidFill>
                <a:latin typeface="+mn-lt"/>
              </a:rPr>
              <a:t>Acceleration? Energetics?</a:t>
            </a:r>
          </a:p>
          <a:p>
            <a:pPr marL="457200" indent="-457200">
              <a:buFont typeface="Arial"/>
              <a:buChar char="•"/>
            </a:pPr>
            <a:r>
              <a:rPr lang="en-ZA" b="1" kern="0" cap="none" spc="0" dirty="0">
                <a:solidFill>
                  <a:srgbClr val="0070C0"/>
                </a:solidFill>
                <a:latin typeface="+mn-lt"/>
              </a:rPr>
              <a:t>Particle injection?</a:t>
            </a:r>
            <a:r>
              <a:rPr lang="en-SA" b="1" kern="0" cap="none" spc="0" dirty="0">
                <a:solidFill>
                  <a:srgbClr val="0070C0"/>
                </a:solidFill>
                <a:latin typeface="+mn-lt"/>
              </a:rPr>
              <a:t> (FF-ness)</a:t>
            </a:r>
            <a:endParaRPr lang="en-ZA" b="1" kern="0" cap="none" spc="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57A508-1068-40FC-8052-2041E94966DB}"/>
              </a:ext>
            </a:extLst>
          </p:cNvPr>
          <p:cNvSpPr/>
          <p:nvPr/>
        </p:nvSpPr>
        <p:spPr>
          <a:xfrm>
            <a:off x="0" y="6462467"/>
            <a:ext cx="1203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40519B-0A65-5050-96D3-588960D20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875" y="-27383"/>
            <a:ext cx="6404285" cy="63672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9935C2C-6665-6CBA-782E-26F042B246BF}"/>
              </a:ext>
            </a:extLst>
          </p:cNvPr>
          <p:cNvSpPr txBox="1"/>
          <p:nvPr/>
        </p:nvSpPr>
        <p:spPr>
          <a:xfrm>
            <a:off x="7206281" y="1411588"/>
            <a:ext cx="48470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200" dirty="0">
                <a:solidFill>
                  <a:schemeClr val="accent5">
                    <a:lumMod val="50000"/>
                  </a:schemeClr>
                </a:solidFill>
              </a:rPr>
              <a:t>www.astrosurf.com/luxorion/diversite-etoiles8.htm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5177"/>
            <a:ext cx="6465169" cy="942550"/>
          </a:xfrm>
        </p:spPr>
        <p:txBody>
          <a:bodyPr anchor="t">
            <a:noAutofit/>
          </a:bodyPr>
          <a:lstStyle/>
          <a:p>
            <a:pPr algn="ctr"/>
            <a:r>
              <a:rPr lang="en-ZA" sz="9600" b="1" dirty="0">
                <a:solidFill>
                  <a:schemeClr val="accent1"/>
                </a:solidFill>
                <a:latin typeface="Bodoni MT" panose="02070603080606020203" pitchFamily="18" charset="0"/>
              </a:rPr>
              <a:t>Questions</a:t>
            </a:r>
            <a:r>
              <a:rPr lang="en-SA" sz="9600" b="1" dirty="0">
                <a:solidFill>
                  <a:schemeClr val="accent1"/>
                </a:solidFill>
                <a:latin typeface="Bodoni MT" panose="02070603080606020203" pitchFamily="18" charset="0"/>
              </a:rPr>
              <a:t>...</a:t>
            </a:r>
            <a:endParaRPr lang="en-ZA" sz="9600" b="1" dirty="0">
              <a:solidFill>
                <a:schemeClr val="accent1"/>
              </a:solidFill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939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13D7866-297B-B5B7-C896-73852276DBE1}"/>
              </a:ext>
            </a:extLst>
          </p:cNvPr>
          <p:cNvSpPr/>
          <p:nvPr/>
        </p:nvSpPr>
        <p:spPr>
          <a:xfrm>
            <a:off x="10125287" y="26201"/>
            <a:ext cx="2084845" cy="4403560"/>
          </a:xfrm>
          <a:prstGeom prst="rect">
            <a:avLst/>
          </a:prstGeom>
          <a:gradFill>
            <a:gsLst>
              <a:gs pos="78000">
                <a:srgbClr val="00365C"/>
              </a:gs>
              <a:gs pos="39000">
                <a:schemeClr val="tx1"/>
              </a:gs>
              <a:gs pos="100000">
                <a:srgbClr val="056DBB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Rectangle 4"/>
          <p:cNvSpPr/>
          <p:nvPr/>
        </p:nvSpPr>
        <p:spPr>
          <a:xfrm>
            <a:off x="1093305" y="1659835"/>
            <a:ext cx="10237305" cy="119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718990"/>
            <a:ext cx="10181787" cy="87726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n-ZA" sz="11500" b="1" dirty="0">
                <a:solidFill>
                  <a:schemeClr val="accent1"/>
                </a:solidFill>
                <a:latin typeface="Bodoni MT" panose="02070603080606020203" pitchFamily="18" charset="0"/>
              </a:rPr>
              <a:t>Conclusions</a:t>
            </a:r>
            <a:endParaRPr lang="en-ZA" sz="11500" dirty="0">
              <a:solidFill>
                <a:schemeClr val="accent1"/>
              </a:solidFill>
              <a:latin typeface="Bodoni MT" panose="02070603080606020203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28601" y="1431109"/>
            <a:ext cx="9953186" cy="4681687"/>
          </a:xfrm>
          <a:prstGeom prst="rect">
            <a:avLst/>
          </a:prstGeom>
          <a:noFill/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ZA" sz="2800" b="1" dirty="0">
                <a:solidFill>
                  <a:srgbClr val="0070C0"/>
                </a:solidFill>
              </a:rPr>
              <a:t> 20 </a:t>
            </a:r>
            <a:r>
              <a:rPr lang="en-ZA" sz="2800" b="1" dirty="0" err="1">
                <a:solidFill>
                  <a:srgbClr val="0070C0"/>
                </a:solidFill>
              </a:rPr>
              <a:t>TeV</a:t>
            </a:r>
            <a:r>
              <a:rPr lang="en-ZA" sz="2800" b="1" dirty="0">
                <a:solidFill>
                  <a:srgbClr val="0070C0"/>
                </a:solidFill>
              </a:rPr>
              <a:t> pulsations from the Vela pulsar! </a:t>
            </a:r>
            <a:r>
              <a:rPr lang="en-SA" sz="2800" b="1" dirty="0">
                <a:solidFill>
                  <a:srgbClr val="C00000"/>
                </a:solidFill>
              </a:rPr>
              <a:t>More</a:t>
            </a:r>
            <a:r>
              <a:rPr lang="en-SA" sz="2800" b="1" dirty="0">
                <a:solidFill>
                  <a:srgbClr val="0070C0"/>
                </a:solidFill>
              </a:rPr>
              <a:t> coming...</a:t>
            </a:r>
            <a:endParaRPr lang="en-ZA" sz="2800" b="1" dirty="0">
              <a:solidFill>
                <a:srgbClr val="0070C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SA" sz="2800" b="1" dirty="0">
                <a:solidFill>
                  <a:srgbClr val="C00000"/>
                </a:solidFill>
              </a:rPr>
              <a:t> </a:t>
            </a:r>
            <a:r>
              <a:rPr lang="en-ZA" sz="2800" b="1" dirty="0">
                <a:solidFill>
                  <a:srgbClr val="C00000"/>
                </a:solidFill>
              </a:rPr>
              <a:t>CTAO Pulsar Programme!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ZA" sz="2800" b="1" dirty="0">
                <a:solidFill>
                  <a:srgbClr val="0070C0"/>
                </a:solidFill>
              </a:rPr>
              <a:t> Convolution of particle dynamics &amp; emission geometry: </a:t>
            </a:r>
            <a:br>
              <a:rPr lang="en-ZA" sz="2800" b="1" dirty="0">
                <a:solidFill>
                  <a:srgbClr val="0070C0"/>
                </a:solidFill>
              </a:rPr>
            </a:br>
            <a:r>
              <a:rPr lang="en-ZA" sz="2800" b="1" dirty="0">
                <a:solidFill>
                  <a:srgbClr val="0070C0"/>
                </a:solidFill>
              </a:rPr>
              <a:t>  imprints on </a:t>
            </a:r>
            <a:r>
              <a:rPr lang="en-ZA" sz="2800" b="1" dirty="0">
                <a:solidFill>
                  <a:srgbClr val="00B050"/>
                </a:solidFill>
              </a:rPr>
              <a:t>light curves, spectra, polarisation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SA" sz="2800" b="1" dirty="0">
                <a:solidFill>
                  <a:srgbClr val="0070C0"/>
                </a:solidFill>
              </a:rPr>
              <a:t> </a:t>
            </a:r>
            <a:r>
              <a:rPr lang="en-ZA" sz="2800" b="1" dirty="0">
                <a:solidFill>
                  <a:srgbClr val="0070C0"/>
                </a:solidFill>
              </a:rPr>
              <a:t>Unprecedented constraints </a:t>
            </a:r>
            <a:br>
              <a:rPr lang="en-SA" sz="2800" b="1" dirty="0">
                <a:solidFill>
                  <a:srgbClr val="0070C0"/>
                </a:solidFill>
              </a:rPr>
            </a:br>
            <a:r>
              <a:rPr lang="en-SA" sz="2800" b="1" dirty="0">
                <a:solidFill>
                  <a:srgbClr val="0070C0"/>
                </a:solidFill>
              </a:rPr>
              <a:t>  </a:t>
            </a:r>
            <a:r>
              <a:rPr lang="en-ZA" sz="2800" b="1" dirty="0">
                <a:solidFill>
                  <a:srgbClr val="0070C0"/>
                </a:solidFill>
              </a:rPr>
              <a:t>on models</a:t>
            </a:r>
            <a:endParaRPr lang="en-SA" sz="2800" b="1" dirty="0">
              <a:solidFill>
                <a:srgbClr val="0070C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ZA" sz="2800" b="1" dirty="0">
                <a:solidFill>
                  <a:srgbClr val="0070C0"/>
                </a:solidFill>
              </a:rPr>
              <a:t> Important to estimate </a:t>
            </a:r>
            <a:br>
              <a:rPr lang="en-SA" sz="2800" b="1" dirty="0">
                <a:solidFill>
                  <a:srgbClr val="0070C0"/>
                </a:solidFill>
              </a:rPr>
            </a:br>
            <a:r>
              <a:rPr lang="en-SA" sz="2800" b="1" dirty="0">
                <a:solidFill>
                  <a:srgbClr val="0070C0"/>
                </a:solidFill>
              </a:rPr>
              <a:t> </a:t>
            </a:r>
            <a:r>
              <a:rPr lang="en-ZA" sz="2800" b="1" dirty="0" err="1">
                <a:solidFill>
                  <a:srgbClr val="0070C0"/>
                </a:solidFill>
              </a:rPr>
              <a:t>TeV</a:t>
            </a:r>
            <a:r>
              <a:rPr lang="en-ZA" sz="2800" b="1" dirty="0">
                <a:solidFill>
                  <a:srgbClr val="0070C0"/>
                </a:solidFill>
              </a:rPr>
              <a:t> </a:t>
            </a:r>
            <a:r>
              <a:rPr lang="en-SA" sz="2800" b="1" dirty="0">
                <a:solidFill>
                  <a:srgbClr val="0070C0"/>
                </a:solidFill>
              </a:rPr>
              <a:t>pulsar </a:t>
            </a:r>
            <a:r>
              <a:rPr lang="en-ZA" sz="2800" b="1" dirty="0">
                <a:solidFill>
                  <a:srgbClr val="0070C0"/>
                </a:solidFill>
              </a:rPr>
              <a:t>visibility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495B00-9EE0-4624-8C84-153F05D10194}"/>
              </a:ext>
            </a:extLst>
          </p:cNvPr>
          <p:cNvSpPr/>
          <p:nvPr/>
        </p:nvSpPr>
        <p:spPr>
          <a:xfrm>
            <a:off x="0" y="6462467"/>
            <a:ext cx="120305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defRPr/>
            </a:pPr>
            <a:r>
              <a:rPr lang="en-SA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High Energy Astrophysics in Southern Africa (HEASA2026), Cape Town, South Africa, 29/9 – 3/10</a:t>
            </a:r>
            <a:endParaRPr lang="en-GB" b="1" i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4CC54F-8B88-0256-C075-FD9B96BEF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0" y="3413285"/>
            <a:ext cx="6797039" cy="34721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01B77B-9184-CDE7-8A82-DB8C3D73A147}"/>
              </a:ext>
            </a:extLst>
          </p:cNvPr>
          <p:cNvSpPr txBox="1"/>
          <p:nvPr/>
        </p:nvSpPr>
        <p:spPr>
          <a:xfrm>
            <a:off x="6433457" y="660398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400" dirty="0"/>
              <a:t>https://www.innovationnewsnetwork.com/cherenkov-telescope-array/973/</a:t>
            </a:r>
          </a:p>
        </p:txBody>
      </p:sp>
      <p:pic>
        <p:nvPicPr>
          <p:cNvPr id="11" name="Picture 10" descr="A light in the dark&#10;&#10;Description automatically generated">
            <a:extLst>
              <a:ext uri="{FF2B5EF4-FFF2-40B4-BE49-F238E27FC236}">
                <a16:creationId xmlns:a16="http://schemas.microsoft.com/office/drawing/2014/main" id="{7EBE70B6-BC7A-CAB0-2C89-A124199F26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287" y="0"/>
            <a:ext cx="2030777" cy="207588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75D35F9-0315-1E0E-BC30-A744A1AEB8D2}"/>
              </a:ext>
            </a:extLst>
          </p:cNvPr>
          <p:cNvSpPr txBox="1"/>
          <p:nvPr/>
        </p:nvSpPr>
        <p:spPr>
          <a:xfrm>
            <a:off x="10256420" y="5789"/>
            <a:ext cx="20307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https://de.wikipedia.org</a:t>
            </a:r>
          </a:p>
        </p:txBody>
      </p:sp>
    </p:spTree>
    <p:extLst>
      <p:ext uri="{BB962C8B-B14F-4D97-AF65-F5344CB8AC3E}">
        <p14:creationId xmlns:p14="http://schemas.microsoft.com/office/powerpoint/2010/main" val="115371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Rectangle 9"/>
          <p:cNvSpPr/>
          <p:nvPr/>
        </p:nvSpPr>
        <p:spPr>
          <a:xfrm>
            <a:off x="1524000" y="0"/>
            <a:ext cx="9144000" cy="65973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AFCD87-0A00-4368-543A-8C840F7A2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314" y="0"/>
            <a:ext cx="10679373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439167"/>
            <a:ext cx="12192000" cy="432000"/>
          </a:xfrm>
          <a:prstGeom prst="rect">
            <a:avLst/>
          </a:prstGeom>
          <a:solidFill>
            <a:srgbClr val="DF9B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ZA"/>
          </a:p>
        </p:txBody>
      </p:sp>
      <p:sp>
        <p:nvSpPr>
          <p:cNvPr id="37895" name="Rectangle 1"/>
          <p:cNvSpPr>
            <a:spLocks noChangeArrowheads="1"/>
          </p:cNvSpPr>
          <p:nvPr/>
        </p:nvSpPr>
        <p:spPr bwMode="auto">
          <a:xfrm>
            <a:off x="0" y="6484327"/>
            <a:ext cx="1219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Liberation Sans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Liberation Sans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Liberation Sans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Liberation Sans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Liberation Sans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5pPr>
            <a:lvl6pPr marL="2514600" indent="-228600" defTabSz="712788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Liberation Sans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6pPr>
            <a:lvl7pPr marL="2971800" indent="-228600" defTabSz="712788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Liberation Sans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7pPr>
            <a:lvl8pPr marL="3429000" indent="-228600" defTabSz="712788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Liberation Sans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8pPr>
            <a:lvl9pPr marL="3886200" indent="-228600" defTabSz="712788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Liberation Sans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等线"/>
                <a:cs typeface="等线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ZA" alt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The heavens proclaim the glory of God.</a:t>
            </a:r>
            <a:r>
              <a:rPr lang="en-SA" altLang="en-US" sz="1600" b="1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altLang="en-US" sz="1600" b="1" i="1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ZA" alt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skies display </a:t>
            </a:r>
            <a:r>
              <a:rPr lang="en-SA" alt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ZA" alt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is craftsmanship.</a:t>
            </a:r>
            <a:r>
              <a:rPr lang="en-GB" alt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” (Ps. 19:1</a:t>
            </a:r>
            <a:r>
              <a:rPr lang="en-SA" alt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NLT</a:t>
            </a:r>
            <a:r>
              <a:rPr lang="en-GB" alt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ZA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89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2971" y="5326276"/>
            <a:ext cx="2247431" cy="1002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2" name="Title 1"/>
          <p:cNvSpPr>
            <a:spLocks noGrp="1"/>
          </p:cNvSpPr>
          <p:nvPr>
            <p:ph type="title"/>
          </p:nvPr>
        </p:nvSpPr>
        <p:spPr>
          <a:xfrm>
            <a:off x="2974" y="801449"/>
            <a:ext cx="12189026" cy="641271"/>
          </a:xfrm>
        </p:spPr>
        <p:txBody>
          <a:bodyPr>
            <a:noAutofit/>
          </a:bodyPr>
          <a:lstStyle/>
          <a:p>
            <a:pPr algn="ctr"/>
            <a:r>
              <a:rPr lang="en-US" altLang="en-US" sz="9600" dirty="0">
                <a:solidFill>
                  <a:schemeClr val="accent1"/>
                </a:solidFill>
                <a:latin typeface="Arial Black" panose="020B0A04020102020204" pitchFamily="34" charset="0"/>
                <a:ea typeface="等线 Light"/>
                <a:cs typeface="等线 Light"/>
              </a:rPr>
              <a:t>Thanks!</a:t>
            </a:r>
            <a:endParaRPr lang="en-ZA" altLang="en-US" sz="9600" dirty="0">
              <a:solidFill>
                <a:schemeClr val="accent1"/>
              </a:solidFill>
              <a:latin typeface="Arial Black" panose="020B0A04020102020204" pitchFamily="34" charset="0"/>
              <a:ea typeface="等线 Light"/>
              <a:cs typeface="等线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6D90CA-0C1A-0D47-59B3-65C303A66E7A}"/>
              </a:ext>
            </a:extLst>
          </p:cNvPr>
          <p:cNvSpPr txBox="1"/>
          <p:nvPr/>
        </p:nvSpPr>
        <p:spPr>
          <a:xfrm>
            <a:off x="0" y="6150741"/>
            <a:ext cx="630381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050" b="1" dirty="0">
                <a:solidFill>
                  <a:schemeClr val="accent5">
                    <a:lumMod val="75000"/>
                  </a:schemeClr>
                </a:solidFill>
              </a:rPr>
              <a:t>https://i0.wp.com/www.redorbit.com/wp-content/uploads/2016/02/vela_lg.jpg?fit=1000%2C640&amp;ssl=1</a:t>
            </a:r>
            <a:endParaRPr lang="en-ZA" sz="105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A5E68C-D1E3-4B2C-377A-F1970B3C0F3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58" y="4213685"/>
            <a:ext cx="1392242" cy="189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89401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b14d86f1-83ba-4b13-a702-b5c0231b9337}" enabled="0" method="" siteId="{b14d86f1-83ba-4b13-a702-b5c0231b933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19599</TotalTime>
  <Words>1515</Words>
  <Application>Microsoft Office PowerPoint</Application>
  <PresentationFormat>Widescreen</PresentationFormat>
  <Paragraphs>202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Arial Black</vt:lpstr>
      <vt:lpstr>Bodoni MT</vt:lpstr>
      <vt:lpstr>Calibri</vt:lpstr>
      <vt:lpstr>Calibri Light</vt:lpstr>
      <vt:lpstr>Symbol</vt:lpstr>
      <vt:lpstr>Times New Roman</vt:lpstr>
      <vt:lpstr>Wingdings</vt:lpstr>
      <vt:lpstr>Retrospect</vt:lpstr>
      <vt:lpstr>VHE Pulsar Visibility</vt:lpstr>
      <vt:lpstr>aka Pulsar Forensics</vt:lpstr>
      <vt:lpstr>The Evidence: Crab / Geminga</vt:lpstr>
      <vt:lpstr>More Evidence: B1706-44 / Vela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#1: Analytic Estimate</vt:lpstr>
      <vt:lpstr>#1: Analytic Estimate  </vt:lpstr>
      <vt:lpstr>#2: Basic Spectral Code</vt:lpstr>
      <vt:lpstr>#3: Separatrix / CS Emission Model</vt:lpstr>
      <vt:lpstr>#3: Calibrate via 3D Modelling</vt:lpstr>
      <vt:lpstr>PowerPoint Presentation</vt:lpstr>
      <vt:lpstr>Results:  Vela LCs</vt:lpstr>
      <vt:lpstr>Questions...</vt:lpstr>
      <vt:lpstr>Conclusions</vt:lpstr>
      <vt:lpstr>Thanks!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H.E.S.S. Vision 2021 - 2025</dc:title>
  <dc:creator>NWUUSER</dc:creator>
  <cp:lastModifiedBy>Christo Venter</cp:lastModifiedBy>
  <cp:revision>1728</cp:revision>
  <dcterms:created xsi:type="dcterms:W3CDTF">2020-11-10T09:42:32Z</dcterms:created>
  <dcterms:modified xsi:type="dcterms:W3CDTF">2026-10-01T20:42:20Z</dcterms:modified>
</cp:coreProperties>
</file>