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5"/>
    <p:sldMasterId id="2147483675" r:id="rId6"/>
    <p:sldMasterId id="214748367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Lst>
  <p:sldSz cy="6858000" cx="12192000"/>
  <p:notesSz cx="6858000" cy="9144000"/>
  <p:embeddedFontLst>
    <p:embeddedFont>
      <p:font typeface="Inter"/>
      <p:regular r:id="rId66"/>
      <p:bold r:id="rId67"/>
      <p:italic r:id="rId68"/>
      <p:boldItalic r:id="rId69"/>
    </p:embeddedFont>
    <p:embeddedFont>
      <p:font typeface="Work Sans"/>
      <p:regular r:id="rId70"/>
      <p:bold r:id="rId71"/>
      <p:italic r:id="rId72"/>
      <p:boldItalic r:id="rId73"/>
    </p:embeddedFont>
    <p:embeddedFont>
      <p:font typeface="Play"/>
      <p:regular r:id="rId74"/>
      <p:bold r:id="rId75"/>
    </p:embeddedFont>
    <p:embeddedFont>
      <p:font typeface="Montserrat SemiBold"/>
      <p:regular r:id="rId76"/>
      <p:bold r:id="rId77"/>
      <p:italic r:id="rId78"/>
      <p:boldItalic r:id="rId79"/>
    </p:embeddedFont>
    <p:embeddedFont>
      <p:font typeface="Inter SemiBold"/>
      <p:regular r:id="rId80"/>
      <p:bold r:id="rId81"/>
      <p:italic r:id="rId82"/>
      <p:boldItalic r:id="rId83"/>
    </p:embeddedFont>
    <p:embeddedFont>
      <p:font typeface="Constantia"/>
      <p:regular r:id="rId84"/>
      <p:bold r:id="rId85"/>
      <p:italic r:id="rId86"/>
      <p:boldItalic r:id="rId87"/>
    </p:embeddedFont>
    <p:embeddedFont>
      <p:font typeface="Montserrat"/>
      <p:bold r:id="rId88"/>
      <p:boldItalic r:id="rId89"/>
    </p:embeddedFont>
    <p:embeddedFont>
      <p:font typeface="Montserrat Medium"/>
      <p:regular r:id="rId90"/>
      <p:bold r:id="rId91"/>
      <p:italic r:id="rId92"/>
      <p:boldItalic r:id="rId93"/>
    </p:embeddedFont>
    <p:embeddedFont>
      <p:font typeface="Courgette"/>
      <p:regular r:id="rId94"/>
    </p:embeddedFont>
    <p:embeddedFont>
      <p:font typeface="Old Standard TT"/>
      <p:regular r:id="rId95"/>
      <p:bold r:id="rId96"/>
      <p:italic r:id="rId97"/>
    </p:embeddedFont>
    <p:embeddedFont>
      <p:font typeface="Montserrat ExtraBold"/>
      <p:bold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Soebur Razzaqu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A721612-0165-4388-ACE5-6CE19BFE5BB6}">
  <a:tblStyle styleId="{6A721612-0165-4388-ACE5-6CE19BFE5BB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95" Type="http://schemas.openxmlformats.org/officeDocument/2006/relationships/font" Target="fonts/OldStandardTT-regular.fntdata"/><Relationship Id="rId94" Type="http://schemas.openxmlformats.org/officeDocument/2006/relationships/font" Target="fonts/Courgette-regular.fntdata"/><Relationship Id="rId97" Type="http://schemas.openxmlformats.org/officeDocument/2006/relationships/font" Target="fonts/OldStandardTT-italic.fntdata"/><Relationship Id="rId96" Type="http://schemas.openxmlformats.org/officeDocument/2006/relationships/font" Target="fonts/OldStandardTT-bold.fntdata"/><Relationship Id="rId11" Type="http://schemas.openxmlformats.org/officeDocument/2006/relationships/slide" Target="slides/slide3.xml"/><Relationship Id="rId99" Type="http://schemas.openxmlformats.org/officeDocument/2006/relationships/font" Target="fonts/MontserratExtraBold-boldItalic.fntdata"/><Relationship Id="rId10" Type="http://schemas.openxmlformats.org/officeDocument/2006/relationships/slide" Target="slides/slide2.xml"/><Relationship Id="rId98" Type="http://schemas.openxmlformats.org/officeDocument/2006/relationships/font" Target="fonts/MontserratExtraBold-bold.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font" Target="fonts/MontserratMedium-bold.fntdata"/><Relationship Id="rId90" Type="http://schemas.openxmlformats.org/officeDocument/2006/relationships/font" Target="fonts/MontserratMedium-regular.fntdata"/><Relationship Id="rId93" Type="http://schemas.openxmlformats.org/officeDocument/2006/relationships/font" Target="fonts/MontserratMedium-boldItalic.fntdata"/><Relationship Id="rId92" Type="http://schemas.openxmlformats.org/officeDocument/2006/relationships/font" Target="fonts/MontserratMedium-italic.fntdata"/><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 Id="rId84" Type="http://schemas.openxmlformats.org/officeDocument/2006/relationships/font" Target="fonts/Constantia-regular.fntdata"/><Relationship Id="rId83" Type="http://schemas.openxmlformats.org/officeDocument/2006/relationships/font" Target="fonts/InterSemiBold-boldItalic.fntdata"/><Relationship Id="rId86" Type="http://schemas.openxmlformats.org/officeDocument/2006/relationships/font" Target="fonts/Constantia-italic.fntdata"/><Relationship Id="rId85" Type="http://schemas.openxmlformats.org/officeDocument/2006/relationships/font" Target="fonts/Constantia-bold.fntdata"/><Relationship Id="rId88" Type="http://schemas.openxmlformats.org/officeDocument/2006/relationships/font" Target="fonts/Montserrat-bold.fntdata"/><Relationship Id="rId87" Type="http://schemas.openxmlformats.org/officeDocument/2006/relationships/font" Target="fonts/Constantia-boldItalic.fntdata"/><Relationship Id="rId89" Type="http://schemas.openxmlformats.org/officeDocument/2006/relationships/font" Target="fonts/Montserrat-boldItalic.fntdata"/><Relationship Id="rId80" Type="http://schemas.openxmlformats.org/officeDocument/2006/relationships/font" Target="fonts/InterSemiBold-regular.fntdata"/><Relationship Id="rId82" Type="http://schemas.openxmlformats.org/officeDocument/2006/relationships/font" Target="fonts/InterSemiBold-italic.fntdata"/><Relationship Id="rId81" Type="http://schemas.openxmlformats.org/officeDocument/2006/relationships/font" Target="fonts/InterSemiBold-bold.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WorkSans-boldItalic.fntdata"/><Relationship Id="rId72" Type="http://schemas.openxmlformats.org/officeDocument/2006/relationships/font" Target="fonts/WorkSans-italic.fntdata"/><Relationship Id="rId75" Type="http://schemas.openxmlformats.org/officeDocument/2006/relationships/font" Target="fonts/Play-bold.fntdata"/><Relationship Id="rId74" Type="http://schemas.openxmlformats.org/officeDocument/2006/relationships/font" Target="fonts/Play-regular.fntdata"/><Relationship Id="rId77" Type="http://schemas.openxmlformats.org/officeDocument/2006/relationships/font" Target="fonts/MontserratSemiBold-bold.fntdata"/><Relationship Id="rId76" Type="http://schemas.openxmlformats.org/officeDocument/2006/relationships/font" Target="fonts/MontserratSemiBold-regular.fntdata"/><Relationship Id="rId79" Type="http://schemas.openxmlformats.org/officeDocument/2006/relationships/font" Target="fonts/MontserratSemiBold-boldItalic.fntdata"/><Relationship Id="rId78" Type="http://schemas.openxmlformats.org/officeDocument/2006/relationships/font" Target="fonts/MontserratSemiBold-italic.fntdata"/><Relationship Id="rId71" Type="http://schemas.openxmlformats.org/officeDocument/2006/relationships/font" Target="fonts/WorkSans-bold.fntdata"/><Relationship Id="rId70" Type="http://schemas.openxmlformats.org/officeDocument/2006/relationships/font" Target="fonts/WorkSans-regular.fntdata"/><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font" Target="fonts/Inter-regular.fntdata"/><Relationship Id="rId65" Type="http://schemas.openxmlformats.org/officeDocument/2006/relationships/slide" Target="slides/slide57.xml"/><Relationship Id="rId68" Type="http://schemas.openxmlformats.org/officeDocument/2006/relationships/font" Target="fonts/Inter-italic.fntdata"/><Relationship Id="rId67" Type="http://schemas.openxmlformats.org/officeDocument/2006/relationships/font" Target="fonts/Inter-bold.fntdata"/><Relationship Id="rId60" Type="http://schemas.openxmlformats.org/officeDocument/2006/relationships/slide" Target="slides/slide52.xml"/><Relationship Id="rId69" Type="http://schemas.openxmlformats.org/officeDocument/2006/relationships/font" Target="fonts/Inter-boldItalic.fntdata"/><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7-09T08:57:36.466">
    <p:pos x="399" y="510"/>
    <p:text>Why from 2016 only? Even if modeling has been done for short GRBs prior to 2016, I think you can still include them because your modeling may not be the same as was done previously. Also, it will increase the sample size and treat all relevant GRBs equally.</p:text>
  </p:cm>
  <p:cm authorId="0" idx="2" dt="2026-07-09T08:59:50.259">
    <p:pos x="406" y="1112"/>
    <p:text>Wat is the cutoff luminosity? Mention it.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494456b3aa05ba3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h494456b3aa05ba39_0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h10f67b96231a300e_5_70:notes"/>
          <p:cNvSpPr txBox="1"/>
          <p:nvPr>
            <p:ph idx="2"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h10f67b96231a300e_5_70: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157" name="Google Shape;157;h10f67b96231a300e_5_70:notes"/>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h10f67b96231a300e_5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h10f67b96231a300e_5_70:notes"/>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h10f67b96231a300e_5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h4617b99eb8a7619e_73_0:notes"/>
          <p:cNvSpPr txBox="1"/>
          <p:nvPr>
            <p:ph idx="2"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h4617b99eb8a7619e_73_0: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169" name="Google Shape;169;h4617b99eb8a7619e_73_0:notes"/>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h4617b99eb8a7619e_73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h4617b99eb8a7619e_73_0:notes"/>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h4617b99eb8a7619e_73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h4617b99eb8a7619e_73_23:notes"/>
          <p:cNvSpPr txBox="1"/>
          <p:nvPr>
            <p:ph idx="2"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h4617b99eb8a7619e_73_23: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184" name="Google Shape;184;h4617b99eb8a7619e_73_23:notes"/>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h4617b99eb8a7619e_73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h4617b99eb8a7619e_73_23:notes"/>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h4617b99eb8a7619e_73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030b892c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030b892c9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g3f030b892c9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h494456b3aa05ba39_0_100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h494456b3aa05ba39_0_10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h4617b99eb8a7619e_73_4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h4617b99eb8a7619e_73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494456b3aa05ba39_0_11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h494456b3aa05ba39_0_1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h4617b99eb8a7619e_73_1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h4617b99eb8a7619e_73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h4617b99eb8a7619e_73_10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h4617b99eb8a7619e_73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4617b99eb8a7619e_73_1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h4617b99eb8a7619e_73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f093d9503b_0_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f093d9503b_0_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g3f093d9503b_0_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4ba2728a48f3df49_416:notes"/>
          <p:cNvSpPr/>
          <p:nvPr>
            <p:ph idx="2" type="sldImg"/>
          </p:nvPr>
        </p:nvSpPr>
        <p:spPr>
          <a:xfrm>
            <a:off x="685727" y="857273"/>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g4ba2728a48f3df49_416:notes"/>
          <p:cNvSpPr txBox="1"/>
          <p:nvPr>
            <p:ph idx="1" type="body"/>
          </p:nvPr>
        </p:nvSpPr>
        <p:spPr>
          <a:xfrm>
            <a:off x="685800" y="3300500"/>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g4ba2728a48f3df49_416:notes"/>
          <p:cNvSpPr txBox="1"/>
          <p:nvPr>
            <p:ph idx="12" type="sldNum"/>
          </p:nvPr>
        </p:nvSpPr>
        <p:spPr>
          <a:xfrm>
            <a:off x="3884613" y="6514083"/>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h4617b99eb8a7619e_73_156:notes"/>
          <p:cNvSpPr/>
          <p:nvPr>
            <p:ph idx="2" type="sldImg"/>
          </p:nvPr>
        </p:nvSpPr>
        <p:spPr>
          <a:xfrm>
            <a:off x="685727" y="857273"/>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h4617b99eb8a7619e_73_156:notes"/>
          <p:cNvSpPr txBox="1"/>
          <p:nvPr>
            <p:ph idx="1" type="body"/>
          </p:nvPr>
        </p:nvSpPr>
        <p:spPr>
          <a:xfrm>
            <a:off x="685800" y="3300500"/>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h4617b99eb8a7619e_73_156:notes"/>
          <p:cNvSpPr txBox="1"/>
          <p:nvPr>
            <p:ph idx="12" type="sldNum"/>
          </p:nvPr>
        </p:nvSpPr>
        <p:spPr>
          <a:xfrm>
            <a:off x="3884613" y="6514083"/>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dbd9316bea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dbd9316bea_0_1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g3dbd9316bea_0_1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fb9c3c7b45_0_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fb9c3c7b45_0_29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g3fb9c3c7b45_0_29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h4617b99eb8a7619e_73_2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69" name="Google Shape;469;h4617b99eb8a7619e_73_20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h4617b99eb8a7619e_73_20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fb9c3c7b45_0_4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fb9c3c7b45_0_40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g3fb9c3c7b45_0_40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f8e3c416b2_24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3f8e3c416b2_24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3f8e3c416b2_24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h4617b99eb8a7619e_73_2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1" name="Google Shape;521;h4617b99eb8a7619e_73_2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2" name="Google Shape;522;h4617b99eb8a7619e_73_2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h10f67b96231a300e_5_8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7" name="Google Shape;537;h10f67b96231a300e_5_8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h10f67b96231a300e_5_8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h4617b99eb8a7619e_73_2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4" name="Google Shape;544;h4617b99eb8a7619e_73_2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h4617b99eb8a7619e_73_2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fb9c3c7b45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3fb9c3c7b45_0_15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f093d9503b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3f093d9503b_0_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g3f093d9503b_0_8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f093d9503b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f093d9503b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g3f093d9503b_0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dbd9316be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dbd9316bea_0_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dbd9316be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dbd9316bea_0_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dbd9316be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dbd9316bea_0_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dbd9316bea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3dbd9316bea_0_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dbd9316bea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3dbd9316bea_0_1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dbd9316bea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3dbd9316bea_0_2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dbd9316bea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dbd9316bea_0_2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3dbd9316bea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3dbd9316bea_0_2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dbd9316bea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dbd9316bea_0_2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3f093d9503b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3f093d9503b_0_7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3" name="Google Shape;683;g3f093d9503b_0_7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f093d9503b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98" name="Google Shape;698;g3f093d9503b_0_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g3f093d9503b_0_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7" name="Google Shape;71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2" name="Google Shape;74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8" name="Google Shape;75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3dbd9316bea_0_3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3dbd9316bea_0_34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g3dbd9316bea_0_34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1" name="Google Shape;78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f030b892c9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3f030b892c9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g3f030b892c9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3f093d9503b_0_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g3f093d9503b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4" name="Google Shape;8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0" name="Google Shape;8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g3f093d9503b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36" name="Google Shape;836;g3f093d9503b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7" name="Google Shape;837;g3f093d9503b_0_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3" name="Google Shape;8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fb9c3c7b45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3fb9c3c7b45_0_3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0" name="Google Shape;86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9" name="Google Shape;86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h10f67b96231a300e_5_422:notes"/>
          <p:cNvSpPr txBox="1"/>
          <p:nvPr>
            <p:ph idx="2"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8" name="Google Shape;878;h10f67b96231a300e_5_422: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t/>
            </a:r>
            <a:endParaRPr/>
          </a:p>
        </p:txBody>
      </p:sp>
      <p:sp>
        <p:nvSpPr>
          <p:cNvPr id="879" name="Google Shape;879;h10f67b96231a300e_5_422:notes"/>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0" name="Google Shape;880;h10f67b96231a300e_5_4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1" name="Google Shape;881;h10f67b96231a300e_5_422:notes"/>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h10f67b96231a300e_5_4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h494456b3aa05ba39_0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h494456b3aa05ba39_0_3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CUSTOM">
    <p:spTree>
      <p:nvGrpSpPr>
        <p:cNvPr id="84" name="Shape 84"/>
        <p:cNvGrpSpPr/>
        <p:nvPr/>
      </p:nvGrpSpPr>
      <p:grpSpPr>
        <a:xfrm>
          <a:off x="0" y="0"/>
          <a:ext cx="0" cy="0"/>
          <a:chOff x="0" y="0"/>
          <a:chExt cx="0" cy="0"/>
        </a:xfrm>
      </p:grpSpPr>
      <p:pic>
        <p:nvPicPr>
          <p:cNvPr descr="Abstract background." id="85" name="Google Shape;85;p13"/>
          <p:cNvPicPr preferRelativeResize="0"/>
          <p:nvPr/>
        </p:nvPicPr>
        <p:blipFill>
          <a:blip r:embed="rId2">
            <a:alphaModFix amt="85000"/>
          </a:blip>
          <a:stretch>
            <a:fillRect/>
          </a:stretch>
        </p:blipFill>
        <p:spPr>
          <a:xfrm>
            <a:off x="0" y="0"/>
            <a:ext cx="12192000" cy="6858000"/>
          </a:xfrm>
          <a:prstGeom prst="rect">
            <a:avLst/>
          </a:prstGeom>
          <a:noFill/>
          <a:ln>
            <a:noFill/>
          </a:ln>
        </p:spPr>
      </p:pic>
      <p:sp>
        <p:nvSpPr>
          <p:cNvPr id="86" name="Google Shape;86;p13"/>
          <p:cNvSpPr txBox="1"/>
          <p:nvPr>
            <p:ph type="title"/>
          </p:nvPr>
        </p:nvSpPr>
        <p:spPr>
          <a:xfrm>
            <a:off x="107133" y="136367"/>
            <a:ext cx="11780100" cy="3505500"/>
          </a:xfrm>
          <a:prstGeom prst="rect">
            <a:avLst/>
          </a:prstGeom>
        </p:spPr>
        <p:txBody>
          <a:bodyPr anchorCtr="0" anchor="ctr" bIns="45700" lIns="91425" spcFirstLastPara="1" rIns="91425" wrap="square" tIns="45700">
            <a:normAutofit/>
          </a:bodyPr>
          <a:lstStyle>
            <a:lvl1pPr lvl="0">
              <a:lnSpc>
                <a:spcPct val="80000"/>
              </a:lnSpc>
              <a:spcBef>
                <a:spcPts val="0"/>
              </a:spcBef>
              <a:spcAft>
                <a:spcPts val="0"/>
              </a:spcAft>
              <a:buClr>
                <a:schemeClr val="lt1"/>
              </a:buClr>
              <a:buSzPts val="9600"/>
              <a:buFont typeface="Work Sans"/>
              <a:buNone/>
              <a:defRPr/>
            </a:lvl1pPr>
            <a:lvl2pPr lvl="1">
              <a:lnSpc>
                <a:spcPct val="80000"/>
              </a:lnSpc>
              <a:spcBef>
                <a:spcPts val="0"/>
              </a:spcBef>
              <a:spcAft>
                <a:spcPts val="0"/>
              </a:spcAft>
              <a:buClr>
                <a:schemeClr val="lt1"/>
              </a:buClr>
              <a:buSzPts val="9600"/>
              <a:buFont typeface="Work Sans"/>
              <a:buNone/>
              <a:defRPr sz="9600">
                <a:solidFill>
                  <a:schemeClr val="lt1"/>
                </a:solidFill>
              </a:defRPr>
            </a:lvl2pPr>
            <a:lvl3pPr lvl="2">
              <a:lnSpc>
                <a:spcPct val="80000"/>
              </a:lnSpc>
              <a:spcBef>
                <a:spcPts val="0"/>
              </a:spcBef>
              <a:spcAft>
                <a:spcPts val="0"/>
              </a:spcAft>
              <a:buClr>
                <a:schemeClr val="lt1"/>
              </a:buClr>
              <a:buSzPts val="9600"/>
              <a:buFont typeface="Work Sans"/>
              <a:buNone/>
              <a:defRPr sz="9600">
                <a:solidFill>
                  <a:schemeClr val="lt1"/>
                </a:solidFill>
              </a:defRPr>
            </a:lvl3pPr>
            <a:lvl4pPr lvl="3">
              <a:lnSpc>
                <a:spcPct val="80000"/>
              </a:lnSpc>
              <a:spcBef>
                <a:spcPts val="0"/>
              </a:spcBef>
              <a:spcAft>
                <a:spcPts val="0"/>
              </a:spcAft>
              <a:buClr>
                <a:schemeClr val="lt1"/>
              </a:buClr>
              <a:buSzPts val="9600"/>
              <a:buFont typeface="Work Sans"/>
              <a:buNone/>
              <a:defRPr sz="9600">
                <a:solidFill>
                  <a:schemeClr val="lt1"/>
                </a:solidFill>
              </a:defRPr>
            </a:lvl4pPr>
            <a:lvl5pPr lvl="4">
              <a:lnSpc>
                <a:spcPct val="80000"/>
              </a:lnSpc>
              <a:spcBef>
                <a:spcPts val="0"/>
              </a:spcBef>
              <a:spcAft>
                <a:spcPts val="0"/>
              </a:spcAft>
              <a:buClr>
                <a:schemeClr val="lt1"/>
              </a:buClr>
              <a:buSzPts val="9600"/>
              <a:buFont typeface="Work Sans"/>
              <a:buNone/>
              <a:defRPr sz="9600">
                <a:solidFill>
                  <a:schemeClr val="lt1"/>
                </a:solidFill>
              </a:defRPr>
            </a:lvl5pPr>
            <a:lvl6pPr lvl="5">
              <a:lnSpc>
                <a:spcPct val="80000"/>
              </a:lnSpc>
              <a:spcBef>
                <a:spcPts val="0"/>
              </a:spcBef>
              <a:spcAft>
                <a:spcPts val="0"/>
              </a:spcAft>
              <a:buClr>
                <a:schemeClr val="lt1"/>
              </a:buClr>
              <a:buSzPts val="9600"/>
              <a:buFont typeface="Work Sans"/>
              <a:buNone/>
              <a:defRPr sz="9600">
                <a:solidFill>
                  <a:schemeClr val="lt1"/>
                </a:solidFill>
              </a:defRPr>
            </a:lvl6pPr>
            <a:lvl7pPr lvl="6">
              <a:lnSpc>
                <a:spcPct val="80000"/>
              </a:lnSpc>
              <a:spcBef>
                <a:spcPts val="0"/>
              </a:spcBef>
              <a:spcAft>
                <a:spcPts val="0"/>
              </a:spcAft>
              <a:buClr>
                <a:schemeClr val="lt1"/>
              </a:buClr>
              <a:buSzPts val="9600"/>
              <a:buFont typeface="Work Sans"/>
              <a:buNone/>
              <a:defRPr sz="9600">
                <a:solidFill>
                  <a:schemeClr val="lt1"/>
                </a:solidFill>
              </a:defRPr>
            </a:lvl7pPr>
            <a:lvl8pPr lvl="7">
              <a:lnSpc>
                <a:spcPct val="80000"/>
              </a:lnSpc>
              <a:spcBef>
                <a:spcPts val="0"/>
              </a:spcBef>
              <a:spcAft>
                <a:spcPts val="0"/>
              </a:spcAft>
              <a:buClr>
                <a:schemeClr val="lt1"/>
              </a:buClr>
              <a:buSzPts val="9600"/>
              <a:buFont typeface="Work Sans"/>
              <a:buNone/>
              <a:defRPr sz="9600">
                <a:solidFill>
                  <a:schemeClr val="lt1"/>
                </a:solidFill>
              </a:defRPr>
            </a:lvl8pPr>
            <a:lvl9pPr lvl="8">
              <a:lnSpc>
                <a:spcPct val="80000"/>
              </a:lnSpc>
              <a:spcBef>
                <a:spcPts val="0"/>
              </a:spcBef>
              <a:spcAft>
                <a:spcPts val="0"/>
              </a:spcAft>
              <a:buClr>
                <a:schemeClr val="lt1"/>
              </a:buClr>
              <a:buSzPts val="9600"/>
              <a:buFont typeface="Work Sans"/>
              <a:buNone/>
              <a:defRPr sz="9600">
                <a:solidFill>
                  <a:schemeClr val="lt1"/>
                </a:solidFill>
              </a:defRPr>
            </a:lvl9pPr>
          </a:lstStyle>
          <a:p/>
        </p:txBody>
      </p:sp>
      <p:sp>
        <p:nvSpPr>
          <p:cNvPr id="87" name="Google Shape;87;p13"/>
          <p:cNvSpPr/>
          <p:nvPr>
            <p:ph idx="2" type="pic"/>
          </p:nvPr>
        </p:nvSpPr>
        <p:spPr>
          <a:xfrm>
            <a:off x="0" y="3914700"/>
            <a:ext cx="12192000" cy="1791900"/>
          </a:xfrm>
          <a:prstGeom prst="rect">
            <a:avLst/>
          </a:prstGeom>
          <a:noFill/>
          <a:ln>
            <a:noFill/>
          </a:ln>
        </p:spPr>
      </p:sp>
      <p:sp>
        <p:nvSpPr>
          <p:cNvPr id="88" name="Google Shape;88;p13"/>
          <p:cNvSpPr txBox="1"/>
          <p:nvPr>
            <p:ph idx="1" type="subTitle"/>
          </p:nvPr>
        </p:nvSpPr>
        <p:spPr>
          <a:xfrm>
            <a:off x="180786" y="5866833"/>
            <a:ext cx="2850000" cy="599100"/>
          </a:xfrm>
          <a:prstGeom prst="rect">
            <a:avLst/>
          </a:prstGeom>
        </p:spPr>
        <p:txBody>
          <a:bodyPr anchorCtr="0" anchor="t" bIns="45700" lIns="91425" spcFirstLastPara="1" rIns="91425" wrap="square" tIns="45700">
            <a:normAutofit/>
          </a:bodyPr>
          <a:lstStyle>
            <a:lvl1pPr lvl="0">
              <a:lnSpc>
                <a:spcPct val="115000"/>
              </a:lnSpc>
              <a:spcBef>
                <a:spcPts val="1000"/>
              </a:spcBef>
              <a:spcAft>
                <a:spcPts val="0"/>
              </a:spcAft>
              <a:buClr>
                <a:schemeClr val="lt1"/>
              </a:buClr>
              <a:buSzPts val="1100"/>
              <a:buFont typeface="Work Sans Medium"/>
              <a:buNone/>
              <a:defRPr/>
            </a:lvl1pPr>
            <a:lvl2pPr lvl="1">
              <a:spcBef>
                <a:spcPts val="500"/>
              </a:spcBef>
              <a:spcAft>
                <a:spcPts val="0"/>
              </a:spcAft>
              <a:buSzPts val="2400"/>
              <a:buNone/>
              <a:defRPr/>
            </a:lvl2pPr>
            <a:lvl3pPr lvl="2">
              <a:spcBef>
                <a:spcPts val="500"/>
              </a:spcBef>
              <a:spcAft>
                <a:spcPts val="0"/>
              </a:spcAft>
              <a:buSzPts val="2000"/>
              <a:buNone/>
              <a:defRPr/>
            </a:lvl3pPr>
            <a:lvl4pPr lvl="3">
              <a:spcBef>
                <a:spcPts val="500"/>
              </a:spcBef>
              <a:spcAft>
                <a:spcPts val="0"/>
              </a:spcAft>
              <a:buSzPts val="1800"/>
              <a:buNone/>
              <a:defRPr/>
            </a:lvl4pPr>
            <a:lvl5pPr lvl="4">
              <a:spcBef>
                <a:spcPts val="500"/>
              </a:spcBef>
              <a:spcAft>
                <a:spcPts val="0"/>
              </a:spcAft>
              <a:buSzPts val="1800"/>
              <a:buNone/>
              <a:defRPr/>
            </a:lvl5pPr>
            <a:lvl6pPr lvl="5">
              <a:spcBef>
                <a:spcPts val="500"/>
              </a:spcBef>
              <a:spcAft>
                <a:spcPts val="0"/>
              </a:spcAft>
              <a:buSzPts val="1800"/>
              <a:buNone/>
              <a:defRPr/>
            </a:lvl6pPr>
            <a:lvl7pPr lvl="6">
              <a:spcBef>
                <a:spcPts val="500"/>
              </a:spcBef>
              <a:spcAft>
                <a:spcPts val="0"/>
              </a:spcAft>
              <a:buSzPts val="1800"/>
              <a:buNone/>
              <a:defRPr/>
            </a:lvl7pPr>
            <a:lvl8pPr lvl="7">
              <a:spcBef>
                <a:spcPts val="500"/>
              </a:spcBef>
              <a:spcAft>
                <a:spcPts val="0"/>
              </a:spcAft>
              <a:buSzPts val="1800"/>
              <a:buNone/>
              <a:defRPr/>
            </a:lvl8pPr>
            <a:lvl9pPr lvl="8">
              <a:spcBef>
                <a:spcPts val="500"/>
              </a:spcBef>
              <a:spcAft>
                <a:spcPts val="0"/>
              </a:spcAft>
              <a:buSzPts val="1800"/>
              <a:buNone/>
              <a:defRPr/>
            </a:lvl9pPr>
          </a:lstStyle>
          <a:p/>
        </p:txBody>
      </p:sp>
      <p:sp>
        <p:nvSpPr>
          <p:cNvPr id="89" name="Google Shape;89;p13"/>
          <p:cNvSpPr txBox="1"/>
          <p:nvPr>
            <p:ph idx="3" type="subTitle"/>
          </p:nvPr>
        </p:nvSpPr>
        <p:spPr>
          <a:xfrm>
            <a:off x="4133729" y="5866833"/>
            <a:ext cx="2850000" cy="599100"/>
          </a:xfrm>
          <a:prstGeom prst="rect">
            <a:avLst/>
          </a:prstGeom>
        </p:spPr>
        <p:txBody>
          <a:bodyPr anchorCtr="0" anchor="t" bIns="45700" lIns="91425" spcFirstLastPara="1" rIns="91425" wrap="square" tIns="45700">
            <a:normAutofit/>
          </a:bodyPr>
          <a:lstStyle>
            <a:lvl1pPr lvl="0">
              <a:lnSpc>
                <a:spcPct val="115000"/>
              </a:lnSpc>
              <a:spcBef>
                <a:spcPts val="1000"/>
              </a:spcBef>
              <a:spcAft>
                <a:spcPts val="0"/>
              </a:spcAft>
              <a:buClr>
                <a:schemeClr val="lt1"/>
              </a:buClr>
              <a:buSzPts val="1100"/>
              <a:buFont typeface="Work Sans Medium"/>
              <a:buNone/>
              <a:defRPr/>
            </a:lvl1pPr>
            <a:lvl2pPr lvl="1">
              <a:spcBef>
                <a:spcPts val="500"/>
              </a:spcBef>
              <a:spcAft>
                <a:spcPts val="0"/>
              </a:spcAft>
              <a:buSzPts val="2400"/>
              <a:buNone/>
              <a:defRPr/>
            </a:lvl2pPr>
            <a:lvl3pPr lvl="2">
              <a:spcBef>
                <a:spcPts val="500"/>
              </a:spcBef>
              <a:spcAft>
                <a:spcPts val="0"/>
              </a:spcAft>
              <a:buSzPts val="2000"/>
              <a:buNone/>
              <a:defRPr/>
            </a:lvl3pPr>
            <a:lvl4pPr lvl="3">
              <a:spcBef>
                <a:spcPts val="500"/>
              </a:spcBef>
              <a:spcAft>
                <a:spcPts val="0"/>
              </a:spcAft>
              <a:buSzPts val="1800"/>
              <a:buNone/>
              <a:defRPr/>
            </a:lvl4pPr>
            <a:lvl5pPr lvl="4">
              <a:spcBef>
                <a:spcPts val="500"/>
              </a:spcBef>
              <a:spcAft>
                <a:spcPts val="0"/>
              </a:spcAft>
              <a:buSzPts val="1800"/>
              <a:buNone/>
              <a:defRPr/>
            </a:lvl5pPr>
            <a:lvl6pPr lvl="5">
              <a:spcBef>
                <a:spcPts val="500"/>
              </a:spcBef>
              <a:spcAft>
                <a:spcPts val="0"/>
              </a:spcAft>
              <a:buSzPts val="1800"/>
              <a:buNone/>
              <a:defRPr/>
            </a:lvl6pPr>
            <a:lvl7pPr lvl="6">
              <a:spcBef>
                <a:spcPts val="500"/>
              </a:spcBef>
              <a:spcAft>
                <a:spcPts val="0"/>
              </a:spcAft>
              <a:buSzPts val="1800"/>
              <a:buNone/>
              <a:defRPr/>
            </a:lvl7pPr>
            <a:lvl8pPr lvl="7">
              <a:spcBef>
                <a:spcPts val="500"/>
              </a:spcBef>
              <a:spcAft>
                <a:spcPts val="0"/>
              </a:spcAft>
              <a:buSzPts val="1800"/>
              <a:buNone/>
              <a:defRPr/>
            </a:lvl8pPr>
            <a:lvl9pPr lvl="8">
              <a:spcBef>
                <a:spcPts val="500"/>
              </a:spcBef>
              <a:spcAft>
                <a:spcPts val="0"/>
              </a:spcAft>
              <a:buSzPts val="1800"/>
              <a:buNone/>
              <a:defRPr/>
            </a:lvl9pPr>
          </a:lstStyle>
          <a:p/>
        </p:txBody>
      </p:sp>
      <p:sp>
        <p:nvSpPr>
          <p:cNvPr id="90" name="Google Shape;90;p13"/>
          <p:cNvSpPr txBox="1"/>
          <p:nvPr>
            <p:ph idx="12" type="sldNum"/>
          </p:nvPr>
        </p:nvSpPr>
        <p:spPr>
          <a:xfrm>
            <a:off x="11286433" y="118468"/>
            <a:ext cx="731700" cy="414000"/>
          </a:xfrm>
          <a:prstGeom prst="rect">
            <a:avLst/>
          </a:prstGeom>
        </p:spPr>
        <p:txBody>
          <a:bodyPr anchorCtr="0" anchor="ctr" bIns="45700" lIns="91425" spcFirstLastPara="1" rIns="91425" wrap="square" tIns="45700">
            <a:no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5" name="Shape 95"/>
        <p:cNvGrpSpPr/>
        <p:nvPr/>
      </p:nvGrpSpPr>
      <p:grpSpPr>
        <a:xfrm>
          <a:off x="0" y="0"/>
          <a:ext cx="0" cy="0"/>
          <a:chOff x="0" y="0"/>
          <a:chExt cx="0" cy="0"/>
        </a:xfrm>
      </p:grpSpPr>
      <p:sp>
        <p:nvSpPr>
          <p:cNvPr id="96" name="Google Shape;96;p15"/>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97" name="Google Shape;97;p15"/>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98" name="Google Shape;98;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9" name="Shape 99"/>
        <p:cNvGrpSpPr/>
        <p:nvPr/>
      </p:nvGrpSpPr>
      <p:grpSpPr>
        <a:xfrm>
          <a:off x="0" y="0"/>
          <a:ext cx="0" cy="0"/>
          <a:chOff x="0" y="0"/>
          <a:chExt cx="0" cy="0"/>
        </a:xfrm>
      </p:grpSpPr>
      <p:sp>
        <p:nvSpPr>
          <p:cNvPr id="100" name="Google Shape;100;p16"/>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01" name="Google Shape;101;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2" name="Shape 102"/>
        <p:cNvGrpSpPr/>
        <p:nvPr/>
      </p:nvGrpSpPr>
      <p:grpSpPr>
        <a:xfrm>
          <a:off x="0" y="0"/>
          <a:ext cx="0" cy="0"/>
          <a:chOff x="0" y="0"/>
          <a:chExt cx="0" cy="0"/>
        </a:xfrm>
      </p:grpSpPr>
      <p:sp>
        <p:nvSpPr>
          <p:cNvPr id="103" name="Google Shape;103;p17"/>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04" name="Google Shape;104;p17"/>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05" name="Google Shape;105;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6" name="Shape 106"/>
        <p:cNvGrpSpPr/>
        <p:nvPr/>
      </p:nvGrpSpPr>
      <p:grpSpPr>
        <a:xfrm>
          <a:off x="0" y="0"/>
          <a:ext cx="0" cy="0"/>
          <a:chOff x="0" y="0"/>
          <a:chExt cx="0" cy="0"/>
        </a:xfrm>
      </p:grpSpPr>
      <p:sp>
        <p:nvSpPr>
          <p:cNvPr id="107" name="Google Shape;107;p1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08" name="Google Shape;108;p18"/>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09" name="Google Shape;109;p18"/>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10" name="Google Shape;110;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p1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13" name="Google Shape;113;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4" name="Shape 114"/>
        <p:cNvGrpSpPr/>
        <p:nvPr/>
      </p:nvGrpSpPr>
      <p:grpSpPr>
        <a:xfrm>
          <a:off x="0" y="0"/>
          <a:ext cx="0" cy="0"/>
          <a:chOff x="0" y="0"/>
          <a:chExt cx="0" cy="0"/>
        </a:xfrm>
      </p:grpSpPr>
      <p:sp>
        <p:nvSpPr>
          <p:cNvPr id="115" name="Google Shape;115;p20"/>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16" name="Google Shape;116;p20"/>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117" name="Google Shape;117;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8" name="Shape 118"/>
        <p:cNvGrpSpPr/>
        <p:nvPr/>
      </p:nvGrpSpPr>
      <p:grpSpPr>
        <a:xfrm>
          <a:off x="0" y="0"/>
          <a:ext cx="0" cy="0"/>
          <a:chOff x="0" y="0"/>
          <a:chExt cx="0" cy="0"/>
        </a:xfrm>
      </p:grpSpPr>
      <p:sp>
        <p:nvSpPr>
          <p:cNvPr id="119" name="Google Shape;119;p21"/>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20" name="Google Shape;120;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1" name="Shape 121"/>
        <p:cNvGrpSpPr/>
        <p:nvPr/>
      </p:nvGrpSpPr>
      <p:grpSpPr>
        <a:xfrm>
          <a:off x="0" y="0"/>
          <a:ext cx="0" cy="0"/>
          <a:chOff x="0" y="0"/>
          <a:chExt cx="0" cy="0"/>
        </a:xfrm>
      </p:grpSpPr>
      <p:sp>
        <p:nvSpPr>
          <p:cNvPr id="122" name="Google Shape;122;p22"/>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 name="Google Shape;123;p22"/>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24" name="Google Shape;124;p22"/>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5" name="Google Shape;125;p22"/>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26" name="Google Shape;126;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7" name="Shape 127"/>
        <p:cNvGrpSpPr/>
        <p:nvPr/>
      </p:nvGrpSpPr>
      <p:grpSpPr>
        <a:xfrm>
          <a:off x="0" y="0"/>
          <a:ext cx="0" cy="0"/>
          <a:chOff x="0" y="0"/>
          <a:chExt cx="0" cy="0"/>
        </a:xfrm>
      </p:grpSpPr>
      <p:sp>
        <p:nvSpPr>
          <p:cNvPr id="128" name="Google Shape;128;p23"/>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129" name="Google Shape;129;p2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0" name="Shape 130"/>
        <p:cNvGrpSpPr/>
        <p:nvPr/>
      </p:nvGrpSpPr>
      <p:grpSpPr>
        <a:xfrm>
          <a:off x="0" y="0"/>
          <a:ext cx="0" cy="0"/>
          <a:chOff x="0" y="0"/>
          <a:chExt cx="0" cy="0"/>
        </a:xfrm>
      </p:grpSpPr>
      <p:sp>
        <p:nvSpPr>
          <p:cNvPr id="131" name="Google Shape;131;p24"/>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32" name="Google Shape;132;p24"/>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133" name="Google Shape;133;p2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p2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36" name="Shape 136"/>
        <p:cNvGrpSpPr/>
        <p:nvPr/>
      </p:nvGrpSpPr>
      <p:grpSpPr>
        <a:xfrm>
          <a:off x="0" y="0"/>
          <a:ext cx="0" cy="0"/>
          <a:chOff x="0" y="0"/>
          <a:chExt cx="0" cy="0"/>
        </a:xfrm>
      </p:grpSpPr>
      <p:sp>
        <p:nvSpPr>
          <p:cNvPr id="137" name="Google Shape;137;p26"/>
          <p:cNvSpPr/>
          <p:nvPr>
            <p:ph idx="2" type="pic"/>
          </p:nvPr>
        </p:nvSpPr>
        <p:spPr>
          <a:xfrm>
            <a:off x="415600" y="593367"/>
            <a:ext cx="11360700" cy="5624400"/>
          </a:xfrm>
          <a:prstGeom prst="rect">
            <a:avLst/>
          </a:prstGeom>
          <a:noFill/>
          <a:ln>
            <a:noFill/>
          </a:ln>
        </p:spPr>
      </p:sp>
      <p:sp>
        <p:nvSpPr>
          <p:cNvPr id="138" name="Google Shape;138;p2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h10f67b96231a300e_14_0)">
  <p:cSld name="Generated (h10f67b96231a300e_14_0)">
    <p:spTree>
      <p:nvGrpSpPr>
        <p:cNvPr id="139" name="Shape 139"/>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41" name="Shape 14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1" name="Shape 91"/>
        <p:cNvGrpSpPr/>
        <p:nvPr/>
      </p:nvGrpSpPr>
      <p:grpSpPr>
        <a:xfrm>
          <a:off x="0" y="0"/>
          <a:ext cx="0" cy="0"/>
          <a:chOff x="0" y="0"/>
          <a:chExt cx="0" cy="0"/>
        </a:xfrm>
      </p:grpSpPr>
      <p:sp>
        <p:nvSpPr>
          <p:cNvPr id="92" name="Google Shape;92;p1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93" name="Google Shape;93;p14"/>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94" name="Google Shape;94;p1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I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3" r:id="rId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6.png"/><Relationship Id="rId4" Type="http://schemas.openxmlformats.org/officeDocument/2006/relationships/image" Target="../media/image11.jpg"/><Relationship Id="rId5" Type="http://schemas.openxmlformats.org/officeDocument/2006/relationships/image" Target="../media/image3.png"/><Relationship Id="rId6" Type="http://schemas.openxmlformats.org/officeDocument/2006/relationships/image" Target="../media/image4.jpg"/><Relationship Id="rId7"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6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6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5.png"/><Relationship Id="rId4" Type="http://schemas.openxmlformats.org/officeDocument/2006/relationships/image" Target="../media/image54.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5.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5.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16.png"/><Relationship Id="rId5" Type="http://schemas.openxmlformats.org/officeDocument/2006/relationships/image" Target="../media/image6.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5.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6.png"/><Relationship Id="rId7"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9.png"/><Relationship Id="rId7" Type="http://schemas.openxmlformats.org/officeDocument/2006/relationships/image" Target="../media/image18.png"/><Relationship Id="rId8"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1.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24.png"/><Relationship Id="rId5"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0.png"/><Relationship Id="rId4" Type="http://schemas.openxmlformats.org/officeDocument/2006/relationships/image" Target="../media/image24.png"/><Relationship Id="rId5" Type="http://schemas.openxmlformats.org/officeDocument/2006/relationships/image" Target="../media/image23.png"/><Relationship Id="rId6"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26.png"/><Relationship Id="rId5" Type="http://schemas.openxmlformats.org/officeDocument/2006/relationships/image" Target="../media/image25.png"/><Relationship Id="rId6"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28.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25.png"/><Relationship Id="rId8"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7.jp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8.png"/><Relationship Id="rId4" Type="http://schemas.openxmlformats.org/officeDocument/2006/relationships/image" Target="../media/image107.png"/><Relationship Id="rId5" Type="http://schemas.openxmlformats.org/officeDocument/2006/relationships/image" Target="../media/image44.png"/><Relationship Id="rId6" Type="http://schemas.openxmlformats.org/officeDocument/2006/relationships/image" Target="../media/image102.png"/><Relationship Id="rId7" Type="http://schemas.openxmlformats.org/officeDocument/2006/relationships/image" Target="../media/image42.png"/><Relationship Id="rId8" Type="http://schemas.openxmlformats.org/officeDocument/2006/relationships/image" Target="../media/image10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4.png"/><Relationship Id="rId4" Type="http://schemas.openxmlformats.org/officeDocument/2006/relationships/image" Target="../media/image10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8.png"/><Relationship Id="rId4" Type="http://schemas.openxmlformats.org/officeDocument/2006/relationships/image" Target="../media/image10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2.png"/><Relationship Id="rId4" Type="http://schemas.openxmlformats.org/officeDocument/2006/relationships/image" Target="../media/image10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image" Target="../media/image45.png"/><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10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 Id="rId3" Type="http://schemas.openxmlformats.org/officeDocument/2006/relationships/image" Target="../media/image50.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image" Target="../media/image49.png"/><Relationship Id="rId4" Type="http://schemas.openxmlformats.org/officeDocument/2006/relationships/image" Target="../media/image92.png"/><Relationship Id="rId5" Type="http://schemas.openxmlformats.org/officeDocument/2006/relationships/image" Target="../media/image98.png"/><Relationship Id="rId6" Type="http://schemas.openxmlformats.org/officeDocument/2006/relationships/image" Target="../media/image5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 Id="rId3" Type="http://schemas.openxmlformats.org/officeDocument/2006/relationships/image" Target="../media/image52.png"/><Relationship Id="rId4" Type="http://schemas.openxmlformats.org/officeDocument/2006/relationships/image" Target="../media/image94.png"/><Relationship Id="rId5" Type="http://schemas.openxmlformats.org/officeDocument/2006/relationships/image" Target="../media/image53.png"/><Relationship Id="rId6" Type="http://schemas.openxmlformats.org/officeDocument/2006/relationships/image" Target="../media/image9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5.png"/><Relationship Id="rId4" Type="http://schemas.openxmlformats.org/officeDocument/2006/relationships/image" Target="../media/image105.png"/><Relationship Id="rId5" Type="http://schemas.openxmlformats.org/officeDocument/2006/relationships/image" Target="../media/image58.png"/><Relationship Id="rId6" Type="http://schemas.openxmlformats.org/officeDocument/2006/relationships/image" Target="../media/image10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6.png"/><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7.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2.png"/><Relationship Id="rId4" Type="http://schemas.openxmlformats.org/officeDocument/2006/relationships/image" Target="../media/image64.png"/><Relationship Id="rId5"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0.png"/><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7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71.png"/><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69.png"/><Relationship Id="rId4" Type="http://schemas.openxmlformats.org/officeDocument/2006/relationships/image" Target="../media/image72.png"/><Relationship Id="rId5" Type="http://schemas.openxmlformats.org/officeDocument/2006/relationships/image" Target="../media/image78.png"/><Relationship Id="rId6" Type="http://schemas.openxmlformats.org/officeDocument/2006/relationships/image" Target="../media/image77.png"/><Relationship Id="rId7" Type="http://schemas.openxmlformats.org/officeDocument/2006/relationships/image" Target="../media/image75.png"/><Relationship Id="rId8" Type="http://schemas.openxmlformats.org/officeDocument/2006/relationships/image" Target="../media/image7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79.jpg"/><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7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comments" Target="../comments/comment1.xml"/><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8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8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89.png"/><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3.xml"/><Relationship Id="rId3" Type="http://schemas.openxmlformats.org/officeDocument/2006/relationships/image" Target="../media/image8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86.pn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1.jpg"/><Relationship Id="rId4" Type="http://schemas.openxmlformats.org/officeDocument/2006/relationships/image" Target="../media/image88.png"/><Relationship Id="rId5" Type="http://schemas.openxmlformats.org/officeDocument/2006/relationships/image" Target="../media/image8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6.xml"/><Relationship Id="rId3" Type="http://schemas.openxmlformats.org/officeDocument/2006/relationships/image" Target="../media/image1.png"/><Relationship Id="rId4" Type="http://schemas.openxmlformats.org/officeDocument/2006/relationships/image" Target="../media/image9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99.png"/><Relationship Id="rId4" Type="http://schemas.openxmlformats.org/officeDocument/2006/relationships/image" Target="../media/image90.png"/><Relationship Id="rId5" Type="http://schemas.openxmlformats.org/officeDocument/2006/relationships/image" Target="../media/image93.png"/><Relationship Id="rId6" Type="http://schemas.openxmlformats.org/officeDocument/2006/relationships/image" Target="../media/image91.png"/><Relationship Id="rId7" Type="http://schemas.openxmlformats.org/officeDocument/2006/relationships/image" Target="../media/image7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30"/>
          <p:cNvPicPr preferRelativeResize="0"/>
          <p:nvPr/>
        </p:nvPicPr>
        <p:blipFill rotWithShape="1">
          <a:blip r:embed="rId3">
            <a:alphaModFix/>
          </a:blip>
          <a:srcRect b="20" l="0" r="0" t="30"/>
          <a:stretch/>
        </p:blipFill>
        <p:spPr>
          <a:xfrm>
            <a:off x="0" y="0"/>
            <a:ext cx="12192000" cy="6858000"/>
          </a:xfrm>
          <a:prstGeom prst="rect">
            <a:avLst/>
          </a:prstGeom>
          <a:noFill/>
          <a:ln>
            <a:noFill/>
          </a:ln>
        </p:spPr>
      </p:pic>
      <p:sp>
        <p:nvSpPr>
          <p:cNvPr id="147" name="Google Shape;147;p30"/>
          <p:cNvSpPr/>
          <p:nvPr/>
        </p:nvSpPr>
        <p:spPr>
          <a:xfrm>
            <a:off x="0" y="0"/>
            <a:ext cx="6858000" cy="6858000"/>
          </a:xfrm>
          <a:prstGeom prst="rect">
            <a:avLst/>
          </a:prstGeom>
          <a:solidFill>
            <a:srgbClr val="030712">
              <a:alpha val="5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48" name="Google Shape;148;p30"/>
          <p:cNvPicPr preferRelativeResize="0"/>
          <p:nvPr/>
        </p:nvPicPr>
        <p:blipFill rotWithShape="1">
          <a:blip r:embed="rId4">
            <a:alphaModFix/>
          </a:blip>
          <a:srcRect b="0" l="3858" r="3858" t="0"/>
          <a:stretch/>
        </p:blipFill>
        <p:spPr>
          <a:xfrm>
            <a:off x="56875" y="37675"/>
            <a:ext cx="2219100" cy="724200"/>
          </a:xfrm>
          <a:prstGeom prst="rect">
            <a:avLst/>
          </a:prstGeom>
          <a:noFill/>
          <a:ln>
            <a:noFill/>
          </a:ln>
        </p:spPr>
      </p:pic>
      <p:sp>
        <p:nvSpPr>
          <p:cNvPr id="149" name="Google Shape;149;p30"/>
          <p:cNvSpPr txBox="1"/>
          <p:nvPr/>
        </p:nvSpPr>
        <p:spPr>
          <a:xfrm>
            <a:off x="98198" y="818125"/>
            <a:ext cx="6552900" cy="284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IN" sz="2000">
                <a:solidFill>
                  <a:srgbClr val="38BDF8"/>
                </a:solidFill>
                <a:latin typeface="Montserrat"/>
                <a:ea typeface="Montserrat"/>
                <a:cs typeface="Montserrat"/>
                <a:sym typeface="Montserrat"/>
              </a:rPr>
              <a:t>Research Presentation</a:t>
            </a:r>
            <a:endParaRPr b="1" sz="2000">
              <a:solidFill>
                <a:srgbClr val="38BDF8"/>
              </a:solidFill>
              <a:latin typeface="Montserrat"/>
              <a:ea typeface="Montserrat"/>
              <a:cs typeface="Montserrat"/>
              <a:sym typeface="Montserrat"/>
            </a:endParaRPr>
          </a:p>
          <a:p>
            <a:pPr indent="0" lvl="0" marL="0" rtl="0" algn="l">
              <a:spcBef>
                <a:spcPts val="900"/>
              </a:spcBef>
              <a:spcAft>
                <a:spcPts val="0"/>
              </a:spcAft>
              <a:buNone/>
            </a:pPr>
            <a:r>
              <a:rPr b="0" lang="en-IN" sz="3500">
                <a:solidFill>
                  <a:srgbClr val="FFFFFF"/>
                </a:solidFill>
                <a:latin typeface="Montserrat ExtraBold"/>
                <a:ea typeface="Montserrat ExtraBold"/>
                <a:cs typeface="Montserrat ExtraBold"/>
                <a:sym typeface="Montserrat ExtraBold"/>
              </a:rPr>
              <a:t>Probing magnetar central engines in short GRBs</a:t>
            </a:r>
            <a:endParaRPr b="0" sz="3500">
              <a:solidFill>
                <a:srgbClr val="FFFFFF"/>
              </a:solidFill>
              <a:latin typeface="Montserrat ExtraBold"/>
              <a:ea typeface="Montserrat ExtraBold"/>
              <a:cs typeface="Montserrat ExtraBold"/>
              <a:sym typeface="Montserrat ExtraBold"/>
            </a:endParaRPr>
          </a:p>
          <a:p>
            <a:pPr indent="0" lvl="0" marL="0" rtl="0" algn="l">
              <a:spcBef>
                <a:spcPts val="1200"/>
              </a:spcBef>
              <a:spcAft>
                <a:spcPts val="0"/>
              </a:spcAft>
              <a:buNone/>
            </a:pPr>
            <a:r>
              <a:rPr b="0" lang="en-IN" sz="2400">
                <a:solidFill>
                  <a:srgbClr val="94A3B8"/>
                </a:solidFill>
                <a:latin typeface="Montserrat"/>
                <a:ea typeface="Montserrat"/>
                <a:cs typeface="Montserrat"/>
                <a:sym typeface="Montserrat"/>
              </a:rPr>
              <a:t>through fallback accretion and extended X-ray emission</a:t>
            </a:r>
            <a:endParaRPr b="0" sz="2400">
              <a:solidFill>
                <a:srgbClr val="94A3B8"/>
              </a:solidFill>
              <a:latin typeface="Montserrat"/>
              <a:ea typeface="Montserrat"/>
              <a:cs typeface="Montserrat"/>
              <a:sym typeface="Montserrat"/>
            </a:endParaRPr>
          </a:p>
        </p:txBody>
      </p:sp>
      <p:pic>
        <p:nvPicPr>
          <p:cNvPr id="150" name="Google Shape;150;p30"/>
          <p:cNvPicPr preferRelativeResize="0"/>
          <p:nvPr/>
        </p:nvPicPr>
        <p:blipFill rotWithShape="1">
          <a:blip r:embed="rId5">
            <a:alphaModFix/>
          </a:blip>
          <a:srcRect b="0" l="0" r="0" t="0"/>
          <a:stretch/>
        </p:blipFill>
        <p:spPr>
          <a:xfrm>
            <a:off x="666750" y="3805238"/>
            <a:ext cx="5524500" cy="9600"/>
          </a:xfrm>
          <a:prstGeom prst="rect">
            <a:avLst/>
          </a:prstGeom>
          <a:noFill/>
          <a:ln>
            <a:noFill/>
          </a:ln>
        </p:spPr>
      </p:pic>
      <p:sp>
        <p:nvSpPr>
          <p:cNvPr id="151" name="Google Shape;151;p30"/>
          <p:cNvSpPr txBox="1"/>
          <p:nvPr/>
        </p:nvSpPr>
        <p:spPr>
          <a:xfrm>
            <a:off x="98200" y="3959775"/>
            <a:ext cx="6606900" cy="267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IN" sz="1900">
                <a:solidFill>
                  <a:srgbClr val="38BDF8"/>
                </a:solidFill>
                <a:latin typeface="Droid Serif"/>
                <a:ea typeface="Droid Serif"/>
                <a:cs typeface="Droid Serif"/>
                <a:sym typeface="Droid Serif"/>
              </a:rPr>
              <a:t>Presented by</a:t>
            </a:r>
            <a:endParaRPr sz="1900">
              <a:solidFill>
                <a:srgbClr val="38BDF8"/>
              </a:solidFill>
              <a:latin typeface="Droid Serif"/>
              <a:ea typeface="Droid Serif"/>
              <a:cs typeface="Droid Serif"/>
              <a:sym typeface="Droid Serif"/>
            </a:endParaRPr>
          </a:p>
          <a:p>
            <a:pPr indent="0" lvl="0" marL="0" rtl="0" algn="l">
              <a:spcBef>
                <a:spcPts val="300"/>
              </a:spcBef>
              <a:spcAft>
                <a:spcPts val="0"/>
              </a:spcAft>
              <a:buNone/>
            </a:pPr>
            <a:r>
              <a:rPr b="1" lang="en-IN" sz="2700">
                <a:solidFill>
                  <a:srgbClr val="F8FAFC"/>
                </a:solidFill>
                <a:latin typeface="Droid Serif"/>
                <a:ea typeface="Droid Serif"/>
                <a:cs typeface="Droid Serif"/>
                <a:sym typeface="Droid Serif"/>
              </a:rPr>
              <a:t>Ankur Ghosh</a:t>
            </a:r>
            <a:endParaRPr b="1" sz="2700">
              <a:solidFill>
                <a:srgbClr val="F8FAFC"/>
              </a:solidFill>
              <a:latin typeface="Droid Serif"/>
              <a:ea typeface="Droid Serif"/>
              <a:cs typeface="Droid Serif"/>
              <a:sym typeface="Droid Serif"/>
            </a:endParaRPr>
          </a:p>
          <a:p>
            <a:pPr indent="0" lvl="0" marL="0" rtl="0" algn="l">
              <a:spcBef>
                <a:spcPts val="1500"/>
              </a:spcBef>
              <a:spcAft>
                <a:spcPts val="0"/>
              </a:spcAft>
              <a:buNone/>
            </a:pPr>
            <a:r>
              <a:rPr lang="en-IN" sz="1900">
                <a:solidFill>
                  <a:srgbClr val="94A3B8"/>
                </a:solidFill>
                <a:latin typeface="Droid Serif"/>
                <a:ea typeface="Droid Serif"/>
                <a:cs typeface="Droid Serif"/>
                <a:sym typeface="Droid Serif"/>
              </a:rPr>
              <a:t>In collaboration with</a:t>
            </a:r>
            <a:endParaRPr sz="1900">
              <a:solidFill>
                <a:srgbClr val="94A3B8"/>
              </a:solidFill>
              <a:latin typeface="Droid Serif"/>
              <a:ea typeface="Droid Serif"/>
              <a:cs typeface="Droid Serif"/>
              <a:sym typeface="Droid Serif"/>
            </a:endParaRPr>
          </a:p>
          <a:p>
            <a:pPr indent="0" lvl="0" marL="0" rtl="0" algn="l">
              <a:spcBef>
                <a:spcPts val="300"/>
              </a:spcBef>
              <a:spcAft>
                <a:spcPts val="0"/>
              </a:spcAft>
              <a:buNone/>
            </a:pPr>
            <a:r>
              <a:rPr lang="en-IN" sz="2200">
                <a:solidFill>
                  <a:srgbClr val="E2E8F0"/>
                </a:solidFill>
                <a:latin typeface="Droid Serif"/>
                <a:ea typeface="Droid Serif"/>
                <a:cs typeface="Droid Serif"/>
                <a:sym typeface="Droid Serif"/>
              </a:rPr>
              <a:t>Vivek Akhileshwar</a:t>
            </a:r>
            <a:r>
              <a:rPr lang="en-IN" sz="2200">
                <a:solidFill>
                  <a:srgbClr val="E2E8F0"/>
                </a:solidFill>
                <a:latin typeface="Droid Serif"/>
                <a:ea typeface="Droid Serif"/>
                <a:cs typeface="Droid Serif"/>
                <a:sym typeface="Droid Serif"/>
              </a:rPr>
              <a:t>, Soebur Razzaque, Jagdish  Joshi, Lutendo Nyadzani</a:t>
            </a:r>
            <a:endParaRPr sz="2200">
              <a:solidFill>
                <a:srgbClr val="E2E8F0"/>
              </a:solidFill>
              <a:latin typeface="Droid Serif"/>
              <a:ea typeface="Droid Serif"/>
              <a:cs typeface="Droid Serif"/>
              <a:sym typeface="Droid Serif"/>
            </a:endParaRPr>
          </a:p>
          <a:p>
            <a:pPr indent="0" lvl="0" marL="0" rtl="0" algn="l">
              <a:spcBef>
                <a:spcPts val="1500"/>
              </a:spcBef>
              <a:spcAft>
                <a:spcPts val="0"/>
              </a:spcAft>
              <a:buNone/>
            </a:pPr>
            <a:r>
              <a:rPr lang="en-IN" sz="2000">
                <a:solidFill>
                  <a:srgbClr val="64748B"/>
                </a:solidFill>
                <a:latin typeface="Droid Serif"/>
                <a:ea typeface="Droid Serif"/>
                <a:cs typeface="Droid Serif"/>
                <a:sym typeface="Droid Serif"/>
              </a:rPr>
              <a:t>Date: 01.10.2026</a:t>
            </a:r>
            <a:endParaRPr sz="2000">
              <a:solidFill>
                <a:srgbClr val="64748B"/>
              </a:solidFill>
              <a:latin typeface="Droid Serif"/>
              <a:ea typeface="Droid Serif"/>
              <a:cs typeface="Droid Serif"/>
              <a:sym typeface="Droid Serif"/>
            </a:endParaRPr>
          </a:p>
        </p:txBody>
      </p:sp>
      <p:pic>
        <p:nvPicPr>
          <p:cNvPr id="152" name="Google Shape;152;p30"/>
          <p:cNvPicPr preferRelativeResize="0"/>
          <p:nvPr/>
        </p:nvPicPr>
        <p:blipFill>
          <a:blip r:embed="rId6">
            <a:alphaModFix/>
          </a:blip>
          <a:stretch>
            <a:fillRect/>
          </a:stretch>
        </p:blipFill>
        <p:spPr>
          <a:xfrm>
            <a:off x="11335172" y="37675"/>
            <a:ext cx="805503" cy="780451"/>
          </a:xfrm>
          <a:prstGeom prst="rect">
            <a:avLst/>
          </a:prstGeom>
          <a:noFill/>
          <a:ln>
            <a:noFill/>
          </a:ln>
          <a:effectLst>
            <a:outerShdw blurRad="57150" rotWithShape="0" algn="bl" dir="5700000" dist="47625">
              <a:srgbClr val="000000">
                <a:alpha val="50000"/>
              </a:srgbClr>
            </a:outerShdw>
          </a:effectLst>
        </p:spPr>
      </p:pic>
      <p:pic>
        <p:nvPicPr>
          <p:cNvPr id="153" name="Google Shape;153;p30"/>
          <p:cNvPicPr preferRelativeResize="0"/>
          <p:nvPr/>
        </p:nvPicPr>
        <p:blipFill>
          <a:blip r:embed="rId7">
            <a:alphaModFix/>
          </a:blip>
          <a:stretch>
            <a:fillRect/>
          </a:stretch>
        </p:blipFill>
        <p:spPr>
          <a:xfrm>
            <a:off x="5739550" y="37675"/>
            <a:ext cx="1448402" cy="724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31"/>
          <p:cNvSpPr txBox="1"/>
          <p:nvPr/>
        </p:nvSpPr>
        <p:spPr>
          <a:xfrm>
            <a:off x="381000" y="190500"/>
            <a:ext cx="114300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IN" sz="3000">
                <a:solidFill>
                  <a:srgbClr val="FFFFFF"/>
                </a:solidFill>
                <a:latin typeface="Montserrat ExtraBold"/>
                <a:ea typeface="Montserrat ExtraBold"/>
                <a:cs typeface="Montserrat ExtraBold"/>
                <a:sym typeface="Montserrat ExtraBold"/>
              </a:rPr>
              <a:t>Short GRBs in a blink</a:t>
            </a:r>
            <a:endParaRPr b="0" sz="3000">
              <a:solidFill>
                <a:srgbClr val="FFFFFF"/>
              </a:solidFill>
              <a:latin typeface="Montserrat ExtraBold"/>
              <a:ea typeface="Montserrat ExtraBold"/>
              <a:cs typeface="Montserrat ExtraBold"/>
              <a:sym typeface="Montserrat ExtraBold"/>
            </a:endParaRPr>
          </a:p>
        </p:txBody>
      </p:sp>
      <p:sp>
        <p:nvSpPr>
          <p:cNvPr id="163" name="Google Shape;163;p31"/>
          <p:cNvSpPr/>
          <p:nvPr/>
        </p:nvSpPr>
        <p:spPr>
          <a:xfrm>
            <a:off x="381000" y="809625"/>
            <a:ext cx="4953000" cy="5429400"/>
          </a:xfrm>
          <a:prstGeom prst="roundRect">
            <a:avLst>
              <a:gd fmla="val 2307" name="adj"/>
            </a:avLst>
          </a:prstGeom>
          <a:solidFill>
            <a:srgbClr val="FFFFFF"/>
          </a:solidFill>
          <a:ln cap="flat" cmpd="sng" w="9525">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64" name="Google Shape;164;p31"/>
          <p:cNvPicPr preferRelativeResize="0"/>
          <p:nvPr/>
        </p:nvPicPr>
        <p:blipFill rotWithShape="1">
          <a:blip r:embed="rId4">
            <a:alphaModFix/>
          </a:blip>
          <a:srcRect b="1428" l="0" r="0" t="1428"/>
          <a:stretch/>
        </p:blipFill>
        <p:spPr>
          <a:xfrm>
            <a:off x="476250" y="904875"/>
            <a:ext cx="4762500" cy="5238900"/>
          </a:xfrm>
          <a:prstGeom prst="rect">
            <a:avLst/>
          </a:prstGeom>
          <a:noFill/>
          <a:ln>
            <a:noFill/>
          </a:ln>
        </p:spPr>
      </p:pic>
      <p:sp>
        <p:nvSpPr>
          <p:cNvPr id="165" name="Google Shape;165;p31"/>
          <p:cNvSpPr txBox="1"/>
          <p:nvPr/>
        </p:nvSpPr>
        <p:spPr>
          <a:xfrm>
            <a:off x="381000" y="6362700"/>
            <a:ext cx="4953000" cy="1230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l">
              <a:spcBef>
                <a:spcPts val="0"/>
              </a:spcBef>
              <a:spcAft>
                <a:spcPts val="0"/>
              </a:spcAft>
              <a:buNone/>
            </a:pPr>
            <a:r>
              <a:rPr b="0" lang="en-IN" sz="800">
                <a:solidFill>
                  <a:srgbClr val="64748B"/>
                </a:solidFill>
                <a:latin typeface="Arial"/>
                <a:ea typeface="Arial"/>
                <a:cs typeface="Arial"/>
                <a:sym typeface="Arial"/>
              </a:rPr>
              <a:t>Source: https://link.springer.com/article/10.1007/s41114-020-00028-7</a:t>
            </a:r>
            <a:endParaRPr b="0" sz="800">
              <a:solidFill>
                <a:srgbClr val="64748B"/>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32"/>
          <p:cNvSpPr txBox="1"/>
          <p:nvPr/>
        </p:nvSpPr>
        <p:spPr>
          <a:xfrm>
            <a:off x="381000" y="190500"/>
            <a:ext cx="114300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IN" sz="3000">
                <a:solidFill>
                  <a:srgbClr val="FFFFFF"/>
                </a:solidFill>
                <a:latin typeface="Montserrat ExtraBold"/>
                <a:ea typeface="Montserrat ExtraBold"/>
                <a:cs typeface="Montserrat ExtraBold"/>
                <a:sym typeface="Montserrat ExtraBold"/>
              </a:rPr>
              <a:t>Short GRBs in a blink</a:t>
            </a:r>
            <a:endParaRPr b="0" sz="3000">
              <a:solidFill>
                <a:srgbClr val="FFFFFF"/>
              </a:solidFill>
              <a:latin typeface="Montserrat ExtraBold"/>
              <a:ea typeface="Montserrat ExtraBold"/>
              <a:cs typeface="Montserrat ExtraBold"/>
              <a:sym typeface="Montserrat ExtraBold"/>
            </a:endParaRPr>
          </a:p>
        </p:txBody>
      </p:sp>
      <p:sp>
        <p:nvSpPr>
          <p:cNvPr id="175" name="Google Shape;175;p32"/>
          <p:cNvSpPr/>
          <p:nvPr/>
        </p:nvSpPr>
        <p:spPr>
          <a:xfrm>
            <a:off x="381000" y="809625"/>
            <a:ext cx="4953000" cy="5429400"/>
          </a:xfrm>
          <a:prstGeom prst="roundRect">
            <a:avLst>
              <a:gd fmla="val 2307" name="adj"/>
            </a:avLst>
          </a:prstGeom>
          <a:solidFill>
            <a:srgbClr val="FFFFFF"/>
          </a:solidFill>
          <a:ln cap="flat" cmpd="sng" w="9525">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76" name="Google Shape;176;p32"/>
          <p:cNvPicPr preferRelativeResize="0"/>
          <p:nvPr/>
        </p:nvPicPr>
        <p:blipFill rotWithShape="1">
          <a:blip r:embed="rId4">
            <a:alphaModFix/>
          </a:blip>
          <a:srcRect b="1428" l="0" r="0" t="1428"/>
          <a:stretch/>
        </p:blipFill>
        <p:spPr>
          <a:xfrm>
            <a:off x="476250" y="904875"/>
            <a:ext cx="4762500" cy="5238900"/>
          </a:xfrm>
          <a:prstGeom prst="rect">
            <a:avLst/>
          </a:prstGeom>
          <a:noFill/>
          <a:ln>
            <a:noFill/>
          </a:ln>
        </p:spPr>
      </p:pic>
      <p:sp>
        <p:nvSpPr>
          <p:cNvPr id="177" name="Google Shape;177;p32"/>
          <p:cNvSpPr/>
          <p:nvPr/>
        </p:nvSpPr>
        <p:spPr>
          <a:xfrm>
            <a:off x="5524500" y="809625"/>
            <a:ext cx="6286500" cy="3143400"/>
          </a:xfrm>
          <a:prstGeom prst="roundRect">
            <a:avLst>
              <a:gd fmla="val 3636" name="adj"/>
            </a:avLst>
          </a:prstGeom>
          <a:solidFill>
            <a:srgbClr val="FFFFFF"/>
          </a:solidFill>
          <a:ln cap="flat" cmpd="sng" w="9525">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78" name="Google Shape;178;p32"/>
          <p:cNvPicPr preferRelativeResize="0"/>
          <p:nvPr/>
        </p:nvPicPr>
        <p:blipFill rotWithShape="1">
          <a:blip r:embed="rId5">
            <a:alphaModFix/>
          </a:blip>
          <a:srcRect b="0" l="0" r="0" t="0"/>
          <a:stretch/>
        </p:blipFill>
        <p:spPr>
          <a:xfrm>
            <a:off x="5926925" y="904875"/>
            <a:ext cx="5483100" cy="2991300"/>
          </a:xfrm>
          <a:prstGeom prst="rect">
            <a:avLst/>
          </a:prstGeom>
          <a:noFill/>
          <a:ln>
            <a:noFill/>
          </a:ln>
        </p:spPr>
      </p:pic>
      <p:sp>
        <p:nvSpPr>
          <p:cNvPr id="179" name="Google Shape;179;p32"/>
          <p:cNvSpPr txBox="1"/>
          <p:nvPr/>
        </p:nvSpPr>
        <p:spPr>
          <a:xfrm>
            <a:off x="381000" y="6362700"/>
            <a:ext cx="4953000" cy="1230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l">
              <a:spcBef>
                <a:spcPts val="0"/>
              </a:spcBef>
              <a:spcAft>
                <a:spcPts val="0"/>
              </a:spcAft>
              <a:buNone/>
            </a:pPr>
            <a:r>
              <a:rPr b="0" lang="en-IN" sz="800">
                <a:solidFill>
                  <a:srgbClr val="64748B"/>
                </a:solidFill>
                <a:latin typeface="Arial"/>
                <a:ea typeface="Arial"/>
                <a:cs typeface="Arial"/>
                <a:sym typeface="Arial"/>
              </a:rPr>
              <a:t>Source: https://link.springer.com/article/10.1007/s41114-020-00028-7</a:t>
            </a:r>
            <a:endParaRPr b="0" sz="800">
              <a:solidFill>
                <a:srgbClr val="64748B"/>
              </a:solidFill>
              <a:latin typeface="Arial"/>
              <a:ea typeface="Arial"/>
              <a:cs typeface="Arial"/>
              <a:sym typeface="Arial"/>
            </a:endParaRPr>
          </a:p>
        </p:txBody>
      </p:sp>
      <p:sp>
        <p:nvSpPr>
          <p:cNvPr id="180" name="Google Shape;180;p32"/>
          <p:cNvSpPr txBox="1"/>
          <p:nvPr/>
        </p:nvSpPr>
        <p:spPr>
          <a:xfrm>
            <a:off x="5524500" y="6362700"/>
            <a:ext cx="6286500" cy="1230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r">
              <a:spcBef>
                <a:spcPts val="0"/>
              </a:spcBef>
              <a:spcAft>
                <a:spcPts val="0"/>
              </a:spcAft>
              <a:buNone/>
            </a:pPr>
            <a:r>
              <a:rPr b="0" lang="en-IN" sz="800">
                <a:solidFill>
                  <a:srgbClr val="64748B"/>
                </a:solidFill>
                <a:latin typeface="Arial"/>
                <a:ea typeface="Arial"/>
                <a:cs typeface="Arial"/>
                <a:sym typeface="Arial"/>
              </a:rPr>
              <a:t>Source: https://iopscience.iop.org/article/10.3847/1538-4357/ae5535</a:t>
            </a:r>
            <a:endParaRPr b="0" sz="800">
              <a:solidFill>
                <a:srgbClr val="64748B"/>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33"/>
          <p:cNvSpPr txBox="1"/>
          <p:nvPr/>
        </p:nvSpPr>
        <p:spPr>
          <a:xfrm>
            <a:off x="381000" y="190500"/>
            <a:ext cx="114300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IN" sz="3000">
                <a:solidFill>
                  <a:srgbClr val="FFFFFF"/>
                </a:solidFill>
                <a:latin typeface="Montserrat ExtraBold"/>
                <a:ea typeface="Montserrat ExtraBold"/>
                <a:cs typeface="Montserrat ExtraBold"/>
                <a:sym typeface="Montserrat ExtraBold"/>
              </a:rPr>
              <a:t>Short GRBs in a blink</a:t>
            </a:r>
            <a:endParaRPr b="0" sz="3000">
              <a:solidFill>
                <a:srgbClr val="FFFFFF"/>
              </a:solidFill>
              <a:latin typeface="Montserrat ExtraBold"/>
              <a:ea typeface="Montserrat ExtraBold"/>
              <a:cs typeface="Montserrat ExtraBold"/>
              <a:sym typeface="Montserrat ExtraBold"/>
            </a:endParaRPr>
          </a:p>
        </p:txBody>
      </p:sp>
      <p:sp>
        <p:nvSpPr>
          <p:cNvPr id="190" name="Google Shape;190;p33"/>
          <p:cNvSpPr/>
          <p:nvPr/>
        </p:nvSpPr>
        <p:spPr>
          <a:xfrm>
            <a:off x="381000" y="809625"/>
            <a:ext cx="4953000" cy="5429400"/>
          </a:xfrm>
          <a:prstGeom prst="roundRect">
            <a:avLst>
              <a:gd fmla="val 2307" name="adj"/>
            </a:avLst>
          </a:prstGeom>
          <a:solidFill>
            <a:srgbClr val="FFFFFF"/>
          </a:solidFill>
          <a:ln cap="flat" cmpd="sng" w="9525">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91" name="Google Shape;191;p33"/>
          <p:cNvPicPr preferRelativeResize="0"/>
          <p:nvPr/>
        </p:nvPicPr>
        <p:blipFill rotWithShape="1">
          <a:blip r:embed="rId4">
            <a:alphaModFix/>
          </a:blip>
          <a:srcRect b="1428" l="0" r="0" t="1428"/>
          <a:stretch/>
        </p:blipFill>
        <p:spPr>
          <a:xfrm>
            <a:off x="476250" y="904875"/>
            <a:ext cx="4762500" cy="5238900"/>
          </a:xfrm>
          <a:prstGeom prst="rect">
            <a:avLst/>
          </a:prstGeom>
          <a:noFill/>
          <a:ln>
            <a:noFill/>
          </a:ln>
        </p:spPr>
      </p:pic>
      <p:sp>
        <p:nvSpPr>
          <p:cNvPr id="192" name="Google Shape;192;p33"/>
          <p:cNvSpPr/>
          <p:nvPr/>
        </p:nvSpPr>
        <p:spPr>
          <a:xfrm>
            <a:off x="5524500" y="809625"/>
            <a:ext cx="6286500" cy="3143400"/>
          </a:xfrm>
          <a:prstGeom prst="roundRect">
            <a:avLst>
              <a:gd fmla="val 3636" name="adj"/>
            </a:avLst>
          </a:prstGeom>
          <a:solidFill>
            <a:srgbClr val="FFFFFF"/>
          </a:solidFill>
          <a:ln cap="flat" cmpd="sng" w="9525">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93" name="Google Shape;193;p33"/>
          <p:cNvPicPr preferRelativeResize="0"/>
          <p:nvPr/>
        </p:nvPicPr>
        <p:blipFill rotWithShape="1">
          <a:blip r:embed="rId5">
            <a:alphaModFix/>
          </a:blip>
          <a:srcRect b="0" l="0" r="0" t="0"/>
          <a:stretch/>
        </p:blipFill>
        <p:spPr>
          <a:xfrm>
            <a:off x="5926925" y="904875"/>
            <a:ext cx="5483100" cy="2991300"/>
          </a:xfrm>
          <a:prstGeom prst="rect">
            <a:avLst/>
          </a:prstGeom>
          <a:noFill/>
          <a:ln>
            <a:noFill/>
          </a:ln>
        </p:spPr>
      </p:pic>
      <p:grpSp>
        <p:nvGrpSpPr>
          <p:cNvPr id="194" name="Google Shape;194;p33"/>
          <p:cNvGrpSpPr/>
          <p:nvPr/>
        </p:nvGrpSpPr>
        <p:grpSpPr>
          <a:xfrm>
            <a:off x="5524500" y="4143375"/>
            <a:ext cx="6286500" cy="2095500"/>
            <a:chOff x="0" y="0"/>
            <a:chExt cx="6286500" cy="2095500"/>
          </a:xfrm>
        </p:grpSpPr>
        <p:sp>
          <p:nvSpPr>
            <p:cNvPr id="195" name="Google Shape;195;p33"/>
            <p:cNvSpPr/>
            <p:nvPr/>
          </p:nvSpPr>
          <p:spPr>
            <a:xfrm>
              <a:off x="0" y="0"/>
              <a:ext cx="6286500" cy="2095500"/>
            </a:xfrm>
            <a:prstGeom prst="roundRect">
              <a:avLst>
                <a:gd fmla="val 5454" name="adj"/>
              </a:avLst>
            </a:prstGeom>
            <a:solidFill>
              <a:srgbClr val="0F172A"/>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 name="Google Shape;196;p33"/>
            <p:cNvSpPr txBox="1"/>
            <p:nvPr/>
          </p:nvSpPr>
          <p:spPr>
            <a:xfrm>
              <a:off x="228600" y="171450"/>
              <a:ext cx="5829300" cy="30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IN" sz="1800">
                  <a:solidFill>
                    <a:srgbClr val="38BDF8"/>
                  </a:solidFill>
                  <a:latin typeface="Montserrat"/>
                  <a:ea typeface="Montserrat"/>
                  <a:cs typeface="Montserrat"/>
                  <a:sym typeface="Montserrat"/>
                </a:rPr>
                <a:t>Motivation of Our Study</a:t>
              </a:r>
              <a:endParaRPr b="1" sz="1800">
                <a:solidFill>
                  <a:srgbClr val="38BDF8"/>
                </a:solidFill>
                <a:latin typeface="Montserrat"/>
                <a:ea typeface="Montserrat"/>
                <a:cs typeface="Montserrat"/>
                <a:sym typeface="Montserrat"/>
              </a:endParaRPr>
            </a:p>
          </p:txBody>
        </p:sp>
        <p:sp>
          <p:nvSpPr>
            <p:cNvPr id="197" name="Google Shape;197;p33"/>
            <p:cNvSpPr/>
            <p:nvPr/>
          </p:nvSpPr>
          <p:spPr>
            <a:xfrm>
              <a:off x="228600" y="590550"/>
              <a:ext cx="304800" cy="304800"/>
            </a:xfrm>
            <a:prstGeom prst="roundRect">
              <a:avLst>
                <a:gd fmla="val 18750" name="adj"/>
              </a:avLst>
            </a:prstGeom>
            <a:solidFill>
              <a:srgbClr val="0284C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8" name="Google Shape;198;p33"/>
            <p:cNvSpPr txBox="1"/>
            <p:nvPr/>
          </p:nvSpPr>
          <p:spPr>
            <a:xfrm>
              <a:off x="228600" y="59055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IN" sz="1100">
                  <a:solidFill>
                    <a:srgbClr val="FFFFFF"/>
                  </a:solidFill>
                  <a:latin typeface="Montserrat ExtraBold"/>
                  <a:ea typeface="Montserrat ExtraBold"/>
                  <a:cs typeface="Montserrat ExtraBold"/>
                  <a:sym typeface="Montserrat ExtraBold"/>
                </a:rPr>
                <a:t>01</a:t>
              </a:r>
              <a:endParaRPr b="0" sz="1100">
                <a:solidFill>
                  <a:srgbClr val="FFFFFF"/>
                </a:solidFill>
                <a:latin typeface="Montserrat ExtraBold"/>
                <a:ea typeface="Montserrat ExtraBold"/>
                <a:cs typeface="Montserrat ExtraBold"/>
                <a:sym typeface="Montserrat ExtraBold"/>
              </a:endParaRPr>
            </a:p>
          </p:txBody>
        </p:sp>
        <p:sp>
          <p:nvSpPr>
            <p:cNvPr id="199" name="Google Shape;199;p33"/>
            <p:cNvSpPr txBox="1"/>
            <p:nvPr/>
          </p:nvSpPr>
          <p:spPr>
            <a:xfrm>
              <a:off x="647700" y="552450"/>
              <a:ext cx="5410200" cy="552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250">
                  <a:solidFill>
                    <a:srgbClr val="F8FAFC"/>
                  </a:solidFill>
                  <a:latin typeface="Montserrat Medium"/>
                  <a:ea typeface="Montserrat Medium"/>
                  <a:cs typeface="Montserrat Medium"/>
                  <a:sym typeface="Montserrat Medium"/>
                </a:rPr>
                <a:t>Probe the presence of magnetar remnant in short GRBs with extended emission.</a:t>
              </a:r>
              <a:endParaRPr b="0" sz="1250">
                <a:solidFill>
                  <a:srgbClr val="F8FAFC"/>
                </a:solidFill>
                <a:latin typeface="Montserrat Medium"/>
                <a:ea typeface="Montserrat Medium"/>
                <a:cs typeface="Montserrat Medium"/>
                <a:sym typeface="Montserrat Medium"/>
              </a:endParaRPr>
            </a:p>
          </p:txBody>
        </p:sp>
        <p:sp>
          <p:nvSpPr>
            <p:cNvPr id="200" name="Google Shape;200;p33"/>
            <p:cNvSpPr/>
            <p:nvPr/>
          </p:nvSpPr>
          <p:spPr>
            <a:xfrm>
              <a:off x="228600" y="1257300"/>
              <a:ext cx="304800" cy="304800"/>
            </a:xfrm>
            <a:prstGeom prst="roundRect">
              <a:avLst>
                <a:gd fmla="val 18750" name="adj"/>
              </a:avLst>
            </a:prstGeom>
            <a:solidFill>
              <a:srgbClr val="0284C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 name="Google Shape;201;p33"/>
            <p:cNvSpPr txBox="1"/>
            <p:nvPr/>
          </p:nvSpPr>
          <p:spPr>
            <a:xfrm>
              <a:off x="228600" y="12573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IN" sz="1100">
                  <a:solidFill>
                    <a:srgbClr val="FFFFFF"/>
                  </a:solidFill>
                  <a:latin typeface="Montserrat ExtraBold"/>
                  <a:ea typeface="Montserrat ExtraBold"/>
                  <a:cs typeface="Montserrat ExtraBold"/>
                  <a:sym typeface="Montserrat ExtraBold"/>
                </a:rPr>
                <a:t>02</a:t>
              </a:r>
              <a:endParaRPr b="0" sz="1100">
                <a:solidFill>
                  <a:srgbClr val="FFFFFF"/>
                </a:solidFill>
                <a:latin typeface="Montserrat ExtraBold"/>
                <a:ea typeface="Montserrat ExtraBold"/>
                <a:cs typeface="Montserrat ExtraBold"/>
                <a:sym typeface="Montserrat ExtraBold"/>
              </a:endParaRPr>
            </a:p>
          </p:txBody>
        </p:sp>
        <p:sp>
          <p:nvSpPr>
            <p:cNvPr id="202" name="Google Shape;202;p33"/>
            <p:cNvSpPr txBox="1"/>
            <p:nvPr/>
          </p:nvSpPr>
          <p:spPr>
            <a:xfrm>
              <a:off x="647700" y="1181100"/>
              <a:ext cx="5410200" cy="685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250">
                  <a:solidFill>
                    <a:srgbClr val="F8FAFC"/>
                  </a:solidFill>
                  <a:latin typeface="Montserrat Medium"/>
                  <a:ea typeface="Montserrat Medium"/>
                  <a:cs typeface="Montserrat Medium"/>
                  <a:sym typeface="Montserrat Medium"/>
                </a:rPr>
                <a:t>Constrain the magnetar parameters to check the correlation between the parameters and get indirect evidence for binary neutron star masses.</a:t>
              </a:r>
              <a:endParaRPr b="0" sz="1250">
                <a:solidFill>
                  <a:srgbClr val="F8FAFC"/>
                </a:solidFill>
                <a:latin typeface="Montserrat Medium"/>
                <a:ea typeface="Montserrat Medium"/>
                <a:cs typeface="Montserrat Medium"/>
                <a:sym typeface="Montserrat Medium"/>
              </a:endParaRPr>
            </a:p>
          </p:txBody>
        </p:sp>
      </p:grpSp>
      <p:sp>
        <p:nvSpPr>
          <p:cNvPr id="203" name="Google Shape;203;p33"/>
          <p:cNvSpPr txBox="1"/>
          <p:nvPr/>
        </p:nvSpPr>
        <p:spPr>
          <a:xfrm>
            <a:off x="381000" y="6362700"/>
            <a:ext cx="4953000" cy="1230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l">
              <a:spcBef>
                <a:spcPts val="0"/>
              </a:spcBef>
              <a:spcAft>
                <a:spcPts val="0"/>
              </a:spcAft>
              <a:buNone/>
            </a:pPr>
            <a:r>
              <a:rPr b="0" lang="en-IN" sz="800">
                <a:solidFill>
                  <a:srgbClr val="64748B"/>
                </a:solidFill>
                <a:latin typeface="Arial"/>
                <a:ea typeface="Arial"/>
                <a:cs typeface="Arial"/>
                <a:sym typeface="Arial"/>
              </a:rPr>
              <a:t>Source: https://link.springer.com/article/10.1007/s41114-020-00028-7</a:t>
            </a:r>
            <a:endParaRPr b="0" sz="800">
              <a:solidFill>
                <a:srgbClr val="64748B"/>
              </a:solidFill>
              <a:latin typeface="Arial"/>
              <a:ea typeface="Arial"/>
              <a:cs typeface="Arial"/>
              <a:sym typeface="Arial"/>
            </a:endParaRPr>
          </a:p>
        </p:txBody>
      </p:sp>
      <p:sp>
        <p:nvSpPr>
          <p:cNvPr id="204" name="Google Shape;204;p33"/>
          <p:cNvSpPr txBox="1"/>
          <p:nvPr/>
        </p:nvSpPr>
        <p:spPr>
          <a:xfrm>
            <a:off x="5524500" y="6362700"/>
            <a:ext cx="6286500" cy="1230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r">
              <a:spcBef>
                <a:spcPts val="0"/>
              </a:spcBef>
              <a:spcAft>
                <a:spcPts val="0"/>
              </a:spcAft>
              <a:buNone/>
            </a:pPr>
            <a:r>
              <a:rPr b="0" lang="en-IN" sz="800">
                <a:solidFill>
                  <a:srgbClr val="64748B"/>
                </a:solidFill>
                <a:latin typeface="Arial"/>
                <a:ea typeface="Arial"/>
                <a:cs typeface="Arial"/>
                <a:sym typeface="Arial"/>
              </a:rPr>
              <a:t>Source: https://iopscience.iop.org/article/10.3847/1538-4357/ae5535</a:t>
            </a:r>
            <a:endParaRPr b="0" sz="800">
              <a:solidFill>
                <a:srgbClr val="64748B"/>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3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1" name="Google Shape;211;p34"/>
          <p:cNvSpPr txBox="1"/>
          <p:nvPr>
            <p:ph idx="12" type="sldNum"/>
          </p:nvPr>
        </p:nvSpPr>
        <p:spPr>
          <a:xfrm>
            <a:off x="8610600" y="6469518"/>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
        <p:nvSpPr>
          <p:cNvPr id="212" name="Google Shape;212;p34"/>
          <p:cNvSpPr txBox="1"/>
          <p:nvPr/>
        </p:nvSpPr>
        <p:spPr>
          <a:xfrm>
            <a:off x="381000" y="190500"/>
            <a:ext cx="11430000" cy="571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IN" sz="2800">
                <a:solidFill>
                  <a:srgbClr val="FFFFFF"/>
                </a:solidFill>
                <a:latin typeface="Montserrat ExtraBold"/>
                <a:ea typeface="Montserrat ExtraBold"/>
                <a:cs typeface="Montserrat ExtraBold"/>
                <a:sym typeface="Montserrat ExtraBold"/>
              </a:rPr>
              <a:t>Fallback Accretion and Magnetar Propeller Model</a:t>
            </a:r>
            <a:endParaRPr b="0" sz="2800">
              <a:solidFill>
                <a:srgbClr val="FFFFFF"/>
              </a:solidFill>
              <a:latin typeface="Montserrat ExtraBold"/>
              <a:ea typeface="Montserrat ExtraBold"/>
              <a:cs typeface="Montserrat ExtraBold"/>
              <a:sym typeface="Montserrat ExtraBold"/>
            </a:endParaRPr>
          </a:p>
        </p:txBody>
      </p:sp>
      <p:sp>
        <p:nvSpPr>
          <p:cNvPr id="213" name="Google Shape;213;p34"/>
          <p:cNvSpPr/>
          <p:nvPr/>
        </p:nvSpPr>
        <p:spPr>
          <a:xfrm>
            <a:off x="258150" y="904888"/>
            <a:ext cx="11675700" cy="5619900"/>
          </a:xfrm>
          <a:prstGeom prst="roundRect">
            <a:avLst>
              <a:gd fmla="val 2033" name="adj"/>
            </a:avLst>
          </a:prstGeom>
          <a:solidFill>
            <a:srgbClr val="FFFFFF"/>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14" name="Google Shape;214;p34"/>
          <p:cNvPicPr preferRelativeResize="0"/>
          <p:nvPr/>
        </p:nvPicPr>
        <p:blipFill rotWithShape="1">
          <a:blip r:embed="rId4">
            <a:alphaModFix/>
          </a:blip>
          <a:srcRect b="0" l="5057" r="8205" t="13149"/>
          <a:stretch/>
        </p:blipFill>
        <p:spPr>
          <a:xfrm>
            <a:off x="432905" y="1136950"/>
            <a:ext cx="9144300" cy="5155800"/>
          </a:xfrm>
          <a:prstGeom prst="rect">
            <a:avLst/>
          </a:prstGeom>
          <a:noFill/>
          <a:ln>
            <a:noFill/>
          </a:ln>
        </p:spPr>
      </p:pic>
      <p:pic>
        <p:nvPicPr>
          <p:cNvPr id="215" name="Google Shape;215;p34" title="Screenshot 2026-09-30 at 11.37.42 AM.png"/>
          <p:cNvPicPr preferRelativeResize="0"/>
          <p:nvPr/>
        </p:nvPicPr>
        <p:blipFill>
          <a:blip r:embed="rId5">
            <a:alphaModFix/>
          </a:blip>
          <a:stretch>
            <a:fillRect/>
          </a:stretch>
        </p:blipFill>
        <p:spPr>
          <a:xfrm>
            <a:off x="9405161" y="3059688"/>
            <a:ext cx="2150399" cy="1310275"/>
          </a:xfrm>
          <a:prstGeom prst="rect">
            <a:avLst/>
          </a:prstGeom>
          <a:noFill/>
          <a:ln>
            <a:noFill/>
          </a:ln>
        </p:spPr>
      </p:pic>
      <p:sp>
        <p:nvSpPr>
          <p:cNvPr id="216" name="Google Shape;216;p34"/>
          <p:cNvSpPr txBox="1"/>
          <p:nvPr/>
        </p:nvSpPr>
        <p:spPr>
          <a:xfrm>
            <a:off x="6627709" y="904875"/>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1100">
                <a:solidFill>
                  <a:srgbClr val="0000FF"/>
                </a:solidFill>
              </a:rPr>
              <a:t>Piro &amp; Ott (2011) and Gompertz et al. (2014)</a:t>
            </a:r>
            <a:endParaRPr sz="11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3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222" name="Google Shape;222;p35"/>
          <p:cNvSpPr txBox="1"/>
          <p:nvPr/>
        </p:nvSpPr>
        <p:spPr>
          <a:xfrm>
            <a:off x="400208" y="-3379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700">
              <a:solidFill>
                <a:srgbClr val="38BDF8"/>
              </a:solidFill>
              <a:latin typeface="Montserrat"/>
              <a:ea typeface="Montserrat"/>
              <a:cs typeface="Montserrat"/>
              <a:sym typeface="Montserrat"/>
            </a:endParaRPr>
          </a:p>
          <a:p>
            <a:pPr indent="0" lvl="0" marL="0" rtl="0" algn="ctr">
              <a:spcBef>
                <a:spcPts val="225"/>
              </a:spcBef>
              <a:spcAft>
                <a:spcPts val="0"/>
              </a:spcAft>
              <a:buNone/>
            </a:pPr>
            <a:r>
              <a:rPr b="0" lang="en-IN" sz="3200">
                <a:solidFill>
                  <a:srgbClr val="FFFFFF"/>
                </a:solidFill>
                <a:latin typeface="Montserrat ExtraBold"/>
                <a:ea typeface="Montserrat ExtraBold"/>
                <a:cs typeface="Montserrat ExtraBold"/>
                <a:sym typeface="Montserrat ExtraBold"/>
              </a:rPr>
              <a:t>Sample Selection Criteria</a:t>
            </a:r>
            <a:endParaRPr b="0" sz="3200">
              <a:solidFill>
                <a:srgbClr val="FFFFFF"/>
              </a:solidFill>
              <a:latin typeface="Montserrat ExtraBold"/>
              <a:ea typeface="Montserrat ExtraBold"/>
              <a:cs typeface="Montserrat ExtraBold"/>
              <a:sym typeface="Montserrat ExtraBold"/>
            </a:endParaRPr>
          </a:p>
        </p:txBody>
      </p:sp>
      <p:grpSp>
        <p:nvGrpSpPr>
          <p:cNvPr id="223" name="Google Shape;223;p35"/>
          <p:cNvGrpSpPr/>
          <p:nvPr/>
        </p:nvGrpSpPr>
        <p:grpSpPr>
          <a:xfrm>
            <a:off x="476250" y="1000125"/>
            <a:ext cx="11239500" cy="2047800"/>
            <a:chOff x="476250" y="1000125"/>
            <a:chExt cx="11239500" cy="2047800"/>
          </a:xfrm>
        </p:grpSpPr>
        <p:grpSp>
          <p:nvGrpSpPr>
            <p:cNvPr id="224" name="Google Shape;224;p35"/>
            <p:cNvGrpSpPr/>
            <p:nvPr/>
          </p:nvGrpSpPr>
          <p:grpSpPr>
            <a:xfrm>
              <a:off x="476250" y="1000125"/>
              <a:ext cx="2000100" cy="2047800"/>
              <a:chOff x="0" y="0"/>
              <a:chExt cx="2000100" cy="2047800"/>
            </a:xfrm>
          </p:grpSpPr>
          <p:sp>
            <p:nvSpPr>
              <p:cNvPr id="225" name="Google Shape;225;p35"/>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 name="Google Shape;226;p35"/>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7" name="Google Shape;227;p35"/>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01</a:t>
                </a:r>
                <a:endParaRPr b="1" sz="850">
                  <a:solidFill>
                    <a:srgbClr val="94A3B8"/>
                  </a:solidFill>
                  <a:latin typeface="Montserrat"/>
                  <a:ea typeface="Montserrat"/>
                  <a:cs typeface="Montserrat"/>
                  <a:sym typeface="Montserrat"/>
                </a:endParaRPr>
              </a:p>
            </p:txBody>
          </p:sp>
          <p:sp>
            <p:nvSpPr>
              <p:cNvPr id="228" name="Google Shape;228;p35"/>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144</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Short GRBs Detected</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Years 2016 – 2025</a:t>
                </a:r>
                <a:endParaRPr b="0" sz="1150">
                  <a:solidFill>
                    <a:srgbClr val="64748B"/>
                  </a:solidFill>
                  <a:latin typeface="Montserrat Medium"/>
                  <a:ea typeface="Montserrat Medium"/>
                  <a:cs typeface="Montserrat Medium"/>
                  <a:sym typeface="Montserrat Medium"/>
                </a:endParaRPr>
              </a:p>
            </p:txBody>
          </p:sp>
        </p:grpSp>
        <p:sp>
          <p:nvSpPr>
            <p:cNvPr id="229" name="Google Shape;229;p35"/>
            <p:cNvSpPr/>
            <p:nvPr/>
          </p:nvSpPr>
          <p:spPr>
            <a:xfrm>
              <a:off x="258127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0" name="Google Shape;230;p35"/>
            <p:cNvGrpSpPr/>
            <p:nvPr/>
          </p:nvGrpSpPr>
          <p:grpSpPr>
            <a:xfrm>
              <a:off x="2781300" y="1000125"/>
              <a:ext cx="2000100" cy="2047800"/>
              <a:chOff x="0" y="0"/>
              <a:chExt cx="2000100" cy="2047800"/>
            </a:xfrm>
          </p:grpSpPr>
          <p:sp>
            <p:nvSpPr>
              <p:cNvPr id="231" name="Google Shape;231;p35"/>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 name="Google Shape;232;p35"/>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 name="Google Shape;233;p35"/>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02</a:t>
                </a:r>
                <a:endParaRPr b="1" sz="850">
                  <a:solidFill>
                    <a:srgbClr val="94A3B8"/>
                  </a:solidFill>
                  <a:latin typeface="Montserrat"/>
                  <a:ea typeface="Montserrat"/>
                  <a:cs typeface="Montserrat"/>
                  <a:sym typeface="Montserrat"/>
                </a:endParaRPr>
              </a:p>
            </p:txBody>
          </p:sp>
          <p:sp>
            <p:nvSpPr>
              <p:cNvPr id="234" name="Google Shape;234;p35"/>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62</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Detected by XRT</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Swift X-ray Telescope</a:t>
                </a:r>
                <a:endParaRPr b="0" sz="1150">
                  <a:solidFill>
                    <a:srgbClr val="64748B"/>
                  </a:solidFill>
                  <a:latin typeface="Montserrat Medium"/>
                  <a:ea typeface="Montserrat Medium"/>
                  <a:cs typeface="Montserrat Medium"/>
                  <a:sym typeface="Montserrat Medium"/>
                </a:endParaRPr>
              </a:p>
            </p:txBody>
          </p:sp>
        </p:grpSp>
        <p:sp>
          <p:nvSpPr>
            <p:cNvPr id="235" name="Google Shape;235;p35"/>
            <p:cNvSpPr/>
            <p:nvPr/>
          </p:nvSpPr>
          <p:spPr>
            <a:xfrm>
              <a:off x="488632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6" name="Google Shape;236;p35"/>
            <p:cNvGrpSpPr/>
            <p:nvPr/>
          </p:nvGrpSpPr>
          <p:grpSpPr>
            <a:xfrm>
              <a:off x="5086350" y="1000125"/>
              <a:ext cx="2000100" cy="2047800"/>
              <a:chOff x="0" y="0"/>
              <a:chExt cx="2000100" cy="2047800"/>
            </a:xfrm>
          </p:grpSpPr>
          <p:sp>
            <p:nvSpPr>
              <p:cNvPr id="237" name="Google Shape;237;p35"/>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600"/>
              </a:p>
            </p:txBody>
          </p:sp>
          <p:sp>
            <p:nvSpPr>
              <p:cNvPr id="238" name="Google Shape;238;p35"/>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9" name="Google Shape;239;p35"/>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03</a:t>
                </a:r>
                <a:endParaRPr b="1" sz="850">
                  <a:solidFill>
                    <a:srgbClr val="94A3B8"/>
                  </a:solidFill>
                  <a:latin typeface="Montserrat"/>
                  <a:ea typeface="Montserrat"/>
                  <a:cs typeface="Montserrat"/>
                  <a:sym typeface="Montserrat"/>
                </a:endParaRPr>
              </a:p>
            </p:txBody>
          </p:sp>
          <p:sp>
            <p:nvSpPr>
              <p:cNvPr id="240" name="Google Shape;240;p35"/>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22</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Measured Redshift</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Known redshift (z)</a:t>
                </a:r>
                <a:endParaRPr b="0" sz="1150">
                  <a:solidFill>
                    <a:srgbClr val="64748B"/>
                  </a:solidFill>
                  <a:latin typeface="Montserrat Medium"/>
                  <a:ea typeface="Montserrat Medium"/>
                  <a:cs typeface="Montserrat Medium"/>
                  <a:sym typeface="Montserrat Medium"/>
                </a:endParaRPr>
              </a:p>
            </p:txBody>
          </p:sp>
        </p:grpSp>
        <p:sp>
          <p:nvSpPr>
            <p:cNvPr id="241" name="Google Shape;241;p35"/>
            <p:cNvSpPr/>
            <p:nvPr/>
          </p:nvSpPr>
          <p:spPr>
            <a:xfrm>
              <a:off x="719137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2" name="Google Shape;242;p35"/>
            <p:cNvGrpSpPr/>
            <p:nvPr/>
          </p:nvGrpSpPr>
          <p:grpSpPr>
            <a:xfrm>
              <a:off x="7391400" y="1000125"/>
              <a:ext cx="2000100" cy="2047800"/>
              <a:chOff x="0" y="0"/>
              <a:chExt cx="2000100" cy="2047800"/>
            </a:xfrm>
          </p:grpSpPr>
          <p:sp>
            <p:nvSpPr>
              <p:cNvPr id="243" name="Google Shape;243;p35"/>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 name="Google Shape;244;p35"/>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5" name="Google Shape;245;p35"/>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04</a:t>
                </a:r>
                <a:endParaRPr b="1" sz="850">
                  <a:solidFill>
                    <a:srgbClr val="94A3B8"/>
                  </a:solidFill>
                  <a:latin typeface="Montserrat"/>
                  <a:ea typeface="Montserrat"/>
                  <a:cs typeface="Montserrat"/>
                  <a:sym typeface="Montserrat"/>
                </a:endParaRPr>
              </a:p>
            </p:txBody>
          </p:sp>
          <p:sp>
            <p:nvSpPr>
              <p:cNvPr id="246" name="Google Shape;246;p35"/>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16</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Luminosity Cut-off</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Threshold applied</a:t>
                </a:r>
                <a:endParaRPr b="0" sz="1150">
                  <a:solidFill>
                    <a:srgbClr val="64748B"/>
                  </a:solidFill>
                  <a:latin typeface="Montserrat Medium"/>
                  <a:ea typeface="Montserrat Medium"/>
                  <a:cs typeface="Montserrat Medium"/>
                  <a:sym typeface="Montserrat Medium"/>
                </a:endParaRPr>
              </a:p>
            </p:txBody>
          </p:sp>
        </p:grpSp>
        <p:sp>
          <p:nvSpPr>
            <p:cNvPr id="247" name="Google Shape;247;p35"/>
            <p:cNvSpPr/>
            <p:nvPr/>
          </p:nvSpPr>
          <p:spPr>
            <a:xfrm>
              <a:off x="949642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8" name="Google Shape;248;p35"/>
            <p:cNvGrpSpPr/>
            <p:nvPr/>
          </p:nvGrpSpPr>
          <p:grpSpPr>
            <a:xfrm>
              <a:off x="9696450" y="1000125"/>
              <a:ext cx="2019300" cy="2047800"/>
              <a:chOff x="0" y="0"/>
              <a:chExt cx="2019300" cy="2047800"/>
            </a:xfrm>
          </p:grpSpPr>
          <p:sp>
            <p:nvSpPr>
              <p:cNvPr id="249" name="Google Shape;249;p35"/>
              <p:cNvSpPr/>
              <p:nvPr/>
            </p:nvSpPr>
            <p:spPr>
              <a:xfrm>
                <a:off x="0" y="0"/>
                <a:ext cx="2019300" cy="2047800"/>
              </a:xfrm>
              <a:prstGeom prst="roundRect">
                <a:avLst>
                  <a:gd fmla="val 5660" name="adj"/>
                </a:avLst>
              </a:prstGeom>
              <a:gradFill>
                <a:gsLst>
                  <a:gs pos="0">
                    <a:srgbClr val="3176EE"/>
                  </a:gs>
                  <a:gs pos="100000">
                    <a:srgbClr val="113D8A"/>
                  </a:gs>
                </a:gsLst>
                <a:lin ang="5400012" scaled="0"/>
              </a:gra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0" name="Google Shape;250;p35"/>
              <p:cNvSpPr/>
              <p:nvPr/>
            </p:nvSpPr>
            <p:spPr>
              <a:xfrm>
                <a:off x="152400" y="152400"/>
                <a:ext cx="857400" cy="209700"/>
              </a:xfrm>
              <a:prstGeom prst="roundRect">
                <a:avLst>
                  <a:gd fmla="val 22727" name="adj"/>
                </a:avLst>
              </a:prstGeom>
              <a:solidFill>
                <a:srgbClr val="0284C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1" name="Google Shape;251;p35"/>
              <p:cNvSpPr txBox="1"/>
              <p:nvPr/>
            </p:nvSpPr>
            <p:spPr>
              <a:xfrm>
                <a:off x="152400" y="152400"/>
                <a:ext cx="8574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IN" sz="740">
                    <a:solidFill>
                      <a:srgbClr val="FFFFFF"/>
                    </a:solidFill>
                    <a:latin typeface="Montserrat ExtraBold"/>
                    <a:ea typeface="Montserrat ExtraBold"/>
                    <a:cs typeface="Montserrat ExtraBold"/>
                    <a:sym typeface="Montserrat ExtraBold"/>
                  </a:rPr>
                  <a:t>TARGET SAMPLE</a:t>
                </a:r>
                <a:endParaRPr b="0" sz="740">
                  <a:solidFill>
                    <a:srgbClr val="FFFFFF"/>
                  </a:solidFill>
                  <a:latin typeface="Montserrat ExtraBold"/>
                  <a:ea typeface="Montserrat ExtraBold"/>
                  <a:cs typeface="Montserrat ExtraBold"/>
                  <a:sym typeface="Montserrat ExtraBold"/>
                </a:endParaRPr>
              </a:p>
            </p:txBody>
          </p:sp>
          <p:sp>
            <p:nvSpPr>
              <p:cNvPr id="252" name="Google Shape;252;p35"/>
              <p:cNvSpPr txBox="1"/>
              <p:nvPr/>
            </p:nvSpPr>
            <p:spPr>
              <a:xfrm>
                <a:off x="152400" y="457200"/>
                <a:ext cx="17145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9</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FFFFF"/>
                    </a:solidFill>
                    <a:latin typeface="Montserrat"/>
                    <a:ea typeface="Montserrat"/>
                    <a:cs typeface="Montserrat"/>
                    <a:sym typeface="Montserrat"/>
                  </a:rPr>
                  <a:t>Extended Emission</a:t>
                </a:r>
                <a:endParaRPr b="1" sz="1300">
                  <a:solidFill>
                    <a:srgbClr val="FFFFFF"/>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94A3B8"/>
                    </a:solidFill>
                    <a:latin typeface="Montserrat Medium"/>
                    <a:ea typeface="Montserrat Medium"/>
                    <a:cs typeface="Montserrat Medium"/>
                    <a:sym typeface="Montserrat Medium"/>
                  </a:rPr>
                  <a:t>Final GRB study set</a:t>
                </a:r>
                <a:endParaRPr b="0" sz="1150">
                  <a:solidFill>
                    <a:srgbClr val="94A3B8"/>
                  </a:solidFill>
                  <a:latin typeface="Montserrat Medium"/>
                  <a:ea typeface="Montserrat Medium"/>
                  <a:cs typeface="Montserrat Medium"/>
                  <a:sym typeface="Montserrat Medium"/>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3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258" name="Google Shape;258;p36"/>
          <p:cNvSpPr txBox="1"/>
          <p:nvPr/>
        </p:nvSpPr>
        <p:spPr>
          <a:xfrm>
            <a:off x="400208" y="-3379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700">
              <a:solidFill>
                <a:srgbClr val="38BDF8"/>
              </a:solidFill>
              <a:latin typeface="Montserrat"/>
              <a:ea typeface="Montserrat"/>
              <a:cs typeface="Montserrat"/>
              <a:sym typeface="Montserrat"/>
            </a:endParaRPr>
          </a:p>
          <a:p>
            <a:pPr indent="0" lvl="0" marL="0" rtl="0" algn="ctr">
              <a:spcBef>
                <a:spcPts val="225"/>
              </a:spcBef>
              <a:spcAft>
                <a:spcPts val="0"/>
              </a:spcAft>
              <a:buNone/>
            </a:pPr>
            <a:r>
              <a:rPr b="0" lang="en-IN" sz="3200">
                <a:solidFill>
                  <a:srgbClr val="FFFFFF"/>
                </a:solidFill>
                <a:latin typeface="Montserrat ExtraBold"/>
                <a:ea typeface="Montserrat ExtraBold"/>
                <a:cs typeface="Montserrat ExtraBold"/>
                <a:sym typeface="Montserrat ExtraBold"/>
              </a:rPr>
              <a:t>Sample Selection Criteria</a:t>
            </a:r>
            <a:endParaRPr b="0" sz="3200">
              <a:solidFill>
                <a:srgbClr val="FFFFFF"/>
              </a:solidFill>
              <a:latin typeface="Montserrat ExtraBold"/>
              <a:ea typeface="Montserrat ExtraBold"/>
              <a:cs typeface="Montserrat ExtraBold"/>
              <a:sym typeface="Montserrat ExtraBold"/>
            </a:endParaRPr>
          </a:p>
        </p:txBody>
      </p:sp>
      <p:grpSp>
        <p:nvGrpSpPr>
          <p:cNvPr id="259" name="Google Shape;259;p36"/>
          <p:cNvGrpSpPr/>
          <p:nvPr/>
        </p:nvGrpSpPr>
        <p:grpSpPr>
          <a:xfrm>
            <a:off x="476250" y="1000125"/>
            <a:ext cx="11239500" cy="2047800"/>
            <a:chOff x="476250" y="1000125"/>
            <a:chExt cx="11239500" cy="2047800"/>
          </a:xfrm>
        </p:grpSpPr>
        <p:grpSp>
          <p:nvGrpSpPr>
            <p:cNvPr id="260" name="Google Shape;260;p36"/>
            <p:cNvGrpSpPr/>
            <p:nvPr/>
          </p:nvGrpSpPr>
          <p:grpSpPr>
            <a:xfrm>
              <a:off x="476250" y="1000125"/>
              <a:ext cx="2000100" cy="2047800"/>
              <a:chOff x="0" y="0"/>
              <a:chExt cx="2000100" cy="2047800"/>
            </a:xfrm>
          </p:grpSpPr>
          <p:sp>
            <p:nvSpPr>
              <p:cNvPr id="261" name="Google Shape;261;p36"/>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2" name="Google Shape;262;p36"/>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3" name="Google Shape;263;p36"/>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01</a:t>
                </a:r>
                <a:endParaRPr b="1" sz="850">
                  <a:solidFill>
                    <a:srgbClr val="94A3B8"/>
                  </a:solidFill>
                  <a:latin typeface="Montserrat"/>
                  <a:ea typeface="Montserrat"/>
                  <a:cs typeface="Montserrat"/>
                  <a:sym typeface="Montserrat"/>
                </a:endParaRPr>
              </a:p>
            </p:txBody>
          </p:sp>
          <p:sp>
            <p:nvSpPr>
              <p:cNvPr id="264" name="Google Shape;264;p36"/>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144</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Short GRBs Detected</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Years 2016 – 2025</a:t>
                </a:r>
                <a:endParaRPr b="0" sz="1150">
                  <a:solidFill>
                    <a:srgbClr val="64748B"/>
                  </a:solidFill>
                  <a:latin typeface="Montserrat Medium"/>
                  <a:ea typeface="Montserrat Medium"/>
                  <a:cs typeface="Montserrat Medium"/>
                  <a:sym typeface="Montserrat Medium"/>
                </a:endParaRPr>
              </a:p>
            </p:txBody>
          </p:sp>
        </p:grpSp>
        <p:sp>
          <p:nvSpPr>
            <p:cNvPr id="265" name="Google Shape;265;p36"/>
            <p:cNvSpPr/>
            <p:nvPr/>
          </p:nvSpPr>
          <p:spPr>
            <a:xfrm>
              <a:off x="258127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66" name="Google Shape;266;p36"/>
            <p:cNvGrpSpPr/>
            <p:nvPr/>
          </p:nvGrpSpPr>
          <p:grpSpPr>
            <a:xfrm>
              <a:off x="2781300" y="1000125"/>
              <a:ext cx="2000100" cy="2047800"/>
              <a:chOff x="0" y="0"/>
              <a:chExt cx="2000100" cy="2047800"/>
            </a:xfrm>
          </p:grpSpPr>
          <p:sp>
            <p:nvSpPr>
              <p:cNvPr id="267" name="Google Shape;267;p36"/>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8" name="Google Shape;268;p36"/>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 name="Google Shape;269;p36"/>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02</a:t>
                </a:r>
                <a:endParaRPr b="1" sz="850">
                  <a:solidFill>
                    <a:srgbClr val="94A3B8"/>
                  </a:solidFill>
                  <a:latin typeface="Montserrat"/>
                  <a:ea typeface="Montserrat"/>
                  <a:cs typeface="Montserrat"/>
                  <a:sym typeface="Montserrat"/>
                </a:endParaRPr>
              </a:p>
            </p:txBody>
          </p:sp>
          <p:sp>
            <p:nvSpPr>
              <p:cNvPr id="270" name="Google Shape;270;p36"/>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62</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Detected by XRT</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Swift X-ray Telescope</a:t>
                </a:r>
                <a:endParaRPr b="0" sz="1150">
                  <a:solidFill>
                    <a:srgbClr val="64748B"/>
                  </a:solidFill>
                  <a:latin typeface="Montserrat Medium"/>
                  <a:ea typeface="Montserrat Medium"/>
                  <a:cs typeface="Montserrat Medium"/>
                  <a:sym typeface="Montserrat Medium"/>
                </a:endParaRPr>
              </a:p>
            </p:txBody>
          </p:sp>
        </p:grpSp>
        <p:sp>
          <p:nvSpPr>
            <p:cNvPr id="271" name="Google Shape;271;p36"/>
            <p:cNvSpPr/>
            <p:nvPr/>
          </p:nvSpPr>
          <p:spPr>
            <a:xfrm>
              <a:off x="488632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72" name="Google Shape;272;p36"/>
            <p:cNvGrpSpPr/>
            <p:nvPr/>
          </p:nvGrpSpPr>
          <p:grpSpPr>
            <a:xfrm>
              <a:off x="5086350" y="1000125"/>
              <a:ext cx="2000100" cy="2047800"/>
              <a:chOff x="0" y="0"/>
              <a:chExt cx="2000100" cy="2047800"/>
            </a:xfrm>
          </p:grpSpPr>
          <p:sp>
            <p:nvSpPr>
              <p:cNvPr id="273" name="Google Shape;273;p36"/>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600"/>
              </a:p>
            </p:txBody>
          </p:sp>
          <p:sp>
            <p:nvSpPr>
              <p:cNvPr id="274" name="Google Shape;274;p36"/>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 name="Google Shape;275;p36"/>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03</a:t>
                </a:r>
                <a:endParaRPr b="1" sz="850">
                  <a:solidFill>
                    <a:srgbClr val="94A3B8"/>
                  </a:solidFill>
                  <a:latin typeface="Montserrat"/>
                  <a:ea typeface="Montserrat"/>
                  <a:cs typeface="Montserrat"/>
                  <a:sym typeface="Montserrat"/>
                </a:endParaRPr>
              </a:p>
            </p:txBody>
          </p:sp>
          <p:sp>
            <p:nvSpPr>
              <p:cNvPr id="276" name="Google Shape;276;p36"/>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22</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Measured Redshift</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Known redshift (z)</a:t>
                </a:r>
                <a:endParaRPr b="0" sz="1150">
                  <a:solidFill>
                    <a:srgbClr val="64748B"/>
                  </a:solidFill>
                  <a:latin typeface="Montserrat Medium"/>
                  <a:ea typeface="Montserrat Medium"/>
                  <a:cs typeface="Montserrat Medium"/>
                  <a:sym typeface="Montserrat Medium"/>
                </a:endParaRPr>
              </a:p>
            </p:txBody>
          </p:sp>
        </p:grpSp>
        <p:sp>
          <p:nvSpPr>
            <p:cNvPr id="277" name="Google Shape;277;p36"/>
            <p:cNvSpPr/>
            <p:nvPr/>
          </p:nvSpPr>
          <p:spPr>
            <a:xfrm>
              <a:off x="719137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78" name="Google Shape;278;p36"/>
            <p:cNvGrpSpPr/>
            <p:nvPr/>
          </p:nvGrpSpPr>
          <p:grpSpPr>
            <a:xfrm>
              <a:off x="7391400" y="1000125"/>
              <a:ext cx="2000100" cy="2047800"/>
              <a:chOff x="0" y="0"/>
              <a:chExt cx="2000100" cy="2047800"/>
            </a:xfrm>
          </p:grpSpPr>
          <p:sp>
            <p:nvSpPr>
              <p:cNvPr id="279" name="Google Shape;279;p36"/>
              <p:cNvSpPr/>
              <p:nvPr/>
            </p:nvSpPr>
            <p:spPr>
              <a:xfrm>
                <a:off x="0" y="0"/>
                <a:ext cx="2000100" cy="2047800"/>
              </a:xfrm>
              <a:prstGeom prst="roundRect">
                <a:avLst>
                  <a:gd fmla="val 5714"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0" name="Google Shape;280;p36"/>
              <p:cNvSpPr/>
              <p:nvPr/>
            </p:nvSpPr>
            <p:spPr>
              <a:xfrm>
                <a:off x="152400" y="152400"/>
                <a:ext cx="685800" cy="209700"/>
              </a:xfrm>
              <a:prstGeom prst="roundRect">
                <a:avLst>
                  <a:gd fmla="val 22727"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 name="Google Shape;281;p36"/>
              <p:cNvSpPr txBox="1"/>
              <p:nvPr/>
            </p:nvSpPr>
            <p:spPr>
              <a:xfrm>
                <a:off x="152400" y="152400"/>
                <a:ext cx="6858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850">
                    <a:solidFill>
                      <a:srgbClr val="94A3B8"/>
                    </a:solidFill>
                    <a:latin typeface="Montserrat"/>
                    <a:ea typeface="Montserrat"/>
                    <a:cs typeface="Montserrat"/>
                    <a:sym typeface="Montserrat"/>
                  </a:rPr>
                  <a:t>STEP 04</a:t>
                </a:r>
                <a:endParaRPr b="1" sz="850">
                  <a:solidFill>
                    <a:srgbClr val="94A3B8"/>
                  </a:solidFill>
                  <a:latin typeface="Montserrat"/>
                  <a:ea typeface="Montserrat"/>
                  <a:cs typeface="Montserrat"/>
                  <a:sym typeface="Montserrat"/>
                </a:endParaRPr>
              </a:p>
            </p:txBody>
          </p:sp>
          <p:sp>
            <p:nvSpPr>
              <p:cNvPr id="282" name="Google Shape;282;p36"/>
              <p:cNvSpPr txBox="1"/>
              <p:nvPr/>
            </p:nvSpPr>
            <p:spPr>
              <a:xfrm>
                <a:off x="152400" y="457200"/>
                <a:ext cx="16956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16</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8FAFC"/>
                    </a:solidFill>
                    <a:latin typeface="Montserrat"/>
                    <a:ea typeface="Montserrat"/>
                    <a:cs typeface="Montserrat"/>
                    <a:sym typeface="Montserrat"/>
                  </a:rPr>
                  <a:t>Luminosity Cut-off</a:t>
                </a:r>
                <a:endParaRPr b="1" sz="1300">
                  <a:solidFill>
                    <a:srgbClr val="F8FAFC"/>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64748B"/>
                    </a:solidFill>
                    <a:latin typeface="Montserrat Medium"/>
                    <a:ea typeface="Montserrat Medium"/>
                    <a:cs typeface="Montserrat Medium"/>
                    <a:sym typeface="Montserrat Medium"/>
                  </a:rPr>
                  <a:t>Threshold applied</a:t>
                </a:r>
                <a:endParaRPr b="0" sz="1150">
                  <a:solidFill>
                    <a:srgbClr val="64748B"/>
                  </a:solidFill>
                  <a:latin typeface="Montserrat Medium"/>
                  <a:ea typeface="Montserrat Medium"/>
                  <a:cs typeface="Montserrat Medium"/>
                  <a:sym typeface="Montserrat Medium"/>
                </a:endParaRPr>
              </a:p>
            </p:txBody>
          </p:sp>
        </p:grpSp>
        <p:sp>
          <p:nvSpPr>
            <p:cNvPr id="283" name="Google Shape;283;p36"/>
            <p:cNvSpPr/>
            <p:nvPr/>
          </p:nvSpPr>
          <p:spPr>
            <a:xfrm>
              <a:off x="9496425" y="1976438"/>
              <a:ext cx="104700" cy="95400"/>
            </a:xfrm>
            <a:custGeom>
              <a:rect b="b" l="l" r="r" t="t"/>
              <a:pathLst>
                <a:path extrusionOk="0" h="120000" w="120000">
                  <a:moveTo>
                    <a:pt x="0" y="60000"/>
                  </a:moveTo>
                  <a:lnTo>
                    <a:pt x="109091" y="60000"/>
                  </a:lnTo>
                  <a:moveTo>
                    <a:pt x="65455" y="0"/>
                  </a:moveTo>
                  <a:lnTo>
                    <a:pt x="120000" y="60000"/>
                  </a:lnTo>
                  <a:lnTo>
                    <a:pt x="65455" y="120000"/>
                  </a:lnTo>
                </a:path>
              </a:pathLst>
            </a:custGeom>
            <a:solidFill>
              <a:srgbClr val="000000">
                <a:alpha val="0"/>
              </a:srgbClr>
            </a:solidFill>
            <a:ln cap="rnd"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4" name="Google Shape;284;p36"/>
            <p:cNvGrpSpPr/>
            <p:nvPr/>
          </p:nvGrpSpPr>
          <p:grpSpPr>
            <a:xfrm>
              <a:off x="9696450" y="1000125"/>
              <a:ext cx="2019300" cy="2047800"/>
              <a:chOff x="0" y="0"/>
              <a:chExt cx="2019300" cy="2047800"/>
            </a:xfrm>
          </p:grpSpPr>
          <p:sp>
            <p:nvSpPr>
              <p:cNvPr id="285" name="Google Shape;285;p36"/>
              <p:cNvSpPr/>
              <p:nvPr/>
            </p:nvSpPr>
            <p:spPr>
              <a:xfrm>
                <a:off x="0" y="0"/>
                <a:ext cx="2019300" cy="2047800"/>
              </a:xfrm>
              <a:prstGeom prst="roundRect">
                <a:avLst>
                  <a:gd fmla="val 5660" name="adj"/>
                </a:avLst>
              </a:prstGeom>
              <a:gradFill>
                <a:gsLst>
                  <a:gs pos="0">
                    <a:srgbClr val="3176EE"/>
                  </a:gs>
                  <a:gs pos="100000">
                    <a:srgbClr val="113D8A"/>
                  </a:gs>
                </a:gsLst>
                <a:lin ang="5400012" scaled="0"/>
              </a:gra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6" name="Google Shape;286;p36"/>
              <p:cNvSpPr/>
              <p:nvPr/>
            </p:nvSpPr>
            <p:spPr>
              <a:xfrm>
                <a:off x="152400" y="152400"/>
                <a:ext cx="857400" cy="209700"/>
              </a:xfrm>
              <a:prstGeom prst="roundRect">
                <a:avLst>
                  <a:gd fmla="val 22727" name="adj"/>
                </a:avLst>
              </a:prstGeom>
              <a:solidFill>
                <a:srgbClr val="0284C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 name="Google Shape;287;p36"/>
              <p:cNvSpPr txBox="1"/>
              <p:nvPr/>
            </p:nvSpPr>
            <p:spPr>
              <a:xfrm>
                <a:off x="152400" y="152400"/>
                <a:ext cx="857400" cy="2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IN" sz="740">
                    <a:solidFill>
                      <a:srgbClr val="FFFFFF"/>
                    </a:solidFill>
                    <a:latin typeface="Montserrat ExtraBold"/>
                    <a:ea typeface="Montserrat ExtraBold"/>
                    <a:cs typeface="Montserrat ExtraBold"/>
                    <a:sym typeface="Montserrat ExtraBold"/>
                  </a:rPr>
                  <a:t>TARGET SAMPLE</a:t>
                </a:r>
                <a:endParaRPr b="0" sz="740">
                  <a:solidFill>
                    <a:srgbClr val="FFFFFF"/>
                  </a:solidFill>
                  <a:latin typeface="Montserrat ExtraBold"/>
                  <a:ea typeface="Montserrat ExtraBold"/>
                  <a:cs typeface="Montserrat ExtraBold"/>
                  <a:sym typeface="Montserrat ExtraBold"/>
                </a:endParaRPr>
              </a:p>
            </p:txBody>
          </p:sp>
          <p:sp>
            <p:nvSpPr>
              <p:cNvPr id="288" name="Google Shape;288;p36"/>
              <p:cNvSpPr txBox="1"/>
              <p:nvPr/>
            </p:nvSpPr>
            <p:spPr>
              <a:xfrm>
                <a:off x="152400" y="457200"/>
                <a:ext cx="17145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IN" sz="3400">
                    <a:solidFill>
                      <a:srgbClr val="38BDF8"/>
                    </a:solidFill>
                    <a:latin typeface="Montserrat ExtraBold"/>
                    <a:ea typeface="Montserrat ExtraBold"/>
                    <a:cs typeface="Montserrat ExtraBold"/>
                    <a:sym typeface="Montserrat ExtraBold"/>
                  </a:rPr>
                  <a:t>9</a:t>
                </a:r>
                <a:endParaRPr b="0" sz="3400">
                  <a:solidFill>
                    <a:srgbClr val="38BDF8"/>
                  </a:solidFill>
                  <a:latin typeface="Montserrat ExtraBold"/>
                  <a:ea typeface="Montserrat ExtraBold"/>
                  <a:cs typeface="Montserrat ExtraBold"/>
                  <a:sym typeface="Montserrat ExtraBold"/>
                </a:endParaRPr>
              </a:p>
              <a:p>
                <a:pPr indent="0" lvl="0" marL="0" rtl="0" algn="l">
                  <a:spcBef>
                    <a:spcPts val="600"/>
                  </a:spcBef>
                  <a:spcAft>
                    <a:spcPts val="0"/>
                  </a:spcAft>
                  <a:buNone/>
                </a:pPr>
                <a:r>
                  <a:rPr b="1" lang="en-IN" sz="1300">
                    <a:solidFill>
                      <a:srgbClr val="FFFFFF"/>
                    </a:solidFill>
                    <a:latin typeface="Montserrat"/>
                    <a:ea typeface="Montserrat"/>
                    <a:cs typeface="Montserrat"/>
                    <a:sym typeface="Montserrat"/>
                  </a:rPr>
                  <a:t>Extended Emission</a:t>
                </a:r>
                <a:endParaRPr b="1" sz="1300">
                  <a:solidFill>
                    <a:srgbClr val="FFFFFF"/>
                  </a:solidFill>
                  <a:latin typeface="Montserrat"/>
                  <a:ea typeface="Montserrat"/>
                  <a:cs typeface="Montserrat"/>
                  <a:sym typeface="Montserrat"/>
                </a:endParaRPr>
              </a:p>
              <a:p>
                <a:pPr indent="0" lvl="0" marL="0" rtl="0" algn="l">
                  <a:spcBef>
                    <a:spcPts val="300"/>
                  </a:spcBef>
                  <a:spcAft>
                    <a:spcPts val="0"/>
                  </a:spcAft>
                  <a:buNone/>
                </a:pPr>
                <a:r>
                  <a:rPr b="0" lang="en-IN" sz="1150">
                    <a:solidFill>
                      <a:srgbClr val="94A3B8"/>
                    </a:solidFill>
                    <a:latin typeface="Montserrat Medium"/>
                    <a:ea typeface="Montserrat Medium"/>
                    <a:cs typeface="Montserrat Medium"/>
                    <a:sym typeface="Montserrat Medium"/>
                  </a:rPr>
                  <a:t>Final GRB study set</a:t>
                </a:r>
                <a:endParaRPr b="0" sz="1150">
                  <a:solidFill>
                    <a:srgbClr val="94A3B8"/>
                  </a:solidFill>
                  <a:latin typeface="Montserrat Medium"/>
                  <a:ea typeface="Montserrat Medium"/>
                  <a:cs typeface="Montserrat Medium"/>
                  <a:sym typeface="Montserrat Medium"/>
                </a:endParaRPr>
              </a:p>
            </p:txBody>
          </p:sp>
        </p:grpSp>
      </p:grpSp>
      <p:sp>
        <p:nvSpPr>
          <p:cNvPr id="289" name="Google Shape;289;p36"/>
          <p:cNvSpPr txBox="1"/>
          <p:nvPr/>
        </p:nvSpPr>
        <p:spPr>
          <a:xfrm>
            <a:off x="476250" y="3253814"/>
            <a:ext cx="112395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IN" sz="1600">
                <a:solidFill>
                  <a:srgbClr val="38BDF8"/>
                </a:solidFill>
                <a:latin typeface="Montserrat"/>
                <a:ea typeface="Montserrat"/>
                <a:cs typeface="Montserrat"/>
                <a:sym typeface="Montserrat"/>
              </a:rPr>
              <a:t>short GRB SAMPLE PROPERTIES </a:t>
            </a:r>
            <a:endParaRPr sz="1900">
              <a:latin typeface="Montserrat"/>
              <a:ea typeface="Montserrat"/>
              <a:cs typeface="Montserrat"/>
              <a:sym typeface="Montserrat"/>
            </a:endParaRPr>
          </a:p>
        </p:txBody>
      </p:sp>
      <p:pic>
        <p:nvPicPr>
          <p:cNvPr id="290" name="Google Shape;290;p36" title="Screenshot from 2026-09-27 14-10-42.png"/>
          <p:cNvPicPr preferRelativeResize="0"/>
          <p:nvPr/>
        </p:nvPicPr>
        <p:blipFill>
          <a:blip r:embed="rId4">
            <a:alphaModFix/>
          </a:blip>
          <a:stretch>
            <a:fillRect/>
          </a:stretch>
        </p:blipFill>
        <p:spPr>
          <a:xfrm>
            <a:off x="301758" y="3745625"/>
            <a:ext cx="11695340" cy="28531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p37"/>
          <p:cNvSpPr txBox="1"/>
          <p:nvPr>
            <p:ph idx="12" type="sldNum"/>
          </p:nvPr>
        </p:nvSpPr>
        <p:spPr>
          <a:xfrm>
            <a:off x="9247300" y="6380925"/>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296" name="Google Shape;296;p37"/>
          <p:cNvSpPr txBox="1"/>
          <p:nvPr/>
        </p:nvSpPr>
        <p:spPr>
          <a:xfrm>
            <a:off x="400208" y="1183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900">
              <a:solidFill>
                <a:srgbClr val="38BDF8"/>
              </a:solidFill>
              <a:latin typeface="Montserrat"/>
              <a:ea typeface="Montserrat"/>
              <a:cs typeface="Montserrat"/>
              <a:sym typeface="Montserrat"/>
            </a:endParaRPr>
          </a:p>
          <a:p>
            <a:pPr indent="0" lvl="0" marL="0" rtl="0" algn="ctr">
              <a:spcBef>
                <a:spcPts val="225"/>
              </a:spcBef>
              <a:spcAft>
                <a:spcPts val="0"/>
              </a:spcAft>
              <a:buNone/>
            </a:pPr>
            <a:r>
              <a:rPr lang="en-IN" sz="3400">
                <a:solidFill>
                  <a:srgbClr val="FFFFFF"/>
                </a:solidFill>
                <a:latin typeface="Montserrat ExtraBold"/>
                <a:ea typeface="Montserrat ExtraBold"/>
                <a:cs typeface="Montserrat ExtraBold"/>
                <a:sym typeface="Montserrat ExtraBold"/>
              </a:rPr>
              <a:t>Data collection and conversion</a:t>
            </a:r>
            <a:endParaRPr b="0" sz="3400">
              <a:solidFill>
                <a:srgbClr val="FFFFFF"/>
              </a:solidFill>
              <a:latin typeface="Montserrat ExtraBold"/>
              <a:ea typeface="Montserrat ExtraBold"/>
              <a:cs typeface="Montserrat ExtraBold"/>
              <a:sym typeface="Montserrat ExtraBold"/>
            </a:endParaRPr>
          </a:p>
        </p:txBody>
      </p:sp>
      <p:pic>
        <p:nvPicPr>
          <p:cNvPr id="297" name="Google Shape;297;p37" title="Screenshot 2026-09-30 at 9.16.33 AM.png"/>
          <p:cNvPicPr preferRelativeResize="0"/>
          <p:nvPr/>
        </p:nvPicPr>
        <p:blipFill>
          <a:blip r:embed="rId4">
            <a:alphaModFix/>
          </a:blip>
          <a:stretch>
            <a:fillRect/>
          </a:stretch>
        </p:blipFill>
        <p:spPr>
          <a:xfrm>
            <a:off x="1889900" y="846875"/>
            <a:ext cx="7898566" cy="5692098"/>
          </a:xfrm>
          <a:prstGeom prst="rect">
            <a:avLst/>
          </a:prstGeom>
          <a:noFill/>
          <a:ln cap="flat" cmpd="sng" w="9525">
            <a:solidFill>
              <a:schemeClr val="dk1"/>
            </a:solidFill>
            <a:prstDash val="solid"/>
            <a:round/>
            <a:headEnd len="sm" w="sm" type="none"/>
            <a:tailEnd len="sm" w="sm" type="none"/>
          </a:ln>
        </p:spPr>
      </p:pic>
      <p:cxnSp>
        <p:nvCxnSpPr>
          <p:cNvPr id="298" name="Google Shape;298;p37"/>
          <p:cNvCxnSpPr/>
          <p:nvPr/>
        </p:nvCxnSpPr>
        <p:spPr>
          <a:xfrm>
            <a:off x="4412225" y="3490450"/>
            <a:ext cx="1905000" cy="123000"/>
          </a:xfrm>
          <a:prstGeom prst="straightConnector1">
            <a:avLst/>
          </a:prstGeom>
          <a:noFill/>
          <a:ln cap="flat" cmpd="sng" w="19050">
            <a:solidFill>
              <a:schemeClr val="dk1"/>
            </a:solidFill>
            <a:prstDash val="solid"/>
            <a:round/>
            <a:headEnd len="med" w="med" type="none"/>
            <a:tailEnd len="med" w="med" type="none"/>
          </a:ln>
        </p:spPr>
      </p:cxnSp>
      <p:cxnSp>
        <p:nvCxnSpPr>
          <p:cNvPr id="299" name="Google Shape;299;p37"/>
          <p:cNvCxnSpPr/>
          <p:nvPr/>
        </p:nvCxnSpPr>
        <p:spPr>
          <a:xfrm>
            <a:off x="6317225" y="3625650"/>
            <a:ext cx="1032600" cy="933900"/>
          </a:xfrm>
          <a:prstGeom prst="straightConnector1">
            <a:avLst/>
          </a:prstGeom>
          <a:noFill/>
          <a:ln cap="flat" cmpd="sng" w="19050">
            <a:solidFill>
              <a:schemeClr val="dk1"/>
            </a:solidFill>
            <a:prstDash val="solid"/>
            <a:round/>
            <a:headEnd len="med" w="med" type="none"/>
            <a:tailEnd len="med" w="med" type="none"/>
          </a:ln>
        </p:spPr>
      </p:cxnSp>
      <p:cxnSp>
        <p:nvCxnSpPr>
          <p:cNvPr id="300" name="Google Shape;300;p37"/>
          <p:cNvCxnSpPr/>
          <p:nvPr/>
        </p:nvCxnSpPr>
        <p:spPr>
          <a:xfrm>
            <a:off x="3367550" y="2556375"/>
            <a:ext cx="1106100" cy="934200"/>
          </a:xfrm>
          <a:prstGeom prst="straightConnector1">
            <a:avLst/>
          </a:prstGeom>
          <a:noFill/>
          <a:ln cap="flat" cmpd="sng" w="19050">
            <a:solidFill>
              <a:schemeClr val="dk2"/>
            </a:solidFill>
            <a:prstDash val="solid"/>
            <a:round/>
            <a:headEnd len="med" w="med" type="none"/>
            <a:tailEnd len="med" w="med" type="none"/>
          </a:ln>
        </p:spPr>
      </p:cxnSp>
      <p:sp>
        <p:nvSpPr>
          <p:cNvPr id="301" name="Google Shape;301;p37"/>
          <p:cNvSpPr txBox="1"/>
          <p:nvPr/>
        </p:nvSpPr>
        <p:spPr>
          <a:xfrm>
            <a:off x="61450" y="65389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900">
                <a:solidFill>
                  <a:schemeClr val="lt1"/>
                </a:solidFill>
              </a:rPr>
              <a:t>https://www.swift.ac.uk/burst_analyser/01038247/</a:t>
            </a:r>
            <a:endParaRPr sz="9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5" name="Shape 305"/>
        <p:cNvGrpSpPr/>
        <p:nvPr/>
      </p:nvGrpSpPr>
      <p:grpSpPr>
        <a:xfrm>
          <a:off x="0" y="0"/>
          <a:ext cx="0" cy="0"/>
          <a:chOff x="0" y="0"/>
          <a:chExt cx="0" cy="0"/>
        </a:xfrm>
      </p:grpSpPr>
      <p:sp>
        <p:nvSpPr>
          <p:cNvPr id="306" name="Google Shape;306;p38"/>
          <p:cNvSpPr txBox="1"/>
          <p:nvPr>
            <p:ph idx="12" type="sldNum"/>
          </p:nvPr>
        </p:nvSpPr>
        <p:spPr>
          <a:xfrm>
            <a:off x="9247300" y="6380925"/>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307" name="Google Shape;307;p38"/>
          <p:cNvSpPr txBox="1"/>
          <p:nvPr/>
        </p:nvSpPr>
        <p:spPr>
          <a:xfrm>
            <a:off x="400208" y="1183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900">
              <a:solidFill>
                <a:srgbClr val="38BDF8"/>
              </a:solidFill>
              <a:latin typeface="Montserrat"/>
              <a:ea typeface="Montserrat"/>
              <a:cs typeface="Montserrat"/>
              <a:sym typeface="Montserrat"/>
            </a:endParaRPr>
          </a:p>
          <a:p>
            <a:pPr indent="0" lvl="0" marL="0" rtl="0" algn="ctr">
              <a:spcBef>
                <a:spcPts val="225"/>
              </a:spcBef>
              <a:spcAft>
                <a:spcPts val="0"/>
              </a:spcAft>
              <a:buNone/>
            </a:pPr>
            <a:r>
              <a:rPr lang="en-IN" sz="3400">
                <a:solidFill>
                  <a:srgbClr val="FFFFFF"/>
                </a:solidFill>
                <a:latin typeface="Montserrat ExtraBold"/>
                <a:ea typeface="Montserrat ExtraBold"/>
                <a:cs typeface="Montserrat ExtraBold"/>
                <a:sym typeface="Montserrat ExtraBold"/>
              </a:rPr>
              <a:t>Data collection and conversion</a:t>
            </a:r>
            <a:endParaRPr b="0" sz="3400">
              <a:solidFill>
                <a:srgbClr val="FFFFFF"/>
              </a:solidFill>
              <a:latin typeface="Montserrat ExtraBold"/>
              <a:ea typeface="Montserrat ExtraBold"/>
              <a:cs typeface="Montserrat ExtraBold"/>
              <a:sym typeface="Montserrat ExtraBold"/>
            </a:endParaRPr>
          </a:p>
        </p:txBody>
      </p:sp>
      <p:pic>
        <p:nvPicPr>
          <p:cNvPr id="308" name="Google Shape;308;p38" title="Screenshot 2026-09-30 at 9.16.33 AM.png"/>
          <p:cNvPicPr preferRelativeResize="0"/>
          <p:nvPr/>
        </p:nvPicPr>
        <p:blipFill>
          <a:blip r:embed="rId4">
            <a:alphaModFix/>
          </a:blip>
          <a:stretch>
            <a:fillRect/>
          </a:stretch>
        </p:blipFill>
        <p:spPr>
          <a:xfrm>
            <a:off x="1889900" y="846875"/>
            <a:ext cx="7898566" cy="5692098"/>
          </a:xfrm>
          <a:prstGeom prst="rect">
            <a:avLst/>
          </a:prstGeom>
          <a:noFill/>
          <a:ln cap="flat" cmpd="sng" w="9525">
            <a:solidFill>
              <a:schemeClr val="dk1"/>
            </a:solidFill>
            <a:prstDash val="solid"/>
            <a:round/>
            <a:headEnd len="sm" w="sm" type="none"/>
            <a:tailEnd len="sm" w="sm" type="none"/>
          </a:ln>
        </p:spPr>
      </p:pic>
      <p:cxnSp>
        <p:nvCxnSpPr>
          <p:cNvPr id="309" name="Google Shape;309;p38"/>
          <p:cNvCxnSpPr/>
          <p:nvPr/>
        </p:nvCxnSpPr>
        <p:spPr>
          <a:xfrm>
            <a:off x="4412225" y="3490450"/>
            <a:ext cx="1905000" cy="123000"/>
          </a:xfrm>
          <a:prstGeom prst="straightConnector1">
            <a:avLst/>
          </a:prstGeom>
          <a:noFill/>
          <a:ln cap="flat" cmpd="sng" w="19050">
            <a:solidFill>
              <a:schemeClr val="dk1"/>
            </a:solidFill>
            <a:prstDash val="solid"/>
            <a:round/>
            <a:headEnd len="med" w="med" type="none"/>
            <a:tailEnd len="med" w="med" type="none"/>
          </a:ln>
        </p:spPr>
      </p:cxnSp>
      <p:cxnSp>
        <p:nvCxnSpPr>
          <p:cNvPr id="310" name="Google Shape;310;p38"/>
          <p:cNvCxnSpPr/>
          <p:nvPr/>
        </p:nvCxnSpPr>
        <p:spPr>
          <a:xfrm>
            <a:off x="6317225" y="3625650"/>
            <a:ext cx="1032600" cy="933900"/>
          </a:xfrm>
          <a:prstGeom prst="straightConnector1">
            <a:avLst/>
          </a:prstGeom>
          <a:noFill/>
          <a:ln cap="flat" cmpd="sng" w="19050">
            <a:solidFill>
              <a:schemeClr val="dk1"/>
            </a:solidFill>
            <a:prstDash val="solid"/>
            <a:round/>
            <a:headEnd len="med" w="med" type="none"/>
            <a:tailEnd len="med" w="med" type="none"/>
          </a:ln>
        </p:spPr>
      </p:cxnSp>
      <p:cxnSp>
        <p:nvCxnSpPr>
          <p:cNvPr id="311" name="Google Shape;311;p38"/>
          <p:cNvCxnSpPr/>
          <p:nvPr/>
        </p:nvCxnSpPr>
        <p:spPr>
          <a:xfrm>
            <a:off x="3367550" y="2556375"/>
            <a:ext cx="1106100" cy="934200"/>
          </a:xfrm>
          <a:prstGeom prst="straightConnector1">
            <a:avLst/>
          </a:prstGeom>
          <a:noFill/>
          <a:ln cap="flat" cmpd="sng" w="19050">
            <a:solidFill>
              <a:schemeClr val="dk2"/>
            </a:solidFill>
            <a:prstDash val="solid"/>
            <a:round/>
            <a:headEnd len="med" w="med" type="none"/>
            <a:tailEnd len="med" w="med" type="none"/>
          </a:ln>
        </p:spPr>
      </p:cxnSp>
      <p:sp>
        <p:nvSpPr>
          <p:cNvPr id="312" name="Google Shape;312;p38"/>
          <p:cNvSpPr/>
          <p:nvPr/>
        </p:nvSpPr>
        <p:spPr>
          <a:xfrm>
            <a:off x="4190975" y="3146300"/>
            <a:ext cx="2372100" cy="934200"/>
          </a:xfrm>
          <a:prstGeom prst="ellipse">
            <a:avLst/>
          </a:prstGeom>
          <a:noFill/>
          <a:ln cap="flat" cmpd="sng" w="38100">
            <a:solidFill>
              <a:srgbClr val="0070C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13" name="Google Shape;313;p38"/>
          <p:cNvSpPr txBox="1"/>
          <p:nvPr/>
        </p:nvSpPr>
        <p:spPr>
          <a:xfrm>
            <a:off x="86025" y="658815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900">
                <a:solidFill>
                  <a:schemeClr val="lt1"/>
                </a:solidFill>
              </a:rPr>
              <a:t>https://www.swift.ac.uk/burst_analyser/01038247/</a:t>
            </a:r>
            <a:endParaRPr sz="9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7" name="Shape 317"/>
        <p:cNvGrpSpPr/>
        <p:nvPr/>
      </p:nvGrpSpPr>
      <p:grpSpPr>
        <a:xfrm>
          <a:off x="0" y="0"/>
          <a:ext cx="0" cy="0"/>
          <a:chOff x="0" y="0"/>
          <a:chExt cx="0" cy="0"/>
        </a:xfrm>
      </p:grpSpPr>
      <p:sp>
        <p:nvSpPr>
          <p:cNvPr id="318" name="Google Shape;318;p39"/>
          <p:cNvSpPr txBox="1"/>
          <p:nvPr>
            <p:ph idx="12" type="sldNum"/>
          </p:nvPr>
        </p:nvSpPr>
        <p:spPr>
          <a:xfrm>
            <a:off x="9247300" y="6380925"/>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319" name="Google Shape;319;p39"/>
          <p:cNvSpPr txBox="1"/>
          <p:nvPr/>
        </p:nvSpPr>
        <p:spPr>
          <a:xfrm>
            <a:off x="400208" y="1183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900">
              <a:solidFill>
                <a:srgbClr val="38BDF8"/>
              </a:solidFill>
              <a:latin typeface="Montserrat"/>
              <a:ea typeface="Montserrat"/>
              <a:cs typeface="Montserrat"/>
              <a:sym typeface="Montserrat"/>
            </a:endParaRPr>
          </a:p>
          <a:p>
            <a:pPr indent="0" lvl="0" marL="0" rtl="0" algn="ctr">
              <a:spcBef>
                <a:spcPts val="225"/>
              </a:spcBef>
              <a:spcAft>
                <a:spcPts val="0"/>
              </a:spcAft>
              <a:buNone/>
            </a:pPr>
            <a:r>
              <a:rPr lang="en-IN" sz="3400">
                <a:solidFill>
                  <a:srgbClr val="FFFFFF"/>
                </a:solidFill>
                <a:latin typeface="Montserrat ExtraBold"/>
                <a:ea typeface="Montserrat ExtraBold"/>
                <a:cs typeface="Montserrat ExtraBold"/>
                <a:sym typeface="Montserrat ExtraBold"/>
              </a:rPr>
              <a:t>Data collection and conversion</a:t>
            </a:r>
            <a:endParaRPr b="0" sz="3400">
              <a:solidFill>
                <a:srgbClr val="FFFFFF"/>
              </a:solidFill>
              <a:latin typeface="Montserrat ExtraBold"/>
              <a:ea typeface="Montserrat ExtraBold"/>
              <a:cs typeface="Montserrat ExtraBold"/>
              <a:sym typeface="Montserrat ExtraBold"/>
            </a:endParaRPr>
          </a:p>
        </p:txBody>
      </p:sp>
      <p:pic>
        <p:nvPicPr>
          <p:cNvPr id="320" name="Google Shape;320;p39" title="Screenshot 2026-09-30 at 9.16.33 AM.png"/>
          <p:cNvPicPr preferRelativeResize="0"/>
          <p:nvPr/>
        </p:nvPicPr>
        <p:blipFill>
          <a:blip r:embed="rId4">
            <a:alphaModFix/>
          </a:blip>
          <a:stretch>
            <a:fillRect/>
          </a:stretch>
        </p:blipFill>
        <p:spPr>
          <a:xfrm>
            <a:off x="131000" y="1154150"/>
            <a:ext cx="5730099" cy="4129386"/>
          </a:xfrm>
          <a:prstGeom prst="rect">
            <a:avLst/>
          </a:prstGeom>
          <a:noFill/>
          <a:ln cap="flat" cmpd="sng" w="9525">
            <a:solidFill>
              <a:schemeClr val="dk1"/>
            </a:solidFill>
            <a:prstDash val="solid"/>
            <a:round/>
            <a:headEnd len="sm" w="sm" type="none"/>
            <a:tailEnd len="sm" w="sm" type="none"/>
          </a:ln>
        </p:spPr>
      </p:pic>
      <p:cxnSp>
        <p:nvCxnSpPr>
          <p:cNvPr id="321" name="Google Shape;321;p39"/>
          <p:cNvCxnSpPr/>
          <p:nvPr/>
        </p:nvCxnSpPr>
        <p:spPr>
          <a:xfrm>
            <a:off x="2027900" y="3109450"/>
            <a:ext cx="1364400" cy="61500"/>
          </a:xfrm>
          <a:prstGeom prst="straightConnector1">
            <a:avLst/>
          </a:prstGeom>
          <a:noFill/>
          <a:ln cap="flat" cmpd="sng" w="19050">
            <a:solidFill>
              <a:schemeClr val="dk1"/>
            </a:solidFill>
            <a:prstDash val="solid"/>
            <a:round/>
            <a:headEnd len="med" w="med" type="none"/>
            <a:tailEnd len="med" w="med" type="none"/>
          </a:ln>
        </p:spPr>
      </p:cxnSp>
      <p:cxnSp>
        <p:nvCxnSpPr>
          <p:cNvPr id="322" name="Google Shape;322;p39"/>
          <p:cNvCxnSpPr/>
          <p:nvPr/>
        </p:nvCxnSpPr>
        <p:spPr>
          <a:xfrm>
            <a:off x="3404425" y="3183200"/>
            <a:ext cx="749700" cy="737400"/>
          </a:xfrm>
          <a:prstGeom prst="straightConnector1">
            <a:avLst/>
          </a:prstGeom>
          <a:noFill/>
          <a:ln cap="flat" cmpd="sng" w="19050">
            <a:solidFill>
              <a:schemeClr val="dk1"/>
            </a:solidFill>
            <a:prstDash val="solid"/>
            <a:round/>
            <a:headEnd len="med" w="med" type="none"/>
            <a:tailEnd len="med" w="med" type="none"/>
          </a:ln>
        </p:spPr>
      </p:cxnSp>
      <p:cxnSp>
        <p:nvCxnSpPr>
          <p:cNvPr id="323" name="Google Shape;323;p39"/>
          <p:cNvCxnSpPr/>
          <p:nvPr/>
        </p:nvCxnSpPr>
        <p:spPr>
          <a:xfrm>
            <a:off x="1229029" y="2408900"/>
            <a:ext cx="774300" cy="675900"/>
          </a:xfrm>
          <a:prstGeom prst="straightConnector1">
            <a:avLst/>
          </a:prstGeom>
          <a:noFill/>
          <a:ln cap="flat" cmpd="sng" w="19050">
            <a:solidFill>
              <a:schemeClr val="dk2"/>
            </a:solidFill>
            <a:prstDash val="solid"/>
            <a:round/>
            <a:headEnd len="med" w="med" type="none"/>
            <a:tailEnd len="med" w="med" type="none"/>
          </a:ln>
        </p:spPr>
      </p:cxnSp>
      <p:sp>
        <p:nvSpPr>
          <p:cNvPr id="324" name="Google Shape;324;p39"/>
          <p:cNvSpPr/>
          <p:nvPr/>
        </p:nvSpPr>
        <p:spPr>
          <a:xfrm>
            <a:off x="1889900" y="2789911"/>
            <a:ext cx="1941900" cy="934200"/>
          </a:xfrm>
          <a:prstGeom prst="ellipse">
            <a:avLst/>
          </a:prstGeom>
          <a:noFill/>
          <a:ln cap="flat" cmpd="sng" w="38100">
            <a:solidFill>
              <a:srgbClr val="0070C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25" name="Google Shape;325;p39"/>
          <p:cNvSpPr txBox="1"/>
          <p:nvPr/>
        </p:nvSpPr>
        <p:spPr>
          <a:xfrm>
            <a:off x="0" y="7548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900">
                <a:solidFill>
                  <a:schemeClr val="lt1"/>
                </a:solidFill>
              </a:rPr>
              <a:t>https://www.swift.ac.uk/burst_analyser/01038247/</a:t>
            </a:r>
            <a:endParaRPr sz="900">
              <a:solidFill>
                <a:schemeClr val="lt1"/>
              </a:solidFill>
            </a:endParaRPr>
          </a:p>
        </p:txBody>
      </p:sp>
      <p:pic>
        <p:nvPicPr>
          <p:cNvPr id="326" name="Google Shape;326;p39" title="Screenshot 2026-09-30 at 11.17.02 AM.png"/>
          <p:cNvPicPr preferRelativeResize="0"/>
          <p:nvPr/>
        </p:nvPicPr>
        <p:blipFill>
          <a:blip r:embed="rId5">
            <a:alphaModFix/>
          </a:blip>
          <a:stretch>
            <a:fillRect/>
          </a:stretch>
        </p:blipFill>
        <p:spPr>
          <a:xfrm>
            <a:off x="116175" y="5435925"/>
            <a:ext cx="5766324" cy="1178850"/>
          </a:xfrm>
          <a:prstGeom prst="rect">
            <a:avLst/>
          </a:prstGeom>
          <a:noFill/>
          <a:ln>
            <a:noFill/>
          </a:ln>
        </p:spPr>
      </p:pic>
      <p:pic>
        <p:nvPicPr>
          <p:cNvPr id="327" name="Google Shape;327;p39" title="Screenshot 2026-09-30 at 11.17.23 AM.png"/>
          <p:cNvPicPr preferRelativeResize="0"/>
          <p:nvPr/>
        </p:nvPicPr>
        <p:blipFill>
          <a:blip r:embed="rId6">
            <a:alphaModFix/>
          </a:blip>
          <a:stretch>
            <a:fillRect/>
          </a:stretch>
        </p:blipFill>
        <p:spPr>
          <a:xfrm>
            <a:off x="6059126" y="5435925"/>
            <a:ext cx="5931375" cy="68515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40"/>
          <p:cNvSpPr txBox="1"/>
          <p:nvPr>
            <p:ph idx="12" type="sldNum"/>
          </p:nvPr>
        </p:nvSpPr>
        <p:spPr>
          <a:xfrm>
            <a:off x="9247300" y="6380925"/>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333" name="Google Shape;333;p40"/>
          <p:cNvSpPr txBox="1"/>
          <p:nvPr/>
        </p:nvSpPr>
        <p:spPr>
          <a:xfrm>
            <a:off x="400208" y="11836"/>
            <a:ext cx="1123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900">
              <a:solidFill>
                <a:srgbClr val="38BDF8"/>
              </a:solidFill>
              <a:latin typeface="Montserrat"/>
              <a:ea typeface="Montserrat"/>
              <a:cs typeface="Montserrat"/>
              <a:sym typeface="Montserrat"/>
            </a:endParaRPr>
          </a:p>
          <a:p>
            <a:pPr indent="0" lvl="0" marL="0" rtl="0" algn="ctr">
              <a:spcBef>
                <a:spcPts val="225"/>
              </a:spcBef>
              <a:spcAft>
                <a:spcPts val="0"/>
              </a:spcAft>
              <a:buNone/>
            </a:pPr>
            <a:r>
              <a:rPr lang="en-IN" sz="3400">
                <a:solidFill>
                  <a:srgbClr val="FFFFFF"/>
                </a:solidFill>
                <a:latin typeface="Montserrat ExtraBold"/>
                <a:ea typeface="Montserrat ExtraBold"/>
                <a:cs typeface="Montserrat ExtraBold"/>
                <a:sym typeface="Montserrat ExtraBold"/>
              </a:rPr>
              <a:t>Data collection and conversion</a:t>
            </a:r>
            <a:endParaRPr b="0" sz="3400">
              <a:solidFill>
                <a:srgbClr val="FFFFFF"/>
              </a:solidFill>
              <a:latin typeface="Montserrat ExtraBold"/>
              <a:ea typeface="Montserrat ExtraBold"/>
              <a:cs typeface="Montserrat ExtraBold"/>
              <a:sym typeface="Montserrat ExtraBold"/>
            </a:endParaRPr>
          </a:p>
        </p:txBody>
      </p:sp>
      <p:sp>
        <p:nvSpPr>
          <p:cNvPr id="334" name="Google Shape;334;p40"/>
          <p:cNvSpPr txBox="1"/>
          <p:nvPr/>
        </p:nvSpPr>
        <p:spPr>
          <a:xfrm>
            <a:off x="5805550" y="1232381"/>
            <a:ext cx="66717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IN" sz="1100">
                <a:solidFill>
                  <a:srgbClr val="38BDF8"/>
                </a:solidFill>
                <a:latin typeface="Montserrat"/>
                <a:ea typeface="Montserrat"/>
                <a:cs typeface="Montserrat"/>
                <a:sym typeface="Montserrat"/>
              </a:rPr>
              <a:t>Luminosity of sample short GRBs in comparison to other XRT detected GRBs </a:t>
            </a:r>
            <a:endParaRPr>
              <a:latin typeface="Montserrat"/>
              <a:ea typeface="Montserrat"/>
              <a:cs typeface="Montserrat"/>
              <a:sym typeface="Montserrat"/>
            </a:endParaRPr>
          </a:p>
        </p:txBody>
      </p:sp>
      <p:pic>
        <p:nvPicPr>
          <p:cNvPr id="335" name="Google Shape;335;p40" title="xrt_luminosity_nine_sgrbs.png"/>
          <p:cNvPicPr preferRelativeResize="0"/>
          <p:nvPr/>
        </p:nvPicPr>
        <p:blipFill>
          <a:blip r:embed="rId4">
            <a:alphaModFix/>
          </a:blip>
          <a:stretch>
            <a:fillRect/>
          </a:stretch>
        </p:blipFill>
        <p:spPr>
          <a:xfrm>
            <a:off x="6059125" y="1448975"/>
            <a:ext cx="5931377" cy="3834549"/>
          </a:xfrm>
          <a:prstGeom prst="rect">
            <a:avLst/>
          </a:prstGeom>
          <a:noFill/>
          <a:ln>
            <a:noFill/>
          </a:ln>
        </p:spPr>
      </p:pic>
      <p:pic>
        <p:nvPicPr>
          <p:cNvPr id="336" name="Google Shape;336;p40" title="Screenshot 2026-09-30 at 9.16.33 AM.png"/>
          <p:cNvPicPr preferRelativeResize="0"/>
          <p:nvPr/>
        </p:nvPicPr>
        <p:blipFill>
          <a:blip r:embed="rId5">
            <a:alphaModFix/>
          </a:blip>
          <a:stretch>
            <a:fillRect/>
          </a:stretch>
        </p:blipFill>
        <p:spPr>
          <a:xfrm>
            <a:off x="131000" y="1154150"/>
            <a:ext cx="5730099" cy="4129386"/>
          </a:xfrm>
          <a:prstGeom prst="rect">
            <a:avLst/>
          </a:prstGeom>
          <a:noFill/>
          <a:ln cap="flat" cmpd="sng" w="9525">
            <a:solidFill>
              <a:schemeClr val="dk1"/>
            </a:solidFill>
            <a:prstDash val="solid"/>
            <a:round/>
            <a:headEnd len="sm" w="sm" type="none"/>
            <a:tailEnd len="sm" w="sm" type="none"/>
          </a:ln>
        </p:spPr>
      </p:pic>
      <p:cxnSp>
        <p:nvCxnSpPr>
          <p:cNvPr id="337" name="Google Shape;337;p40"/>
          <p:cNvCxnSpPr/>
          <p:nvPr/>
        </p:nvCxnSpPr>
        <p:spPr>
          <a:xfrm>
            <a:off x="2027900" y="3109450"/>
            <a:ext cx="1364400" cy="61500"/>
          </a:xfrm>
          <a:prstGeom prst="straightConnector1">
            <a:avLst/>
          </a:prstGeom>
          <a:noFill/>
          <a:ln cap="flat" cmpd="sng" w="19050">
            <a:solidFill>
              <a:schemeClr val="dk1"/>
            </a:solidFill>
            <a:prstDash val="solid"/>
            <a:round/>
            <a:headEnd len="med" w="med" type="none"/>
            <a:tailEnd len="med" w="med" type="none"/>
          </a:ln>
        </p:spPr>
      </p:cxnSp>
      <p:cxnSp>
        <p:nvCxnSpPr>
          <p:cNvPr id="338" name="Google Shape;338;p40"/>
          <p:cNvCxnSpPr/>
          <p:nvPr/>
        </p:nvCxnSpPr>
        <p:spPr>
          <a:xfrm>
            <a:off x="3404425" y="3183200"/>
            <a:ext cx="749700" cy="737400"/>
          </a:xfrm>
          <a:prstGeom prst="straightConnector1">
            <a:avLst/>
          </a:prstGeom>
          <a:noFill/>
          <a:ln cap="flat" cmpd="sng" w="19050">
            <a:solidFill>
              <a:schemeClr val="dk1"/>
            </a:solidFill>
            <a:prstDash val="solid"/>
            <a:round/>
            <a:headEnd len="med" w="med" type="none"/>
            <a:tailEnd len="med" w="med" type="none"/>
          </a:ln>
        </p:spPr>
      </p:cxnSp>
      <p:cxnSp>
        <p:nvCxnSpPr>
          <p:cNvPr id="339" name="Google Shape;339;p40"/>
          <p:cNvCxnSpPr/>
          <p:nvPr/>
        </p:nvCxnSpPr>
        <p:spPr>
          <a:xfrm>
            <a:off x="1229029" y="2408900"/>
            <a:ext cx="774300" cy="675900"/>
          </a:xfrm>
          <a:prstGeom prst="straightConnector1">
            <a:avLst/>
          </a:prstGeom>
          <a:noFill/>
          <a:ln cap="flat" cmpd="sng" w="19050">
            <a:solidFill>
              <a:schemeClr val="dk2"/>
            </a:solidFill>
            <a:prstDash val="solid"/>
            <a:round/>
            <a:headEnd len="med" w="med" type="none"/>
            <a:tailEnd len="med" w="med" type="none"/>
          </a:ln>
        </p:spPr>
      </p:cxnSp>
      <p:sp>
        <p:nvSpPr>
          <p:cNvPr id="340" name="Google Shape;340;p40"/>
          <p:cNvSpPr/>
          <p:nvPr/>
        </p:nvSpPr>
        <p:spPr>
          <a:xfrm>
            <a:off x="1889900" y="2789911"/>
            <a:ext cx="1941900" cy="934200"/>
          </a:xfrm>
          <a:prstGeom prst="ellipse">
            <a:avLst/>
          </a:prstGeom>
          <a:noFill/>
          <a:ln cap="flat" cmpd="sng" w="38100">
            <a:solidFill>
              <a:srgbClr val="0070C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41" name="Google Shape;341;p40"/>
          <p:cNvSpPr txBox="1"/>
          <p:nvPr/>
        </p:nvSpPr>
        <p:spPr>
          <a:xfrm>
            <a:off x="0" y="754875"/>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900">
                <a:solidFill>
                  <a:schemeClr val="lt1"/>
                </a:solidFill>
              </a:rPr>
              <a:t>https://www.swift.ac.uk/burst_analyser/01038247/</a:t>
            </a:r>
            <a:endParaRPr sz="900">
              <a:solidFill>
                <a:schemeClr val="lt1"/>
              </a:solidFill>
            </a:endParaRPr>
          </a:p>
        </p:txBody>
      </p:sp>
      <p:pic>
        <p:nvPicPr>
          <p:cNvPr id="342" name="Google Shape;342;p40" title="Screenshot 2026-09-30 at 11.17.02 AM.png"/>
          <p:cNvPicPr preferRelativeResize="0"/>
          <p:nvPr/>
        </p:nvPicPr>
        <p:blipFill>
          <a:blip r:embed="rId6">
            <a:alphaModFix/>
          </a:blip>
          <a:stretch>
            <a:fillRect/>
          </a:stretch>
        </p:blipFill>
        <p:spPr>
          <a:xfrm>
            <a:off x="116175" y="5435925"/>
            <a:ext cx="5766324" cy="1178850"/>
          </a:xfrm>
          <a:prstGeom prst="rect">
            <a:avLst/>
          </a:prstGeom>
          <a:noFill/>
          <a:ln>
            <a:noFill/>
          </a:ln>
        </p:spPr>
      </p:pic>
      <p:pic>
        <p:nvPicPr>
          <p:cNvPr id="343" name="Google Shape;343;p40" title="Screenshot 2026-09-30 at 11.17.23 AM.png"/>
          <p:cNvPicPr preferRelativeResize="0"/>
          <p:nvPr/>
        </p:nvPicPr>
        <p:blipFill>
          <a:blip r:embed="rId7">
            <a:alphaModFix/>
          </a:blip>
          <a:stretch>
            <a:fillRect/>
          </a:stretch>
        </p:blipFill>
        <p:spPr>
          <a:xfrm>
            <a:off x="6059126" y="5435925"/>
            <a:ext cx="5931375" cy="68515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350" name="Google Shape;350;p41" title="ChatGPT Image Jul 3, 2026, 11_37_16 AM.png"/>
          <p:cNvPicPr preferRelativeResize="0"/>
          <p:nvPr/>
        </p:nvPicPr>
        <p:blipFill>
          <a:blip r:embed="rId3">
            <a:alphaModFix/>
          </a:blip>
          <a:stretch>
            <a:fillRect/>
          </a:stretch>
        </p:blipFill>
        <p:spPr>
          <a:xfrm>
            <a:off x="0" y="0"/>
            <a:ext cx="12115876" cy="6818799"/>
          </a:xfrm>
          <a:prstGeom prst="rect">
            <a:avLst/>
          </a:prstGeom>
          <a:noFill/>
          <a:ln>
            <a:noFill/>
          </a:ln>
        </p:spPr>
      </p:pic>
      <p:sp>
        <p:nvSpPr>
          <p:cNvPr id="351" name="Google Shape;351;p41"/>
          <p:cNvSpPr/>
          <p:nvPr/>
        </p:nvSpPr>
        <p:spPr>
          <a:xfrm>
            <a:off x="7740725" y="894025"/>
            <a:ext cx="4153200" cy="5036100"/>
          </a:xfrm>
          <a:prstGeom prst="roundRect">
            <a:avLst>
              <a:gd fmla="val 3270" name="adj"/>
            </a:avLst>
          </a:prstGeom>
          <a:solidFill>
            <a:srgbClr val="BA9FFA">
              <a:alpha val="1203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11F"/>
        </a:solidFill>
      </p:bgPr>
    </p:bg>
    <p:spTree>
      <p:nvGrpSpPr>
        <p:cNvPr id="356" name="Shape 356"/>
        <p:cNvGrpSpPr/>
        <p:nvPr/>
      </p:nvGrpSpPr>
      <p:grpSpPr>
        <a:xfrm>
          <a:off x="0" y="0"/>
          <a:ext cx="0" cy="0"/>
          <a:chOff x="0" y="0"/>
          <a:chExt cx="0" cy="0"/>
        </a:xfrm>
      </p:grpSpPr>
      <p:sp>
        <p:nvSpPr>
          <p:cNvPr id="357" name="Google Shape;357;p42"/>
          <p:cNvSpPr/>
          <p:nvPr/>
        </p:nvSpPr>
        <p:spPr>
          <a:xfrm>
            <a:off x="-15088" y="-45712"/>
            <a:ext cx="12192000" cy="6858000"/>
          </a:xfrm>
          <a:prstGeom prst="rect">
            <a:avLst/>
          </a:prstGeom>
          <a:solidFill>
            <a:srgbClr val="07111F"/>
          </a:solidFill>
          <a:ln cap="flat" cmpd="sng" w="12700">
            <a:solidFill>
              <a:srgbClr val="07111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2"/>
          <p:cNvSpPr/>
          <p:nvPr/>
        </p:nvSpPr>
        <p:spPr>
          <a:xfrm>
            <a:off x="0" y="0"/>
            <a:ext cx="12192000" cy="109800"/>
          </a:xfrm>
          <a:prstGeom prst="rect">
            <a:avLst/>
          </a:prstGeom>
          <a:solidFill>
            <a:srgbClr val="55C9FF">
              <a:alpha val="94900"/>
            </a:srgbClr>
          </a:solidFill>
          <a:ln cap="flat" cmpd="sng" w="12700">
            <a:solidFill>
              <a:srgbClr val="55C9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2"/>
          <p:cNvSpPr/>
          <p:nvPr/>
        </p:nvSpPr>
        <p:spPr>
          <a:xfrm>
            <a:off x="0" y="6766560"/>
            <a:ext cx="12192000" cy="91500"/>
          </a:xfrm>
          <a:prstGeom prst="rect">
            <a:avLst/>
          </a:prstGeom>
          <a:solidFill>
            <a:srgbClr val="F5B044">
              <a:alpha val="80000"/>
            </a:srgbClr>
          </a:solidFill>
          <a:ln cap="flat" cmpd="sng" w="12700">
            <a:solidFill>
              <a:srgbClr val="F5B04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2"/>
          <p:cNvSpPr/>
          <p:nvPr/>
        </p:nvSpPr>
        <p:spPr>
          <a:xfrm>
            <a:off x="502933" y="310896"/>
            <a:ext cx="11156100" cy="393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AFF"/>
              </a:buClr>
              <a:buSzPts val="2900"/>
              <a:buFont typeface="Play"/>
              <a:buNone/>
            </a:pPr>
            <a:r>
              <a:rPr b="1" i="0" lang="en-IN" sz="2900" u="none" cap="none" strike="noStrike">
                <a:solidFill>
                  <a:srgbClr val="F6FAFF"/>
                </a:solidFill>
                <a:latin typeface="Play"/>
                <a:ea typeface="Play"/>
                <a:cs typeface="Play"/>
                <a:sym typeface="Play"/>
              </a:rPr>
              <a:t>Magnetar central-engine luminosity model</a:t>
            </a:r>
            <a:endParaRPr b="0" i="0" sz="2900" u="none" cap="none" strike="noStrike">
              <a:solidFill>
                <a:schemeClr val="dk1"/>
              </a:solidFill>
              <a:latin typeface="Arial"/>
              <a:ea typeface="Arial"/>
              <a:cs typeface="Arial"/>
              <a:sym typeface="Arial"/>
            </a:endParaRPr>
          </a:p>
        </p:txBody>
      </p:sp>
      <p:sp>
        <p:nvSpPr>
          <p:cNvPr id="361" name="Google Shape;361;p42"/>
          <p:cNvSpPr/>
          <p:nvPr/>
        </p:nvSpPr>
        <p:spPr>
          <a:xfrm>
            <a:off x="521222" y="768096"/>
            <a:ext cx="10973100" cy="246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350"/>
              <a:buFont typeface="Arial"/>
              <a:buNone/>
            </a:pPr>
            <a:r>
              <a:rPr b="0" i="0" lang="en-IN" sz="1350" u="none" cap="none" strike="noStrike">
                <a:solidFill>
                  <a:srgbClr val="B7C4D6"/>
                </a:solidFill>
                <a:latin typeface="Arial"/>
                <a:ea typeface="Arial"/>
                <a:cs typeface="Arial"/>
                <a:sym typeface="Arial"/>
              </a:rPr>
              <a:t>Propeller + magnetic-dipole channels used to compare the model with bolometric luminosity data</a:t>
            </a:r>
            <a:endParaRPr b="0" i="0" sz="1350" u="none" cap="none" strike="noStrike">
              <a:solidFill>
                <a:schemeClr val="dk1"/>
              </a:solidFill>
              <a:latin typeface="Arial"/>
              <a:ea typeface="Arial"/>
              <a:cs typeface="Arial"/>
              <a:sym typeface="Arial"/>
            </a:endParaRPr>
          </a:p>
        </p:txBody>
      </p:sp>
      <p:cxnSp>
        <p:nvCxnSpPr>
          <p:cNvPr id="362" name="Google Shape;362;p42"/>
          <p:cNvCxnSpPr/>
          <p:nvPr/>
        </p:nvCxnSpPr>
        <p:spPr>
          <a:xfrm>
            <a:off x="7059356" y="1170432"/>
            <a:ext cx="0" cy="5257800"/>
          </a:xfrm>
          <a:prstGeom prst="straightConnector1">
            <a:avLst/>
          </a:prstGeom>
          <a:noFill/>
          <a:ln cap="flat" cmpd="sng" w="13950">
            <a:solidFill>
              <a:srgbClr val="2B3D58">
                <a:alpha val="85100"/>
              </a:srgbClr>
            </a:solidFill>
            <a:prstDash val="solid"/>
            <a:round/>
            <a:headEnd len="sm" w="sm" type="none"/>
            <a:tailEnd len="sm" w="sm" type="none"/>
          </a:ln>
        </p:spPr>
      </p:cxnSp>
      <p:sp>
        <p:nvSpPr>
          <p:cNvPr id="363" name="Google Shape;363;p42"/>
          <p:cNvSpPr/>
          <p:nvPr/>
        </p:nvSpPr>
        <p:spPr>
          <a:xfrm>
            <a:off x="566943" y="1133856"/>
            <a:ext cx="23775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5C9FF"/>
              </a:buClr>
              <a:buSzPts val="1300"/>
              <a:buFont typeface="Arial"/>
              <a:buNone/>
            </a:pPr>
            <a:r>
              <a:rPr b="1" i="0" lang="en-IN" sz="1300" u="none" cap="none" strike="noStrike">
                <a:solidFill>
                  <a:srgbClr val="55C9FF"/>
                </a:solidFill>
                <a:latin typeface="Arial"/>
                <a:ea typeface="Arial"/>
                <a:cs typeface="Arial"/>
                <a:sym typeface="Arial"/>
              </a:rPr>
              <a:t>Core equations</a:t>
            </a:r>
            <a:endParaRPr b="0" i="0" sz="1300" u="none" cap="none" strike="noStrike">
              <a:solidFill>
                <a:schemeClr val="dk1"/>
              </a:solidFill>
              <a:latin typeface="Arial"/>
              <a:ea typeface="Arial"/>
              <a:cs typeface="Arial"/>
              <a:sym typeface="Arial"/>
            </a:endParaRPr>
          </a:p>
        </p:txBody>
      </p:sp>
      <p:sp>
        <p:nvSpPr>
          <p:cNvPr id="364" name="Google Shape;364;p42"/>
          <p:cNvSpPr/>
          <p:nvPr/>
        </p:nvSpPr>
        <p:spPr>
          <a:xfrm>
            <a:off x="566943" y="1481328"/>
            <a:ext cx="1481400" cy="255900"/>
          </a:xfrm>
          <a:prstGeom prst="roundRect">
            <a:avLst>
              <a:gd fmla="val 14286" name="adj"/>
            </a:avLst>
          </a:prstGeom>
          <a:solidFill>
            <a:srgbClr val="55C9FF">
              <a:alpha val="94120"/>
            </a:srgbClr>
          </a:solidFill>
          <a:ln cap="flat" cmpd="sng" w="9525">
            <a:solidFill>
              <a:srgbClr val="55C9FF">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2"/>
          <p:cNvSpPr/>
          <p:nvPr/>
        </p:nvSpPr>
        <p:spPr>
          <a:xfrm>
            <a:off x="640097" y="1529791"/>
            <a:ext cx="13350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REGIME SWITCH</a:t>
            </a:r>
            <a:endParaRPr b="0" i="0" sz="830" u="none" cap="none" strike="noStrike">
              <a:solidFill>
                <a:schemeClr val="dk1"/>
              </a:solidFill>
              <a:latin typeface="Arial"/>
              <a:ea typeface="Arial"/>
              <a:cs typeface="Arial"/>
              <a:sym typeface="Arial"/>
            </a:endParaRPr>
          </a:p>
        </p:txBody>
      </p:sp>
      <p:pic>
        <p:nvPicPr>
          <p:cNvPr descr="/mnt/data/equation_assets_big/eta2.png" id="366" name="Google Shape;366;p42"/>
          <p:cNvPicPr preferRelativeResize="0"/>
          <p:nvPr/>
        </p:nvPicPr>
        <p:blipFill rotWithShape="1">
          <a:blip r:embed="rId3">
            <a:alphaModFix/>
          </a:blip>
          <a:srcRect b="0" l="0" r="0" t="0"/>
          <a:stretch/>
        </p:blipFill>
        <p:spPr>
          <a:xfrm>
            <a:off x="2331782" y="1467745"/>
            <a:ext cx="4297678" cy="411213"/>
          </a:xfrm>
          <a:prstGeom prst="rect">
            <a:avLst/>
          </a:prstGeom>
          <a:noFill/>
          <a:ln>
            <a:noFill/>
          </a:ln>
        </p:spPr>
      </p:pic>
      <p:sp>
        <p:nvSpPr>
          <p:cNvPr id="367" name="Google Shape;367;p42"/>
          <p:cNvSpPr/>
          <p:nvPr/>
        </p:nvSpPr>
        <p:spPr>
          <a:xfrm>
            <a:off x="603520" y="2029968"/>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determines how the disc flow is divided into accretion and propeller ejection</a:t>
            </a:r>
            <a:endParaRPr b="0" i="0" sz="1020" u="none" cap="none" strike="noStrike">
              <a:solidFill>
                <a:schemeClr val="dk1"/>
              </a:solidFill>
              <a:latin typeface="Arial"/>
              <a:ea typeface="Arial"/>
              <a:cs typeface="Arial"/>
              <a:sym typeface="Arial"/>
            </a:endParaRPr>
          </a:p>
        </p:txBody>
      </p:sp>
      <p:sp>
        <p:nvSpPr>
          <p:cNvPr id="368" name="Google Shape;368;p42"/>
          <p:cNvSpPr/>
          <p:nvPr/>
        </p:nvSpPr>
        <p:spPr>
          <a:xfrm>
            <a:off x="566943" y="2496312"/>
            <a:ext cx="1755600" cy="255900"/>
          </a:xfrm>
          <a:prstGeom prst="roundRect">
            <a:avLst>
              <a:gd fmla="val 14286" name="adj"/>
            </a:avLst>
          </a:prstGeom>
          <a:solidFill>
            <a:srgbClr val="F5B044">
              <a:alpha val="94120"/>
            </a:srgbClr>
          </a:solidFill>
          <a:ln cap="flat" cmpd="sng" w="9525">
            <a:solidFill>
              <a:srgbClr val="F5B044">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2"/>
          <p:cNvSpPr/>
          <p:nvPr/>
        </p:nvSpPr>
        <p:spPr>
          <a:xfrm>
            <a:off x="640097" y="2544775"/>
            <a:ext cx="16092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PROPELLER LUMINOSITY</a:t>
            </a:r>
            <a:endParaRPr b="0" i="0" sz="830" u="none" cap="none" strike="noStrike">
              <a:solidFill>
                <a:schemeClr val="dk1"/>
              </a:solidFill>
              <a:latin typeface="Arial"/>
              <a:ea typeface="Arial"/>
              <a:cs typeface="Arial"/>
              <a:sym typeface="Arial"/>
            </a:endParaRPr>
          </a:p>
        </p:txBody>
      </p:sp>
      <p:pic>
        <p:nvPicPr>
          <p:cNvPr descr="/mnt/data/equation_assets_big/lprop.png" id="370" name="Google Shape;370;p42"/>
          <p:cNvPicPr preferRelativeResize="0"/>
          <p:nvPr/>
        </p:nvPicPr>
        <p:blipFill rotWithShape="1">
          <a:blip r:embed="rId4">
            <a:alphaModFix/>
          </a:blip>
          <a:srcRect b="0" l="0" r="0" t="0"/>
          <a:stretch/>
        </p:blipFill>
        <p:spPr>
          <a:xfrm>
            <a:off x="2663187" y="2258568"/>
            <a:ext cx="3497727" cy="896112"/>
          </a:xfrm>
          <a:prstGeom prst="rect">
            <a:avLst/>
          </a:prstGeom>
          <a:noFill/>
          <a:ln>
            <a:noFill/>
          </a:ln>
        </p:spPr>
      </p:pic>
      <p:sp>
        <p:nvSpPr>
          <p:cNvPr id="371" name="Google Shape;371;p42"/>
          <p:cNvSpPr/>
          <p:nvPr/>
        </p:nvSpPr>
        <p:spPr>
          <a:xfrm>
            <a:off x="603520" y="3255264"/>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rotational power extracted from the magnetar minus the energy cost of ejecting matter</a:t>
            </a:r>
            <a:endParaRPr b="0" i="0" sz="1020" u="none" cap="none" strike="noStrike">
              <a:solidFill>
                <a:schemeClr val="dk1"/>
              </a:solidFill>
              <a:latin typeface="Arial"/>
              <a:ea typeface="Arial"/>
              <a:cs typeface="Arial"/>
              <a:sym typeface="Arial"/>
            </a:endParaRPr>
          </a:p>
        </p:txBody>
      </p:sp>
      <p:sp>
        <p:nvSpPr>
          <p:cNvPr id="372" name="Google Shape;372;p42"/>
          <p:cNvSpPr/>
          <p:nvPr/>
        </p:nvSpPr>
        <p:spPr>
          <a:xfrm>
            <a:off x="566943" y="3694176"/>
            <a:ext cx="1755600" cy="255900"/>
          </a:xfrm>
          <a:prstGeom prst="roundRect">
            <a:avLst>
              <a:gd fmla="val 14286" name="adj"/>
            </a:avLst>
          </a:prstGeom>
          <a:solidFill>
            <a:srgbClr val="74D889">
              <a:alpha val="94120"/>
            </a:srgbClr>
          </a:solidFill>
          <a:ln cap="flat" cmpd="sng" w="9525">
            <a:solidFill>
              <a:srgbClr val="74D889">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2"/>
          <p:cNvSpPr/>
          <p:nvPr/>
        </p:nvSpPr>
        <p:spPr>
          <a:xfrm>
            <a:off x="640097" y="3742639"/>
            <a:ext cx="16092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DIPOLE LUMINOSITY</a:t>
            </a:r>
            <a:endParaRPr b="0" i="0" sz="830" u="none" cap="none" strike="noStrike">
              <a:solidFill>
                <a:schemeClr val="dk1"/>
              </a:solidFill>
              <a:latin typeface="Arial"/>
              <a:ea typeface="Arial"/>
              <a:cs typeface="Arial"/>
              <a:sym typeface="Arial"/>
            </a:endParaRPr>
          </a:p>
        </p:txBody>
      </p:sp>
      <p:pic>
        <p:nvPicPr>
          <p:cNvPr descr="/mnt/data/equation_assets_big/ldip.png" id="374" name="Google Shape;374;p42"/>
          <p:cNvPicPr preferRelativeResize="0"/>
          <p:nvPr/>
        </p:nvPicPr>
        <p:blipFill rotWithShape="1">
          <a:blip r:embed="rId5">
            <a:alphaModFix/>
          </a:blip>
          <a:srcRect b="0" l="0" r="0" t="0"/>
          <a:stretch/>
        </p:blipFill>
        <p:spPr>
          <a:xfrm>
            <a:off x="2679089" y="3566160"/>
            <a:ext cx="3347049" cy="621792"/>
          </a:xfrm>
          <a:prstGeom prst="rect">
            <a:avLst/>
          </a:prstGeom>
          <a:noFill/>
          <a:ln>
            <a:noFill/>
          </a:ln>
        </p:spPr>
      </p:pic>
      <p:sp>
        <p:nvSpPr>
          <p:cNvPr id="375" name="Google Shape;375;p42"/>
          <p:cNvSpPr/>
          <p:nvPr/>
        </p:nvSpPr>
        <p:spPr>
          <a:xfrm>
            <a:off x="603520" y="4270248"/>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magnetic spin-down channel; very sensitive to spin period,  Ldip ∝ B²P⁻⁴</a:t>
            </a:r>
            <a:endParaRPr b="0" i="0" sz="1020" u="none" cap="none" strike="noStrike">
              <a:solidFill>
                <a:schemeClr val="dk1"/>
              </a:solidFill>
              <a:latin typeface="Arial"/>
              <a:ea typeface="Arial"/>
              <a:cs typeface="Arial"/>
              <a:sym typeface="Arial"/>
            </a:endParaRPr>
          </a:p>
        </p:txBody>
      </p:sp>
      <p:sp>
        <p:nvSpPr>
          <p:cNvPr id="376" name="Google Shape;376;p42"/>
          <p:cNvSpPr/>
          <p:nvPr/>
        </p:nvSpPr>
        <p:spPr>
          <a:xfrm>
            <a:off x="566943" y="4727448"/>
            <a:ext cx="1481400" cy="255900"/>
          </a:xfrm>
          <a:prstGeom prst="roundRect">
            <a:avLst>
              <a:gd fmla="val 14286" name="adj"/>
            </a:avLst>
          </a:prstGeom>
          <a:solidFill>
            <a:srgbClr val="B89CFF">
              <a:alpha val="94120"/>
            </a:srgbClr>
          </a:solidFill>
          <a:ln cap="flat" cmpd="sng" w="9525">
            <a:solidFill>
              <a:srgbClr val="B89CFF">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2"/>
          <p:cNvSpPr/>
          <p:nvPr/>
        </p:nvSpPr>
        <p:spPr>
          <a:xfrm>
            <a:off x="640097" y="4775911"/>
            <a:ext cx="13350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TOTAL MODEL</a:t>
            </a:r>
            <a:endParaRPr b="0" i="0" sz="830" u="none" cap="none" strike="noStrike">
              <a:solidFill>
                <a:schemeClr val="dk1"/>
              </a:solidFill>
              <a:latin typeface="Arial"/>
              <a:ea typeface="Arial"/>
              <a:cs typeface="Arial"/>
              <a:sym typeface="Arial"/>
            </a:endParaRPr>
          </a:p>
        </p:txBody>
      </p:sp>
      <p:pic>
        <p:nvPicPr>
          <p:cNvPr descr="/mnt/data/equation_assets_big/ltot.png" id="378" name="Google Shape;378;p42"/>
          <p:cNvPicPr preferRelativeResize="0"/>
          <p:nvPr/>
        </p:nvPicPr>
        <p:blipFill rotWithShape="1">
          <a:blip r:embed="rId6">
            <a:alphaModFix/>
          </a:blip>
          <a:srcRect b="0" l="0" r="0" t="0"/>
          <a:stretch/>
        </p:blipFill>
        <p:spPr>
          <a:xfrm>
            <a:off x="2440404" y="4608576"/>
            <a:ext cx="3732972" cy="566928"/>
          </a:xfrm>
          <a:prstGeom prst="rect">
            <a:avLst/>
          </a:prstGeom>
          <a:noFill/>
          <a:ln>
            <a:noFill/>
          </a:ln>
        </p:spPr>
      </p:pic>
      <p:sp>
        <p:nvSpPr>
          <p:cNvPr id="379" name="Google Shape;379;p42"/>
          <p:cNvSpPr/>
          <p:nvPr/>
        </p:nvSpPr>
        <p:spPr>
          <a:xfrm>
            <a:off x="603520" y="5239512"/>
            <a:ext cx="60537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beaming-corrected luminosity fitted to the bolometric light curve</a:t>
            </a:r>
            <a:endParaRPr b="0" i="0" sz="1020" u="none" cap="none" strike="noStrike">
              <a:solidFill>
                <a:schemeClr val="dk1"/>
              </a:solidFill>
              <a:latin typeface="Arial"/>
              <a:ea typeface="Arial"/>
              <a:cs typeface="Arial"/>
              <a:sym typeface="Arial"/>
            </a:endParaRPr>
          </a:p>
        </p:txBody>
      </p:sp>
      <p:sp>
        <p:nvSpPr>
          <p:cNvPr id="380" name="Google Shape;380;p42"/>
          <p:cNvSpPr/>
          <p:nvPr/>
        </p:nvSpPr>
        <p:spPr>
          <a:xfrm>
            <a:off x="603520" y="5797296"/>
            <a:ext cx="960000" cy="18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AFF"/>
              </a:buClr>
              <a:buSzPts val="1050"/>
              <a:buFont typeface="Arial"/>
              <a:buNone/>
            </a:pPr>
            <a:r>
              <a:rPr b="1" i="0" lang="en-IN" sz="1050" u="none" cap="none" strike="noStrike">
                <a:solidFill>
                  <a:srgbClr val="F6FAFF"/>
                </a:solidFill>
                <a:latin typeface="Arial"/>
                <a:ea typeface="Arial"/>
                <a:cs typeface="Arial"/>
                <a:sym typeface="Arial"/>
              </a:rPr>
              <a:t>Definitions:</a:t>
            </a:r>
            <a:endParaRPr b="0" i="0" sz="1050" u="none" cap="none" strike="noStrike">
              <a:solidFill>
                <a:schemeClr val="dk1"/>
              </a:solidFill>
              <a:latin typeface="Arial"/>
              <a:ea typeface="Arial"/>
              <a:cs typeface="Arial"/>
              <a:sym typeface="Arial"/>
            </a:endParaRPr>
          </a:p>
        </p:txBody>
      </p:sp>
      <p:pic>
        <p:nvPicPr>
          <p:cNvPr descr="/mnt/data/equation_assets_big/muomega.png" id="381" name="Google Shape;381;p42"/>
          <p:cNvPicPr preferRelativeResize="0"/>
          <p:nvPr/>
        </p:nvPicPr>
        <p:blipFill rotWithShape="1">
          <a:blip r:embed="rId7">
            <a:alphaModFix/>
          </a:blip>
          <a:srcRect b="0" l="0" r="0" t="0"/>
          <a:stretch/>
        </p:blipFill>
        <p:spPr>
          <a:xfrm>
            <a:off x="1664440" y="5669280"/>
            <a:ext cx="3300606" cy="457200"/>
          </a:xfrm>
          <a:prstGeom prst="rect">
            <a:avLst/>
          </a:prstGeom>
          <a:noFill/>
          <a:ln>
            <a:noFill/>
          </a:ln>
        </p:spPr>
      </p:pic>
      <p:sp>
        <p:nvSpPr>
          <p:cNvPr id="382" name="Google Shape;382;p42"/>
          <p:cNvSpPr/>
          <p:nvPr/>
        </p:nvSpPr>
        <p:spPr>
          <a:xfrm>
            <a:off x="7425126" y="1143000"/>
            <a:ext cx="42519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B044"/>
              </a:buClr>
              <a:buSzPts val="1300"/>
              <a:buFont typeface="Arial"/>
              <a:buNone/>
            </a:pPr>
            <a:r>
              <a:rPr b="1" i="0" lang="en-IN" sz="1300" u="none" cap="none" strike="noStrike">
                <a:solidFill>
                  <a:srgbClr val="F5B044"/>
                </a:solidFill>
                <a:latin typeface="Arial"/>
                <a:ea typeface="Arial"/>
                <a:cs typeface="Arial"/>
                <a:sym typeface="Arial"/>
              </a:rPr>
              <a:t>Physical readout</a:t>
            </a:r>
            <a:endParaRPr b="0" i="0" sz="1300" u="none" cap="none" strike="noStrike">
              <a:solidFill>
                <a:schemeClr val="dk1"/>
              </a:solidFill>
              <a:latin typeface="Arial"/>
              <a:ea typeface="Arial"/>
              <a:cs typeface="Arial"/>
              <a:sym typeface="Arial"/>
            </a:endParaRPr>
          </a:p>
        </p:txBody>
      </p:sp>
      <p:cxnSp>
        <p:nvCxnSpPr>
          <p:cNvPr id="383" name="Google Shape;383;p42"/>
          <p:cNvCxnSpPr/>
          <p:nvPr/>
        </p:nvCxnSpPr>
        <p:spPr>
          <a:xfrm flipH="1">
            <a:off x="8504170" y="2395728"/>
            <a:ext cx="438900" cy="384000"/>
          </a:xfrm>
          <a:prstGeom prst="straightConnector1">
            <a:avLst/>
          </a:prstGeom>
          <a:noFill/>
          <a:ln cap="flat" cmpd="sng" w="20300">
            <a:solidFill>
              <a:srgbClr val="2B3D58"/>
            </a:solidFill>
            <a:prstDash val="solid"/>
            <a:round/>
            <a:headEnd len="sm" w="sm" type="none"/>
            <a:tailEnd len="med" w="med" type="triangle"/>
          </a:ln>
        </p:spPr>
      </p:cxnSp>
      <p:cxnSp>
        <p:nvCxnSpPr>
          <p:cNvPr id="384" name="Google Shape;384;p42"/>
          <p:cNvCxnSpPr/>
          <p:nvPr/>
        </p:nvCxnSpPr>
        <p:spPr>
          <a:xfrm>
            <a:off x="9400283" y="2395728"/>
            <a:ext cx="438900" cy="384000"/>
          </a:xfrm>
          <a:prstGeom prst="straightConnector1">
            <a:avLst/>
          </a:prstGeom>
          <a:noFill/>
          <a:ln cap="flat" cmpd="sng" w="20300">
            <a:solidFill>
              <a:srgbClr val="2B3D58"/>
            </a:solidFill>
            <a:prstDash val="solid"/>
            <a:round/>
            <a:headEnd len="sm" w="sm" type="none"/>
            <a:tailEnd len="med" w="med" type="triangle"/>
          </a:ln>
        </p:spPr>
      </p:cxnSp>
      <p:cxnSp>
        <p:nvCxnSpPr>
          <p:cNvPr id="385" name="Google Shape;385;p42"/>
          <p:cNvCxnSpPr/>
          <p:nvPr/>
        </p:nvCxnSpPr>
        <p:spPr>
          <a:xfrm>
            <a:off x="8430993" y="3675888"/>
            <a:ext cx="411600" cy="530400"/>
          </a:xfrm>
          <a:prstGeom prst="straightConnector1">
            <a:avLst/>
          </a:prstGeom>
          <a:noFill/>
          <a:ln cap="flat" cmpd="sng" w="20300">
            <a:solidFill>
              <a:srgbClr val="2B3D58"/>
            </a:solidFill>
            <a:prstDash val="solid"/>
            <a:round/>
            <a:headEnd len="sm" w="sm" type="none"/>
            <a:tailEnd len="med" w="med" type="triangle"/>
          </a:ln>
        </p:spPr>
      </p:cxnSp>
      <p:cxnSp>
        <p:nvCxnSpPr>
          <p:cNvPr id="386" name="Google Shape;386;p42"/>
          <p:cNvCxnSpPr/>
          <p:nvPr/>
        </p:nvCxnSpPr>
        <p:spPr>
          <a:xfrm flipH="1">
            <a:off x="9445895" y="3675888"/>
            <a:ext cx="411600" cy="530400"/>
          </a:xfrm>
          <a:prstGeom prst="straightConnector1">
            <a:avLst/>
          </a:prstGeom>
          <a:noFill/>
          <a:ln cap="flat" cmpd="sng" w="20300">
            <a:solidFill>
              <a:srgbClr val="2B3D58"/>
            </a:solidFill>
            <a:prstDash val="solid"/>
            <a:round/>
            <a:headEnd len="sm" w="sm" type="none"/>
            <a:tailEnd len="med" w="med" type="triangle"/>
          </a:ln>
        </p:spPr>
      </p:cxnSp>
      <p:sp>
        <p:nvSpPr>
          <p:cNvPr id="387" name="Google Shape;387;p42"/>
          <p:cNvSpPr/>
          <p:nvPr/>
        </p:nvSpPr>
        <p:spPr>
          <a:xfrm>
            <a:off x="8302973" y="1572768"/>
            <a:ext cx="1737300" cy="731400"/>
          </a:xfrm>
          <a:prstGeom prst="roundRect">
            <a:avLst>
              <a:gd fmla="val 8750" name="adj"/>
            </a:avLst>
          </a:prstGeom>
          <a:solidFill>
            <a:srgbClr val="0E1B2E"/>
          </a:solidFill>
          <a:ln cap="flat" cmpd="sng" w="18400">
            <a:solidFill>
              <a:srgbClr val="55C9FF">
                <a:alpha val="968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2"/>
          <p:cNvSpPr/>
          <p:nvPr/>
        </p:nvSpPr>
        <p:spPr>
          <a:xfrm>
            <a:off x="8430993" y="1691640"/>
            <a:ext cx="1481400" cy="201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5C9FF"/>
              </a:buClr>
              <a:buSzPts val="1260"/>
              <a:buFont typeface="Arial"/>
              <a:buNone/>
            </a:pPr>
            <a:r>
              <a:rPr b="1" i="0" lang="en-IN" sz="1260" u="none" cap="none" strike="noStrike">
                <a:solidFill>
                  <a:srgbClr val="55C9FF"/>
                </a:solidFill>
                <a:latin typeface="Arial"/>
                <a:ea typeface="Arial"/>
                <a:cs typeface="Arial"/>
                <a:sym typeface="Arial"/>
              </a:rPr>
              <a:t>Magnetar spin</a:t>
            </a:r>
            <a:endParaRPr b="0" i="0" sz="1260" u="none" cap="none" strike="noStrike">
              <a:solidFill>
                <a:schemeClr val="dk1"/>
              </a:solidFill>
              <a:latin typeface="Arial"/>
              <a:ea typeface="Arial"/>
              <a:cs typeface="Arial"/>
              <a:sym typeface="Arial"/>
            </a:endParaRPr>
          </a:p>
        </p:txBody>
      </p:sp>
      <p:sp>
        <p:nvSpPr>
          <p:cNvPr id="389" name="Google Shape;389;p42"/>
          <p:cNvSpPr/>
          <p:nvPr/>
        </p:nvSpPr>
        <p:spPr>
          <a:xfrm>
            <a:off x="8430993" y="1965960"/>
            <a:ext cx="14814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C4D6"/>
              </a:buClr>
              <a:buSzPts val="889"/>
              <a:buFont typeface="Arial"/>
              <a:buNone/>
            </a:pPr>
            <a:r>
              <a:rPr b="0" i="0" lang="en-IN" sz="890" u="none" cap="none" strike="noStrike">
                <a:solidFill>
                  <a:srgbClr val="B7C4D6"/>
                </a:solidFill>
                <a:latin typeface="Arial"/>
                <a:ea typeface="Arial"/>
                <a:cs typeface="Arial"/>
                <a:sym typeface="Arial"/>
              </a:rPr>
              <a:t>rotational reservoir</a:t>
            </a:r>
            <a:endParaRPr b="0" i="0" sz="890" u="none" cap="none" strike="noStrike">
              <a:solidFill>
                <a:schemeClr val="dk1"/>
              </a:solidFill>
              <a:latin typeface="Arial"/>
              <a:ea typeface="Arial"/>
              <a:cs typeface="Arial"/>
              <a:sym typeface="Arial"/>
            </a:endParaRPr>
          </a:p>
        </p:txBody>
      </p:sp>
      <p:sp>
        <p:nvSpPr>
          <p:cNvPr id="390" name="Google Shape;390;p42"/>
          <p:cNvSpPr/>
          <p:nvPr/>
        </p:nvSpPr>
        <p:spPr>
          <a:xfrm>
            <a:off x="7571434" y="2852928"/>
            <a:ext cx="1691700" cy="713100"/>
          </a:xfrm>
          <a:prstGeom prst="roundRect">
            <a:avLst>
              <a:gd fmla="val 8974" name="adj"/>
            </a:avLst>
          </a:prstGeom>
          <a:solidFill>
            <a:srgbClr val="0E1B2E"/>
          </a:solidFill>
          <a:ln cap="flat" cmpd="sng" w="18400">
            <a:solidFill>
              <a:srgbClr val="F5B044">
                <a:alpha val="968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2"/>
          <p:cNvSpPr/>
          <p:nvPr/>
        </p:nvSpPr>
        <p:spPr>
          <a:xfrm>
            <a:off x="7699453" y="2971800"/>
            <a:ext cx="1435500" cy="201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B044"/>
              </a:buClr>
              <a:buSzPts val="1260"/>
              <a:buFont typeface="Arial"/>
              <a:buNone/>
            </a:pPr>
            <a:r>
              <a:rPr b="1" i="0" lang="en-IN" sz="1260" u="none" cap="none" strike="noStrike">
                <a:solidFill>
                  <a:srgbClr val="F5B044"/>
                </a:solidFill>
                <a:latin typeface="Arial"/>
                <a:ea typeface="Arial"/>
                <a:cs typeface="Arial"/>
                <a:sym typeface="Arial"/>
              </a:rPr>
              <a:t>Propeller</a:t>
            </a:r>
            <a:endParaRPr b="0" i="0" sz="1260" u="none" cap="none" strike="noStrike">
              <a:solidFill>
                <a:schemeClr val="dk1"/>
              </a:solidFill>
              <a:latin typeface="Arial"/>
              <a:ea typeface="Arial"/>
              <a:cs typeface="Arial"/>
              <a:sym typeface="Arial"/>
            </a:endParaRPr>
          </a:p>
        </p:txBody>
      </p:sp>
      <p:sp>
        <p:nvSpPr>
          <p:cNvPr id="392" name="Google Shape;392;p42"/>
          <p:cNvSpPr/>
          <p:nvPr/>
        </p:nvSpPr>
        <p:spPr>
          <a:xfrm>
            <a:off x="7699453" y="3246120"/>
            <a:ext cx="14355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C4D6"/>
              </a:buClr>
              <a:buSzPts val="889"/>
              <a:buFont typeface="Arial"/>
              <a:buNone/>
            </a:pPr>
            <a:r>
              <a:rPr b="0" i="0" lang="en-IN" sz="890" u="none" cap="none" strike="noStrike">
                <a:solidFill>
                  <a:srgbClr val="B7C4D6"/>
                </a:solidFill>
                <a:latin typeface="Arial"/>
                <a:ea typeface="Arial"/>
                <a:cs typeface="Arial"/>
                <a:sym typeface="Arial"/>
              </a:rPr>
              <a:t>ejected disc material</a:t>
            </a:r>
            <a:endParaRPr b="0" i="0" sz="890" u="none" cap="none" strike="noStrike">
              <a:solidFill>
                <a:schemeClr val="dk1"/>
              </a:solidFill>
              <a:latin typeface="Arial"/>
              <a:ea typeface="Arial"/>
              <a:cs typeface="Arial"/>
              <a:sym typeface="Arial"/>
            </a:endParaRPr>
          </a:p>
        </p:txBody>
      </p:sp>
      <p:sp>
        <p:nvSpPr>
          <p:cNvPr id="393" name="Google Shape;393;p42"/>
          <p:cNvSpPr/>
          <p:nvPr/>
        </p:nvSpPr>
        <p:spPr>
          <a:xfrm>
            <a:off x="9281407" y="2852928"/>
            <a:ext cx="1691700" cy="713100"/>
          </a:xfrm>
          <a:prstGeom prst="roundRect">
            <a:avLst>
              <a:gd fmla="val 8974" name="adj"/>
            </a:avLst>
          </a:prstGeom>
          <a:solidFill>
            <a:srgbClr val="0E1B2E"/>
          </a:solidFill>
          <a:ln cap="flat" cmpd="sng" w="18400">
            <a:solidFill>
              <a:srgbClr val="74D889">
                <a:alpha val="968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2"/>
          <p:cNvSpPr/>
          <p:nvPr/>
        </p:nvSpPr>
        <p:spPr>
          <a:xfrm>
            <a:off x="9409427" y="2971800"/>
            <a:ext cx="1435500" cy="201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4D889"/>
              </a:buClr>
              <a:buSzPts val="1260"/>
              <a:buFont typeface="Arial"/>
              <a:buNone/>
            </a:pPr>
            <a:r>
              <a:rPr b="1" i="0" lang="en-IN" sz="1260" u="none" cap="none" strike="noStrike">
                <a:solidFill>
                  <a:srgbClr val="74D889"/>
                </a:solidFill>
                <a:latin typeface="Arial"/>
                <a:ea typeface="Arial"/>
                <a:cs typeface="Arial"/>
                <a:sym typeface="Arial"/>
              </a:rPr>
              <a:t>Dipole</a:t>
            </a:r>
            <a:endParaRPr b="0" i="0" sz="1260" u="none" cap="none" strike="noStrike">
              <a:solidFill>
                <a:schemeClr val="dk1"/>
              </a:solidFill>
              <a:latin typeface="Arial"/>
              <a:ea typeface="Arial"/>
              <a:cs typeface="Arial"/>
              <a:sym typeface="Arial"/>
            </a:endParaRPr>
          </a:p>
        </p:txBody>
      </p:sp>
      <p:sp>
        <p:nvSpPr>
          <p:cNvPr id="395" name="Google Shape;395;p42"/>
          <p:cNvSpPr/>
          <p:nvPr/>
        </p:nvSpPr>
        <p:spPr>
          <a:xfrm>
            <a:off x="9409427" y="3246120"/>
            <a:ext cx="14355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C4D6"/>
              </a:buClr>
              <a:buSzPts val="889"/>
              <a:buFont typeface="Arial"/>
              <a:buNone/>
            </a:pPr>
            <a:r>
              <a:rPr b="0" i="0" lang="en-IN" sz="890" u="none" cap="none" strike="noStrike">
                <a:solidFill>
                  <a:srgbClr val="B7C4D6"/>
                </a:solidFill>
                <a:latin typeface="Arial"/>
                <a:ea typeface="Arial"/>
                <a:cs typeface="Arial"/>
                <a:sym typeface="Arial"/>
              </a:rPr>
              <a:t>magnetic spin-down</a:t>
            </a:r>
            <a:endParaRPr b="0" i="0" sz="890" u="none" cap="none" strike="noStrike">
              <a:solidFill>
                <a:schemeClr val="dk1"/>
              </a:solidFill>
              <a:latin typeface="Arial"/>
              <a:ea typeface="Arial"/>
              <a:cs typeface="Arial"/>
              <a:sym typeface="Arial"/>
            </a:endParaRPr>
          </a:p>
        </p:txBody>
      </p:sp>
      <p:sp>
        <p:nvSpPr>
          <p:cNvPr id="396" name="Google Shape;396;p42"/>
          <p:cNvSpPr/>
          <p:nvPr/>
        </p:nvSpPr>
        <p:spPr>
          <a:xfrm>
            <a:off x="8293829" y="4297680"/>
            <a:ext cx="1783200" cy="731400"/>
          </a:xfrm>
          <a:prstGeom prst="roundRect">
            <a:avLst>
              <a:gd fmla="val 8750" name="adj"/>
            </a:avLst>
          </a:prstGeom>
          <a:solidFill>
            <a:srgbClr val="0E1B2E"/>
          </a:solidFill>
          <a:ln cap="flat" cmpd="sng" w="18400">
            <a:solidFill>
              <a:srgbClr val="B89CFF">
                <a:alpha val="968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2"/>
          <p:cNvSpPr/>
          <p:nvPr/>
        </p:nvSpPr>
        <p:spPr>
          <a:xfrm>
            <a:off x="8421849" y="4416552"/>
            <a:ext cx="1527000" cy="201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89CFF"/>
              </a:buClr>
              <a:buSzPts val="1260"/>
              <a:buFont typeface="Arial"/>
              <a:buNone/>
            </a:pPr>
            <a:r>
              <a:rPr b="1" i="0" lang="en-IN" sz="1260" u="none" cap="none" strike="noStrike">
                <a:solidFill>
                  <a:srgbClr val="B89CFF"/>
                </a:solidFill>
                <a:latin typeface="Arial"/>
                <a:ea typeface="Arial"/>
                <a:cs typeface="Arial"/>
                <a:sym typeface="Arial"/>
              </a:rPr>
              <a:t>Observed model</a:t>
            </a:r>
            <a:endParaRPr b="0" i="0" sz="1260" u="none" cap="none" strike="noStrike">
              <a:solidFill>
                <a:schemeClr val="dk1"/>
              </a:solidFill>
              <a:latin typeface="Arial"/>
              <a:ea typeface="Arial"/>
              <a:cs typeface="Arial"/>
              <a:sym typeface="Arial"/>
            </a:endParaRPr>
          </a:p>
        </p:txBody>
      </p:sp>
      <p:sp>
        <p:nvSpPr>
          <p:cNvPr id="398" name="Google Shape;398;p42"/>
          <p:cNvSpPr/>
          <p:nvPr/>
        </p:nvSpPr>
        <p:spPr>
          <a:xfrm>
            <a:off x="8421849" y="4690872"/>
            <a:ext cx="15270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7C4D6"/>
              </a:buClr>
              <a:buSzPts val="889"/>
              <a:buFont typeface="Arial"/>
              <a:buNone/>
            </a:pPr>
            <a:r>
              <a:rPr b="0" i="0" lang="en-IN" sz="890" u="none" cap="none" strike="noStrike">
                <a:solidFill>
                  <a:srgbClr val="B7C4D6"/>
                </a:solidFill>
                <a:latin typeface="Arial"/>
                <a:ea typeface="Arial"/>
                <a:cs typeface="Arial"/>
                <a:sym typeface="Arial"/>
              </a:rPr>
              <a:t>beamed total luminosity</a:t>
            </a:r>
            <a:endParaRPr b="0" i="0" sz="890" u="none" cap="none" strike="noStrike">
              <a:solidFill>
                <a:schemeClr val="dk1"/>
              </a:solidFill>
              <a:latin typeface="Arial"/>
              <a:ea typeface="Arial"/>
              <a:cs typeface="Arial"/>
              <a:sym typeface="Arial"/>
            </a:endParaRPr>
          </a:p>
        </p:txBody>
      </p:sp>
      <p:cxnSp>
        <p:nvCxnSpPr>
          <p:cNvPr id="399" name="Google Shape;399;p42"/>
          <p:cNvCxnSpPr/>
          <p:nvPr/>
        </p:nvCxnSpPr>
        <p:spPr>
          <a:xfrm>
            <a:off x="7461703" y="5330952"/>
            <a:ext cx="3886200" cy="0"/>
          </a:xfrm>
          <a:prstGeom prst="straightConnector1">
            <a:avLst/>
          </a:prstGeom>
          <a:noFill/>
          <a:ln cap="flat" cmpd="sng" w="11425">
            <a:solidFill>
              <a:srgbClr val="2B3D58">
                <a:alpha val="85100"/>
              </a:srgbClr>
            </a:solidFill>
            <a:prstDash val="solid"/>
            <a:round/>
            <a:headEnd len="sm" w="sm" type="none"/>
            <a:tailEnd len="sm" w="sm" type="none"/>
          </a:ln>
        </p:spPr>
      </p:cxnSp>
      <p:sp>
        <p:nvSpPr>
          <p:cNvPr id="400" name="Google Shape;400;p42"/>
          <p:cNvSpPr/>
          <p:nvPr/>
        </p:nvSpPr>
        <p:spPr>
          <a:xfrm>
            <a:off x="7479991" y="5532120"/>
            <a:ext cx="11430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AFF"/>
              </a:buClr>
              <a:buSzPts val="1050"/>
              <a:buFont typeface="Arial"/>
              <a:buNone/>
            </a:pPr>
            <a:r>
              <a:rPr b="1" i="0" lang="en-IN" sz="1050" u="none" cap="none" strike="noStrike">
                <a:solidFill>
                  <a:srgbClr val="F6FAFF"/>
                </a:solidFill>
                <a:latin typeface="Arial"/>
                <a:ea typeface="Arial"/>
                <a:cs typeface="Arial"/>
                <a:sym typeface="Arial"/>
              </a:rPr>
              <a:t>Key message</a:t>
            </a:r>
            <a:endParaRPr b="0" i="0" sz="1050" u="none" cap="none" strike="noStrike">
              <a:solidFill>
                <a:schemeClr val="dk1"/>
              </a:solidFill>
              <a:latin typeface="Arial"/>
              <a:ea typeface="Arial"/>
              <a:cs typeface="Arial"/>
              <a:sym typeface="Arial"/>
            </a:endParaRPr>
          </a:p>
        </p:txBody>
      </p:sp>
      <p:sp>
        <p:nvSpPr>
          <p:cNvPr id="401" name="Google Shape;401;p42"/>
          <p:cNvSpPr/>
          <p:nvPr/>
        </p:nvSpPr>
        <p:spPr>
          <a:xfrm>
            <a:off x="8668743" y="5468112"/>
            <a:ext cx="2606100" cy="5760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B7C4D6"/>
              </a:buClr>
              <a:buSzPts val="920"/>
              <a:buFont typeface="Arial"/>
              <a:buNone/>
            </a:pPr>
            <a:r>
              <a:rPr b="0" i="0" lang="en-IN" sz="920" u="none" cap="none" strike="noStrike">
                <a:solidFill>
                  <a:srgbClr val="B7C4D6"/>
                </a:solidFill>
                <a:latin typeface="Arial"/>
                <a:ea typeface="Arial"/>
                <a:cs typeface="Arial"/>
                <a:sym typeface="Arial"/>
              </a:rPr>
              <a:t>η₂ selects the accretion/propeller regime; ηprop and ηdip convert engine power into radiation; 1/fB accounts for beaming.</a:t>
            </a:r>
            <a:endParaRPr b="0" i="0" sz="920" u="none" cap="none" strike="noStrike">
              <a:solidFill>
                <a:schemeClr val="dk1"/>
              </a:solidFill>
              <a:latin typeface="Arial"/>
              <a:ea typeface="Arial"/>
              <a:cs typeface="Arial"/>
              <a:sym typeface="Arial"/>
            </a:endParaRPr>
          </a:p>
        </p:txBody>
      </p:sp>
      <p:sp>
        <p:nvSpPr>
          <p:cNvPr id="402" name="Google Shape;402;p42"/>
          <p:cNvSpPr/>
          <p:nvPr/>
        </p:nvSpPr>
        <p:spPr>
          <a:xfrm>
            <a:off x="7479991" y="6126480"/>
            <a:ext cx="3785700" cy="1830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697AC"/>
              </a:buClr>
              <a:buSzPts val="920"/>
              <a:buFont typeface="Arial"/>
              <a:buNone/>
            </a:pPr>
            <a:r>
              <a:rPr b="0" i="0" lang="en-IN" sz="920" u="none" cap="none" strike="noStrike">
                <a:solidFill>
                  <a:srgbClr val="8697AC"/>
                </a:solidFill>
                <a:latin typeface="Arial"/>
                <a:ea typeface="Arial"/>
                <a:cs typeface="Arial"/>
                <a:sym typeface="Arial"/>
              </a:rPr>
              <a:t>Compare Ltot(trest) with bolometric luminosity.</a:t>
            </a:r>
            <a:endParaRPr b="0" i="0" sz="92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111F"/>
        </a:solidFill>
      </p:bgPr>
    </p:bg>
    <p:spTree>
      <p:nvGrpSpPr>
        <p:cNvPr id="407" name="Shape 407"/>
        <p:cNvGrpSpPr/>
        <p:nvPr/>
      </p:nvGrpSpPr>
      <p:grpSpPr>
        <a:xfrm>
          <a:off x="0" y="0"/>
          <a:ext cx="0" cy="0"/>
          <a:chOff x="0" y="0"/>
          <a:chExt cx="0" cy="0"/>
        </a:xfrm>
      </p:grpSpPr>
      <p:sp>
        <p:nvSpPr>
          <p:cNvPr id="408" name="Google Shape;408;p43"/>
          <p:cNvSpPr/>
          <p:nvPr/>
        </p:nvSpPr>
        <p:spPr>
          <a:xfrm>
            <a:off x="-15088" y="-45712"/>
            <a:ext cx="12192000" cy="6858000"/>
          </a:xfrm>
          <a:prstGeom prst="rect">
            <a:avLst/>
          </a:prstGeom>
          <a:solidFill>
            <a:srgbClr val="07111F"/>
          </a:solidFill>
          <a:ln cap="flat" cmpd="sng" w="12700">
            <a:solidFill>
              <a:srgbClr val="07111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3"/>
          <p:cNvSpPr/>
          <p:nvPr/>
        </p:nvSpPr>
        <p:spPr>
          <a:xfrm>
            <a:off x="0" y="0"/>
            <a:ext cx="12192000" cy="109800"/>
          </a:xfrm>
          <a:prstGeom prst="rect">
            <a:avLst/>
          </a:prstGeom>
          <a:solidFill>
            <a:srgbClr val="55C9FF">
              <a:alpha val="94900"/>
            </a:srgbClr>
          </a:solidFill>
          <a:ln cap="flat" cmpd="sng" w="12700">
            <a:solidFill>
              <a:srgbClr val="55C9FF">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3"/>
          <p:cNvSpPr/>
          <p:nvPr/>
        </p:nvSpPr>
        <p:spPr>
          <a:xfrm>
            <a:off x="0" y="6766560"/>
            <a:ext cx="12192000" cy="91500"/>
          </a:xfrm>
          <a:prstGeom prst="rect">
            <a:avLst/>
          </a:prstGeom>
          <a:solidFill>
            <a:srgbClr val="F5B044">
              <a:alpha val="80000"/>
            </a:srgbClr>
          </a:solidFill>
          <a:ln cap="flat" cmpd="sng" w="12700">
            <a:solidFill>
              <a:srgbClr val="F5B044">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3"/>
          <p:cNvSpPr/>
          <p:nvPr/>
        </p:nvSpPr>
        <p:spPr>
          <a:xfrm>
            <a:off x="502933" y="310896"/>
            <a:ext cx="11156100" cy="393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AFF"/>
              </a:buClr>
              <a:buSzPts val="2900"/>
              <a:buFont typeface="Play"/>
              <a:buNone/>
            </a:pPr>
            <a:r>
              <a:rPr b="1" i="0" lang="en-IN" sz="2900" u="none" cap="none" strike="noStrike">
                <a:solidFill>
                  <a:srgbClr val="F6FAFF"/>
                </a:solidFill>
                <a:latin typeface="Play"/>
                <a:ea typeface="Play"/>
                <a:cs typeface="Play"/>
                <a:sym typeface="Play"/>
              </a:rPr>
              <a:t>Magnetar central-engine luminosity model</a:t>
            </a:r>
            <a:endParaRPr b="0" i="0" sz="2900" u="none" cap="none" strike="noStrike">
              <a:solidFill>
                <a:schemeClr val="dk1"/>
              </a:solidFill>
              <a:latin typeface="Arial"/>
              <a:ea typeface="Arial"/>
              <a:cs typeface="Arial"/>
              <a:sym typeface="Arial"/>
            </a:endParaRPr>
          </a:p>
        </p:txBody>
      </p:sp>
      <p:sp>
        <p:nvSpPr>
          <p:cNvPr id="412" name="Google Shape;412;p43"/>
          <p:cNvSpPr/>
          <p:nvPr/>
        </p:nvSpPr>
        <p:spPr>
          <a:xfrm>
            <a:off x="521222" y="768096"/>
            <a:ext cx="10973100" cy="246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350"/>
              <a:buFont typeface="Arial"/>
              <a:buNone/>
            </a:pPr>
            <a:r>
              <a:rPr b="0" i="0" lang="en-IN" sz="1350" u="none" cap="none" strike="noStrike">
                <a:solidFill>
                  <a:srgbClr val="B7C4D6"/>
                </a:solidFill>
                <a:latin typeface="Arial"/>
                <a:ea typeface="Arial"/>
                <a:cs typeface="Arial"/>
                <a:sym typeface="Arial"/>
              </a:rPr>
              <a:t>Propeller + magnetic-dipole channels used to compare the model with bolometric luminosity data</a:t>
            </a:r>
            <a:endParaRPr b="0" i="0" sz="1350" u="none" cap="none" strike="noStrike">
              <a:solidFill>
                <a:schemeClr val="dk1"/>
              </a:solidFill>
              <a:latin typeface="Arial"/>
              <a:ea typeface="Arial"/>
              <a:cs typeface="Arial"/>
              <a:sym typeface="Arial"/>
            </a:endParaRPr>
          </a:p>
        </p:txBody>
      </p:sp>
      <p:cxnSp>
        <p:nvCxnSpPr>
          <p:cNvPr id="413" name="Google Shape;413;p43"/>
          <p:cNvCxnSpPr/>
          <p:nvPr/>
        </p:nvCxnSpPr>
        <p:spPr>
          <a:xfrm>
            <a:off x="7059356" y="1170432"/>
            <a:ext cx="0" cy="5257800"/>
          </a:xfrm>
          <a:prstGeom prst="straightConnector1">
            <a:avLst/>
          </a:prstGeom>
          <a:noFill/>
          <a:ln cap="flat" cmpd="sng" w="13950">
            <a:solidFill>
              <a:srgbClr val="2B3D58">
                <a:alpha val="85100"/>
              </a:srgbClr>
            </a:solidFill>
            <a:prstDash val="solid"/>
            <a:round/>
            <a:headEnd len="sm" w="sm" type="none"/>
            <a:tailEnd len="sm" w="sm" type="none"/>
          </a:ln>
        </p:spPr>
      </p:cxnSp>
      <p:sp>
        <p:nvSpPr>
          <p:cNvPr id="414" name="Google Shape;414;p43"/>
          <p:cNvSpPr/>
          <p:nvPr/>
        </p:nvSpPr>
        <p:spPr>
          <a:xfrm>
            <a:off x="566943" y="1133856"/>
            <a:ext cx="23775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5C9FF"/>
              </a:buClr>
              <a:buSzPts val="1300"/>
              <a:buFont typeface="Arial"/>
              <a:buNone/>
            </a:pPr>
            <a:r>
              <a:rPr b="1" i="0" lang="en-IN" sz="1300" u="none" cap="none" strike="noStrike">
                <a:solidFill>
                  <a:srgbClr val="55C9FF"/>
                </a:solidFill>
                <a:latin typeface="Arial"/>
                <a:ea typeface="Arial"/>
                <a:cs typeface="Arial"/>
                <a:sym typeface="Arial"/>
              </a:rPr>
              <a:t>Core equations</a:t>
            </a:r>
            <a:endParaRPr b="0" i="0" sz="1300" u="none" cap="none" strike="noStrike">
              <a:solidFill>
                <a:schemeClr val="dk1"/>
              </a:solidFill>
              <a:latin typeface="Arial"/>
              <a:ea typeface="Arial"/>
              <a:cs typeface="Arial"/>
              <a:sym typeface="Arial"/>
            </a:endParaRPr>
          </a:p>
        </p:txBody>
      </p:sp>
      <p:sp>
        <p:nvSpPr>
          <p:cNvPr id="415" name="Google Shape;415;p43"/>
          <p:cNvSpPr/>
          <p:nvPr/>
        </p:nvSpPr>
        <p:spPr>
          <a:xfrm>
            <a:off x="566943" y="1481328"/>
            <a:ext cx="1481400" cy="255900"/>
          </a:xfrm>
          <a:prstGeom prst="roundRect">
            <a:avLst>
              <a:gd fmla="val 14286" name="adj"/>
            </a:avLst>
          </a:prstGeom>
          <a:solidFill>
            <a:srgbClr val="55C9FF">
              <a:alpha val="94120"/>
            </a:srgbClr>
          </a:solidFill>
          <a:ln cap="flat" cmpd="sng" w="9525">
            <a:solidFill>
              <a:srgbClr val="55C9FF">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3"/>
          <p:cNvSpPr/>
          <p:nvPr/>
        </p:nvSpPr>
        <p:spPr>
          <a:xfrm>
            <a:off x="640097" y="1529791"/>
            <a:ext cx="13350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REGIME SWITCH</a:t>
            </a:r>
            <a:endParaRPr b="0" i="0" sz="830" u="none" cap="none" strike="noStrike">
              <a:solidFill>
                <a:schemeClr val="dk1"/>
              </a:solidFill>
              <a:latin typeface="Arial"/>
              <a:ea typeface="Arial"/>
              <a:cs typeface="Arial"/>
              <a:sym typeface="Arial"/>
            </a:endParaRPr>
          </a:p>
        </p:txBody>
      </p:sp>
      <p:pic>
        <p:nvPicPr>
          <p:cNvPr descr="/mnt/data/equation_assets_big/eta2.png" id="417" name="Google Shape;417;p43"/>
          <p:cNvPicPr preferRelativeResize="0"/>
          <p:nvPr/>
        </p:nvPicPr>
        <p:blipFill rotWithShape="1">
          <a:blip r:embed="rId3">
            <a:alphaModFix/>
          </a:blip>
          <a:srcRect b="0" l="0" r="0" t="0"/>
          <a:stretch/>
        </p:blipFill>
        <p:spPr>
          <a:xfrm>
            <a:off x="2331782" y="1467745"/>
            <a:ext cx="4297678" cy="411213"/>
          </a:xfrm>
          <a:prstGeom prst="rect">
            <a:avLst/>
          </a:prstGeom>
          <a:noFill/>
          <a:ln>
            <a:noFill/>
          </a:ln>
        </p:spPr>
      </p:pic>
      <p:sp>
        <p:nvSpPr>
          <p:cNvPr id="418" name="Google Shape;418;p43"/>
          <p:cNvSpPr/>
          <p:nvPr/>
        </p:nvSpPr>
        <p:spPr>
          <a:xfrm>
            <a:off x="603520" y="2029968"/>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determines how the disc flow is divided into accretion and propeller ejection</a:t>
            </a:r>
            <a:endParaRPr b="0" i="0" sz="1020" u="none" cap="none" strike="noStrike">
              <a:solidFill>
                <a:schemeClr val="dk1"/>
              </a:solidFill>
              <a:latin typeface="Arial"/>
              <a:ea typeface="Arial"/>
              <a:cs typeface="Arial"/>
              <a:sym typeface="Arial"/>
            </a:endParaRPr>
          </a:p>
        </p:txBody>
      </p:sp>
      <p:sp>
        <p:nvSpPr>
          <p:cNvPr id="419" name="Google Shape;419;p43"/>
          <p:cNvSpPr/>
          <p:nvPr/>
        </p:nvSpPr>
        <p:spPr>
          <a:xfrm>
            <a:off x="566943" y="2496312"/>
            <a:ext cx="1755600" cy="255900"/>
          </a:xfrm>
          <a:prstGeom prst="roundRect">
            <a:avLst>
              <a:gd fmla="val 14286" name="adj"/>
            </a:avLst>
          </a:prstGeom>
          <a:solidFill>
            <a:srgbClr val="F5B044">
              <a:alpha val="94120"/>
            </a:srgbClr>
          </a:solidFill>
          <a:ln cap="flat" cmpd="sng" w="9525">
            <a:solidFill>
              <a:srgbClr val="F5B044">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3"/>
          <p:cNvSpPr/>
          <p:nvPr/>
        </p:nvSpPr>
        <p:spPr>
          <a:xfrm>
            <a:off x="640097" y="2544775"/>
            <a:ext cx="16092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PROPELLER LUMINOSITY</a:t>
            </a:r>
            <a:endParaRPr b="0" i="0" sz="830" u="none" cap="none" strike="noStrike">
              <a:solidFill>
                <a:schemeClr val="dk1"/>
              </a:solidFill>
              <a:latin typeface="Arial"/>
              <a:ea typeface="Arial"/>
              <a:cs typeface="Arial"/>
              <a:sym typeface="Arial"/>
            </a:endParaRPr>
          </a:p>
        </p:txBody>
      </p:sp>
      <p:pic>
        <p:nvPicPr>
          <p:cNvPr descr="/mnt/data/equation_assets_big/lprop.png" id="421" name="Google Shape;421;p43"/>
          <p:cNvPicPr preferRelativeResize="0"/>
          <p:nvPr/>
        </p:nvPicPr>
        <p:blipFill rotWithShape="1">
          <a:blip r:embed="rId4">
            <a:alphaModFix/>
          </a:blip>
          <a:srcRect b="0" l="0" r="0" t="0"/>
          <a:stretch/>
        </p:blipFill>
        <p:spPr>
          <a:xfrm>
            <a:off x="2663187" y="2258568"/>
            <a:ext cx="3497727" cy="896112"/>
          </a:xfrm>
          <a:prstGeom prst="rect">
            <a:avLst/>
          </a:prstGeom>
          <a:noFill/>
          <a:ln>
            <a:noFill/>
          </a:ln>
        </p:spPr>
      </p:pic>
      <p:sp>
        <p:nvSpPr>
          <p:cNvPr id="422" name="Google Shape;422;p43"/>
          <p:cNvSpPr/>
          <p:nvPr/>
        </p:nvSpPr>
        <p:spPr>
          <a:xfrm>
            <a:off x="603520" y="3255264"/>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rotational power extracted from the magnetar minus the energy cost of ejecting matter</a:t>
            </a:r>
            <a:endParaRPr b="0" i="0" sz="1020" u="none" cap="none" strike="noStrike">
              <a:solidFill>
                <a:schemeClr val="dk1"/>
              </a:solidFill>
              <a:latin typeface="Arial"/>
              <a:ea typeface="Arial"/>
              <a:cs typeface="Arial"/>
              <a:sym typeface="Arial"/>
            </a:endParaRPr>
          </a:p>
        </p:txBody>
      </p:sp>
      <p:sp>
        <p:nvSpPr>
          <p:cNvPr id="423" name="Google Shape;423;p43"/>
          <p:cNvSpPr/>
          <p:nvPr/>
        </p:nvSpPr>
        <p:spPr>
          <a:xfrm>
            <a:off x="566943" y="3694176"/>
            <a:ext cx="1755600" cy="255900"/>
          </a:xfrm>
          <a:prstGeom prst="roundRect">
            <a:avLst>
              <a:gd fmla="val 14286" name="adj"/>
            </a:avLst>
          </a:prstGeom>
          <a:solidFill>
            <a:srgbClr val="74D889">
              <a:alpha val="94120"/>
            </a:srgbClr>
          </a:solidFill>
          <a:ln cap="flat" cmpd="sng" w="9525">
            <a:solidFill>
              <a:srgbClr val="74D889">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3"/>
          <p:cNvSpPr/>
          <p:nvPr/>
        </p:nvSpPr>
        <p:spPr>
          <a:xfrm>
            <a:off x="640097" y="3742639"/>
            <a:ext cx="16092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DIPOLE LUMINOSITY</a:t>
            </a:r>
            <a:endParaRPr b="0" i="0" sz="830" u="none" cap="none" strike="noStrike">
              <a:solidFill>
                <a:schemeClr val="dk1"/>
              </a:solidFill>
              <a:latin typeface="Arial"/>
              <a:ea typeface="Arial"/>
              <a:cs typeface="Arial"/>
              <a:sym typeface="Arial"/>
            </a:endParaRPr>
          </a:p>
        </p:txBody>
      </p:sp>
      <p:pic>
        <p:nvPicPr>
          <p:cNvPr descr="/mnt/data/equation_assets_big/ldip.png" id="425" name="Google Shape;425;p43"/>
          <p:cNvPicPr preferRelativeResize="0"/>
          <p:nvPr/>
        </p:nvPicPr>
        <p:blipFill rotWithShape="1">
          <a:blip r:embed="rId5">
            <a:alphaModFix/>
          </a:blip>
          <a:srcRect b="0" l="0" r="0" t="0"/>
          <a:stretch/>
        </p:blipFill>
        <p:spPr>
          <a:xfrm>
            <a:off x="2679089" y="3566160"/>
            <a:ext cx="3347049" cy="621792"/>
          </a:xfrm>
          <a:prstGeom prst="rect">
            <a:avLst/>
          </a:prstGeom>
          <a:noFill/>
          <a:ln>
            <a:noFill/>
          </a:ln>
        </p:spPr>
      </p:pic>
      <p:sp>
        <p:nvSpPr>
          <p:cNvPr id="426" name="Google Shape;426;p43"/>
          <p:cNvSpPr/>
          <p:nvPr/>
        </p:nvSpPr>
        <p:spPr>
          <a:xfrm>
            <a:off x="603520" y="4270248"/>
            <a:ext cx="6053700" cy="210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magnetic spin-down channel; very sensitive to spin period,  Ldip ∝ B²P⁻⁴</a:t>
            </a:r>
            <a:endParaRPr b="0" i="0" sz="1020" u="none" cap="none" strike="noStrike">
              <a:solidFill>
                <a:schemeClr val="dk1"/>
              </a:solidFill>
              <a:latin typeface="Arial"/>
              <a:ea typeface="Arial"/>
              <a:cs typeface="Arial"/>
              <a:sym typeface="Arial"/>
            </a:endParaRPr>
          </a:p>
        </p:txBody>
      </p:sp>
      <p:sp>
        <p:nvSpPr>
          <p:cNvPr id="427" name="Google Shape;427;p43"/>
          <p:cNvSpPr/>
          <p:nvPr/>
        </p:nvSpPr>
        <p:spPr>
          <a:xfrm>
            <a:off x="566943" y="4727448"/>
            <a:ext cx="1481400" cy="255900"/>
          </a:xfrm>
          <a:prstGeom prst="roundRect">
            <a:avLst>
              <a:gd fmla="val 14286" name="adj"/>
            </a:avLst>
          </a:prstGeom>
          <a:solidFill>
            <a:srgbClr val="B89CFF">
              <a:alpha val="94120"/>
            </a:srgbClr>
          </a:solidFill>
          <a:ln cap="flat" cmpd="sng" w="9525">
            <a:solidFill>
              <a:srgbClr val="B89CFF">
                <a:alpha val="651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3"/>
          <p:cNvSpPr/>
          <p:nvPr/>
        </p:nvSpPr>
        <p:spPr>
          <a:xfrm>
            <a:off x="640097" y="4775911"/>
            <a:ext cx="1335000" cy="146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6101C"/>
              </a:buClr>
              <a:buSzPts val="830"/>
              <a:buFont typeface="Arial"/>
              <a:buNone/>
            </a:pPr>
            <a:r>
              <a:rPr b="1" i="0" lang="en-IN" sz="830" u="none" cap="none" strike="noStrike">
                <a:solidFill>
                  <a:srgbClr val="06101C"/>
                </a:solidFill>
                <a:latin typeface="Arial"/>
                <a:ea typeface="Arial"/>
                <a:cs typeface="Arial"/>
                <a:sym typeface="Arial"/>
              </a:rPr>
              <a:t>TOTAL MODEL</a:t>
            </a:r>
            <a:endParaRPr b="0" i="0" sz="830" u="none" cap="none" strike="noStrike">
              <a:solidFill>
                <a:schemeClr val="dk1"/>
              </a:solidFill>
              <a:latin typeface="Arial"/>
              <a:ea typeface="Arial"/>
              <a:cs typeface="Arial"/>
              <a:sym typeface="Arial"/>
            </a:endParaRPr>
          </a:p>
        </p:txBody>
      </p:sp>
      <p:pic>
        <p:nvPicPr>
          <p:cNvPr descr="/mnt/data/equation_assets_big/ltot.png" id="429" name="Google Shape;429;p43"/>
          <p:cNvPicPr preferRelativeResize="0"/>
          <p:nvPr/>
        </p:nvPicPr>
        <p:blipFill rotWithShape="1">
          <a:blip r:embed="rId6">
            <a:alphaModFix/>
          </a:blip>
          <a:srcRect b="0" l="0" r="0" t="0"/>
          <a:stretch/>
        </p:blipFill>
        <p:spPr>
          <a:xfrm>
            <a:off x="2440404" y="4608576"/>
            <a:ext cx="3732972" cy="566928"/>
          </a:xfrm>
          <a:prstGeom prst="rect">
            <a:avLst/>
          </a:prstGeom>
          <a:noFill/>
          <a:ln>
            <a:noFill/>
          </a:ln>
        </p:spPr>
      </p:pic>
      <p:sp>
        <p:nvSpPr>
          <p:cNvPr id="430" name="Google Shape;430;p43"/>
          <p:cNvSpPr/>
          <p:nvPr/>
        </p:nvSpPr>
        <p:spPr>
          <a:xfrm>
            <a:off x="603520" y="5239512"/>
            <a:ext cx="6053700" cy="201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7C4D6"/>
              </a:buClr>
              <a:buSzPts val="1020"/>
              <a:buFont typeface="Arial"/>
              <a:buNone/>
            </a:pPr>
            <a:r>
              <a:rPr b="0" i="0" lang="en-IN" sz="1020" u="none" cap="none" strike="noStrike">
                <a:solidFill>
                  <a:srgbClr val="B7C4D6"/>
                </a:solidFill>
                <a:latin typeface="Arial"/>
                <a:ea typeface="Arial"/>
                <a:cs typeface="Arial"/>
                <a:sym typeface="Arial"/>
              </a:rPr>
              <a:t>beaming-corrected luminosity fitted to the bolometric light curve</a:t>
            </a:r>
            <a:endParaRPr b="0" i="0" sz="1020" u="none" cap="none" strike="noStrike">
              <a:solidFill>
                <a:schemeClr val="dk1"/>
              </a:solidFill>
              <a:latin typeface="Arial"/>
              <a:ea typeface="Arial"/>
              <a:cs typeface="Arial"/>
              <a:sym typeface="Arial"/>
            </a:endParaRPr>
          </a:p>
        </p:txBody>
      </p:sp>
      <p:sp>
        <p:nvSpPr>
          <p:cNvPr id="431" name="Google Shape;431;p43"/>
          <p:cNvSpPr/>
          <p:nvPr/>
        </p:nvSpPr>
        <p:spPr>
          <a:xfrm>
            <a:off x="603520" y="5797296"/>
            <a:ext cx="960000" cy="183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6FAFF"/>
              </a:buClr>
              <a:buSzPts val="1050"/>
              <a:buFont typeface="Arial"/>
              <a:buNone/>
            </a:pPr>
            <a:r>
              <a:rPr b="1" i="0" lang="en-IN" sz="1050" u="none" cap="none" strike="noStrike">
                <a:solidFill>
                  <a:srgbClr val="F6FAFF"/>
                </a:solidFill>
                <a:latin typeface="Arial"/>
                <a:ea typeface="Arial"/>
                <a:cs typeface="Arial"/>
                <a:sym typeface="Arial"/>
              </a:rPr>
              <a:t>Definitions:</a:t>
            </a:r>
            <a:endParaRPr b="0" i="0" sz="1050" u="none" cap="none" strike="noStrike">
              <a:solidFill>
                <a:schemeClr val="dk1"/>
              </a:solidFill>
              <a:latin typeface="Arial"/>
              <a:ea typeface="Arial"/>
              <a:cs typeface="Arial"/>
              <a:sym typeface="Arial"/>
            </a:endParaRPr>
          </a:p>
        </p:txBody>
      </p:sp>
      <p:pic>
        <p:nvPicPr>
          <p:cNvPr descr="/mnt/data/equation_assets_big/muomega.png" id="432" name="Google Shape;432;p43"/>
          <p:cNvPicPr preferRelativeResize="0"/>
          <p:nvPr/>
        </p:nvPicPr>
        <p:blipFill rotWithShape="1">
          <a:blip r:embed="rId7">
            <a:alphaModFix/>
          </a:blip>
          <a:srcRect b="0" l="0" r="0" t="0"/>
          <a:stretch/>
        </p:blipFill>
        <p:spPr>
          <a:xfrm>
            <a:off x="1664440" y="5669280"/>
            <a:ext cx="3300606" cy="457200"/>
          </a:xfrm>
          <a:prstGeom prst="rect">
            <a:avLst/>
          </a:prstGeom>
          <a:noFill/>
          <a:ln>
            <a:noFill/>
          </a:ln>
        </p:spPr>
      </p:pic>
      <p:cxnSp>
        <p:nvCxnSpPr>
          <p:cNvPr id="433" name="Google Shape;433;p43"/>
          <p:cNvCxnSpPr/>
          <p:nvPr/>
        </p:nvCxnSpPr>
        <p:spPr>
          <a:xfrm>
            <a:off x="7461703" y="5330952"/>
            <a:ext cx="3886200" cy="0"/>
          </a:xfrm>
          <a:prstGeom prst="straightConnector1">
            <a:avLst/>
          </a:prstGeom>
          <a:noFill/>
          <a:ln cap="flat" cmpd="sng" w="11425">
            <a:solidFill>
              <a:srgbClr val="2B3D58">
                <a:alpha val="85100"/>
              </a:srgbClr>
            </a:solidFill>
            <a:prstDash val="solid"/>
            <a:round/>
            <a:headEnd len="sm" w="sm" type="none"/>
            <a:tailEnd len="sm" w="sm" type="none"/>
          </a:ln>
        </p:spPr>
      </p:cxnSp>
      <p:pic>
        <p:nvPicPr>
          <p:cNvPr id="434" name="Google Shape;434;p43" title="stx1531fig1.jpeg"/>
          <p:cNvPicPr preferRelativeResize="0"/>
          <p:nvPr/>
        </p:nvPicPr>
        <p:blipFill>
          <a:blip r:embed="rId8">
            <a:alphaModFix/>
          </a:blip>
          <a:stretch>
            <a:fillRect/>
          </a:stretch>
        </p:blipFill>
        <p:spPr>
          <a:xfrm>
            <a:off x="7266851" y="1471301"/>
            <a:ext cx="4709457" cy="37782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4"/>
          <p:cNvSpPr txBox="1"/>
          <p:nvPr>
            <p:ph idx="12" type="sldNum"/>
          </p:nvPr>
        </p:nvSpPr>
        <p:spPr>
          <a:xfrm>
            <a:off x="9448800" y="6513675"/>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440" name="Google Shape;440;p44"/>
          <p:cNvSpPr txBox="1"/>
          <p:nvPr/>
        </p:nvSpPr>
        <p:spPr>
          <a:xfrm>
            <a:off x="6" y="0"/>
            <a:ext cx="12192000" cy="646500"/>
          </a:xfrm>
          <a:prstGeom prst="rect">
            <a:avLst/>
          </a:prstGeom>
          <a:gradFill>
            <a:gsLst>
              <a:gs pos="0">
                <a:srgbClr val="DB0000"/>
              </a:gs>
              <a:gs pos="100000">
                <a:srgbClr val="540303"/>
              </a:gs>
            </a:gsLst>
            <a:lin ang="5400012" scaled="0"/>
          </a:gra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3600">
                <a:solidFill>
                  <a:schemeClr val="lt1"/>
                </a:solidFill>
                <a:latin typeface="Droid Serif"/>
                <a:ea typeface="Droid Serif"/>
                <a:cs typeface="Droid Serif"/>
                <a:sym typeface="Droid Serif"/>
              </a:rPr>
              <a:t>Fitting Analysis</a:t>
            </a:r>
            <a:endParaRPr>
              <a:solidFill>
                <a:schemeClr val="lt1"/>
              </a:solidFill>
              <a:latin typeface="Droid Serif"/>
              <a:ea typeface="Droid Serif"/>
              <a:cs typeface="Droid Serif"/>
              <a:sym typeface="Droid Serif"/>
            </a:endParaRPr>
          </a:p>
        </p:txBody>
      </p:sp>
      <p:sp>
        <p:nvSpPr>
          <p:cNvPr id="441" name="Google Shape;441;p44"/>
          <p:cNvSpPr txBox="1"/>
          <p:nvPr/>
        </p:nvSpPr>
        <p:spPr>
          <a:xfrm>
            <a:off x="130598" y="773475"/>
            <a:ext cx="6928200" cy="3109200"/>
          </a:xfrm>
          <a:prstGeom prst="rect">
            <a:avLst/>
          </a:prstGeom>
          <a:solidFill>
            <a:srgbClr val="00FFFF"/>
          </a:solidFill>
          <a:ln>
            <a:noFill/>
          </a:ln>
        </p:spPr>
        <p:txBody>
          <a:bodyPr anchorCtr="0" anchor="t" bIns="45700" lIns="91425" spcFirstLastPara="1" rIns="91425" wrap="square" tIns="45700">
            <a:spAutoFit/>
          </a:bodyPr>
          <a:lstStyle/>
          <a:p>
            <a:pPr indent="-304800" lvl="0" marL="342900" marR="0" rtl="0" algn="l">
              <a:spcBef>
                <a:spcPts val="0"/>
              </a:spcBef>
              <a:spcAft>
                <a:spcPts val="0"/>
              </a:spcAft>
              <a:buClr>
                <a:schemeClr val="dk1"/>
              </a:buClr>
              <a:buSzPts val="1400"/>
              <a:buFont typeface="Droid Serif"/>
              <a:buChar char="❑"/>
            </a:pPr>
            <a:r>
              <a:rPr lang="en-IN">
                <a:solidFill>
                  <a:schemeClr val="dk1"/>
                </a:solidFill>
                <a:latin typeface="Droid Serif"/>
                <a:ea typeface="Droid Serif"/>
                <a:cs typeface="Droid Serif"/>
                <a:sym typeface="Droid Serif"/>
              </a:rPr>
              <a:t>Parameter estimation using MCMC sampling within a Bayesian framework.</a:t>
            </a:r>
            <a:endParaRPr sz="800">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a:solidFill>
                <a:schemeClr val="dk1"/>
              </a:solidFill>
              <a:latin typeface="Droid Serif"/>
              <a:ea typeface="Droid Serif"/>
              <a:cs typeface="Droid Serif"/>
              <a:sym typeface="Droid Serif"/>
            </a:endParaRPr>
          </a:p>
          <a:p>
            <a:pPr indent="-304800" lvl="0" marL="342900" marR="0" rtl="0" algn="l">
              <a:spcBef>
                <a:spcPts val="0"/>
              </a:spcBef>
              <a:spcAft>
                <a:spcPts val="0"/>
              </a:spcAft>
              <a:buClr>
                <a:schemeClr val="dk1"/>
              </a:buClr>
              <a:buSzPts val="1400"/>
              <a:buFont typeface="Droid Serif"/>
              <a:buChar char="❑"/>
            </a:pPr>
            <a:r>
              <a:rPr lang="en-IN">
                <a:solidFill>
                  <a:schemeClr val="dk1"/>
                </a:solidFill>
                <a:latin typeface="Droid Serif"/>
                <a:ea typeface="Droid Serif"/>
                <a:cs typeface="Droid Serif"/>
                <a:sym typeface="Droid Serif"/>
              </a:rPr>
              <a:t>Explored smoothing parameter: n = 1, 10, 100.</a:t>
            </a:r>
            <a:endParaRPr sz="800">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b="1">
              <a:solidFill>
                <a:schemeClr val="dk1"/>
              </a:solidFill>
              <a:latin typeface="Droid Serif"/>
              <a:ea typeface="Droid Serif"/>
              <a:cs typeface="Droid Serif"/>
              <a:sym typeface="Droid Serif"/>
            </a:endParaRPr>
          </a:p>
          <a:p>
            <a:pPr indent="-304800" lvl="0" marL="342900" marR="0" rtl="0" algn="l">
              <a:spcBef>
                <a:spcPts val="0"/>
              </a:spcBef>
              <a:spcAft>
                <a:spcPts val="0"/>
              </a:spcAft>
              <a:buClr>
                <a:schemeClr val="dk1"/>
              </a:buClr>
              <a:buSzPts val="1400"/>
              <a:buFont typeface="Droid Serif"/>
              <a:buChar char="❑"/>
            </a:pPr>
            <a:r>
              <a:rPr lang="en-IN">
                <a:solidFill>
                  <a:schemeClr val="dk1"/>
                </a:solidFill>
                <a:latin typeface="Droid Serif"/>
                <a:ea typeface="Droid Serif"/>
                <a:cs typeface="Droid Serif"/>
                <a:sym typeface="Droid Serif"/>
              </a:rPr>
              <a:t>Models tested with 6 to 9 free parameters.</a:t>
            </a:r>
            <a:endParaRPr sz="800">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b="1">
              <a:solidFill>
                <a:schemeClr val="dk1"/>
              </a:solidFill>
              <a:latin typeface="Droid Serif"/>
              <a:ea typeface="Droid Serif"/>
              <a:cs typeface="Droid Serif"/>
              <a:sym typeface="Droid Serif"/>
            </a:endParaRPr>
          </a:p>
          <a:p>
            <a:pPr indent="-304800" lvl="0" marL="342900" marR="0" rtl="0" algn="l">
              <a:spcBef>
                <a:spcPts val="0"/>
              </a:spcBef>
              <a:spcAft>
                <a:spcPts val="0"/>
              </a:spcAft>
              <a:buClr>
                <a:schemeClr val="dk1"/>
              </a:buClr>
              <a:buSzPts val="1400"/>
              <a:buFont typeface="Droid Serif"/>
              <a:buChar char="❑"/>
            </a:pPr>
            <a:r>
              <a:rPr lang="en-IN">
                <a:solidFill>
                  <a:schemeClr val="dk1"/>
                </a:solidFill>
                <a:latin typeface="Droid Serif"/>
                <a:ea typeface="Droid Serif"/>
                <a:cs typeface="Droid Serif"/>
                <a:sym typeface="Droid Serif"/>
              </a:rPr>
              <a:t>Multi-band fitting performed in:</a:t>
            </a:r>
            <a:endParaRPr sz="500">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a:solidFill>
                <a:schemeClr val="dk1"/>
              </a:solidFill>
              <a:latin typeface="Droid Serif"/>
              <a:ea typeface="Droid Serif"/>
              <a:cs typeface="Droid Serif"/>
              <a:sym typeface="Droid Serif"/>
            </a:endParaRPr>
          </a:p>
          <a:p>
            <a:pPr indent="0" lvl="0" marL="0" marR="0" rtl="0" algn="l">
              <a:spcBef>
                <a:spcPts val="0"/>
              </a:spcBef>
              <a:spcAft>
                <a:spcPts val="0"/>
              </a:spcAft>
              <a:buNone/>
            </a:pPr>
            <a:r>
              <a:t/>
            </a:r>
            <a:endParaRPr>
              <a:solidFill>
                <a:schemeClr val="dk1"/>
              </a:solidFill>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a:solidFill>
                <a:schemeClr val="dk1"/>
              </a:solidFill>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a:solidFill>
                <a:schemeClr val="dk1"/>
              </a:solidFill>
              <a:latin typeface="Droid Serif"/>
              <a:ea typeface="Droid Serif"/>
              <a:cs typeface="Droid Serif"/>
              <a:sym typeface="Droid Serif"/>
            </a:endParaRPr>
          </a:p>
          <a:p>
            <a:pPr indent="0" lvl="0" marL="0" marR="0" rtl="0" algn="l">
              <a:spcBef>
                <a:spcPts val="0"/>
              </a:spcBef>
              <a:spcAft>
                <a:spcPts val="0"/>
              </a:spcAft>
              <a:buNone/>
            </a:pPr>
            <a:r>
              <a:t/>
            </a:r>
            <a:endParaRPr>
              <a:solidFill>
                <a:schemeClr val="dk1"/>
              </a:solidFill>
              <a:latin typeface="Droid Serif"/>
              <a:ea typeface="Droid Serif"/>
              <a:cs typeface="Droid Serif"/>
              <a:sym typeface="Droid Serif"/>
            </a:endParaRPr>
          </a:p>
          <a:p>
            <a:pPr indent="-215900" lvl="0" marL="342900" marR="0" rtl="0" algn="l">
              <a:spcBef>
                <a:spcPts val="0"/>
              </a:spcBef>
              <a:spcAft>
                <a:spcPts val="0"/>
              </a:spcAft>
              <a:buClr>
                <a:schemeClr val="dk1"/>
              </a:buClr>
              <a:buSzPts val="2000"/>
              <a:buFont typeface="Noto Sans Symbols"/>
              <a:buNone/>
            </a:pPr>
            <a:r>
              <a:t/>
            </a:r>
            <a:endParaRPr>
              <a:solidFill>
                <a:schemeClr val="dk1"/>
              </a:solidFill>
              <a:latin typeface="Droid Serif"/>
              <a:ea typeface="Droid Serif"/>
              <a:cs typeface="Droid Serif"/>
              <a:sym typeface="Droid Serif"/>
            </a:endParaRPr>
          </a:p>
          <a:p>
            <a:pPr indent="-304800" lvl="0" marL="342900" marR="0" rtl="0" algn="l">
              <a:spcBef>
                <a:spcPts val="0"/>
              </a:spcBef>
              <a:spcAft>
                <a:spcPts val="0"/>
              </a:spcAft>
              <a:buClr>
                <a:schemeClr val="dk1"/>
              </a:buClr>
              <a:buSzPts val="1400"/>
              <a:buFont typeface="Droid Serif"/>
              <a:buChar char="❑"/>
            </a:pPr>
            <a:r>
              <a:rPr lang="en-IN">
                <a:solidFill>
                  <a:schemeClr val="dk1"/>
                </a:solidFill>
                <a:latin typeface="Droid Serif"/>
                <a:ea typeface="Droid Serif"/>
                <a:cs typeface="Droid Serif"/>
                <a:sym typeface="Droid Serif"/>
              </a:rPr>
              <a:t>Model performance evaluated using Reduced χ², AICc, and BIC.</a:t>
            </a:r>
            <a:endParaRPr>
              <a:solidFill>
                <a:schemeClr val="dk1"/>
              </a:solidFill>
              <a:latin typeface="Droid Serif"/>
              <a:ea typeface="Droid Serif"/>
              <a:cs typeface="Droid Serif"/>
              <a:sym typeface="Droid Serif"/>
            </a:endParaRPr>
          </a:p>
        </p:txBody>
      </p:sp>
      <p:sp>
        <p:nvSpPr>
          <p:cNvPr id="442" name="Google Shape;442;p44"/>
          <p:cNvSpPr txBox="1"/>
          <p:nvPr/>
        </p:nvSpPr>
        <p:spPr>
          <a:xfrm>
            <a:off x="584902" y="2385347"/>
            <a:ext cx="2004300" cy="1092900"/>
          </a:xfrm>
          <a:prstGeom prst="rect">
            <a:avLst/>
          </a:prstGeom>
          <a:noFill/>
          <a:ln>
            <a:noFill/>
          </a:ln>
        </p:spPr>
        <p:txBody>
          <a:bodyPr anchorCtr="0" anchor="t" bIns="45700" lIns="91425" spcFirstLastPara="1" rIns="91425" wrap="square" tIns="45700">
            <a:spAutoFit/>
          </a:bodyPr>
          <a:lstStyle/>
          <a:p>
            <a:pPr indent="-298450" lvl="0" marL="342900" marR="0" rtl="0" algn="l">
              <a:spcBef>
                <a:spcPts val="0"/>
              </a:spcBef>
              <a:spcAft>
                <a:spcPts val="0"/>
              </a:spcAft>
              <a:buClr>
                <a:schemeClr val="dk1"/>
              </a:buClr>
              <a:buSzPts val="1300"/>
              <a:buFont typeface="Noto Sans Symbols"/>
              <a:buChar char="❑"/>
            </a:pPr>
            <a:r>
              <a:rPr lang="en-IN" sz="1300">
                <a:solidFill>
                  <a:schemeClr val="dk1"/>
                </a:solidFill>
                <a:latin typeface="Calibri"/>
                <a:ea typeface="Calibri"/>
                <a:cs typeface="Calibri"/>
                <a:sym typeface="Calibri"/>
              </a:rPr>
              <a:t>0.3-10 kev</a:t>
            </a:r>
            <a:endParaRPr sz="1300">
              <a:solidFill>
                <a:schemeClr val="dk1"/>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Noto Sans Symbols"/>
              <a:buNone/>
            </a:pPr>
            <a:r>
              <a:t/>
            </a:r>
            <a:endParaRPr sz="1300">
              <a:solidFill>
                <a:schemeClr val="dk1"/>
              </a:solidFill>
              <a:latin typeface="Calibri"/>
              <a:ea typeface="Calibri"/>
              <a:cs typeface="Calibri"/>
              <a:sym typeface="Calibri"/>
            </a:endParaRPr>
          </a:p>
          <a:p>
            <a:pPr indent="-298450" lvl="0" marL="342900" marR="0" rtl="0" algn="l">
              <a:spcBef>
                <a:spcPts val="0"/>
              </a:spcBef>
              <a:spcAft>
                <a:spcPts val="0"/>
              </a:spcAft>
              <a:buClr>
                <a:schemeClr val="dk1"/>
              </a:buClr>
              <a:buSzPts val="1300"/>
              <a:buFont typeface="Noto Sans Symbols"/>
              <a:buChar char="❑"/>
            </a:pPr>
            <a:r>
              <a:rPr lang="en-IN" sz="1300">
                <a:solidFill>
                  <a:schemeClr val="dk1"/>
                </a:solidFill>
                <a:latin typeface="Calibri"/>
                <a:ea typeface="Calibri"/>
                <a:cs typeface="Calibri"/>
                <a:sym typeface="Calibri"/>
              </a:rPr>
              <a:t>15-50 kev</a:t>
            </a:r>
            <a:endParaRPr sz="1300">
              <a:solidFill>
                <a:schemeClr val="dk1"/>
              </a:solidFill>
              <a:latin typeface="Calibri"/>
              <a:ea typeface="Calibri"/>
              <a:cs typeface="Calibri"/>
              <a:sym typeface="Calibri"/>
            </a:endParaRPr>
          </a:p>
          <a:p>
            <a:pPr indent="-215900" lvl="0" marL="342900" marR="0" rtl="0" algn="l">
              <a:spcBef>
                <a:spcPts val="0"/>
              </a:spcBef>
              <a:spcAft>
                <a:spcPts val="0"/>
              </a:spcAft>
              <a:buClr>
                <a:schemeClr val="dk1"/>
              </a:buClr>
              <a:buSzPts val="2000"/>
              <a:buFont typeface="Noto Sans Symbols"/>
              <a:buNone/>
            </a:pPr>
            <a:r>
              <a:t/>
            </a:r>
            <a:endParaRPr sz="1300">
              <a:solidFill>
                <a:schemeClr val="dk1"/>
              </a:solidFill>
              <a:latin typeface="Calibri"/>
              <a:ea typeface="Calibri"/>
              <a:cs typeface="Calibri"/>
              <a:sym typeface="Calibri"/>
            </a:endParaRPr>
          </a:p>
          <a:p>
            <a:pPr indent="-298450" lvl="0" marL="342900" marR="0" rtl="0" algn="l">
              <a:spcBef>
                <a:spcPts val="0"/>
              </a:spcBef>
              <a:spcAft>
                <a:spcPts val="0"/>
              </a:spcAft>
              <a:buClr>
                <a:schemeClr val="dk1"/>
              </a:buClr>
              <a:buSzPts val="1300"/>
              <a:buFont typeface="Noto Sans Symbols"/>
              <a:buChar char="❑"/>
            </a:pPr>
            <a:r>
              <a:rPr lang="en-IN" sz="1300">
                <a:solidFill>
                  <a:schemeClr val="dk1"/>
                </a:solidFill>
                <a:latin typeface="Calibri"/>
                <a:ea typeface="Calibri"/>
                <a:cs typeface="Calibri"/>
                <a:sym typeface="Calibri"/>
              </a:rPr>
              <a:t>Native Band </a:t>
            </a:r>
            <a:endParaRPr sz="700"/>
          </a:p>
        </p:txBody>
      </p:sp>
      <p:pic>
        <p:nvPicPr>
          <p:cNvPr id="443" name="Google Shape;443;p44"/>
          <p:cNvPicPr preferRelativeResize="0"/>
          <p:nvPr/>
        </p:nvPicPr>
        <p:blipFill rotWithShape="1">
          <a:blip r:embed="rId3">
            <a:alphaModFix/>
          </a:blip>
          <a:srcRect b="0" l="0" r="0" t="0"/>
          <a:stretch/>
        </p:blipFill>
        <p:spPr>
          <a:xfrm>
            <a:off x="130599" y="4057149"/>
            <a:ext cx="3824225" cy="2558775"/>
          </a:xfrm>
          <a:prstGeom prst="rect">
            <a:avLst/>
          </a:prstGeom>
          <a:noFill/>
          <a:ln>
            <a:noFill/>
          </a:ln>
        </p:spPr>
      </p:pic>
      <p:graphicFrame>
        <p:nvGraphicFramePr>
          <p:cNvPr id="444" name="Google Shape;444;p44"/>
          <p:cNvGraphicFramePr/>
          <p:nvPr/>
        </p:nvGraphicFramePr>
        <p:xfrm>
          <a:off x="7601992" y="722775"/>
          <a:ext cx="3000000" cy="3000000"/>
        </p:xfrm>
        <a:graphic>
          <a:graphicData uri="http://schemas.openxmlformats.org/drawingml/2006/table">
            <a:tbl>
              <a:tblPr>
                <a:noFill/>
                <a:tableStyleId>{6A721612-0165-4388-ACE5-6CE19BFE5BB6}</a:tableStyleId>
              </a:tblPr>
              <a:tblGrid>
                <a:gridCol w="852850"/>
                <a:gridCol w="726300"/>
                <a:gridCol w="1146875"/>
                <a:gridCol w="382850"/>
                <a:gridCol w="382850"/>
                <a:gridCol w="382850"/>
                <a:gridCol w="382850"/>
              </a:tblGrid>
              <a:tr h="451525">
                <a:tc>
                  <a:txBody>
                    <a:bodyPr/>
                    <a:lstStyle/>
                    <a:p>
                      <a:pPr indent="0" lvl="0" marL="0" rtl="0" algn="ctr">
                        <a:lnSpc>
                          <a:spcPct val="115000"/>
                        </a:lnSpc>
                        <a:spcBef>
                          <a:spcPts val="0"/>
                        </a:spcBef>
                        <a:spcAft>
                          <a:spcPts val="0"/>
                        </a:spcAft>
                        <a:buNone/>
                      </a:pPr>
                      <a:r>
                        <a:rPr b="1" lang="en-IN" sz="1300">
                          <a:solidFill>
                            <a:srgbClr val="0000FF"/>
                          </a:solidFill>
                          <a:latin typeface="Droid Serif"/>
                          <a:ea typeface="Droid Serif"/>
                          <a:cs typeface="Droid Serif"/>
                          <a:sym typeface="Droid Serif"/>
                        </a:rPr>
                        <a:t>Parameters</a:t>
                      </a:r>
                      <a:endParaRPr b="1" sz="1300">
                        <a:solidFill>
                          <a:srgbClr val="0000FF"/>
                        </a:solidFill>
                        <a:latin typeface="Droid Serif"/>
                        <a:ea typeface="Droid Serif"/>
                        <a:cs typeface="Droid Serif"/>
                        <a:sym typeface="Droid Serif"/>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1300">
                          <a:solidFill>
                            <a:srgbClr val="0000FF"/>
                          </a:solidFill>
                          <a:latin typeface="Droid Serif"/>
                          <a:ea typeface="Droid Serif"/>
                          <a:cs typeface="Droid Serif"/>
                          <a:sym typeface="Droid Serif"/>
                        </a:rPr>
                        <a:t>Symbol</a:t>
                      </a:r>
                      <a:endParaRPr b="1" sz="1300">
                        <a:solidFill>
                          <a:srgbClr val="0000FF"/>
                        </a:solidFill>
                        <a:latin typeface="Droid Serif"/>
                        <a:ea typeface="Droid Serif"/>
                        <a:cs typeface="Droid Serif"/>
                        <a:sym typeface="Droid Serif"/>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1300">
                          <a:solidFill>
                            <a:srgbClr val="0000FF"/>
                          </a:solidFill>
                          <a:latin typeface="Droid Serif"/>
                          <a:ea typeface="Droid Serif"/>
                          <a:cs typeface="Droid Serif"/>
                          <a:sym typeface="Droid Serif"/>
                        </a:rPr>
                        <a:t>Physical Meaning</a:t>
                      </a:r>
                      <a:endParaRPr b="1" sz="1300">
                        <a:solidFill>
                          <a:srgbClr val="0000FF"/>
                        </a:solidFill>
                        <a:latin typeface="Droid Serif"/>
                        <a:ea typeface="Droid Serif"/>
                        <a:cs typeface="Droid Serif"/>
                        <a:sym typeface="Droid Serif"/>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700"/>
                        <a:t>p = 6</a:t>
                      </a:r>
                      <a:endParaRPr b="1" sz="7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700"/>
                        <a:t>p = 7</a:t>
                      </a:r>
                      <a:endParaRPr b="1" sz="7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700"/>
                        <a:t>p = 8</a:t>
                      </a:r>
                      <a:endParaRPr b="1" sz="7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IN" sz="700"/>
                        <a:t>p = 9</a:t>
                      </a:r>
                      <a:endParaRPr b="1" sz="7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Magnetic field</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(B)</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Magnetar surface field strength</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Initial spin period</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(P_i)</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Initial rotation of magnetar</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Initial disc mass</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(M_{D,i})</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Mass of accretion disc</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236500">
                <a:tc>
                  <a:txBody>
                    <a:bodyPr/>
                    <a:lstStyle/>
                    <a:p>
                      <a:pPr indent="0" lvl="0" marL="0" rtl="0" algn="l">
                        <a:spcBef>
                          <a:spcPts val="0"/>
                        </a:spcBef>
                        <a:spcAft>
                          <a:spcPts val="0"/>
                        </a:spcAft>
                        <a:buNone/>
                      </a:pPr>
                      <a:r>
                        <a:rPr lang="en-IN" sz="1000"/>
                        <a:t>Disc radius</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(R_D)</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Size of accretion disc</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Fallback timescale ratio</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(\epsilon)</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Controls fallback duration</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Fallback mass fraction</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(\delta)</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Available fallback mass</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Beaming factor</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(1/f_B)</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Jet collimation (anisotropy)</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Dipole efficiency</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(\eta_dip)</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Spin-down → radiation efficiency</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44025">
                <a:tc>
                  <a:txBody>
                    <a:bodyPr/>
                    <a:lstStyle/>
                    <a:p>
                      <a:pPr indent="0" lvl="0" marL="0" rtl="0" algn="l">
                        <a:spcBef>
                          <a:spcPts val="0"/>
                        </a:spcBef>
                        <a:spcAft>
                          <a:spcPts val="0"/>
                        </a:spcAft>
                        <a:buNone/>
                      </a:pPr>
                      <a:r>
                        <a:rPr lang="en-IN" sz="1000"/>
                        <a:t>Propeller efficiency</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(\eta_prop)</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Propeller → radiation efficiency</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IN" sz="1000"/>
                        <a:t>✓</a:t>
                      </a:r>
                      <a:endParaRPr sz="1000"/>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5"/>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451" name="Google Shape;451;p45"/>
          <p:cNvPicPr preferRelativeResize="0"/>
          <p:nvPr/>
        </p:nvPicPr>
        <p:blipFill rotWithShape="1">
          <a:blip r:embed="rId3">
            <a:alphaModFix/>
          </a:blip>
          <a:srcRect b="20" l="0" r="0" t="20"/>
          <a:stretch/>
        </p:blipFill>
        <p:spPr>
          <a:xfrm>
            <a:off x="6477000" y="1276350"/>
            <a:ext cx="5048400" cy="5362500"/>
          </a:xfrm>
          <a:prstGeom prst="rect">
            <a:avLst/>
          </a:prstGeom>
          <a:noFill/>
          <a:ln cap="flat" cmpd="sng" w="19050">
            <a:solidFill>
              <a:srgbClr val="980000"/>
            </a:solidFill>
            <a:prstDash val="solid"/>
            <a:round/>
            <a:headEnd len="sm" w="sm" type="none"/>
            <a:tailEnd len="sm" w="sm" type="none"/>
          </a:ln>
        </p:spPr>
      </p:pic>
      <p:sp>
        <p:nvSpPr>
          <p:cNvPr id="452" name="Google Shape;452;p45"/>
          <p:cNvSpPr txBox="1"/>
          <p:nvPr/>
        </p:nvSpPr>
        <p:spPr>
          <a:xfrm>
            <a:off x="0" y="0"/>
            <a:ext cx="12192000" cy="647700"/>
          </a:xfrm>
          <a:prstGeom prst="rect">
            <a:avLst/>
          </a:prstGeom>
          <a:gradFill>
            <a:gsLst>
              <a:gs pos="0">
                <a:srgbClr val="DB0000"/>
              </a:gs>
              <a:gs pos="100000">
                <a:srgbClr val="540303"/>
              </a:gs>
            </a:gsLst>
            <a:lin ang="5400000"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3200">
                <a:solidFill>
                  <a:srgbClr val="FFFFFF"/>
                </a:solidFill>
                <a:latin typeface="Droid Serif"/>
                <a:ea typeface="Droid Serif"/>
                <a:cs typeface="Droid Serif"/>
                <a:sym typeface="Droid Serif"/>
              </a:rPr>
              <a:t>Fitting Results</a:t>
            </a:r>
            <a:endParaRPr b="1" i="0" sz="3200">
              <a:solidFill>
                <a:srgbClr val="FFFFFF"/>
              </a:solidFill>
              <a:latin typeface="Droid Serif"/>
              <a:ea typeface="Droid Serif"/>
              <a:cs typeface="Droid Serif"/>
              <a:sym typeface="Droid Serif"/>
            </a:endParaRPr>
          </a:p>
        </p:txBody>
      </p:sp>
      <p:pic>
        <p:nvPicPr>
          <p:cNvPr id="453" name="Google Shape;453;p45"/>
          <p:cNvPicPr preferRelativeResize="0"/>
          <p:nvPr/>
        </p:nvPicPr>
        <p:blipFill rotWithShape="1">
          <a:blip r:embed="rId4">
            <a:alphaModFix/>
          </a:blip>
          <a:srcRect b="30" l="0" r="0" t="20"/>
          <a:stretch/>
        </p:blipFill>
        <p:spPr>
          <a:xfrm>
            <a:off x="666750" y="1276350"/>
            <a:ext cx="5048400" cy="5362500"/>
          </a:xfrm>
          <a:prstGeom prst="rect">
            <a:avLst/>
          </a:prstGeom>
          <a:noFill/>
          <a:ln cap="flat" cmpd="sng" w="19050">
            <a:solidFill>
              <a:srgbClr val="980000"/>
            </a:solidFill>
            <a:prstDash val="solid"/>
            <a:round/>
            <a:headEnd len="sm" w="sm" type="none"/>
            <a:tailEnd len="sm" w="sm" type="none"/>
          </a:ln>
        </p:spPr>
      </p:pic>
      <p:sp>
        <p:nvSpPr>
          <p:cNvPr id="454" name="Google Shape;454;p45"/>
          <p:cNvSpPr/>
          <p:nvPr/>
        </p:nvSpPr>
        <p:spPr>
          <a:xfrm>
            <a:off x="666750" y="762000"/>
            <a:ext cx="5048400" cy="419100"/>
          </a:xfrm>
          <a:prstGeom prst="roundRect">
            <a:avLst>
              <a:gd fmla="val 18181" name="adj"/>
            </a:avLst>
          </a:prstGeom>
          <a:gradFill>
            <a:gsLst>
              <a:gs pos="0">
                <a:srgbClr val="1E3A8A"/>
              </a:gs>
              <a:gs pos="100000">
                <a:srgbClr val="3B82F6"/>
              </a:gs>
            </a:gsLst>
            <a:lin ang="5400000"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1800">
                <a:solidFill>
                  <a:srgbClr val="FFFFFF"/>
                </a:solidFill>
                <a:latin typeface="Droid Serif"/>
                <a:ea typeface="Droid Serif"/>
                <a:cs typeface="Droid Serif"/>
                <a:sym typeface="Droid Serif"/>
              </a:rPr>
              <a:t>GRB 160821B</a:t>
            </a:r>
            <a:endParaRPr b="1" i="0" sz="1800">
              <a:solidFill>
                <a:srgbClr val="FFFFFF"/>
              </a:solidFill>
              <a:latin typeface="Droid Serif"/>
              <a:ea typeface="Droid Serif"/>
              <a:cs typeface="Droid Serif"/>
              <a:sym typeface="Droid Serif"/>
            </a:endParaRPr>
          </a:p>
        </p:txBody>
      </p:sp>
      <p:sp>
        <p:nvSpPr>
          <p:cNvPr id="455" name="Google Shape;455;p45"/>
          <p:cNvSpPr/>
          <p:nvPr/>
        </p:nvSpPr>
        <p:spPr>
          <a:xfrm>
            <a:off x="6477000" y="762000"/>
            <a:ext cx="5048400" cy="419100"/>
          </a:xfrm>
          <a:prstGeom prst="roundRect">
            <a:avLst>
              <a:gd fmla="val 18181" name="adj"/>
            </a:avLst>
          </a:prstGeom>
          <a:gradFill>
            <a:gsLst>
              <a:gs pos="0">
                <a:srgbClr val="1E3A8A"/>
              </a:gs>
              <a:gs pos="100000">
                <a:srgbClr val="3B82F6"/>
              </a:gs>
            </a:gsLst>
            <a:lin ang="5400000"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1800">
                <a:solidFill>
                  <a:srgbClr val="FFFFFF"/>
                </a:solidFill>
                <a:latin typeface="Droid Serif"/>
                <a:ea typeface="Droid Serif"/>
                <a:cs typeface="Droid Serif"/>
                <a:sym typeface="Droid Serif"/>
              </a:rPr>
              <a:t>GRB 180805B</a:t>
            </a:r>
            <a:endParaRPr b="1" i="0" sz="1800">
              <a:solidFill>
                <a:srgbClr val="FFFFFF"/>
              </a:solidFill>
              <a:latin typeface="Droid Serif"/>
              <a:ea typeface="Droid Serif"/>
              <a:cs typeface="Droid Serif"/>
              <a:sym typeface="Droid Serif"/>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46"/>
          <p:cNvSpPr txBox="1"/>
          <p:nvPr>
            <p:ph idx="12" type="sldNum"/>
          </p:nvPr>
        </p:nvSpPr>
        <p:spPr>
          <a:xfrm>
            <a:off x="9332550" y="644660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
        <p:nvSpPr>
          <p:cNvPr id="462" name="Google Shape;462;p46"/>
          <p:cNvSpPr txBox="1"/>
          <p:nvPr/>
        </p:nvSpPr>
        <p:spPr>
          <a:xfrm>
            <a:off x="0" y="0"/>
            <a:ext cx="12192000" cy="647700"/>
          </a:xfrm>
          <a:prstGeom prst="rect">
            <a:avLst/>
          </a:prstGeom>
          <a:gradFill>
            <a:gsLst>
              <a:gs pos="0">
                <a:srgbClr val="DB0000"/>
              </a:gs>
              <a:gs pos="100000">
                <a:srgbClr val="540303"/>
              </a:gs>
            </a:gsLst>
            <a:lin ang="5400012"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3200">
                <a:solidFill>
                  <a:srgbClr val="FFFFFF"/>
                </a:solidFill>
                <a:latin typeface="Droid Serif"/>
                <a:ea typeface="Droid Serif"/>
                <a:cs typeface="Droid Serif"/>
                <a:sym typeface="Droid Serif"/>
              </a:rPr>
              <a:t>Fitting Results</a:t>
            </a:r>
            <a:endParaRPr b="1" i="0" sz="3200">
              <a:solidFill>
                <a:srgbClr val="FFFFFF"/>
              </a:solidFill>
              <a:latin typeface="Droid Serif"/>
              <a:ea typeface="Droid Serif"/>
              <a:cs typeface="Droid Serif"/>
              <a:sym typeface="Droid Serif"/>
            </a:endParaRPr>
          </a:p>
        </p:txBody>
      </p:sp>
      <p:sp>
        <p:nvSpPr>
          <p:cNvPr id="463" name="Google Shape;463;p46"/>
          <p:cNvSpPr/>
          <p:nvPr/>
        </p:nvSpPr>
        <p:spPr>
          <a:xfrm>
            <a:off x="666750" y="762000"/>
            <a:ext cx="5048400" cy="419100"/>
          </a:xfrm>
          <a:prstGeom prst="roundRect">
            <a:avLst>
              <a:gd fmla="val 18181" name="adj"/>
            </a:avLst>
          </a:prstGeom>
          <a:gradFill>
            <a:gsLst>
              <a:gs pos="0">
                <a:srgbClr val="1E3A8A"/>
              </a:gs>
              <a:gs pos="100000">
                <a:srgbClr val="3B82F6"/>
              </a:gs>
            </a:gsLst>
            <a:lin ang="5400012"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1800">
                <a:solidFill>
                  <a:srgbClr val="FFFFFF"/>
                </a:solidFill>
                <a:latin typeface="Droid Serif"/>
                <a:ea typeface="Droid Serif"/>
                <a:cs typeface="Droid Serif"/>
                <a:sym typeface="Droid Serif"/>
              </a:rPr>
              <a:t>GRB </a:t>
            </a:r>
            <a:r>
              <a:rPr b="1" lang="en-IN" sz="1800">
                <a:solidFill>
                  <a:srgbClr val="FFFFFF"/>
                </a:solidFill>
                <a:latin typeface="Droid Serif"/>
                <a:ea typeface="Droid Serif"/>
                <a:cs typeface="Droid Serif"/>
                <a:sym typeface="Droid Serif"/>
              </a:rPr>
              <a:t>210323A</a:t>
            </a:r>
            <a:endParaRPr b="1" i="0" sz="1800">
              <a:solidFill>
                <a:srgbClr val="FFFFFF"/>
              </a:solidFill>
              <a:latin typeface="Droid Serif"/>
              <a:ea typeface="Droid Serif"/>
              <a:cs typeface="Droid Serif"/>
              <a:sym typeface="Droid Serif"/>
            </a:endParaRPr>
          </a:p>
        </p:txBody>
      </p:sp>
      <p:sp>
        <p:nvSpPr>
          <p:cNvPr id="464" name="Google Shape;464;p46"/>
          <p:cNvSpPr/>
          <p:nvPr/>
        </p:nvSpPr>
        <p:spPr>
          <a:xfrm>
            <a:off x="6477000" y="762000"/>
            <a:ext cx="5048400" cy="419100"/>
          </a:xfrm>
          <a:prstGeom prst="roundRect">
            <a:avLst>
              <a:gd fmla="val 18181" name="adj"/>
            </a:avLst>
          </a:prstGeom>
          <a:gradFill>
            <a:gsLst>
              <a:gs pos="0">
                <a:srgbClr val="1E3A8A"/>
              </a:gs>
              <a:gs pos="100000">
                <a:srgbClr val="3B82F6"/>
              </a:gs>
            </a:gsLst>
            <a:lin ang="5400012" scaled="0"/>
          </a:gradFill>
          <a:ln>
            <a:noFill/>
          </a:ln>
        </p:spPr>
        <p:txBody>
          <a:bodyPr anchorCtr="0" anchor="ctr" bIns="0" lIns="0" spcFirstLastPara="1" rIns="0" wrap="square" tIns="0">
            <a:noAutofit/>
          </a:bodyPr>
          <a:lstStyle/>
          <a:p>
            <a:pPr indent="0" lvl="0" marL="0" rtl="0" algn="ctr">
              <a:spcBef>
                <a:spcPts val="0"/>
              </a:spcBef>
              <a:spcAft>
                <a:spcPts val="0"/>
              </a:spcAft>
              <a:buNone/>
            </a:pPr>
            <a:r>
              <a:rPr b="1" i="0" lang="en-IN" sz="1800">
                <a:solidFill>
                  <a:srgbClr val="FFFFFF"/>
                </a:solidFill>
                <a:latin typeface="Droid Serif"/>
                <a:ea typeface="Droid Serif"/>
                <a:cs typeface="Droid Serif"/>
                <a:sym typeface="Droid Serif"/>
              </a:rPr>
              <a:t>GRB </a:t>
            </a:r>
            <a:r>
              <a:rPr b="1" lang="en-IN" sz="1800">
                <a:solidFill>
                  <a:srgbClr val="FFFFFF"/>
                </a:solidFill>
                <a:latin typeface="Droid Serif"/>
                <a:ea typeface="Droid Serif"/>
                <a:cs typeface="Droid Serif"/>
                <a:sym typeface="Droid Serif"/>
              </a:rPr>
              <a:t>211023B</a:t>
            </a:r>
            <a:endParaRPr b="1" i="0" sz="1800">
              <a:solidFill>
                <a:srgbClr val="FFFFFF"/>
              </a:solidFill>
              <a:latin typeface="Droid Serif"/>
              <a:ea typeface="Droid Serif"/>
              <a:cs typeface="Droid Serif"/>
              <a:sym typeface="Droid Serif"/>
            </a:endParaRPr>
          </a:p>
        </p:txBody>
      </p:sp>
      <p:pic>
        <p:nvPicPr>
          <p:cNvPr id="465" name="Google Shape;465;p46" title="GRB210323A_p7_p9_n_comparison.png"/>
          <p:cNvPicPr preferRelativeResize="0"/>
          <p:nvPr/>
        </p:nvPicPr>
        <p:blipFill>
          <a:blip r:embed="rId3">
            <a:alphaModFix/>
          </a:blip>
          <a:stretch>
            <a:fillRect/>
          </a:stretch>
        </p:blipFill>
        <p:spPr>
          <a:xfrm>
            <a:off x="663600" y="1271550"/>
            <a:ext cx="5048398" cy="5365402"/>
          </a:xfrm>
          <a:prstGeom prst="rect">
            <a:avLst/>
          </a:prstGeom>
          <a:noFill/>
          <a:ln cap="flat" cmpd="sng" w="28575">
            <a:solidFill>
              <a:srgbClr val="980000"/>
            </a:solidFill>
            <a:prstDash val="solid"/>
            <a:round/>
            <a:headEnd len="sm" w="sm" type="none"/>
            <a:tailEnd len="sm" w="sm" type="none"/>
          </a:ln>
        </p:spPr>
      </p:pic>
      <p:pic>
        <p:nvPicPr>
          <p:cNvPr id="466" name="Google Shape;466;p46" title="GRB211023B_p7_p9_n_comparison.png"/>
          <p:cNvPicPr preferRelativeResize="0"/>
          <p:nvPr/>
        </p:nvPicPr>
        <p:blipFill>
          <a:blip r:embed="rId4">
            <a:alphaModFix/>
          </a:blip>
          <a:stretch>
            <a:fillRect/>
          </a:stretch>
        </p:blipFill>
        <p:spPr>
          <a:xfrm>
            <a:off x="6477000" y="1271550"/>
            <a:ext cx="5048398" cy="5365391"/>
          </a:xfrm>
          <a:prstGeom prst="rect">
            <a:avLst/>
          </a:prstGeom>
          <a:noFill/>
          <a:ln cap="flat" cmpd="sng" w="28575">
            <a:solidFill>
              <a:srgbClr val="980000"/>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1" name="Shape 471"/>
        <p:cNvGrpSpPr/>
        <p:nvPr/>
      </p:nvGrpSpPr>
      <p:grpSpPr>
        <a:xfrm>
          <a:off x="0" y="0"/>
          <a:ext cx="0" cy="0"/>
          <a:chOff x="0" y="0"/>
          <a:chExt cx="0" cy="0"/>
        </a:xfrm>
      </p:grpSpPr>
      <p:sp>
        <p:nvSpPr>
          <p:cNvPr id="472" name="Google Shape;472;p47"/>
          <p:cNvSpPr txBox="1"/>
          <p:nvPr>
            <p:ph idx="12" type="sldNum"/>
          </p:nvPr>
        </p:nvSpPr>
        <p:spPr>
          <a:xfrm>
            <a:off x="9332554" y="6419521"/>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
        <p:nvSpPr>
          <p:cNvPr id="473" name="Google Shape;473;p47"/>
          <p:cNvSpPr txBox="1"/>
          <p:nvPr/>
        </p:nvSpPr>
        <p:spPr>
          <a:xfrm>
            <a:off x="4788725" y="238125"/>
            <a:ext cx="72840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r">
              <a:spcBef>
                <a:spcPts val="0"/>
              </a:spcBef>
              <a:spcAft>
                <a:spcPts val="0"/>
              </a:spcAft>
              <a:buNone/>
            </a:pPr>
            <a:r>
              <a:rPr b="1" lang="en-IN" sz="2400">
                <a:solidFill>
                  <a:srgbClr val="F8FAFC"/>
                </a:solidFill>
                <a:latin typeface="Courgette"/>
                <a:ea typeface="Courgette"/>
                <a:cs typeface="Courgette"/>
                <a:sym typeface="Courgette"/>
              </a:rPr>
              <a:t>Interpretation of Results </a:t>
            </a:r>
            <a:r>
              <a:rPr lang="en-IN" sz="1300">
                <a:solidFill>
                  <a:srgbClr val="94A3B8"/>
                </a:solidFill>
                <a:latin typeface="Courgette"/>
                <a:ea typeface="Courgette"/>
                <a:cs typeface="Courgette"/>
                <a:sym typeface="Courgette"/>
              </a:rPr>
              <a:t>| Statistical Parameter Fitting &amp; Sample Correlations</a:t>
            </a:r>
            <a:endParaRPr b="1" sz="2400">
              <a:solidFill>
                <a:srgbClr val="F8FAFC"/>
              </a:solidFill>
              <a:latin typeface="Courgette"/>
              <a:ea typeface="Courgette"/>
              <a:cs typeface="Courgette"/>
              <a:sym typeface="Courgette"/>
            </a:endParaRPr>
          </a:p>
        </p:txBody>
      </p:sp>
      <p:sp>
        <p:nvSpPr>
          <p:cNvPr id="474" name="Google Shape;474;p47"/>
          <p:cNvSpPr/>
          <p:nvPr/>
        </p:nvSpPr>
        <p:spPr>
          <a:xfrm>
            <a:off x="540425" y="3435725"/>
            <a:ext cx="4152300" cy="3285900"/>
          </a:xfrm>
          <a:prstGeom prst="roundRect">
            <a:avLst>
              <a:gd fmla="val 3571" name="adj"/>
            </a:avLst>
          </a:prstGeom>
          <a:solidFill>
            <a:srgbClr val="111827"/>
          </a:solidFill>
          <a:ln cap="flat" cmpd="sng" w="14300">
            <a:solidFill>
              <a:srgbClr val="1F293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75" name="Google Shape;475;p47"/>
          <p:cNvSpPr txBox="1"/>
          <p:nvPr/>
        </p:nvSpPr>
        <p:spPr>
          <a:xfrm>
            <a:off x="486278" y="3471825"/>
            <a:ext cx="4248300" cy="266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IN" sz="1200">
                <a:solidFill>
                  <a:srgbClr val="38BDF8"/>
                </a:solidFill>
                <a:latin typeface="Droid Serif"/>
                <a:ea typeface="Droid Serif"/>
                <a:cs typeface="Droid Serif"/>
                <a:sym typeface="Droid Serif"/>
              </a:rPr>
              <a:t>Magnetic Field Strength vs. Spin Period</a:t>
            </a:r>
            <a:endParaRPr sz="1200">
              <a:solidFill>
                <a:srgbClr val="38BDF8"/>
              </a:solidFill>
              <a:latin typeface="Droid Serif"/>
              <a:ea typeface="Droid Serif"/>
              <a:cs typeface="Droid Serif"/>
              <a:sym typeface="Droid Serif"/>
            </a:endParaRPr>
          </a:p>
        </p:txBody>
      </p:sp>
      <p:sp>
        <p:nvSpPr>
          <p:cNvPr id="476" name="Google Shape;476;p47"/>
          <p:cNvSpPr/>
          <p:nvPr/>
        </p:nvSpPr>
        <p:spPr>
          <a:xfrm>
            <a:off x="5048250" y="904875"/>
            <a:ext cx="7053600" cy="5524500"/>
          </a:xfrm>
          <a:prstGeom prst="roundRect">
            <a:avLst>
              <a:gd fmla="val 1724" name="adj"/>
            </a:avLst>
          </a:prstGeom>
          <a:solidFill>
            <a:srgbClr val="111827"/>
          </a:solidFill>
          <a:ln cap="flat" cmpd="sng" w="14300">
            <a:solidFill>
              <a:srgbClr val="1F293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77" name="Google Shape;477;p47"/>
          <p:cNvSpPr txBox="1"/>
          <p:nvPr/>
        </p:nvSpPr>
        <p:spPr>
          <a:xfrm>
            <a:off x="5191125" y="1000125"/>
            <a:ext cx="64770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IN" sz="2000">
                <a:solidFill>
                  <a:srgbClr val="F8FAFC"/>
                </a:solidFill>
                <a:latin typeface="Inter SemiBold"/>
                <a:ea typeface="Inter SemiBold"/>
                <a:cs typeface="Inter SemiBold"/>
                <a:sym typeface="Inter SemiBold"/>
              </a:rPr>
              <a:t>Summary of Derived Fit Parameters</a:t>
            </a:r>
            <a:endParaRPr b="0" sz="2000">
              <a:solidFill>
                <a:srgbClr val="F8FAFC"/>
              </a:solidFill>
              <a:latin typeface="Inter SemiBold"/>
              <a:ea typeface="Inter SemiBold"/>
              <a:cs typeface="Inter SemiBold"/>
              <a:sym typeface="Inter SemiBold"/>
            </a:endParaRPr>
          </a:p>
        </p:txBody>
      </p:sp>
      <p:sp>
        <p:nvSpPr>
          <p:cNvPr id="478" name="Google Shape;478;p47"/>
          <p:cNvSpPr txBox="1"/>
          <p:nvPr/>
        </p:nvSpPr>
        <p:spPr>
          <a:xfrm>
            <a:off x="5227225" y="1411150"/>
            <a:ext cx="6477000" cy="209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IN" sz="1250">
                <a:solidFill>
                  <a:srgbClr val="94A3B8"/>
                </a:solidFill>
                <a:latin typeface="Inter"/>
                <a:ea typeface="Inter"/>
                <a:cs typeface="Inter"/>
                <a:sym typeface="Inter"/>
              </a:rPr>
              <a:t>Best-fit magnetar and accretion parameters evaluated across sample GRB events</a:t>
            </a:r>
            <a:endParaRPr sz="1250">
              <a:solidFill>
                <a:srgbClr val="94A3B8"/>
              </a:solidFill>
              <a:latin typeface="Inter"/>
              <a:ea typeface="Inter"/>
              <a:cs typeface="Inter"/>
              <a:sym typeface="Inter"/>
            </a:endParaRPr>
          </a:p>
        </p:txBody>
      </p:sp>
      <p:sp>
        <p:nvSpPr>
          <p:cNvPr id="479" name="Google Shape;479;p47"/>
          <p:cNvSpPr/>
          <p:nvPr/>
        </p:nvSpPr>
        <p:spPr>
          <a:xfrm>
            <a:off x="5143500" y="2199377"/>
            <a:ext cx="6867900" cy="3109200"/>
          </a:xfrm>
          <a:prstGeom prst="roundRect">
            <a:avLst>
              <a:gd fmla="val 1219"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480" name="Google Shape;480;p47" title="magnetar_period_B_with_gibson2017_our_study_dpi500.png"/>
          <p:cNvPicPr preferRelativeResize="0"/>
          <p:nvPr/>
        </p:nvPicPr>
        <p:blipFill>
          <a:blip r:embed="rId4">
            <a:alphaModFix/>
          </a:blip>
          <a:stretch>
            <a:fillRect/>
          </a:stretch>
        </p:blipFill>
        <p:spPr>
          <a:xfrm>
            <a:off x="958578" y="3710700"/>
            <a:ext cx="3363000" cy="2876950"/>
          </a:xfrm>
          <a:prstGeom prst="rect">
            <a:avLst/>
          </a:prstGeom>
          <a:noFill/>
          <a:ln>
            <a:noFill/>
          </a:ln>
        </p:spPr>
      </p:pic>
      <p:pic>
        <p:nvPicPr>
          <p:cNvPr id="481" name="Google Shape;481;p47" title="Screenshot 2026-09-30 at 11.55.16 AM.png"/>
          <p:cNvPicPr preferRelativeResize="0"/>
          <p:nvPr/>
        </p:nvPicPr>
        <p:blipFill>
          <a:blip r:embed="rId5">
            <a:alphaModFix/>
          </a:blip>
          <a:stretch>
            <a:fillRect/>
          </a:stretch>
        </p:blipFill>
        <p:spPr>
          <a:xfrm>
            <a:off x="5141100" y="2206888"/>
            <a:ext cx="6867901" cy="3094162"/>
          </a:xfrm>
          <a:prstGeom prst="rect">
            <a:avLst/>
          </a:prstGeom>
          <a:noFill/>
          <a:ln>
            <a:noFill/>
          </a:ln>
        </p:spPr>
      </p:pic>
      <p:sp>
        <p:nvSpPr>
          <p:cNvPr id="482" name="Google Shape;482;p47"/>
          <p:cNvSpPr txBox="1"/>
          <p:nvPr/>
        </p:nvSpPr>
        <p:spPr>
          <a:xfrm rot="-2314892">
            <a:off x="2191244" y="1867639"/>
            <a:ext cx="2366316" cy="34708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100">
                <a:solidFill>
                  <a:schemeClr val="dk1"/>
                </a:solidFill>
                <a:latin typeface="Calibri"/>
                <a:ea typeface="Calibri"/>
                <a:cs typeface="Calibri"/>
                <a:sym typeface="Calibri"/>
              </a:rPr>
              <a:t>Preliminary</a:t>
            </a:r>
            <a:endParaRPr sz="2100">
              <a:solidFill>
                <a:schemeClr val="dk1"/>
              </a:solidFill>
              <a:latin typeface="Calibri"/>
              <a:ea typeface="Calibri"/>
              <a:cs typeface="Calibri"/>
              <a:sym typeface="Calibri"/>
            </a:endParaRPr>
          </a:p>
        </p:txBody>
      </p:sp>
      <p:sp>
        <p:nvSpPr>
          <p:cNvPr id="483" name="Google Shape;483;p47"/>
          <p:cNvSpPr/>
          <p:nvPr/>
        </p:nvSpPr>
        <p:spPr>
          <a:xfrm>
            <a:off x="6513875" y="2224550"/>
            <a:ext cx="1044600" cy="2998800"/>
          </a:xfrm>
          <a:prstGeom prst="roundRect">
            <a:avLst>
              <a:gd fmla="val 16667" name="adj"/>
            </a:avLst>
          </a:prstGeom>
          <a:noFill/>
          <a:ln cap="flat" cmpd="sng" w="28575">
            <a:solidFill>
              <a:srgbClr val="0070C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484" name="Google Shape;484;p47"/>
          <p:cNvCxnSpPr>
            <a:stCxn id="483" idx="2"/>
          </p:cNvCxnSpPr>
          <p:nvPr/>
        </p:nvCxnSpPr>
        <p:spPr>
          <a:xfrm flipH="1">
            <a:off x="4336175" y="5223350"/>
            <a:ext cx="2700000" cy="989700"/>
          </a:xfrm>
          <a:prstGeom prst="straightConnector1">
            <a:avLst/>
          </a:prstGeom>
          <a:noFill/>
          <a:ln cap="flat" cmpd="sng" w="28575">
            <a:solidFill>
              <a:srgbClr val="F6B26B"/>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9" name="Shape 489"/>
        <p:cNvGrpSpPr/>
        <p:nvPr/>
      </p:nvGrpSpPr>
      <p:grpSpPr>
        <a:xfrm>
          <a:off x="0" y="0"/>
          <a:ext cx="0" cy="0"/>
          <a:chOff x="0" y="0"/>
          <a:chExt cx="0" cy="0"/>
        </a:xfrm>
      </p:grpSpPr>
      <p:sp>
        <p:nvSpPr>
          <p:cNvPr id="490" name="Google Shape;490;p48"/>
          <p:cNvSpPr txBox="1"/>
          <p:nvPr>
            <p:ph idx="12" type="sldNum"/>
          </p:nvPr>
        </p:nvSpPr>
        <p:spPr>
          <a:xfrm>
            <a:off x="9332554" y="6419521"/>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
        <p:nvSpPr>
          <p:cNvPr id="491" name="Google Shape;491;p48"/>
          <p:cNvSpPr txBox="1"/>
          <p:nvPr/>
        </p:nvSpPr>
        <p:spPr>
          <a:xfrm>
            <a:off x="4788725" y="238125"/>
            <a:ext cx="72840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r">
              <a:spcBef>
                <a:spcPts val="0"/>
              </a:spcBef>
              <a:spcAft>
                <a:spcPts val="0"/>
              </a:spcAft>
              <a:buNone/>
            </a:pPr>
            <a:r>
              <a:rPr b="1" lang="en-IN" sz="2400">
                <a:solidFill>
                  <a:srgbClr val="F8FAFC"/>
                </a:solidFill>
                <a:latin typeface="Courgette"/>
                <a:ea typeface="Courgette"/>
                <a:cs typeface="Courgette"/>
                <a:sym typeface="Courgette"/>
              </a:rPr>
              <a:t>Interpretation of Results </a:t>
            </a:r>
            <a:r>
              <a:rPr lang="en-IN" sz="1300">
                <a:solidFill>
                  <a:srgbClr val="94A3B8"/>
                </a:solidFill>
                <a:latin typeface="Courgette"/>
                <a:ea typeface="Courgette"/>
                <a:cs typeface="Courgette"/>
                <a:sym typeface="Courgette"/>
              </a:rPr>
              <a:t>| Statistical Parameter Fitting &amp; Sample Correlations</a:t>
            </a:r>
            <a:endParaRPr b="1" sz="2400">
              <a:solidFill>
                <a:srgbClr val="F8FAFC"/>
              </a:solidFill>
              <a:latin typeface="Courgette"/>
              <a:ea typeface="Courgette"/>
              <a:cs typeface="Courgette"/>
              <a:sym typeface="Courgette"/>
            </a:endParaRPr>
          </a:p>
        </p:txBody>
      </p:sp>
      <p:sp>
        <p:nvSpPr>
          <p:cNvPr id="492" name="Google Shape;492;p48"/>
          <p:cNvSpPr/>
          <p:nvPr/>
        </p:nvSpPr>
        <p:spPr>
          <a:xfrm>
            <a:off x="540425" y="69625"/>
            <a:ext cx="4152300" cy="3239700"/>
          </a:xfrm>
          <a:prstGeom prst="roundRect">
            <a:avLst>
              <a:gd fmla="val 3571" name="adj"/>
            </a:avLst>
          </a:prstGeom>
          <a:solidFill>
            <a:srgbClr val="111827"/>
          </a:solidFill>
          <a:ln cap="flat" cmpd="sng" w="14300">
            <a:solidFill>
              <a:srgbClr val="1F293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3" name="Google Shape;493;p48"/>
          <p:cNvSpPr txBox="1"/>
          <p:nvPr/>
        </p:nvSpPr>
        <p:spPr>
          <a:xfrm>
            <a:off x="468230" y="133776"/>
            <a:ext cx="4248300" cy="266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IN" sz="1200">
                <a:solidFill>
                  <a:srgbClr val="38BDF8"/>
                </a:solidFill>
                <a:latin typeface="Droid Serif"/>
                <a:ea typeface="Droid Serif"/>
                <a:cs typeface="Droid Serif"/>
                <a:sym typeface="Droid Serif"/>
              </a:rPr>
              <a:t>Efficiency Distribution (η_dip vs η_prop)</a:t>
            </a:r>
            <a:endParaRPr sz="1200">
              <a:solidFill>
                <a:srgbClr val="38BDF8"/>
              </a:solidFill>
              <a:latin typeface="Droid Serif"/>
              <a:ea typeface="Droid Serif"/>
              <a:cs typeface="Droid Serif"/>
              <a:sym typeface="Droid Serif"/>
            </a:endParaRPr>
          </a:p>
        </p:txBody>
      </p:sp>
      <p:sp>
        <p:nvSpPr>
          <p:cNvPr id="494" name="Google Shape;494;p48"/>
          <p:cNvSpPr/>
          <p:nvPr/>
        </p:nvSpPr>
        <p:spPr>
          <a:xfrm>
            <a:off x="540425" y="3435725"/>
            <a:ext cx="4152300" cy="3285900"/>
          </a:xfrm>
          <a:prstGeom prst="roundRect">
            <a:avLst>
              <a:gd fmla="val 3571" name="adj"/>
            </a:avLst>
          </a:prstGeom>
          <a:solidFill>
            <a:srgbClr val="111827"/>
          </a:solidFill>
          <a:ln cap="flat" cmpd="sng" w="14300">
            <a:solidFill>
              <a:srgbClr val="1F293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5" name="Google Shape;495;p48"/>
          <p:cNvSpPr txBox="1"/>
          <p:nvPr/>
        </p:nvSpPr>
        <p:spPr>
          <a:xfrm>
            <a:off x="486278" y="3471825"/>
            <a:ext cx="4248300" cy="266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IN" sz="1200">
                <a:solidFill>
                  <a:srgbClr val="38BDF8"/>
                </a:solidFill>
                <a:latin typeface="Droid Serif"/>
                <a:ea typeface="Droid Serif"/>
                <a:cs typeface="Droid Serif"/>
                <a:sym typeface="Droid Serif"/>
              </a:rPr>
              <a:t>Magnetic Field Strength vs. Spin Period</a:t>
            </a:r>
            <a:endParaRPr sz="1200">
              <a:solidFill>
                <a:srgbClr val="38BDF8"/>
              </a:solidFill>
              <a:latin typeface="Droid Serif"/>
              <a:ea typeface="Droid Serif"/>
              <a:cs typeface="Droid Serif"/>
              <a:sym typeface="Droid Serif"/>
            </a:endParaRPr>
          </a:p>
        </p:txBody>
      </p:sp>
      <p:sp>
        <p:nvSpPr>
          <p:cNvPr id="496" name="Google Shape;496;p48"/>
          <p:cNvSpPr/>
          <p:nvPr/>
        </p:nvSpPr>
        <p:spPr>
          <a:xfrm>
            <a:off x="5048250" y="895025"/>
            <a:ext cx="7053600" cy="5524500"/>
          </a:xfrm>
          <a:prstGeom prst="roundRect">
            <a:avLst>
              <a:gd fmla="val 1724" name="adj"/>
            </a:avLst>
          </a:prstGeom>
          <a:solidFill>
            <a:srgbClr val="111827"/>
          </a:solidFill>
          <a:ln cap="flat" cmpd="sng" w="14300">
            <a:solidFill>
              <a:srgbClr val="1F2937"/>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7" name="Google Shape;497;p48"/>
          <p:cNvSpPr txBox="1"/>
          <p:nvPr/>
        </p:nvSpPr>
        <p:spPr>
          <a:xfrm>
            <a:off x="5191125" y="1000125"/>
            <a:ext cx="64770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IN" sz="2000">
                <a:solidFill>
                  <a:srgbClr val="F8FAFC"/>
                </a:solidFill>
                <a:latin typeface="Inter SemiBold"/>
                <a:ea typeface="Inter SemiBold"/>
                <a:cs typeface="Inter SemiBold"/>
                <a:sym typeface="Inter SemiBold"/>
              </a:rPr>
              <a:t>Summary of Derived Fit Parameters</a:t>
            </a:r>
            <a:endParaRPr b="0" sz="2000">
              <a:solidFill>
                <a:srgbClr val="F8FAFC"/>
              </a:solidFill>
              <a:latin typeface="Inter SemiBold"/>
              <a:ea typeface="Inter SemiBold"/>
              <a:cs typeface="Inter SemiBold"/>
              <a:sym typeface="Inter SemiBold"/>
            </a:endParaRPr>
          </a:p>
        </p:txBody>
      </p:sp>
      <p:sp>
        <p:nvSpPr>
          <p:cNvPr id="498" name="Google Shape;498;p48"/>
          <p:cNvSpPr txBox="1"/>
          <p:nvPr/>
        </p:nvSpPr>
        <p:spPr>
          <a:xfrm>
            <a:off x="5227225" y="1411150"/>
            <a:ext cx="6477000" cy="209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IN" sz="1250">
                <a:solidFill>
                  <a:srgbClr val="94A3B8"/>
                </a:solidFill>
                <a:latin typeface="Inter"/>
                <a:ea typeface="Inter"/>
                <a:cs typeface="Inter"/>
                <a:sym typeface="Inter"/>
              </a:rPr>
              <a:t>Best-fit magnetar and accretion parameters evaluated across sample GRB events</a:t>
            </a:r>
            <a:endParaRPr sz="1250">
              <a:solidFill>
                <a:srgbClr val="94A3B8"/>
              </a:solidFill>
              <a:latin typeface="Inter"/>
              <a:ea typeface="Inter"/>
              <a:cs typeface="Inter"/>
              <a:sym typeface="Inter"/>
            </a:endParaRPr>
          </a:p>
        </p:txBody>
      </p:sp>
      <p:sp>
        <p:nvSpPr>
          <p:cNvPr id="499" name="Google Shape;499;p48"/>
          <p:cNvSpPr/>
          <p:nvPr/>
        </p:nvSpPr>
        <p:spPr>
          <a:xfrm>
            <a:off x="5143500" y="2199377"/>
            <a:ext cx="6867900" cy="3109200"/>
          </a:xfrm>
          <a:prstGeom prst="roundRect">
            <a:avLst>
              <a:gd fmla="val 1219"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500" name="Google Shape;500;p48" title="magnetar_period_B_with_gibson2017_our_study_dpi500.png"/>
          <p:cNvPicPr preferRelativeResize="0"/>
          <p:nvPr/>
        </p:nvPicPr>
        <p:blipFill>
          <a:blip r:embed="rId4">
            <a:alphaModFix/>
          </a:blip>
          <a:stretch>
            <a:fillRect/>
          </a:stretch>
        </p:blipFill>
        <p:spPr>
          <a:xfrm>
            <a:off x="958578" y="3710700"/>
            <a:ext cx="3363000" cy="2876950"/>
          </a:xfrm>
          <a:prstGeom prst="rect">
            <a:avLst/>
          </a:prstGeom>
          <a:noFill/>
          <a:ln>
            <a:noFill/>
          </a:ln>
        </p:spPr>
      </p:pic>
      <p:pic>
        <p:nvPicPr>
          <p:cNvPr id="501" name="Google Shape;501;p48" title="efficiency_correlation_all_GRBs.png"/>
          <p:cNvPicPr preferRelativeResize="0"/>
          <p:nvPr/>
        </p:nvPicPr>
        <p:blipFill>
          <a:blip r:embed="rId5">
            <a:alphaModFix/>
          </a:blip>
          <a:stretch>
            <a:fillRect/>
          </a:stretch>
        </p:blipFill>
        <p:spPr>
          <a:xfrm>
            <a:off x="968755" y="374975"/>
            <a:ext cx="3363000" cy="2880252"/>
          </a:xfrm>
          <a:prstGeom prst="rect">
            <a:avLst/>
          </a:prstGeom>
          <a:solidFill>
            <a:srgbClr val="111827"/>
          </a:solidFill>
          <a:ln cap="flat" cmpd="sng" w="14300">
            <a:solidFill>
              <a:srgbClr val="1F2937"/>
            </a:solidFill>
            <a:prstDash val="solid"/>
            <a:round/>
            <a:headEnd len="sm" w="sm" type="none"/>
            <a:tailEnd len="sm" w="sm" type="none"/>
          </a:ln>
        </p:spPr>
      </p:pic>
      <p:pic>
        <p:nvPicPr>
          <p:cNvPr id="502" name="Google Shape;502;p48" title="Screenshot 2026-09-30 at 11.55.16 AM.png"/>
          <p:cNvPicPr preferRelativeResize="0"/>
          <p:nvPr/>
        </p:nvPicPr>
        <p:blipFill>
          <a:blip r:embed="rId6">
            <a:alphaModFix/>
          </a:blip>
          <a:stretch>
            <a:fillRect/>
          </a:stretch>
        </p:blipFill>
        <p:spPr>
          <a:xfrm>
            <a:off x="5141100" y="2206888"/>
            <a:ext cx="6867901" cy="3094162"/>
          </a:xfrm>
          <a:prstGeom prst="rect">
            <a:avLst/>
          </a:prstGeom>
          <a:noFill/>
          <a:ln>
            <a:noFill/>
          </a:ln>
        </p:spPr>
      </p:pic>
      <p:sp>
        <p:nvSpPr>
          <p:cNvPr id="503" name="Google Shape;503;p48"/>
          <p:cNvSpPr txBox="1"/>
          <p:nvPr/>
        </p:nvSpPr>
        <p:spPr>
          <a:xfrm rot="-2314892">
            <a:off x="2191244" y="1867639"/>
            <a:ext cx="2366316" cy="34708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100">
                <a:solidFill>
                  <a:schemeClr val="dk1"/>
                </a:solidFill>
                <a:latin typeface="Calibri"/>
                <a:ea typeface="Calibri"/>
                <a:cs typeface="Calibri"/>
                <a:sym typeface="Calibri"/>
              </a:rPr>
              <a:t>Preliminary</a:t>
            </a:r>
            <a:endParaRPr sz="2100">
              <a:solidFill>
                <a:schemeClr val="dk1"/>
              </a:solidFill>
              <a:latin typeface="Calibri"/>
              <a:ea typeface="Calibri"/>
              <a:cs typeface="Calibri"/>
              <a:sym typeface="Calibri"/>
            </a:endParaRPr>
          </a:p>
        </p:txBody>
      </p:sp>
      <p:sp>
        <p:nvSpPr>
          <p:cNvPr id="504" name="Google Shape;504;p48"/>
          <p:cNvSpPr/>
          <p:nvPr/>
        </p:nvSpPr>
        <p:spPr>
          <a:xfrm>
            <a:off x="10181850" y="2270075"/>
            <a:ext cx="1044600" cy="2998800"/>
          </a:xfrm>
          <a:prstGeom prst="roundRect">
            <a:avLst>
              <a:gd fmla="val 16667" name="adj"/>
            </a:avLst>
          </a:prstGeom>
          <a:noFill/>
          <a:ln cap="flat" cmpd="sng" w="28575">
            <a:solidFill>
              <a:srgbClr val="0070C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cxnSp>
        <p:nvCxnSpPr>
          <p:cNvPr id="505" name="Google Shape;505;p48"/>
          <p:cNvCxnSpPr>
            <a:stCxn id="504" idx="0"/>
            <a:endCxn id="501" idx="3"/>
          </p:cNvCxnSpPr>
          <p:nvPr/>
        </p:nvCxnSpPr>
        <p:spPr>
          <a:xfrm rot="10800000">
            <a:off x="4331850" y="1814975"/>
            <a:ext cx="6372300" cy="455100"/>
          </a:xfrm>
          <a:prstGeom prst="straightConnector1">
            <a:avLst/>
          </a:prstGeom>
          <a:noFill/>
          <a:ln cap="flat" cmpd="sng" w="28575">
            <a:solidFill>
              <a:srgbClr val="F6B26B"/>
            </a:solidFill>
            <a:prstDash val="solid"/>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0" name="Shape 510"/>
        <p:cNvGrpSpPr/>
        <p:nvPr/>
      </p:nvGrpSpPr>
      <p:grpSpPr>
        <a:xfrm>
          <a:off x="0" y="0"/>
          <a:ext cx="0" cy="0"/>
          <a:chOff x="0" y="0"/>
          <a:chExt cx="0" cy="0"/>
        </a:xfrm>
      </p:grpSpPr>
      <p:sp>
        <p:nvSpPr>
          <p:cNvPr id="511" name="Google Shape;511;p49"/>
          <p:cNvSpPr txBox="1"/>
          <p:nvPr>
            <p:ph idx="12" type="sldNum"/>
          </p:nvPr>
        </p:nvSpPr>
        <p:spPr>
          <a:xfrm>
            <a:off x="9448177" y="64242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solidFill>
                  <a:schemeClr val="lt1"/>
                </a:solidFill>
              </a:rPr>
              <a:t>‹#›</a:t>
            </a:fld>
            <a:endParaRPr>
              <a:solidFill>
                <a:schemeClr val="lt1"/>
              </a:solidFill>
            </a:endParaRPr>
          </a:p>
        </p:txBody>
      </p:sp>
      <p:sp>
        <p:nvSpPr>
          <p:cNvPr id="512" name="Google Shape;512;p49"/>
          <p:cNvSpPr txBox="1"/>
          <p:nvPr/>
        </p:nvSpPr>
        <p:spPr>
          <a:xfrm>
            <a:off x="573549" y="54150"/>
            <a:ext cx="3994800" cy="6156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1700">
                <a:solidFill>
                  <a:schemeClr val="dk1"/>
                </a:solidFill>
                <a:latin typeface="Droid Serif"/>
                <a:ea typeface="Droid Serif"/>
                <a:cs typeface="Droid Serif"/>
                <a:sym typeface="Droid Serif"/>
              </a:rPr>
              <a:t>Universal Relation of Accreting Magnetic Stars</a:t>
            </a:r>
            <a:endParaRPr b="1" sz="1700">
              <a:solidFill>
                <a:schemeClr val="dk1"/>
              </a:solidFill>
              <a:latin typeface="Droid Serif"/>
              <a:ea typeface="Droid Serif"/>
              <a:cs typeface="Droid Serif"/>
              <a:sym typeface="Droid Serif"/>
            </a:endParaRPr>
          </a:p>
        </p:txBody>
      </p:sp>
      <p:sp>
        <p:nvSpPr>
          <p:cNvPr id="513" name="Google Shape;513;p49"/>
          <p:cNvSpPr txBox="1"/>
          <p:nvPr/>
        </p:nvSpPr>
        <p:spPr>
          <a:xfrm rot="-1960939">
            <a:off x="1583395" y="2279304"/>
            <a:ext cx="2635095" cy="41517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pic>
        <p:nvPicPr>
          <p:cNvPr id="514" name="Google Shape;514;p49" title="dallosso_fig4_full.png"/>
          <p:cNvPicPr preferRelativeResize="0"/>
          <p:nvPr/>
        </p:nvPicPr>
        <p:blipFill>
          <a:blip r:embed="rId4">
            <a:alphaModFix/>
          </a:blip>
          <a:stretch>
            <a:fillRect/>
          </a:stretch>
        </p:blipFill>
        <p:spPr>
          <a:xfrm>
            <a:off x="628987" y="822150"/>
            <a:ext cx="3862349" cy="2853374"/>
          </a:xfrm>
          <a:prstGeom prst="rect">
            <a:avLst/>
          </a:prstGeom>
          <a:noFill/>
          <a:ln>
            <a:noFill/>
          </a:ln>
        </p:spPr>
      </p:pic>
      <p:pic>
        <p:nvPicPr>
          <p:cNvPr id="515" name="Google Shape;515;p49" title="dallosso_fig4_zoom_R10_M1p5_colored_circles.png"/>
          <p:cNvPicPr preferRelativeResize="0"/>
          <p:nvPr/>
        </p:nvPicPr>
        <p:blipFill>
          <a:blip r:embed="rId5">
            <a:alphaModFix/>
          </a:blip>
          <a:stretch>
            <a:fillRect/>
          </a:stretch>
        </p:blipFill>
        <p:spPr>
          <a:xfrm>
            <a:off x="628987" y="3827707"/>
            <a:ext cx="3862349" cy="2877895"/>
          </a:xfrm>
          <a:prstGeom prst="rect">
            <a:avLst/>
          </a:prstGeom>
          <a:noFill/>
          <a:ln>
            <a:noFill/>
          </a:ln>
        </p:spPr>
      </p:pic>
      <p:sp>
        <p:nvSpPr>
          <p:cNvPr id="516" name="Google Shape;516;p49"/>
          <p:cNvSpPr txBox="1"/>
          <p:nvPr/>
        </p:nvSpPr>
        <p:spPr>
          <a:xfrm rot="-1600379">
            <a:off x="2259538" y="5059002"/>
            <a:ext cx="2635121" cy="415373"/>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sp>
        <p:nvSpPr>
          <p:cNvPr id="517" name="Google Shape;517;p49"/>
          <p:cNvSpPr txBox="1"/>
          <p:nvPr/>
        </p:nvSpPr>
        <p:spPr>
          <a:xfrm rot="-2315065">
            <a:off x="1919226" y="1870314"/>
            <a:ext cx="2635060" cy="41539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pic>
        <p:nvPicPr>
          <p:cNvPr id="518" name="Google Shape;518;p49" title="Screenshot 2026-09-30 at 1.39.45 PM.png"/>
          <p:cNvPicPr preferRelativeResize="0"/>
          <p:nvPr/>
        </p:nvPicPr>
        <p:blipFill>
          <a:blip r:embed="rId6">
            <a:alphaModFix/>
          </a:blip>
          <a:stretch>
            <a:fillRect/>
          </a:stretch>
        </p:blipFill>
        <p:spPr>
          <a:xfrm>
            <a:off x="4847750" y="2650825"/>
            <a:ext cx="2836353" cy="11768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3" name="Shape 523"/>
        <p:cNvGrpSpPr/>
        <p:nvPr/>
      </p:nvGrpSpPr>
      <p:grpSpPr>
        <a:xfrm>
          <a:off x="0" y="0"/>
          <a:ext cx="0" cy="0"/>
          <a:chOff x="0" y="0"/>
          <a:chExt cx="0" cy="0"/>
        </a:xfrm>
      </p:grpSpPr>
      <p:sp>
        <p:nvSpPr>
          <p:cNvPr id="524" name="Google Shape;524;p50"/>
          <p:cNvSpPr txBox="1"/>
          <p:nvPr>
            <p:ph idx="12" type="sldNum"/>
          </p:nvPr>
        </p:nvSpPr>
        <p:spPr>
          <a:xfrm>
            <a:off x="9448177" y="64242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solidFill>
                  <a:schemeClr val="lt1"/>
                </a:solidFill>
              </a:rPr>
              <a:t>‹#›</a:t>
            </a:fld>
            <a:endParaRPr>
              <a:solidFill>
                <a:schemeClr val="lt1"/>
              </a:solidFill>
            </a:endParaRPr>
          </a:p>
        </p:txBody>
      </p:sp>
      <p:pic>
        <p:nvPicPr>
          <p:cNvPr id="525" name="Google Shape;525;p50" title="parameter_space_oldgrey_newhighlighted.png"/>
          <p:cNvPicPr preferRelativeResize="0"/>
          <p:nvPr/>
        </p:nvPicPr>
        <p:blipFill>
          <a:blip r:embed="rId4">
            <a:alphaModFix/>
          </a:blip>
          <a:stretch>
            <a:fillRect/>
          </a:stretch>
        </p:blipFill>
        <p:spPr>
          <a:xfrm>
            <a:off x="4948861" y="1161575"/>
            <a:ext cx="6847672" cy="5593826"/>
          </a:xfrm>
          <a:prstGeom prst="rect">
            <a:avLst/>
          </a:prstGeom>
          <a:noFill/>
          <a:ln>
            <a:noFill/>
          </a:ln>
        </p:spPr>
      </p:pic>
      <p:sp>
        <p:nvSpPr>
          <p:cNvPr id="526" name="Google Shape;526;p50"/>
          <p:cNvSpPr txBox="1"/>
          <p:nvPr/>
        </p:nvSpPr>
        <p:spPr>
          <a:xfrm>
            <a:off x="573549" y="54150"/>
            <a:ext cx="3994800" cy="6156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1700">
                <a:solidFill>
                  <a:schemeClr val="dk1"/>
                </a:solidFill>
                <a:latin typeface="Droid Serif"/>
                <a:ea typeface="Droid Serif"/>
                <a:cs typeface="Droid Serif"/>
                <a:sym typeface="Droid Serif"/>
              </a:rPr>
              <a:t>Universal Relation of Accreting Magnetic Stars</a:t>
            </a:r>
            <a:endParaRPr b="1" sz="1700">
              <a:solidFill>
                <a:schemeClr val="dk1"/>
              </a:solidFill>
              <a:latin typeface="Droid Serif"/>
              <a:ea typeface="Droid Serif"/>
              <a:cs typeface="Droid Serif"/>
              <a:sym typeface="Droid Serif"/>
            </a:endParaRPr>
          </a:p>
        </p:txBody>
      </p:sp>
      <p:sp>
        <p:nvSpPr>
          <p:cNvPr id="527" name="Google Shape;527;p50"/>
          <p:cNvSpPr txBox="1"/>
          <p:nvPr/>
        </p:nvSpPr>
        <p:spPr>
          <a:xfrm>
            <a:off x="4948850" y="71175"/>
            <a:ext cx="6847800" cy="3540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1700">
                <a:solidFill>
                  <a:schemeClr val="dk1"/>
                </a:solidFill>
                <a:latin typeface="Droid Serif"/>
                <a:ea typeface="Droid Serif"/>
                <a:cs typeface="Droid Serif"/>
                <a:sym typeface="Droid Serif"/>
              </a:rPr>
              <a:t>Parameter space for the binary neutron star merger</a:t>
            </a:r>
            <a:endParaRPr b="1" sz="1700">
              <a:solidFill>
                <a:schemeClr val="dk1"/>
              </a:solidFill>
              <a:latin typeface="Droid Serif"/>
              <a:ea typeface="Droid Serif"/>
              <a:cs typeface="Droid Serif"/>
              <a:sym typeface="Droid Serif"/>
            </a:endParaRPr>
          </a:p>
        </p:txBody>
      </p:sp>
      <p:pic>
        <p:nvPicPr>
          <p:cNvPr id="528" name="Google Shape;528;p50" title="Screenshot from 2026-09-18 15-59-51.png"/>
          <p:cNvPicPr preferRelativeResize="0"/>
          <p:nvPr/>
        </p:nvPicPr>
        <p:blipFill>
          <a:blip r:embed="rId5">
            <a:alphaModFix/>
          </a:blip>
          <a:stretch>
            <a:fillRect/>
          </a:stretch>
        </p:blipFill>
        <p:spPr>
          <a:xfrm>
            <a:off x="5619359" y="551063"/>
            <a:ext cx="5676900" cy="542925"/>
          </a:xfrm>
          <a:prstGeom prst="rect">
            <a:avLst/>
          </a:prstGeom>
          <a:noFill/>
          <a:ln>
            <a:noFill/>
          </a:ln>
        </p:spPr>
      </p:pic>
      <p:sp>
        <p:nvSpPr>
          <p:cNvPr id="529" name="Google Shape;529;p50"/>
          <p:cNvSpPr txBox="1"/>
          <p:nvPr/>
        </p:nvSpPr>
        <p:spPr>
          <a:xfrm rot="-1960939">
            <a:off x="1583395" y="2279304"/>
            <a:ext cx="2635095" cy="41517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pic>
        <p:nvPicPr>
          <p:cNvPr id="530" name="Google Shape;530;p50" title="dallosso_fig4_full.png"/>
          <p:cNvPicPr preferRelativeResize="0"/>
          <p:nvPr/>
        </p:nvPicPr>
        <p:blipFill>
          <a:blip r:embed="rId6">
            <a:alphaModFix/>
          </a:blip>
          <a:stretch>
            <a:fillRect/>
          </a:stretch>
        </p:blipFill>
        <p:spPr>
          <a:xfrm>
            <a:off x="628987" y="822150"/>
            <a:ext cx="3862349" cy="2853374"/>
          </a:xfrm>
          <a:prstGeom prst="rect">
            <a:avLst/>
          </a:prstGeom>
          <a:noFill/>
          <a:ln>
            <a:noFill/>
          </a:ln>
        </p:spPr>
      </p:pic>
      <p:pic>
        <p:nvPicPr>
          <p:cNvPr id="531" name="Google Shape;531;p50" title="dallosso_fig4_zoom_R10_M1p5_colored_circles.png"/>
          <p:cNvPicPr preferRelativeResize="0"/>
          <p:nvPr/>
        </p:nvPicPr>
        <p:blipFill>
          <a:blip r:embed="rId7">
            <a:alphaModFix/>
          </a:blip>
          <a:stretch>
            <a:fillRect/>
          </a:stretch>
        </p:blipFill>
        <p:spPr>
          <a:xfrm>
            <a:off x="628987" y="3827707"/>
            <a:ext cx="3862349" cy="2877895"/>
          </a:xfrm>
          <a:prstGeom prst="rect">
            <a:avLst/>
          </a:prstGeom>
          <a:noFill/>
          <a:ln>
            <a:noFill/>
          </a:ln>
        </p:spPr>
      </p:pic>
      <p:sp>
        <p:nvSpPr>
          <p:cNvPr id="532" name="Google Shape;532;p50"/>
          <p:cNvSpPr txBox="1"/>
          <p:nvPr/>
        </p:nvSpPr>
        <p:spPr>
          <a:xfrm rot="-1600379">
            <a:off x="2259538" y="5059002"/>
            <a:ext cx="2635121" cy="415373"/>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sp>
        <p:nvSpPr>
          <p:cNvPr id="533" name="Google Shape;533;p50"/>
          <p:cNvSpPr txBox="1"/>
          <p:nvPr/>
        </p:nvSpPr>
        <p:spPr>
          <a:xfrm rot="-2315065">
            <a:off x="1919226" y="1870314"/>
            <a:ext cx="2635060" cy="41539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2800">
                <a:solidFill>
                  <a:schemeClr val="dk1"/>
                </a:solidFill>
                <a:latin typeface="Calibri"/>
                <a:ea typeface="Calibri"/>
                <a:cs typeface="Calibri"/>
                <a:sym typeface="Calibri"/>
              </a:rPr>
              <a:t>Preliminary</a:t>
            </a:r>
            <a:endParaRPr sz="2800">
              <a:solidFill>
                <a:schemeClr val="dk1"/>
              </a:solidFill>
              <a:latin typeface="Calibri"/>
              <a:ea typeface="Calibri"/>
              <a:cs typeface="Calibri"/>
              <a:sym typeface="Calibri"/>
            </a:endParaRPr>
          </a:p>
        </p:txBody>
      </p:sp>
      <p:pic>
        <p:nvPicPr>
          <p:cNvPr id="534" name="Google Shape;534;p50" title="Screenshot 2026-09-30 at 1.39.45 PM.png"/>
          <p:cNvPicPr preferRelativeResize="0"/>
          <p:nvPr/>
        </p:nvPicPr>
        <p:blipFill>
          <a:blip r:embed="rId8">
            <a:alphaModFix/>
          </a:blip>
          <a:stretch>
            <a:fillRect/>
          </a:stretch>
        </p:blipFill>
        <p:spPr>
          <a:xfrm>
            <a:off x="1355350" y="3062000"/>
            <a:ext cx="2836353" cy="1176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9" name="Shape 539"/>
        <p:cNvGrpSpPr/>
        <p:nvPr/>
      </p:nvGrpSpPr>
      <p:grpSpPr>
        <a:xfrm>
          <a:off x="0" y="0"/>
          <a:ext cx="0" cy="0"/>
          <a:chOff x="0" y="0"/>
          <a:chExt cx="0" cy="0"/>
        </a:xfrm>
      </p:grpSpPr>
      <p:sp>
        <p:nvSpPr>
          <p:cNvPr id="540" name="Google Shape;540;p5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541" name="Google Shape;541;p51"/>
          <p:cNvPicPr preferRelativeResize="0"/>
          <p:nvPr/>
        </p:nvPicPr>
        <p:blipFill rotWithShape="1">
          <a:blip r:embed="rId3">
            <a:alphaModFix/>
          </a:blip>
          <a:srcRect b="0" l="-3850" r="3850" t="-1502"/>
          <a:stretch/>
        </p:blipFill>
        <p:spPr>
          <a:xfrm>
            <a:off x="152400" y="84500"/>
            <a:ext cx="11311601" cy="6395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6" name="Shape 546"/>
        <p:cNvGrpSpPr/>
        <p:nvPr/>
      </p:nvGrpSpPr>
      <p:grpSpPr>
        <a:xfrm>
          <a:off x="0" y="0"/>
          <a:ext cx="0" cy="0"/>
          <a:chOff x="0" y="0"/>
          <a:chExt cx="0" cy="0"/>
        </a:xfrm>
      </p:grpSpPr>
      <p:sp>
        <p:nvSpPr>
          <p:cNvPr id="547" name="Google Shape;547;p52"/>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548" name="Google Shape;548;p52"/>
          <p:cNvPicPr preferRelativeResize="0"/>
          <p:nvPr/>
        </p:nvPicPr>
        <p:blipFill rotWithShape="1">
          <a:blip r:embed="rId3">
            <a:alphaModFix/>
          </a:blip>
          <a:srcRect b="0" l="-3850" r="3850" t="-1502"/>
          <a:stretch/>
        </p:blipFill>
        <p:spPr>
          <a:xfrm>
            <a:off x="152400" y="84500"/>
            <a:ext cx="11311601" cy="6395150"/>
          </a:xfrm>
          <a:prstGeom prst="rect">
            <a:avLst/>
          </a:prstGeom>
          <a:noFill/>
          <a:ln>
            <a:noFill/>
          </a:ln>
        </p:spPr>
      </p:pic>
      <p:pic>
        <p:nvPicPr>
          <p:cNvPr id="549" name="Google Shape;549;p52" title="Screenshot 2026-09-30 at 4.06.34 PM.png"/>
          <p:cNvPicPr preferRelativeResize="0"/>
          <p:nvPr/>
        </p:nvPicPr>
        <p:blipFill>
          <a:blip r:embed="rId4">
            <a:alphaModFix/>
          </a:blip>
          <a:stretch>
            <a:fillRect/>
          </a:stretch>
        </p:blipFill>
        <p:spPr>
          <a:xfrm>
            <a:off x="5858082" y="2342575"/>
            <a:ext cx="6254701" cy="3005149"/>
          </a:xfrm>
          <a:prstGeom prst="rect">
            <a:avLst/>
          </a:prstGeom>
          <a:noFill/>
          <a:ln>
            <a:noFill/>
          </a:ln>
        </p:spPr>
      </p:pic>
      <p:sp>
        <p:nvSpPr>
          <p:cNvPr id="550" name="Google Shape;550;p52"/>
          <p:cNvSpPr txBox="1"/>
          <p:nvPr/>
        </p:nvSpPr>
        <p:spPr>
          <a:xfrm>
            <a:off x="7050400" y="152400"/>
            <a:ext cx="4413600" cy="75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2800">
                <a:solidFill>
                  <a:schemeClr val="lt1"/>
                </a:solidFill>
                <a:latin typeface="Constantia"/>
                <a:ea typeface="Constantia"/>
                <a:cs typeface="Constantia"/>
                <a:sym typeface="Constantia"/>
              </a:rPr>
              <a:t>Future prospects</a:t>
            </a:r>
            <a:endParaRPr sz="2800">
              <a:solidFill>
                <a:schemeClr val="lt1"/>
              </a:solidFill>
              <a:latin typeface="Constantia"/>
              <a:ea typeface="Constantia"/>
              <a:cs typeface="Constantia"/>
              <a:sym typeface="Constantia"/>
            </a:endParaRPr>
          </a:p>
        </p:txBody>
      </p:sp>
      <p:sp>
        <p:nvSpPr>
          <p:cNvPr id="551" name="Google Shape;551;p52"/>
          <p:cNvSpPr txBox="1"/>
          <p:nvPr/>
        </p:nvSpPr>
        <p:spPr>
          <a:xfrm>
            <a:off x="6161850" y="704200"/>
            <a:ext cx="5805600" cy="970800"/>
          </a:xfrm>
          <a:prstGeom prst="rect">
            <a:avLst/>
          </a:prstGeom>
          <a:gradFill>
            <a:gsLst>
              <a:gs pos="0">
                <a:srgbClr val="DFEAFB"/>
              </a:gs>
              <a:gs pos="100000">
                <a:srgbClr val="6E9CE7"/>
              </a:gs>
            </a:gsLst>
            <a:lin ang="5400012" scaled="0"/>
          </a:gra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2700">
                <a:solidFill>
                  <a:schemeClr val="dk1"/>
                </a:solidFill>
                <a:latin typeface="Constantia"/>
                <a:ea typeface="Constantia"/>
                <a:cs typeface="Constantia"/>
                <a:sym typeface="Constantia"/>
              </a:rPr>
              <a:t>Magnetar driven radio emission from kilonova afterglow</a:t>
            </a:r>
            <a:endParaRPr sz="2700">
              <a:solidFill>
                <a:schemeClr val="dk1"/>
              </a:solidFill>
              <a:latin typeface="Constantia"/>
              <a:ea typeface="Constantia"/>
              <a:cs typeface="Constantia"/>
              <a:sym typeface="Constantia"/>
            </a:endParaRPr>
          </a:p>
        </p:txBody>
      </p:sp>
      <p:sp>
        <p:nvSpPr>
          <p:cNvPr id="552" name="Google Shape;552;p52"/>
          <p:cNvSpPr/>
          <p:nvPr/>
        </p:nvSpPr>
        <p:spPr>
          <a:xfrm>
            <a:off x="8815800" y="1742800"/>
            <a:ext cx="554400" cy="509400"/>
          </a:xfrm>
          <a:prstGeom prst="downArrow">
            <a:avLst>
              <a:gd fmla="val 50000" name="adj1"/>
              <a:gd fmla="val 50000" name="adj2"/>
            </a:avLst>
          </a:prstGeom>
          <a:solidFill>
            <a:srgbClr val="FFE599"/>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Calibri"/>
              <a:ea typeface="Calibri"/>
              <a:cs typeface="Calibri"/>
              <a:sym typeface="Calibri"/>
            </a:endParaRPr>
          </a:p>
        </p:txBody>
      </p:sp>
      <p:sp>
        <p:nvSpPr>
          <p:cNvPr id="553" name="Google Shape;553;p52"/>
          <p:cNvSpPr txBox="1"/>
          <p:nvPr/>
        </p:nvSpPr>
        <p:spPr>
          <a:xfrm>
            <a:off x="7860571" y="5346043"/>
            <a:ext cx="4413600" cy="2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a:solidFill>
                  <a:schemeClr val="lt1"/>
                </a:solidFill>
                <a:latin typeface="Calibri"/>
                <a:ea typeface="Calibri"/>
                <a:cs typeface="Calibri"/>
                <a:sym typeface="Calibri"/>
              </a:rPr>
              <a:t>Ghosh et al. 2024, Ricci et al. 2021</a:t>
            </a:r>
            <a:endParaRPr>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53"/>
          <p:cNvSpPr txBox="1"/>
          <p:nvPr>
            <p:ph type="title"/>
          </p:nvPr>
        </p:nvSpPr>
        <p:spPr>
          <a:xfrm>
            <a:off x="107200" y="-75567"/>
            <a:ext cx="9723300" cy="55203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IN"/>
              <a:t>THANK YOU</a:t>
            </a:r>
            <a:endParaRPr/>
          </a:p>
        </p:txBody>
      </p:sp>
      <p:sp>
        <p:nvSpPr>
          <p:cNvPr id="559" name="Google Shape;559;p53"/>
          <p:cNvSpPr txBox="1"/>
          <p:nvPr>
            <p:ph idx="12" type="sldNum"/>
          </p:nvPr>
        </p:nvSpPr>
        <p:spPr>
          <a:xfrm>
            <a:off x="11286433" y="118468"/>
            <a:ext cx="731700" cy="414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560" name="Google Shape;560;p53" title="Untitled-13.jpeg"/>
          <p:cNvPicPr preferRelativeResize="0"/>
          <p:nvPr/>
        </p:nvPicPr>
        <p:blipFill>
          <a:blip r:embed="rId3">
            <a:alphaModFix/>
          </a:blip>
          <a:stretch>
            <a:fillRect/>
          </a:stretch>
        </p:blipFill>
        <p:spPr>
          <a:xfrm>
            <a:off x="0" y="1096633"/>
            <a:ext cx="12264302" cy="5761368"/>
          </a:xfrm>
          <a:prstGeom prst="rect">
            <a:avLst/>
          </a:prstGeom>
          <a:noFill/>
          <a:ln>
            <a:noFill/>
          </a:ln>
        </p:spPr>
      </p:pic>
      <p:pic>
        <p:nvPicPr>
          <p:cNvPr id="561" name="Google Shape;561;p53" title="UJ_Stamp_A.png"/>
          <p:cNvPicPr preferRelativeResize="0"/>
          <p:nvPr/>
        </p:nvPicPr>
        <p:blipFill>
          <a:blip r:embed="rId4">
            <a:alphaModFix/>
          </a:blip>
          <a:stretch>
            <a:fillRect/>
          </a:stretch>
        </p:blipFill>
        <p:spPr>
          <a:xfrm>
            <a:off x="9830383" y="60349"/>
            <a:ext cx="2296166" cy="1036280"/>
          </a:xfrm>
          <a:prstGeom prst="rect">
            <a:avLst/>
          </a:prstGeom>
          <a:noFill/>
          <a:ln>
            <a:noFill/>
          </a:ln>
        </p:spPr>
      </p:pic>
      <p:sp>
        <p:nvSpPr>
          <p:cNvPr id="562" name="Google Shape;562;p53"/>
          <p:cNvSpPr txBox="1"/>
          <p:nvPr/>
        </p:nvSpPr>
        <p:spPr>
          <a:xfrm>
            <a:off x="80400" y="-56675"/>
            <a:ext cx="7292400" cy="4140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IN" sz="7200">
                <a:solidFill>
                  <a:srgbClr val="FFFFFF"/>
                </a:solidFill>
                <a:latin typeface="Work Sans"/>
                <a:ea typeface="Work Sans"/>
                <a:cs typeface="Work Sans"/>
                <a:sym typeface="Work Sans"/>
              </a:rPr>
              <a:t>THANK YOU</a:t>
            </a:r>
            <a:endParaRPr sz="7200">
              <a:solidFill>
                <a:srgbClr val="FFFFFF"/>
              </a:solidFill>
              <a:latin typeface="Work Sans"/>
              <a:ea typeface="Work Sans"/>
              <a:cs typeface="Work Sans"/>
              <a:sym typeface="Work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4"/>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569" name="Google Shape;569;p54" title="ChatGPT Image Jul 3, 2026, 01_45_26 PM.png"/>
          <p:cNvPicPr preferRelativeResize="0"/>
          <p:nvPr/>
        </p:nvPicPr>
        <p:blipFill>
          <a:blip r:embed="rId3">
            <a:alphaModFix/>
          </a:blip>
          <a:stretch>
            <a:fillRect/>
          </a:stretch>
        </p:blipFill>
        <p:spPr>
          <a:xfrm>
            <a:off x="0" y="0"/>
            <a:ext cx="12109276" cy="6815101"/>
          </a:xfrm>
          <a:prstGeom prst="rect">
            <a:avLst/>
          </a:prstGeom>
          <a:noFill/>
          <a:ln>
            <a:noFill/>
          </a:ln>
        </p:spPr>
      </p:pic>
      <p:sp>
        <p:nvSpPr>
          <p:cNvPr id="570" name="Google Shape;570;p54"/>
          <p:cNvSpPr txBox="1"/>
          <p:nvPr/>
        </p:nvSpPr>
        <p:spPr>
          <a:xfrm>
            <a:off x="9513028" y="4772679"/>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a:t>Dall’Osso et al.2023</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55"/>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577" name="Google Shape;577;p55" title="ChatGPT Image Jul 3, 2026, 01_06_42 PM.png"/>
          <p:cNvPicPr preferRelativeResize="0"/>
          <p:nvPr/>
        </p:nvPicPr>
        <p:blipFill rotWithShape="1">
          <a:blip r:embed="rId3">
            <a:alphaModFix/>
          </a:blip>
          <a:srcRect b="0" l="0" r="0" t="12534"/>
          <a:stretch/>
        </p:blipFill>
        <p:spPr>
          <a:xfrm>
            <a:off x="132025" y="782540"/>
            <a:ext cx="11864800" cy="5840300"/>
          </a:xfrm>
          <a:prstGeom prst="rect">
            <a:avLst/>
          </a:prstGeom>
          <a:noFill/>
          <a:ln>
            <a:noFill/>
          </a:ln>
        </p:spPr>
      </p:pic>
      <p:sp>
        <p:nvSpPr>
          <p:cNvPr id="578" name="Google Shape;578;p55"/>
          <p:cNvSpPr txBox="1"/>
          <p:nvPr/>
        </p:nvSpPr>
        <p:spPr>
          <a:xfrm>
            <a:off x="78375" y="48975"/>
            <a:ext cx="11972100" cy="79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3500">
                <a:solidFill>
                  <a:srgbClr val="20124D"/>
                </a:solidFill>
                <a:latin typeface="Constantia"/>
                <a:ea typeface="Constantia"/>
                <a:cs typeface="Constantia"/>
                <a:sym typeface="Constantia"/>
              </a:rPr>
              <a:t>Formulations for continuous </a:t>
            </a:r>
            <a:r>
              <a:rPr lang="en-IN" sz="3500">
                <a:solidFill>
                  <a:srgbClr val="20124D"/>
                </a:solidFill>
                <a:latin typeface="Constantia"/>
                <a:ea typeface="Constantia"/>
                <a:cs typeface="Constantia"/>
                <a:sym typeface="Constantia"/>
              </a:rPr>
              <a:t>energy</a:t>
            </a:r>
            <a:r>
              <a:rPr lang="en-IN" sz="3500">
                <a:solidFill>
                  <a:srgbClr val="20124D"/>
                </a:solidFill>
                <a:latin typeface="Constantia"/>
                <a:ea typeface="Constantia"/>
                <a:cs typeface="Constantia"/>
                <a:sym typeface="Constantia"/>
              </a:rPr>
              <a:t> injection from magnetar</a:t>
            </a:r>
            <a:endParaRPr sz="3700">
              <a:solidFill>
                <a:srgbClr val="20124D"/>
              </a:solidFill>
              <a:latin typeface="Constantia"/>
              <a:ea typeface="Constantia"/>
              <a:cs typeface="Constantia"/>
              <a:sym typeface="Constant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56"/>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211023B </a:t>
            </a:r>
            <a:endParaRPr sz="2400">
              <a:solidFill>
                <a:srgbClr val="0C343D"/>
              </a:solidFill>
              <a:latin typeface="Droid Serif"/>
              <a:ea typeface="Droid Serif"/>
              <a:cs typeface="Droid Serif"/>
              <a:sym typeface="Droid Serif"/>
            </a:endParaRPr>
          </a:p>
        </p:txBody>
      </p:sp>
      <p:sp>
        <p:nvSpPr>
          <p:cNvPr id="584" name="Google Shape;584;p56"/>
          <p:cNvSpPr/>
          <p:nvPr/>
        </p:nvSpPr>
        <p:spPr>
          <a:xfrm>
            <a:off x="122300" y="445733"/>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15-50 keV</a:t>
            </a:r>
            <a:endParaRPr sz="1900">
              <a:latin typeface="Old Standard TT"/>
              <a:ea typeface="Old Standard TT"/>
              <a:cs typeface="Old Standard TT"/>
              <a:sym typeface="Old Standard TT"/>
            </a:endParaRPr>
          </a:p>
        </p:txBody>
      </p:sp>
      <p:sp>
        <p:nvSpPr>
          <p:cNvPr id="585" name="Google Shape;585;p56"/>
          <p:cNvSpPr/>
          <p:nvPr/>
        </p:nvSpPr>
        <p:spPr>
          <a:xfrm>
            <a:off x="9746283" y="396900"/>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0.3-10 keV</a:t>
            </a:r>
            <a:endParaRPr sz="1900">
              <a:latin typeface="Old Standard TT"/>
              <a:ea typeface="Old Standard TT"/>
              <a:cs typeface="Old Standard TT"/>
              <a:sym typeface="Old Standard TT"/>
            </a:endParaRPr>
          </a:p>
        </p:txBody>
      </p:sp>
      <p:pic>
        <p:nvPicPr>
          <p:cNvPr id="586" name="Google Shape;586;p56" title="fit_p9.png"/>
          <p:cNvPicPr preferRelativeResize="0"/>
          <p:nvPr/>
        </p:nvPicPr>
        <p:blipFill>
          <a:blip r:embed="rId3">
            <a:alphaModFix/>
          </a:blip>
          <a:stretch>
            <a:fillRect/>
          </a:stretch>
        </p:blipFill>
        <p:spPr>
          <a:xfrm>
            <a:off x="122300" y="890133"/>
            <a:ext cx="2914000" cy="2081429"/>
          </a:xfrm>
          <a:prstGeom prst="rect">
            <a:avLst/>
          </a:prstGeom>
          <a:noFill/>
          <a:ln cap="flat" cmpd="sng" w="12700">
            <a:solidFill>
              <a:srgbClr val="666666"/>
            </a:solidFill>
            <a:prstDash val="solid"/>
            <a:round/>
            <a:headEnd len="sm" w="sm" type="none"/>
            <a:tailEnd len="sm" w="sm" type="none"/>
          </a:ln>
        </p:spPr>
      </p:pic>
      <p:pic>
        <p:nvPicPr>
          <p:cNvPr id="587" name="Google Shape;587;p56" title="corner_p9.png"/>
          <p:cNvPicPr preferRelativeResize="0"/>
          <p:nvPr/>
        </p:nvPicPr>
        <p:blipFill>
          <a:blip r:embed="rId4">
            <a:alphaModFix/>
          </a:blip>
          <a:stretch>
            <a:fillRect/>
          </a:stretch>
        </p:blipFill>
        <p:spPr>
          <a:xfrm>
            <a:off x="122300" y="2971567"/>
            <a:ext cx="3807200" cy="3807200"/>
          </a:xfrm>
          <a:prstGeom prst="rect">
            <a:avLst/>
          </a:prstGeom>
          <a:noFill/>
          <a:ln cap="flat" cmpd="sng" w="12700">
            <a:solidFill>
              <a:schemeClr val="dk2"/>
            </a:solidFill>
            <a:prstDash val="solid"/>
            <a:round/>
            <a:headEnd len="sm" w="sm" type="none"/>
            <a:tailEnd len="sm" w="sm" type="none"/>
          </a:ln>
        </p:spPr>
      </p:pic>
      <p:pic>
        <p:nvPicPr>
          <p:cNvPr id="588" name="Google Shape;588;p56" title="fit_p9.png"/>
          <p:cNvPicPr preferRelativeResize="0"/>
          <p:nvPr/>
        </p:nvPicPr>
        <p:blipFill>
          <a:blip r:embed="rId5">
            <a:alphaModFix/>
          </a:blip>
          <a:stretch>
            <a:fillRect/>
          </a:stretch>
        </p:blipFill>
        <p:spPr>
          <a:xfrm>
            <a:off x="9009200" y="841300"/>
            <a:ext cx="2914000" cy="2130266"/>
          </a:xfrm>
          <a:prstGeom prst="rect">
            <a:avLst/>
          </a:prstGeom>
          <a:noFill/>
          <a:ln cap="flat" cmpd="sng" w="12700">
            <a:solidFill>
              <a:schemeClr val="dk2"/>
            </a:solidFill>
            <a:prstDash val="solid"/>
            <a:round/>
            <a:headEnd len="sm" w="sm" type="none"/>
            <a:tailEnd len="sm" w="sm" type="none"/>
          </a:ln>
        </p:spPr>
      </p:pic>
      <p:pic>
        <p:nvPicPr>
          <p:cNvPr id="589" name="Google Shape;589;p56" title="corner_p9.png"/>
          <p:cNvPicPr preferRelativeResize="0"/>
          <p:nvPr/>
        </p:nvPicPr>
        <p:blipFill>
          <a:blip r:embed="rId6">
            <a:alphaModFix/>
          </a:blip>
          <a:stretch>
            <a:fillRect/>
          </a:stretch>
        </p:blipFill>
        <p:spPr>
          <a:xfrm>
            <a:off x="8239967" y="2971567"/>
            <a:ext cx="3683233" cy="3807200"/>
          </a:xfrm>
          <a:prstGeom prst="rect">
            <a:avLst/>
          </a:prstGeom>
          <a:noFill/>
          <a:ln cap="flat" cmpd="sng" w="12700">
            <a:solidFill>
              <a:srgbClr val="666666"/>
            </a:solidFill>
            <a:prstDash val="solid"/>
            <a:round/>
            <a:headEnd len="sm" w="sm" type="none"/>
            <a:tailEnd len="sm" w="sm" type="none"/>
          </a:ln>
        </p:spPr>
      </p:pic>
      <p:sp>
        <p:nvSpPr>
          <p:cNvPr id="590" name="Google Shape;590;p56"/>
          <p:cNvSpPr/>
          <p:nvPr/>
        </p:nvSpPr>
        <p:spPr>
          <a:xfrm>
            <a:off x="4882867" y="552100"/>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Native</a:t>
            </a:r>
            <a:endParaRPr sz="1900">
              <a:latin typeface="Old Standard TT"/>
              <a:ea typeface="Old Standard TT"/>
              <a:cs typeface="Old Standard TT"/>
              <a:sym typeface="Old Standard TT"/>
            </a:endParaRPr>
          </a:p>
        </p:txBody>
      </p:sp>
      <p:pic>
        <p:nvPicPr>
          <p:cNvPr id="591" name="Google Shape;591;p56" title="fit_p9.png"/>
          <p:cNvPicPr preferRelativeResize="0"/>
          <p:nvPr/>
        </p:nvPicPr>
        <p:blipFill>
          <a:blip r:embed="rId7">
            <a:alphaModFix/>
          </a:blip>
          <a:stretch>
            <a:fillRect/>
          </a:stretch>
        </p:blipFill>
        <p:spPr>
          <a:xfrm>
            <a:off x="4511000" y="996496"/>
            <a:ext cx="2812600" cy="2009000"/>
          </a:xfrm>
          <a:prstGeom prst="rect">
            <a:avLst/>
          </a:prstGeom>
          <a:noFill/>
          <a:ln cap="flat" cmpd="sng" w="12700">
            <a:solidFill>
              <a:srgbClr val="434343"/>
            </a:solidFill>
            <a:prstDash val="solid"/>
            <a:round/>
            <a:headEnd len="sm" w="sm" type="none"/>
            <a:tailEnd len="sm" w="sm" type="none"/>
          </a:ln>
        </p:spPr>
      </p:pic>
      <p:pic>
        <p:nvPicPr>
          <p:cNvPr id="592" name="Google Shape;592;p56" title="corner_p9.png"/>
          <p:cNvPicPr preferRelativeResize="0"/>
          <p:nvPr/>
        </p:nvPicPr>
        <p:blipFill>
          <a:blip r:embed="rId8">
            <a:alphaModFix/>
          </a:blip>
          <a:stretch>
            <a:fillRect/>
          </a:stretch>
        </p:blipFill>
        <p:spPr>
          <a:xfrm>
            <a:off x="4183600" y="3050500"/>
            <a:ext cx="3649367" cy="3728269"/>
          </a:xfrm>
          <a:prstGeom prst="rect">
            <a:avLst/>
          </a:prstGeom>
          <a:noFill/>
          <a:ln cap="flat" cmpd="sng" w="12700">
            <a:solidFill>
              <a:srgbClr val="000000"/>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57"/>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211023B </a:t>
            </a:r>
            <a:endParaRPr sz="2400">
              <a:solidFill>
                <a:srgbClr val="0C343D"/>
              </a:solidFill>
              <a:latin typeface="Droid Serif"/>
              <a:ea typeface="Droid Serif"/>
              <a:cs typeface="Droid Serif"/>
              <a:sym typeface="Droid Serif"/>
            </a:endParaRPr>
          </a:p>
        </p:txBody>
      </p:sp>
      <p:sp>
        <p:nvSpPr>
          <p:cNvPr id="598" name="Google Shape;598;p57"/>
          <p:cNvSpPr/>
          <p:nvPr/>
        </p:nvSpPr>
        <p:spPr>
          <a:xfrm>
            <a:off x="9666750" y="107700"/>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0.3-10 keV</a:t>
            </a:r>
            <a:endParaRPr sz="1900">
              <a:latin typeface="Old Standard TT"/>
              <a:ea typeface="Old Standard TT"/>
              <a:cs typeface="Old Standard TT"/>
              <a:sym typeface="Old Standard TT"/>
            </a:endParaRPr>
          </a:p>
        </p:txBody>
      </p:sp>
      <p:pic>
        <p:nvPicPr>
          <p:cNvPr id="599" name="Google Shape;599;p57" title="fit_p9.png"/>
          <p:cNvPicPr preferRelativeResize="0"/>
          <p:nvPr/>
        </p:nvPicPr>
        <p:blipFill>
          <a:blip r:embed="rId3">
            <a:alphaModFix/>
          </a:blip>
          <a:stretch>
            <a:fillRect/>
          </a:stretch>
        </p:blipFill>
        <p:spPr>
          <a:xfrm>
            <a:off x="182100" y="783100"/>
            <a:ext cx="5350933" cy="3911766"/>
          </a:xfrm>
          <a:prstGeom prst="rect">
            <a:avLst/>
          </a:prstGeom>
          <a:noFill/>
          <a:ln cap="flat" cmpd="sng" w="12700">
            <a:solidFill>
              <a:schemeClr val="dk2"/>
            </a:solidFill>
            <a:prstDash val="solid"/>
            <a:round/>
            <a:headEnd len="sm" w="sm" type="none"/>
            <a:tailEnd len="sm" w="sm" type="none"/>
          </a:ln>
        </p:spPr>
      </p:pic>
      <p:pic>
        <p:nvPicPr>
          <p:cNvPr id="600" name="Google Shape;600;p57" title="corner_p9.png"/>
          <p:cNvPicPr preferRelativeResize="0"/>
          <p:nvPr/>
        </p:nvPicPr>
        <p:blipFill>
          <a:blip r:embed="rId4">
            <a:alphaModFix/>
          </a:blip>
          <a:stretch>
            <a:fillRect/>
          </a:stretch>
        </p:blipFill>
        <p:spPr>
          <a:xfrm>
            <a:off x="6017200" y="783100"/>
            <a:ext cx="5797567" cy="5992699"/>
          </a:xfrm>
          <a:prstGeom prst="rect">
            <a:avLst/>
          </a:prstGeom>
          <a:noFill/>
          <a:ln cap="flat" cmpd="sng" w="12700">
            <a:solidFill>
              <a:srgbClr val="666666"/>
            </a:solidFill>
            <a:prstDash val="solid"/>
            <a:round/>
            <a:headEnd len="sm" w="sm" type="none"/>
            <a:tailEnd len="sm" w="sm" type="none"/>
          </a:ln>
        </p:spPr>
      </p:pic>
      <p:sp>
        <p:nvSpPr>
          <p:cNvPr id="601" name="Google Shape;601;p57"/>
          <p:cNvSpPr/>
          <p:nvPr/>
        </p:nvSpPr>
        <p:spPr>
          <a:xfrm>
            <a:off x="700883" y="5135267"/>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4.681393000</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133.498125961</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139.140607057</a:t>
            </a:r>
            <a:endParaRPr sz="1900">
              <a:latin typeface="Algerian"/>
              <a:ea typeface="Algerian"/>
              <a:cs typeface="Algerian"/>
              <a:sym typeface="Algeri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58"/>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211023B </a:t>
            </a:r>
            <a:endParaRPr sz="2400">
              <a:solidFill>
                <a:srgbClr val="0C343D"/>
              </a:solidFill>
              <a:latin typeface="Droid Serif"/>
              <a:ea typeface="Droid Serif"/>
              <a:cs typeface="Droid Serif"/>
              <a:sym typeface="Droid Serif"/>
            </a:endParaRPr>
          </a:p>
        </p:txBody>
      </p:sp>
      <p:sp>
        <p:nvSpPr>
          <p:cNvPr id="607" name="Google Shape;607;p58"/>
          <p:cNvSpPr/>
          <p:nvPr/>
        </p:nvSpPr>
        <p:spPr>
          <a:xfrm>
            <a:off x="122300" y="445733"/>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15-50 keV</a:t>
            </a:r>
            <a:endParaRPr sz="1900">
              <a:latin typeface="Old Standard TT"/>
              <a:ea typeface="Old Standard TT"/>
              <a:cs typeface="Old Standard TT"/>
              <a:sym typeface="Old Standard TT"/>
            </a:endParaRPr>
          </a:p>
        </p:txBody>
      </p:sp>
      <p:pic>
        <p:nvPicPr>
          <p:cNvPr id="608" name="Google Shape;608;p58" title="fit_p9.png"/>
          <p:cNvPicPr preferRelativeResize="0"/>
          <p:nvPr/>
        </p:nvPicPr>
        <p:blipFill>
          <a:blip r:embed="rId3">
            <a:alphaModFix/>
          </a:blip>
          <a:stretch>
            <a:fillRect/>
          </a:stretch>
        </p:blipFill>
        <p:spPr>
          <a:xfrm>
            <a:off x="122300" y="890134"/>
            <a:ext cx="5474667" cy="3910466"/>
          </a:xfrm>
          <a:prstGeom prst="rect">
            <a:avLst/>
          </a:prstGeom>
          <a:noFill/>
          <a:ln cap="flat" cmpd="sng" w="12700">
            <a:solidFill>
              <a:srgbClr val="666666"/>
            </a:solidFill>
            <a:prstDash val="solid"/>
            <a:round/>
            <a:headEnd len="sm" w="sm" type="none"/>
            <a:tailEnd len="sm" w="sm" type="none"/>
          </a:ln>
        </p:spPr>
      </p:pic>
      <p:pic>
        <p:nvPicPr>
          <p:cNvPr id="609" name="Google Shape;609;p58" title="corner_p9.png"/>
          <p:cNvPicPr preferRelativeResize="0"/>
          <p:nvPr/>
        </p:nvPicPr>
        <p:blipFill>
          <a:blip r:embed="rId4">
            <a:alphaModFix/>
          </a:blip>
          <a:stretch>
            <a:fillRect/>
          </a:stretch>
        </p:blipFill>
        <p:spPr>
          <a:xfrm>
            <a:off x="5990900" y="890133"/>
            <a:ext cx="5843299" cy="5843299"/>
          </a:xfrm>
          <a:prstGeom prst="rect">
            <a:avLst/>
          </a:prstGeom>
          <a:noFill/>
          <a:ln cap="flat" cmpd="sng" w="12700">
            <a:solidFill>
              <a:schemeClr val="dk2"/>
            </a:solidFill>
            <a:prstDash val="solid"/>
            <a:round/>
            <a:headEnd len="sm" w="sm" type="none"/>
            <a:tailEnd len="sm" w="sm" type="none"/>
          </a:ln>
        </p:spPr>
      </p:pic>
      <p:sp>
        <p:nvSpPr>
          <p:cNvPr id="610" name="Google Shape;610;p58"/>
          <p:cNvSpPr/>
          <p:nvPr/>
        </p:nvSpPr>
        <p:spPr>
          <a:xfrm>
            <a:off x="879819" y="5019372"/>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5.555255543</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169.359721043</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176.688314566</a:t>
            </a:r>
            <a:endParaRPr sz="1900">
              <a:latin typeface="Algerian"/>
              <a:ea typeface="Algerian"/>
              <a:cs typeface="Algerian"/>
              <a:sym typeface="Algeri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59"/>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211023B </a:t>
            </a:r>
            <a:endParaRPr sz="2400">
              <a:solidFill>
                <a:srgbClr val="0C343D"/>
              </a:solidFill>
              <a:latin typeface="Droid Serif"/>
              <a:ea typeface="Droid Serif"/>
              <a:cs typeface="Droid Serif"/>
              <a:sym typeface="Droid Serif"/>
            </a:endParaRPr>
          </a:p>
        </p:txBody>
      </p:sp>
      <p:sp>
        <p:nvSpPr>
          <p:cNvPr id="616" name="Google Shape;616;p59"/>
          <p:cNvSpPr/>
          <p:nvPr/>
        </p:nvSpPr>
        <p:spPr>
          <a:xfrm>
            <a:off x="207400" y="218300"/>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Native</a:t>
            </a:r>
            <a:endParaRPr sz="1900">
              <a:latin typeface="Old Standard TT"/>
              <a:ea typeface="Old Standard TT"/>
              <a:cs typeface="Old Standard TT"/>
              <a:sym typeface="Old Standard TT"/>
            </a:endParaRPr>
          </a:p>
        </p:txBody>
      </p:sp>
      <p:pic>
        <p:nvPicPr>
          <p:cNvPr id="617" name="Google Shape;617;p59" title="fit_p9.png"/>
          <p:cNvPicPr preferRelativeResize="0"/>
          <p:nvPr/>
        </p:nvPicPr>
        <p:blipFill>
          <a:blip r:embed="rId3">
            <a:alphaModFix/>
          </a:blip>
          <a:stretch>
            <a:fillRect/>
          </a:stretch>
        </p:blipFill>
        <p:spPr>
          <a:xfrm>
            <a:off x="207400" y="754004"/>
            <a:ext cx="5219573" cy="3728266"/>
          </a:xfrm>
          <a:prstGeom prst="rect">
            <a:avLst/>
          </a:prstGeom>
          <a:noFill/>
          <a:ln cap="flat" cmpd="sng" w="12700">
            <a:solidFill>
              <a:srgbClr val="434343"/>
            </a:solidFill>
            <a:prstDash val="solid"/>
            <a:round/>
            <a:headEnd len="sm" w="sm" type="none"/>
            <a:tailEnd len="sm" w="sm" type="none"/>
          </a:ln>
        </p:spPr>
      </p:pic>
      <p:pic>
        <p:nvPicPr>
          <p:cNvPr id="618" name="Google Shape;618;p59" title="corner_p9.png"/>
          <p:cNvPicPr preferRelativeResize="0"/>
          <p:nvPr/>
        </p:nvPicPr>
        <p:blipFill>
          <a:blip r:embed="rId4">
            <a:alphaModFix/>
          </a:blip>
          <a:stretch>
            <a:fillRect/>
          </a:stretch>
        </p:blipFill>
        <p:spPr>
          <a:xfrm>
            <a:off x="5939333" y="754000"/>
            <a:ext cx="5914232" cy="6042103"/>
          </a:xfrm>
          <a:prstGeom prst="rect">
            <a:avLst/>
          </a:prstGeom>
          <a:noFill/>
          <a:ln cap="flat" cmpd="sng" w="12700">
            <a:solidFill>
              <a:srgbClr val="000000"/>
            </a:solidFill>
            <a:prstDash val="solid"/>
            <a:round/>
            <a:headEnd len="sm" w="sm" type="none"/>
            <a:tailEnd len="sm" w="sm" type="none"/>
          </a:ln>
        </p:spPr>
      </p:pic>
      <p:sp>
        <p:nvSpPr>
          <p:cNvPr id="619" name="Google Shape;619;p59"/>
          <p:cNvSpPr/>
          <p:nvPr/>
        </p:nvSpPr>
        <p:spPr>
          <a:xfrm>
            <a:off x="879819" y="5019372"/>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a:t>
            </a:r>
            <a:r>
              <a:rPr lang="en-IN" sz="1900">
                <a:solidFill>
                  <a:schemeClr val="dk1"/>
                </a:solidFill>
                <a:latin typeface="Algerian"/>
                <a:ea typeface="Algerian"/>
                <a:cs typeface="Algerian"/>
                <a:sym typeface="Algerian"/>
              </a:rPr>
              <a:t>1.602261483</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a:t>
            </a:r>
            <a:r>
              <a:rPr lang="en-IN" sz="1900">
                <a:solidFill>
                  <a:schemeClr val="dk1"/>
                </a:solidFill>
                <a:latin typeface="Algerian"/>
                <a:ea typeface="Algerian"/>
                <a:cs typeface="Algerian"/>
                <a:sym typeface="Algerian"/>
              </a:rPr>
              <a:t>91.0832903</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a:t>
            </a:r>
            <a:r>
              <a:rPr lang="en-IN" sz="1900">
                <a:solidFill>
                  <a:schemeClr val="dk1"/>
                </a:solidFill>
                <a:latin typeface="Algerian"/>
                <a:ea typeface="Algerian"/>
                <a:cs typeface="Algerian"/>
                <a:sym typeface="Algerian"/>
              </a:rPr>
              <a:t>104.629871</a:t>
            </a:r>
            <a:endParaRPr sz="1900">
              <a:latin typeface="Algerian"/>
              <a:ea typeface="Algerian"/>
              <a:cs typeface="Algerian"/>
              <a:sym typeface="Algerian"/>
            </a:endParaRPr>
          </a:p>
        </p:txBody>
      </p:sp>
      <p:sp>
        <p:nvSpPr>
          <p:cNvPr id="620" name="Google Shape;620;p59"/>
          <p:cNvSpPr txBox="1"/>
          <p:nvPr/>
        </p:nvSpPr>
        <p:spPr>
          <a:xfrm>
            <a:off x="1804242" y="4491165"/>
            <a:ext cx="3230100" cy="356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400">
                <a:solidFill>
                  <a:schemeClr val="dk2"/>
                </a:solidFill>
              </a:rPr>
              <a:t>N = 100, p = 9</a:t>
            </a:r>
            <a:endParaRPr sz="24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60"/>
          <p:cNvSpPr txBox="1"/>
          <p:nvPr/>
        </p:nvSpPr>
        <p:spPr>
          <a:xfrm>
            <a:off x="4559033" y="126100"/>
            <a:ext cx="7420800" cy="86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800">
                <a:solidFill>
                  <a:schemeClr val="dk2"/>
                </a:solidFill>
                <a:latin typeface="Droid Serif"/>
                <a:ea typeface="Droid Serif"/>
                <a:cs typeface="Droid Serif"/>
                <a:sym typeface="Droid Serif"/>
              </a:rPr>
              <a:t>Testing for different chain of MCMC</a:t>
            </a:r>
            <a:endParaRPr sz="2800">
              <a:solidFill>
                <a:schemeClr val="dk2"/>
              </a:solidFill>
              <a:latin typeface="Droid Serif"/>
              <a:ea typeface="Droid Serif"/>
              <a:cs typeface="Droid Serif"/>
              <a:sym typeface="Droid Serif"/>
            </a:endParaRPr>
          </a:p>
        </p:txBody>
      </p:sp>
      <p:sp>
        <p:nvSpPr>
          <p:cNvPr id="626" name="Google Shape;626;p60"/>
          <p:cNvSpPr txBox="1"/>
          <p:nvPr/>
        </p:nvSpPr>
        <p:spPr>
          <a:xfrm>
            <a:off x="5296300" y="620700"/>
            <a:ext cx="5684400" cy="53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400">
                <a:solidFill>
                  <a:schemeClr val="accent1"/>
                </a:solidFill>
                <a:latin typeface="Droid Serif"/>
                <a:ea typeface="Droid Serif"/>
                <a:cs typeface="Droid Serif"/>
                <a:sym typeface="Droid Serif"/>
              </a:rPr>
              <a:t>GRB 210323A (run = 10000)</a:t>
            </a:r>
            <a:endParaRPr sz="2400">
              <a:solidFill>
                <a:schemeClr val="accent1"/>
              </a:solidFill>
              <a:latin typeface="Droid Serif"/>
              <a:ea typeface="Droid Serif"/>
              <a:cs typeface="Droid Serif"/>
              <a:sym typeface="Droid Serif"/>
            </a:endParaRPr>
          </a:p>
        </p:txBody>
      </p:sp>
      <p:sp>
        <p:nvSpPr>
          <p:cNvPr id="627" name="Google Shape;627;p60"/>
          <p:cNvSpPr/>
          <p:nvPr/>
        </p:nvSpPr>
        <p:spPr>
          <a:xfrm>
            <a:off x="87300" y="126100"/>
            <a:ext cx="4238700" cy="10284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n=1</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p=9</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Just to check how the corner and fits are varying</a:t>
            </a:r>
            <a:endParaRPr sz="1600">
              <a:solidFill>
                <a:srgbClr val="0000FF"/>
              </a:solidFill>
              <a:latin typeface="Old Standard TT"/>
              <a:ea typeface="Old Standard TT"/>
              <a:cs typeface="Old Standard TT"/>
              <a:sym typeface="Old Standard TT"/>
            </a:endParaRPr>
          </a:p>
        </p:txBody>
      </p:sp>
      <p:pic>
        <p:nvPicPr>
          <p:cNvPr id="628" name="Google Shape;628;p60" title="fit_p9.png"/>
          <p:cNvPicPr preferRelativeResize="0"/>
          <p:nvPr/>
        </p:nvPicPr>
        <p:blipFill>
          <a:blip r:embed="rId3">
            <a:alphaModFix/>
          </a:blip>
          <a:stretch>
            <a:fillRect/>
          </a:stretch>
        </p:blipFill>
        <p:spPr>
          <a:xfrm>
            <a:off x="135300" y="1474400"/>
            <a:ext cx="5825267" cy="4160905"/>
          </a:xfrm>
          <a:prstGeom prst="rect">
            <a:avLst/>
          </a:prstGeom>
          <a:noFill/>
          <a:ln>
            <a:noFill/>
          </a:ln>
        </p:spPr>
      </p:pic>
      <p:pic>
        <p:nvPicPr>
          <p:cNvPr id="629" name="Google Shape;629;p60" title="corner_p9.png"/>
          <p:cNvPicPr preferRelativeResize="0"/>
          <p:nvPr/>
        </p:nvPicPr>
        <p:blipFill>
          <a:blip r:embed="rId4">
            <a:alphaModFix/>
          </a:blip>
          <a:stretch>
            <a:fillRect/>
          </a:stretch>
        </p:blipFill>
        <p:spPr>
          <a:xfrm>
            <a:off x="5960565" y="1154500"/>
            <a:ext cx="5534133" cy="553413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61"/>
          <p:cNvSpPr txBox="1"/>
          <p:nvPr/>
        </p:nvSpPr>
        <p:spPr>
          <a:xfrm>
            <a:off x="4559033" y="126100"/>
            <a:ext cx="7420800" cy="86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800">
                <a:solidFill>
                  <a:schemeClr val="dk2"/>
                </a:solidFill>
                <a:latin typeface="Droid Serif"/>
                <a:ea typeface="Droid Serif"/>
                <a:cs typeface="Droid Serif"/>
                <a:sym typeface="Droid Serif"/>
              </a:rPr>
              <a:t>Testing for different chain of MCMC</a:t>
            </a:r>
            <a:endParaRPr sz="2800">
              <a:solidFill>
                <a:schemeClr val="dk2"/>
              </a:solidFill>
              <a:latin typeface="Droid Serif"/>
              <a:ea typeface="Droid Serif"/>
              <a:cs typeface="Droid Serif"/>
              <a:sym typeface="Droid Serif"/>
            </a:endParaRPr>
          </a:p>
        </p:txBody>
      </p:sp>
      <p:sp>
        <p:nvSpPr>
          <p:cNvPr id="635" name="Google Shape;635;p61"/>
          <p:cNvSpPr txBox="1"/>
          <p:nvPr/>
        </p:nvSpPr>
        <p:spPr>
          <a:xfrm>
            <a:off x="5296300" y="620700"/>
            <a:ext cx="5684400" cy="53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400">
                <a:solidFill>
                  <a:schemeClr val="accent1"/>
                </a:solidFill>
                <a:latin typeface="Droid Serif"/>
                <a:ea typeface="Droid Serif"/>
                <a:cs typeface="Droid Serif"/>
                <a:sym typeface="Droid Serif"/>
              </a:rPr>
              <a:t>GRB 210323A (run = 30000)</a:t>
            </a:r>
            <a:endParaRPr sz="2400">
              <a:solidFill>
                <a:schemeClr val="accent1"/>
              </a:solidFill>
              <a:latin typeface="Droid Serif"/>
              <a:ea typeface="Droid Serif"/>
              <a:cs typeface="Droid Serif"/>
              <a:sym typeface="Droid Serif"/>
            </a:endParaRPr>
          </a:p>
        </p:txBody>
      </p:sp>
      <p:sp>
        <p:nvSpPr>
          <p:cNvPr id="636" name="Google Shape;636;p61"/>
          <p:cNvSpPr/>
          <p:nvPr/>
        </p:nvSpPr>
        <p:spPr>
          <a:xfrm>
            <a:off x="87300" y="126100"/>
            <a:ext cx="4238700" cy="10284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n=1</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p=9</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Just to check how the corner and fits are varying</a:t>
            </a:r>
            <a:endParaRPr sz="1600">
              <a:solidFill>
                <a:srgbClr val="0000FF"/>
              </a:solidFill>
              <a:latin typeface="Old Standard TT"/>
              <a:ea typeface="Old Standard TT"/>
              <a:cs typeface="Old Standard TT"/>
              <a:sym typeface="Old Standard TT"/>
            </a:endParaRPr>
          </a:p>
        </p:txBody>
      </p:sp>
      <p:pic>
        <p:nvPicPr>
          <p:cNvPr id="637" name="Google Shape;637;p61" title="fit_p9.png"/>
          <p:cNvPicPr preferRelativeResize="0"/>
          <p:nvPr/>
        </p:nvPicPr>
        <p:blipFill>
          <a:blip r:embed="rId3">
            <a:alphaModFix/>
          </a:blip>
          <a:stretch>
            <a:fillRect/>
          </a:stretch>
        </p:blipFill>
        <p:spPr>
          <a:xfrm>
            <a:off x="87300" y="1649000"/>
            <a:ext cx="5955901" cy="4254200"/>
          </a:xfrm>
          <a:prstGeom prst="rect">
            <a:avLst/>
          </a:prstGeom>
          <a:noFill/>
          <a:ln>
            <a:noFill/>
          </a:ln>
        </p:spPr>
      </p:pic>
      <p:pic>
        <p:nvPicPr>
          <p:cNvPr id="638" name="Google Shape;638;p61" title="corner_p9.png"/>
          <p:cNvPicPr preferRelativeResize="0"/>
          <p:nvPr/>
        </p:nvPicPr>
        <p:blipFill>
          <a:blip r:embed="rId4">
            <a:alphaModFix/>
          </a:blip>
          <a:stretch>
            <a:fillRect/>
          </a:stretch>
        </p:blipFill>
        <p:spPr>
          <a:xfrm>
            <a:off x="6202398" y="1274733"/>
            <a:ext cx="5583265" cy="558326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62"/>
          <p:cNvSpPr txBox="1"/>
          <p:nvPr/>
        </p:nvSpPr>
        <p:spPr>
          <a:xfrm>
            <a:off x="4559033" y="126100"/>
            <a:ext cx="7420800" cy="863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800">
                <a:solidFill>
                  <a:schemeClr val="dk2"/>
                </a:solidFill>
                <a:latin typeface="Droid Serif"/>
                <a:ea typeface="Droid Serif"/>
                <a:cs typeface="Droid Serif"/>
                <a:sym typeface="Droid Serif"/>
              </a:rPr>
              <a:t>Testing for different chain of MCMC</a:t>
            </a:r>
            <a:endParaRPr sz="2800">
              <a:solidFill>
                <a:schemeClr val="dk2"/>
              </a:solidFill>
              <a:latin typeface="Droid Serif"/>
              <a:ea typeface="Droid Serif"/>
              <a:cs typeface="Droid Serif"/>
              <a:sym typeface="Droid Serif"/>
            </a:endParaRPr>
          </a:p>
        </p:txBody>
      </p:sp>
      <p:sp>
        <p:nvSpPr>
          <p:cNvPr id="644" name="Google Shape;644;p62"/>
          <p:cNvSpPr txBox="1"/>
          <p:nvPr/>
        </p:nvSpPr>
        <p:spPr>
          <a:xfrm>
            <a:off x="5296300" y="620700"/>
            <a:ext cx="5684400" cy="5337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lang="en-IN" sz="2400">
                <a:solidFill>
                  <a:schemeClr val="accent1"/>
                </a:solidFill>
                <a:latin typeface="Droid Serif"/>
                <a:ea typeface="Droid Serif"/>
                <a:cs typeface="Droid Serif"/>
                <a:sym typeface="Droid Serif"/>
              </a:rPr>
              <a:t>GRB 210323A (run = 50000)</a:t>
            </a:r>
            <a:endParaRPr sz="2400">
              <a:solidFill>
                <a:schemeClr val="accent1"/>
              </a:solidFill>
              <a:latin typeface="Droid Serif"/>
              <a:ea typeface="Droid Serif"/>
              <a:cs typeface="Droid Serif"/>
              <a:sym typeface="Droid Serif"/>
            </a:endParaRPr>
          </a:p>
        </p:txBody>
      </p:sp>
      <p:sp>
        <p:nvSpPr>
          <p:cNvPr id="645" name="Google Shape;645;p62"/>
          <p:cNvSpPr/>
          <p:nvPr/>
        </p:nvSpPr>
        <p:spPr>
          <a:xfrm>
            <a:off x="87300" y="126100"/>
            <a:ext cx="4238700" cy="10284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n=1</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p=9</a:t>
            </a:r>
            <a:endParaRPr sz="1600">
              <a:solidFill>
                <a:srgbClr val="0000FF"/>
              </a:solidFill>
              <a:latin typeface="Old Standard TT"/>
              <a:ea typeface="Old Standard TT"/>
              <a:cs typeface="Old Standard TT"/>
              <a:sym typeface="Old Standard TT"/>
            </a:endParaRPr>
          </a:p>
          <a:p>
            <a:pPr indent="0" lvl="0" marL="0" rtl="0" algn="ctr">
              <a:spcBef>
                <a:spcPts val="0"/>
              </a:spcBef>
              <a:spcAft>
                <a:spcPts val="0"/>
              </a:spcAft>
              <a:buNone/>
            </a:pPr>
            <a:r>
              <a:rPr lang="en-IN" sz="1600">
                <a:solidFill>
                  <a:srgbClr val="0000FF"/>
                </a:solidFill>
                <a:latin typeface="Old Standard TT"/>
                <a:ea typeface="Old Standard TT"/>
                <a:cs typeface="Old Standard TT"/>
                <a:sym typeface="Old Standard TT"/>
              </a:rPr>
              <a:t>Just to check how the corner and fits are varying</a:t>
            </a:r>
            <a:endParaRPr sz="1600">
              <a:solidFill>
                <a:srgbClr val="0000FF"/>
              </a:solidFill>
              <a:latin typeface="Old Standard TT"/>
              <a:ea typeface="Old Standard TT"/>
              <a:cs typeface="Old Standard TT"/>
              <a:sym typeface="Old Standard TT"/>
            </a:endParaRPr>
          </a:p>
        </p:txBody>
      </p:sp>
      <p:pic>
        <p:nvPicPr>
          <p:cNvPr id="646" name="Google Shape;646;p62" title="fit_p9.png"/>
          <p:cNvPicPr preferRelativeResize="0"/>
          <p:nvPr/>
        </p:nvPicPr>
        <p:blipFill>
          <a:blip r:embed="rId3">
            <a:alphaModFix/>
          </a:blip>
          <a:stretch>
            <a:fillRect/>
          </a:stretch>
        </p:blipFill>
        <p:spPr>
          <a:xfrm>
            <a:off x="339500" y="1653100"/>
            <a:ext cx="5459967" cy="3899966"/>
          </a:xfrm>
          <a:prstGeom prst="rect">
            <a:avLst/>
          </a:prstGeom>
          <a:noFill/>
          <a:ln>
            <a:noFill/>
          </a:ln>
        </p:spPr>
      </p:pic>
      <p:pic>
        <p:nvPicPr>
          <p:cNvPr id="647" name="Google Shape;647;p62" title="corner_p9.png"/>
          <p:cNvPicPr preferRelativeResize="0"/>
          <p:nvPr/>
        </p:nvPicPr>
        <p:blipFill>
          <a:blip r:embed="rId4">
            <a:alphaModFix/>
          </a:blip>
          <a:stretch>
            <a:fillRect/>
          </a:stretch>
        </p:blipFill>
        <p:spPr>
          <a:xfrm>
            <a:off x="6299431" y="1154500"/>
            <a:ext cx="5563868" cy="5563868"/>
          </a:xfrm>
          <a:prstGeom prst="rect">
            <a:avLst/>
          </a:prstGeom>
          <a:noFill/>
          <a:ln>
            <a:noFill/>
          </a:ln>
        </p:spPr>
      </p:pic>
      <p:sp>
        <p:nvSpPr>
          <p:cNvPr id="648" name="Google Shape;648;p62"/>
          <p:cNvSpPr/>
          <p:nvPr/>
        </p:nvSpPr>
        <p:spPr>
          <a:xfrm>
            <a:off x="155200" y="5558167"/>
            <a:ext cx="5564100" cy="1086300"/>
          </a:xfrm>
          <a:prstGeom prst="roundRect">
            <a:avLst>
              <a:gd fmla="val 16667" name="adj"/>
            </a:avLst>
          </a:prstGeom>
          <a:gradFill>
            <a:gsLst>
              <a:gs pos="0">
                <a:srgbClr val="DB0000"/>
              </a:gs>
              <a:gs pos="100000">
                <a:srgbClr val="540303"/>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b="1" lang="en-IN" sz="1900">
                <a:solidFill>
                  <a:srgbClr val="FCE5CD"/>
                </a:solidFill>
                <a:latin typeface="Old Standard TT"/>
                <a:ea typeface="Old Standard TT"/>
                <a:cs typeface="Old Standard TT"/>
                <a:sym typeface="Old Standard TT"/>
              </a:rPr>
              <a:t>Note that the reduced chi square, AIC and BIC values are almost same which implies the chains are saturated after a certain run</a:t>
            </a:r>
            <a:endParaRPr b="1" sz="1900">
              <a:solidFill>
                <a:srgbClr val="FCE5CD"/>
              </a:solidFill>
              <a:latin typeface="Old Standard TT"/>
              <a:ea typeface="Old Standard TT"/>
              <a:cs typeface="Old Standard TT"/>
              <a:sym typeface="Old Standard T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63"/>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210323A </a:t>
            </a:r>
            <a:endParaRPr sz="2400">
              <a:solidFill>
                <a:srgbClr val="0C343D"/>
              </a:solidFill>
              <a:latin typeface="Droid Serif"/>
              <a:ea typeface="Droid Serif"/>
              <a:cs typeface="Droid Serif"/>
              <a:sym typeface="Droid Serif"/>
            </a:endParaRPr>
          </a:p>
        </p:txBody>
      </p:sp>
      <p:pic>
        <p:nvPicPr>
          <p:cNvPr id="654" name="Google Shape;654;p63" title="fit_p9.png"/>
          <p:cNvPicPr preferRelativeResize="0"/>
          <p:nvPr/>
        </p:nvPicPr>
        <p:blipFill>
          <a:blip r:embed="rId3">
            <a:alphaModFix/>
          </a:blip>
          <a:stretch>
            <a:fillRect/>
          </a:stretch>
        </p:blipFill>
        <p:spPr>
          <a:xfrm>
            <a:off x="122300" y="629461"/>
            <a:ext cx="2962899" cy="2116356"/>
          </a:xfrm>
          <a:prstGeom prst="rect">
            <a:avLst/>
          </a:prstGeom>
          <a:noFill/>
          <a:ln cap="flat" cmpd="sng" w="12700">
            <a:solidFill>
              <a:schemeClr val="dk2"/>
            </a:solidFill>
            <a:prstDash val="solid"/>
            <a:round/>
            <a:headEnd len="sm" w="sm" type="none"/>
            <a:tailEnd len="sm" w="sm" type="none"/>
          </a:ln>
        </p:spPr>
      </p:pic>
      <p:pic>
        <p:nvPicPr>
          <p:cNvPr id="655" name="Google Shape;655;p63" title="corner_p7.png"/>
          <p:cNvPicPr preferRelativeResize="0"/>
          <p:nvPr/>
        </p:nvPicPr>
        <p:blipFill>
          <a:blip r:embed="rId4">
            <a:alphaModFix/>
          </a:blip>
          <a:stretch>
            <a:fillRect/>
          </a:stretch>
        </p:blipFill>
        <p:spPr>
          <a:xfrm>
            <a:off x="122300" y="2894497"/>
            <a:ext cx="3837664" cy="3837668"/>
          </a:xfrm>
          <a:prstGeom prst="rect">
            <a:avLst/>
          </a:prstGeom>
          <a:noFill/>
          <a:ln cap="flat" cmpd="sng" w="12700">
            <a:solidFill>
              <a:schemeClr val="dk2"/>
            </a:solidFill>
            <a:prstDash val="solid"/>
            <a:round/>
            <a:headEnd len="sm" w="sm" type="none"/>
            <a:tailEnd len="sm" w="sm" type="none"/>
          </a:ln>
        </p:spPr>
      </p:pic>
      <p:pic>
        <p:nvPicPr>
          <p:cNvPr id="656" name="Google Shape;656;p63" title="corner_p9.png"/>
          <p:cNvPicPr preferRelativeResize="0"/>
          <p:nvPr/>
        </p:nvPicPr>
        <p:blipFill>
          <a:blip r:embed="rId5">
            <a:alphaModFix/>
          </a:blip>
          <a:stretch>
            <a:fillRect/>
          </a:stretch>
        </p:blipFill>
        <p:spPr>
          <a:xfrm>
            <a:off x="8171903" y="2933184"/>
            <a:ext cx="3760296" cy="3760296"/>
          </a:xfrm>
          <a:prstGeom prst="rect">
            <a:avLst/>
          </a:prstGeom>
          <a:noFill/>
          <a:ln cap="flat" cmpd="sng" w="12700">
            <a:solidFill>
              <a:srgbClr val="666666"/>
            </a:solidFill>
            <a:prstDash val="solid"/>
            <a:round/>
            <a:headEnd len="sm" w="sm" type="none"/>
            <a:tailEnd len="sm" w="sm" type="none"/>
          </a:ln>
        </p:spPr>
      </p:pic>
      <p:pic>
        <p:nvPicPr>
          <p:cNvPr id="657" name="Google Shape;657;p63" title="fit_p9.png"/>
          <p:cNvPicPr preferRelativeResize="0"/>
          <p:nvPr/>
        </p:nvPicPr>
        <p:blipFill>
          <a:blip r:embed="rId6">
            <a:alphaModFix/>
          </a:blip>
          <a:stretch>
            <a:fillRect/>
          </a:stretch>
        </p:blipFill>
        <p:spPr>
          <a:xfrm>
            <a:off x="8969307" y="610767"/>
            <a:ext cx="2962892" cy="2116366"/>
          </a:xfrm>
          <a:prstGeom prst="rect">
            <a:avLst/>
          </a:prstGeom>
          <a:noFill/>
          <a:ln cap="flat" cmpd="sng" w="12700">
            <a:solidFill>
              <a:srgbClr val="666666"/>
            </a:solidFill>
            <a:prstDash val="solid"/>
            <a:round/>
            <a:headEnd len="sm" w="sm" type="none"/>
            <a:tailEnd len="sm" w="sm" type="none"/>
          </a:ln>
        </p:spPr>
      </p:pic>
      <p:sp>
        <p:nvSpPr>
          <p:cNvPr id="658" name="Google Shape;658;p63"/>
          <p:cNvSpPr/>
          <p:nvPr/>
        </p:nvSpPr>
        <p:spPr>
          <a:xfrm>
            <a:off x="314600" y="107867"/>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15-50 keV</a:t>
            </a:r>
            <a:endParaRPr sz="1900">
              <a:latin typeface="Old Standard TT"/>
              <a:ea typeface="Old Standard TT"/>
              <a:cs typeface="Old Standard TT"/>
              <a:sym typeface="Old Standard TT"/>
            </a:endParaRPr>
          </a:p>
        </p:txBody>
      </p:sp>
      <p:sp>
        <p:nvSpPr>
          <p:cNvPr id="659" name="Google Shape;659;p63"/>
          <p:cNvSpPr/>
          <p:nvPr/>
        </p:nvSpPr>
        <p:spPr>
          <a:xfrm>
            <a:off x="9376750" y="107867"/>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0.3-10 keV</a:t>
            </a:r>
            <a:endParaRPr sz="1900">
              <a:latin typeface="Old Standard TT"/>
              <a:ea typeface="Old Standard TT"/>
              <a:cs typeface="Old Standard TT"/>
              <a:sym typeface="Old Standard TT"/>
            </a:endParaRPr>
          </a:p>
        </p:txBody>
      </p:sp>
      <p:sp>
        <p:nvSpPr>
          <p:cNvPr id="660" name="Google Shape;660;p63"/>
          <p:cNvSpPr/>
          <p:nvPr/>
        </p:nvSpPr>
        <p:spPr>
          <a:xfrm>
            <a:off x="4047450" y="1167933"/>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5.041001405</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165.576610759</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173.886314768</a:t>
            </a:r>
            <a:endParaRPr sz="1900">
              <a:latin typeface="Algerian"/>
              <a:ea typeface="Algerian"/>
              <a:cs typeface="Algerian"/>
              <a:sym typeface="Algerian"/>
            </a:endParaRPr>
          </a:p>
        </p:txBody>
      </p:sp>
      <p:sp>
        <p:nvSpPr>
          <p:cNvPr id="661" name="Google Shape;661;p63"/>
          <p:cNvSpPr/>
          <p:nvPr/>
        </p:nvSpPr>
        <p:spPr>
          <a:xfrm>
            <a:off x="4070886" y="3195739"/>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7.6779295</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361.9957185</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373.2988730</a:t>
            </a:r>
            <a:endParaRPr sz="1900">
              <a:latin typeface="Algerian"/>
              <a:ea typeface="Algerian"/>
              <a:cs typeface="Algerian"/>
              <a:sym typeface="Algerian"/>
            </a:endParaRPr>
          </a:p>
        </p:txBody>
      </p:sp>
      <p:cxnSp>
        <p:nvCxnSpPr>
          <p:cNvPr id="662" name="Google Shape;662;p63"/>
          <p:cNvCxnSpPr>
            <a:stCxn id="657" idx="1"/>
            <a:endCxn id="660" idx="3"/>
          </p:cNvCxnSpPr>
          <p:nvPr/>
        </p:nvCxnSpPr>
        <p:spPr>
          <a:xfrm flipH="1">
            <a:off x="8007207" y="1668950"/>
            <a:ext cx="962100" cy="278400"/>
          </a:xfrm>
          <a:prstGeom prst="straightConnector1">
            <a:avLst/>
          </a:prstGeom>
          <a:noFill/>
          <a:ln cap="flat" cmpd="sng" w="12700">
            <a:solidFill>
              <a:schemeClr val="dk2"/>
            </a:solidFill>
            <a:prstDash val="solid"/>
            <a:round/>
            <a:headEnd len="med" w="med" type="none"/>
            <a:tailEnd len="med" w="med" type="triangle"/>
          </a:ln>
        </p:spPr>
      </p:cxnSp>
      <p:cxnSp>
        <p:nvCxnSpPr>
          <p:cNvPr id="663" name="Google Shape;663;p63"/>
          <p:cNvCxnSpPr>
            <a:endCxn id="661" idx="2"/>
          </p:cNvCxnSpPr>
          <p:nvPr/>
        </p:nvCxnSpPr>
        <p:spPr>
          <a:xfrm flipH="1" rot="10800000">
            <a:off x="3963936" y="4754839"/>
            <a:ext cx="2086800" cy="1159200"/>
          </a:xfrm>
          <a:prstGeom prst="straightConnector1">
            <a:avLst/>
          </a:prstGeom>
          <a:noFill/>
          <a:ln cap="flat" cmpd="sng" w="12700">
            <a:solidFill>
              <a:schemeClr val="dk2"/>
            </a:solidFill>
            <a:prstDash val="solid"/>
            <a:round/>
            <a:headEnd len="med" w="med" type="none"/>
            <a:tailEnd len="med" w="med" type="triangl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64"/>
          <p:cNvSpPr txBox="1"/>
          <p:nvPr/>
        </p:nvSpPr>
        <p:spPr>
          <a:xfrm>
            <a:off x="3166096" y="184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231117A </a:t>
            </a:r>
            <a:endParaRPr sz="2400">
              <a:solidFill>
                <a:srgbClr val="0C343D"/>
              </a:solidFill>
              <a:latin typeface="Droid Serif"/>
              <a:ea typeface="Droid Serif"/>
              <a:cs typeface="Droid Serif"/>
              <a:sym typeface="Droid Serif"/>
            </a:endParaRPr>
          </a:p>
        </p:txBody>
      </p:sp>
      <p:sp>
        <p:nvSpPr>
          <p:cNvPr id="669" name="Google Shape;669;p64"/>
          <p:cNvSpPr/>
          <p:nvPr/>
        </p:nvSpPr>
        <p:spPr>
          <a:xfrm>
            <a:off x="314600" y="107867"/>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15-50 keV</a:t>
            </a:r>
            <a:endParaRPr sz="1900">
              <a:latin typeface="Old Standard TT"/>
              <a:ea typeface="Old Standard TT"/>
              <a:cs typeface="Old Standard TT"/>
              <a:sym typeface="Old Standard TT"/>
            </a:endParaRPr>
          </a:p>
        </p:txBody>
      </p:sp>
      <p:sp>
        <p:nvSpPr>
          <p:cNvPr id="670" name="Google Shape;670;p64"/>
          <p:cNvSpPr/>
          <p:nvPr/>
        </p:nvSpPr>
        <p:spPr>
          <a:xfrm>
            <a:off x="9376750" y="107867"/>
            <a:ext cx="2148000" cy="444300"/>
          </a:xfrm>
          <a:prstGeom prst="roundRect">
            <a:avLst>
              <a:gd fmla="val 16667" name="adj"/>
            </a:avLst>
          </a:prstGeom>
          <a:gradFill>
            <a:gsLst>
              <a:gs pos="0">
                <a:srgbClr val="F2F2F2"/>
              </a:gs>
              <a:gs pos="100000">
                <a:srgbClr val="A6A6A6"/>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None/>
            </a:pPr>
            <a:r>
              <a:rPr lang="en-IN" sz="1900">
                <a:latin typeface="Old Standard TT"/>
                <a:ea typeface="Old Standard TT"/>
                <a:cs typeface="Old Standard TT"/>
                <a:sym typeface="Old Standard TT"/>
              </a:rPr>
              <a:t>0.3-10 keV</a:t>
            </a:r>
            <a:endParaRPr sz="1900">
              <a:latin typeface="Old Standard TT"/>
              <a:ea typeface="Old Standard TT"/>
              <a:cs typeface="Old Standard TT"/>
              <a:sym typeface="Old Standard TT"/>
            </a:endParaRPr>
          </a:p>
        </p:txBody>
      </p:sp>
      <p:sp>
        <p:nvSpPr>
          <p:cNvPr id="671" name="Google Shape;671;p64"/>
          <p:cNvSpPr/>
          <p:nvPr/>
        </p:nvSpPr>
        <p:spPr>
          <a:xfrm>
            <a:off x="4047450" y="1167933"/>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41.166380135</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1177.087215222</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1185.396919231</a:t>
            </a:r>
            <a:endParaRPr sz="1900">
              <a:latin typeface="Algerian"/>
              <a:ea typeface="Algerian"/>
              <a:cs typeface="Algerian"/>
              <a:sym typeface="Algerian"/>
            </a:endParaRPr>
          </a:p>
        </p:txBody>
      </p:sp>
      <p:sp>
        <p:nvSpPr>
          <p:cNvPr id="672" name="Google Shape;672;p64"/>
          <p:cNvSpPr/>
          <p:nvPr/>
        </p:nvSpPr>
        <p:spPr>
          <a:xfrm>
            <a:off x="4070886" y="3195739"/>
            <a:ext cx="3959700" cy="1559100"/>
          </a:xfrm>
          <a:prstGeom prst="roundRect">
            <a:avLst>
              <a:gd fmla="val 16667" name="adj"/>
            </a:avLst>
          </a:prstGeom>
          <a:gradFill>
            <a:gsLst>
              <a:gs pos="0">
                <a:srgbClr val="FFF6DB"/>
              </a:gs>
              <a:gs pos="100000">
                <a:srgbClr val="FAD15C"/>
              </a:gs>
            </a:gsLst>
            <a:lin ang="5400012" scaled="0"/>
          </a:gradFill>
          <a:ln cap="flat" cmpd="sng" w="12700">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Reduced_chi2 = 16.2551098</a:t>
            </a:r>
            <a:endParaRPr sz="1900">
              <a:latin typeface="Algerian"/>
              <a:ea typeface="Algerian"/>
              <a:cs typeface="Algerian"/>
              <a:sym typeface="Algerian"/>
            </a:endParaRPr>
          </a:p>
          <a:p>
            <a:pPr indent="0" lvl="0" marL="0" rtl="0" algn="ctr">
              <a:spcBef>
                <a:spcPts val="0"/>
              </a:spcBef>
              <a:spcAft>
                <a:spcPts val="0"/>
              </a:spcAft>
              <a:buClr>
                <a:schemeClr val="dk1"/>
              </a:buClr>
              <a:buSzPts val="1500"/>
              <a:buFont typeface="Arial"/>
              <a:buNone/>
            </a:pPr>
            <a:r>
              <a:rPr lang="en-IN" sz="1900">
                <a:latin typeface="Algerian"/>
                <a:ea typeface="Algerian"/>
                <a:cs typeface="Algerian"/>
                <a:sym typeface="Algerian"/>
              </a:rPr>
              <a:t>AICc         = 602.2950642</a:t>
            </a:r>
            <a:endParaRPr sz="1900">
              <a:latin typeface="Algerian"/>
              <a:ea typeface="Algerian"/>
              <a:cs typeface="Algerian"/>
              <a:sym typeface="Algerian"/>
            </a:endParaRPr>
          </a:p>
          <a:p>
            <a:pPr indent="0" lvl="0" marL="0" rtl="0" algn="ctr">
              <a:spcBef>
                <a:spcPts val="0"/>
              </a:spcBef>
              <a:spcAft>
                <a:spcPts val="0"/>
              </a:spcAft>
              <a:buNone/>
            </a:pPr>
            <a:r>
              <a:rPr lang="en-IN" sz="1900">
                <a:latin typeface="Algerian"/>
                <a:ea typeface="Algerian"/>
                <a:cs typeface="Algerian"/>
                <a:sym typeface="Algerian"/>
              </a:rPr>
              <a:t>BIC          = 611.6732806</a:t>
            </a:r>
            <a:endParaRPr sz="1900">
              <a:latin typeface="Algerian"/>
              <a:ea typeface="Algerian"/>
              <a:cs typeface="Algerian"/>
              <a:sym typeface="Algerian"/>
            </a:endParaRPr>
          </a:p>
        </p:txBody>
      </p:sp>
      <p:cxnSp>
        <p:nvCxnSpPr>
          <p:cNvPr id="673" name="Google Shape;673;p64"/>
          <p:cNvCxnSpPr>
            <a:stCxn id="674" idx="1"/>
            <a:endCxn id="671" idx="3"/>
          </p:cNvCxnSpPr>
          <p:nvPr/>
        </p:nvCxnSpPr>
        <p:spPr>
          <a:xfrm flipH="1">
            <a:off x="8007150" y="1727583"/>
            <a:ext cx="1002000" cy="219900"/>
          </a:xfrm>
          <a:prstGeom prst="straightConnector1">
            <a:avLst/>
          </a:prstGeom>
          <a:noFill/>
          <a:ln cap="flat" cmpd="sng" w="12700">
            <a:solidFill>
              <a:schemeClr val="dk2"/>
            </a:solidFill>
            <a:prstDash val="solid"/>
            <a:round/>
            <a:headEnd len="med" w="med" type="none"/>
            <a:tailEnd len="med" w="med" type="triangle"/>
          </a:ln>
        </p:spPr>
      </p:cxnSp>
      <p:cxnSp>
        <p:nvCxnSpPr>
          <p:cNvPr id="675" name="Google Shape;675;p64"/>
          <p:cNvCxnSpPr>
            <a:endCxn id="672" idx="2"/>
          </p:cNvCxnSpPr>
          <p:nvPr/>
        </p:nvCxnSpPr>
        <p:spPr>
          <a:xfrm flipH="1" rot="10800000">
            <a:off x="3963936" y="4754839"/>
            <a:ext cx="2086800" cy="1159200"/>
          </a:xfrm>
          <a:prstGeom prst="straightConnector1">
            <a:avLst/>
          </a:prstGeom>
          <a:noFill/>
          <a:ln cap="flat" cmpd="sng" w="12700">
            <a:solidFill>
              <a:schemeClr val="dk2"/>
            </a:solidFill>
            <a:prstDash val="solid"/>
            <a:round/>
            <a:headEnd len="med" w="med" type="none"/>
            <a:tailEnd len="med" w="med" type="triangle"/>
          </a:ln>
        </p:spPr>
      </p:cxnSp>
      <p:pic>
        <p:nvPicPr>
          <p:cNvPr id="676" name="Google Shape;676;p64" title="fit_p9.png"/>
          <p:cNvPicPr preferRelativeResize="0"/>
          <p:nvPr/>
        </p:nvPicPr>
        <p:blipFill>
          <a:blip r:embed="rId3">
            <a:alphaModFix/>
          </a:blip>
          <a:stretch>
            <a:fillRect/>
          </a:stretch>
        </p:blipFill>
        <p:spPr>
          <a:xfrm>
            <a:off x="122300" y="625133"/>
            <a:ext cx="3063566" cy="2188274"/>
          </a:xfrm>
          <a:prstGeom prst="rect">
            <a:avLst/>
          </a:prstGeom>
          <a:noFill/>
          <a:ln cap="flat" cmpd="sng" w="12700">
            <a:solidFill>
              <a:schemeClr val="dk2"/>
            </a:solidFill>
            <a:prstDash val="solid"/>
            <a:round/>
            <a:headEnd len="sm" w="sm" type="none"/>
            <a:tailEnd len="sm" w="sm" type="none"/>
          </a:ln>
        </p:spPr>
      </p:pic>
      <p:pic>
        <p:nvPicPr>
          <p:cNvPr id="677" name="Google Shape;677;p64"/>
          <p:cNvPicPr preferRelativeResize="0"/>
          <p:nvPr/>
        </p:nvPicPr>
        <p:blipFill>
          <a:blip r:embed="rId4">
            <a:alphaModFix/>
          </a:blip>
          <a:stretch>
            <a:fillRect/>
          </a:stretch>
        </p:blipFill>
        <p:spPr>
          <a:xfrm>
            <a:off x="122300" y="2971566"/>
            <a:ext cx="3841600" cy="3841600"/>
          </a:xfrm>
          <a:prstGeom prst="rect">
            <a:avLst/>
          </a:prstGeom>
          <a:noFill/>
          <a:ln cap="flat" cmpd="sng" w="12700">
            <a:solidFill>
              <a:srgbClr val="666666"/>
            </a:solidFill>
            <a:prstDash val="solid"/>
            <a:round/>
            <a:headEnd len="sm" w="sm" type="none"/>
            <a:tailEnd len="sm" w="sm" type="none"/>
          </a:ln>
        </p:spPr>
      </p:pic>
      <p:pic>
        <p:nvPicPr>
          <p:cNvPr id="678" name="Google Shape;678;p64"/>
          <p:cNvPicPr preferRelativeResize="0"/>
          <p:nvPr/>
        </p:nvPicPr>
        <p:blipFill>
          <a:blip r:embed="rId5">
            <a:alphaModFix/>
          </a:blip>
          <a:stretch>
            <a:fillRect/>
          </a:stretch>
        </p:blipFill>
        <p:spPr>
          <a:xfrm>
            <a:off x="9009333" y="625133"/>
            <a:ext cx="3063573" cy="2188266"/>
          </a:xfrm>
          <a:prstGeom prst="rect">
            <a:avLst/>
          </a:prstGeom>
          <a:noFill/>
          <a:ln cap="flat" cmpd="sng" w="12700">
            <a:solidFill>
              <a:schemeClr val="dk2"/>
            </a:solidFill>
            <a:prstDash val="solid"/>
            <a:round/>
            <a:headEnd len="sm" w="sm" type="none"/>
            <a:tailEnd len="sm" w="sm" type="none"/>
          </a:ln>
        </p:spPr>
      </p:pic>
      <p:pic>
        <p:nvPicPr>
          <p:cNvPr id="679" name="Google Shape;679;p64"/>
          <p:cNvPicPr preferRelativeResize="0"/>
          <p:nvPr/>
        </p:nvPicPr>
        <p:blipFill>
          <a:blip r:embed="rId6">
            <a:alphaModFix/>
          </a:blip>
          <a:stretch>
            <a:fillRect/>
          </a:stretch>
        </p:blipFill>
        <p:spPr>
          <a:xfrm>
            <a:off x="8231301" y="2886267"/>
            <a:ext cx="3841600" cy="3841600"/>
          </a:xfrm>
          <a:prstGeom prst="rect">
            <a:avLst/>
          </a:prstGeom>
          <a:noFill/>
          <a:ln cap="flat" cmpd="sng" w="12700">
            <a:solidFill>
              <a:srgbClr val="666666"/>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65"/>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686" name="Google Shape;686;p65"/>
          <p:cNvSpPr txBox="1"/>
          <p:nvPr/>
        </p:nvSpPr>
        <p:spPr>
          <a:xfrm>
            <a:off x="4506675" y="87100"/>
            <a:ext cx="30762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180805B </a:t>
            </a:r>
            <a:endParaRPr sz="2400">
              <a:solidFill>
                <a:srgbClr val="0C343D"/>
              </a:solidFill>
              <a:latin typeface="Droid Serif"/>
              <a:ea typeface="Droid Serif"/>
              <a:cs typeface="Droid Serif"/>
              <a:sym typeface="Droid Serif"/>
            </a:endParaRPr>
          </a:p>
        </p:txBody>
      </p:sp>
      <p:pic>
        <p:nvPicPr>
          <p:cNvPr id="687" name="Google Shape;687;p65" title="fit_p9.png"/>
          <p:cNvPicPr preferRelativeResize="0"/>
          <p:nvPr/>
        </p:nvPicPr>
        <p:blipFill>
          <a:blip r:embed="rId3">
            <a:alphaModFix/>
          </a:blip>
          <a:stretch>
            <a:fillRect/>
          </a:stretch>
        </p:blipFill>
        <p:spPr>
          <a:xfrm>
            <a:off x="8019525" y="-4"/>
            <a:ext cx="4101499" cy="2929650"/>
          </a:xfrm>
          <a:prstGeom prst="rect">
            <a:avLst/>
          </a:prstGeom>
          <a:noFill/>
          <a:ln>
            <a:noFill/>
          </a:ln>
        </p:spPr>
      </p:pic>
      <p:pic>
        <p:nvPicPr>
          <p:cNvPr id="688" name="Google Shape;688;p65" title="corner_p9.png"/>
          <p:cNvPicPr preferRelativeResize="0"/>
          <p:nvPr/>
        </p:nvPicPr>
        <p:blipFill>
          <a:blip r:embed="rId4">
            <a:alphaModFix/>
          </a:blip>
          <a:stretch>
            <a:fillRect/>
          </a:stretch>
        </p:blipFill>
        <p:spPr>
          <a:xfrm>
            <a:off x="8296400" y="3011400"/>
            <a:ext cx="3895600" cy="3895600"/>
          </a:xfrm>
          <a:prstGeom prst="rect">
            <a:avLst/>
          </a:prstGeom>
          <a:noFill/>
          <a:ln>
            <a:noFill/>
          </a:ln>
        </p:spPr>
      </p:pic>
      <p:pic>
        <p:nvPicPr>
          <p:cNvPr id="689" name="Google Shape;689;p65" title="fit_p7 (1).png"/>
          <p:cNvPicPr preferRelativeResize="0"/>
          <p:nvPr/>
        </p:nvPicPr>
        <p:blipFill>
          <a:blip r:embed="rId5">
            <a:alphaModFix/>
          </a:blip>
          <a:stretch>
            <a:fillRect/>
          </a:stretch>
        </p:blipFill>
        <p:spPr>
          <a:xfrm>
            <a:off x="299350" y="87107"/>
            <a:ext cx="4101499" cy="2929643"/>
          </a:xfrm>
          <a:prstGeom prst="rect">
            <a:avLst/>
          </a:prstGeom>
          <a:noFill/>
          <a:ln>
            <a:noFill/>
          </a:ln>
        </p:spPr>
      </p:pic>
      <p:pic>
        <p:nvPicPr>
          <p:cNvPr id="690" name="Google Shape;690;p65" title="corner_p7.png"/>
          <p:cNvPicPr preferRelativeResize="0"/>
          <p:nvPr/>
        </p:nvPicPr>
        <p:blipFill>
          <a:blip r:embed="rId6">
            <a:alphaModFix/>
          </a:blip>
          <a:stretch>
            <a:fillRect/>
          </a:stretch>
        </p:blipFill>
        <p:spPr>
          <a:xfrm>
            <a:off x="614799" y="3130696"/>
            <a:ext cx="3590752" cy="3590752"/>
          </a:xfrm>
          <a:prstGeom prst="rect">
            <a:avLst/>
          </a:prstGeom>
          <a:noFill/>
          <a:ln>
            <a:noFill/>
          </a:ln>
        </p:spPr>
      </p:pic>
      <p:sp>
        <p:nvSpPr>
          <p:cNvPr id="691" name="Google Shape;691;p65"/>
          <p:cNvSpPr/>
          <p:nvPr/>
        </p:nvSpPr>
        <p:spPr>
          <a:xfrm>
            <a:off x="5270875" y="1175700"/>
            <a:ext cx="2390400" cy="969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N" sz="2100">
                <a:latin typeface="Constantia"/>
                <a:ea typeface="Constantia"/>
                <a:cs typeface="Constantia"/>
                <a:sym typeface="Constantia"/>
              </a:rPr>
              <a:t>Native </a:t>
            </a:r>
            <a:endParaRPr sz="2100">
              <a:latin typeface="Constantia"/>
              <a:ea typeface="Constantia"/>
              <a:cs typeface="Constantia"/>
              <a:sym typeface="Constantia"/>
            </a:endParaRPr>
          </a:p>
          <a:p>
            <a:pPr indent="0" lvl="0" marL="0" rtl="0" algn="ctr">
              <a:spcBef>
                <a:spcPts val="0"/>
              </a:spcBef>
              <a:spcAft>
                <a:spcPts val="0"/>
              </a:spcAft>
              <a:buNone/>
            </a:pPr>
            <a:r>
              <a:rPr lang="en-IN" sz="2100">
                <a:latin typeface="Constantia"/>
                <a:ea typeface="Constantia"/>
                <a:cs typeface="Constantia"/>
                <a:sym typeface="Constantia"/>
              </a:rPr>
              <a:t>p=9</a:t>
            </a:r>
            <a:endParaRPr sz="2100">
              <a:latin typeface="Constantia"/>
              <a:ea typeface="Constantia"/>
              <a:cs typeface="Constantia"/>
              <a:sym typeface="Constantia"/>
            </a:endParaRPr>
          </a:p>
        </p:txBody>
      </p:sp>
      <p:sp>
        <p:nvSpPr>
          <p:cNvPr id="692" name="Google Shape;692;p65"/>
          <p:cNvSpPr/>
          <p:nvPr/>
        </p:nvSpPr>
        <p:spPr>
          <a:xfrm>
            <a:off x="5315500" y="4441125"/>
            <a:ext cx="2390400" cy="969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N" sz="2100">
                <a:latin typeface="Constantia"/>
                <a:ea typeface="Constantia"/>
                <a:cs typeface="Constantia"/>
                <a:sym typeface="Constantia"/>
              </a:rPr>
              <a:t>XRT</a:t>
            </a:r>
            <a:r>
              <a:rPr lang="en-IN" sz="2100">
                <a:latin typeface="Constantia"/>
                <a:ea typeface="Constantia"/>
                <a:cs typeface="Constantia"/>
                <a:sym typeface="Constantia"/>
              </a:rPr>
              <a:t> </a:t>
            </a:r>
            <a:endParaRPr sz="2100">
              <a:latin typeface="Constantia"/>
              <a:ea typeface="Constantia"/>
              <a:cs typeface="Constantia"/>
              <a:sym typeface="Constantia"/>
            </a:endParaRPr>
          </a:p>
          <a:p>
            <a:pPr indent="0" lvl="0" marL="0" rtl="0" algn="ctr">
              <a:spcBef>
                <a:spcPts val="0"/>
              </a:spcBef>
              <a:spcAft>
                <a:spcPts val="0"/>
              </a:spcAft>
              <a:buNone/>
            </a:pPr>
            <a:r>
              <a:rPr lang="en-IN" sz="2100">
                <a:latin typeface="Constantia"/>
                <a:ea typeface="Constantia"/>
                <a:cs typeface="Constantia"/>
                <a:sym typeface="Constantia"/>
              </a:rPr>
              <a:t>p=7</a:t>
            </a:r>
            <a:endParaRPr sz="2100">
              <a:latin typeface="Constantia"/>
              <a:ea typeface="Constantia"/>
              <a:cs typeface="Constantia"/>
              <a:sym typeface="Constantia"/>
            </a:endParaRPr>
          </a:p>
        </p:txBody>
      </p:sp>
      <p:sp>
        <p:nvSpPr>
          <p:cNvPr id="693" name="Google Shape;693;p65"/>
          <p:cNvSpPr/>
          <p:nvPr/>
        </p:nvSpPr>
        <p:spPr>
          <a:xfrm>
            <a:off x="7651575" y="1587125"/>
            <a:ext cx="441000" cy="365100"/>
          </a:xfrm>
          <a:prstGeom prst="rightArrow">
            <a:avLst>
              <a:gd fmla="val 50000" name="adj1"/>
              <a:gd fmla="val 50000" name="adj2"/>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94" name="Google Shape;694;p65"/>
          <p:cNvSpPr/>
          <p:nvPr/>
        </p:nvSpPr>
        <p:spPr>
          <a:xfrm>
            <a:off x="4205550" y="4810400"/>
            <a:ext cx="1084800" cy="365100"/>
          </a:xfrm>
          <a:prstGeom prst="leftArrow">
            <a:avLst>
              <a:gd fmla="val 50000" name="adj1"/>
              <a:gd fmla="val 50000" name="adj2"/>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95" name="Google Shape;695;p65"/>
          <p:cNvSpPr/>
          <p:nvPr/>
        </p:nvSpPr>
        <p:spPr>
          <a:xfrm>
            <a:off x="4810400" y="2537450"/>
            <a:ext cx="2743200" cy="1544616"/>
          </a:xfrm>
          <a:prstGeom prst="cloud">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IN" sz="1700">
                <a:latin typeface="Constantia"/>
                <a:ea typeface="Constantia"/>
                <a:cs typeface="Constantia"/>
                <a:sym typeface="Constantia"/>
              </a:rPr>
              <a:t>Selection on the basis of BIC value</a:t>
            </a:r>
            <a:endParaRPr sz="1700">
              <a:latin typeface="Constantia"/>
              <a:ea typeface="Constantia"/>
              <a:cs typeface="Constantia"/>
              <a:sym typeface="Constant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66"/>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sp>
        <p:nvSpPr>
          <p:cNvPr id="702" name="Google Shape;702;p66"/>
          <p:cNvSpPr txBox="1"/>
          <p:nvPr/>
        </p:nvSpPr>
        <p:spPr>
          <a:xfrm>
            <a:off x="2852596" y="870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 181123B </a:t>
            </a:r>
            <a:endParaRPr sz="2400">
              <a:solidFill>
                <a:srgbClr val="0C343D"/>
              </a:solidFill>
              <a:latin typeface="Droid Serif"/>
              <a:ea typeface="Droid Serif"/>
              <a:cs typeface="Droid Serif"/>
              <a:sym typeface="Droid Serif"/>
            </a:endParaRPr>
          </a:p>
        </p:txBody>
      </p:sp>
      <p:pic>
        <p:nvPicPr>
          <p:cNvPr id="703" name="Google Shape;703;p66" title="fit_p7.png"/>
          <p:cNvPicPr preferRelativeResize="0"/>
          <p:nvPr/>
        </p:nvPicPr>
        <p:blipFill>
          <a:blip r:embed="rId3">
            <a:alphaModFix/>
          </a:blip>
          <a:stretch>
            <a:fillRect/>
          </a:stretch>
        </p:blipFill>
        <p:spPr>
          <a:xfrm>
            <a:off x="152400" y="1205049"/>
            <a:ext cx="6062899" cy="4330650"/>
          </a:xfrm>
          <a:prstGeom prst="rect">
            <a:avLst/>
          </a:prstGeom>
          <a:noFill/>
          <a:ln>
            <a:noFill/>
          </a:ln>
        </p:spPr>
      </p:pic>
      <p:pic>
        <p:nvPicPr>
          <p:cNvPr id="704" name="Google Shape;704;p66" title="corner_p7.png"/>
          <p:cNvPicPr preferRelativeResize="0"/>
          <p:nvPr/>
        </p:nvPicPr>
        <p:blipFill>
          <a:blip r:embed="rId4">
            <a:alphaModFix/>
          </a:blip>
          <a:stretch>
            <a:fillRect/>
          </a:stretch>
        </p:blipFill>
        <p:spPr>
          <a:xfrm>
            <a:off x="6384475" y="743801"/>
            <a:ext cx="5493264" cy="549326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710" name="Google Shape;710;p67"/>
          <p:cNvPicPr preferRelativeResize="0"/>
          <p:nvPr/>
        </p:nvPicPr>
        <p:blipFill rotWithShape="1">
          <a:blip r:embed="rId3">
            <a:alphaModFix/>
          </a:blip>
          <a:srcRect b="0" l="0" r="0" t="0"/>
          <a:stretch/>
        </p:blipFill>
        <p:spPr>
          <a:xfrm>
            <a:off x="358870" y="1949241"/>
            <a:ext cx="5294678" cy="3781913"/>
          </a:xfrm>
          <a:prstGeom prst="rect">
            <a:avLst/>
          </a:prstGeom>
          <a:noFill/>
          <a:ln>
            <a:noFill/>
          </a:ln>
        </p:spPr>
      </p:pic>
      <p:pic>
        <p:nvPicPr>
          <p:cNvPr id="711" name="Google Shape;711;p67"/>
          <p:cNvPicPr preferRelativeResize="0"/>
          <p:nvPr/>
        </p:nvPicPr>
        <p:blipFill rotWithShape="1">
          <a:blip r:embed="rId4">
            <a:alphaModFix/>
          </a:blip>
          <a:srcRect b="0" l="0" r="0" t="0"/>
          <a:stretch/>
        </p:blipFill>
        <p:spPr>
          <a:xfrm>
            <a:off x="6538453" y="1949242"/>
            <a:ext cx="5294677" cy="3781912"/>
          </a:xfrm>
          <a:prstGeom prst="rect">
            <a:avLst/>
          </a:prstGeom>
          <a:noFill/>
          <a:ln>
            <a:noFill/>
          </a:ln>
        </p:spPr>
      </p:pic>
      <p:sp>
        <p:nvSpPr>
          <p:cNvPr id="712" name="Google Shape;712;p67"/>
          <p:cNvSpPr txBox="1"/>
          <p:nvPr/>
        </p:nvSpPr>
        <p:spPr>
          <a:xfrm>
            <a:off x="2622574" y="1019476"/>
            <a:ext cx="7674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P=7</a:t>
            </a:r>
            <a:endParaRPr/>
          </a:p>
        </p:txBody>
      </p:sp>
      <p:sp>
        <p:nvSpPr>
          <p:cNvPr id="713" name="Google Shape;713;p67"/>
          <p:cNvSpPr txBox="1"/>
          <p:nvPr/>
        </p:nvSpPr>
        <p:spPr>
          <a:xfrm>
            <a:off x="9146463" y="1174979"/>
            <a:ext cx="767296"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P=9</a:t>
            </a:r>
            <a:endParaRPr/>
          </a:p>
        </p:txBody>
      </p:sp>
      <p:sp>
        <p:nvSpPr>
          <p:cNvPr id="714" name="Google Shape;714;p67"/>
          <p:cNvSpPr txBox="1"/>
          <p:nvPr/>
        </p:nvSpPr>
        <p:spPr>
          <a:xfrm>
            <a:off x="2852596" y="870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GRB160821B </a:t>
            </a:r>
            <a:endParaRPr sz="2400">
              <a:solidFill>
                <a:srgbClr val="0C343D"/>
              </a:solidFill>
              <a:latin typeface="Droid Serif"/>
              <a:ea typeface="Droid Serif"/>
              <a:cs typeface="Droid Serif"/>
              <a:sym typeface="Droid Serif"/>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720" name="Google Shape;720;p68"/>
          <p:cNvPicPr preferRelativeResize="0"/>
          <p:nvPr/>
        </p:nvPicPr>
        <p:blipFill rotWithShape="1">
          <a:blip r:embed="rId3">
            <a:alphaModFix/>
          </a:blip>
          <a:srcRect b="0" l="0" r="0" t="0"/>
          <a:stretch/>
        </p:blipFill>
        <p:spPr>
          <a:xfrm>
            <a:off x="0" y="2293370"/>
            <a:ext cx="4002226" cy="2858733"/>
          </a:xfrm>
          <a:prstGeom prst="rect">
            <a:avLst/>
          </a:prstGeom>
          <a:noFill/>
          <a:ln>
            <a:noFill/>
          </a:ln>
        </p:spPr>
      </p:pic>
      <p:pic>
        <p:nvPicPr>
          <p:cNvPr id="721" name="Google Shape;721;p68"/>
          <p:cNvPicPr preferRelativeResize="0"/>
          <p:nvPr/>
        </p:nvPicPr>
        <p:blipFill rotWithShape="1">
          <a:blip r:embed="rId4">
            <a:alphaModFix/>
          </a:blip>
          <a:srcRect b="0" l="0" r="0" t="0"/>
          <a:stretch/>
        </p:blipFill>
        <p:spPr>
          <a:xfrm>
            <a:off x="4002226" y="2293369"/>
            <a:ext cx="4002226" cy="2858733"/>
          </a:xfrm>
          <a:prstGeom prst="rect">
            <a:avLst/>
          </a:prstGeom>
          <a:noFill/>
          <a:ln>
            <a:noFill/>
          </a:ln>
        </p:spPr>
      </p:pic>
      <p:pic>
        <p:nvPicPr>
          <p:cNvPr id="722" name="Google Shape;722;p68"/>
          <p:cNvPicPr preferRelativeResize="0"/>
          <p:nvPr/>
        </p:nvPicPr>
        <p:blipFill rotWithShape="1">
          <a:blip r:embed="rId5">
            <a:alphaModFix/>
          </a:blip>
          <a:srcRect b="0" l="0" r="0" t="0"/>
          <a:stretch/>
        </p:blipFill>
        <p:spPr>
          <a:xfrm>
            <a:off x="8004452" y="2293369"/>
            <a:ext cx="4002226" cy="2858733"/>
          </a:xfrm>
          <a:prstGeom prst="rect">
            <a:avLst/>
          </a:prstGeom>
          <a:noFill/>
          <a:ln>
            <a:noFill/>
          </a:ln>
        </p:spPr>
      </p:pic>
      <p:sp>
        <p:nvSpPr>
          <p:cNvPr id="723" name="Google Shape;723;p68"/>
          <p:cNvSpPr txBox="1"/>
          <p:nvPr/>
        </p:nvSpPr>
        <p:spPr>
          <a:xfrm>
            <a:off x="1720645" y="1585446"/>
            <a:ext cx="963562" cy="471949"/>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n=100</a:t>
            </a:r>
            <a:endParaRPr/>
          </a:p>
        </p:txBody>
      </p:sp>
      <p:sp>
        <p:nvSpPr>
          <p:cNvPr id="724" name="Google Shape;724;p68"/>
          <p:cNvSpPr txBox="1"/>
          <p:nvPr/>
        </p:nvSpPr>
        <p:spPr>
          <a:xfrm>
            <a:off x="5656379" y="1585446"/>
            <a:ext cx="879241" cy="47195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 n=10</a:t>
            </a:r>
            <a:endParaRPr/>
          </a:p>
        </p:txBody>
      </p:sp>
      <p:sp>
        <p:nvSpPr>
          <p:cNvPr id="725" name="Google Shape;725;p68"/>
          <p:cNvSpPr txBox="1"/>
          <p:nvPr/>
        </p:nvSpPr>
        <p:spPr>
          <a:xfrm>
            <a:off x="9901084" y="1563328"/>
            <a:ext cx="737419" cy="47195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 n=1</a:t>
            </a:r>
            <a:endParaRPr/>
          </a:p>
        </p:txBody>
      </p:sp>
      <p:sp>
        <p:nvSpPr>
          <p:cNvPr id="726" name="Google Shape;726;p68"/>
          <p:cNvSpPr txBox="1"/>
          <p:nvPr/>
        </p:nvSpPr>
        <p:spPr>
          <a:xfrm>
            <a:off x="2852596" y="870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GRB160821B </a:t>
            </a:r>
            <a:endParaRPr sz="2400">
              <a:solidFill>
                <a:srgbClr val="0C343D"/>
              </a:solidFill>
              <a:latin typeface="Droid Serif"/>
              <a:ea typeface="Droid Serif"/>
              <a:cs typeface="Droid Serif"/>
              <a:sym typeface="Droid Serif"/>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732" name="Google Shape;732;p69"/>
          <p:cNvPicPr preferRelativeResize="0"/>
          <p:nvPr/>
        </p:nvPicPr>
        <p:blipFill rotWithShape="1">
          <a:blip r:embed="rId3">
            <a:alphaModFix/>
          </a:blip>
          <a:srcRect b="0" l="0" r="0" t="0"/>
          <a:stretch/>
        </p:blipFill>
        <p:spPr>
          <a:xfrm>
            <a:off x="4055815" y="2390990"/>
            <a:ext cx="4055813" cy="2897010"/>
          </a:xfrm>
          <a:prstGeom prst="rect">
            <a:avLst/>
          </a:prstGeom>
          <a:noFill/>
          <a:ln>
            <a:noFill/>
          </a:ln>
        </p:spPr>
      </p:pic>
      <p:pic>
        <p:nvPicPr>
          <p:cNvPr id="733" name="Google Shape;733;p69"/>
          <p:cNvPicPr preferRelativeResize="0"/>
          <p:nvPr/>
        </p:nvPicPr>
        <p:blipFill rotWithShape="1">
          <a:blip r:embed="rId4">
            <a:alphaModFix/>
          </a:blip>
          <a:srcRect b="0" l="0" r="0" t="0"/>
          <a:stretch/>
        </p:blipFill>
        <p:spPr>
          <a:xfrm>
            <a:off x="2" y="2390990"/>
            <a:ext cx="4055813" cy="2897010"/>
          </a:xfrm>
          <a:prstGeom prst="rect">
            <a:avLst/>
          </a:prstGeom>
          <a:noFill/>
          <a:ln>
            <a:noFill/>
          </a:ln>
        </p:spPr>
      </p:pic>
      <p:pic>
        <p:nvPicPr>
          <p:cNvPr id="734" name="Google Shape;734;p69"/>
          <p:cNvPicPr preferRelativeResize="0"/>
          <p:nvPr/>
        </p:nvPicPr>
        <p:blipFill rotWithShape="1">
          <a:blip r:embed="rId5">
            <a:alphaModFix/>
          </a:blip>
          <a:srcRect b="0" l="0" r="0" t="0"/>
          <a:stretch/>
        </p:blipFill>
        <p:spPr>
          <a:xfrm>
            <a:off x="8136186" y="2390990"/>
            <a:ext cx="4055814" cy="2897010"/>
          </a:xfrm>
          <a:prstGeom prst="rect">
            <a:avLst/>
          </a:prstGeom>
          <a:noFill/>
          <a:ln>
            <a:noFill/>
          </a:ln>
        </p:spPr>
      </p:pic>
      <p:sp>
        <p:nvSpPr>
          <p:cNvPr id="735" name="Google Shape;735;p69"/>
          <p:cNvSpPr txBox="1"/>
          <p:nvPr/>
        </p:nvSpPr>
        <p:spPr>
          <a:xfrm>
            <a:off x="1425678" y="1569999"/>
            <a:ext cx="1533832"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0.3-10 kev</a:t>
            </a:r>
            <a:endParaRPr b="1" sz="2400">
              <a:solidFill>
                <a:schemeClr val="dk1"/>
              </a:solidFill>
              <a:latin typeface="Calibri"/>
              <a:ea typeface="Calibri"/>
              <a:cs typeface="Calibri"/>
              <a:sym typeface="Calibri"/>
            </a:endParaRPr>
          </a:p>
        </p:txBody>
      </p:sp>
      <p:sp>
        <p:nvSpPr>
          <p:cNvPr id="736" name="Google Shape;736;p69"/>
          <p:cNvSpPr txBox="1"/>
          <p:nvPr/>
        </p:nvSpPr>
        <p:spPr>
          <a:xfrm>
            <a:off x="5481485" y="1570000"/>
            <a:ext cx="1445342"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15-50 kev</a:t>
            </a:r>
            <a:endParaRPr b="1" sz="2400">
              <a:solidFill>
                <a:schemeClr val="dk1"/>
              </a:solidFill>
              <a:latin typeface="Calibri"/>
              <a:ea typeface="Calibri"/>
              <a:cs typeface="Calibri"/>
              <a:sym typeface="Calibri"/>
            </a:endParaRPr>
          </a:p>
        </p:txBody>
      </p:sp>
      <p:sp>
        <p:nvSpPr>
          <p:cNvPr id="737" name="Google Shape;737;p69"/>
          <p:cNvSpPr txBox="1"/>
          <p:nvPr/>
        </p:nvSpPr>
        <p:spPr>
          <a:xfrm>
            <a:off x="9908458" y="1569999"/>
            <a:ext cx="1074174"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Native</a:t>
            </a:r>
            <a:endParaRPr/>
          </a:p>
        </p:txBody>
      </p:sp>
      <p:sp>
        <p:nvSpPr>
          <p:cNvPr id="738" name="Google Shape;738;p69"/>
          <p:cNvSpPr txBox="1"/>
          <p:nvPr/>
        </p:nvSpPr>
        <p:spPr>
          <a:xfrm>
            <a:off x="0" y="3224981"/>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9" name="Google Shape;739;p69"/>
          <p:cNvSpPr txBox="1"/>
          <p:nvPr/>
        </p:nvSpPr>
        <p:spPr>
          <a:xfrm>
            <a:off x="2852596" y="870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GRB160821B </a:t>
            </a:r>
            <a:endParaRPr sz="2400">
              <a:solidFill>
                <a:srgbClr val="0C343D"/>
              </a:solidFill>
              <a:latin typeface="Droid Serif"/>
              <a:ea typeface="Droid Serif"/>
              <a:cs typeface="Droid Serif"/>
              <a:sym typeface="Droid Serif"/>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745" name="Google Shape;745;p70"/>
          <p:cNvPicPr preferRelativeResize="0"/>
          <p:nvPr/>
        </p:nvPicPr>
        <p:blipFill rotWithShape="1">
          <a:blip r:embed="rId3">
            <a:alphaModFix/>
          </a:blip>
          <a:srcRect b="0" l="0" r="0" t="0"/>
          <a:stretch/>
        </p:blipFill>
        <p:spPr>
          <a:xfrm>
            <a:off x="270379" y="857857"/>
            <a:ext cx="5825621" cy="4161158"/>
          </a:xfrm>
          <a:prstGeom prst="rect">
            <a:avLst/>
          </a:prstGeom>
          <a:noFill/>
          <a:ln>
            <a:noFill/>
          </a:ln>
        </p:spPr>
      </p:pic>
      <p:pic>
        <p:nvPicPr>
          <p:cNvPr id="746" name="Google Shape;746;p70"/>
          <p:cNvPicPr preferRelativeResize="0"/>
          <p:nvPr/>
        </p:nvPicPr>
        <p:blipFill rotWithShape="1">
          <a:blip r:embed="rId4">
            <a:alphaModFix/>
          </a:blip>
          <a:srcRect b="0" l="0" r="0" t="0"/>
          <a:stretch/>
        </p:blipFill>
        <p:spPr>
          <a:xfrm>
            <a:off x="7484806" y="528131"/>
            <a:ext cx="4490884" cy="4490884"/>
          </a:xfrm>
          <a:prstGeom prst="rect">
            <a:avLst/>
          </a:prstGeom>
          <a:noFill/>
          <a:ln>
            <a:noFill/>
          </a:ln>
        </p:spPr>
      </p:pic>
      <p:sp>
        <p:nvSpPr>
          <p:cNvPr id="747" name="Google Shape;747;p70"/>
          <p:cNvSpPr txBox="1"/>
          <p:nvPr/>
        </p:nvSpPr>
        <p:spPr>
          <a:xfrm>
            <a:off x="974947" y="5151815"/>
            <a:ext cx="3400408" cy="120453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2400">
                <a:solidFill>
                  <a:schemeClr val="dk1"/>
                </a:solidFill>
                <a:latin typeface="Calibri"/>
                <a:ea typeface="Calibri"/>
                <a:cs typeface="Calibri"/>
                <a:sym typeface="Calibri"/>
              </a:rPr>
              <a:t>Reduced chi square:</a:t>
            </a:r>
            <a:r>
              <a:rPr b="1" lang="en-IN" sz="2400">
                <a:solidFill>
                  <a:srgbClr val="0070C0"/>
                </a:solidFill>
                <a:latin typeface="Calibri"/>
                <a:ea typeface="Calibri"/>
                <a:cs typeface="Calibri"/>
                <a:sym typeface="Calibri"/>
              </a:rPr>
              <a:t>2.74</a:t>
            </a:r>
            <a:endParaRPr/>
          </a:p>
          <a:p>
            <a:pPr indent="0" lvl="0" marL="0" marR="0" rtl="0" algn="l">
              <a:spcBef>
                <a:spcPts val="0"/>
              </a:spcBef>
              <a:spcAft>
                <a:spcPts val="0"/>
              </a:spcAft>
              <a:buNone/>
            </a:pPr>
            <a:r>
              <a:rPr lang="en-IN" sz="2400">
                <a:solidFill>
                  <a:schemeClr val="dk1"/>
                </a:solidFill>
                <a:latin typeface="Calibri"/>
                <a:ea typeface="Calibri"/>
                <a:cs typeface="Calibri"/>
                <a:sym typeface="Calibri"/>
              </a:rPr>
              <a:t>AICc:</a:t>
            </a:r>
            <a:r>
              <a:rPr b="1" lang="en-IN" sz="2400">
                <a:solidFill>
                  <a:srgbClr val="0070C0"/>
                </a:solidFill>
                <a:latin typeface="Calibri"/>
                <a:ea typeface="Calibri"/>
                <a:cs typeface="Calibri"/>
                <a:sym typeface="Calibri"/>
              </a:rPr>
              <a:t>264</a:t>
            </a:r>
            <a:endParaRPr/>
          </a:p>
          <a:p>
            <a:pPr indent="0" lvl="0" marL="0" marR="0" rtl="0" algn="l">
              <a:spcBef>
                <a:spcPts val="0"/>
              </a:spcBef>
              <a:spcAft>
                <a:spcPts val="0"/>
              </a:spcAft>
              <a:buNone/>
            </a:pPr>
            <a:r>
              <a:rPr lang="en-IN" sz="2400">
                <a:solidFill>
                  <a:schemeClr val="dk1"/>
                </a:solidFill>
                <a:latin typeface="Calibri"/>
                <a:ea typeface="Calibri"/>
                <a:cs typeface="Calibri"/>
                <a:sym typeface="Calibri"/>
              </a:rPr>
              <a:t>BIC:</a:t>
            </a:r>
            <a:r>
              <a:rPr b="1" lang="en-IN" sz="2400">
                <a:solidFill>
                  <a:srgbClr val="0070C0"/>
                </a:solidFill>
                <a:latin typeface="Calibri"/>
                <a:ea typeface="Calibri"/>
                <a:cs typeface="Calibri"/>
                <a:sym typeface="Calibri"/>
              </a:rPr>
              <a:t>285</a:t>
            </a:r>
            <a:endParaRPr/>
          </a:p>
        </p:txBody>
      </p:sp>
      <p:sp>
        <p:nvSpPr>
          <p:cNvPr id="748" name="Google Shape;748;p70"/>
          <p:cNvSpPr txBox="1"/>
          <p:nvPr/>
        </p:nvSpPr>
        <p:spPr>
          <a:xfrm>
            <a:off x="2852596" y="87090"/>
            <a:ext cx="5684400" cy="533700"/>
          </a:xfrm>
          <a:prstGeom prst="rect">
            <a:avLst/>
          </a:prstGeom>
          <a:gradFill>
            <a:gsLst>
              <a:gs pos="0">
                <a:srgbClr val="DFEAFB"/>
              </a:gs>
              <a:gs pos="100000">
                <a:srgbClr val="6E9CE7"/>
              </a:gs>
            </a:gsLst>
            <a:lin ang="5400012" scaled="0"/>
          </a:grad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IN" sz="2400">
                <a:solidFill>
                  <a:srgbClr val="0C343D"/>
                </a:solidFill>
                <a:latin typeface="Droid Serif"/>
                <a:ea typeface="Droid Serif"/>
                <a:cs typeface="Droid Serif"/>
                <a:sym typeface="Droid Serif"/>
              </a:rPr>
              <a:t>GRB160821B </a:t>
            </a:r>
            <a:endParaRPr sz="2400">
              <a:solidFill>
                <a:srgbClr val="0C343D"/>
              </a:solidFill>
              <a:latin typeface="Droid Serif"/>
              <a:ea typeface="Droid Serif"/>
              <a:cs typeface="Droid Serif"/>
              <a:sym typeface="Droid Serif"/>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754" name="Google Shape;754;p71"/>
          <p:cNvSpPr txBox="1"/>
          <p:nvPr/>
        </p:nvSpPr>
        <p:spPr>
          <a:xfrm>
            <a:off x="811025" y="35775"/>
            <a:ext cx="10698600" cy="9303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4000">
                <a:solidFill>
                  <a:srgbClr val="980000"/>
                </a:solidFill>
                <a:latin typeface="Droid Serif"/>
                <a:ea typeface="Droid Serif"/>
                <a:cs typeface="Droid Serif"/>
                <a:sym typeface="Droid Serif"/>
              </a:rPr>
              <a:t>Final results from our sample</a:t>
            </a:r>
            <a:endParaRPr sz="4000">
              <a:solidFill>
                <a:srgbClr val="980000"/>
              </a:solidFill>
              <a:latin typeface="Droid Serif"/>
              <a:ea typeface="Droid Serif"/>
              <a:cs typeface="Droid Serif"/>
              <a:sym typeface="Droid Serif"/>
            </a:endParaRPr>
          </a:p>
        </p:txBody>
      </p:sp>
      <p:pic>
        <p:nvPicPr>
          <p:cNvPr id="755" name="Google Shape;755;p71" title="Screenshot from 2026-07-03 12-00-51.png"/>
          <p:cNvPicPr preferRelativeResize="0"/>
          <p:nvPr/>
        </p:nvPicPr>
        <p:blipFill>
          <a:blip r:embed="rId3">
            <a:alphaModFix/>
          </a:blip>
          <a:stretch>
            <a:fillRect/>
          </a:stretch>
        </p:blipFill>
        <p:spPr>
          <a:xfrm>
            <a:off x="1758588" y="1067325"/>
            <a:ext cx="8674825" cy="55365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761" name="Google Shape;761;p72"/>
          <p:cNvPicPr preferRelativeResize="0"/>
          <p:nvPr/>
        </p:nvPicPr>
        <p:blipFill rotWithShape="1">
          <a:blip r:embed="rId3">
            <a:alphaModFix/>
          </a:blip>
          <a:srcRect b="0" l="0" r="0" t="0"/>
          <a:stretch/>
        </p:blipFill>
        <p:spPr>
          <a:xfrm>
            <a:off x="837611" y="1138225"/>
            <a:ext cx="10645425" cy="5583260"/>
          </a:xfrm>
          <a:prstGeom prst="rect">
            <a:avLst/>
          </a:prstGeom>
          <a:noFill/>
          <a:ln cap="flat" cmpd="sng" w="28575">
            <a:solidFill>
              <a:srgbClr val="0000FF"/>
            </a:solidFill>
            <a:prstDash val="solid"/>
            <a:round/>
            <a:headEnd len="sm" w="sm" type="none"/>
            <a:tailEnd len="sm" w="sm" type="none"/>
          </a:ln>
        </p:spPr>
      </p:pic>
      <p:sp>
        <p:nvSpPr>
          <p:cNvPr id="762" name="Google Shape;762;p72"/>
          <p:cNvSpPr txBox="1"/>
          <p:nvPr/>
        </p:nvSpPr>
        <p:spPr>
          <a:xfrm>
            <a:off x="811025" y="35775"/>
            <a:ext cx="10698600" cy="9303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4000">
                <a:solidFill>
                  <a:srgbClr val="980000"/>
                </a:solidFill>
                <a:latin typeface="Droid Serif"/>
                <a:ea typeface="Droid Serif"/>
                <a:cs typeface="Droid Serif"/>
                <a:sym typeface="Droid Serif"/>
              </a:rPr>
              <a:t>Final results from our sample</a:t>
            </a:r>
            <a:endParaRPr sz="4000">
              <a:solidFill>
                <a:srgbClr val="980000"/>
              </a:solidFill>
              <a:latin typeface="Droid Serif"/>
              <a:ea typeface="Droid Serif"/>
              <a:cs typeface="Droid Serif"/>
              <a:sym typeface="Droid Serif"/>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7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769" name="Google Shape;769;p73" title="magnetar_period_B_with_gibson2017_our_study_dpi500.png"/>
          <p:cNvPicPr preferRelativeResize="0"/>
          <p:nvPr/>
        </p:nvPicPr>
        <p:blipFill>
          <a:blip r:embed="rId3">
            <a:alphaModFix/>
          </a:blip>
          <a:stretch>
            <a:fillRect/>
          </a:stretch>
        </p:blipFill>
        <p:spPr>
          <a:xfrm>
            <a:off x="152400" y="152400"/>
            <a:ext cx="7660360" cy="6553198"/>
          </a:xfrm>
          <a:prstGeom prst="rect">
            <a:avLst/>
          </a:prstGeom>
          <a:noFill/>
          <a:ln>
            <a:noFill/>
          </a:ln>
        </p:spPr>
      </p:pic>
      <p:sp>
        <p:nvSpPr>
          <p:cNvPr id="770" name="Google Shape;770;p73"/>
          <p:cNvSpPr txBox="1"/>
          <p:nvPr/>
        </p:nvSpPr>
        <p:spPr>
          <a:xfrm>
            <a:off x="7984675" y="1342200"/>
            <a:ext cx="4056000" cy="2870700"/>
          </a:xfrm>
          <a:prstGeom prst="rect">
            <a:avLst/>
          </a:prstGeom>
          <a:gradFill>
            <a:gsLst>
              <a:gs pos="0">
                <a:srgbClr val="FFF6DB"/>
              </a:gs>
              <a:gs pos="100000">
                <a:srgbClr val="FAD15C"/>
              </a:gs>
            </a:gsLst>
            <a:lin ang="5400012" scaled="0"/>
          </a:gra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4400">
                <a:solidFill>
                  <a:schemeClr val="dk1"/>
                </a:solidFill>
                <a:latin typeface="Constantia"/>
                <a:ea typeface="Constantia"/>
                <a:cs typeface="Constantia"/>
                <a:sym typeface="Constantia"/>
              </a:rPr>
              <a:t>Magnetic field vs spin period parameter space</a:t>
            </a:r>
            <a:endParaRPr sz="4400">
              <a:solidFill>
                <a:schemeClr val="dk1"/>
              </a:solidFill>
              <a:latin typeface="Constantia"/>
              <a:ea typeface="Constantia"/>
              <a:cs typeface="Constantia"/>
              <a:sym typeface="Constanti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776" name="Google Shape;776;p74"/>
          <p:cNvSpPr txBox="1"/>
          <p:nvPr/>
        </p:nvSpPr>
        <p:spPr>
          <a:xfrm>
            <a:off x="0" y="0"/>
            <a:ext cx="12192000" cy="6465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3600">
                <a:solidFill>
                  <a:schemeClr val="dk1"/>
                </a:solidFill>
                <a:latin typeface="Droid Serif"/>
                <a:ea typeface="Droid Serif"/>
                <a:cs typeface="Droid Serif"/>
                <a:sym typeface="Droid Serif"/>
              </a:rPr>
              <a:t>Universal Relation of Accreting Magnetic Stars</a:t>
            </a:r>
            <a:endParaRPr b="1" sz="3600">
              <a:solidFill>
                <a:schemeClr val="dk1"/>
              </a:solidFill>
              <a:latin typeface="Droid Serif"/>
              <a:ea typeface="Droid Serif"/>
              <a:cs typeface="Droid Serif"/>
              <a:sym typeface="Droid Serif"/>
            </a:endParaRPr>
          </a:p>
        </p:txBody>
      </p:sp>
      <p:pic>
        <p:nvPicPr>
          <p:cNvPr id="777" name="Google Shape;777;p74"/>
          <p:cNvPicPr preferRelativeResize="0"/>
          <p:nvPr/>
        </p:nvPicPr>
        <p:blipFill rotWithShape="1">
          <a:blip r:embed="rId3">
            <a:alphaModFix/>
          </a:blip>
          <a:srcRect b="0" l="0" r="0" t="0"/>
          <a:stretch/>
        </p:blipFill>
        <p:spPr>
          <a:xfrm>
            <a:off x="106900" y="1317013"/>
            <a:ext cx="6437624" cy="4223975"/>
          </a:xfrm>
          <a:prstGeom prst="rect">
            <a:avLst/>
          </a:prstGeom>
          <a:noFill/>
          <a:ln cap="flat" cmpd="sng" w="19050">
            <a:solidFill>
              <a:srgbClr val="0070C0"/>
            </a:solidFill>
            <a:prstDash val="solid"/>
            <a:round/>
            <a:headEnd len="sm" w="sm" type="none"/>
            <a:tailEnd len="sm" w="sm" type="none"/>
          </a:ln>
        </p:spPr>
      </p:pic>
      <p:pic>
        <p:nvPicPr>
          <p:cNvPr id="778" name="Google Shape;778;p74"/>
          <p:cNvPicPr preferRelativeResize="0"/>
          <p:nvPr/>
        </p:nvPicPr>
        <p:blipFill rotWithShape="1">
          <a:blip r:embed="rId4">
            <a:alphaModFix/>
          </a:blip>
          <a:srcRect b="0" l="0" r="0" t="0"/>
          <a:stretch/>
        </p:blipFill>
        <p:spPr>
          <a:xfrm>
            <a:off x="6691000" y="1317025"/>
            <a:ext cx="5347850" cy="4223975"/>
          </a:xfrm>
          <a:prstGeom prst="rect">
            <a:avLst/>
          </a:prstGeom>
          <a:noFill/>
          <a:ln cap="flat" cmpd="sng" w="19050">
            <a:solidFill>
              <a:srgbClr val="0070C0"/>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2" name="Shape 782"/>
        <p:cNvGrpSpPr/>
        <p:nvPr/>
      </p:nvGrpSpPr>
      <p:grpSpPr>
        <a:xfrm>
          <a:off x="0" y="0"/>
          <a:ext cx="0" cy="0"/>
          <a:chOff x="0" y="0"/>
          <a:chExt cx="0" cy="0"/>
        </a:xfrm>
      </p:grpSpPr>
      <p:sp>
        <p:nvSpPr>
          <p:cNvPr id="783" name="Google Shape;783;p75"/>
          <p:cNvSpPr txBox="1"/>
          <p:nvPr/>
        </p:nvSpPr>
        <p:spPr>
          <a:xfrm>
            <a:off x="3480618" y="116415"/>
            <a:ext cx="5051949" cy="584775"/>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N" sz="3200">
                <a:solidFill>
                  <a:schemeClr val="dk1"/>
                </a:solidFill>
                <a:latin typeface="Calibri"/>
                <a:ea typeface="Calibri"/>
                <a:cs typeface="Calibri"/>
                <a:sym typeface="Calibri"/>
              </a:rPr>
              <a:t>  </a:t>
            </a:r>
            <a:r>
              <a:rPr b="1" lang="en-IN" sz="3200">
                <a:solidFill>
                  <a:schemeClr val="dk1"/>
                </a:solidFill>
                <a:latin typeface="Calibri"/>
                <a:ea typeface="Calibri"/>
                <a:cs typeface="Calibri"/>
                <a:sym typeface="Calibri"/>
              </a:rPr>
              <a:t>Magnetar Propeller Model</a:t>
            </a:r>
            <a:endParaRPr/>
          </a:p>
        </p:txBody>
      </p:sp>
      <p:pic>
        <p:nvPicPr>
          <p:cNvPr id="784" name="Google Shape;784;p75"/>
          <p:cNvPicPr preferRelativeResize="0"/>
          <p:nvPr/>
        </p:nvPicPr>
        <p:blipFill rotWithShape="1">
          <a:blip r:embed="rId3">
            <a:alphaModFix/>
          </a:blip>
          <a:srcRect b="0" l="0" r="0" t="0"/>
          <a:stretch/>
        </p:blipFill>
        <p:spPr>
          <a:xfrm>
            <a:off x="177639" y="952846"/>
            <a:ext cx="1571844" cy="1562318"/>
          </a:xfrm>
          <a:prstGeom prst="rect">
            <a:avLst/>
          </a:prstGeom>
          <a:noFill/>
          <a:ln>
            <a:noFill/>
          </a:ln>
        </p:spPr>
      </p:pic>
      <p:pic>
        <p:nvPicPr>
          <p:cNvPr id="785" name="Google Shape;785;p75"/>
          <p:cNvPicPr preferRelativeResize="0"/>
          <p:nvPr/>
        </p:nvPicPr>
        <p:blipFill rotWithShape="1">
          <a:blip r:embed="rId4">
            <a:alphaModFix/>
          </a:blip>
          <a:srcRect b="0" l="0" r="0" t="0"/>
          <a:stretch/>
        </p:blipFill>
        <p:spPr>
          <a:xfrm>
            <a:off x="2641579" y="1023987"/>
            <a:ext cx="1457528" cy="1467055"/>
          </a:xfrm>
          <a:prstGeom prst="rect">
            <a:avLst/>
          </a:prstGeom>
          <a:noFill/>
          <a:ln>
            <a:noFill/>
          </a:ln>
        </p:spPr>
      </p:pic>
      <p:pic>
        <p:nvPicPr>
          <p:cNvPr id="786" name="Google Shape;786;p75"/>
          <p:cNvPicPr preferRelativeResize="0"/>
          <p:nvPr/>
        </p:nvPicPr>
        <p:blipFill rotWithShape="1">
          <a:blip r:embed="rId5">
            <a:alphaModFix/>
          </a:blip>
          <a:srcRect b="0" l="0" r="0" t="0"/>
          <a:stretch/>
        </p:blipFill>
        <p:spPr>
          <a:xfrm>
            <a:off x="5059776" y="1071620"/>
            <a:ext cx="1638529" cy="1409897"/>
          </a:xfrm>
          <a:prstGeom prst="rect">
            <a:avLst/>
          </a:prstGeom>
          <a:noFill/>
          <a:ln>
            <a:noFill/>
          </a:ln>
        </p:spPr>
      </p:pic>
      <p:pic>
        <p:nvPicPr>
          <p:cNvPr id="787" name="Google Shape;787;p75"/>
          <p:cNvPicPr preferRelativeResize="0"/>
          <p:nvPr/>
        </p:nvPicPr>
        <p:blipFill rotWithShape="1">
          <a:blip r:embed="rId6">
            <a:alphaModFix/>
          </a:blip>
          <a:srcRect b="0" l="0" r="0" t="0"/>
          <a:stretch/>
        </p:blipFill>
        <p:spPr>
          <a:xfrm>
            <a:off x="7506645" y="1038275"/>
            <a:ext cx="1486107" cy="1438476"/>
          </a:xfrm>
          <a:prstGeom prst="rect">
            <a:avLst/>
          </a:prstGeom>
          <a:noFill/>
          <a:ln>
            <a:noFill/>
          </a:ln>
        </p:spPr>
      </p:pic>
      <p:pic>
        <p:nvPicPr>
          <p:cNvPr id="788" name="Google Shape;788;p75"/>
          <p:cNvPicPr preferRelativeResize="0"/>
          <p:nvPr/>
        </p:nvPicPr>
        <p:blipFill rotWithShape="1">
          <a:blip r:embed="rId7">
            <a:alphaModFix/>
          </a:blip>
          <a:srcRect b="0" l="0" r="0" t="0"/>
          <a:stretch/>
        </p:blipFill>
        <p:spPr>
          <a:xfrm>
            <a:off x="9777289" y="1038275"/>
            <a:ext cx="1286054" cy="1305107"/>
          </a:xfrm>
          <a:prstGeom prst="rect">
            <a:avLst/>
          </a:prstGeom>
          <a:noFill/>
          <a:ln>
            <a:noFill/>
          </a:ln>
        </p:spPr>
      </p:pic>
      <p:sp>
        <p:nvSpPr>
          <p:cNvPr id="789" name="Google Shape;789;p75"/>
          <p:cNvSpPr/>
          <p:nvPr/>
        </p:nvSpPr>
        <p:spPr>
          <a:xfrm>
            <a:off x="1864599" y="1489267"/>
            <a:ext cx="633880" cy="484632"/>
          </a:xfrm>
          <a:prstGeom prst="rightArrow">
            <a:avLst>
              <a:gd fmla="val 50000" name="adj1"/>
              <a:gd fmla="val 50000" name="adj2"/>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0" name="Google Shape;790;p75"/>
          <p:cNvSpPr/>
          <p:nvPr/>
        </p:nvSpPr>
        <p:spPr>
          <a:xfrm>
            <a:off x="4242207" y="1481857"/>
            <a:ext cx="674469" cy="484632"/>
          </a:xfrm>
          <a:prstGeom prst="rightArrow">
            <a:avLst>
              <a:gd fmla="val 50000" name="adj1"/>
              <a:gd fmla="val 50000" name="adj2"/>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75"/>
          <p:cNvSpPr/>
          <p:nvPr/>
        </p:nvSpPr>
        <p:spPr>
          <a:xfrm>
            <a:off x="6769693" y="1489267"/>
            <a:ext cx="641760" cy="484632"/>
          </a:xfrm>
          <a:prstGeom prst="rightArrow">
            <a:avLst>
              <a:gd fmla="val 50000" name="adj1"/>
              <a:gd fmla="val 50000" name="adj2"/>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75"/>
          <p:cNvSpPr/>
          <p:nvPr/>
        </p:nvSpPr>
        <p:spPr>
          <a:xfrm>
            <a:off x="9087944" y="1481857"/>
            <a:ext cx="673657" cy="484632"/>
          </a:xfrm>
          <a:prstGeom prst="rightArrow">
            <a:avLst>
              <a:gd fmla="val 50000" name="adj1"/>
              <a:gd fmla="val 50000" name="adj2"/>
            </a:avLst>
          </a:prstGeom>
          <a:solidFill>
            <a:schemeClr val="accent1"/>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75"/>
          <p:cNvSpPr txBox="1"/>
          <p:nvPr/>
        </p:nvSpPr>
        <p:spPr>
          <a:xfrm>
            <a:off x="9536761" y="2388564"/>
            <a:ext cx="3104056"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1600">
                <a:solidFill>
                  <a:schemeClr val="dk2"/>
                </a:solidFill>
                <a:latin typeface="Calibri"/>
                <a:ea typeface="Calibri"/>
                <a:cs typeface="Calibri"/>
                <a:sym typeface="Calibri"/>
              </a:rPr>
              <a:t>Toy Model (Piro and Ott 2011)</a:t>
            </a:r>
            <a:endParaRPr/>
          </a:p>
        </p:txBody>
      </p:sp>
      <p:sp>
        <p:nvSpPr>
          <p:cNvPr id="794" name="Google Shape;794;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795" name="Google Shape;795;p75"/>
          <p:cNvSpPr txBox="1"/>
          <p:nvPr/>
        </p:nvSpPr>
        <p:spPr>
          <a:xfrm>
            <a:off x="443440" y="2801764"/>
            <a:ext cx="11271040" cy="3170099"/>
          </a:xfrm>
          <a:prstGeom prst="rect">
            <a:avLst/>
          </a:prstGeom>
          <a:blipFill rotWithShape="1">
            <a:blip r:embed="rId8">
              <a:alphaModFix/>
            </a:blip>
            <a:stretch>
              <a:fillRect b="-2500" l="-487" r="-919" t="-115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IN" sz="1800">
                <a:latin typeface="Calibri"/>
                <a:ea typeface="Calibri"/>
                <a:cs typeface="Calibri"/>
                <a:sym typeface="Calibri"/>
              </a:rPr>
              <a:t>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0" name="Shape 800"/>
        <p:cNvGrpSpPr/>
        <p:nvPr/>
      </p:nvGrpSpPr>
      <p:grpSpPr>
        <a:xfrm>
          <a:off x="0" y="0"/>
          <a:ext cx="0" cy="0"/>
          <a:chOff x="0" y="0"/>
          <a:chExt cx="0" cy="0"/>
        </a:xfrm>
      </p:grpSpPr>
      <p:sp>
        <p:nvSpPr>
          <p:cNvPr id="801" name="Google Shape;801;p76"/>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802" name="Google Shape;802;p76" title="apjlacccecf1_hr.jpg"/>
          <p:cNvPicPr preferRelativeResize="0"/>
          <p:nvPr/>
        </p:nvPicPr>
        <p:blipFill>
          <a:blip r:embed="rId3">
            <a:alphaModFix/>
          </a:blip>
          <a:stretch>
            <a:fillRect/>
          </a:stretch>
        </p:blipFill>
        <p:spPr>
          <a:xfrm>
            <a:off x="6255926" y="1305975"/>
            <a:ext cx="5691475" cy="3870200"/>
          </a:xfrm>
          <a:prstGeom prst="rect">
            <a:avLst/>
          </a:prstGeom>
          <a:noFill/>
          <a:ln>
            <a:noFill/>
          </a:ln>
        </p:spPr>
      </p:pic>
      <p:pic>
        <p:nvPicPr>
          <p:cNvPr id="803" name="Google Shape;803;p76" title="Screenshot from 2026-07-03 12-07-10.png"/>
          <p:cNvPicPr preferRelativeResize="0"/>
          <p:nvPr/>
        </p:nvPicPr>
        <p:blipFill>
          <a:blip r:embed="rId4">
            <a:alphaModFix/>
          </a:blip>
          <a:stretch>
            <a:fillRect/>
          </a:stretch>
        </p:blipFill>
        <p:spPr>
          <a:xfrm>
            <a:off x="0" y="921650"/>
            <a:ext cx="6191701" cy="4505249"/>
          </a:xfrm>
          <a:prstGeom prst="rect">
            <a:avLst/>
          </a:prstGeom>
          <a:noFill/>
          <a:ln>
            <a:noFill/>
          </a:ln>
        </p:spPr>
      </p:pic>
      <p:sp>
        <p:nvSpPr>
          <p:cNvPr id="804" name="Google Shape;804;p76"/>
          <p:cNvSpPr txBox="1"/>
          <p:nvPr/>
        </p:nvSpPr>
        <p:spPr>
          <a:xfrm>
            <a:off x="84125" y="6356350"/>
            <a:ext cx="12317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a:t>R. Duqué et al.: Extended emission in short gamma-ray bursts from fallback accretion</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7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810" name="Google Shape;810;p77"/>
          <p:cNvPicPr preferRelativeResize="0"/>
          <p:nvPr/>
        </p:nvPicPr>
        <p:blipFill rotWithShape="1">
          <a:blip r:embed="rId3">
            <a:alphaModFix/>
          </a:blip>
          <a:srcRect b="0" l="0" r="0" t="0"/>
          <a:stretch/>
        </p:blipFill>
        <p:spPr>
          <a:xfrm>
            <a:off x="212700" y="1142526"/>
            <a:ext cx="11784199" cy="4797100"/>
          </a:xfrm>
          <a:prstGeom prst="rect">
            <a:avLst/>
          </a:prstGeom>
          <a:noFill/>
          <a:ln cap="flat" cmpd="sng" w="28575">
            <a:solidFill>
              <a:srgbClr val="0000FF"/>
            </a:solidFill>
            <a:prstDash val="solid"/>
            <a:round/>
            <a:headEnd len="sm" w="sm" type="none"/>
            <a:tailEnd len="sm" w="sm" type="none"/>
          </a:ln>
        </p:spPr>
      </p:pic>
      <p:sp>
        <p:nvSpPr>
          <p:cNvPr id="811" name="Google Shape;811;p77"/>
          <p:cNvSpPr txBox="1"/>
          <p:nvPr/>
        </p:nvSpPr>
        <p:spPr>
          <a:xfrm>
            <a:off x="811025" y="35775"/>
            <a:ext cx="10698600" cy="930300"/>
          </a:xfrm>
          <a:prstGeom prst="rect">
            <a:avLst/>
          </a:prstGeom>
          <a:solidFill>
            <a:srgbClr val="B6D7A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IN" sz="4000">
                <a:solidFill>
                  <a:srgbClr val="980000"/>
                </a:solidFill>
                <a:latin typeface="Droid Serif"/>
                <a:ea typeface="Droid Serif"/>
                <a:cs typeface="Droid Serif"/>
                <a:sym typeface="Droid Serif"/>
              </a:rPr>
              <a:t>Final results from our sample</a:t>
            </a:r>
            <a:endParaRPr sz="4000">
              <a:solidFill>
                <a:srgbClr val="980000"/>
              </a:solidFill>
              <a:latin typeface="Droid Serif"/>
              <a:ea typeface="Droid Serif"/>
              <a:cs typeface="Droid Serif"/>
              <a:sym typeface="Droid Serif"/>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817" name="Google Shape;817;p78"/>
          <p:cNvSpPr txBox="1"/>
          <p:nvPr/>
        </p:nvSpPr>
        <p:spPr>
          <a:xfrm>
            <a:off x="3" y="0"/>
            <a:ext cx="12192000" cy="7080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IN" sz="4000">
                <a:solidFill>
                  <a:schemeClr val="dk1"/>
                </a:solidFill>
                <a:latin typeface="Droid Serif"/>
                <a:ea typeface="Droid Serif"/>
                <a:cs typeface="Droid Serif"/>
                <a:sym typeface="Droid Serif"/>
              </a:rPr>
              <a:t>Sample Selection Criteria</a:t>
            </a:r>
            <a:endParaRPr sz="1800">
              <a:latin typeface="Droid Serif"/>
              <a:ea typeface="Droid Serif"/>
              <a:cs typeface="Droid Serif"/>
              <a:sym typeface="Droid Serif"/>
            </a:endParaRPr>
          </a:p>
        </p:txBody>
      </p:sp>
      <p:sp>
        <p:nvSpPr>
          <p:cNvPr id="818" name="Google Shape;818;p78"/>
          <p:cNvSpPr txBox="1"/>
          <p:nvPr/>
        </p:nvSpPr>
        <p:spPr>
          <a:xfrm>
            <a:off x="634311" y="811025"/>
            <a:ext cx="5181000" cy="521400"/>
          </a:xfrm>
          <a:prstGeom prst="rect">
            <a:avLst/>
          </a:prstGeom>
          <a:solidFill>
            <a:srgbClr val="FFF2CC"/>
          </a:solidFill>
          <a:ln cap="flat" cmpd="sng" w="9525">
            <a:solidFill>
              <a:srgbClr val="548135"/>
            </a:solidFill>
            <a:prstDash val="solid"/>
            <a:round/>
            <a:headEnd len="sm" w="sm" type="none"/>
            <a:tailEnd len="sm" w="sm" type="none"/>
          </a:ln>
        </p:spPr>
        <p:txBody>
          <a:bodyPr anchorCtr="0" anchor="t" bIns="79900" lIns="79900" spcFirstLastPara="1" rIns="79900" wrap="square" tIns="79900">
            <a:noAutofit/>
          </a:bodyPr>
          <a:lstStyle/>
          <a:p>
            <a:pPr indent="-310808" lvl="0" marL="399609" rtl="0" algn="l">
              <a:spcBef>
                <a:spcPts val="0"/>
              </a:spcBef>
              <a:spcAft>
                <a:spcPts val="0"/>
              </a:spcAft>
              <a:buClr>
                <a:schemeClr val="dk1"/>
              </a:buClr>
              <a:buSzPts val="1748"/>
              <a:buFont typeface="Old Standard TT"/>
              <a:buAutoNum type="arabicPeriod"/>
            </a:pPr>
            <a:r>
              <a:rPr lang="en-IN" sz="1748">
                <a:solidFill>
                  <a:schemeClr val="dk1"/>
                </a:solidFill>
                <a:latin typeface="Old Standard TT"/>
                <a:ea typeface="Old Standard TT"/>
                <a:cs typeface="Old Standard TT"/>
                <a:sym typeface="Old Standard TT"/>
              </a:rPr>
              <a:t>Short GRBs detected between </a:t>
            </a:r>
            <a:r>
              <a:rPr lang="en-IN" sz="1748">
                <a:solidFill>
                  <a:schemeClr val="dk1"/>
                </a:solidFill>
                <a:latin typeface="Old Standard TT"/>
                <a:ea typeface="Old Standard TT"/>
                <a:cs typeface="Old Standard TT"/>
                <a:sym typeface="Old Standard TT"/>
              </a:rPr>
              <a:t>2016 -2025</a:t>
            </a:r>
            <a:r>
              <a:rPr lang="en-IN" sz="1748">
                <a:solidFill>
                  <a:schemeClr val="dk1"/>
                </a:solidFill>
                <a:latin typeface="Old Standard TT"/>
                <a:ea typeface="Old Standard TT"/>
                <a:cs typeface="Old Standard TT"/>
                <a:sym typeface="Old Standard TT"/>
              </a:rPr>
              <a:t>: 144</a:t>
            </a:r>
            <a:endParaRPr sz="1748">
              <a:solidFill>
                <a:schemeClr val="dk1"/>
              </a:solidFill>
              <a:latin typeface="Old Standard TT"/>
              <a:ea typeface="Old Standard TT"/>
              <a:cs typeface="Old Standard TT"/>
              <a:sym typeface="Old Standard TT"/>
            </a:endParaRPr>
          </a:p>
        </p:txBody>
      </p:sp>
      <p:sp>
        <p:nvSpPr>
          <p:cNvPr id="819" name="Google Shape;819;p78"/>
          <p:cNvSpPr txBox="1"/>
          <p:nvPr/>
        </p:nvSpPr>
        <p:spPr>
          <a:xfrm>
            <a:off x="6481408" y="811020"/>
            <a:ext cx="5181000" cy="521400"/>
          </a:xfrm>
          <a:prstGeom prst="rect">
            <a:avLst/>
          </a:prstGeom>
          <a:solidFill>
            <a:srgbClr val="FFF2CC"/>
          </a:solidFill>
          <a:ln cap="flat" cmpd="sng" w="9525">
            <a:solidFill>
              <a:srgbClr val="FF0000"/>
            </a:solidFill>
            <a:prstDash val="solid"/>
            <a:round/>
            <a:headEnd len="sm" w="sm" type="none"/>
            <a:tailEnd len="sm" w="sm" type="none"/>
          </a:ln>
        </p:spPr>
        <p:txBody>
          <a:bodyPr anchorCtr="0" anchor="t" bIns="79900" lIns="79900" spcFirstLastPara="1" rIns="79900" wrap="square" tIns="79900">
            <a:noAutofit/>
          </a:bodyPr>
          <a:lstStyle/>
          <a:p>
            <a:pPr indent="0" lvl="0" marL="0" rtl="0" algn="ctr">
              <a:spcBef>
                <a:spcPts val="0"/>
              </a:spcBef>
              <a:spcAft>
                <a:spcPts val="0"/>
              </a:spcAft>
              <a:buNone/>
            </a:pPr>
            <a:r>
              <a:rPr lang="en-IN" sz="1748">
                <a:solidFill>
                  <a:schemeClr val="dk1"/>
                </a:solidFill>
                <a:latin typeface="Old Standard TT"/>
                <a:ea typeface="Old Standard TT"/>
                <a:cs typeface="Old Standard TT"/>
                <a:sym typeface="Old Standard TT"/>
              </a:rPr>
              <a:t>2. </a:t>
            </a:r>
            <a:r>
              <a:rPr lang="en-IN" sz="1748">
                <a:solidFill>
                  <a:schemeClr val="dk1"/>
                </a:solidFill>
                <a:latin typeface="Old Standard TT"/>
                <a:ea typeface="Old Standard TT"/>
                <a:cs typeface="Old Standard TT"/>
                <a:sym typeface="Old Standard TT"/>
              </a:rPr>
              <a:t>Short GRBs detected by XRT: 62</a:t>
            </a:r>
            <a:endParaRPr sz="1748">
              <a:solidFill>
                <a:schemeClr val="dk1"/>
              </a:solidFill>
              <a:latin typeface="Old Standard TT"/>
              <a:ea typeface="Old Standard TT"/>
              <a:cs typeface="Old Standard TT"/>
              <a:sym typeface="Old Standard TT"/>
            </a:endParaRPr>
          </a:p>
        </p:txBody>
      </p:sp>
      <p:sp>
        <p:nvSpPr>
          <p:cNvPr id="820" name="Google Shape;820;p78"/>
          <p:cNvSpPr txBox="1"/>
          <p:nvPr/>
        </p:nvSpPr>
        <p:spPr>
          <a:xfrm>
            <a:off x="6492001" y="1818748"/>
            <a:ext cx="5181000" cy="521400"/>
          </a:xfrm>
          <a:prstGeom prst="rect">
            <a:avLst/>
          </a:prstGeom>
          <a:solidFill>
            <a:srgbClr val="FFF2CC"/>
          </a:solidFill>
          <a:ln cap="flat" cmpd="sng" w="9525">
            <a:solidFill>
              <a:srgbClr val="FF0000"/>
            </a:solidFill>
            <a:prstDash val="solid"/>
            <a:round/>
            <a:headEnd len="sm" w="sm" type="none"/>
            <a:tailEnd len="sm" w="sm" type="none"/>
          </a:ln>
        </p:spPr>
        <p:txBody>
          <a:bodyPr anchorCtr="0" anchor="t" bIns="79900" lIns="79900" spcFirstLastPara="1" rIns="79900" wrap="square" tIns="79900">
            <a:noAutofit/>
          </a:bodyPr>
          <a:lstStyle/>
          <a:p>
            <a:pPr indent="0" lvl="0" marL="0" rtl="0" algn="ctr">
              <a:spcBef>
                <a:spcPts val="0"/>
              </a:spcBef>
              <a:spcAft>
                <a:spcPts val="0"/>
              </a:spcAft>
              <a:buNone/>
            </a:pPr>
            <a:r>
              <a:rPr lang="en-IN" sz="1748">
                <a:solidFill>
                  <a:schemeClr val="dk1"/>
                </a:solidFill>
                <a:latin typeface="Old Standard TT"/>
                <a:ea typeface="Old Standard TT"/>
                <a:cs typeface="Old Standard TT"/>
                <a:sym typeface="Old Standard TT"/>
              </a:rPr>
              <a:t>3. </a:t>
            </a:r>
            <a:r>
              <a:rPr lang="en-IN" sz="1748">
                <a:solidFill>
                  <a:schemeClr val="dk1"/>
                </a:solidFill>
                <a:latin typeface="Old Standard TT"/>
                <a:ea typeface="Old Standard TT"/>
                <a:cs typeface="Old Standard TT"/>
                <a:sym typeface="Old Standard TT"/>
              </a:rPr>
              <a:t>Short GRBs with measured redshift: 22</a:t>
            </a:r>
            <a:endParaRPr sz="1748">
              <a:solidFill>
                <a:schemeClr val="dk1"/>
              </a:solidFill>
              <a:latin typeface="Old Standard TT"/>
              <a:ea typeface="Old Standard TT"/>
              <a:cs typeface="Old Standard TT"/>
              <a:sym typeface="Old Standard TT"/>
            </a:endParaRPr>
          </a:p>
        </p:txBody>
      </p:sp>
      <p:sp>
        <p:nvSpPr>
          <p:cNvPr id="821" name="Google Shape;821;p78"/>
          <p:cNvSpPr txBox="1"/>
          <p:nvPr/>
        </p:nvSpPr>
        <p:spPr>
          <a:xfrm>
            <a:off x="644905" y="1766190"/>
            <a:ext cx="5181000" cy="521400"/>
          </a:xfrm>
          <a:prstGeom prst="rect">
            <a:avLst/>
          </a:prstGeom>
          <a:solidFill>
            <a:srgbClr val="FFF2CC"/>
          </a:solidFill>
          <a:ln cap="flat" cmpd="sng" w="9525">
            <a:solidFill>
              <a:srgbClr val="FF0000"/>
            </a:solidFill>
            <a:prstDash val="solid"/>
            <a:round/>
            <a:headEnd len="sm" w="sm" type="none"/>
            <a:tailEnd len="sm" w="sm" type="none"/>
          </a:ln>
        </p:spPr>
        <p:txBody>
          <a:bodyPr anchorCtr="0" anchor="t" bIns="79900" lIns="79900" spcFirstLastPara="1" rIns="79900" wrap="square" tIns="79900">
            <a:noAutofit/>
          </a:bodyPr>
          <a:lstStyle/>
          <a:p>
            <a:pPr indent="0" lvl="0" marL="0" rtl="0" algn="l">
              <a:spcBef>
                <a:spcPts val="0"/>
              </a:spcBef>
              <a:spcAft>
                <a:spcPts val="0"/>
              </a:spcAft>
              <a:buNone/>
            </a:pPr>
            <a:r>
              <a:rPr lang="en-IN" sz="1748">
                <a:solidFill>
                  <a:schemeClr val="dk1"/>
                </a:solidFill>
                <a:latin typeface="Old Standard TT"/>
                <a:ea typeface="Old Standard TT"/>
                <a:cs typeface="Old Standard TT"/>
                <a:sym typeface="Old Standard TT"/>
              </a:rPr>
              <a:t>4. </a:t>
            </a:r>
            <a:r>
              <a:rPr lang="en-IN" sz="1748">
                <a:solidFill>
                  <a:schemeClr val="dk1"/>
                </a:solidFill>
                <a:latin typeface="Old Standard TT"/>
                <a:ea typeface="Old Standard TT"/>
                <a:cs typeface="Old Standard TT"/>
                <a:sym typeface="Old Standard TT"/>
              </a:rPr>
              <a:t>Short GRBs after </a:t>
            </a:r>
            <a:r>
              <a:rPr lang="en-IN" sz="1748">
                <a:solidFill>
                  <a:schemeClr val="dk1"/>
                </a:solidFill>
                <a:latin typeface="Old Standard TT"/>
                <a:ea typeface="Old Standard TT"/>
                <a:cs typeface="Old Standard TT"/>
                <a:sym typeface="Old Standard TT"/>
              </a:rPr>
              <a:t>luminosity cut-off</a:t>
            </a:r>
            <a:r>
              <a:rPr lang="en-IN" sz="1748">
                <a:solidFill>
                  <a:schemeClr val="dk1"/>
                </a:solidFill>
                <a:latin typeface="Old Standard TT"/>
                <a:ea typeface="Old Standard TT"/>
                <a:cs typeface="Old Standard TT"/>
                <a:sym typeface="Old Standard TT"/>
              </a:rPr>
              <a:t>: 16</a:t>
            </a:r>
            <a:endParaRPr sz="1748">
              <a:solidFill>
                <a:schemeClr val="dk1"/>
              </a:solidFill>
              <a:latin typeface="Old Standard TT"/>
              <a:ea typeface="Old Standard TT"/>
              <a:cs typeface="Old Standard TT"/>
              <a:sym typeface="Old Standard TT"/>
            </a:endParaRPr>
          </a:p>
        </p:txBody>
      </p:sp>
      <p:sp>
        <p:nvSpPr>
          <p:cNvPr id="822" name="Google Shape;822;p78"/>
          <p:cNvSpPr txBox="1"/>
          <p:nvPr/>
        </p:nvSpPr>
        <p:spPr>
          <a:xfrm>
            <a:off x="623720" y="2809000"/>
            <a:ext cx="5181000" cy="521400"/>
          </a:xfrm>
          <a:prstGeom prst="rect">
            <a:avLst/>
          </a:prstGeom>
          <a:solidFill>
            <a:srgbClr val="FFF2CC"/>
          </a:solidFill>
          <a:ln cap="flat" cmpd="sng" w="9525">
            <a:solidFill>
              <a:srgbClr val="FF0000"/>
            </a:solidFill>
            <a:prstDash val="solid"/>
            <a:round/>
            <a:headEnd len="sm" w="sm" type="none"/>
            <a:tailEnd len="sm" w="sm" type="none"/>
          </a:ln>
        </p:spPr>
        <p:txBody>
          <a:bodyPr anchorCtr="0" anchor="t" bIns="79900" lIns="79900" spcFirstLastPara="1" rIns="79900" wrap="square" tIns="79900">
            <a:noAutofit/>
          </a:bodyPr>
          <a:lstStyle/>
          <a:p>
            <a:pPr indent="0" lvl="0" marL="0" rtl="0" algn="ctr">
              <a:spcBef>
                <a:spcPts val="0"/>
              </a:spcBef>
              <a:spcAft>
                <a:spcPts val="0"/>
              </a:spcAft>
              <a:buNone/>
            </a:pPr>
            <a:r>
              <a:rPr lang="en-IN" sz="1748">
                <a:solidFill>
                  <a:schemeClr val="dk1"/>
                </a:solidFill>
                <a:latin typeface="Old Standard TT"/>
                <a:ea typeface="Old Standard TT"/>
                <a:cs typeface="Old Standard TT"/>
                <a:sym typeface="Old Standard TT"/>
              </a:rPr>
              <a:t>4. Short GRBs with extended emission: 9</a:t>
            </a:r>
            <a:endParaRPr sz="1748">
              <a:solidFill>
                <a:schemeClr val="dk1"/>
              </a:solidFill>
              <a:latin typeface="Old Standard TT"/>
              <a:ea typeface="Old Standard TT"/>
              <a:cs typeface="Old Standard TT"/>
              <a:sym typeface="Old Standard TT"/>
            </a:endParaRPr>
          </a:p>
        </p:txBody>
      </p:sp>
      <p:sp>
        <p:nvSpPr>
          <p:cNvPr id="823" name="Google Shape;823;p78"/>
          <p:cNvSpPr/>
          <p:nvPr/>
        </p:nvSpPr>
        <p:spPr>
          <a:xfrm rot="-5400000">
            <a:off x="5959015" y="762279"/>
            <a:ext cx="396300" cy="618900"/>
          </a:xfrm>
          <a:prstGeom prst="downArrow">
            <a:avLst>
              <a:gd fmla="val 50000" name="adj1"/>
              <a:gd fmla="val 50000" name="adj2"/>
            </a:avLst>
          </a:prstGeom>
          <a:solidFill>
            <a:schemeClr val="accent1"/>
          </a:solidFill>
          <a:ln cap="flat" cmpd="sng" w="8325">
            <a:solidFill>
              <a:schemeClr val="dk2"/>
            </a:solidFill>
            <a:prstDash val="solid"/>
            <a:round/>
            <a:headEnd len="sm" w="sm" type="none"/>
            <a:tailEnd len="sm" w="sm" type="none"/>
          </a:ln>
        </p:spPr>
        <p:txBody>
          <a:bodyPr anchorCtr="0" anchor="ctr" bIns="79900" lIns="79900" spcFirstLastPara="1" rIns="79900" wrap="square" tIns="79900">
            <a:noAutofit/>
          </a:bodyPr>
          <a:lstStyle/>
          <a:p>
            <a:pPr indent="0" lvl="0" marL="0" rtl="0" algn="ctr">
              <a:spcBef>
                <a:spcPts val="0"/>
              </a:spcBef>
              <a:spcAft>
                <a:spcPts val="0"/>
              </a:spcAft>
              <a:buNone/>
            </a:pPr>
            <a:r>
              <a:t/>
            </a:r>
            <a:endParaRPr sz="1224">
              <a:latin typeface="Calibri"/>
              <a:ea typeface="Calibri"/>
              <a:cs typeface="Calibri"/>
              <a:sym typeface="Calibri"/>
            </a:endParaRPr>
          </a:p>
        </p:txBody>
      </p:sp>
      <p:sp>
        <p:nvSpPr>
          <p:cNvPr id="824" name="Google Shape;824;p78"/>
          <p:cNvSpPr/>
          <p:nvPr/>
        </p:nvSpPr>
        <p:spPr>
          <a:xfrm>
            <a:off x="9083812" y="1332425"/>
            <a:ext cx="396300" cy="486300"/>
          </a:xfrm>
          <a:prstGeom prst="downArrow">
            <a:avLst>
              <a:gd fmla="val 50000" name="adj1"/>
              <a:gd fmla="val 50000" name="adj2"/>
            </a:avLst>
          </a:prstGeom>
          <a:solidFill>
            <a:schemeClr val="accent1"/>
          </a:solidFill>
          <a:ln cap="flat" cmpd="sng" w="8325">
            <a:solidFill>
              <a:schemeClr val="dk2"/>
            </a:solidFill>
            <a:prstDash val="solid"/>
            <a:round/>
            <a:headEnd len="sm" w="sm" type="none"/>
            <a:tailEnd len="sm" w="sm" type="none"/>
          </a:ln>
        </p:spPr>
        <p:txBody>
          <a:bodyPr anchorCtr="0" anchor="ctr" bIns="79900" lIns="79900" spcFirstLastPara="1" rIns="79900" wrap="square" tIns="79900">
            <a:noAutofit/>
          </a:bodyPr>
          <a:lstStyle/>
          <a:p>
            <a:pPr indent="0" lvl="0" marL="0" rtl="0" algn="ctr">
              <a:spcBef>
                <a:spcPts val="0"/>
              </a:spcBef>
              <a:spcAft>
                <a:spcPts val="0"/>
              </a:spcAft>
              <a:buNone/>
            </a:pPr>
            <a:r>
              <a:t/>
            </a:r>
            <a:endParaRPr sz="1224">
              <a:latin typeface="Calibri"/>
              <a:ea typeface="Calibri"/>
              <a:cs typeface="Calibri"/>
              <a:sym typeface="Calibri"/>
            </a:endParaRPr>
          </a:p>
        </p:txBody>
      </p:sp>
      <p:sp>
        <p:nvSpPr>
          <p:cNvPr id="825" name="Google Shape;825;p78"/>
          <p:cNvSpPr/>
          <p:nvPr/>
        </p:nvSpPr>
        <p:spPr>
          <a:xfrm rot="5400000">
            <a:off x="5937196" y="1717453"/>
            <a:ext cx="396300" cy="618900"/>
          </a:xfrm>
          <a:prstGeom prst="downArrow">
            <a:avLst>
              <a:gd fmla="val 50000" name="adj1"/>
              <a:gd fmla="val 50000" name="adj2"/>
            </a:avLst>
          </a:prstGeom>
          <a:solidFill>
            <a:schemeClr val="accent1"/>
          </a:solidFill>
          <a:ln cap="flat" cmpd="sng" w="8325">
            <a:solidFill>
              <a:schemeClr val="dk2"/>
            </a:solidFill>
            <a:prstDash val="solid"/>
            <a:round/>
            <a:headEnd len="sm" w="sm" type="none"/>
            <a:tailEnd len="sm" w="sm" type="none"/>
          </a:ln>
        </p:spPr>
        <p:txBody>
          <a:bodyPr anchorCtr="0" anchor="ctr" bIns="79900" lIns="79900" spcFirstLastPara="1" rIns="79900" wrap="square" tIns="79900">
            <a:noAutofit/>
          </a:bodyPr>
          <a:lstStyle/>
          <a:p>
            <a:pPr indent="0" lvl="0" marL="0" rtl="0" algn="ctr">
              <a:spcBef>
                <a:spcPts val="0"/>
              </a:spcBef>
              <a:spcAft>
                <a:spcPts val="0"/>
              </a:spcAft>
              <a:buNone/>
            </a:pPr>
            <a:r>
              <a:t/>
            </a:r>
            <a:endParaRPr sz="1224">
              <a:latin typeface="Calibri"/>
              <a:ea typeface="Calibri"/>
              <a:cs typeface="Calibri"/>
              <a:sym typeface="Calibri"/>
            </a:endParaRPr>
          </a:p>
        </p:txBody>
      </p:sp>
      <p:sp>
        <p:nvSpPr>
          <p:cNvPr id="826" name="Google Shape;826;p78"/>
          <p:cNvSpPr/>
          <p:nvPr/>
        </p:nvSpPr>
        <p:spPr>
          <a:xfrm>
            <a:off x="3003700" y="2287602"/>
            <a:ext cx="396300" cy="521400"/>
          </a:xfrm>
          <a:prstGeom prst="downArrow">
            <a:avLst>
              <a:gd fmla="val 50000" name="adj1"/>
              <a:gd fmla="val 50000" name="adj2"/>
            </a:avLst>
          </a:prstGeom>
          <a:solidFill>
            <a:schemeClr val="accent1"/>
          </a:solidFill>
          <a:ln cap="flat" cmpd="sng" w="8325">
            <a:solidFill>
              <a:schemeClr val="dk2"/>
            </a:solidFill>
            <a:prstDash val="solid"/>
            <a:round/>
            <a:headEnd len="sm" w="sm" type="none"/>
            <a:tailEnd len="sm" w="sm" type="none"/>
          </a:ln>
        </p:spPr>
        <p:txBody>
          <a:bodyPr anchorCtr="0" anchor="ctr" bIns="79900" lIns="79900" spcFirstLastPara="1" rIns="79900" wrap="square" tIns="79900">
            <a:noAutofit/>
          </a:bodyPr>
          <a:lstStyle/>
          <a:p>
            <a:pPr indent="0" lvl="0" marL="0" rtl="0" algn="ctr">
              <a:spcBef>
                <a:spcPts val="0"/>
              </a:spcBef>
              <a:spcAft>
                <a:spcPts val="0"/>
              </a:spcAft>
              <a:buNone/>
            </a:pPr>
            <a:r>
              <a:t/>
            </a:r>
            <a:endParaRPr sz="1224">
              <a:latin typeface="Calibri"/>
              <a:ea typeface="Calibri"/>
              <a:cs typeface="Calibri"/>
              <a:sym typeface="Calibri"/>
            </a:endParaRPr>
          </a:p>
        </p:txBody>
      </p:sp>
      <p:pic>
        <p:nvPicPr>
          <p:cNvPr id="827" name="Google Shape;827;p78" title="Screenshot from 2026-09-16 16-26-14.png"/>
          <p:cNvPicPr preferRelativeResize="0"/>
          <p:nvPr/>
        </p:nvPicPr>
        <p:blipFill>
          <a:blip r:embed="rId4">
            <a:alphaModFix/>
          </a:blip>
          <a:stretch>
            <a:fillRect/>
          </a:stretch>
        </p:blipFill>
        <p:spPr>
          <a:xfrm>
            <a:off x="240363" y="3578125"/>
            <a:ext cx="11711274" cy="302567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833" name="Google Shape;833;p79" title="stx1531fig5.jpeg"/>
          <p:cNvPicPr preferRelativeResize="0"/>
          <p:nvPr/>
        </p:nvPicPr>
        <p:blipFill>
          <a:blip r:embed="rId3">
            <a:alphaModFix/>
          </a:blip>
          <a:stretch>
            <a:fillRect/>
          </a:stretch>
        </p:blipFill>
        <p:spPr>
          <a:xfrm>
            <a:off x="1953375" y="152400"/>
            <a:ext cx="7428020" cy="65532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80"/>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IN"/>
              <a:t>‹#›</a:t>
            </a:fld>
            <a:endParaRPr/>
          </a:p>
        </p:txBody>
      </p:sp>
      <p:pic>
        <p:nvPicPr>
          <p:cNvPr id="840" name="Google Shape;840;p80" title="ChatGPT Image Jul 3, 2026, 10_35_21 AM.png"/>
          <p:cNvPicPr preferRelativeResize="0"/>
          <p:nvPr/>
        </p:nvPicPr>
        <p:blipFill>
          <a:blip r:embed="rId3">
            <a:alphaModFix/>
          </a:blip>
          <a:stretch>
            <a:fillRect/>
          </a:stretch>
        </p:blipFill>
        <p:spPr>
          <a:xfrm>
            <a:off x="0" y="0"/>
            <a:ext cx="12109276" cy="681510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846" name="Google Shape;846;p81"/>
          <p:cNvSpPr txBox="1"/>
          <p:nvPr/>
        </p:nvSpPr>
        <p:spPr>
          <a:xfrm>
            <a:off x="3087675" y="0"/>
            <a:ext cx="5523000" cy="5850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3200">
                <a:solidFill>
                  <a:schemeClr val="dk1"/>
                </a:solidFill>
                <a:latin typeface="Droid Serif"/>
                <a:ea typeface="Droid Serif"/>
                <a:cs typeface="Droid Serif"/>
                <a:sym typeface="Droid Serif"/>
              </a:rPr>
              <a:t>Comparison of past work</a:t>
            </a:r>
            <a:endParaRPr sz="1000">
              <a:latin typeface="Droid Serif"/>
              <a:ea typeface="Droid Serif"/>
              <a:cs typeface="Droid Serif"/>
              <a:sym typeface="Droid Serif"/>
            </a:endParaRPr>
          </a:p>
        </p:txBody>
      </p:sp>
      <p:sp>
        <p:nvSpPr>
          <p:cNvPr id="847" name="Google Shape;847;p81"/>
          <p:cNvSpPr txBox="1"/>
          <p:nvPr/>
        </p:nvSpPr>
        <p:spPr>
          <a:xfrm>
            <a:off x="177366" y="-11"/>
            <a:ext cx="29103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Rowlinson et.al 2013</a:t>
            </a:r>
            <a:endParaRPr/>
          </a:p>
        </p:txBody>
      </p:sp>
      <p:sp>
        <p:nvSpPr>
          <p:cNvPr id="848" name="Google Shape;848;p81"/>
          <p:cNvSpPr txBox="1"/>
          <p:nvPr/>
        </p:nvSpPr>
        <p:spPr>
          <a:xfrm>
            <a:off x="8610665" y="2"/>
            <a:ext cx="2819400" cy="4617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400">
                <a:solidFill>
                  <a:schemeClr val="dk1"/>
                </a:solidFill>
                <a:latin typeface="Calibri"/>
                <a:ea typeface="Calibri"/>
                <a:cs typeface="Calibri"/>
                <a:sym typeface="Calibri"/>
              </a:rPr>
              <a:t>Gompertz et.al 2013</a:t>
            </a:r>
            <a:endParaRPr/>
          </a:p>
        </p:txBody>
      </p:sp>
      <p:pic>
        <p:nvPicPr>
          <p:cNvPr id="849" name="Google Shape;849;p81"/>
          <p:cNvPicPr preferRelativeResize="0"/>
          <p:nvPr/>
        </p:nvPicPr>
        <p:blipFill rotWithShape="1">
          <a:blip r:embed="rId3">
            <a:alphaModFix/>
          </a:blip>
          <a:srcRect b="0" l="0" r="0" t="0"/>
          <a:stretch/>
        </p:blipFill>
        <p:spPr>
          <a:xfrm>
            <a:off x="265550" y="1266975"/>
            <a:ext cx="5463975" cy="4640700"/>
          </a:xfrm>
          <a:prstGeom prst="rect">
            <a:avLst/>
          </a:prstGeom>
          <a:noFill/>
          <a:ln cap="flat" cmpd="sng" w="9525">
            <a:solidFill>
              <a:schemeClr val="dk2"/>
            </a:solidFill>
            <a:prstDash val="solid"/>
            <a:round/>
            <a:headEnd len="sm" w="sm" type="none"/>
            <a:tailEnd len="sm" w="sm" type="none"/>
          </a:ln>
        </p:spPr>
      </p:pic>
      <p:pic>
        <p:nvPicPr>
          <p:cNvPr id="850" name="Google Shape;850;p81"/>
          <p:cNvPicPr preferRelativeResize="0"/>
          <p:nvPr/>
        </p:nvPicPr>
        <p:blipFill rotWithShape="1">
          <a:blip r:embed="rId4">
            <a:alphaModFix/>
          </a:blip>
          <a:srcRect b="0" l="0" r="0" t="0"/>
          <a:stretch/>
        </p:blipFill>
        <p:spPr>
          <a:xfrm>
            <a:off x="6100504" y="1454700"/>
            <a:ext cx="5701871" cy="4126325"/>
          </a:xfrm>
          <a:prstGeom prst="rect">
            <a:avLst/>
          </a:prstGeom>
          <a:noFill/>
          <a:ln cap="flat" cmpd="sng" w="9525">
            <a:solidFill>
              <a:srgbClr val="888888"/>
            </a:solidFill>
            <a:prstDash val="solid"/>
            <a:round/>
            <a:headEnd len="sm" w="sm" type="none"/>
            <a:tailEnd len="sm" w="sm" type="none"/>
          </a:ln>
        </p:spPr>
      </p:pic>
      <p:sp>
        <p:nvSpPr>
          <p:cNvPr id="851" name="Google Shape;851;p81"/>
          <p:cNvSpPr/>
          <p:nvPr/>
        </p:nvSpPr>
        <p:spPr>
          <a:xfrm>
            <a:off x="1606725" y="470275"/>
            <a:ext cx="529200" cy="7968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2" name="Google Shape;852;p81"/>
          <p:cNvSpPr/>
          <p:nvPr/>
        </p:nvSpPr>
        <p:spPr>
          <a:xfrm>
            <a:off x="9562425" y="470275"/>
            <a:ext cx="529200" cy="948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pic>
        <p:nvPicPr>
          <p:cNvPr id="857" name="Google Shape;857;p82" title="627f6ced-89c5-4de3-b1f4-5e3a6128895e.png"/>
          <p:cNvPicPr preferRelativeResize="0"/>
          <p:nvPr/>
        </p:nvPicPr>
        <p:blipFill>
          <a:blip r:embed="rId3">
            <a:alphaModFix amt="90000"/>
          </a:blip>
          <a:stretch>
            <a:fillRect/>
          </a:stretch>
        </p:blipFill>
        <p:spPr>
          <a:xfrm>
            <a:off x="0" y="-3647"/>
            <a:ext cx="12192002" cy="686164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pic>
        <p:nvPicPr>
          <p:cNvPr id="863" name="Google Shape;863;p83"/>
          <p:cNvPicPr preferRelativeResize="0"/>
          <p:nvPr/>
        </p:nvPicPr>
        <p:blipFill rotWithShape="1">
          <a:blip r:embed="rId3">
            <a:alphaModFix/>
          </a:blip>
          <a:srcRect b="0" l="0" r="0" t="0"/>
          <a:stretch/>
        </p:blipFill>
        <p:spPr>
          <a:xfrm>
            <a:off x="6431201" y="894799"/>
            <a:ext cx="5668704" cy="4512225"/>
          </a:xfrm>
          <a:prstGeom prst="rect">
            <a:avLst/>
          </a:prstGeom>
          <a:noFill/>
          <a:ln cap="flat" cmpd="sng" w="19050">
            <a:solidFill>
              <a:srgbClr val="0070C0"/>
            </a:solidFill>
            <a:prstDash val="solid"/>
            <a:round/>
            <a:headEnd len="sm" w="sm" type="none"/>
            <a:tailEnd len="sm" w="sm" type="none"/>
          </a:ln>
        </p:spPr>
      </p:pic>
      <p:pic>
        <p:nvPicPr>
          <p:cNvPr id="864" name="Google Shape;864;p83"/>
          <p:cNvPicPr preferRelativeResize="0"/>
          <p:nvPr/>
        </p:nvPicPr>
        <p:blipFill rotWithShape="1">
          <a:blip r:embed="rId4">
            <a:alphaModFix/>
          </a:blip>
          <a:srcRect b="0" l="0" r="0" t="0"/>
          <a:stretch/>
        </p:blipFill>
        <p:spPr>
          <a:xfrm>
            <a:off x="62377" y="894797"/>
            <a:ext cx="6235051" cy="4512225"/>
          </a:xfrm>
          <a:prstGeom prst="rect">
            <a:avLst/>
          </a:prstGeom>
          <a:noFill/>
          <a:ln cap="flat" cmpd="sng" w="19050">
            <a:solidFill>
              <a:srgbClr val="0070C0"/>
            </a:solidFill>
            <a:prstDash val="solid"/>
            <a:round/>
            <a:headEnd len="sm" w="sm" type="none"/>
            <a:tailEnd len="sm" w="sm" type="none"/>
          </a:ln>
        </p:spPr>
      </p:pic>
      <p:sp>
        <p:nvSpPr>
          <p:cNvPr id="865" name="Google Shape;865;p83"/>
          <p:cNvSpPr txBox="1"/>
          <p:nvPr/>
        </p:nvSpPr>
        <p:spPr>
          <a:xfrm>
            <a:off x="1318850" y="247675"/>
            <a:ext cx="3523500" cy="523200"/>
          </a:xfrm>
          <a:prstGeom prst="rect">
            <a:avLst/>
          </a:prstGeom>
          <a:solidFill>
            <a:srgbClr val="00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800">
                <a:solidFill>
                  <a:schemeClr val="dk1"/>
                </a:solidFill>
                <a:latin typeface="Droid Serif"/>
                <a:ea typeface="Droid Serif"/>
                <a:cs typeface="Droid Serif"/>
                <a:sym typeface="Droid Serif"/>
              </a:rPr>
              <a:t>Gompertz Model</a:t>
            </a:r>
            <a:endParaRPr sz="1800">
              <a:latin typeface="Droid Serif"/>
              <a:ea typeface="Droid Serif"/>
              <a:cs typeface="Droid Serif"/>
              <a:sym typeface="Droid Serif"/>
            </a:endParaRPr>
          </a:p>
        </p:txBody>
      </p:sp>
      <p:sp>
        <p:nvSpPr>
          <p:cNvPr id="866" name="Google Shape;866;p83"/>
          <p:cNvSpPr txBox="1"/>
          <p:nvPr/>
        </p:nvSpPr>
        <p:spPr>
          <a:xfrm>
            <a:off x="8201725" y="247675"/>
            <a:ext cx="2890500" cy="507900"/>
          </a:xfrm>
          <a:prstGeom prst="rect">
            <a:avLst/>
          </a:prstGeom>
          <a:solidFill>
            <a:srgbClr val="00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2700">
                <a:solidFill>
                  <a:schemeClr val="dk1"/>
                </a:solidFill>
                <a:latin typeface="Droid Serif"/>
                <a:ea typeface="Droid Serif"/>
                <a:cs typeface="Droid Serif"/>
                <a:sym typeface="Droid Serif"/>
              </a:rPr>
              <a:t>Gibson’s Model</a:t>
            </a:r>
            <a:endParaRPr sz="1700">
              <a:latin typeface="Droid Serif"/>
              <a:ea typeface="Droid Serif"/>
              <a:cs typeface="Droid Serif"/>
              <a:sym typeface="Droid Serif"/>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
        <p:nvSpPr>
          <p:cNvPr id="872" name="Google Shape;872;p84"/>
          <p:cNvSpPr txBox="1"/>
          <p:nvPr/>
        </p:nvSpPr>
        <p:spPr>
          <a:xfrm>
            <a:off x="6952755" y="6"/>
            <a:ext cx="5120700" cy="646500"/>
          </a:xfrm>
          <a:prstGeom prst="rect">
            <a:avLst/>
          </a:prstGeom>
          <a:solidFill>
            <a:srgbClr val="8DA9D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IN" sz="3600">
                <a:solidFill>
                  <a:schemeClr val="dk1"/>
                </a:solidFill>
                <a:latin typeface="Calibri"/>
                <a:ea typeface="Calibri"/>
                <a:cs typeface="Calibri"/>
                <a:sym typeface="Calibri"/>
              </a:rPr>
              <a:t>Gibson’s Magnetar Model</a:t>
            </a:r>
            <a:endParaRPr/>
          </a:p>
        </p:txBody>
      </p:sp>
      <p:pic>
        <p:nvPicPr>
          <p:cNvPr id="873" name="Google Shape;873;p84" title="stx1531fig1.jpeg"/>
          <p:cNvPicPr preferRelativeResize="0"/>
          <p:nvPr/>
        </p:nvPicPr>
        <p:blipFill>
          <a:blip r:embed="rId3">
            <a:alphaModFix/>
          </a:blip>
          <a:stretch>
            <a:fillRect/>
          </a:stretch>
        </p:blipFill>
        <p:spPr>
          <a:xfrm>
            <a:off x="425564" y="3444462"/>
            <a:ext cx="4182424" cy="3355391"/>
          </a:xfrm>
          <a:prstGeom prst="rect">
            <a:avLst/>
          </a:prstGeom>
          <a:noFill/>
          <a:ln>
            <a:noFill/>
          </a:ln>
        </p:spPr>
      </p:pic>
      <p:pic>
        <p:nvPicPr>
          <p:cNvPr id="874" name="Google Shape;874;p84" title="ChatGPT Image Jul 3, 2026, 12_57_47 PM.png"/>
          <p:cNvPicPr preferRelativeResize="0"/>
          <p:nvPr/>
        </p:nvPicPr>
        <p:blipFill>
          <a:blip r:embed="rId4">
            <a:alphaModFix/>
          </a:blip>
          <a:stretch>
            <a:fillRect/>
          </a:stretch>
        </p:blipFill>
        <p:spPr>
          <a:xfrm>
            <a:off x="83825" y="284131"/>
            <a:ext cx="5187050" cy="2919250"/>
          </a:xfrm>
          <a:prstGeom prst="rect">
            <a:avLst/>
          </a:prstGeom>
          <a:noFill/>
          <a:ln>
            <a:noFill/>
          </a:ln>
        </p:spPr>
      </p:pic>
      <p:pic>
        <p:nvPicPr>
          <p:cNvPr id="875" name="Google Shape;875;p84" title="gibson2017_formula_slide_no_lightcurve_HD.png"/>
          <p:cNvPicPr preferRelativeResize="0"/>
          <p:nvPr/>
        </p:nvPicPr>
        <p:blipFill rotWithShape="1">
          <a:blip r:embed="rId5">
            <a:alphaModFix/>
          </a:blip>
          <a:srcRect b="7473" l="34206" r="0" t="12776"/>
          <a:stretch/>
        </p:blipFill>
        <p:spPr>
          <a:xfrm>
            <a:off x="5074900" y="793463"/>
            <a:ext cx="7241827" cy="5415914"/>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3" name="Shape 883"/>
        <p:cNvGrpSpPr/>
        <p:nvPr/>
      </p:nvGrpSpPr>
      <p:grpSpPr>
        <a:xfrm>
          <a:off x="0" y="0"/>
          <a:ext cx="0" cy="0"/>
          <a:chOff x="0" y="0"/>
          <a:chExt cx="0" cy="0"/>
        </a:xfrm>
      </p:grpSpPr>
      <p:sp>
        <p:nvSpPr>
          <p:cNvPr id="884" name="Google Shape;884;p85"/>
          <p:cNvSpPr txBox="1"/>
          <p:nvPr/>
        </p:nvSpPr>
        <p:spPr>
          <a:xfrm>
            <a:off x="476250" y="19036"/>
            <a:ext cx="112395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b="1" sz="1360">
              <a:solidFill>
                <a:srgbClr val="38BDF8"/>
              </a:solidFill>
              <a:latin typeface="Montserrat"/>
              <a:ea typeface="Montserrat"/>
              <a:cs typeface="Montserrat"/>
              <a:sym typeface="Montserrat"/>
            </a:endParaRPr>
          </a:p>
          <a:p>
            <a:pPr indent="0" lvl="0" marL="0" rtl="0" algn="ctr">
              <a:spcBef>
                <a:spcPts val="0"/>
              </a:spcBef>
              <a:spcAft>
                <a:spcPts val="0"/>
              </a:spcAft>
              <a:buNone/>
            </a:pPr>
            <a:r>
              <a:rPr b="0" lang="en-IN" sz="2380">
                <a:solidFill>
                  <a:srgbClr val="FFFFFF"/>
                </a:solidFill>
                <a:latin typeface="Montserrat ExtraBold"/>
                <a:ea typeface="Montserrat ExtraBold"/>
                <a:cs typeface="Montserrat ExtraBold"/>
                <a:sym typeface="Montserrat ExtraBold"/>
              </a:rPr>
              <a:t>GRB Classification: Long vs. Short GRBs</a:t>
            </a:r>
            <a:endParaRPr b="0" sz="2380">
              <a:solidFill>
                <a:srgbClr val="FFFFFF"/>
              </a:solidFill>
              <a:latin typeface="Montserrat ExtraBold"/>
              <a:ea typeface="Montserrat ExtraBold"/>
              <a:cs typeface="Montserrat ExtraBold"/>
              <a:sym typeface="Montserrat ExtraBold"/>
            </a:endParaRPr>
          </a:p>
        </p:txBody>
      </p:sp>
      <p:sp>
        <p:nvSpPr>
          <p:cNvPr id="885" name="Google Shape;885;p85"/>
          <p:cNvSpPr/>
          <p:nvPr/>
        </p:nvSpPr>
        <p:spPr>
          <a:xfrm>
            <a:off x="6096000" y="904875"/>
            <a:ext cx="5619900" cy="5524500"/>
          </a:xfrm>
          <a:prstGeom prst="roundRect">
            <a:avLst>
              <a:gd fmla="val 2068"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6" name="Google Shape;886;p85"/>
          <p:cNvSpPr txBox="1"/>
          <p:nvPr/>
        </p:nvSpPr>
        <p:spPr>
          <a:xfrm>
            <a:off x="6286500" y="981075"/>
            <a:ext cx="52389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IN" sz="1400">
                <a:solidFill>
                  <a:srgbClr val="38BDF8"/>
                </a:solidFill>
                <a:latin typeface="Montserrat"/>
                <a:ea typeface="Montserrat"/>
                <a:cs typeface="Montserrat"/>
                <a:sym typeface="Montserrat"/>
              </a:rPr>
              <a:t>Key Observational &amp; Physical Differences</a:t>
            </a:r>
            <a:endParaRPr b="1" sz="1400">
              <a:solidFill>
                <a:srgbClr val="38BDF8"/>
              </a:solidFill>
              <a:latin typeface="Montserrat"/>
              <a:ea typeface="Montserrat"/>
              <a:cs typeface="Montserrat"/>
              <a:sym typeface="Montserrat"/>
            </a:endParaRPr>
          </a:p>
        </p:txBody>
      </p:sp>
      <p:graphicFrame>
        <p:nvGraphicFramePr>
          <p:cNvPr id="887" name="Google Shape;887;p85"/>
          <p:cNvGraphicFramePr/>
          <p:nvPr/>
        </p:nvGraphicFramePr>
        <p:xfrm>
          <a:off x="6286500" y="1381125"/>
          <a:ext cx="3000000" cy="3000000"/>
        </p:xfrm>
        <a:graphic>
          <a:graphicData uri="http://schemas.openxmlformats.org/drawingml/2006/table">
            <a:tbl>
              <a:tblPr>
                <a:noFill/>
                <a:tableStyleId>{6A721612-0165-4388-ACE5-6CE19BFE5BB6}</a:tableStyleId>
              </a:tblPr>
              <a:tblGrid>
                <a:gridCol w="1746250"/>
                <a:gridCol w="1746250"/>
                <a:gridCol w="1746250"/>
              </a:tblGrid>
              <a:tr h="607225">
                <a:tc>
                  <a:txBody>
                    <a:bodyPr/>
                    <a:lstStyle/>
                    <a:p>
                      <a:pPr indent="0" lvl="0" marL="0" rtl="0" algn="l">
                        <a:spcBef>
                          <a:spcPts val="0"/>
                        </a:spcBef>
                        <a:spcAft>
                          <a:spcPts val="0"/>
                        </a:spcAft>
                        <a:buNone/>
                      </a:pPr>
                      <a:r>
                        <a:rPr b="1" i="0" lang="en-IN" sz="1050">
                          <a:solidFill>
                            <a:srgbClr val="38BDF8"/>
                          </a:solidFill>
                          <a:latin typeface="Montserrat"/>
                          <a:ea typeface="Montserrat"/>
                          <a:cs typeface="Montserrat"/>
                          <a:sym typeface="Montserrat"/>
                        </a:rPr>
                        <a:t>Property</a:t>
                      </a:r>
                      <a:endParaRPr b="1" i="0" sz="105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1" i="0" lang="en-IN" sz="1050">
                          <a:solidFill>
                            <a:srgbClr val="38BDF8"/>
                          </a:solidFill>
                          <a:latin typeface="Montserrat"/>
                          <a:ea typeface="Montserrat"/>
                          <a:cs typeface="Montserrat"/>
                          <a:sym typeface="Montserrat"/>
                        </a:rPr>
                        <a:t>Long GRBs</a:t>
                      </a:r>
                      <a:endParaRPr b="1" i="0" sz="105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1" i="0" lang="en-IN" sz="1050">
                          <a:solidFill>
                            <a:srgbClr val="38BDF8"/>
                          </a:solidFill>
                          <a:latin typeface="Montserrat"/>
                          <a:ea typeface="Montserrat"/>
                          <a:cs typeface="Montserrat"/>
                          <a:sym typeface="Montserrat"/>
                        </a:rPr>
                        <a:t>Short GRBs</a:t>
                      </a:r>
                      <a:endParaRPr b="1" i="0" sz="105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Duration (T90)</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&gt; 2 Seconds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&lt; 2 Seconds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Hardness Ratio</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Soft (Lower HR)</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Hard (Higher HR)</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Progenitor</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Core Collapse of Massive Stars (Collapsars)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Compact Object Merger (BNS / NS-BH)</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Counterparts</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Associated Supernovae (SNe)</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Associated Kilonovae (KNe) &amp; GWs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Spectral Lag</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Significant positive spectral lag</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Negligible or zero spectral lag</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22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Host Environment</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Star-forming starburst galaxies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Both elliptical &amp; star-forming galaxies</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r h="607175">
                <a:tc>
                  <a:txBody>
                    <a:bodyPr/>
                    <a:lstStyle/>
                    <a:p>
                      <a:pPr indent="0" lvl="0" marL="0" rtl="0" algn="l">
                        <a:spcBef>
                          <a:spcPts val="0"/>
                        </a:spcBef>
                        <a:spcAft>
                          <a:spcPts val="0"/>
                        </a:spcAft>
                        <a:buNone/>
                      </a:pPr>
                      <a:r>
                        <a:rPr b="1" i="0" lang="en-IN" sz="1000">
                          <a:solidFill>
                            <a:srgbClr val="38BDF8"/>
                          </a:solidFill>
                          <a:latin typeface="Montserrat"/>
                          <a:ea typeface="Montserrat"/>
                          <a:cs typeface="Montserrat"/>
                          <a:sym typeface="Montserrat"/>
                        </a:rPr>
                        <a:t>Central Engine</a:t>
                      </a:r>
                      <a:endParaRPr b="1" i="0" sz="1000">
                        <a:solidFill>
                          <a:srgbClr val="38BDF8"/>
                        </a:solidFill>
                        <a:latin typeface="Montserrat"/>
                        <a:ea typeface="Montserrat"/>
                        <a:cs typeface="Montserrat"/>
                        <a:sym typeface="Montserrat"/>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Accreting Black Hole</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c>
                  <a:txBody>
                    <a:bodyPr/>
                    <a:lstStyle/>
                    <a:p>
                      <a:pPr indent="0" lvl="0" marL="0" rtl="0" algn="l">
                        <a:spcBef>
                          <a:spcPts val="0"/>
                        </a:spcBef>
                        <a:spcAft>
                          <a:spcPts val="0"/>
                        </a:spcAft>
                        <a:buNone/>
                      </a:pPr>
                      <a:r>
                        <a:rPr b="0" i="0" lang="en-IN" sz="1000">
                          <a:solidFill>
                            <a:srgbClr val="E2E8F0"/>
                          </a:solidFill>
                          <a:latin typeface="Montserrat Medium"/>
                          <a:ea typeface="Montserrat Medium"/>
                          <a:cs typeface="Montserrat Medium"/>
                          <a:sym typeface="Montserrat Medium"/>
                        </a:rPr>
                        <a:t>Magnetar / Black Hole</a:t>
                      </a:r>
                      <a:endParaRPr b="0" i="0" sz="1000">
                        <a:solidFill>
                          <a:srgbClr val="E2E8F0"/>
                        </a:solidFill>
                        <a:latin typeface="Montserrat Medium"/>
                        <a:ea typeface="Montserrat Medium"/>
                        <a:cs typeface="Montserrat Medium"/>
                        <a:sym typeface="Montserrat Medium"/>
                      </a:endParaRPr>
                    </a:p>
                  </a:txBody>
                  <a:tcPr marT="57150" marB="57150" marR="95250" marL="952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1E293B"/>
                      </a:solidFill>
                      <a:prstDash val="solid"/>
                      <a:round/>
                      <a:headEnd len="sm" w="sm" type="none"/>
                      <a:tailEnd len="sm" w="sm" type="none"/>
                    </a:lnT>
                    <a:lnB cap="flat" cmpd="sng" w="9525">
                      <a:solidFill>
                        <a:srgbClr val="1E293B"/>
                      </a:solidFill>
                      <a:prstDash val="solid"/>
                      <a:round/>
                      <a:headEnd len="sm" w="sm" type="none"/>
                      <a:tailEnd len="sm" w="sm" type="none"/>
                    </a:lnB>
                  </a:tcPr>
                </a:tc>
              </a:tr>
            </a:tbl>
          </a:graphicData>
        </a:graphic>
      </p:graphicFrame>
      <p:grpSp>
        <p:nvGrpSpPr>
          <p:cNvPr id="888" name="Google Shape;888;p85"/>
          <p:cNvGrpSpPr/>
          <p:nvPr/>
        </p:nvGrpSpPr>
        <p:grpSpPr>
          <a:xfrm>
            <a:off x="476250" y="904875"/>
            <a:ext cx="5524500" cy="6048375"/>
            <a:chOff x="0" y="0"/>
            <a:chExt cx="5524500" cy="6048375"/>
          </a:xfrm>
        </p:grpSpPr>
        <p:sp>
          <p:nvSpPr>
            <p:cNvPr id="889" name="Google Shape;889;p85"/>
            <p:cNvSpPr/>
            <p:nvPr/>
          </p:nvSpPr>
          <p:spPr>
            <a:xfrm>
              <a:off x="0" y="0"/>
              <a:ext cx="5334000" cy="5524500"/>
            </a:xfrm>
            <a:prstGeom prst="roundRect">
              <a:avLst>
                <a:gd fmla="val 2142" name="adj"/>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0" name="Google Shape;890;p85"/>
            <p:cNvSpPr/>
            <p:nvPr/>
          </p:nvSpPr>
          <p:spPr>
            <a:xfrm>
              <a:off x="0" y="0"/>
              <a:ext cx="5334000" cy="400200"/>
            </a:xfrm>
            <a:prstGeom prst="roundRect">
              <a:avLst>
                <a:gd fmla="val 28571"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91" name="Google Shape;891;p85"/>
            <p:cNvSpPr txBox="1"/>
            <p:nvPr/>
          </p:nvSpPr>
          <p:spPr>
            <a:xfrm>
              <a:off x="190500" y="76200"/>
              <a:ext cx="49530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IN" sz="1400">
                  <a:solidFill>
                    <a:srgbClr val="38BDF8"/>
                  </a:solidFill>
                  <a:latin typeface="Montserrat"/>
                  <a:ea typeface="Montserrat"/>
                  <a:cs typeface="Montserrat"/>
                  <a:sym typeface="Montserrat"/>
                </a:rPr>
                <a:t>Progenitor Models &amp; Physical Channels</a:t>
              </a:r>
              <a:endParaRPr b="1" sz="1400">
                <a:solidFill>
                  <a:srgbClr val="38BDF8"/>
                </a:solidFill>
                <a:latin typeface="Montserrat"/>
                <a:ea typeface="Montserrat"/>
                <a:cs typeface="Montserrat"/>
                <a:sym typeface="Montserrat"/>
              </a:endParaRPr>
            </a:p>
          </p:txBody>
        </p:sp>
        <p:pic>
          <p:nvPicPr>
            <p:cNvPr descr="A clear, scientific infographic illustration showing two astronomical gamma-ray burst (GRB) pathways on a dark cosmic space background. On the left: 'Long GRB' originating from a massive collapsing star (collapsar) with energetic jets and a supernova. On the right: 'Short GRB' originating from two colliding neutron stars merging together with gravitational waves and jets. Deep space style, vibrant energetic blues, purples, and oranges, crisp astro-physics artwork." id="892" name="Google Shape;892;p85"/>
            <p:cNvPicPr preferRelativeResize="0"/>
            <p:nvPr/>
          </p:nvPicPr>
          <p:blipFill rotWithShape="1">
            <a:blip r:embed="rId4">
              <a:alphaModFix/>
            </a:blip>
            <a:srcRect b="-13451" l="0" r="-7689" t="1918"/>
            <a:stretch/>
          </p:blipFill>
          <p:spPr>
            <a:xfrm>
              <a:off x="190500" y="523875"/>
              <a:ext cx="5334000" cy="5524500"/>
            </a:xfrm>
            <a:prstGeom prst="roundRect">
              <a:avLst>
                <a:gd fmla="val 2142" name="adj"/>
              </a:avLst>
            </a:prstGeom>
            <a:noFill/>
            <a:ln>
              <a:noFill/>
            </a:ln>
          </p:spPr>
        </p:pic>
      </p:grpSp>
      <p:sp>
        <p:nvSpPr>
          <p:cNvPr id="893" name="Google Shape;893;p85"/>
          <p:cNvSpPr/>
          <p:nvPr/>
        </p:nvSpPr>
        <p:spPr>
          <a:xfrm>
            <a:off x="6096000" y="904875"/>
            <a:ext cx="5619900" cy="400200"/>
          </a:xfrm>
          <a:prstGeom prst="roundRect">
            <a:avLst>
              <a:gd fmla="val 28571"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7" name="Shape 897"/>
        <p:cNvGrpSpPr/>
        <p:nvPr/>
      </p:nvGrpSpPr>
      <p:grpSpPr>
        <a:xfrm>
          <a:off x="0" y="0"/>
          <a:ext cx="0" cy="0"/>
          <a:chOff x="0" y="0"/>
          <a:chExt cx="0" cy="0"/>
        </a:xfrm>
      </p:grpSpPr>
      <p:sp>
        <p:nvSpPr>
          <p:cNvPr id="898" name="Google Shape;898;p86"/>
          <p:cNvSpPr txBox="1"/>
          <p:nvPr/>
        </p:nvSpPr>
        <p:spPr>
          <a:xfrm>
            <a:off x="2147000" y="67593"/>
            <a:ext cx="83820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IN" sz="1600">
                <a:solidFill>
                  <a:srgbClr val="38BDF8"/>
                </a:solidFill>
                <a:latin typeface="Montserrat"/>
                <a:ea typeface="Montserrat"/>
                <a:cs typeface="Montserrat"/>
                <a:sym typeface="Montserrat"/>
              </a:rPr>
              <a:t>Theoretical Model &amp; Observational Signatures</a:t>
            </a:r>
            <a:endParaRPr b="1" sz="1600">
              <a:solidFill>
                <a:srgbClr val="38BDF8"/>
              </a:solidFill>
              <a:latin typeface="Montserrat"/>
              <a:ea typeface="Montserrat"/>
              <a:cs typeface="Montserrat"/>
              <a:sym typeface="Montserrat"/>
            </a:endParaRPr>
          </a:p>
          <a:p>
            <a:pPr indent="0" lvl="0" marL="0" rtl="0" algn="ctr">
              <a:spcBef>
                <a:spcPts val="225"/>
              </a:spcBef>
              <a:spcAft>
                <a:spcPts val="0"/>
              </a:spcAft>
              <a:buNone/>
            </a:pPr>
            <a:r>
              <a:rPr b="0" lang="en-IN" sz="2900">
                <a:solidFill>
                  <a:srgbClr val="FFFFFF"/>
                </a:solidFill>
                <a:latin typeface="Montserrat ExtraBold"/>
                <a:ea typeface="Montserrat ExtraBold"/>
                <a:cs typeface="Montserrat ExtraBold"/>
                <a:sym typeface="Montserrat ExtraBold"/>
              </a:rPr>
              <a:t>Extended Emission in Short GRBs</a:t>
            </a:r>
            <a:endParaRPr b="0" sz="2900">
              <a:solidFill>
                <a:srgbClr val="FFFFFF"/>
              </a:solidFill>
              <a:latin typeface="Montserrat ExtraBold"/>
              <a:ea typeface="Montserrat ExtraBold"/>
              <a:cs typeface="Montserrat ExtraBold"/>
              <a:sym typeface="Montserrat ExtraBold"/>
            </a:endParaRPr>
          </a:p>
        </p:txBody>
      </p:sp>
      <p:grpSp>
        <p:nvGrpSpPr>
          <p:cNvPr id="899" name="Google Shape;899;p86"/>
          <p:cNvGrpSpPr/>
          <p:nvPr/>
        </p:nvGrpSpPr>
        <p:grpSpPr>
          <a:xfrm>
            <a:off x="279800" y="904875"/>
            <a:ext cx="5893037" cy="5844686"/>
            <a:chOff x="0" y="0"/>
            <a:chExt cx="5476800" cy="5667300"/>
          </a:xfrm>
        </p:grpSpPr>
        <p:sp>
          <p:nvSpPr>
            <p:cNvPr id="900" name="Google Shape;900;p86"/>
            <p:cNvSpPr/>
            <p:nvPr/>
          </p:nvSpPr>
          <p:spPr>
            <a:xfrm>
              <a:off x="0" y="0"/>
              <a:ext cx="5476800" cy="5667300"/>
            </a:xfrm>
            <a:prstGeom prst="roundRect">
              <a:avLst>
                <a:gd fmla="val 2086" name="adj"/>
              </a:avLst>
            </a:prstGeom>
            <a:solidFill>
              <a:srgbClr val="0F172A"/>
            </a:solidFill>
            <a:ln cap="flat" cmpd="sng" w="147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1" name="Google Shape;901;p86"/>
            <p:cNvSpPr/>
            <p:nvPr/>
          </p:nvSpPr>
          <p:spPr>
            <a:xfrm>
              <a:off x="0" y="0"/>
              <a:ext cx="5476800" cy="400200"/>
            </a:xfrm>
            <a:prstGeom prst="roundRect">
              <a:avLst>
                <a:gd fmla="val 28571"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2" name="Google Shape;902;p86"/>
            <p:cNvSpPr txBox="1"/>
            <p:nvPr/>
          </p:nvSpPr>
          <p:spPr>
            <a:xfrm>
              <a:off x="190500" y="76200"/>
              <a:ext cx="50958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IN" sz="1341">
                  <a:solidFill>
                    <a:srgbClr val="38BDF8"/>
                  </a:solidFill>
                  <a:latin typeface="Montserrat"/>
                  <a:ea typeface="Montserrat"/>
                  <a:cs typeface="Montserrat"/>
                  <a:sym typeface="Montserrat"/>
                </a:rPr>
                <a:t>Theoretical Framework &amp; Fallback Accretion</a:t>
              </a:r>
              <a:endParaRPr b="1" sz="1341">
                <a:solidFill>
                  <a:srgbClr val="38BDF8"/>
                </a:solidFill>
                <a:latin typeface="Montserrat"/>
                <a:ea typeface="Montserrat"/>
                <a:cs typeface="Montserrat"/>
                <a:sym typeface="Montserrat"/>
              </a:endParaRPr>
            </a:p>
          </p:txBody>
        </p:sp>
      </p:grpSp>
      <p:grpSp>
        <p:nvGrpSpPr>
          <p:cNvPr id="903" name="Google Shape;903;p86"/>
          <p:cNvGrpSpPr/>
          <p:nvPr/>
        </p:nvGrpSpPr>
        <p:grpSpPr>
          <a:xfrm>
            <a:off x="6286500" y="904875"/>
            <a:ext cx="5648224" cy="5844686"/>
            <a:chOff x="0" y="0"/>
            <a:chExt cx="5476800" cy="5667300"/>
          </a:xfrm>
        </p:grpSpPr>
        <p:sp>
          <p:nvSpPr>
            <p:cNvPr id="904" name="Google Shape;904;p86"/>
            <p:cNvSpPr/>
            <p:nvPr/>
          </p:nvSpPr>
          <p:spPr>
            <a:xfrm>
              <a:off x="0" y="0"/>
              <a:ext cx="5476800" cy="5667300"/>
            </a:xfrm>
            <a:prstGeom prst="roundRect">
              <a:avLst>
                <a:gd fmla="val 2086" name="adj"/>
              </a:avLst>
            </a:prstGeom>
            <a:solidFill>
              <a:srgbClr val="0F172A"/>
            </a:solidFill>
            <a:ln cap="flat" cmpd="sng" w="147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5" name="Google Shape;905;p86"/>
            <p:cNvSpPr/>
            <p:nvPr/>
          </p:nvSpPr>
          <p:spPr>
            <a:xfrm>
              <a:off x="0" y="0"/>
              <a:ext cx="5476800" cy="400200"/>
            </a:xfrm>
            <a:prstGeom prst="roundRect">
              <a:avLst>
                <a:gd fmla="val 28571"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6" name="Google Shape;906;p86"/>
            <p:cNvSpPr txBox="1"/>
            <p:nvPr/>
          </p:nvSpPr>
          <p:spPr>
            <a:xfrm>
              <a:off x="190500" y="76200"/>
              <a:ext cx="50958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IN" sz="1341">
                  <a:solidFill>
                    <a:srgbClr val="38BDF8"/>
                  </a:solidFill>
                  <a:latin typeface="Montserrat"/>
                  <a:ea typeface="Montserrat"/>
                  <a:cs typeface="Montserrat"/>
                  <a:sym typeface="Montserrat"/>
                </a:rPr>
                <a:t>Swift Observational Light Curves</a:t>
              </a:r>
              <a:endParaRPr b="1" sz="1341">
                <a:solidFill>
                  <a:srgbClr val="38BDF8"/>
                </a:solidFill>
                <a:latin typeface="Montserrat"/>
                <a:ea typeface="Montserrat"/>
                <a:cs typeface="Montserrat"/>
                <a:sym typeface="Montserrat"/>
              </a:endParaRPr>
            </a:p>
          </p:txBody>
        </p:sp>
      </p:grpSp>
      <p:sp>
        <p:nvSpPr>
          <p:cNvPr id="907" name="Google Shape;907;p86"/>
          <p:cNvSpPr/>
          <p:nvPr/>
        </p:nvSpPr>
        <p:spPr>
          <a:xfrm>
            <a:off x="8362950" y="1981200"/>
            <a:ext cx="914400" cy="914400"/>
          </a:xfrm>
          <a:prstGeom prst="ellipse">
            <a:avLst/>
          </a:prstGeom>
          <a:solidFill>
            <a:srgbClr val="000000">
              <a:alpha val="0"/>
            </a:srgbClr>
          </a:solidFill>
          <a:ln cap="flat" cmpd="sng" w="19050">
            <a:solidFill>
              <a:srgbClr val="0284C7"/>
            </a:solidFill>
            <a:prstDash val="solid"/>
            <a:miter lim="800000"/>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908" name="Google Shape;908;p86"/>
          <p:cNvPicPr preferRelativeResize="0"/>
          <p:nvPr/>
        </p:nvPicPr>
        <p:blipFill rotWithShape="1">
          <a:blip r:embed="rId4">
            <a:alphaModFix/>
          </a:blip>
          <a:srcRect b="0" l="0" r="0" t="0"/>
          <a:stretch/>
        </p:blipFill>
        <p:spPr>
          <a:xfrm>
            <a:off x="7456863" y="1676250"/>
            <a:ext cx="3307500" cy="2362500"/>
          </a:xfrm>
          <a:prstGeom prst="roundRect">
            <a:avLst>
              <a:gd fmla="val 16667" name="adj"/>
            </a:avLst>
          </a:prstGeom>
          <a:noFill/>
          <a:ln cap="flat" cmpd="sng" w="19050">
            <a:solidFill>
              <a:srgbClr val="000000"/>
            </a:solidFill>
            <a:prstDash val="solid"/>
            <a:round/>
            <a:headEnd len="sm" w="sm" type="none"/>
            <a:tailEnd len="sm" w="sm" type="none"/>
          </a:ln>
        </p:spPr>
      </p:pic>
      <p:grpSp>
        <p:nvGrpSpPr>
          <p:cNvPr id="909" name="Google Shape;909;p86"/>
          <p:cNvGrpSpPr/>
          <p:nvPr/>
        </p:nvGrpSpPr>
        <p:grpSpPr>
          <a:xfrm>
            <a:off x="6477000" y="1400175"/>
            <a:ext cx="5095800" cy="2952750"/>
            <a:chOff x="190500" y="495300"/>
            <a:chExt cx="5095800" cy="2952750"/>
          </a:xfrm>
        </p:grpSpPr>
        <p:sp>
          <p:nvSpPr>
            <p:cNvPr id="910" name="Google Shape;910;p86"/>
            <p:cNvSpPr txBox="1"/>
            <p:nvPr/>
          </p:nvSpPr>
          <p:spPr>
            <a:xfrm>
              <a:off x="190500" y="495300"/>
              <a:ext cx="5095800" cy="228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100">
                  <a:solidFill>
                    <a:srgbClr val="94A3B8"/>
                  </a:solidFill>
                  <a:latin typeface="Montserrat SemiBold"/>
                  <a:ea typeface="Montserrat SemiBold"/>
                  <a:cs typeface="Montserrat SemiBold"/>
                  <a:sym typeface="Montserrat SemiBold"/>
                </a:rPr>
                <a:t>GRB 050724 — Re-brightening / Flare Component</a:t>
              </a:r>
              <a:endParaRPr b="0" sz="1100">
                <a:solidFill>
                  <a:srgbClr val="94A3B8"/>
                </a:solidFill>
                <a:latin typeface="Montserrat SemiBold"/>
                <a:ea typeface="Montserrat SemiBold"/>
                <a:cs typeface="Montserrat SemiBold"/>
                <a:sym typeface="Montserrat SemiBold"/>
              </a:endParaRPr>
            </a:p>
          </p:txBody>
        </p:sp>
        <p:sp>
          <p:nvSpPr>
            <p:cNvPr id="911" name="Google Shape;911;p86"/>
            <p:cNvSpPr txBox="1"/>
            <p:nvPr/>
          </p:nvSpPr>
          <p:spPr>
            <a:xfrm>
              <a:off x="190500" y="3219450"/>
              <a:ext cx="5095800" cy="228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100">
                  <a:solidFill>
                    <a:srgbClr val="94A3B8"/>
                  </a:solidFill>
                  <a:latin typeface="Montserrat SemiBold"/>
                  <a:ea typeface="Montserrat SemiBold"/>
                  <a:cs typeface="Montserrat SemiBold"/>
                  <a:sym typeface="Montserrat SemiBold"/>
                </a:rPr>
                <a:t>GRB 160821B — Extended X-ray Emission Feature</a:t>
              </a:r>
              <a:endParaRPr b="0" sz="1100">
                <a:solidFill>
                  <a:srgbClr val="94A3B8"/>
                </a:solidFill>
                <a:latin typeface="Montserrat SemiBold"/>
                <a:ea typeface="Montserrat SemiBold"/>
                <a:cs typeface="Montserrat SemiBold"/>
                <a:sym typeface="Montserrat SemiBold"/>
              </a:endParaRPr>
            </a:p>
          </p:txBody>
        </p:sp>
      </p:grpSp>
      <p:pic>
        <p:nvPicPr>
          <p:cNvPr id="912" name="Google Shape;912;p86"/>
          <p:cNvPicPr preferRelativeResize="0"/>
          <p:nvPr/>
        </p:nvPicPr>
        <p:blipFill rotWithShape="1">
          <a:blip r:embed="rId5">
            <a:alphaModFix/>
          </a:blip>
          <a:srcRect b="0" l="0" r="0" t="0"/>
          <a:stretch/>
        </p:blipFill>
        <p:spPr>
          <a:xfrm>
            <a:off x="7456872" y="4352925"/>
            <a:ext cx="3307500" cy="2362500"/>
          </a:xfrm>
          <a:prstGeom prst="roundRect">
            <a:avLst>
              <a:gd fmla="val 16667" name="adj"/>
            </a:avLst>
          </a:prstGeom>
          <a:noFill/>
          <a:ln cap="flat" cmpd="sng" w="19050">
            <a:solidFill>
              <a:srgbClr val="000000"/>
            </a:solidFill>
            <a:prstDash val="solid"/>
            <a:round/>
            <a:headEnd len="sm" w="sm" type="none"/>
            <a:tailEnd len="sm" w="sm" type="none"/>
          </a:ln>
        </p:spPr>
      </p:pic>
      <p:sp>
        <p:nvSpPr>
          <p:cNvPr id="913" name="Google Shape;913;p86"/>
          <p:cNvSpPr/>
          <p:nvPr/>
        </p:nvSpPr>
        <p:spPr>
          <a:xfrm>
            <a:off x="8972950" y="2067600"/>
            <a:ext cx="819600" cy="828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4" name="Google Shape;914;p86"/>
          <p:cNvSpPr/>
          <p:nvPr/>
        </p:nvSpPr>
        <p:spPr>
          <a:xfrm>
            <a:off x="9142250" y="4980500"/>
            <a:ext cx="819600" cy="828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15" name="Google Shape;915;p86" title="collapsar_GRB_lightcurve_high_quality.png"/>
          <p:cNvPicPr preferRelativeResize="0"/>
          <p:nvPr/>
        </p:nvPicPr>
        <p:blipFill>
          <a:blip r:embed="rId6">
            <a:alphaModFix/>
          </a:blip>
          <a:stretch>
            <a:fillRect/>
          </a:stretch>
        </p:blipFill>
        <p:spPr>
          <a:xfrm>
            <a:off x="396150" y="4392999"/>
            <a:ext cx="2650200" cy="2087100"/>
          </a:xfrm>
          <a:prstGeom prst="roundRect">
            <a:avLst>
              <a:gd fmla="val 16667" name="adj"/>
            </a:avLst>
          </a:prstGeom>
          <a:noFill/>
          <a:ln cap="flat" cmpd="sng" w="28575">
            <a:solidFill>
              <a:schemeClr val="lt1"/>
            </a:solidFill>
            <a:prstDash val="solid"/>
            <a:round/>
            <a:headEnd len="sm" w="sm" type="none"/>
            <a:tailEnd len="sm" w="sm" type="none"/>
          </a:ln>
        </p:spPr>
      </p:pic>
      <p:sp>
        <p:nvSpPr>
          <p:cNvPr id="916" name="Google Shape;916;p86"/>
          <p:cNvSpPr txBox="1"/>
          <p:nvPr/>
        </p:nvSpPr>
        <p:spPr>
          <a:xfrm>
            <a:off x="910955" y="6495005"/>
            <a:ext cx="5694300" cy="38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IN" sz="800">
                <a:solidFill>
                  <a:schemeClr val="lt1"/>
                </a:solidFill>
              </a:rPr>
              <a:t>https://spacenews.com/evidence-suggests-grbs-are-powered-by-strongest-magnetic-fields/</a:t>
            </a:r>
            <a:endParaRPr sz="800">
              <a:solidFill>
                <a:schemeClr val="lt1"/>
              </a:solidFill>
            </a:endParaRPr>
          </a:p>
        </p:txBody>
      </p:sp>
      <p:sp>
        <p:nvSpPr>
          <p:cNvPr id="917" name="Google Shape;917;p86"/>
          <p:cNvSpPr txBox="1"/>
          <p:nvPr/>
        </p:nvSpPr>
        <p:spPr>
          <a:xfrm>
            <a:off x="1126134" y="3943956"/>
            <a:ext cx="4940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800">
                <a:solidFill>
                  <a:schemeClr val="lt1"/>
                </a:solidFill>
              </a:rPr>
              <a:t>R. Duqué et al.: Extended emission in short gamma-ray bursts from fallback accretion</a:t>
            </a:r>
            <a:endParaRPr sz="800">
              <a:solidFill>
                <a:schemeClr val="lt1"/>
              </a:solidFill>
            </a:endParaRPr>
          </a:p>
        </p:txBody>
      </p:sp>
      <p:sp>
        <p:nvSpPr>
          <p:cNvPr id="918" name="Google Shape;918;p86"/>
          <p:cNvSpPr txBox="1"/>
          <p:nvPr/>
        </p:nvSpPr>
        <p:spPr>
          <a:xfrm>
            <a:off x="8270149" y="3952034"/>
            <a:ext cx="3000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IN" sz="800">
                <a:solidFill>
                  <a:schemeClr val="lt1"/>
                </a:solidFill>
              </a:rPr>
              <a:t>https://www.swift.ac.uk/burst_analyser/</a:t>
            </a:r>
            <a:endParaRPr sz="800">
              <a:solidFill>
                <a:schemeClr val="lt1"/>
              </a:solidFill>
            </a:endParaRPr>
          </a:p>
        </p:txBody>
      </p:sp>
      <p:pic>
        <p:nvPicPr>
          <p:cNvPr id="919" name="Google Shape;919;p86" title="apjlacccecf1_hr.jpg"/>
          <p:cNvPicPr preferRelativeResize="0"/>
          <p:nvPr/>
        </p:nvPicPr>
        <p:blipFill>
          <a:blip r:embed="rId7">
            <a:alphaModFix/>
          </a:blip>
          <a:stretch>
            <a:fillRect/>
          </a:stretch>
        </p:blipFill>
        <p:spPr>
          <a:xfrm>
            <a:off x="3185025" y="4456900"/>
            <a:ext cx="2881500" cy="1959300"/>
          </a:xfrm>
          <a:prstGeom prst="roundRect">
            <a:avLst>
              <a:gd fmla="val 16667" name="adj"/>
            </a:avLst>
          </a:prstGeom>
          <a:noFill/>
          <a:ln cap="flat" cmpd="sng" w="28575">
            <a:solidFill>
              <a:schemeClr val="lt1"/>
            </a:solidFill>
            <a:prstDash val="solid"/>
            <a:round/>
            <a:headEnd len="sm" w="sm" type="none"/>
            <a:tailEnd len="sm" w="sm" type="none"/>
          </a:ln>
        </p:spPr>
      </p:pic>
      <p:grpSp>
        <p:nvGrpSpPr>
          <p:cNvPr id="920" name="Google Shape;920;p86"/>
          <p:cNvGrpSpPr/>
          <p:nvPr/>
        </p:nvGrpSpPr>
        <p:grpSpPr>
          <a:xfrm>
            <a:off x="619125" y="1400175"/>
            <a:ext cx="5095800" cy="2952750"/>
            <a:chOff x="190500" y="495300"/>
            <a:chExt cx="5095800" cy="2952750"/>
          </a:xfrm>
        </p:grpSpPr>
        <p:sp>
          <p:nvSpPr>
            <p:cNvPr id="921" name="Google Shape;921;p86"/>
            <p:cNvSpPr txBox="1"/>
            <p:nvPr/>
          </p:nvSpPr>
          <p:spPr>
            <a:xfrm>
              <a:off x="190500" y="495300"/>
              <a:ext cx="5095800" cy="228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100">
                  <a:solidFill>
                    <a:srgbClr val="94A3B8"/>
                  </a:solidFill>
                  <a:latin typeface="Montserrat SemiBold"/>
                  <a:ea typeface="Montserrat SemiBold"/>
                  <a:cs typeface="Montserrat SemiBold"/>
                  <a:sym typeface="Montserrat SemiBold"/>
                </a:rPr>
                <a:t>1. Fallback Radiation &amp; Kilonova Interaction</a:t>
              </a:r>
              <a:endParaRPr b="0" sz="1100">
                <a:solidFill>
                  <a:srgbClr val="94A3B8"/>
                </a:solidFill>
                <a:latin typeface="Montserrat SemiBold"/>
                <a:ea typeface="Montserrat SemiBold"/>
                <a:cs typeface="Montserrat SemiBold"/>
                <a:sym typeface="Montserrat SemiBold"/>
              </a:endParaRPr>
            </a:p>
          </p:txBody>
        </p:sp>
        <p:sp>
          <p:nvSpPr>
            <p:cNvPr id="922" name="Google Shape;922;p86"/>
            <p:cNvSpPr txBox="1"/>
            <p:nvPr/>
          </p:nvSpPr>
          <p:spPr>
            <a:xfrm>
              <a:off x="190500" y="3219450"/>
              <a:ext cx="5095800" cy="228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IN" sz="1100">
                  <a:solidFill>
                    <a:srgbClr val="94A3B8"/>
                  </a:solidFill>
                  <a:latin typeface="Montserrat SemiBold"/>
                  <a:ea typeface="Montserrat SemiBold"/>
                  <a:cs typeface="Montserrat SemiBold"/>
                  <a:sym typeface="Montserrat SemiBold"/>
                </a:rPr>
                <a:t>2. Central Engine Luminosity Phases (Accretor / Propeller / Ejector)</a:t>
              </a:r>
              <a:endParaRPr b="0" sz="1100">
                <a:solidFill>
                  <a:srgbClr val="94A3B8"/>
                </a:solidFill>
                <a:latin typeface="Montserrat SemiBold"/>
                <a:ea typeface="Montserrat SemiBold"/>
                <a:cs typeface="Montserrat SemiBold"/>
                <a:sym typeface="Montserrat SemiBold"/>
              </a:endParaRPr>
            </a:p>
          </p:txBody>
        </p:sp>
        <p:sp>
          <p:nvSpPr>
            <p:cNvPr id="923" name="Google Shape;923;p86"/>
            <p:cNvSpPr/>
            <p:nvPr/>
          </p:nvSpPr>
          <p:spPr>
            <a:xfrm>
              <a:off x="1023938" y="762000"/>
              <a:ext cx="3429000" cy="2362200"/>
            </a:xfrm>
            <a:prstGeom prst="roundRect">
              <a:avLst>
                <a:gd fmla="val 3225"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