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9" r:id="rId9"/>
    <p:sldId id="265" r:id="rId10"/>
    <p:sldId id="270" r:id="rId11"/>
    <p:sldId id="267" r:id="rId12"/>
  </p:sldIdLst>
  <p:sldSz cx="9144000" cy="5143500" type="screen16x9"/>
  <p:notesSz cx="6858000" cy="9144000"/>
  <p:embeddedFontLst>
    <p:embeddedFont>
      <p:font typeface="Economica" panose="020B060402020202020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7f0d28e56f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7f0d28e56f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7f0d28e56f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7f0d28e56f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7f0d28e56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7f0d28e56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f0d28e56f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7f0d28e56f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7f0d28e56f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7f0d28e56f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7d7cf6ec9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7d7cf6ec9e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7d7cf6ec9e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7d7cf6ec9e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89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802c130109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802c130109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802c130109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802c130109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5332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801c4e9575_1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801c4e9575_1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image" Target="../media/image21.jpg"/><Relationship Id="rId18" Type="http://schemas.openxmlformats.org/officeDocument/2006/relationships/image" Target="../media/image26.jpg"/><Relationship Id="rId26" Type="http://schemas.openxmlformats.org/officeDocument/2006/relationships/image" Target="../media/image34.jpg"/><Relationship Id="rId3" Type="http://schemas.openxmlformats.org/officeDocument/2006/relationships/image" Target="../media/image11.jpg"/><Relationship Id="rId21" Type="http://schemas.openxmlformats.org/officeDocument/2006/relationships/image" Target="../media/image29.jpg"/><Relationship Id="rId7" Type="http://schemas.openxmlformats.org/officeDocument/2006/relationships/image" Target="../media/image15.jpg"/><Relationship Id="rId12" Type="http://schemas.openxmlformats.org/officeDocument/2006/relationships/image" Target="../media/image20.jpg"/><Relationship Id="rId17" Type="http://schemas.openxmlformats.org/officeDocument/2006/relationships/image" Target="../media/image25.jpg"/><Relationship Id="rId25" Type="http://schemas.openxmlformats.org/officeDocument/2006/relationships/image" Target="../media/image33.jp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4.jpg"/><Relationship Id="rId20" Type="http://schemas.openxmlformats.org/officeDocument/2006/relationships/image" Target="../media/image28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g"/><Relationship Id="rId11" Type="http://schemas.openxmlformats.org/officeDocument/2006/relationships/image" Target="../media/image19.jpg"/><Relationship Id="rId24" Type="http://schemas.openxmlformats.org/officeDocument/2006/relationships/image" Target="../media/image32.jpg"/><Relationship Id="rId5" Type="http://schemas.openxmlformats.org/officeDocument/2006/relationships/image" Target="../media/image13.jpg"/><Relationship Id="rId15" Type="http://schemas.openxmlformats.org/officeDocument/2006/relationships/image" Target="../media/image23.jpg"/><Relationship Id="rId23" Type="http://schemas.openxmlformats.org/officeDocument/2006/relationships/image" Target="../media/image31.jpg"/><Relationship Id="rId28" Type="http://schemas.openxmlformats.org/officeDocument/2006/relationships/image" Target="../media/image7.jpg"/><Relationship Id="rId10" Type="http://schemas.openxmlformats.org/officeDocument/2006/relationships/image" Target="../media/image18.jpg"/><Relationship Id="rId19" Type="http://schemas.openxmlformats.org/officeDocument/2006/relationships/image" Target="../media/image27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Relationship Id="rId14" Type="http://schemas.openxmlformats.org/officeDocument/2006/relationships/image" Target="../media/image22.jpg"/><Relationship Id="rId22" Type="http://schemas.openxmlformats.org/officeDocument/2006/relationships/image" Target="../media/image30.jpg"/><Relationship Id="rId27" Type="http://schemas.openxmlformats.org/officeDocument/2006/relationships/image" Target="../media/image3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13" Type="http://schemas.openxmlformats.org/officeDocument/2006/relationships/image" Target="../media/image44.jpg"/><Relationship Id="rId18" Type="http://schemas.openxmlformats.org/officeDocument/2006/relationships/image" Target="../media/image49.jpg"/><Relationship Id="rId3" Type="http://schemas.openxmlformats.org/officeDocument/2006/relationships/image" Target="../media/image7.jpg"/><Relationship Id="rId21" Type="http://schemas.openxmlformats.org/officeDocument/2006/relationships/image" Target="../media/image52.jpg"/><Relationship Id="rId7" Type="http://schemas.openxmlformats.org/officeDocument/2006/relationships/image" Target="../media/image38.jpg"/><Relationship Id="rId12" Type="http://schemas.openxmlformats.org/officeDocument/2006/relationships/image" Target="../media/image43.jpg"/><Relationship Id="rId17" Type="http://schemas.openxmlformats.org/officeDocument/2006/relationships/image" Target="../media/image48.jp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7.jpg"/><Relationship Id="rId20" Type="http://schemas.openxmlformats.org/officeDocument/2006/relationships/image" Target="../media/image5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g"/><Relationship Id="rId11" Type="http://schemas.openxmlformats.org/officeDocument/2006/relationships/image" Target="../media/image42.jpg"/><Relationship Id="rId5" Type="http://schemas.openxmlformats.org/officeDocument/2006/relationships/image" Target="../media/image36.jpg"/><Relationship Id="rId15" Type="http://schemas.openxmlformats.org/officeDocument/2006/relationships/image" Target="../media/image46.jpg"/><Relationship Id="rId10" Type="http://schemas.openxmlformats.org/officeDocument/2006/relationships/image" Target="../media/image41.jpg"/><Relationship Id="rId19" Type="http://schemas.openxmlformats.org/officeDocument/2006/relationships/image" Target="../media/image50.jpg"/><Relationship Id="rId4" Type="http://schemas.openxmlformats.org/officeDocument/2006/relationships/image" Target="../media/image11.jpg"/><Relationship Id="rId9" Type="http://schemas.openxmlformats.org/officeDocument/2006/relationships/image" Target="../media/image40.jpg"/><Relationship Id="rId14" Type="http://schemas.openxmlformats.org/officeDocument/2006/relationships/image" Target="../media/image45.jpg"/><Relationship Id="rId22" Type="http://schemas.openxmlformats.org/officeDocument/2006/relationships/image" Target="../media/image5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460637" y="1023663"/>
            <a:ext cx="8229599" cy="193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 i="0" dirty="0">
                <a:solidFill>
                  <a:schemeClr val="tx1"/>
                </a:solidFill>
                <a:effectLst/>
                <a:latin typeface="Economica" panose="020B0604020202020204" charset="0"/>
              </a:rPr>
              <a:t>Modelling the High-Energy Emission of the </a:t>
            </a:r>
            <a:br>
              <a:rPr lang="en-GB" sz="4000" b="1" i="0" dirty="0">
                <a:solidFill>
                  <a:schemeClr val="tx1"/>
                </a:solidFill>
                <a:effectLst/>
                <a:latin typeface="Economica" panose="020B0604020202020204" charset="0"/>
              </a:rPr>
            </a:br>
            <a:r>
              <a:rPr lang="en-GB" sz="4000" b="1" i="0" dirty="0">
                <a:solidFill>
                  <a:schemeClr val="tx1"/>
                </a:solidFill>
                <a:effectLst/>
                <a:latin typeface="Economica" panose="020B0604020202020204" charset="0"/>
              </a:rPr>
              <a:t>Vela Pulsar:</a:t>
            </a:r>
            <a:br>
              <a:rPr lang="en-GB" sz="2800" b="1" i="0" dirty="0">
                <a:solidFill>
                  <a:schemeClr val="tx1"/>
                </a:solidFill>
                <a:effectLst/>
                <a:latin typeface="Economica" panose="020B0604020202020204" charset="0"/>
              </a:rPr>
            </a:br>
            <a:r>
              <a:rPr lang="en-GB" sz="2800" b="1" i="1" dirty="0">
                <a:solidFill>
                  <a:schemeClr val="tx1"/>
                </a:solidFill>
                <a:effectLst/>
                <a:latin typeface="Economica" panose="020B0604020202020204" charset="0"/>
              </a:rPr>
              <a:t>Curvature versus Synchro-Curvature</a:t>
            </a:r>
            <a:endParaRPr sz="6600" b="1" i="1" dirty="0">
              <a:solidFill>
                <a:schemeClr val="tx1"/>
              </a:solidFill>
              <a:latin typeface="Economica" panose="020B0604020202020204" charset="0"/>
              <a:ea typeface="Economica"/>
              <a:cs typeface="Economica"/>
              <a:sym typeface="Economica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09383" y="3017407"/>
            <a:ext cx="8525233" cy="16366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" sz="1600" b="1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Monica Barnard</a:t>
            </a:r>
            <a:r>
              <a:rPr lang="en" sz="1600" b="1" baseline="30000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1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rPr lang="en" sz="1600" b="1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Alice K. Harding</a:t>
            </a:r>
            <a:r>
              <a:rPr lang="en" sz="1600" b="1" baseline="30000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2</a:t>
            </a:r>
            <a:r>
              <a:rPr lang="en" sz="1600" b="1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, Christo Venter</a:t>
            </a:r>
            <a:r>
              <a:rPr lang="en" sz="1600" b="1" baseline="30000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1</a:t>
            </a:r>
            <a:r>
              <a:rPr lang="en" sz="1600" b="1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, and Constantinos Kalapotharakos</a:t>
            </a:r>
            <a:r>
              <a:rPr lang="en" sz="1600" b="1" baseline="30000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3</a:t>
            </a:r>
            <a:endParaRPr lang="en" sz="1100" b="1" dirty="0">
              <a:solidFill>
                <a:schemeClr val="tx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1. Centre for Space Research, North-West University, Potchefstroom 2520, South Africa</a:t>
            </a:r>
            <a:endParaRPr sz="1050" b="1" dirty="0">
              <a:solidFill>
                <a:schemeClr val="tx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2. Theoretical Division, Los Alamos National Laboratory, Los Alamos, NM 58545, USA</a:t>
            </a:r>
            <a:endParaRPr sz="1050" b="1" dirty="0">
              <a:solidFill>
                <a:schemeClr val="tx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3. Astrophysics Science Division, NASA Goddard Space Flight Center, Greenbelt, MD 20771, USA</a:t>
            </a:r>
            <a:endParaRPr sz="1050" b="1" dirty="0">
              <a:solidFill>
                <a:schemeClr val="tx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58" name="Google Shape;58;p13" title="sagamma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84" y="130270"/>
            <a:ext cx="595926" cy="690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563C79-962E-263F-62F5-EBC841C62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66" y="250824"/>
            <a:ext cx="3741034" cy="415831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E435A9D6-50D9-8C79-C054-21402B359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71" y="4787525"/>
            <a:ext cx="5187029" cy="30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380" b="1" i="1" dirty="0">
                <a:latin typeface="Economica" panose="020B0604020202020204" charset="0"/>
              </a:rPr>
              <a:t>HEASA 2026, 29 September – 3 October, SAAO, Cape Town</a:t>
            </a:r>
            <a:endParaRPr kumimoji="0" lang="en-US" altLang="en-US" sz="138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conomica" panose="020B06040202020202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14"/>
          <p:cNvGrpSpPr/>
          <p:nvPr/>
        </p:nvGrpSpPr>
        <p:grpSpPr>
          <a:xfrm>
            <a:off x="91244" y="590912"/>
            <a:ext cx="5082017" cy="4245104"/>
            <a:chOff x="400725" y="386937"/>
            <a:chExt cx="5184145" cy="4330413"/>
          </a:xfrm>
        </p:grpSpPr>
        <p:pic>
          <p:nvPicPr>
            <p:cNvPr id="68" name="Google Shape;68;p14" title="Vela_obsspec2.jp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00725" y="912125"/>
              <a:ext cx="5171451" cy="3805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Google Shape;69;p14"/>
            <p:cNvSpPr txBox="1"/>
            <p:nvPr/>
          </p:nvSpPr>
          <p:spPr>
            <a:xfrm>
              <a:off x="4034770" y="386937"/>
              <a:ext cx="1550100" cy="7108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9625" tIns="89625" rIns="89625" bIns="89625" anchor="ctr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1176"/>
                </a:spcBef>
                <a:spcAft>
                  <a:spcPts val="1176"/>
                </a:spcAft>
                <a:buNone/>
              </a:pPr>
              <a:r>
                <a:rPr lang="en" sz="1176" b="1" dirty="0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H.E.S.S. collaboration 2023</a:t>
              </a:r>
              <a:endParaRPr sz="1176" b="1" dirty="0"/>
            </a:p>
          </p:txBody>
        </p:sp>
      </p:grp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5393248" y="770855"/>
            <a:ext cx="3797400" cy="431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conomica"/>
              <a:buChar char="-"/>
            </a:pPr>
            <a:r>
              <a:rPr lang="en" sz="17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The Vela pulsar’s high-energy (HE) emission, up to 100 GeV (very high-energy, VHE) observed by H.E.S.S. II and Fermi LAT (Abdalla et al. 2018).</a:t>
            </a:r>
            <a:endParaRPr sz="17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conomica"/>
              <a:buChar char="-"/>
            </a:pPr>
            <a:r>
              <a:rPr lang="en" sz="17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Continuation of Fermi spectrum (curved sub-exponential) or power law? Curved spectrum favoured by H.E.S.S. II at  &gt; 3.0σ. Additional component distinct from GeV spectrum?</a:t>
            </a:r>
            <a:endParaRPr sz="17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conomica"/>
              <a:buChar char="-"/>
            </a:pPr>
            <a:r>
              <a:rPr lang="en" sz="17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Follow-up observations reported 20 TeV (H.E.S.S. collaboration 2023).</a:t>
            </a:r>
            <a:endParaRPr sz="17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Economica"/>
              <a:buChar char="-"/>
            </a:pPr>
            <a:r>
              <a:rPr lang="en" sz="17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Importance of understanding the mechanisms behind the observed spectra.</a:t>
            </a:r>
            <a:endParaRPr sz="17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0" y="-69270"/>
            <a:ext cx="914372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latin typeface="Economica"/>
                <a:ea typeface="Economica"/>
                <a:cs typeface="Economica"/>
                <a:sym typeface="Economica"/>
              </a:rPr>
              <a:t>Vela pulsar HE / VHE observations</a:t>
            </a:r>
            <a:endParaRPr dirty="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8AF3D1-BCB8-A4A3-EB78-77D88E9A81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15"/>
          <p:cNvGrpSpPr/>
          <p:nvPr/>
        </p:nvGrpSpPr>
        <p:grpSpPr>
          <a:xfrm>
            <a:off x="184790" y="437340"/>
            <a:ext cx="4448199" cy="4586157"/>
            <a:chOff x="949389" y="498949"/>
            <a:chExt cx="4448199" cy="4586157"/>
          </a:xfrm>
        </p:grpSpPr>
        <p:pic>
          <p:nvPicPr>
            <p:cNvPr id="80" name="Google Shape;80;p15" title="Vela_obsLC2.jp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49389" y="948556"/>
              <a:ext cx="4448199" cy="41365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15"/>
            <p:cNvSpPr txBox="1"/>
            <p:nvPr/>
          </p:nvSpPr>
          <p:spPr>
            <a:xfrm>
              <a:off x="3788008" y="498949"/>
              <a:ext cx="1550100" cy="7047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1200"/>
                </a:spcBef>
                <a:spcAft>
                  <a:spcPts val="1200"/>
                </a:spcAft>
                <a:buNone/>
              </a:pPr>
              <a:r>
                <a:rPr lang="en" sz="1200" b="1" dirty="0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H.E.S.S. collaboration 2023</a:t>
              </a:r>
              <a:endParaRPr sz="1200" b="1" dirty="0"/>
            </a:p>
          </p:txBody>
        </p:sp>
      </p:grp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5393373" y="572700"/>
            <a:ext cx="3725400" cy="431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Phenomenology in observed light curves as a function of energy: (key trends to reproduce):</a:t>
            </a:r>
            <a:endParaRPr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conomica"/>
              <a:buChar char="-"/>
            </a:pPr>
            <a:r>
              <a:rPr lang="en" sz="18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Decrease in flux of the first peak relative to the second peak.</a:t>
            </a:r>
            <a:endParaRPr sz="18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conomica"/>
              <a:buChar char="-"/>
            </a:pPr>
            <a:r>
              <a:rPr lang="en" sz="18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Evolution of the bridge emission between peaks.</a:t>
            </a:r>
            <a:endParaRPr sz="18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conomica"/>
              <a:buChar char="-"/>
            </a:pPr>
            <a:r>
              <a:rPr lang="en" sz="18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Near-constant phase positions of peaks.</a:t>
            </a:r>
            <a:endParaRPr sz="18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conomica"/>
              <a:buChar char="-"/>
            </a:pPr>
            <a:r>
              <a:rPr lang="en" sz="18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Narrowing of pulses with increasing energy.</a:t>
            </a:r>
            <a:br>
              <a:rPr lang="en" sz="18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</a:br>
            <a:endParaRPr sz="18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" name="Google Shape;71;p14">
            <a:extLst>
              <a:ext uri="{FF2B5EF4-FFF2-40B4-BE49-F238E27FC236}">
                <a16:creationId xmlns:a16="http://schemas.microsoft.com/office/drawing/2014/main" id="{04DE58FB-951B-7276-DF07-4DBF74D90D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55416"/>
            <a:ext cx="914372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latin typeface="Economica"/>
                <a:ea typeface="Economica"/>
                <a:cs typeface="Economica"/>
                <a:sym typeface="Economica"/>
              </a:rPr>
              <a:t>Vela pulsar HE / VHE observations</a:t>
            </a:r>
            <a:endParaRPr dirty="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427167-8624-D95D-052A-8A35F4471C6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body" idx="1"/>
          </p:nvPr>
        </p:nvSpPr>
        <p:spPr>
          <a:xfrm>
            <a:off x="5443373" y="657634"/>
            <a:ext cx="3675600" cy="431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Geometry: </a:t>
            </a: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PSR orientation and its magnetospheric structure.</a:t>
            </a:r>
            <a:endParaRPr sz="16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i="1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Global magnetospheric models:</a:t>
            </a: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Retarded vacuum dipole (RVD; Deutsch 1955), Force-free Inside, Dissipative Outside (FIDO; Kalapotharakos et al. 2012, 2014), particle in cell (PIC; Philippov, Cerutti, Spitkovsky).</a:t>
            </a:r>
            <a:b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</a:br>
            <a:endParaRPr sz="1600" b="1" i="1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Particle acceleration: </a:t>
            </a: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Gaps (constant </a:t>
            </a:r>
            <a:r>
              <a:rPr lang="en" sz="1600" b="1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" sz="1600" b="1" baseline="-25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||</a:t>
            </a: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) / RVD (large </a:t>
            </a:r>
            <a:r>
              <a:rPr lang="en" sz="1600" b="1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" sz="1600" b="1" baseline="-25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||</a:t>
            </a: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) / accelerating electric-field</a:t>
            </a:r>
            <a:r>
              <a:rPr lang="en" sz="1600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</a:t>
            </a: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for FF (</a:t>
            </a:r>
            <a:r>
              <a:rPr lang="en" sz="1600" b="1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" sz="1600" b="1" baseline="-25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||</a:t>
            </a:r>
            <a:r>
              <a:rPr lang="en" sz="1600" dirty="0">
                <a:solidFill>
                  <a:schemeClr val="dk1"/>
                </a:solidFill>
              </a:rPr>
              <a:t>=</a:t>
            </a: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0) and in dissipative regions (</a:t>
            </a:r>
            <a:r>
              <a:rPr lang="en" sz="1600" b="1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" sz="1600" b="1" baseline="-25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||</a:t>
            </a:r>
            <a:r>
              <a:rPr lang="en" sz="1600" dirty="0">
                <a:solidFill>
                  <a:schemeClr val="dk1"/>
                </a:solidFill>
              </a:rPr>
              <a:t>≠</a:t>
            </a: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0), magnetic reconnection in current sheet.</a:t>
            </a:r>
            <a:endParaRPr sz="16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Emission mechanisms: </a:t>
            </a: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curvature / synchrotron / synchro-curvature / inverse Compton / synchrotron self-Compton.</a:t>
            </a:r>
            <a:endParaRPr sz="16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grpSp>
        <p:nvGrpSpPr>
          <p:cNvPr id="93" name="Google Shape;93;p16"/>
          <p:cNvGrpSpPr/>
          <p:nvPr/>
        </p:nvGrpSpPr>
        <p:grpSpPr>
          <a:xfrm>
            <a:off x="75318" y="783956"/>
            <a:ext cx="5581432" cy="4175007"/>
            <a:chOff x="50250" y="446158"/>
            <a:chExt cx="5845044" cy="4372193"/>
          </a:xfrm>
        </p:grpSpPr>
        <p:pic>
          <p:nvPicPr>
            <p:cNvPr id="94" name="Google Shape;94;p16" title="psr_model.jp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0250" y="572700"/>
              <a:ext cx="5845044" cy="4245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6"/>
            <p:cNvSpPr txBox="1"/>
            <p:nvPr/>
          </p:nvSpPr>
          <p:spPr>
            <a:xfrm>
              <a:off x="2361125" y="446158"/>
              <a:ext cx="1550100" cy="67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325" tIns="87325" rIns="87325" bIns="87325" anchor="ctr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1146"/>
                </a:spcBef>
                <a:spcAft>
                  <a:spcPts val="1146"/>
                </a:spcAft>
                <a:buNone/>
              </a:pPr>
              <a:r>
                <a:rPr lang="en" sz="1050" b="1" dirty="0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H.E.S.S. collaboration 2023</a:t>
              </a:r>
              <a:endParaRPr sz="1336" b="1" dirty="0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BF4F45-EB58-4BCE-95A2-940A9E7CDE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5" name="Google Shape;131;p19">
            <a:extLst>
              <a:ext uri="{FF2B5EF4-FFF2-40B4-BE49-F238E27FC236}">
                <a16:creationId xmlns:a16="http://schemas.microsoft.com/office/drawing/2014/main" id="{9878FB57-E5F4-925A-3AC9-F8173F2D3A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250" y="-69270"/>
            <a:ext cx="9018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latin typeface="Economica"/>
                <a:ea typeface="Economica"/>
                <a:cs typeface="Economica"/>
                <a:sym typeface="Economica"/>
              </a:rPr>
              <a:t>Pulsar HE emission modelling</a:t>
            </a:r>
            <a:endParaRPr dirty="0"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8" title="Barnard22_PPandLCs.jpg"/>
          <p:cNvPicPr preferRelativeResize="0"/>
          <p:nvPr/>
        </p:nvPicPr>
        <p:blipFill rotWithShape="1">
          <a:blip r:embed="rId3">
            <a:alphaModFix/>
          </a:blip>
          <a:srcRect l="1623"/>
          <a:stretch/>
        </p:blipFill>
        <p:spPr>
          <a:xfrm>
            <a:off x="39855" y="771395"/>
            <a:ext cx="4690898" cy="426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 title="Dissapative75_KHK14.jpg"/>
          <p:cNvPicPr preferRelativeResize="0"/>
          <p:nvPr/>
        </p:nvPicPr>
        <p:blipFill rotWithShape="1">
          <a:blip r:embed="rId4">
            <a:alphaModFix/>
          </a:blip>
          <a:srcRect l="3745" r="70915" b="95300"/>
          <a:stretch/>
        </p:blipFill>
        <p:spPr>
          <a:xfrm>
            <a:off x="130975" y="464678"/>
            <a:ext cx="495075" cy="3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08;p17">
            <a:extLst>
              <a:ext uri="{FF2B5EF4-FFF2-40B4-BE49-F238E27FC236}">
                <a16:creationId xmlns:a16="http://schemas.microsoft.com/office/drawing/2014/main" id="{F0E7DE9A-0490-2E9B-7933-6545F25C3509}"/>
              </a:ext>
            </a:extLst>
          </p:cNvPr>
          <p:cNvSpPr txBox="1">
            <a:spLocks/>
          </p:cNvSpPr>
          <p:nvPr/>
        </p:nvSpPr>
        <p:spPr>
          <a:xfrm>
            <a:off x="4826382" y="731054"/>
            <a:ext cx="4283268" cy="42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ZA" sz="1400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Very high-energy from pulsars (Harding et al. 2015, 2018, 2021).</a:t>
            </a:r>
          </a:p>
          <a:p>
            <a:pPr indent="-317500">
              <a:lnSpc>
                <a:spcPct val="100000"/>
              </a:lnSpc>
              <a:buClr>
                <a:schemeClr val="dk1"/>
              </a:buClr>
              <a:buSzPts val="1400"/>
              <a:buFont typeface="Economica"/>
              <a:buChar char="-"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3D emission model, FIDO magnetosphere with a constant accelerating electric-field (E|| smaller inside than outside; see </a:t>
            </a:r>
            <a:r>
              <a:rPr lang="en-ZA" sz="1400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Kalapotharakos</a:t>
            </a: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et al. 2014).</a:t>
            </a:r>
          </a:p>
          <a:p>
            <a:pPr indent="-317500">
              <a:lnSpc>
                <a:spcPct val="100000"/>
              </a:lnSpc>
              <a:buClr>
                <a:schemeClr val="dk1"/>
              </a:buClr>
              <a:buSzPts val="1400"/>
              <a:buFont typeface="Economica"/>
              <a:buChar char="-"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Includes all radiation mechanisms, with an update from curvature radiation to </a:t>
            </a:r>
            <a:r>
              <a:rPr lang="en-ZA" sz="1400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syncro</a:t>
            </a: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-curvature radiation in the 2018 paper.</a:t>
            </a:r>
          </a:p>
          <a:p>
            <a:pPr marL="914400" indent="0">
              <a:lnSpc>
                <a:spcPct val="100000"/>
              </a:lnSpc>
              <a:buFont typeface="Arial"/>
              <a:buNone/>
            </a:pPr>
            <a:endParaRPr lang="en-ZA" sz="14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ZA" sz="1400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High-energy emission from Vela as curvature radiation (Barnard et al. 2022).</a:t>
            </a:r>
          </a:p>
          <a:p>
            <a:pPr indent="-317500">
              <a:lnSpc>
                <a:spcPct val="100000"/>
              </a:lnSpc>
              <a:buClr>
                <a:schemeClr val="dk1"/>
              </a:buClr>
              <a:buSzPts val="1400"/>
              <a:buFont typeface="Economica"/>
              <a:buChar char="-"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Updated particle trajectories: improved curvature radius </a:t>
            </a:r>
            <a:r>
              <a:rPr lang="en-ZA" sz="1400" baseline="30000" dirty="0">
                <a:solidFill>
                  <a:schemeClr val="dk1"/>
                </a:solidFill>
              </a:rPr>
              <a:t> </a:t>
            </a:r>
            <a:r>
              <a:rPr lang="en-ZA" sz="1400" dirty="0">
                <a:solidFill>
                  <a:schemeClr val="dk1"/>
                </a:solidFill>
              </a:rPr>
              <a:t>𝜌</a:t>
            </a:r>
            <a:r>
              <a:rPr lang="en-ZA" sz="1400" baseline="-25000" dirty="0">
                <a:solidFill>
                  <a:schemeClr val="dk1"/>
                </a:solidFill>
              </a:rPr>
              <a:t>c </a:t>
            </a: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and Lorentz factors of the accelerating particles under influence of the accelerating E-field and curvature radiation reaction.</a:t>
            </a:r>
          </a:p>
          <a:p>
            <a:pPr indent="-317500">
              <a:lnSpc>
                <a:spcPct val="100000"/>
              </a:lnSpc>
              <a:buClr>
                <a:schemeClr val="dk1"/>
              </a:buClr>
              <a:buSzPts val="1400"/>
              <a:buFont typeface="Economica"/>
              <a:buChar char="-"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Case 1: </a:t>
            </a:r>
            <a:r>
              <a:rPr lang="en-ZA" sz="1400" b="1" i="1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R</a:t>
            </a:r>
            <a:r>
              <a:rPr lang="en-ZA" sz="1400" b="1" baseline="-25000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acc</a:t>
            </a:r>
            <a:r>
              <a:rPr lang="en-ZA" sz="1400" b="1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= </a:t>
            </a:r>
            <a:r>
              <a:rPr lang="en-ZA" sz="1400" b="1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-ZA" sz="1400" b="1" i="1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-ZA" sz="1400" b="1" baseline="-25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||</a:t>
            </a:r>
            <a:r>
              <a:rPr lang="en-ZA" sz="1400"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/m</a:t>
            </a:r>
            <a:r>
              <a:rPr lang="en-ZA" sz="1400" b="1" baseline="-25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-ZA" sz="1400"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</a:t>
            </a:r>
            <a:r>
              <a:rPr lang="en-ZA" sz="1400" b="1" baseline="30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2</a:t>
            </a:r>
            <a:r>
              <a:rPr lang="en-ZA" sz="1400"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</a:t>
            </a: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=0.25 (everywhere) AND 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             Case 2: </a:t>
            </a:r>
            <a:r>
              <a:rPr lang="en-ZA" sz="1400" b="1" i="1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R</a:t>
            </a:r>
            <a:r>
              <a:rPr lang="en-ZA" sz="1400" b="1" baseline="-25000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acc</a:t>
            </a:r>
            <a:r>
              <a:rPr lang="en-ZA" sz="1400" b="1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= </a:t>
            </a:r>
            <a:r>
              <a:rPr lang="en-ZA" sz="1400" b="1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-ZA" sz="1400" b="1" i="1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-ZA" sz="1400" b="1" baseline="-25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||</a:t>
            </a:r>
            <a:r>
              <a:rPr lang="en-ZA" sz="1400"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/m</a:t>
            </a:r>
            <a:r>
              <a:rPr lang="en-ZA" sz="1400" b="1" baseline="-25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-ZA" sz="1400"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</a:t>
            </a:r>
            <a:r>
              <a:rPr lang="en-ZA" sz="1400" b="1" baseline="30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2</a:t>
            </a: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inside 0.04 and outside 0.25.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             (values motivated by kinetic simulations).</a:t>
            </a:r>
          </a:p>
          <a:p>
            <a:pPr indent="-317500">
              <a:lnSpc>
                <a:spcPct val="100000"/>
              </a:lnSpc>
              <a:buClr>
                <a:schemeClr val="dk1"/>
              </a:buClr>
              <a:buSzPts val="1400"/>
              <a:buFont typeface="Economica"/>
              <a:buChar char="-"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Energy-dependent phase plots, LCs, and spectra (phase-resolved spectral modelling).</a:t>
            </a:r>
          </a:p>
          <a:p>
            <a:pPr indent="-317500">
              <a:lnSpc>
                <a:spcPct val="100000"/>
              </a:lnSpc>
              <a:buClr>
                <a:schemeClr val="dk1"/>
              </a:buClr>
              <a:buSzPts val="1400"/>
              <a:buFont typeface="Economica"/>
              <a:buChar char="-"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Differentiate between peak 1 and 2, and light curve trends.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7AE1CF-0A90-18C5-03B1-D3000D9433E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6" name="Google Shape;131;p19">
            <a:extLst>
              <a:ext uri="{FF2B5EF4-FFF2-40B4-BE49-F238E27FC236}">
                <a16:creationId xmlns:a16="http://schemas.microsoft.com/office/drawing/2014/main" id="{5685E598-3075-DA93-DD7C-6EE9B7C894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250" y="-69270"/>
            <a:ext cx="9018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latin typeface="Economica"/>
                <a:ea typeface="Economica"/>
                <a:cs typeface="Economica"/>
                <a:sym typeface="Economica"/>
              </a:rPr>
              <a:t>Pulsar HE emission modelling</a:t>
            </a:r>
            <a:endParaRPr dirty="0"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19"/>
          <p:cNvGrpSpPr/>
          <p:nvPr/>
        </p:nvGrpSpPr>
        <p:grpSpPr>
          <a:xfrm>
            <a:off x="123089" y="1285660"/>
            <a:ext cx="4531412" cy="3101942"/>
            <a:chOff x="447150" y="775925"/>
            <a:chExt cx="5521201" cy="3686076"/>
          </a:xfrm>
        </p:grpSpPr>
        <p:pic>
          <p:nvPicPr>
            <p:cNvPr id="128" name="Google Shape;128;p19" title="Barnard22_spec_alpha75.jp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7150" y="775925"/>
              <a:ext cx="5521201" cy="36860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19"/>
            <p:cNvSpPr txBox="1"/>
            <p:nvPr/>
          </p:nvSpPr>
          <p:spPr>
            <a:xfrm>
              <a:off x="2488987" y="2589351"/>
              <a:ext cx="1722300" cy="226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8250" tIns="78250" rIns="78250" bIns="782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83" b="1">
                  <a:latin typeface="Economica"/>
                  <a:ea typeface="Economica"/>
                  <a:cs typeface="Economica"/>
                  <a:sym typeface="Economica"/>
                </a:rPr>
                <a:t>Phase-resolved</a:t>
              </a:r>
              <a:endParaRPr sz="1283" b="1">
                <a:latin typeface="Economica"/>
                <a:ea typeface="Economica"/>
                <a:cs typeface="Economica"/>
                <a:sym typeface="Economica"/>
              </a:endParaRPr>
            </a:p>
          </p:txBody>
        </p:sp>
        <p:sp>
          <p:nvSpPr>
            <p:cNvPr id="130" name="Google Shape;130;p19"/>
            <p:cNvSpPr txBox="1"/>
            <p:nvPr/>
          </p:nvSpPr>
          <p:spPr>
            <a:xfrm>
              <a:off x="2532812" y="836750"/>
              <a:ext cx="1722300" cy="2262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8250" tIns="78250" rIns="78250" bIns="782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83" b="1">
                  <a:latin typeface="Economica"/>
                  <a:ea typeface="Economica"/>
                  <a:cs typeface="Economica"/>
                  <a:sym typeface="Economica"/>
                </a:rPr>
                <a:t>Phase-averaged</a:t>
              </a:r>
              <a:endParaRPr sz="1283" b="1">
                <a:latin typeface="Economica"/>
                <a:ea typeface="Economica"/>
                <a:cs typeface="Economica"/>
                <a:sym typeface="Economica"/>
              </a:endParaRPr>
            </a:p>
          </p:txBody>
        </p:sp>
      </p:grpSp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50250" y="-69270"/>
            <a:ext cx="9018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>
                <a:latin typeface="Economica"/>
                <a:ea typeface="Economica"/>
                <a:cs typeface="Economica"/>
                <a:sym typeface="Economica"/>
              </a:rPr>
              <a:t>Pulsar HE emission modelling</a:t>
            </a:r>
            <a:endParaRPr dirty="0"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132" name="Google Shape;132;p19" title="Dissapative75_KHK14.jpg"/>
          <p:cNvPicPr preferRelativeResize="0"/>
          <p:nvPr/>
        </p:nvPicPr>
        <p:blipFill rotWithShape="1">
          <a:blip r:embed="rId4">
            <a:alphaModFix/>
          </a:blip>
          <a:srcRect l="3745" r="65754" b="95300"/>
          <a:stretch/>
        </p:blipFill>
        <p:spPr>
          <a:xfrm>
            <a:off x="134025" y="919636"/>
            <a:ext cx="629550" cy="31900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08;p17">
            <a:extLst>
              <a:ext uri="{FF2B5EF4-FFF2-40B4-BE49-F238E27FC236}">
                <a16:creationId xmlns:a16="http://schemas.microsoft.com/office/drawing/2014/main" id="{B9457F1B-9FB2-5299-6DD6-A94E0DCBD63E}"/>
              </a:ext>
            </a:extLst>
          </p:cNvPr>
          <p:cNvSpPr txBox="1">
            <a:spLocks/>
          </p:cNvSpPr>
          <p:nvPr/>
        </p:nvSpPr>
        <p:spPr>
          <a:xfrm>
            <a:off x="4826382" y="731054"/>
            <a:ext cx="4283268" cy="42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ZA" sz="1400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Very high-energy from pulsars (Harding et al. 2015, 2018, 2021).</a:t>
            </a:r>
          </a:p>
          <a:p>
            <a:pPr indent="-317500">
              <a:lnSpc>
                <a:spcPct val="100000"/>
              </a:lnSpc>
              <a:buClr>
                <a:schemeClr val="dk1"/>
              </a:buClr>
              <a:buSzPts val="1400"/>
              <a:buFont typeface="Economica"/>
              <a:buChar char="-"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3D emission model, FIDO magnetosphere with a constant accelerating electric-field (E|| smaller inside than outside; see </a:t>
            </a:r>
            <a:r>
              <a:rPr lang="en-ZA" sz="1400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Kalapotharakos</a:t>
            </a: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et al. 2014).</a:t>
            </a:r>
          </a:p>
          <a:p>
            <a:pPr indent="-317500">
              <a:lnSpc>
                <a:spcPct val="100000"/>
              </a:lnSpc>
              <a:buClr>
                <a:schemeClr val="dk1"/>
              </a:buClr>
              <a:buSzPts val="1400"/>
              <a:buFont typeface="Economica"/>
              <a:buChar char="-"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Includes all radiation mechanisms, with an update from curvature radiation to </a:t>
            </a:r>
            <a:r>
              <a:rPr lang="en-ZA" sz="1400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syncro</a:t>
            </a: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-curvature radiation in the 2018 paper.</a:t>
            </a:r>
          </a:p>
          <a:p>
            <a:pPr marL="914400" indent="0">
              <a:lnSpc>
                <a:spcPct val="100000"/>
              </a:lnSpc>
              <a:buFont typeface="Arial"/>
              <a:buNone/>
            </a:pPr>
            <a:endParaRPr lang="en-ZA" sz="14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ZA" sz="1400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High-energy emission from Vela as curvature radiation (Barnard et al. 2022).</a:t>
            </a:r>
          </a:p>
          <a:p>
            <a:pPr indent="-317500">
              <a:lnSpc>
                <a:spcPct val="100000"/>
              </a:lnSpc>
              <a:buClr>
                <a:schemeClr val="dk1"/>
              </a:buClr>
              <a:buSzPts val="1400"/>
              <a:buFont typeface="Economica"/>
              <a:buChar char="-"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Updated particle trajectories: improved curvature radius </a:t>
            </a:r>
            <a:r>
              <a:rPr lang="en-ZA" sz="1400" baseline="30000" dirty="0">
                <a:solidFill>
                  <a:schemeClr val="dk1"/>
                </a:solidFill>
              </a:rPr>
              <a:t> </a:t>
            </a:r>
            <a:r>
              <a:rPr lang="en-ZA" sz="1400" dirty="0">
                <a:solidFill>
                  <a:schemeClr val="dk1"/>
                </a:solidFill>
              </a:rPr>
              <a:t>𝜌</a:t>
            </a:r>
            <a:r>
              <a:rPr lang="en-ZA" sz="1400" baseline="-25000" dirty="0">
                <a:solidFill>
                  <a:schemeClr val="dk1"/>
                </a:solidFill>
              </a:rPr>
              <a:t>c </a:t>
            </a: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and Lorentz factors of the accelerating particles under influence of the accelerating E-field and curvature radiation reaction.</a:t>
            </a:r>
          </a:p>
          <a:p>
            <a:pPr indent="-317500">
              <a:lnSpc>
                <a:spcPct val="100000"/>
              </a:lnSpc>
              <a:buClr>
                <a:schemeClr val="dk1"/>
              </a:buClr>
              <a:buSzPts val="1400"/>
              <a:buFont typeface="Economica"/>
              <a:buChar char="-"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Case 1: </a:t>
            </a:r>
            <a:r>
              <a:rPr lang="en-ZA" sz="1400" b="1" i="1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R</a:t>
            </a:r>
            <a:r>
              <a:rPr lang="en-ZA" sz="1400" b="1" baseline="-25000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acc</a:t>
            </a:r>
            <a:r>
              <a:rPr lang="en-ZA" sz="1400" b="1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= </a:t>
            </a:r>
            <a:r>
              <a:rPr lang="en-ZA" sz="1400" b="1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-ZA" sz="1400" b="1" i="1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-ZA" sz="1400" b="1" baseline="-25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||</a:t>
            </a:r>
            <a:r>
              <a:rPr lang="en-ZA" sz="1400"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/m</a:t>
            </a:r>
            <a:r>
              <a:rPr lang="en-ZA" sz="1400" b="1" baseline="-25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-ZA" sz="1400"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</a:t>
            </a:r>
            <a:r>
              <a:rPr lang="en-ZA" sz="1400" b="1" baseline="30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2</a:t>
            </a:r>
            <a:r>
              <a:rPr lang="en-ZA" sz="1400"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</a:t>
            </a: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=0.25 (everywhere) AND 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             Case 2: </a:t>
            </a:r>
            <a:r>
              <a:rPr lang="en-ZA" sz="1400" b="1" i="1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R</a:t>
            </a:r>
            <a:r>
              <a:rPr lang="en-ZA" sz="1400" b="1" baseline="-25000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acc</a:t>
            </a:r>
            <a:r>
              <a:rPr lang="en-ZA" sz="1400" b="1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= </a:t>
            </a:r>
            <a:r>
              <a:rPr lang="en-ZA" sz="1400" b="1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-ZA" sz="1400" b="1" i="1" dirty="0" err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-ZA" sz="1400" b="1" baseline="-25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||</a:t>
            </a:r>
            <a:r>
              <a:rPr lang="en-ZA" sz="1400"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/m</a:t>
            </a:r>
            <a:r>
              <a:rPr lang="en-ZA" sz="1400" b="1" baseline="-25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</a:t>
            </a:r>
            <a:r>
              <a:rPr lang="en-ZA" sz="1400"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</a:t>
            </a:r>
            <a:r>
              <a:rPr lang="en-ZA" sz="1400" b="1" baseline="300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2</a:t>
            </a: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inside 0.04 and outside 0.25.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             (values motivated by kinetic simulations).</a:t>
            </a:r>
          </a:p>
          <a:p>
            <a:pPr indent="-317500">
              <a:lnSpc>
                <a:spcPct val="100000"/>
              </a:lnSpc>
              <a:buClr>
                <a:schemeClr val="dk1"/>
              </a:buClr>
              <a:buSzPts val="1400"/>
              <a:buFont typeface="Economica"/>
              <a:buChar char="-"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Energy-dependent phase plots, LCs, and spectra (phase-resolved spectral modelling).</a:t>
            </a:r>
          </a:p>
          <a:p>
            <a:pPr indent="-317500">
              <a:lnSpc>
                <a:spcPct val="100000"/>
              </a:lnSpc>
              <a:buClr>
                <a:schemeClr val="dk1"/>
              </a:buClr>
              <a:buSzPts val="1400"/>
              <a:buFont typeface="Economica"/>
              <a:buChar char="-"/>
            </a:pPr>
            <a:r>
              <a:rPr lang="en-ZA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Differentiate between peak 1 and 2, and light curve trends.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206509-FF50-D416-6F40-746BA27E8A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>
            <a:spLocks noGrp="1"/>
          </p:cNvSpPr>
          <p:nvPr>
            <p:ph type="title"/>
          </p:nvPr>
        </p:nvSpPr>
        <p:spPr>
          <a:xfrm>
            <a:off x="4251335" y="-8929"/>
            <a:ext cx="4892664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" sz="3000" b="1" dirty="0">
                <a:latin typeface="Economica"/>
                <a:ea typeface="Economica"/>
                <a:cs typeface="Economica"/>
                <a:sym typeface="Economica"/>
              </a:rPr>
              <a:t>Dissipative magnetosphere</a:t>
            </a:r>
            <a:endParaRPr sz="3000" dirty="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42" name="Google Shape;142;p20"/>
          <p:cNvSpPr txBox="1">
            <a:spLocks noGrp="1"/>
          </p:cNvSpPr>
          <p:nvPr>
            <p:ph type="body" idx="1"/>
          </p:nvPr>
        </p:nvSpPr>
        <p:spPr>
          <a:xfrm>
            <a:off x="4198359" y="1938803"/>
            <a:ext cx="4892664" cy="31527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3932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conomica"/>
              <a:buChar char="-"/>
            </a:pPr>
            <a:r>
              <a:rPr lang="en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An azimuthally-dependent accelerating E-field from global magnetospheric simulations (a.k.a. dissipative B-field).</a:t>
            </a:r>
            <a:endParaRPr sz="14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-33932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conomica"/>
              <a:buChar char="-"/>
            </a:pPr>
            <a:r>
              <a:rPr lang="en" sz="14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Effect of the conductivity:</a:t>
            </a:r>
            <a:endParaRPr sz="14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914400" lvl="1" indent="-33932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conomica"/>
              <a:buChar char="-"/>
            </a:pPr>
            <a:r>
              <a:rPr lang="en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Units of angular velocity 𝛺.</a:t>
            </a:r>
            <a:endParaRPr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914400" lvl="1" indent="-33932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conomica"/>
              <a:buChar char="-"/>
            </a:pPr>
            <a:r>
              <a:rPr lang="en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Assume FIDO solution to be reasonable, therefore:</a:t>
            </a:r>
            <a:endParaRPr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lvl="2" indent="-339328">
              <a:buClr>
                <a:schemeClr val="dk1"/>
              </a:buClr>
              <a:buSzPct val="100000"/>
              <a:buFont typeface="Economica"/>
              <a:buChar char="-"/>
            </a:pPr>
            <a:r>
              <a:rPr lang="en-GB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High conductivity (large </a:t>
            </a:r>
            <a:r>
              <a:rPr lang="en-GB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σ</a:t>
            </a:r>
            <a:r>
              <a:rPr lang="en-GB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)  →  current flows more easily, resistance is low.</a:t>
            </a:r>
          </a:p>
          <a:p>
            <a:pPr marL="1371600" lvl="2" indent="-33932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conomica"/>
              <a:buChar char="-"/>
            </a:pPr>
            <a:r>
              <a:rPr lang="en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Low conductivity (small </a:t>
            </a:r>
            <a:r>
              <a:rPr lang="en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σ</a:t>
            </a:r>
            <a:r>
              <a:rPr lang="en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) → current struggles to flow, resistance is high.</a:t>
            </a:r>
            <a:endParaRPr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914400" lvl="1" indent="-33932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Economica"/>
              <a:buChar char="-"/>
            </a:pPr>
            <a:r>
              <a:rPr lang="en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Current sheet: thin layer where squeezed magnetic field lines drive strong currents, converting magnetic energy into heat (Joule heating). A magnetic field running along the sheet further boosts this heating, speeding up energy dissipation.</a:t>
            </a:r>
            <a:endParaRPr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60415FC-5F38-0A17-55A5-7BDB5F0F8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71" y="4829087"/>
            <a:ext cx="5187029" cy="30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8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Economica" panose="020B0604020202020204" charset="0"/>
              </a:rPr>
              <a:t>Li, </a:t>
            </a:r>
            <a:r>
              <a:rPr kumimoji="0" lang="en-US" altLang="en-US" sz="1380" b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Economica" panose="020B0604020202020204" charset="0"/>
              </a:rPr>
              <a:t>Spitkovsky</a:t>
            </a:r>
            <a:r>
              <a:rPr kumimoji="0" lang="en-US" altLang="en-US" sz="138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Economica" panose="020B0604020202020204" charset="0"/>
              </a:rPr>
              <a:t> &amp; </a:t>
            </a:r>
            <a:r>
              <a:rPr kumimoji="0" lang="en-US" altLang="en-US" sz="1380" b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Economica" panose="020B0604020202020204" charset="0"/>
              </a:rPr>
              <a:t>Tchekhovskoy</a:t>
            </a:r>
            <a:r>
              <a:rPr kumimoji="0" lang="en-US" altLang="en-US" sz="138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Economica" panose="020B0604020202020204" charset="0"/>
              </a:rPr>
              <a:t> (2012)</a:t>
            </a:r>
            <a:endParaRPr kumimoji="0" lang="en-US" altLang="en-US" sz="138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conomica" panose="020B060402020202020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8FE1FA-A6DE-9531-BF02-CC984DD6BC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717EAB-5EB4-96D8-80F4-DE77E9F7FB46}"/>
              </a:ext>
            </a:extLst>
          </p:cNvPr>
          <p:cNvGrpSpPr/>
          <p:nvPr/>
        </p:nvGrpSpPr>
        <p:grpSpPr>
          <a:xfrm>
            <a:off x="133118" y="152401"/>
            <a:ext cx="4021116" cy="4660798"/>
            <a:chOff x="4926010" y="0"/>
            <a:chExt cx="4147219" cy="51435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29C6B80-3335-3D29-C1AB-698B86B91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26010" y="0"/>
              <a:ext cx="4147219" cy="51435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C099936-874F-5C26-90DF-9EDB34F0ABF1}"/>
                </a:ext>
              </a:extLst>
            </p:cNvPr>
            <p:cNvSpPr txBox="1"/>
            <p:nvPr/>
          </p:nvSpPr>
          <p:spPr>
            <a:xfrm>
              <a:off x="5257800" y="17784"/>
              <a:ext cx="881007" cy="335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conomica" panose="020B0604020202020204" charset="0"/>
                </a:rPr>
                <a:t>Force free </a:t>
              </a:r>
              <a:endParaRPr lang="en-ZA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AFB820E-8336-7367-11E2-C789A806B51B}"/>
                </a:ext>
              </a:extLst>
            </p:cNvPr>
            <p:cNvSpPr txBox="1"/>
            <p:nvPr/>
          </p:nvSpPr>
          <p:spPr>
            <a:xfrm>
              <a:off x="5208867" y="1797121"/>
              <a:ext cx="665018" cy="335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conomica" panose="020B0604020202020204" charset="0"/>
                </a:rPr>
                <a:t>𝜎 = 2𝛺 </a:t>
              </a:r>
              <a:endParaRPr lang="en-ZA" sz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71456C-F7C8-E2E8-B2FF-0C62C8E166E0}"/>
                </a:ext>
              </a:extLst>
            </p:cNvPr>
            <p:cNvSpPr txBox="1"/>
            <p:nvPr/>
          </p:nvSpPr>
          <p:spPr>
            <a:xfrm>
              <a:off x="7502237" y="3573707"/>
              <a:ext cx="1165636" cy="335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conomica" panose="020B0604020202020204" charset="0"/>
                </a:rPr>
                <a:t>Vacuum dipole</a:t>
              </a:r>
              <a:endParaRPr kumimoji="0" lang="en-US" altLang="en-US" sz="12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conomica" panose="020B060402020202020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A2E34C1-346C-CA98-DF7E-DDD3BE40DC0B}"/>
                </a:ext>
              </a:extLst>
            </p:cNvPr>
            <p:cNvSpPr txBox="1"/>
            <p:nvPr/>
          </p:nvSpPr>
          <p:spPr>
            <a:xfrm>
              <a:off x="7356325" y="30663"/>
              <a:ext cx="665018" cy="335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conomica" panose="020B0604020202020204" charset="0"/>
                </a:rPr>
                <a:t>𝜎 = 6𝛺 </a:t>
              </a:r>
              <a:endParaRPr lang="en-ZA" sz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5A30DE-9F77-5056-2744-5F0FF6805C1B}"/>
                </a:ext>
              </a:extLst>
            </p:cNvPr>
            <p:cNvSpPr txBox="1"/>
            <p:nvPr/>
          </p:nvSpPr>
          <p:spPr>
            <a:xfrm>
              <a:off x="7370181" y="1783266"/>
              <a:ext cx="770824" cy="335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conomica" panose="020B0604020202020204" charset="0"/>
                </a:rPr>
                <a:t>𝜎 = 0.6𝛺 </a:t>
              </a:r>
              <a:endParaRPr lang="en-ZA" sz="1200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680A3B-04B9-D5C7-837F-63F942670668}"/>
                </a:ext>
              </a:extLst>
            </p:cNvPr>
            <p:cNvSpPr txBox="1"/>
            <p:nvPr/>
          </p:nvSpPr>
          <p:spPr>
            <a:xfrm>
              <a:off x="5254493" y="3568608"/>
              <a:ext cx="770824" cy="335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conomica" panose="020B0604020202020204" charset="0"/>
                </a:rPr>
                <a:t>𝜎 = 0.2𝛺 </a:t>
              </a:r>
              <a:endParaRPr lang="en-ZA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oogle Shape;143;p20">
            <a:extLst>
              <a:ext uri="{FF2B5EF4-FFF2-40B4-BE49-F238E27FC236}">
                <a16:creationId xmlns:a16="http://schemas.microsoft.com/office/drawing/2014/main" id="{018A4888-4372-B682-BE72-38499329FC43}"/>
              </a:ext>
            </a:extLst>
          </p:cNvPr>
          <p:cNvGrpSpPr/>
          <p:nvPr/>
        </p:nvGrpSpPr>
        <p:grpSpPr>
          <a:xfrm>
            <a:off x="5101626" y="719773"/>
            <a:ext cx="3194095" cy="1068389"/>
            <a:chOff x="1856321" y="2154662"/>
            <a:chExt cx="2312002" cy="937320"/>
          </a:xfrm>
        </p:grpSpPr>
        <p:sp>
          <p:nvSpPr>
            <p:cNvPr id="21" name="Google Shape;144;p20">
              <a:extLst>
                <a:ext uri="{FF2B5EF4-FFF2-40B4-BE49-F238E27FC236}">
                  <a16:creationId xmlns:a16="http://schemas.microsoft.com/office/drawing/2014/main" id="{2F503F41-8D28-6481-D1D5-14FD44204454}"/>
                </a:ext>
              </a:extLst>
            </p:cNvPr>
            <p:cNvSpPr/>
            <p:nvPr/>
          </p:nvSpPr>
          <p:spPr>
            <a:xfrm>
              <a:off x="1856321" y="2154662"/>
              <a:ext cx="2267400" cy="907237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spcFirstLastPara="1" wrap="square" lIns="115200" tIns="115200" rIns="115200" bIns="1152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64" dirty="0"/>
            </a:p>
          </p:txBody>
        </p:sp>
        <p:grpSp>
          <p:nvGrpSpPr>
            <p:cNvPr id="22" name="Google Shape;145;p20">
              <a:extLst>
                <a:ext uri="{FF2B5EF4-FFF2-40B4-BE49-F238E27FC236}">
                  <a16:creationId xmlns:a16="http://schemas.microsoft.com/office/drawing/2014/main" id="{2144CA43-6053-372B-437E-724692489F3B}"/>
                </a:ext>
              </a:extLst>
            </p:cNvPr>
            <p:cNvGrpSpPr/>
            <p:nvPr/>
          </p:nvGrpSpPr>
          <p:grpSpPr>
            <a:xfrm>
              <a:off x="1954853" y="2230762"/>
              <a:ext cx="2213470" cy="861220"/>
              <a:chOff x="-525111" y="845385"/>
              <a:chExt cx="3964664" cy="1551185"/>
            </a:xfrm>
          </p:grpSpPr>
          <p:pic>
            <p:nvPicPr>
              <p:cNvPr id="23" name="Google Shape;146;p20" title="dissapative_epar.jpg">
                <a:extLst>
                  <a:ext uri="{FF2B5EF4-FFF2-40B4-BE49-F238E27FC236}">
                    <a16:creationId xmlns:a16="http://schemas.microsoft.com/office/drawing/2014/main" id="{C5289792-3F65-E874-F115-8F4BD81EE631}"/>
                  </a:ext>
                </a:extLst>
              </p:cNvPr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-390050" y="845385"/>
                <a:ext cx="2782888" cy="73910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" name="Google Shape;147;p20">
                <a:extLst>
                  <a:ext uri="{FF2B5EF4-FFF2-40B4-BE49-F238E27FC236}">
                    <a16:creationId xmlns:a16="http://schemas.microsoft.com/office/drawing/2014/main" id="{9390BCE7-CC00-74D6-5579-48DE850365A5}"/>
                  </a:ext>
                </a:extLst>
              </p:cNvPr>
              <p:cNvSpPr txBox="1"/>
              <p:nvPr/>
            </p:nvSpPr>
            <p:spPr>
              <a:xfrm>
                <a:off x="-525111" y="1806273"/>
                <a:ext cx="3717276" cy="5902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3975" tIns="63975" rIns="63975" bIns="63975" anchor="t" anchorCtr="0">
                <a:sp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81" b="1" dirty="0">
                    <a:solidFill>
                      <a:schemeClr val="dk1"/>
                    </a:solidFill>
                    <a:latin typeface="Economica"/>
                    <a:ea typeface="Economica"/>
                    <a:cs typeface="Economica"/>
                    <a:sym typeface="Economica"/>
                  </a:rPr>
                  <a:t>Kalapotharakos et al. (2014)</a:t>
                </a:r>
                <a:endParaRPr sz="1381" b="1" dirty="0"/>
              </a:p>
            </p:txBody>
          </p:sp>
          <p:sp>
            <p:nvSpPr>
              <p:cNvPr id="25" name="Google Shape;148;p20">
                <a:extLst>
                  <a:ext uri="{FF2B5EF4-FFF2-40B4-BE49-F238E27FC236}">
                    <a16:creationId xmlns:a16="http://schemas.microsoft.com/office/drawing/2014/main" id="{6160C664-E45F-EA4B-C83B-03638178E3B1}"/>
                  </a:ext>
                </a:extLst>
              </p:cNvPr>
              <p:cNvSpPr/>
              <p:nvPr/>
            </p:nvSpPr>
            <p:spPr>
              <a:xfrm>
                <a:off x="1417680" y="1353639"/>
                <a:ext cx="271500" cy="315901"/>
              </a:xfrm>
              <a:prstGeom prst="ellipse">
                <a:avLst/>
              </a:prstGeom>
              <a:noFill/>
              <a:ln w="26650" cap="flat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975" tIns="63975" rIns="63975" bIns="639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79">
                  <a:highlight>
                    <a:srgbClr val="FF0000"/>
                  </a:highlight>
                </a:endParaRPr>
              </a:p>
            </p:txBody>
          </p:sp>
          <p:cxnSp>
            <p:nvCxnSpPr>
              <p:cNvPr id="26" name="Google Shape;149;p20">
                <a:extLst>
                  <a:ext uri="{FF2B5EF4-FFF2-40B4-BE49-F238E27FC236}">
                    <a16:creationId xmlns:a16="http://schemas.microsoft.com/office/drawing/2014/main" id="{FB8A670B-2E91-DE5A-8152-3AEC616F3580}"/>
                  </a:ext>
                </a:extLst>
              </p:cNvPr>
              <p:cNvCxnSpPr/>
              <p:nvPr/>
            </p:nvCxnSpPr>
            <p:spPr>
              <a:xfrm>
                <a:off x="1694434" y="1510951"/>
                <a:ext cx="466500" cy="113701"/>
              </a:xfrm>
              <a:prstGeom prst="straightConnector1">
                <a:avLst/>
              </a:prstGeom>
              <a:noFill/>
              <a:ln w="20000" cap="flat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27" name="Google Shape;150;p20">
                <a:extLst>
                  <a:ext uri="{FF2B5EF4-FFF2-40B4-BE49-F238E27FC236}">
                    <a16:creationId xmlns:a16="http://schemas.microsoft.com/office/drawing/2014/main" id="{B7082214-FA2A-0EFC-56EF-A395FC040947}"/>
                  </a:ext>
                </a:extLst>
              </p:cNvPr>
              <p:cNvSpPr txBox="1"/>
              <p:nvPr/>
            </p:nvSpPr>
            <p:spPr>
              <a:xfrm>
                <a:off x="2154355" y="1328105"/>
                <a:ext cx="1285198" cy="5659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3975" tIns="63975" rIns="63975" bIns="63975" anchor="t" anchorCtr="0">
                <a:sp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i="1" dirty="0">
                    <a:solidFill>
                      <a:schemeClr val="accent1">
                        <a:lumMod val="75000"/>
                      </a:schemeClr>
                    </a:solidFill>
                    <a:latin typeface="Economica"/>
                    <a:ea typeface="Economica"/>
                    <a:cs typeface="Economica"/>
                    <a:sym typeface="Economica"/>
                  </a:rPr>
                  <a:t>Conductivity</a:t>
                </a:r>
                <a:endParaRPr b="1" i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21">
            <a:extLst>
              <a:ext uri="{FF2B5EF4-FFF2-40B4-BE49-F238E27FC236}">
                <a16:creationId xmlns:a16="http://schemas.microsoft.com/office/drawing/2014/main" id="{4AFA83FA-446D-2679-5496-9CBB7E53D209}"/>
              </a:ext>
            </a:extLst>
          </p:cNvPr>
          <p:cNvSpPr txBox="1"/>
          <p:nvPr/>
        </p:nvSpPr>
        <p:spPr>
          <a:xfrm>
            <a:off x="4710992" y="552881"/>
            <a:ext cx="3071681" cy="103409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Radiation reaction limit reached?</a:t>
            </a:r>
            <a:endParaRPr sz="1600" b="1" i="1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Typical E||-field values outside light cylinder?</a:t>
            </a:r>
            <a:endParaRPr sz="1600" b="1" i="1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i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Spectral energy cutoff?</a:t>
            </a:r>
            <a:endParaRPr sz="1600" b="1" i="1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3B88FFB-C120-3AF4-C41D-BE0CD8E8E8F5}"/>
              </a:ext>
            </a:extLst>
          </p:cNvPr>
          <p:cNvGrpSpPr/>
          <p:nvPr/>
        </p:nvGrpSpPr>
        <p:grpSpPr>
          <a:xfrm>
            <a:off x="5766149" y="4048853"/>
            <a:ext cx="2057872" cy="979665"/>
            <a:chOff x="4765305" y="4087091"/>
            <a:chExt cx="2322432" cy="979665"/>
          </a:xfrm>
        </p:grpSpPr>
        <p:grpSp>
          <p:nvGrpSpPr>
            <p:cNvPr id="20" name="Google Shape;172;p21">
              <a:extLst>
                <a:ext uri="{FF2B5EF4-FFF2-40B4-BE49-F238E27FC236}">
                  <a16:creationId xmlns:a16="http://schemas.microsoft.com/office/drawing/2014/main" id="{ADF5DAE6-8C76-1214-A0A2-42A07357F079}"/>
                </a:ext>
              </a:extLst>
            </p:cNvPr>
            <p:cNvGrpSpPr/>
            <p:nvPr/>
          </p:nvGrpSpPr>
          <p:grpSpPr>
            <a:xfrm>
              <a:off x="4765305" y="4087091"/>
              <a:ext cx="2322432" cy="927392"/>
              <a:chOff x="1165807" y="2183988"/>
              <a:chExt cx="2584500" cy="1006200"/>
            </a:xfrm>
          </p:grpSpPr>
          <p:sp>
            <p:nvSpPr>
              <p:cNvPr id="22" name="Google Shape;173;p21">
                <a:extLst>
                  <a:ext uri="{FF2B5EF4-FFF2-40B4-BE49-F238E27FC236}">
                    <a16:creationId xmlns:a16="http://schemas.microsoft.com/office/drawing/2014/main" id="{18EE7ABC-1E13-B378-F266-DFB1FC886803}"/>
                  </a:ext>
                </a:extLst>
              </p:cNvPr>
              <p:cNvSpPr/>
              <p:nvPr/>
            </p:nvSpPr>
            <p:spPr>
              <a:xfrm>
                <a:off x="1165807" y="2183988"/>
                <a:ext cx="2584500" cy="1006200"/>
              </a:xfrm>
              <a:prstGeom prst="roundRect">
                <a:avLst>
                  <a:gd name="adj" fmla="val 16667"/>
                </a:avLst>
              </a:prstGeom>
              <a:noFill/>
              <a:ln w="28575" cap="flat" cmpd="sng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03525" tIns="103525" rIns="103525" bIns="1035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85"/>
              </a:p>
            </p:txBody>
          </p:sp>
          <p:sp>
            <p:nvSpPr>
              <p:cNvPr id="23" name="Google Shape;174;p21">
                <a:extLst>
                  <a:ext uri="{FF2B5EF4-FFF2-40B4-BE49-F238E27FC236}">
                    <a16:creationId xmlns:a16="http://schemas.microsoft.com/office/drawing/2014/main" id="{7B040D47-1154-3860-362E-A86104615368}"/>
                  </a:ext>
                </a:extLst>
              </p:cNvPr>
              <p:cNvSpPr txBox="1"/>
              <p:nvPr/>
            </p:nvSpPr>
            <p:spPr>
              <a:xfrm>
                <a:off x="1219235" y="2205110"/>
                <a:ext cx="2469298" cy="4876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2150" tIns="82150" rIns="82150" bIns="8215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17" i="1" dirty="0">
                    <a:solidFill>
                      <a:schemeClr val="dk1"/>
                    </a:solidFill>
                  </a:rPr>
                  <a:t>R</a:t>
                </a:r>
                <a:r>
                  <a:rPr lang="en" sz="1617" baseline="-25000" dirty="0">
                    <a:solidFill>
                      <a:schemeClr val="dk1"/>
                    </a:solidFill>
                  </a:rPr>
                  <a:t>acc</a:t>
                </a:r>
                <a:r>
                  <a:rPr lang="en" sz="1617" dirty="0">
                    <a:solidFill>
                      <a:schemeClr val="dk1"/>
                    </a:solidFill>
                  </a:rPr>
                  <a:t> ～ </a:t>
                </a:r>
                <a:r>
                  <a:rPr lang="en" sz="1617" i="1" dirty="0">
                    <a:solidFill>
                      <a:schemeClr val="dk1"/>
                    </a:solidFill>
                  </a:rPr>
                  <a:t>eE</a:t>
                </a:r>
                <a:r>
                  <a:rPr lang="en" sz="1617" baseline="-25000" dirty="0">
                    <a:solidFill>
                      <a:schemeClr val="dk1"/>
                    </a:solidFill>
                  </a:rPr>
                  <a:t>||</a:t>
                </a:r>
                <a:r>
                  <a:rPr lang="en" sz="1617" dirty="0">
                    <a:solidFill>
                      <a:schemeClr val="dk1"/>
                    </a:solidFill>
                  </a:rPr>
                  <a:t> /</a:t>
                </a:r>
                <a:r>
                  <a:rPr lang="en" sz="1617" i="1" dirty="0">
                    <a:solidFill>
                      <a:schemeClr val="dk1"/>
                    </a:solidFill>
                  </a:rPr>
                  <a:t>m</a:t>
                </a:r>
                <a:r>
                  <a:rPr lang="en" sz="1617" i="1" baseline="-25000" dirty="0">
                    <a:solidFill>
                      <a:schemeClr val="dk1"/>
                    </a:solidFill>
                  </a:rPr>
                  <a:t>e</a:t>
                </a:r>
                <a:r>
                  <a:rPr lang="en" sz="1617" i="1" dirty="0">
                    <a:solidFill>
                      <a:schemeClr val="dk1"/>
                    </a:solidFill>
                  </a:rPr>
                  <a:t>c</a:t>
                </a:r>
                <a:r>
                  <a:rPr lang="en" sz="1617" baseline="30000" dirty="0">
                    <a:solidFill>
                      <a:schemeClr val="dk1"/>
                    </a:solidFill>
                  </a:rPr>
                  <a:t>2</a:t>
                </a:r>
                <a:endParaRPr lang="en-ZA" sz="1617" baseline="30000" dirty="0">
                  <a:solidFill>
                    <a:schemeClr val="dk1"/>
                  </a:solidFill>
                </a:endParaRPr>
              </a:p>
            </p:txBody>
          </p:sp>
        </p:grpSp>
        <p:sp>
          <p:nvSpPr>
            <p:cNvPr id="24" name="Google Shape;175;p21">
              <a:extLst>
                <a:ext uri="{FF2B5EF4-FFF2-40B4-BE49-F238E27FC236}">
                  <a16:creationId xmlns:a16="http://schemas.microsoft.com/office/drawing/2014/main" id="{F8F59165-069B-BC71-AD51-E160743DC61C}"/>
                </a:ext>
              </a:extLst>
            </p:cNvPr>
            <p:cNvSpPr txBox="1"/>
            <p:nvPr/>
          </p:nvSpPr>
          <p:spPr>
            <a:xfrm>
              <a:off x="4814315" y="4731072"/>
              <a:ext cx="2218911" cy="3356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475" tIns="57475" rIns="57475" bIns="5747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41" b="1" dirty="0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Barnard et al. (2022)</a:t>
              </a:r>
              <a:endParaRPr sz="1241" b="1" dirty="0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0CF98D-D0CB-1288-AD0C-F472E57C17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grpSp>
        <p:nvGrpSpPr>
          <p:cNvPr id="3" name="Google Shape;143;p20">
            <a:extLst>
              <a:ext uri="{FF2B5EF4-FFF2-40B4-BE49-F238E27FC236}">
                <a16:creationId xmlns:a16="http://schemas.microsoft.com/office/drawing/2014/main" id="{52D00CD8-F837-D76E-6285-218FDAAD4166}"/>
              </a:ext>
            </a:extLst>
          </p:cNvPr>
          <p:cNvGrpSpPr/>
          <p:nvPr/>
        </p:nvGrpSpPr>
        <p:grpSpPr>
          <a:xfrm>
            <a:off x="5101626" y="1641050"/>
            <a:ext cx="3194095" cy="1068389"/>
            <a:chOff x="1856321" y="2154662"/>
            <a:chExt cx="2312002" cy="937320"/>
          </a:xfrm>
        </p:grpSpPr>
        <p:sp>
          <p:nvSpPr>
            <p:cNvPr id="19" name="Google Shape;144;p20">
              <a:extLst>
                <a:ext uri="{FF2B5EF4-FFF2-40B4-BE49-F238E27FC236}">
                  <a16:creationId xmlns:a16="http://schemas.microsoft.com/office/drawing/2014/main" id="{FA2456EF-42B7-DDFB-3323-BDC7CCECB1B4}"/>
                </a:ext>
              </a:extLst>
            </p:cNvPr>
            <p:cNvSpPr/>
            <p:nvPr/>
          </p:nvSpPr>
          <p:spPr>
            <a:xfrm>
              <a:off x="1856321" y="2154662"/>
              <a:ext cx="2267400" cy="907237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spcFirstLastPara="1" wrap="square" lIns="115200" tIns="115200" rIns="115200" bIns="1152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64" dirty="0"/>
            </a:p>
          </p:txBody>
        </p:sp>
        <p:grpSp>
          <p:nvGrpSpPr>
            <p:cNvPr id="21" name="Google Shape;145;p20">
              <a:extLst>
                <a:ext uri="{FF2B5EF4-FFF2-40B4-BE49-F238E27FC236}">
                  <a16:creationId xmlns:a16="http://schemas.microsoft.com/office/drawing/2014/main" id="{FB2F8566-2DDA-5CDD-D8DF-3B0310EAE3CC}"/>
                </a:ext>
              </a:extLst>
            </p:cNvPr>
            <p:cNvGrpSpPr/>
            <p:nvPr/>
          </p:nvGrpSpPr>
          <p:grpSpPr>
            <a:xfrm>
              <a:off x="1954853" y="2230762"/>
              <a:ext cx="2213470" cy="861220"/>
              <a:chOff x="-525111" y="845385"/>
              <a:chExt cx="3964664" cy="1551185"/>
            </a:xfrm>
          </p:grpSpPr>
          <p:pic>
            <p:nvPicPr>
              <p:cNvPr id="26" name="Google Shape;146;p20" title="dissapative_epar.jpg">
                <a:extLst>
                  <a:ext uri="{FF2B5EF4-FFF2-40B4-BE49-F238E27FC236}">
                    <a16:creationId xmlns:a16="http://schemas.microsoft.com/office/drawing/2014/main" id="{2C2A6D53-89C7-403C-094E-87A41FD31300}"/>
                  </a:ext>
                </a:extLst>
              </p:cNvPr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-390050" y="845385"/>
                <a:ext cx="2782888" cy="73910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" name="Google Shape;147;p20">
                <a:extLst>
                  <a:ext uri="{FF2B5EF4-FFF2-40B4-BE49-F238E27FC236}">
                    <a16:creationId xmlns:a16="http://schemas.microsoft.com/office/drawing/2014/main" id="{72AF8B58-793B-32B6-3922-EB583AA3A791}"/>
                  </a:ext>
                </a:extLst>
              </p:cNvPr>
              <p:cNvSpPr txBox="1"/>
              <p:nvPr/>
            </p:nvSpPr>
            <p:spPr>
              <a:xfrm>
                <a:off x="-525111" y="1806273"/>
                <a:ext cx="3717276" cy="5902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3975" tIns="63975" rIns="63975" bIns="63975" anchor="t" anchorCtr="0">
                <a:sp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381" b="1" dirty="0">
                    <a:solidFill>
                      <a:schemeClr val="dk1"/>
                    </a:solidFill>
                    <a:latin typeface="Economica"/>
                    <a:ea typeface="Economica"/>
                    <a:cs typeface="Economica"/>
                    <a:sym typeface="Economica"/>
                  </a:rPr>
                  <a:t>Kalapotharakos et al. (2014)</a:t>
                </a:r>
                <a:endParaRPr sz="1381" b="1" dirty="0"/>
              </a:p>
            </p:txBody>
          </p:sp>
          <p:sp>
            <p:nvSpPr>
              <p:cNvPr id="28" name="Google Shape;148;p20">
                <a:extLst>
                  <a:ext uri="{FF2B5EF4-FFF2-40B4-BE49-F238E27FC236}">
                    <a16:creationId xmlns:a16="http://schemas.microsoft.com/office/drawing/2014/main" id="{A9F5F2C9-C335-2FD2-5844-F7C1DCFD5134}"/>
                  </a:ext>
                </a:extLst>
              </p:cNvPr>
              <p:cNvSpPr/>
              <p:nvPr/>
            </p:nvSpPr>
            <p:spPr>
              <a:xfrm>
                <a:off x="1417680" y="1353639"/>
                <a:ext cx="271500" cy="315901"/>
              </a:xfrm>
              <a:prstGeom prst="ellipse">
                <a:avLst/>
              </a:prstGeom>
              <a:noFill/>
              <a:ln w="26650" cap="flat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3975" tIns="63975" rIns="63975" bIns="639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79">
                  <a:highlight>
                    <a:srgbClr val="FF0000"/>
                  </a:highlight>
                </a:endParaRPr>
              </a:p>
            </p:txBody>
          </p:sp>
          <p:cxnSp>
            <p:nvCxnSpPr>
              <p:cNvPr id="29" name="Google Shape;149;p20">
                <a:extLst>
                  <a:ext uri="{FF2B5EF4-FFF2-40B4-BE49-F238E27FC236}">
                    <a16:creationId xmlns:a16="http://schemas.microsoft.com/office/drawing/2014/main" id="{76854EF2-C178-0E3E-B818-5DDCB7E9FD12}"/>
                  </a:ext>
                </a:extLst>
              </p:cNvPr>
              <p:cNvCxnSpPr/>
              <p:nvPr/>
            </p:nvCxnSpPr>
            <p:spPr>
              <a:xfrm>
                <a:off x="1694434" y="1510951"/>
                <a:ext cx="466500" cy="113701"/>
              </a:xfrm>
              <a:prstGeom prst="straightConnector1">
                <a:avLst/>
              </a:prstGeom>
              <a:noFill/>
              <a:ln w="20000" cap="flat" cmpd="sng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30" name="Google Shape;150;p20">
                <a:extLst>
                  <a:ext uri="{FF2B5EF4-FFF2-40B4-BE49-F238E27FC236}">
                    <a16:creationId xmlns:a16="http://schemas.microsoft.com/office/drawing/2014/main" id="{11D31043-1A49-1377-63FB-DF74C2F65257}"/>
                  </a:ext>
                </a:extLst>
              </p:cNvPr>
              <p:cNvSpPr txBox="1"/>
              <p:nvPr/>
            </p:nvSpPr>
            <p:spPr>
              <a:xfrm>
                <a:off x="2154355" y="1328105"/>
                <a:ext cx="1285198" cy="5659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3975" tIns="63975" rIns="63975" bIns="63975" anchor="t" anchorCtr="0">
                <a:spAutoFit/>
              </a:bodyPr>
              <a:lstStyle/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i="1" dirty="0">
                    <a:solidFill>
                      <a:schemeClr val="accent1">
                        <a:lumMod val="75000"/>
                      </a:schemeClr>
                    </a:solidFill>
                    <a:latin typeface="Economica"/>
                    <a:ea typeface="Economica"/>
                    <a:cs typeface="Economica"/>
                    <a:sym typeface="Economica"/>
                  </a:rPr>
                  <a:t>Conductivity</a:t>
                </a:r>
                <a:endParaRPr b="1" i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7EDD2E9-F1F1-15E1-55AD-594CFD91CC3F}"/>
              </a:ext>
            </a:extLst>
          </p:cNvPr>
          <p:cNvGrpSpPr/>
          <p:nvPr/>
        </p:nvGrpSpPr>
        <p:grpSpPr>
          <a:xfrm>
            <a:off x="5009826" y="2822727"/>
            <a:ext cx="3329930" cy="1085773"/>
            <a:chOff x="4768052" y="2933952"/>
            <a:chExt cx="3329930" cy="1085773"/>
          </a:xfrm>
        </p:grpSpPr>
        <p:grpSp>
          <p:nvGrpSpPr>
            <p:cNvPr id="6" name="Google Shape;166;p21">
              <a:extLst>
                <a:ext uri="{FF2B5EF4-FFF2-40B4-BE49-F238E27FC236}">
                  <a16:creationId xmlns:a16="http://schemas.microsoft.com/office/drawing/2014/main" id="{21978FB0-2FD4-E9A7-D46B-9609FF3ABF5D}"/>
                </a:ext>
              </a:extLst>
            </p:cNvPr>
            <p:cNvGrpSpPr/>
            <p:nvPr/>
          </p:nvGrpSpPr>
          <p:grpSpPr>
            <a:xfrm>
              <a:off x="4768052" y="2944970"/>
              <a:ext cx="3329930" cy="1074755"/>
              <a:chOff x="810525" y="2191733"/>
              <a:chExt cx="3474300" cy="1196035"/>
            </a:xfrm>
          </p:grpSpPr>
          <p:sp>
            <p:nvSpPr>
              <p:cNvPr id="18" name="Google Shape;169;p21">
                <a:extLst>
                  <a:ext uri="{FF2B5EF4-FFF2-40B4-BE49-F238E27FC236}">
                    <a16:creationId xmlns:a16="http://schemas.microsoft.com/office/drawing/2014/main" id="{57E10563-37F0-78D9-E516-BB2628C7B710}"/>
                  </a:ext>
                </a:extLst>
              </p:cNvPr>
              <p:cNvSpPr txBox="1"/>
              <p:nvPr/>
            </p:nvSpPr>
            <p:spPr>
              <a:xfrm>
                <a:off x="810525" y="2191733"/>
                <a:ext cx="3474300" cy="500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2150" tIns="82150" rIns="82150" bIns="8215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7" i="1" dirty="0">
                    <a:solidFill>
                      <a:schemeClr val="dk1"/>
                    </a:solidFill>
                  </a:rPr>
                  <a:t>E</a:t>
                </a:r>
                <a:r>
                  <a:rPr lang="en" sz="1707" baseline="-25000" dirty="0">
                    <a:solidFill>
                      <a:schemeClr val="dk1"/>
                    </a:solidFill>
                  </a:rPr>
                  <a:t>CRR</a:t>
                </a:r>
                <a:r>
                  <a:rPr lang="en" sz="1707" dirty="0">
                    <a:solidFill>
                      <a:schemeClr val="dk1"/>
                    </a:solidFill>
                  </a:rPr>
                  <a:t> ～ </a:t>
                </a:r>
                <a:r>
                  <a:rPr lang="en" sz="1707" i="1" dirty="0">
                    <a:solidFill>
                      <a:schemeClr val="dk1"/>
                    </a:solidFill>
                  </a:rPr>
                  <a:t>E</a:t>
                </a:r>
                <a:r>
                  <a:rPr lang="en" sz="1707" baseline="-25000" dirty="0">
                    <a:solidFill>
                      <a:schemeClr val="dk1"/>
                    </a:solidFill>
                  </a:rPr>
                  <a:t>||</a:t>
                </a:r>
                <a:r>
                  <a:rPr lang="en" sz="1707" baseline="30000" dirty="0">
                    <a:solidFill>
                      <a:schemeClr val="dk1"/>
                    </a:solidFill>
                  </a:rPr>
                  <a:t>3/4</a:t>
                </a:r>
                <a:r>
                  <a:rPr lang="en" sz="1707" dirty="0">
                    <a:solidFill>
                      <a:schemeClr val="dk1"/>
                    </a:solidFill>
                  </a:rPr>
                  <a:t> 𝜌</a:t>
                </a:r>
                <a:r>
                  <a:rPr lang="en" sz="1707" baseline="-25000" dirty="0">
                    <a:solidFill>
                      <a:schemeClr val="dk1"/>
                    </a:solidFill>
                  </a:rPr>
                  <a:t>c</a:t>
                </a:r>
                <a:r>
                  <a:rPr lang="en" sz="1707" baseline="30000" dirty="0">
                    <a:solidFill>
                      <a:schemeClr val="dk1"/>
                    </a:solidFill>
                  </a:rPr>
                  <a:t>1/2</a:t>
                </a:r>
                <a:r>
                  <a:rPr lang="en" sz="1707" dirty="0">
                    <a:solidFill>
                      <a:schemeClr val="dk1"/>
                    </a:solidFill>
                  </a:rPr>
                  <a:t> ～ </a:t>
                </a:r>
                <a:r>
                  <a:rPr lang="en" sz="1707" i="1" dirty="0">
                    <a:solidFill>
                      <a:schemeClr val="dk1"/>
                    </a:solidFill>
                    <a:latin typeface="Economica"/>
                    <a:ea typeface="Economica"/>
                    <a:cs typeface="Economica"/>
                    <a:sym typeface="Economica"/>
                  </a:rPr>
                  <a:t>σ </a:t>
                </a:r>
                <a:r>
                  <a:rPr lang="en" sz="1707" baseline="30000" dirty="0">
                    <a:solidFill>
                      <a:schemeClr val="dk1"/>
                    </a:solidFill>
                  </a:rPr>
                  <a:t>-3/4 </a:t>
                </a:r>
                <a:r>
                  <a:rPr lang="en" sz="1707" dirty="0">
                    <a:solidFill>
                      <a:schemeClr val="dk1"/>
                    </a:solidFill>
                  </a:rPr>
                  <a:t>𝜌</a:t>
                </a:r>
                <a:r>
                  <a:rPr lang="en" sz="1707" baseline="-25000" dirty="0">
                    <a:solidFill>
                      <a:schemeClr val="dk1"/>
                    </a:solidFill>
                  </a:rPr>
                  <a:t>c</a:t>
                </a:r>
                <a:r>
                  <a:rPr lang="en" sz="1707" baseline="30000" dirty="0">
                    <a:solidFill>
                      <a:schemeClr val="dk1"/>
                    </a:solidFill>
                  </a:rPr>
                  <a:t>1/2</a:t>
                </a:r>
                <a:endParaRPr sz="1707" baseline="30000" dirty="0">
                  <a:solidFill>
                    <a:schemeClr val="dk1"/>
                  </a:solidFill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78" dirty="0">
                  <a:solidFill>
                    <a:schemeClr val="dk2"/>
                  </a:solidFill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b="1" i="1" dirty="0">
                    <a:solidFill>
                      <a:schemeClr val="accent1">
                        <a:lumMod val="75000"/>
                      </a:schemeClr>
                    </a:solidFill>
                    <a:latin typeface="Economica"/>
                    <a:ea typeface="Economica"/>
                    <a:cs typeface="Economica"/>
                    <a:sym typeface="Economica"/>
                  </a:rPr>
                  <a:t>Energy cutoff in the curvature radiation reaction limit</a:t>
                </a:r>
                <a:endParaRPr b="1" i="1" dirty="0">
                  <a:solidFill>
                    <a:schemeClr val="accent1">
                      <a:lumMod val="75000"/>
                    </a:schemeClr>
                  </a:solidFill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17" dirty="0">
                  <a:solidFill>
                    <a:schemeClr val="dk2"/>
                  </a:solidFill>
                </a:endParaRPr>
              </a:p>
            </p:txBody>
          </p:sp>
          <p:sp>
            <p:nvSpPr>
              <p:cNvPr id="10" name="Google Shape;170;p21">
                <a:extLst>
                  <a:ext uri="{FF2B5EF4-FFF2-40B4-BE49-F238E27FC236}">
                    <a16:creationId xmlns:a16="http://schemas.microsoft.com/office/drawing/2014/main" id="{8BFEBFB9-14B5-1FD1-8184-81D5D74F5315}"/>
                  </a:ext>
                </a:extLst>
              </p:cNvPr>
              <p:cNvSpPr txBox="1"/>
              <p:nvPr/>
            </p:nvSpPr>
            <p:spPr>
              <a:xfrm>
                <a:off x="980837" y="3014204"/>
                <a:ext cx="3116780" cy="3735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7475" tIns="57475" rIns="57475" bIns="57475" anchor="t" anchorCtr="0">
                <a:sp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41" b="1" dirty="0">
                    <a:solidFill>
                      <a:schemeClr val="dk1"/>
                    </a:solidFill>
                    <a:latin typeface="Economica"/>
                    <a:ea typeface="Economica"/>
                    <a:cs typeface="Economica"/>
                    <a:sym typeface="Economica"/>
                  </a:rPr>
                  <a:t>Venter &amp; De Jager (2010)</a:t>
                </a:r>
                <a:endParaRPr sz="1241" b="1" dirty="0"/>
              </a:p>
            </p:txBody>
          </p:sp>
        </p:grpSp>
        <p:sp>
          <p:nvSpPr>
            <p:cNvPr id="31" name="Google Shape;144;p20">
              <a:extLst>
                <a:ext uri="{FF2B5EF4-FFF2-40B4-BE49-F238E27FC236}">
                  <a16:creationId xmlns:a16="http://schemas.microsoft.com/office/drawing/2014/main" id="{49275269-ABF6-9C84-3C28-112B087CE8C2}"/>
                </a:ext>
              </a:extLst>
            </p:cNvPr>
            <p:cNvSpPr/>
            <p:nvPr/>
          </p:nvSpPr>
          <p:spPr>
            <a:xfrm>
              <a:off x="4799982" y="2933952"/>
              <a:ext cx="3270292" cy="1078546"/>
            </a:xfrm>
            <a:prstGeom prst="roundRect">
              <a:avLst>
                <a:gd name="adj" fmla="val 16667"/>
              </a:avLst>
            </a:prstGeom>
            <a:noFill/>
            <a:ln w="28575" cap="flat" cmpd="sng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spcFirstLastPara="1" wrap="square" lIns="115200" tIns="115200" rIns="115200" bIns="1152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64" dirty="0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11961FF2-4B90-053F-9318-C5D56741E47F}"/>
              </a:ext>
            </a:extLst>
          </p:cNvPr>
          <p:cNvSpPr txBox="1"/>
          <p:nvPr/>
        </p:nvSpPr>
        <p:spPr>
          <a:xfrm>
            <a:off x="5881379" y="4451412"/>
            <a:ext cx="18425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b="1" i="1" dirty="0">
                <a:solidFill>
                  <a:schemeClr val="accent1">
                    <a:lumMod val="75000"/>
                  </a:schemeClr>
                </a:solidFill>
                <a:latin typeface="Economica"/>
                <a:ea typeface="Economica"/>
                <a:cs typeface="Economica"/>
                <a:sym typeface="Economica"/>
              </a:rPr>
              <a:t>Acceleration length</a:t>
            </a:r>
            <a:endParaRPr lang="en-ZA" dirty="0"/>
          </a:p>
        </p:txBody>
      </p:sp>
      <p:sp>
        <p:nvSpPr>
          <p:cNvPr id="37" name="Google Shape;139;p20">
            <a:extLst>
              <a:ext uri="{FF2B5EF4-FFF2-40B4-BE49-F238E27FC236}">
                <a16:creationId xmlns:a16="http://schemas.microsoft.com/office/drawing/2014/main" id="{4CD75A55-6D85-07CA-F3AC-B267019E1F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29546" y="-71272"/>
            <a:ext cx="481445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" b="1" dirty="0">
                <a:latin typeface="Economica"/>
                <a:ea typeface="Economica"/>
                <a:cs typeface="Economica"/>
                <a:sym typeface="Economica"/>
              </a:rPr>
              <a:t>Dissipative magnetosphere</a:t>
            </a:r>
            <a:endParaRPr dirty="0"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46" name="Rectangle 3">
            <a:extLst>
              <a:ext uri="{FF2B5EF4-FFF2-40B4-BE49-F238E27FC236}">
                <a16:creationId xmlns:a16="http://schemas.microsoft.com/office/drawing/2014/main" id="{B5EAC06C-4F43-8A8C-3BD1-0375C0FB1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72" y="4829087"/>
            <a:ext cx="4258774" cy="30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8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Economica" panose="020B0604020202020204" charset="0"/>
              </a:rPr>
              <a:t>Li, </a:t>
            </a:r>
            <a:r>
              <a:rPr kumimoji="0" lang="en-US" altLang="en-US" sz="1380" b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Economica" panose="020B0604020202020204" charset="0"/>
              </a:rPr>
              <a:t>Spitkovsky</a:t>
            </a:r>
            <a:r>
              <a:rPr kumimoji="0" lang="en-US" altLang="en-US" sz="138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Economica" panose="020B0604020202020204" charset="0"/>
              </a:rPr>
              <a:t> &amp; </a:t>
            </a:r>
            <a:r>
              <a:rPr kumimoji="0" lang="en-US" altLang="en-US" sz="1380" b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Economica" panose="020B0604020202020204" charset="0"/>
              </a:rPr>
              <a:t>Tchekhovskoy</a:t>
            </a:r>
            <a:r>
              <a:rPr kumimoji="0" lang="en-US" altLang="en-US" sz="138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Economica" panose="020B0604020202020204" charset="0"/>
              </a:rPr>
              <a:t> (2012)</a:t>
            </a:r>
            <a:endParaRPr kumimoji="0" lang="en-US" altLang="en-US" sz="138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conomica" panose="020B0604020202020204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BB0B4FE-BCC3-F027-9A1A-DF5D263EEF6D}"/>
              </a:ext>
            </a:extLst>
          </p:cNvPr>
          <p:cNvGrpSpPr/>
          <p:nvPr/>
        </p:nvGrpSpPr>
        <p:grpSpPr>
          <a:xfrm>
            <a:off x="133118" y="152401"/>
            <a:ext cx="4021116" cy="4660798"/>
            <a:chOff x="4926010" y="0"/>
            <a:chExt cx="4147219" cy="5143500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E791F412-133D-8C3E-AEBB-F2498BB2A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26010" y="0"/>
              <a:ext cx="4147219" cy="5143500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990BB5F-6FD7-6200-7B0F-A3E9E8F82965}"/>
                </a:ext>
              </a:extLst>
            </p:cNvPr>
            <p:cNvSpPr txBox="1"/>
            <p:nvPr/>
          </p:nvSpPr>
          <p:spPr>
            <a:xfrm>
              <a:off x="5257800" y="17784"/>
              <a:ext cx="881007" cy="335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conomica" panose="020B0604020202020204" charset="0"/>
                </a:rPr>
                <a:t>Force free </a:t>
              </a:r>
              <a:endParaRPr lang="en-ZA" sz="1200" dirty="0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57EED84-1ABD-E084-41B6-E8DE4C06854A}"/>
                </a:ext>
              </a:extLst>
            </p:cNvPr>
            <p:cNvSpPr txBox="1"/>
            <p:nvPr/>
          </p:nvSpPr>
          <p:spPr>
            <a:xfrm>
              <a:off x="5208867" y="1797121"/>
              <a:ext cx="665018" cy="335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conomica" panose="020B0604020202020204" charset="0"/>
                </a:rPr>
                <a:t>𝜎 = 2𝛺 </a:t>
              </a:r>
              <a:endParaRPr lang="en-ZA" sz="1200" dirty="0">
                <a:solidFill>
                  <a:schemeClr val="tx1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5199D04-D0C6-8CDF-6874-8A018CBC56A1}"/>
                </a:ext>
              </a:extLst>
            </p:cNvPr>
            <p:cNvSpPr txBox="1"/>
            <p:nvPr/>
          </p:nvSpPr>
          <p:spPr>
            <a:xfrm>
              <a:off x="7502237" y="3573707"/>
              <a:ext cx="1165636" cy="335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Economica" panose="020B0604020202020204" charset="0"/>
                </a:rPr>
                <a:t>Vacuum dipole</a:t>
              </a:r>
              <a:endParaRPr kumimoji="0" lang="en-US" altLang="en-US" sz="12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conomica" panose="020B060402020202020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70A4272-78B4-59C3-28FB-402494F2E1B9}"/>
                </a:ext>
              </a:extLst>
            </p:cNvPr>
            <p:cNvSpPr txBox="1"/>
            <p:nvPr/>
          </p:nvSpPr>
          <p:spPr>
            <a:xfrm>
              <a:off x="7356325" y="30663"/>
              <a:ext cx="665018" cy="335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conomica" panose="020B0604020202020204" charset="0"/>
                </a:rPr>
                <a:t>𝜎 = 6𝛺 </a:t>
              </a:r>
              <a:endParaRPr lang="en-ZA" sz="12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E7AB115-8D64-EAF6-D6AD-F010382106D1}"/>
                </a:ext>
              </a:extLst>
            </p:cNvPr>
            <p:cNvSpPr txBox="1"/>
            <p:nvPr/>
          </p:nvSpPr>
          <p:spPr>
            <a:xfrm>
              <a:off x="7370181" y="1783266"/>
              <a:ext cx="770824" cy="335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conomica" panose="020B0604020202020204" charset="0"/>
                </a:rPr>
                <a:t>𝜎 = 0.6𝛺 </a:t>
              </a:r>
              <a:endParaRPr lang="en-ZA" sz="1200" dirty="0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787824E-D650-12B5-D27C-C103B9EF64B9}"/>
                </a:ext>
              </a:extLst>
            </p:cNvPr>
            <p:cNvSpPr txBox="1"/>
            <p:nvPr/>
          </p:nvSpPr>
          <p:spPr>
            <a:xfrm>
              <a:off x="5254493" y="3568608"/>
              <a:ext cx="770824" cy="335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1200" b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conomica" panose="020B0604020202020204" charset="0"/>
                </a:rPr>
                <a:t>𝜎 = 0.2𝛺 </a:t>
              </a:r>
              <a:endParaRPr lang="en-ZA" sz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8055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2" title="Dissapative75_KHK14.jpg"/>
          <p:cNvPicPr preferRelativeResize="0"/>
          <p:nvPr/>
        </p:nvPicPr>
        <p:blipFill rotWithShape="1">
          <a:blip r:embed="rId3">
            <a:alphaModFix/>
          </a:blip>
          <a:srcRect l="-40" t="17974" r="73242" b="78086"/>
          <a:stretch/>
        </p:blipFill>
        <p:spPr>
          <a:xfrm>
            <a:off x="637309" y="1001272"/>
            <a:ext cx="775070" cy="4011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5" name="Google Shape;185;p22"/>
          <p:cNvGrpSpPr/>
          <p:nvPr/>
        </p:nvGrpSpPr>
        <p:grpSpPr>
          <a:xfrm>
            <a:off x="1394773" y="83127"/>
            <a:ext cx="2983263" cy="5020751"/>
            <a:chOff x="2150950" y="65824"/>
            <a:chExt cx="2760948" cy="4590086"/>
          </a:xfrm>
        </p:grpSpPr>
        <p:pic>
          <p:nvPicPr>
            <p:cNvPr id="186" name="Google Shape;186;p22" title="PP_g1_sig0.02.jp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150950" y="65824"/>
              <a:ext cx="1679521" cy="8920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22" title="LC_g1_sig0.02.jp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820622" y="75065"/>
              <a:ext cx="1078888" cy="804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22" title="PP_g2_sig0.02.jp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153278" y="799364"/>
              <a:ext cx="1679522" cy="8920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22" title="LC_g2_sig0.02.jp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826260" y="831800"/>
              <a:ext cx="1078883" cy="804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2" title="PP_g3_sig0.02.jpg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156359" y="1539815"/>
              <a:ext cx="1679511" cy="8920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1" name="Google Shape;191;p22" title="LC_g3_sig0.02.jp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3829537" y="1570518"/>
              <a:ext cx="1078888" cy="8044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2" name="Google Shape;192;p22" title="LC_g4_sig0.02.jpg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3831850" y="2305393"/>
              <a:ext cx="1078901" cy="8045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22" title="PP_g4_sig0.02.jpg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2160799" y="2282046"/>
              <a:ext cx="1679525" cy="8920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2" title="PP_g5_sig0.02.jpg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160105" y="3021284"/>
              <a:ext cx="1679525" cy="8920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22" title="LC_g5_sig0.02.jpg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3831166" y="3047647"/>
              <a:ext cx="1078892" cy="804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22" title="LC_g6_sig0.02.jpg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832998" y="3788564"/>
              <a:ext cx="1078901" cy="8045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2" title="PP_g6_sig0.02.jpg"/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2156350" y="3763848"/>
              <a:ext cx="1679525" cy="89206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8" name="Google Shape;198;p22" title="Dissapative75_KHK14.jpg"/>
          <p:cNvPicPr preferRelativeResize="0"/>
          <p:nvPr/>
        </p:nvPicPr>
        <p:blipFill rotWithShape="1">
          <a:blip r:embed="rId3">
            <a:alphaModFix/>
          </a:blip>
          <a:srcRect l="-40" t="41267" r="80817" b="55316"/>
          <a:stretch/>
        </p:blipFill>
        <p:spPr>
          <a:xfrm>
            <a:off x="8417964" y="994900"/>
            <a:ext cx="548700" cy="3351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0" name="Google Shape;200;p22"/>
          <p:cNvGrpSpPr/>
          <p:nvPr/>
        </p:nvGrpSpPr>
        <p:grpSpPr>
          <a:xfrm>
            <a:off x="5323255" y="93236"/>
            <a:ext cx="3025812" cy="4983386"/>
            <a:chOff x="5450584" y="194951"/>
            <a:chExt cx="2856692" cy="4730913"/>
          </a:xfrm>
        </p:grpSpPr>
        <p:pic>
          <p:nvPicPr>
            <p:cNvPr id="201" name="Google Shape;201;p22" title="LC_g1_sig1.jpg"/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7163441" y="194951"/>
              <a:ext cx="1132325" cy="844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22" title="PP_g1_sig1.jpg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5450584" y="198171"/>
              <a:ext cx="1711726" cy="90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22" title="PP_g2_sig1.jpg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5450584" y="956847"/>
              <a:ext cx="1711726" cy="9091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22" title="LC_g2_sig1.jpg"/>
            <p:cNvPicPr preferRelativeResize="0"/>
            <p:nvPr/>
          </p:nvPicPr>
          <p:blipFill>
            <a:blip r:embed="rId19">
              <a:alphaModFix/>
            </a:blip>
            <a:stretch>
              <a:fillRect/>
            </a:stretch>
          </p:blipFill>
          <p:spPr>
            <a:xfrm>
              <a:off x="7172600" y="966016"/>
              <a:ext cx="1132325" cy="844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22" title="LC_g3_sig1.jpg"/>
            <p:cNvPicPr preferRelativeResize="0"/>
            <p:nvPr/>
          </p:nvPicPr>
          <p:blipFill>
            <a:blip r:embed="rId20">
              <a:alphaModFix/>
            </a:blip>
            <a:stretch>
              <a:fillRect/>
            </a:stretch>
          </p:blipFill>
          <p:spPr>
            <a:xfrm>
              <a:off x="7171470" y="1734405"/>
              <a:ext cx="1132321" cy="844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2" title="PP_g3_sig1.jpg"/>
            <p:cNvPicPr preferRelativeResize="0"/>
            <p:nvPr/>
          </p:nvPicPr>
          <p:blipFill>
            <a:blip r:embed="rId21">
              <a:alphaModFix/>
            </a:blip>
            <a:stretch>
              <a:fillRect/>
            </a:stretch>
          </p:blipFill>
          <p:spPr>
            <a:xfrm>
              <a:off x="5454717" y="1719501"/>
              <a:ext cx="1711726" cy="9091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22" title="PP_g4_sig1.jpg"/>
            <p:cNvPicPr preferRelativeResize="0"/>
            <p:nvPr/>
          </p:nvPicPr>
          <p:blipFill>
            <a:blip r:embed="rId22">
              <a:alphaModFix/>
            </a:blip>
            <a:stretch>
              <a:fillRect/>
            </a:stretch>
          </p:blipFill>
          <p:spPr>
            <a:xfrm>
              <a:off x="5460808" y="2482167"/>
              <a:ext cx="1711742" cy="90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22" title="LC_g4_sig1.jpg"/>
            <p:cNvPicPr preferRelativeResize="0"/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>
              <a:off x="7174943" y="2501613"/>
              <a:ext cx="1132324" cy="8443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209;p22" title="PP_g5_sig1.jpg"/>
            <p:cNvPicPr preferRelativeResize="0"/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>
              <a:off x="5459733" y="3254009"/>
              <a:ext cx="1711750" cy="9091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" name="Google Shape;210;p22" title="LC_g5_sig1.jpg"/>
            <p:cNvPicPr preferRelativeResize="0"/>
            <p:nvPr/>
          </p:nvPicPr>
          <p:blipFill>
            <a:blip r:embed="rId25">
              <a:alphaModFix/>
            </a:blip>
            <a:stretch>
              <a:fillRect/>
            </a:stretch>
          </p:blipFill>
          <p:spPr>
            <a:xfrm>
              <a:off x="7174950" y="3270833"/>
              <a:ext cx="1132325" cy="8443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22" title="LC_g6_sig1.jpg"/>
            <p:cNvPicPr preferRelativeResize="0"/>
            <p:nvPr/>
          </p:nvPicPr>
          <p:blipFill>
            <a:blip r:embed="rId26">
              <a:alphaModFix/>
            </a:blip>
            <a:stretch>
              <a:fillRect/>
            </a:stretch>
          </p:blipFill>
          <p:spPr>
            <a:xfrm>
              <a:off x="7174950" y="4041941"/>
              <a:ext cx="1132325" cy="8443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2" name="Google Shape;212;p22" title="PP_g6_sig1.jpg"/>
            <p:cNvPicPr preferRelativeResize="0"/>
            <p:nvPr/>
          </p:nvPicPr>
          <p:blipFill>
            <a:blip r:embed="rId27">
              <a:alphaModFix/>
            </a:blip>
            <a:stretch>
              <a:fillRect/>
            </a:stretch>
          </p:blipFill>
          <p:spPr>
            <a:xfrm>
              <a:off x="5464384" y="4016674"/>
              <a:ext cx="1711750" cy="9091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3" name="Google Shape;213;p22"/>
          <p:cNvGrpSpPr/>
          <p:nvPr/>
        </p:nvGrpSpPr>
        <p:grpSpPr>
          <a:xfrm>
            <a:off x="3146564" y="258141"/>
            <a:ext cx="2092800" cy="4464314"/>
            <a:chOff x="3420068" y="-85638"/>
            <a:chExt cx="2092800" cy="4464314"/>
          </a:xfrm>
        </p:grpSpPr>
        <p:sp>
          <p:nvSpPr>
            <p:cNvPr id="214" name="Google Shape;214;p22"/>
            <p:cNvSpPr txBox="1"/>
            <p:nvPr/>
          </p:nvSpPr>
          <p:spPr>
            <a:xfrm>
              <a:off x="3420068" y="-85638"/>
              <a:ext cx="2092800" cy="444000"/>
            </a:xfrm>
            <a:prstGeom prst="rect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0.1 - 0.3 GeV</a:t>
              </a:r>
              <a:endParaRPr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endParaRPr>
            </a:p>
          </p:txBody>
        </p:sp>
        <p:sp>
          <p:nvSpPr>
            <p:cNvPr id="215" name="Google Shape;215;p22"/>
            <p:cNvSpPr txBox="1"/>
            <p:nvPr/>
          </p:nvSpPr>
          <p:spPr>
            <a:xfrm>
              <a:off x="4177868" y="763973"/>
              <a:ext cx="1335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0.3 - 1 GeV</a:t>
              </a:r>
              <a:endParaRPr b="1" dirty="0">
                <a:solidFill>
                  <a:schemeClr val="dk1"/>
                </a:solidFill>
              </a:endParaRPr>
            </a:p>
          </p:txBody>
        </p:sp>
        <p:sp>
          <p:nvSpPr>
            <p:cNvPr id="216" name="Google Shape;216;p22"/>
            <p:cNvSpPr txBox="1"/>
            <p:nvPr/>
          </p:nvSpPr>
          <p:spPr>
            <a:xfrm>
              <a:off x="4235903" y="1604688"/>
              <a:ext cx="1228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1 - 3 GeV</a:t>
              </a:r>
              <a:endParaRPr b="1">
                <a:solidFill>
                  <a:schemeClr val="dk1"/>
                </a:solidFill>
              </a:endParaRPr>
            </a:p>
          </p:txBody>
        </p:sp>
        <p:sp>
          <p:nvSpPr>
            <p:cNvPr id="217" name="Google Shape;217;p22"/>
            <p:cNvSpPr txBox="1"/>
            <p:nvPr/>
          </p:nvSpPr>
          <p:spPr>
            <a:xfrm>
              <a:off x="3973240" y="2395212"/>
              <a:ext cx="1515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3 - 8 GeV</a:t>
              </a:r>
              <a:endParaRPr b="1" dirty="0">
                <a:solidFill>
                  <a:schemeClr val="dk1"/>
                </a:solidFill>
              </a:endParaRPr>
            </a:p>
          </p:txBody>
        </p:sp>
        <p:sp>
          <p:nvSpPr>
            <p:cNvPr id="218" name="Google Shape;218;p22"/>
            <p:cNvSpPr txBox="1"/>
            <p:nvPr/>
          </p:nvSpPr>
          <p:spPr>
            <a:xfrm>
              <a:off x="3989248" y="3978476"/>
              <a:ext cx="1515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&gt; 20 GeV </a:t>
              </a:r>
              <a:endParaRPr b="1">
                <a:solidFill>
                  <a:schemeClr val="dk1"/>
                </a:solidFill>
              </a:endParaRPr>
            </a:p>
          </p:txBody>
        </p:sp>
        <p:sp>
          <p:nvSpPr>
            <p:cNvPr id="219" name="Google Shape;219;p22"/>
            <p:cNvSpPr txBox="1"/>
            <p:nvPr/>
          </p:nvSpPr>
          <p:spPr>
            <a:xfrm>
              <a:off x="3606771" y="3234226"/>
              <a:ext cx="1889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8 - 20 GeV</a:t>
              </a:r>
              <a:endParaRPr b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endParaRPr>
            </a:p>
          </p:txBody>
        </p:sp>
      </p:grpSp>
      <p:sp>
        <p:nvSpPr>
          <p:cNvPr id="3" name="Google Shape;260;p23">
            <a:extLst>
              <a:ext uri="{FF2B5EF4-FFF2-40B4-BE49-F238E27FC236}">
                <a16:creationId xmlns:a16="http://schemas.microsoft.com/office/drawing/2014/main" id="{96255517-C11C-09C1-6E56-421FA55FE28B}"/>
              </a:ext>
            </a:extLst>
          </p:cNvPr>
          <p:cNvSpPr txBox="1"/>
          <p:nvPr/>
        </p:nvSpPr>
        <p:spPr>
          <a:xfrm rot="19998438">
            <a:off x="-30345" y="231407"/>
            <a:ext cx="1373295" cy="378211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2"/>
                </a:solidFill>
                <a:latin typeface="Economica"/>
                <a:ea typeface="Economica"/>
                <a:cs typeface="Economica"/>
                <a:sym typeface="Economica"/>
              </a:rPr>
              <a:t>Preliminary</a:t>
            </a:r>
            <a:endParaRPr sz="2000" b="1" dirty="0">
              <a:solidFill>
                <a:schemeClr val="bg2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5" name="Google Shape;260;p23">
            <a:extLst>
              <a:ext uri="{FF2B5EF4-FFF2-40B4-BE49-F238E27FC236}">
                <a16:creationId xmlns:a16="http://schemas.microsoft.com/office/drawing/2014/main" id="{D33F38FD-E742-1771-ECF2-D7BEB20A626F}"/>
              </a:ext>
            </a:extLst>
          </p:cNvPr>
          <p:cNvSpPr txBox="1"/>
          <p:nvPr/>
        </p:nvSpPr>
        <p:spPr>
          <a:xfrm>
            <a:off x="-42116" y="1563403"/>
            <a:ext cx="1449388" cy="74393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(FIDO)  FF Inside + Dissipative outside</a:t>
            </a:r>
            <a:endParaRPr sz="1600" b="1" dirty="0">
              <a:solidFill>
                <a:schemeClr val="tx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DBDD33-B5FD-8183-BBBB-E4E136D02D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14" name="Google Shape;184;p22" title="Dissapative75_KHK14.jpg">
            <a:extLst>
              <a:ext uri="{FF2B5EF4-FFF2-40B4-BE49-F238E27FC236}">
                <a16:creationId xmlns:a16="http://schemas.microsoft.com/office/drawing/2014/main" id="{0D1CE748-3320-86EB-4A20-FC01EDB7C9B1}"/>
              </a:ext>
            </a:extLst>
          </p:cNvPr>
          <p:cNvPicPr preferRelativeResize="0"/>
          <p:nvPr/>
        </p:nvPicPr>
        <p:blipFill rotWithShape="1">
          <a:blip r:embed="rId28">
            <a:alphaModFix/>
          </a:blip>
          <a:srcRect l="3745" r="74717" b="97299"/>
          <a:stretch/>
        </p:blipFill>
        <p:spPr>
          <a:xfrm>
            <a:off x="637309" y="789709"/>
            <a:ext cx="540168" cy="203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22"/>
          <p:cNvGrpSpPr/>
          <p:nvPr/>
        </p:nvGrpSpPr>
        <p:grpSpPr>
          <a:xfrm>
            <a:off x="3188126" y="237360"/>
            <a:ext cx="2092800" cy="4464314"/>
            <a:chOff x="3420068" y="-85638"/>
            <a:chExt cx="2092800" cy="4464314"/>
          </a:xfrm>
        </p:grpSpPr>
        <p:sp>
          <p:nvSpPr>
            <p:cNvPr id="214" name="Google Shape;214;p22"/>
            <p:cNvSpPr txBox="1"/>
            <p:nvPr/>
          </p:nvSpPr>
          <p:spPr>
            <a:xfrm>
              <a:off x="3420068" y="-85638"/>
              <a:ext cx="2092800" cy="444000"/>
            </a:xfrm>
            <a:prstGeom prst="rect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0.1 - 0.3 GeV</a:t>
              </a:r>
              <a:endParaRPr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endParaRPr>
            </a:p>
          </p:txBody>
        </p:sp>
        <p:sp>
          <p:nvSpPr>
            <p:cNvPr id="215" name="Google Shape;215;p22"/>
            <p:cNvSpPr txBox="1"/>
            <p:nvPr/>
          </p:nvSpPr>
          <p:spPr>
            <a:xfrm>
              <a:off x="4177868" y="763973"/>
              <a:ext cx="1335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0.3 - 1 GeV</a:t>
              </a:r>
              <a:endParaRPr b="1" dirty="0">
                <a:solidFill>
                  <a:schemeClr val="dk1"/>
                </a:solidFill>
              </a:endParaRPr>
            </a:p>
          </p:txBody>
        </p:sp>
        <p:sp>
          <p:nvSpPr>
            <p:cNvPr id="216" name="Google Shape;216;p22"/>
            <p:cNvSpPr txBox="1"/>
            <p:nvPr/>
          </p:nvSpPr>
          <p:spPr>
            <a:xfrm>
              <a:off x="4235903" y="1604688"/>
              <a:ext cx="1228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1 - 3 GeV</a:t>
              </a:r>
              <a:endParaRPr b="1">
                <a:solidFill>
                  <a:schemeClr val="dk1"/>
                </a:solidFill>
              </a:endParaRPr>
            </a:p>
          </p:txBody>
        </p:sp>
        <p:sp>
          <p:nvSpPr>
            <p:cNvPr id="217" name="Google Shape;217;p22"/>
            <p:cNvSpPr txBox="1"/>
            <p:nvPr/>
          </p:nvSpPr>
          <p:spPr>
            <a:xfrm>
              <a:off x="3973240" y="2395212"/>
              <a:ext cx="1515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3 - 8 GeV</a:t>
              </a:r>
              <a:endParaRPr b="1" dirty="0">
                <a:solidFill>
                  <a:schemeClr val="dk1"/>
                </a:solidFill>
              </a:endParaRPr>
            </a:p>
          </p:txBody>
        </p:sp>
        <p:sp>
          <p:nvSpPr>
            <p:cNvPr id="218" name="Google Shape;218;p22"/>
            <p:cNvSpPr txBox="1"/>
            <p:nvPr/>
          </p:nvSpPr>
          <p:spPr>
            <a:xfrm>
              <a:off x="3989248" y="3978476"/>
              <a:ext cx="1515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&gt; 20 GeV </a:t>
              </a:r>
              <a:endParaRPr b="1">
                <a:solidFill>
                  <a:schemeClr val="dk1"/>
                </a:solidFill>
              </a:endParaRPr>
            </a:p>
          </p:txBody>
        </p:sp>
        <p:sp>
          <p:nvSpPr>
            <p:cNvPr id="219" name="Google Shape;219;p22"/>
            <p:cNvSpPr txBox="1"/>
            <p:nvPr/>
          </p:nvSpPr>
          <p:spPr>
            <a:xfrm>
              <a:off x="3606771" y="3234226"/>
              <a:ext cx="1889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chemeClr val="dk1"/>
                  </a:solidFill>
                  <a:latin typeface="Economica"/>
                  <a:ea typeface="Economica"/>
                  <a:cs typeface="Economica"/>
                  <a:sym typeface="Economica"/>
                </a:rPr>
                <a:t>8 - 20 GeV</a:t>
              </a:r>
              <a:endParaRPr b="1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endParaRPr>
            </a:p>
          </p:txBody>
        </p:sp>
      </p:grpSp>
      <p:sp>
        <p:nvSpPr>
          <p:cNvPr id="3" name="Google Shape;260;p23">
            <a:extLst>
              <a:ext uri="{FF2B5EF4-FFF2-40B4-BE49-F238E27FC236}">
                <a16:creationId xmlns:a16="http://schemas.microsoft.com/office/drawing/2014/main" id="{96255517-C11C-09C1-6E56-421FA55FE28B}"/>
              </a:ext>
            </a:extLst>
          </p:cNvPr>
          <p:cNvSpPr txBox="1"/>
          <p:nvPr/>
        </p:nvSpPr>
        <p:spPr>
          <a:xfrm rot="19998438">
            <a:off x="-30345" y="231407"/>
            <a:ext cx="1373295" cy="378211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bg2"/>
                </a:solidFill>
                <a:latin typeface="Economica"/>
                <a:ea typeface="Economica"/>
                <a:cs typeface="Economica"/>
                <a:sym typeface="Economica"/>
              </a:rPr>
              <a:t>Preliminary</a:t>
            </a:r>
            <a:endParaRPr sz="2000" b="1" dirty="0">
              <a:solidFill>
                <a:schemeClr val="bg2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4" name="Google Shape;184;p22" title="Dissapative75_KHK14.jpg">
            <a:extLst>
              <a:ext uri="{FF2B5EF4-FFF2-40B4-BE49-F238E27FC236}">
                <a16:creationId xmlns:a16="http://schemas.microsoft.com/office/drawing/2014/main" id="{B0A354C9-501F-466A-865B-82BB749389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745" r="74717" b="97299"/>
          <a:stretch/>
        </p:blipFill>
        <p:spPr>
          <a:xfrm>
            <a:off x="637309" y="789709"/>
            <a:ext cx="540168" cy="2037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60;p23">
            <a:extLst>
              <a:ext uri="{FF2B5EF4-FFF2-40B4-BE49-F238E27FC236}">
                <a16:creationId xmlns:a16="http://schemas.microsoft.com/office/drawing/2014/main" id="{D33F38FD-E742-1771-ECF2-D7BEB20A626F}"/>
              </a:ext>
            </a:extLst>
          </p:cNvPr>
          <p:cNvSpPr txBox="1"/>
          <p:nvPr/>
        </p:nvSpPr>
        <p:spPr>
          <a:xfrm>
            <a:off x="-42116" y="1563403"/>
            <a:ext cx="1449388" cy="743933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1"/>
                </a:solidFill>
                <a:latin typeface="Economica"/>
                <a:ea typeface="Economica"/>
                <a:cs typeface="Economica"/>
                <a:sym typeface="Economica"/>
              </a:rPr>
              <a:t>(FIDO)  FF Inside + Dissipative outside</a:t>
            </a:r>
            <a:endParaRPr sz="1600" b="1" dirty="0">
              <a:solidFill>
                <a:schemeClr val="tx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DBDD33-B5FD-8183-BBBB-E4E136D02D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6" name="Google Shape;227;p23" title="Dissapative75_KHK14.jpg">
            <a:extLst>
              <a:ext uri="{FF2B5EF4-FFF2-40B4-BE49-F238E27FC236}">
                <a16:creationId xmlns:a16="http://schemas.microsoft.com/office/drawing/2014/main" id="{0BB96649-8B76-EF45-1398-7811D12141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64022" r="77282" b="33254"/>
          <a:stretch/>
        </p:blipFill>
        <p:spPr>
          <a:xfrm>
            <a:off x="658308" y="1078613"/>
            <a:ext cx="689594" cy="27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44;p23" title="Dissapative75_KHK14.jpg">
            <a:extLst>
              <a:ext uri="{FF2B5EF4-FFF2-40B4-BE49-F238E27FC236}">
                <a16:creationId xmlns:a16="http://schemas.microsoft.com/office/drawing/2014/main" id="{251CB84F-B0D8-817E-B712-ECB2434F4F0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86423" r="74633" b="9703"/>
          <a:stretch/>
        </p:blipFill>
        <p:spPr>
          <a:xfrm>
            <a:off x="8409709" y="1107752"/>
            <a:ext cx="703496" cy="332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230;p23">
            <a:extLst>
              <a:ext uri="{FF2B5EF4-FFF2-40B4-BE49-F238E27FC236}">
                <a16:creationId xmlns:a16="http://schemas.microsoft.com/office/drawing/2014/main" id="{53C2D208-3BC6-72AA-A9A2-E02408316B9C}"/>
              </a:ext>
            </a:extLst>
          </p:cNvPr>
          <p:cNvGrpSpPr/>
          <p:nvPr/>
        </p:nvGrpSpPr>
        <p:grpSpPr>
          <a:xfrm>
            <a:off x="1288734" y="76200"/>
            <a:ext cx="3129857" cy="4980617"/>
            <a:chOff x="1345425" y="121500"/>
            <a:chExt cx="2860575" cy="4619488"/>
          </a:xfrm>
        </p:grpSpPr>
        <p:pic>
          <p:nvPicPr>
            <p:cNvPr id="9" name="Google Shape;231;p23" title="PP_tot_sig30.jpg">
              <a:extLst>
                <a:ext uri="{FF2B5EF4-FFF2-40B4-BE49-F238E27FC236}">
                  <a16:creationId xmlns:a16="http://schemas.microsoft.com/office/drawing/2014/main" id="{B33745A3-4011-152A-558E-9548C672C8BA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345429" y="124190"/>
              <a:ext cx="1688799" cy="8969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232;p23" title="LC_tot_sig30.jpg">
              <a:extLst>
                <a:ext uri="{FF2B5EF4-FFF2-40B4-BE49-F238E27FC236}">
                  <a16:creationId xmlns:a16="http://schemas.microsoft.com/office/drawing/2014/main" id="{07A62366-7C93-4743-B089-5F3D2507A21C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053288" y="121500"/>
              <a:ext cx="1148412" cy="8563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233;p23" title="LC_g2_sig30.jpg">
              <a:extLst>
                <a:ext uri="{FF2B5EF4-FFF2-40B4-BE49-F238E27FC236}">
                  <a16:creationId xmlns:a16="http://schemas.microsoft.com/office/drawing/2014/main" id="{E22F2249-EBAD-1F54-42BB-F2A5A2D4FBFA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055753" y="871140"/>
              <a:ext cx="1148409" cy="8563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234;p23" title="PP_g2_sig30.jpg">
              <a:extLst>
                <a:ext uri="{FF2B5EF4-FFF2-40B4-BE49-F238E27FC236}">
                  <a16:creationId xmlns:a16="http://schemas.microsoft.com/office/drawing/2014/main" id="{BED88E7B-C4A8-3695-187D-23E9EF236A5F}"/>
                </a:ext>
              </a:extLst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345425" y="871131"/>
              <a:ext cx="1688796" cy="8970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235;p23" title="LC_g3_sig30.jpg">
              <a:extLst>
                <a:ext uri="{FF2B5EF4-FFF2-40B4-BE49-F238E27FC236}">
                  <a16:creationId xmlns:a16="http://schemas.microsoft.com/office/drawing/2014/main" id="{81A40F31-070E-F04B-4D0D-7B789149B179}"/>
                </a:ext>
              </a:extLst>
            </p:cNvPr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3055760" y="1620528"/>
              <a:ext cx="1148409" cy="8563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236;p23" title="PP_g3_sig30.jpg">
              <a:extLst>
                <a:ext uri="{FF2B5EF4-FFF2-40B4-BE49-F238E27FC236}">
                  <a16:creationId xmlns:a16="http://schemas.microsoft.com/office/drawing/2014/main" id="{744FC998-3924-68AC-5ED0-B95653DB2F54}"/>
                </a:ext>
              </a:extLst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351793" y="1619773"/>
              <a:ext cx="1688794" cy="8970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237;p23" title="LC_g4_sig30.jpg">
              <a:extLst>
                <a:ext uri="{FF2B5EF4-FFF2-40B4-BE49-F238E27FC236}">
                  <a16:creationId xmlns:a16="http://schemas.microsoft.com/office/drawing/2014/main" id="{A012B395-00FB-8611-71E6-7A962EB360D3}"/>
                </a:ext>
              </a:extLst>
            </p:cNvPr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3057590" y="2371502"/>
              <a:ext cx="1148409" cy="8563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238;p23" title="PP_g4_sig30.jpg">
              <a:extLst>
                <a:ext uri="{FF2B5EF4-FFF2-40B4-BE49-F238E27FC236}">
                  <a16:creationId xmlns:a16="http://schemas.microsoft.com/office/drawing/2014/main" id="{457D91FE-2CF1-3186-872F-3583AE11C309}"/>
                </a:ext>
              </a:extLst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352737" y="2366137"/>
              <a:ext cx="1688794" cy="8970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239;p23" title="PP_g5_sig30.jpg">
              <a:extLst>
                <a:ext uri="{FF2B5EF4-FFF2-40B4-BE49-F238E27FC236}">
                  <a16:creationId xmlns:a16="http://schemas.microsoft.com/office/drawing/2014/main" id="{2AD13D74-C9F3-AE12-E331-548F382741F1}"/>
                </a:ext>
              </a:extLst>
            </p:cNvPr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1352018" y="3102895"/>
              <a:ext cx="1688785" cy="8970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240;p23" title="LC_g5_sig30.jpg">
              <a:extLst>
                <a:ext uri="{FF2B5EF4-FFF2-40B4-BE49-F238E27FC236}">
                  <a16:creationId xmlns:a16="http://schemas.microsoft.com/office/drawing/2014/main" id="{5011CAB1-FFD9-6821-7525-EB8CD2425035}"/>
                </a:ext>
              </a:extLst>
            </p:cNvPr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054741" y="3120809"/>
              <a:ext cx="1148409" cy="8563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241;p23" title="LC_g6_sig30.jpg">
              <a:extLst>
                <a:ext uri="{FF2B5EF4-FFF2-40B4-BE49-F238E27FC236}">
                  <a16:creationId xmlns:a16="http://schemas.microsoft.com/office/drawing/2014/main" id="{7C0F3062-783D-34A2-EC75-EF14A172620C}"/>
                </a:ext>
              </a:extLst>
            </p:cNvPr>
            <p:cNvPicPr preferRelativeResize="0"/>
            <p:nvPr/>
          </p:nvPicPr>
          <p:blipFill>
            <a:blip r:embed="rId15">
              <a:alphaModFix/>
            </a:blip>
            <a:stretch>
              <a:fillRect/>
            </a:stretch>
          </p:blipFill>
          <p:spPr>
            <a:xfrm>
              <a:off x="3055701" y="3877862"/>
              <a:ext cx="1148068" cy="8560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42;p23" title="PP_g6_sig30.jpg">
              <a:extLst>
                <a:ext uri="{FF2B5EF4-FFF2-40B4-BE49-F238E27FC236}">
                  <a16:creationId xmlns:a16="http://schemas.microsoft.com/office/drawing/2014/main" id="{AF27584D-B238-696E-7057-303160AB80C3}"/>
                </a:ext>
              </a:extLst>
            </p:cNvPr>
            <p:cNvPicPr preferRelativeResize="0"/>
            <p:nvPr/>
          </p:nvPicPr>
          <p:blipFill>
            <a:blip r:embed="rId16">
              <a:alphaModFix/>
            </a:blip>
            <a:stretch>
              <a:fillRect/>
            </a:stretch>
          </p:blipFill>
          <p:spPr>
            <a:xfrm>
              <a:off x="1352727" y="3844251"/>
              <a:ext cx="1688315" cy="8967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oogle Shape;253;p23">
            <a:extLst>
              <a:ext uri="{FF2B5EF4-FFF2-40B4-BE49-F238E27FC236}">
                <a16:creationId xmlns:a16="http://schemas.microsoft.com/office/drawing/2014/main" id="{795ADC4D-8C60-08DD-AE90-B383E76BFDB3}"/>
              </a:ext>
            </a:extLst>
          </p:cNvPr>
          <p:cNvGrpSpPr/>
          <p:nvPr/>
        </p:nvGrpSpPr>
        <p:grpSpPr>
          <a:xfrm>
            <a:off x="5350621" y="76200"/>
            <a:ext cx="3010323" cy="2619925"/>
            <a:chOff x="5275985" y="178136"/>
            <a:chExt cx="2776747" cy="2366025"/>
          </a:xfrm>
        </p:grpSpPr>
        <p:pic>
          <p:nvPicPr>
            <p:cNvPr id="22" name="Google Shape;254;p23" title="PP_g1_sig1000.jpg">
              <a:extLst>
                <a:ext uri="{FF2B5EF4-FFF2-40B4-BE49-F238E27FC236}">
                  <a16:creationId xmlns:a16="http://schemas.microsoft.com/office/drawing/2014/main" id="{4DD1E200-8CAB-D5BE-F333-DBAF689E8270}"/>
                </a:ext>
              </a:extLst>
            </p:cNvPr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5275985" y="178136"/>
              <a:ext cx="1659564" cy="8814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255;p23" title="LC_g1_sig1000.jpg">
              <a:extLst>
                <a:ext uri="{FF2B5EF4-FFF2-40B4-BE49-F238E27FC236}">
                  <a16:creationId xmlns:a16="http://schemas.microsoft.com/office/drawing/2014/main" id="{6D7B9B20-CC11-7278-76FB-24F8F7D73C0E}"/>
                </a:ext>
              </a:extLst>
            </p:cNvPr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6947567" y="187413"/>
              <a:ext cx="1103549" cy="8229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56;p23" title="LC_g2_sig1000.jpg">
              <a:extLst>
                <a:ext uri="{FF2B5EF4-FFF2-40B4-BE49-F238E27FC236}">
                  <a16:creationId xmlns:a16="http://schemas.microsoft.com/office/drawing/2014/main" id="{86E1402A-2C2D-C69B-DD63-F9E49B0BC559}"/>
                </a:ext>
              </a:extLst>
            </p:cNvPr>
            <p:cNvPicPr preferRelativeResize="0"/>
            <p:nvPr/>
          </p:nvPicPr>
          <p:blipFill>
            <a:blip r:embed="rId19">
              <a:alphaModFix/>
            </a:blip>
            <a:stretch>
              <a:fillRect/>
            </a:stretch>
          </p:blipFill>
          <p:spPr>
            <a:xfrm>
              <a:off x="6949183" y="922235"/>
              <a:ext cx="1103549" cy="82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7;p23" title="PP_g2_sig1000.jpg">
              <a:extLst>
                <a:ext uri="{FF2B5EF4-FFF2-40B4-BE49-F238E27FC236}">
                  <a16:creationId xmlns:a16="http://schemas.microsoft.com/office/drawing/2014/main" id="{EFA23A69-79A6-24B6-189D-3DD3CDB1B44F}"/>
                </a:ext>
              </a:extLst>
            </p:cNvPr>
            <p:cNvPicPr preferRelativeResize="0"/>
            <p:nvPr/>
          </p:nvPicPr>
          <p:blipFill>
            <a:blip r:embed="rId20">
              <a:alphaModFix/>
            </a:blip>
            <a:stretch>
              <a:fillRect/>
            </a:stretch>
          </p:blipFill>
          <p:spPr>
            <a:xfrm>
              <a:off x="5276904" y="925639"/>
              <a:ext cx="1659575" cy="8814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58;p23" title="PP_g3_sig1000.jpg">
              <a:extLst>
                <a:ext uri="{FF2B5EF4-FFF2-40B4-BE49-F238E27FC236}">
                  <a16:creationId xmlns:a16="http://schemas.microsoft.com/office/drawing/2014/main" id="{5A25FE8D-42EC-9FF6-F9FD-E6CAA77FBD6A}"/>
                </a:ext>
              </a:extLst>
            </p:cNvPr>
            <p:cNvPicPr preferRelativeResize="0"/>
            <p:nvPr/>
          </p:nvPicPr>
          <p:blipFill>
            <a:blip r:embed="rId21">
              <a:alphaModFix/>
            </a:blip>
            <a:stretch>
              <a:fillRect/>
            </a:stretch>
          </p:blipFill>
          <p:spPr>
            <a:xfrm>
              <a:off x="5281509" y="1662691"/>
              <a:ext cx="1659575" cy="8814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59;p23" title="LC_g3_sig1000.jpg">
              <a:extLst>
                <a:ext uri="{FF2B5EF4-FFF2-40B4-BE49-F238E27FC236}">
                  <a16:creationId xmlns:a16="http://schemas.microsoft.com/office/drawing/2014/main" id="{0E3159C0-8A9E-CB4B-D71A-C6D1AE825233}"/>
                </a:ext>
              </a:extLst>
            </p:cNvPr>
            <p:cNvPicPr preferRelativeResize="0"/>
            <p:nvPr/>
          </p:nvPicPr>
          <p:blipFill>
            <a:blip r:embed="rId22">
              <a:alphaModFix/>
            </a:blip>
            <a:stretch>
              <a:fillRect/>
            </a:stretch>
          </p:blipFill>
          <p:spPr>
            <a:xfrm>
              <a:off x="6948909" y="1653532"/>
              <a:ext cx="1103549" cy="822904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918907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4"/>
          <p:cNvSpPr txBox="1"/>
          <p:nvPr/>
        </p:nvSpPr>
        <p:spPr>
          <a:xfrm>
            <a:off x="167108" y="701063"/>
            <a:ext cx="8760600" cy="3865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Studying the high-energy gamma-ray emission as curvature (and later the synchro-curvature radiation) in dissipative magnetospheres we found that the model captures </a:t>
            </a:r>
            <a:r>
              <a:rPr lang="en" sz="1600" dirty="0">
                <a:solidFill>
                  <a:schemeClr val="accent1">
                    <a:lumMod val="75000"/>
                  </a:schemeClr>
                </a:solidFill>
                <a:latin typeface="Economica"/>
                <a:ea typeface="Economica"/>
                <a:cs typeface="Economica"/>
                <a:sym typeface="Economica"/>
              </a:rPr>
              <a:t>the</a:t>
            </a:r>
            <a:r>
              <a:rPr lang="en" sz="1600" b="1" dirty="0">
                <a:solidFill>
                  <a:schemeClr val="accent1">
                    <a:lumMod val="75000"/>
                  </a:schemeClr>
                </a:solidFill>
                <a:latin typeface="Economica"/>
                <a:ea typeface="Economica"/>
                <a:cs typeface="Economica"/>
                <a:sym typeface="Economica"/>
              </a:rPr>
              <a:t> general trends of the light curves with increasing energy, </a:t>
            </a:r>
            <a:r>
              <a:rPr lang="en" sz="1600" b="1" i="1" dirty="0">
                <a:solidFill>
                  <a:schemeClr val="accent1">
                    <a:lumMod val="75000"/>
                  </a:schemeClr>
                </a:solidFill>
                <a:latin typeface="Economica"/>
                <a:ea typeface="Economica"/>
                <a:cs typeface="Economica"/>
                <a:sym typeface="Economica"/>
              </a:rPr>
              <a:t>i.e., decrease of P1/P2 (second peak leading to larger spectral cutoffs), evolution / suppression of the inter-peak bridge emission, stable peak positions and a decrease in the peak widths. </a:t>
            </a:r>
            <a:endParaRPr sz="1600" b="1" i="1" dirty="0">
              <a:solidFill>
                <a:schemeClr val="accent1">
                  <a:lumMod val="75000"/>
                </a:schemeClr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Considering our choices of conductivity, lower values are preferred to fit the H.E.S.S. and Vela data at energies &gt;20 GeV, and this yields approximately larger energy cutoffs and larger accelerating rates.</a:t>
            </a:r>
            <a:endParaRPr sz="16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Need to do a comparison study with previous work and current studies (see Cao and Yang 2024, and other works):</a:t>
            </a:r>
            <a:endParaRPr sz="16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Economica"/>
              <a:buChar char="-"/>
            </a:pP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Explain the Vela pulsar’s high-energy emission as curvature in dissipative fields and also by extending the model to other radiation mechanisms, i.e., synchro-curvature radiation model </a:t>
            </a:r>
            <a:r>
              <a:rPr lang="en" sz="1600" b="1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(</a:t>
            </a:r>
            <a:r>
              <a:rPr lang="en-GB" sz="1600" b="1" dirty="0" err="1">
                <a:latin typeface="Economica" panose="020B0604020202020204" charset="0"/>
              </a:rPr>
              <a:t>Cerutti</a:t>
            </a:r>
            <a:r>
              <a:rPr lang="en-GB" sz="1600" b="1" dirty="0">
                <a:latin typeface="Economica" panose="020B0604020202020204" charset="0"/>
              </a:rPr>
              <a:t> et al. 2016, led by </a:t>
            </a:r>
            <a:r>
              <a:rPr lang="en-GB" sz="1600" b="1" dirty="0" err="1">
                <a:latin typeface="Economica" panose="020B0604020202020204" charset="0"/>
              </a:rPr>
              <a:t>Hambeleleni</a:t>
            </a:r>
            <a:r>
              <a:rPr lang="en-GB" sz="1600" b="1" dirty="0">
                <a:latin typeface="Economica" panose="020B0604020202020204" charset="0"/>
              </a:rPr>
              <a:t> Davids, earlier stage)</a:t>
            </a:r>
            <a:r>
              <a:rPr lang="en" sz="1600" dirty="0">
                <a:solidFill>
                  <a:schemeClr val="dk1"/>
                </a:solidFill>
                <a:latin typeface="Economica" panose="020B0604020202020204" charset="0"/>
                <a:ea typeface="Economica"/>
                <a:cs typeface="Economica"/>
                <a:sym typeface="Economica"/>
              </a:rPr>
              <a:t>.</a:t>
            </a:r>
            <a:endParaRPr sz="1600" dirty="0">
              <a:solidFill>
                <a:schemeClr val="dk1"/>
              </a:solidFill>
              <a:latin typeface="Economica" panose="020B0604020202020204" charset="0"/>
              <a:ea typeface="Economica"/>
              <a:cs typeface="Economica"/>
              <a:sym typeface="Economic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Economica"/>
              <a:buChar char="-"/>
            </a:pPr>
            <a:r>
              <a:rPr lang="en" sz="1600" dirty="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The significance of improving the phase lag between radio and gamma-ray emission to constrain the model. Does this model constrain the multi-wavelength observations? Radio model still geometric.</a:t>
            </a:r>
            <a:endParaRPr sz="1600" dirty="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70" name="Google Shape;270;p24"/>
          <p:cNvSpPr txBox="1"/>
          <p:nvPr/>
        </p:nvSpPr>
        <p:spPr>
          <a:xfrm>
            <a:off x="167108" y="4666385"/>
            <a:ext cx="8760600" cy="432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 dirty="0">
                <a:solidFill>
                  <a:schemeClr val="accent1">
                    <a:lumMod val="75000"/>
                  </a:schemeClr>
                </a:solidFill>
                <a:latin typeface="Economica"/>
                <a:ea typeface="Economica"/>
                <a:cs typeface="Economica"/>
                <a:sym typeface="Economica"/>
              </a:rPr>
              <a:t>He determines the number of the stars;  He gives to all of them their names. Psalm 147:4</a:t>
            </a:r>
            <a:endParaRPr dirty="0">
              <a:solidFill>
                <a:schemeClr val="accent1">
                  <a:lumMod val="75000"/>
                </a:schemeClr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1F4C69-6F61-FDFE-7C49-B6C6E2EA79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5" name="Google Shape;139;p20">
            <a:extLst>
              <a:ext uri="{FF2B5EF4-FFF2-40B4-BE49-F238E27FC236}">
                <a16:creationId xmlns:a16="http://schemas.microsoft.com/office/drawing/2014/main" id="{151F7E49-B6C6-54C4-B28A-9E6FB70B57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-71272"/>
            <a:ext cx="9143999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" b="1" dirty="0">
                <a:latin typeface="Economica"/>
                <a:ea typeface="Economica"/>
                <a:cs typeface="Economica"/>
                <a:sym typeface="Economica"/>
              </a:rPr>
              <a:t>Summary</a:t>
            </a:r>
            <a:endParaRPr dirty="0"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1286</Words>
  <Application>Microsoft Office PowerPoint</Application>
  <PresentationFormat>On-screen Show (16:9)</PresentationFormat>
  <Paragraphs>132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Economica</vt:lpstr>
      <vt:lpstr>Simple Light</vt:lpstr>
      <vt:lpstr>Modelling the High-Energy Emission of the  Vela Pulsar: Curvature versus Synchro-Curvature</vt:lpstr>
      <vt:lpstr>Vela pulsar HE / VHE observations</vt:lpstr>
      <vt:lpstr>Vela pulsar HE / VHE observations</vt:lpstr>
      <vt:lpstr>Pulsar HE emission modelling</vt:lpstr>
      <vt:lpstr>Pulsar HE emission modelling</vt:lpstr>
      <vt:lpstr>Pulsar HE emission modelling</vt:lpstr>
      <vt:lpstr>Dissipative magnetosphere</vt:lpstr>
      <vt:lpstr>Dissipative magnetosphere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Monica Barnard</cp:lastModifiedBy>
  <cp:revision>57</cp:revision>
  <dcterms:modified xsi:type="dcterms:W3CDTF">2026-10-02T07:56:07Z</dcterms:modified>
</cp:coreProperties>
</file>