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image4.jpg" ContentType="image/jpe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92"/>
    <p:restoredTop sz="94606"/>
  </p:normalViewPr>
  <p:slideViewPr>
    <p:cSldViewPr snapToGrid="0" snapToObjects="1">
      <p:cViewPr varScale="1">
        <p:scale>
          <a:sx n="119" d="100"/>
          <a:sy n="119" d="100"/>
        </p:scale>
        <p:origin x="3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5471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jheap.2026.100754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3"/>
          <p:cNvSpPr/>
          <p:nvPr/>
        </p:nvSpPr>
        <p:spPr>
          <a:xfrm>
            <a:off x="817880" y="4994763"/>
            <a:ext cx="8686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kern="0" spc="160" dirty="0">
                <a:solidFill>
                  <a:schemeClr val="accent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HEASA 2026  ·  SAAO, CAPE TOWN, SOUTH AFRICA</a:t>
            </a:r>
            <a:endParaRPr lang="en-US" sz="1350" dirty="0">
              <a:solidFill>
                <a:schemeClr val="accent2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822960" y="1153160"/>
            <a:ext cx="1051560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3600" b="1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Multi-wavelength Behaviour and Lepto-hadronic</a:t>
            </a:r>
            <a:endParaRPr lang="en-US" sz="3600" dirty="0"/>
          </a:p>
          <a:p>
            <a:pPr marL="0" indent="0">
              <a:lnSpc>
                <a:spcPct val="108000"/>
              </a:lnSpc>
              <a:buNone/>
            </a:pPr>
            <a:r>
              <a:rPr lang="en-US" sz="3600" b="1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Modelling of PKS 0215+015</a:t>
            </a:r>
            <a:endParaRPr lang="en-US" sz="3600" baseline="30000" dirty="0"/>
          </a:p>
        </p:txBody>
      </p:sp>
      <p:sp>
        <p:nvSpPr>
          <p:cNvPr id="8" name="Text 5"/>
          <p:cNvSpPr/>
          <p:nvPr/>
        </p:nvSpPr>
        <p:spPr>
          <a:xfrm>
            <a:off x="822960" y="237236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300" i="1" dirty="0">
                <a:solidFill>
                  <a:srgbClr val="2E5EA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IceCube-220225A</a:t>
            </a:r>
            <a:endParaRPr lang="en-US" sz="2300" dirty="0"/>
          </a:p>
        </p:txBody>
      </p:sp>
      <p:sp>
        <p:nvSpPr>
          <p:cNvPr id="9" name="Shape 6"/>
          <p:cNvSpPr/>
          <p:nvPr/>
        </p:nvSpPr>
        <p:spPr>
          <a:xfrm>
            <a:off x="822960" y="3693160"/>
            <a:ext cx="2011680" cy="0"/>
          </a:xfrm>
          <a:prstGeom prst="line">
            <a:avLst/>
          </a:prstGeom>
          <a:noFill/>
          <a:ln w="25400">
            <a:solidFill>
              <a:srgbClr val="F2A65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822960" y="3876040"/>
            <a:ext cx="9144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Athira M. Bharathan   ·   Markus Böttcher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822960" y="42875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F4A6E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Centre for Space Research, North-West University, Potchefstroom, South Africa</a:t>
            </a:r>
            <a:endParaRPr lang="en-US" sz="135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0543D5-B9F3-0DAD-B453-14F773ECB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6049041"/>
            <a:ext cx="2011680" cy="6810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365AAF-B35F-AA03-B78E-D64E6E13DC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3440" y="5644545"/>
            <a:ext cx="975360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40080" y="694944"/>
            <a:ext cx="10881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Blazars as Candidate PeV Neutrino Sources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ct val="118000"/>
              </a:lnSpc>
              <a:buNone/>
            </a:pPr>
            <a:r>
              <a:rPr lang="en-US" sz="1450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IceCube's detection of high-energy astrophysical neutrinos opened a new window onto the most energetic particle accelerators in the Universe. The clearest evidence linking blazar jets to this flux came in 2017.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40080" y="2826573"/>
            <a:ext cx="5257800" cy="21488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E3E7F0"/>
            </a:solidFill>
            <a:prstDash val="solid"/>
          </a:ln>
          <a:effectLst>
            <a:outerShdw blurRad="101600" dist="25400" dir="5400000" algn="bl" rotWithShape="0">
              <a:srgbClr val="1B1F3B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914400" y="3200400"/>
            <a:ext cx="4709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TXS 0506+056 (2017)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914400" y="3805516"/>
            <a:ext cx="47091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1250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290 TeV neutrino coincided with a blazar flare, the first direct evidence that relativistic AGN jets can accelerate hadrons to photohadronic (pγ) threshold energies.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6263640" y="2826573"/>
            <a:ext cx="5257800" cy="21488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E3E7F0"/>
            </a:solidFill>
            <a:prstDash val="solid"/>
          </a:ln>
          <a:effectLst>
            <a:outerShdw blurRad="101600" dist="25400" dir="5400000" algn="bl" rotWithShape="0">
              <a:srgbClr val="1B1F3B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/>
          <p:nvPr/>
        </p:nvSpPr>
        <p:spPr>
          <a:xfrm>
            <a:off x="6537960" y="3189634"/>
            <a:ext cx="4709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open question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6385560" y="3794759"/>
            <a:ext cx="50139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1250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blazar SED's high-energy hump can arise from leptonic (SSC/EC) or hadronic (p-synchrotron, pγ cascades) processes. Only hadronic channels produce neutrinos, making candidate neutrino blazars a direct test.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6B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40080" y="694944"/>
            <a:ext cx="10881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IceCube-220225A and PKS 0215+015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371600"/>
            <a:ext cx="5212080" cy="4892040"/>
          </a:xfrm>
          <a:prstGeom prst="roundRect">
            <a:avLst>
              <a:gd name="adj" fmla="val 1869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2700000" scaled="1"/>
            <a:tileRect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1572768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IceCube-220225A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14400" y="2057400"/>
            <a:ext cx="73152" cy="73152"/>
          </a:xfrm>
          <a:prstGeom prst="ellipse">
            <a:avLst/>
          </a:prstGeom>
          <a:solidFill>
            <a:srgbClr val="F2A6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97280" y="192024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dirty="0">
                <a:solidFill>
                  <a:schemeClr val="accent2">
                    <a:lumMod val="50000"/>
                  </a:schemeClr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Detected 25 Feb 2022, 14:12 UT (GCN 31650)</a:t>
            </a:r>
            <a:endParaRPr lang="en-US" sz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914400" y="2624328"/>
            <a:ext cx="73152" cy="73152"/>
          </a:xfrm>
          <a:prstGeom prst="ellipse">
            <a:avLst/>
          </a:prstGeom>
          <a:solidFill>
            <a:srgbClr val="F2A6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97280" y="2487168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dirty="0">
                <a:solidFill>
                  <a:schemeClr val="accent2">
                    <a:lumMod val="50000"/>
                  </a:schemeClr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Reconstructed energy ≈ 150 TeV</a:t>
            </a:r>
            <a:endParaRPr lang="en-US" sz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Shape 8"/>
          <p:cNvSpPr/>
          <p:nvPr/>
        </p:nvSpPr>
        <p:spPr>
          <a:xfrm>
            <a:off x="914400" y="3191256"/>
            <a:ext cx="73152" cy="73152"/>
          </a:xfrm>
          <a:prstGeom prst="ellipse">
            <a:avLst/>
          </a:prstGeom>
          <a:solidFill>
            <a:srgbClr val="F2A6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97280" y="3054096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dirty="0">
                <a:solidFill>
                  <a:schemeClr val="accent2">
                    <a:lumMod val="50000"/>
                  </a:schemeClr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Bronze-tier alert: ~30% astrophysical purity</a:t>
            </a:r>
            <a:endParaRPr lang="en-US" sz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Shape 10"/>
          <p:cNvSpPr/>
          <p:nvPr/>
        </p:nvSpPr>
        <p:spPr>
          <a:xfrm>
            <a:off x="914400" y="3758184"/>
            <a:ext cx="73152" cy="73152"/>
          </a:xfrm>
          <a:prstGeom prst="ellipse">
            <a:avLst/>
          </a:prstGeom>
          <a:solidFill>
            <a:srgbClr val="F2A6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097280" y="3621024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dirty="0">
                <a:solidFill>
                  <a:schemeClr val="accent2">
                    <a:lumMod val="50000"/>
                  </a:schemeClr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Best-fit position: RA ≈ 34.7°, Dec ≈ 0.0°</a:t>
            </a:r>
            <a:endParaRPr lang="en-US" sz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Shape 12"/>
          <p:cNvSpPr/>
          <p:nvPr/>
        </p:nvSpPr>
        <p:spPr>
          <a:xfrm>
            <a:off x="914400" y="4315968"/>
            <a:ext cx="4663440" cy="0"/>
          </a:xfrm>
          <a:prstGeom prst="line">
            <a:avLst/>
          </a:prstGeom>
          <a:noFill/>
          <a:ln w="12700">
            <a:solidFill>
              <a:srgbClr val="3740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14400" y="4462272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PKS 0215+015 (z = 1.715)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914400" y="4928616"/>
            <a:ext cx="73152" cy="73152"/>
          </a:xfrm>
          <a:prstGeom prst="ellipse">
            <a:avLst/>
          </a:prstGeom>
          <a:solidFill>
            <a:srgbClr val="F2A6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097280" y="4791456"/>
            <a:ext cx="45720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4000"/>
              </a:lnSpc>
              <a:buNone/>
            </a:pPr>
            <a:r>
              <a:rPr lang="en-US" sz="1200" dirty="0">
                <a:solidFill>
                  <a:schemeClr val="accent2">
                    <a:lumMod val="50000"/>
                  </a:schemeClr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Only γ-ray source in the 90% localisation region, ~1.75 deg from best-fit position</a:t>
            </a:r>
            <a:endParaRPr lang="en-US" sz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8" name="Shape 16"/>
          <p:cNvSpPr/>
          <p:nvPr/>
        </p:nvSpPr>
        <p:spPr>
          <a:xfrm>
            <a:off x="914400" y="5614416"/>
            <a:ext cx="73152" cy="73152"/>
          </a:xfrm>
          <a:prstGeom prst="ellipse">
            <a:avLst/>
          </a:prstGeom>
          <a:solidFill>
            <a:srgbClr val="F2A6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097280" y="5477256"/>
            <a:ext cx="45720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4000"/>
              </a:lnSpc>
              <a:buNone/>
            </a:pPr>
            <a:r>
              <a:rPr lang="en-US" sz="1200" dirty="0">
                <a:solidFill>
                  <a:schemeClr val="accent2">
                    <a:lumMod val="50000"/>
                  </a:schemeClr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Fermi-LAT: day-scale flux &gt;7×, month-scale &gt;3× the 4FGL-DR3 average at the alert epoch</a:t>
            </a:r>
            <a:endParaRPr lang="en-US" sz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309360" y="1371600"/>
            <a:ext cx="5212080" cy="4892040"/>
          </a:xfrm>
          <a:prstGeom prst="roundRect">
            <a:avLst>
              <a:gd name="adj" fmla="val 1869"/>
            </a:avLst>
          </a:prstGeom>
          <a:solidFill>
            <a:srgbClr val="FFFFFF"/>
          </a:solidFill>
          <a:ln w="12700">
            <a:solidFill>
              <a:srgbClr val="E3E7F0"/>
            </a:solidFill>
            <a:prstDash val="solid"/>
          </a:ln>
          <a:effectLst>
            <a:outerShdw blurRad="101600" dist="25400" dir="5400000" algn="bl" rotWithShape="0">
              <a:srgbClr val="1B1F3B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6583680" y="1487239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changing-look blazar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6583680" y="2038568"/>
            <a:ext cx="46634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ct val="118000"/>
              </a:lnSpc>
              <a:buNone/>
            </a:pPr>
            <a:r>
              <a:rPr lang="en-US" sz="1250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PKS 0215+015 was originally classified as a featureless BL Lac (Gaskell 1982). </a:t>
            </a:r>
          </a:p>
          <a:p>
            <a:pPr marL="0" indent="0" algn="just">
              <a:lnSpc>
                <a:spcPct val="118000"/>
              </a:lnSpc>
              <a:buNone/>
            </a:pPr>
            <a:r>
              <a:rPr lang="en-US" sz="1250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Later observations revealed prominent broad Lyα and C IV lines, leading to reclassification as an FSRQ (Blades et al. 1982; Foltz &amp; Chaffee 1987).</a:t>
            </a:r>
            <a:endParaRPr lang="en-US" sz="1250" dirty="0"/>
          </a:p>
        </p:txBody>
      </p:sp>
      <p:sp>
        <p:nvSpPr>
          <p:cNvPr id="25" name="Text 22"/>
          <p:cNvSpPr/>
          <p:nvPr/>
        </p:nvSpPr>
        <p:spPr>
          <a:xfrm>
            <a:off x="6583680" y="3461271"/>
            <a:ext cx="4663440" cy="1915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ct val="118000"/>
              </a:lnSpc>
              <a:buNone/>
            </a:pPr>
            <a:r>
              <a:rPr lang="en-US" sz="1250" b="1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This BL Lac → FSRQ transition matters: </a:t>
            </a:r>
          </a:p>
          <a:p>
            <a:pPr marL="0" indent="0" algn="just">
              <a:lnSpc>
                <a:spcPct val="118000"/>
              </a:lnSpc>
              <a:buNone/>
            </a:pPr>
            <a:endParaRPr lang="en-US" sz="1250" dirty="0">
              <a:solidFill>
                <a:srgbClr val="5A6178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0" indent="0" algn="just">
              <a:lnSpc>
                <a:spcPct val="118000"/>
              </a:lnSpc>
              <a:buNone/>
            </a:pPr>
            <a:r>
              <a:rPr lang="en-US" sz="1250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FSRQs are efficient neutrino producers precisely because the dense BLR and disc photon fields supply abundant target photons for pγ interactions. </a:t>
            </a:r>
          </a:p>
          <a:p>
            <a:pPr marL="0" indent="0" algn="just">
              <a:lnSpc>
                <a:spcPct val="118000"/>
              </a:lnSpc>
              <a:buNone/>
            </a:pPr>
            <a:endParaRPr lang="en-US" sz="1250" dirty="0">
              <a:solidFill>
                <a:srgbClr val="5A6178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0" indent="0" algn="just">
              <a:lnSpc>
                <a:spcPct val="118000"/>
              </a:lnSpc>
              <a:buNone/>
            </a:pPr>
            <a:r>
              <a:rPr lang="en-US" sz="1250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If PKS 0215+015 was in an FSRQ-like, BLR-dominated state near the neutrino epoch, that strengthens the case for a physical association.</a:t>
            </a:r>
            <a:endParaRPr lang="en-US" sz="1250" dirty="0"/>
          </a:p>
        </p:txBody>
      </p:sp>
      <p:sp>
        <p:nvSpPr>
          <p:cNvPr id="27" name="Text 24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6B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40080" y="694944"/>
            <a:ext cx="10881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 18-Years Light Curve Around the Neutrino Epoch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417320"/>
            <a:ext cx="10881360" cy="35661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E3E7F0"/>
            </a:solidFill>
            <a:prstDash val="solid"/>
          </a:ln>
          <a:effectLst>
            <a:outerShdw blurRad="101600" dist="25400" dir="5400000" algn="bl" rotWithShape="0">
              <a:srgbClr val="1B1F3B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/home/claude/heasa_talk/figs/fig1_lightcurve_enhanc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0512" y="1572768"/>
            <a:ext cx="8549640" cy="33375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40080" y="5276088"/>
            <a:ext cx="82296" cy="82296"/>
          </a:xfrm>
          <a:prstGeom prst="ellipse">
            <a:avLst/>
          </a:prstGeom>
          <a:solidFill>
            <a:srgbClr val="2E5E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41248" y="5148072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Fermi-LAT, Swift-XRT and Swift-UVOT (2008 Aug – 2026 May)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640080" y="5596128"/>
            <a:ext cx="82296" cy="82296"/>
          </a:xfrm>
          <a:prstGeom prst="ellipse">
            <a:avLst/>
          </a:prstGeom>
          <a:solidFill>
            <a:srgbClr val="2E5E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41248" y="5468112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Clear γ-ray and optical/UV enhancement coincident with the IceCube-220225A epoch (dashed line, MJD 59635)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40080" y="5916168"/>
            <a:ext cx="82296" cy="82296"/>
          </a:xfrm>
          <a:prstGeom prst="ellipse">
            <a:avLst/>
          </a:prstGeom>
          <a:solidFill>
            <a:srgbClr val="2E5E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841248" y="5788152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Radio: OVRO/VLBI show enhanced activity and changing polarization; a new superluminal jet component emerges close to the neutrino epoch (Eppel et al. 2026)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640080" y="6236208"/>
            <a:ext cx="82296" cy="82296"/>
          </a:xfrm>
          <a:prstGeom prst="ellipse">
            <a:avLst/>
          </a:prstGeom>
          <a:solidFill>
            <a:srgbClr val="2E5EA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841248" y="6108192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Independent radio monitoring recorded an outburst exceeding 3 Jy, the highest radio state for this source in over two decades (Plavin et al. 2022)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6B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40080" y="694944"/>
            <a:ext cx="10881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 Independent, Model-Free Size Constraint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Flux-doubling/halving timescales in the Fermi-LAT light curve give a light-crossing limit on the emission-region size, independent of any SED fit.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194560"/>
            <a:ext cx="5257800" cy="2103120"/>
          </a:xfrm>
          <a:prstGeom prst="roundRect">
            <a:avLst>
              <a:gd name="adj" fmla="val 4348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14400" y="2423160"/>
            <a:ext cx="4709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Shortest doubling timescale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914400" y="2880360"/>
            <a:ext cx="4709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τ ≃ 6.61 hr</a:t>
            </a:r>
            <a:endParaRPr lang="en-US" sz="3200" dirty="0">
              <a:solidFill>
                <a:schemeClr val="accent2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914400" y="3520440"/>
            <a:ext cx="47091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00206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Flux-doubling law: F(t) = F(t</a:t>
            </a:r>
            <a:r>
              <a:rPr lang="en-US" sz="1150" baseline="-25000" dirty="0">
                <a:solidFill>
                  <a:srgbClr val="00206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en-US" sz="1150" dirty="0">
                <a:solidFill>
                  <a:srgbClr val="00206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 × 2</a:t>
            </a:r>
            <a:r>
              <a:rPr lang="en-US" sz="1150" baseline="30000" dirty="0">
                <a:solidFill>
                  <a:srgbClr val="00206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-(t-t</a:t>
            </a:r>
            <a:r>
              <a:rPr lang="en-US" sz="1150" baseline="-25000" dirty="0">
                <a:solidFill>
                  <a:srgbClr val="00206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</a:t>
            </a:r>
            <a:r>
              <a:rPr lang="en-US" sz="1150" baseline="30000" dirty="0">
                <a:solidFill>
                  <a:srgbClr val="00206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)/</a:t>
            </a:r>
            <a:r>
              <a:rPr lang="en-US" sz="1150" baseline="30000" dirty="0" err="1">
                <a:solidFill>
                  <a:srgbClr val="00206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τ</a:t>
            </a:r>
            <a:r>
              <a:rPr lang="en-US" sz="1150" dirty="0">
                <a:solidFill>
                  <a:srgbClr val="00206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, requiring the flux change to exceed 3σ (Foschini et al. 2011), during the flaring interval bracketing MJD 59635.</a:t>
            </a:r>
            <a:endParaRPr lang="en-US" sz="1150" dirty="0">
              <a:solidFill>
                <a:srgbClr val="002060"/>
              </a:solidFill>
            </a:endParaRPr>
          </a:p>
        </p:txBody>
      </p:sp>
      <p:sp>
        <p:nvSpPr>
          <p:cNvPr id="9" name="Shape 7"/>
          <p:cNvSpPr/>
          <p:nvPr/>
        </p:nvSpPr>
        <p:spPr>
          <a:xfrm>
            <a:off x="6263640" y="2194560"/>
            <a:ext cx="5257800" cy="2103120"/>
          </a:xfrm>
          <a:prstGeom prst="roundRect">
            <a:avLst>
              <a:gd name="adj" fmla="val 4348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ln w="12700">
            <a:solidFill>
              <a:srgbClr val="E3E7F0"/>
            </a:solidFill>
            <a:prstDash val="solid"/>
          </a:ln>
          <a:effectLst>
            <a:outerShdw blurRad="101600" dist="25400" dir="5400000" algn="bl" rotWithShape="0">
              <a:srgbClr val="1B1F3B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537960" y="2423160"/>
            <a:ext cx="4709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Emission-region size limit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6537960" y="2880360"/>
            <a:ext cx="4709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600" b="1" dirty="0">
                <a:solidFill>
                  <a:schemeClr val="accent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 </a:t>
            </a:r>
            <a:r>
              <a:rPr lang="en-US" sz="2800" dirty="0">
                <a:solidFill>
                  <a:schemeClr val="accent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≲</a:t>
            </a:r>
            <a:r>
              <a:rPr lang="en-US" sz="2600" b="1" dirty="0">
                <a:solidFill>
                  <a:schemeClr val="accent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5.17 × 10¹⁵ cm</a:t>
            </a:r>
            <a:endParaRPr lang="en-US" sz="2600" dirty="0">
              <a:solidFill>
                <a:schemeClr val="accent2"/>
              </a:solidFill>
            </a:endParaRPr>
          </a:p>
        </p:txBody>
      </p:sp>
      <p:sp>
        <p:nvSpPr>
          <p:cNvPr id="12" name="Text 10"/>
          <p:cNvSpPr/>
          <p:nvPr/>
        </p:nvSpPr>
        <p:spPr>
          <a:xfrm>
            <a:off x="6537960" y="3520440"/>
            <a:ext cx="48107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12000"/>
              </a:lnSpc>
            </a:pPr>
            <a:r>
              <a:rPr lang="en-US" sz="1150" dirty="0">
                <a:solidFill>
                  <a:srgbClr val="00206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 ≲ </a:t>
            </a:r>
            <a:r>
              <a:rPr lang="en-US" sz="1150" dirty="0" err="1">
                <a:solidFill>
                  <a:srgbClr val="00206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cδτ</a:t>
            </a:r>
            <a:r>
              <a:rPr lang="en-US" sz="1150" dirty="0">
                <a:solidFill>
                  <a:srgbClr val="00206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/(1+z)</a:t>
            </a:r>
          </a:p>
        </p:txBody>
      </p:sp>
      <p:sp>
        <p:nvSpPr>
          <p:cNvPr id="13" name="Text 11"/>
          <p:cNvSpPr/>
          <p:nvPr/>
        </p:nvSpPr>
        <p:spPr>
          <a:xfrm>
            <a:off x="640080" y="4617720"/>
            <a:ext cx="110032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b="1" i="1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This variability-derived limit agrees closely with the value required independently by the broadband SED fit, R = 5.0 × 10¹⁵ cm, a model-independent cross-check on the adopted jet geometry.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6B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640080" y="694944"/>
            <a:ext cx="10881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One-Zone Leptonic and Lepto-hadronic Framework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640080" y="141732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F4A6E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We model the broadband SED for the flaring interval coincident with IceCube-220225A using the time-independent, one-zone framework of Böttcher et al. (2013).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40080" y="2778159"/>
            <a:ext cx="3383280" cy="4572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Emission region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40080" y="3281079"/>
            <a:ext cx="3383280" cy="146304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3F4A6E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spherical blob of radius R, tangled magnetic field B, moving with bulk Lorentz factor Γ and Doppler factor δ along the jet.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4389120" y="2778159"/>
            <a:ext cx="3383280" cy="4572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Leptonic channel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4389120" y="3281079"/>
            <a:ext cx="3383280" cy="146304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3F4A6E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Power law + exponential-cutoff electrons; synchrotron, SSC, and two EC channels (accretion-disc and isotropic BLR/torus fields).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8138160" y="2778159"/>
            <a:ext cx="3383280" cy="4572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Hadronic channel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8138160" y="3281079"/>
            <a:ext cx="3383280" cy="146304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3F4A6E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co-accelerated proton population radiating via proton synchrotron and photohadronic (pγ) interactions with jet and external photons.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640080" y="548640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Data: Fermi-LAT (MJD 59625–59645, ±10 days around the alert), Swift-XRT and Swift-UVOT.</a:t>
            </a:r>
            <a:endParaRPr lang="en-US" sz="1250" dirty="0"/>
          </a:p>
        </p:txBody>
      </p:sp>
      <p:sp>
        <p:nvSpPr>
          <p:cNvPr id="23" name="Text 18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7A819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515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40" dirty="0">
                <a:solidFill>
                  <a:srgbClr val="2E5EA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LEPTONIC FIT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694944"/>
            <a:ext cx="10881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Leptonic Model Reproduces the SED, With a Caveat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371600"/>
            <a:ext cx="5943600" cy="4251960"/>
          </a:xfrm>
          <a:prstGeom prst="roundRect">
            <a:avLst>
              <a:gd name="adj" fmla="val 1720"/>
            </a:avLst>
          </a:prstGeom>
          <a:solidFill>
            <a:srgbClr val="FFFFFF"/>
          </a:solidFill>
          <a:ln w="12700">
            <a:solidFill>
              <a:srgbClr val="E3E7F0"/>
            </a:solidFill>
            <a:prstDash val="solid"/>
          </a:ln>
          <a:effectLst>
            <a:outerShdw blurRad="101600" dist="25400" dir="5400000" algn="bl" rotWithShape="0">
              <a:srgbClr val="1B1F3B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858000" y="1417320"/>
            <a:ext cx="4709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Key fit parameters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6858000" y="1874520"/>
            <a:ext cx="1828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 err="1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Γ</a:t>
            </a:r>
            <a:r>
              <a:rPr lang="en-US" sz="1200" b="1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8686800" y="1874520"/>
            <a:ext cx="2880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858000" y="2240280"/>
            <a:ext cx="1828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686800" y="2240280"/>
            <a:ext cx="2880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1.0 G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0" y="2606040"/>
            <a:ext cx="1828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8686800" y="2606040"/>
            <a:ext cx="2880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 × 10¹⁵ cm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6858000" y="2971800"/>
            <a:ext cx="1828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γe,min → γe,c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8686800" y="2971800"/>
            <a:ext cx="2880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1.2×10⁵ → 1×10⁶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6858000" y="3337560"/>
            <a:ext cx="1828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Injection index q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8686800" y="3337560"/>
            <a:ext cx="2880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5.5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6858000" y="3671034"/>
            <a:ext cx="1828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LB / Le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8686800" y="3703317"/>
            <a:ext cx="2880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≈ 0.65 (near equipartition)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6858000" y="4526280"/>
            <a:ext cx="4709160" cy="1828800"/>
          </a:xfrm>
          <a:prstGeom prst="roundRect">
            <a:avLst>
              <a:gd name="adj" fmla="val 4000"/>
            </a:avLst>
          </a:prstGeom>
          <a:solidFill>
            <a:srgbClr val="FCEED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7086600" y="4690872"/>
            <a:ext cx="4251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8A4B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Caveat</a:t>
            </a:r>
            <a:endParaRPr lang="en-US" sz="1350" dirty="0"/>
          </a:p>
        </p:txBody>
      </p:sp>
      <p:sp>
        <p:nvSpPr>
          <p:cNvPr id="23" name="Text 20"/>
          <p:cNvSpPr/>
          <p:nvPr/>
        </p:nvSpPr>
        <p:spPr>
          <a:xfrm>
            <a:off x="7086600" y="5029200"/>
            <a:ext cx="42519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1150" dirty="0">
                <a:solidFill>
                  <a:srgbClr val="6B4A1E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fitted electron population spans less than one decade in Lorentz factor at an unusually high minimum energy, and q = 5.5 is steeper than the q ≈ 2–3 expected from standard first-order Fermi acceleration. The fit also does not fully capture the Fermi-LAT spectral shape.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6B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7</a:t>
            </a:r>
            <a:endParaRPr lang="en-US" sz="10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1226BC7-AD8B-B231-2F78-337113976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481" y="1513930"/>
            <a:ext cx="5712997" cy="398322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14846A1-43E5-C363-3F1F-9C67ED8DD9C8}"/>
              </a:ext>
            </a:extLst>
          </p:cNvPr>
          <p:cNvSpPr txBox="1"/>
          <p:nvPr/>
        </p:nvSpPr>
        <p:spPr>
          <a:xfrm>
            <a:off x="978946" y="5843016"/>
            <a:ext cx="4991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2"/>
                </a:solidFill>
                <a:ea typeface="Times New Roman"/>
                <a:cs typeface="Times New Roman"/>
              </a:rPr>
              <a:t>We regard this as a plausible working model rather than a unique or completely satisfactory explanation</a:t>
            </a:r>
            <a:endParaRPr lang="en-US" sz="16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515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40" dirty="0">
                <a:solidFill>
                  <a:srgbClr val="2E5EA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HADRONIC FIT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694944"/>
            <a:ext cx="10881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Maximum Hadronic Contribution: Severe Baryon Loading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1" y="1371600"/>
            <a:ext cx="10652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co-accelerated proton population is added to explore the maximum hadronic contribution allowed without violating the observed SED (α</a:t>
            </a:r>
            <a:r>
              <a:rPr lang="en-US" sz="1400" baseline="-25000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</a:t>
            </a:r>
            <a:r>
              <a:rPr lang="en-US" sz="1400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= 2.0, 1 GeV to 10¹⁰ GeV).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194560"/>
            <a:ext cx="3383280" cy="1600200"/>
          </a:xfrm>
          <a:prstGeom prst="roundRect">
            <a:avLst>
              <a:gd name="adj" fmla="val 5714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233172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Max. proton luminosity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68680" y="2651760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Lp = 4×10⁴⁵ erg s⁻¹</a:t>
            </a:r>
            <a:endParaRPr lang="en-US" sz="1900" dirty="0">
              <a:solidFill>
                <a:schemeClr val="accent2"/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4389120" y="2194560"/>
            <a:ext cx="3383280" cy="1600200"/>
          </a:xfrm>
          <a:prstGeom prst="roundRect">
            <a:avLst>
              <a:gd name="adj" fmla="val 5714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617720" y="233172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Proton-to-electron ratio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617720" y="2651760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Lp / Le ≈ 69</a:t>
            </a:r>
            <a:endParaRPr lang="en-US" sz="1900" dirty="0">
              <a:solidFill>
                <a:schemeClr val="accent2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4617720" y="320040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i="1" dirty="0"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protons carry ~69× more power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138160" y="2194560"/>
            <a:ext cx="3383280" cy="1600200"/>
          </a:xfrm>
          <a:prstGeom prst="roundRect">
            <a:avLst>
              <a:gd name="adj" fmla="val 5714"/>
            </a:avLst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366760" y="233172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Proton-to-magnetic ratio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366760" y="2651760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Lp / LB ≈ 107</a:t>
            </a:r>
            <a:endParaRPr lang="en-US" sz="1900" dirty="0">
              <a:solidFill>
                <a:schemeClr val="accent2"/>
              </a:solidFill>
            </a:endParaRPr>
          </a:p>
        </p:txBody>
      </p:sp>
      <p:sp>
        <p:nvSpPr>
          <p:cNvPr id="15" name="Text 13"/>
          <p:cNvSpPr/>
          <p:nvPr/>
        </p:nvSpPr>
        <p:spPr>
          <a:xfrm>
            <a:off x="8366760" y="320040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i="1" dirty="0"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far from equipartition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40080" y="4069080"/>
            <a:ext cx="1088136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E3E7F0"/>
            </a:solidFill>
            <a:prstDash val="solid"/>
          </a:ln>
          <a:effectLst>
            <a:outerShdw blurRad="101600" dist="25400" dir="5400000" algn="bl" rotWithShape="0">
              <a:srgbClr val="1B1F3B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14400" y="4224528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Predicted neutrino yield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914400" y="457200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E5EA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Nν ≈ 1.3×10⁻⁵ (1 day)   →   1.3×10⁻⁴ (10-day SED window)   →   7×10⁻² (full IceCube lifetime, ~15 yr)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914400" y="507492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All three estimates are far below unity, consistent with the single, moderate-significance Bronze-tier alert observed rather than a statistically significant excess.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40080" y="580644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1300" b="1" i="1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Despite this large reservoir of proton kinetic energy, the intrinsic inefficiency of proton-synchrotron and pγ channels keeps the hadronic emission subdominant to the leptonic component at every frequency.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6B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</a:t>
            </a:r>
            <a:endParaRPr lang="en-US" sz="1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A0E348-DAA9-C62B-0B6D-F08EE832F528}"/>
              </a:ext>
            </a:extLst>
          </p:cNvPr>
          <p:cNvSpPr txBox="1"/>
          <p:nvPr/>
        </p:nvSpPr>
        <p:spPr>
          <a:xfrm>
            <a:off x="4776397" y="3496230"/>
            <a:ext cx="6788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ea typeface="Times New Roman"/>
                <a:cs typeface="Times New Roman"/>
              </a:rPr>
              <a:t>The model requires very strong baryon loading, far from equipartition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10515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40" dirty="0">
                <a:solidFill>
                  <a:srgbClr val="2E5EA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DISCUSSION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694944"/>
            <a:ext cx="10881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Self-Consistency, and a Speculative Resolution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463040"/>
            <a:ext cx="5257800" cy="4023360"/>
          </a:xfrm>
          <a:prstGeom prst="roundRect">
            <a:avLst>
              <a:gd name="adj" fmla="val 2273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 w="12700">
            <a:solidFill>
              <a:srgbClr val="E3E7F0"/>
            </a:solidFill>
            <a:prstDash val="solid"/>
          </a:ln>
          <a:effectLst>
            <a:outerShdw blurRad="101600" dist="25400" dir="5400000" algn="bl" rotWithShape="0">
              <a:srgbClr val="1B1F3B">
                <a:alpha val="10000"/>
              </a:srgbClr>
            </a:outerShdw>
          </a:effectLst>
        </p:spPr>
        <p:txBody>
          <a:bodyPr/>
          <a:lstStyle/>
          <a:p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7" name="Text 4"/>
          <p:cNvSpPr/>
          <p:nvPr/>
        </p:nvSpPr>
        <p:spPr>
          <a:xfrm>
            <a:off x="914400" y="2084293"/>
            <a:ext cx="4709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model-independent cross-check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914400" y="2971800"/>
            <a:ext cx="47091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1250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Emission-region size from short-term γ-ray variability: R ≲ 5.17×10¹⁵ cm</a:t>
            </a:r>
            <a:endParaRPr lang="en-US" sz="1250" dirty="0"/>
          </a:p>
          <a:p>
            <a:pPr marL="0" indent="0" algn="just">
              <a:lnSpc>
                <a:spcPct val="125000"/>
              </a:lnSpc>
              <a:buNone/>
            </a:pPr>
            <a:endParaRPr lang="en-US" sz="1250" dirty="0"/>
          </a:p>
          <a:p>
            <a:pPr marL="0" indent="0" algn="just">
              <a:lnSpc>
                <a:spcPct val="125000"/>
              </a:lnSpc>
              <a:buNone/>
            </a:pPr>
            <a:r>
              <a:rPr lang="en-US" sz="1250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Emission-region size from the broadband SED fit: R = 5.0×10¹⁵ cm</a:t>
            </a:r>
            <a:endParaRPr lang="en-US" sz="1250" dirty="0"/>
          </a:p>
          <a:p>
            <a:pPr marL="0" indent="0" algn="just">
              <a:lnSpc>
                <a:spcPct val="125000"/>
              </a:lnSpc>
              <a:buNone/>
            </a:pPr>
            <a:endParaRPr lang="en-US" sz="1250" dirty="0"/>
          </a:p>
          <a:p>
            <a:pPr marL="0" indent="0" algn="just">
              <a:lnSpc>
                <a:spcPct val="125000"/>
              </a:lnSpc>
              <a:buNone/>
            </a:pPr>
            <a:r>
              <a:rPr lang="en-US" sz="1250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Two entirely independent methods, a light-crossing argument versus a multi-band radiative-transfer fit, converge on the same jet geometry.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263640" y="1463040"/>
            <a:ext cx="5257800" cy="4023360"/>
          </a:xfrm>
          <a:prstGeom prst="roundRect">
            <a:avLst>
              <a:gd name="adj" fmla="val 2273"/>
            </a:avLst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6537960" y="2062777"/>
            <a:ext cx="4709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8A4B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masquerading BL Lac scenario</a:t>
            </a:r>
            <a:endParaRPr lang="en-US" sz="1550" dirty="0"/>
          </a:p>
        </p:txBody>
      </p:sp>
      <p:sp>
        <p:nvSpPr>
          <p:cNvPr id="13" name="Text 9"/>
          <p:cNvSpPr/>
          <p:nvPr/>
        </p:nvSpPr>
        <p:spPr>
          <a:xfrm>
            <a:off x="6537960" y="2971800"/>
            <a:ext cx="470916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sz="1200" dirty="0">
                <a:solidFill>
                  <a:srgbClr val="6B4A1E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PKS 0215+015's BL Lac → FSRQ transition may reflect a Doppler-boosted jet continuum episodically outshining a genuine, persistent BLR. If enhanced accretion activity around the flare boosted the BLR photon field beyond our time-averaged treatment, pγ efficiency could rise without requiring the extreme proton luminosities implied here.</a:t>
            </a:r>
            <a:endParaRPr lang="en-US" sz="1200" dirty="0"/>
          </a:p>
          <a:p>
            <a:pPr marL="0" indent="0" algn="just">
              <a:lnSpc>
                <a:spcPct val="120000"/>
              </a:lnSpc>
              <a:buNone/>
            </a:pPr>
            <a:endParaRPr lang="en-US" sz="1200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1200" dirty="0">
                <a:solidFill>
                  <a:srgbClr val="6B4A1E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Presented as a plausible, physically motivated, but untested implication of the source's classification history, not a result demonstrated by this modelling.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6B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640080" y="631476"/>
            <a:ext cx="10515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002060"/>
                </a:solidFill>
                <a:latin typeface="+mj-lt"/>
              </a:rPr>
              <a:t>Summary</a:t>
            </a:r>
          </a:p>
        </p:txBody>
      </p:sp>
      <p:sp>
        <p:nvSpPr>
          <p:cNvPr id="7" name="Text 5"/>
          <p:cNvSpPr/>
          <p:nvPr/>
        </p:nvSpPr>
        <p:spPr>
          <a:xfrm>
            <a:off x="640080" y="15087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0142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70432" y="1453896"/>
            <a:ext cx="10241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ct val="116000"/>
              </a:lnSpc>
              <a:buNone/>
            </a:pPr>
            <a:r>
              <a:rPr lang="en-US" sz="1300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PKS 0215+015 is the only γ-ray source in the 90% IceCube-220225A localisation region, in a substantially elevated γ-ray state, with a historic radio outburst and a new superluminal VLBI jet component near the alert epoch.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40080" y="24231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0142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170432" y="2368296"/>
            <a:ext cx="10241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ct val="116000"/>
              </a:lnSpc>
              <a:buNone/>
            </a:pPr>
            <a:r>
              <a:rPr lang="en-US" sz="1300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leptonic model reproduces the flaring-epoch SED near equipartition (LB/Le ≈ 0.65), but requires an unusually narrow, high-energy electron distribution, a plausible working fit, not a unique one.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40080" y="3337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0142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170432" y="3282696"/>
            <a:ext cx="10241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ct val="116000"/>
              </a:lnSpc>
              <a:buNone/>
            </a:pPr>
            <a:r>
              <a:rPr lang="en-US" sz="1300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maximum allowed hadronic contribution implies severe baryon loading (Lp/Le ≈ 69, Lp/LB ≈ 107), yet predicts a neutrino event rate well below one detection over IceCube's lifetime, consistent with the single Bronze-tier alert.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40080" y="42519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0142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170432" y="4197096"/>
            <a:ext cx="10241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ct val="116000"/>
              </a:lnSpc>
              <a:buNone/>
            </a:pPr>
            <a:r>
              <a:rPr lang="en-US" sz="1300" dirty="0">
                <a:solidFill>
                  <a:srgbClr val="1B1F3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Emission-region sizes from independent methods, short-term variability and SED fitting, agree closely (≲ 5.17×10¹⁵ cm vs. 5.0×10¹⁵ cm), supporting the physical self-consistency of the adopted jet model.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40080" y="5212080"/>
            <a:ext cx="1828800" cy="0"/>
          </a:xfrm>
          <a:prstGeom prst="line">
            <a:avLst/>
          </a:prstGeom>
          <a:noFill/>
          <a:ln w="25400">
            <a:solidFill>
              <a:srgbClr val="F2A65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222838" y="5630133"/>
            <a:ext cx="25979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i="1" dirty="0">
                <a:solidFill>
                  <a:srgbClr val="2E5EA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Thank you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640080" y="618540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617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Athira M. Bharathan   ·   athirambharathan25@gmail.com</a:t>
            </a:r>
            <a:endParaRPr lang="en-US" sz="105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05301E-F34C-F8C9-A759-B76668D49624}"/>
              </a:ext>
            </a:extLst>
          </p:cNvPr>
          <p:cNvSpPr txBox="1"/>
          <p:nvPr/>
        </p:nvSpPr>
        <p:spPr>
          <a:xfrm>
            <a:off x="9197789" y="5368523"/>
            <a:ext cx="28973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Bharathan &amp; Böttcher, 2026</a:t>
            </a:r>
            <a:endParaRPr lang="en-US" sz="1400" b="0" i="0" u="none" strike="noStrike" dirty="0">
              <a:solidFill>
                <a:schemeClr val="tx1"/>
              </a:solidFill>
              <a:effectLst/>
              <a:cs typeface="Times New Roman" panose="02020603050405020304" pitchFamily="18" charset="0"/>
              <a:hlinkClick r:id="rId3"/>
            </a:endParaRPr>
          </a:p>
          <a:p>
            <a:r>
              <a:rPr lang="en-US" sz="1400" b="0" i="0" u="none" strike="noStrike" dirty="0">
                <a:solidFill>
                  <a:schemeClr val="tx1"/>
                </a:solidFill>
                <a:effectLst/>
                <a:cs typeface="Times New Roman" panose="02020603050405020304" pitchFamily="18" charset="0"/>
                <a:hlinkClick r:id="rId3"/>
              </a:rPr>
              <a:t>10.1016/j.jheap.2026.100754</a:t>
            </a:r>
            <a:endParaRPr lang="en-US" sz="1400" dirty="0">
              <a:cs typeface="Times New Roman" panose="02020603050405020304" pitchFamily="18" charset="0"/>
            </a:endParaRPr>
          </a:p>
        </p:txBody>
      </p:sp>
      <p:sp>
        <p:nvSpPr>
          <p:cNvPr id="3" name="Text 11">
            <a:extLst>
              <a:ext uri="{FF2B5EF4-FFF2-40B4-BE49-F238E27FC236}">
                <a16:creationId xmlns:a16="http://schemas.microsoft.com/office/drawing/2014/main" id="{4C96839F-8B11-E69B-4CB7-B9FFEA6D32DD}"/>
              </a:ext>
            </a:extLst>
          </p:cNvPr>
          <p:cNvSpPr/>
          <p:nvPr/>
        </p:nvSpPr>
        <p:spPr>
          <a:xfrm>
            <a:off x="11521440" y="651052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AA6B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Shape 16">
            <a:extLst>
              <a:ext uri="{FF2B5EF4-FFF2-40B4-BE49-F238E27FC236}">
                <a16:creationId xmlns:a16="http://schemas.microsoft.com/office/drawing/2014/main" id="{ED03FBB9-6047-A4AF-62A1-E8D80579013D}"/>
              </a:ext>
            </a:extLst>
          </p:cNvPr>
          <p:cNvSpPr/>
          <p:nvPr/>
        </p:nvSpPr>
        <p:spPr>
          <a:xfrm>
            <a:off x="9398581" y="5213869"/>
            <a:ext cx="1828800" cy="0"/>
          </a:xfrm>
          <a:prstGeom prst="line">
            <a:avLst/>
          </a:prstGeom>
          <a:noFill/>
          <a:ln w="25400">
            <a:solidFill>
              <a:srgbClr val="F2A65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mes New Roman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Times New Roman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mes New Roman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</TotalTime>
  <Words>1310</Words>
  <Application>Microsoft Macintosh PowerPoint</Application>
  <PresentationFormat>Widescreen</PresentationFormat>
  <Paragraphs>130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 Bharathan</cp:lastModifiedBy>
  <cp:revision>13</cp:revision>
  <dcterms:created xsi:type="dcterms:W3CDTF">2026-09-23T10:00:23Z</dcterms:created>
  <dcterms:modified xsi:type="dcterms:W3CDTF">2026-10-01T07:17:00Z</dcterms:modified>
</cp:coreProperties>
</file>