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media/image8.jpg" ContentType="image/jpeg"/>
  <Override PartName="/ppt/notesSlides/notesSlide3.xml" ContentType="application/vnd.openxmlformats-officedocument.presentationml.notesSlide+xml"/>
  <Override PartName="/ppt/media/image9.JPG" ContentType="image/jpeg"/>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0.JPG" ContentType="image/jpeg"/>
  <Override PartName="/ppt/notesSlides/notesSlide6.xml" ContentType="application/vnd.openxmlformats-officedocument.presentationml.notesSlide+xml"/>
  <Override PartName="/ppt/media/image12.jp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38.JPG" ContentType="image/jpeg"/>
  <Override PartName="/ppt/media/image39.JPG" ContentType="image/jpeg"/>
  <Override PartName="/ppt/media/image4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1" r:id="rId2"/>
    <p:sldMasterId id="2147483703" r:id="rId3"/>
    <p:sldMasterId id="2147483830" r:id="rId4"/>
    <p:sldMasterId id="2147483842" r:id="rId5"/>
    <p:sldMasterId id="2147483854" r:id="rId6"/>
  </p:sldMasterIdLst>
  <p:notesMasterIdLst>
    <p:notesMasterId r:id="rId33"/>
  </p:notesMasterIdLst>
  <p:sldIdLst>
    <p:sldId id="317" r:id="rId7"/>
    <p:sldId id="1490" r:id="rId8"/>
    <p:sldId id="1488" r:id="rId9"/>
    <p:sldId id="1736" r:id="rId10"/>
    <p:sldId id="1734" r:id="rId11"/>
    <p:sldId id="1453" r:id="rId12"/>
    <p:sldId id="1559" r:id="rId13"/>
    <p:sldId id="1417" r:id="rId14"/>
    <p:sldId id="265" r:id="rId15"/>
    <p:sldId id="1735" r:id="rId16"/>
    <p:sldId id="340" r:id="rId17"/>
    <p:sldId id="341" r:id="rId18"/>
    <p:sldId id="356" r:id="rId19"/>
    <p:sldId id="381" r:id="rId20"/>
    <p:sldId id="344" r:id="rId21"/>
    <p:sldId id="383" r:id="rId22"/>
    <p:sldId id="1467" r:id="rId23"/>
    <p:sldId id="346" r:id="rId24"/>
    <p:sldId id="386" r:id="rId25"/>
    <p:sldId id="385" r:id="rId26"/>
    <p:sldId id="1422" r:id="rId27"/>
    <p:sldId id="1419" r:id="rId28"/>
    <p:sldId id="1580" r:id="rId29"/>
    <p:sldId id="1454" r:id="rId30"/>
    <p:sldId id="1727" r:id="rId31"/>
    <p:sldId id="27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3" autoAdjust="0"/>
    <p:restoredTop sz="94660"/>
  </p:normalViewPr>
  <p:slideViewPr>
    <p:cSldViewPr snapToGrid="0">
      <p:cViewPr varScale="1">
        <p:scale>
          <a:sx n="86" d="100"/>
          <a:sy n="86" d="100"/>
        </p:scale>
        <p:origin x="40" y="7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77921B-31F0-4F83-9971-F0D20C947219}"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737CB3-4087-4C1D-A1C0-F0143999210A}" type="slidenum">
              <a:rPr lang="en-US" smtClean="0"/>
              <a:t>‹#›</a:t>
            </a:fld>
            <a:endParaRPr lang="en-US"/>
          </a:p>
        </p:txBody>
      </p:sp>
    </p:spTree>
    <p:extLst>
      <p:ext uri="{BB962C8B-B14F-4D97-AF65-F5344CB8AC3E}">
        <p14:creationId xmlns:p14="http://schemas.microsoft.com/office/powerpoint/2010/main" val="3645220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208A8-EE91-3226-D996-47C277974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7B5B8-CEF5-DDFD-7102-0EAF0E9CF2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01050-8EEB-7697-4B2A-D7728AADB1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D617C3-2A50-B2C9-0B34-A741CAB68F5F}"/>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C3156AE-36A6-4F17-8CFC-2E7D65EAFB5F}" type="slidenum">
              <a:rPr kumimoji="0" lang="en-US"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0212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D26A7-3B3C-4A0F-5705-8560B56C5C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1E209-43A4-69F5-8AFD-D7CEE5A8F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3BD17-4B9C-C968-ED7C-15F2E34E8181}"/>
              </a:ext>
            </a:extLst>
          </p:cNvPr>
          <p:cNvSpPr>
            <a:spLocks noGrp="1"/>
          </p:cNvSpPr>
          <p:nvPr>
            <p:ph type="body" idx="1"/>
          </p:nvPr>
        </p:nvSpPr>
        <p:spPr/>
        <p:txBody>
          <a:bodyPr/>
          <a:lstStyle/>
          <a:p>
            <a:r>
              <a:rPr lang="en-US" dirty="0"/>
              <a:t>“Although GRBs are physically linked to star formation, the GRB–SFH connection is not settled: the GRB rate deviates from the cosmic star-formation history. The root cause is progenitor diversity — duration does not uniquely map to the physical origin.” In order to make this link clear we need to address these challenges</a:t>
            </a:r>
          </a:p>
          <a:p>
            <a:endParaRPr lang="en-US" dirty="0"/>
          </a:p>
        </p:txBody>
      </p:sp>
      <p:sp>
        <p:nvSpPr>
          <p:cNvPr id="4" name="Slide Number Placeholder 3">
            <a:extLst>
              <a:ext uri="{FF2B5EF4-FFF2-40B4-BE49-F238E27FC236}">
                <a16:creationId xmlns:a16="http://schemas.microsoft.com/office/drawing/2014/main" id="{5356F779-4BFF-3C81-48AA-7B75757823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C778-C380-4BCF-8E04-59FBABE025C8}"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6669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JWST measures UV luminosity. Inferring SFR requires a population model. IMF means initial mass function. AGN means active galactic nucleus.</a:t>
            </a:r>
          </a:p>
          <a:p>
            <a:endParaRPr/>
          </a:p>
          <a:p>
            <a:r>
              <a:t>Harikane et al. propose reduced UV-background suppression before reionization as one explanation: https://arxiv.org/abs/2208.01612 .</a:t>
            </a:r>
          </a:p>
          <a:p>
            <a:endParaRPr/>
          </a:p>
          <a:p>
            <a:r>
              <a:t>Matsumoto et al. distinguish enhanced SFR, an IMF transition, and AGN light. In their adopted IMF model, GRB production increases. Low observed rates also require selection and progenitor checks. Their GRB suppression at z ≳ 14 is an imposed model cutoff.</a:t>
            </a:r>
          </a:p>
          <a:p>
            <a:endParaRPr/>
          </a:p>
          <a:p>
            <a:r>
              <a:t>Rate scenarios and Figure 2 source: Matsumoto, Harikane, Maeda &amp; Ioka (2024), https://arxiv.org/html/2409.11468v2 , Sections II–IV and Figure 3 caption.</a:t>
            </a:r>
          </a:p>
          <a:p>
            <a:endParaRPr/>
          </a:p>
          <a:p>
            <a:r>
              <a:t>Spectroscopic galaxy sample: Harikane et al. (2024), https://arxiv.org/abs/2406.18352 .</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illustrates why duration-based classification is insufficient: overlapping progenitor signatures exist, and our catalog is designed to quantify and resolve these exceptions systematically.” Because long and short GRBs arise from different progenitors and timescales, investigating these two classes separately is essential for linking GRB rates to star formation.”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C778-C380-4BCF-8E04-59FBABE025C8}"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1432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B418-F763-1C15-8DA0-F225F5F48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54666-4D36-C82B-F4A2-69BC95B82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326E7-C02C-BE41-5F43-4AF74244EDA6}"/>
              </a:ext>
            </a:extLst>
          </p:cNvPr>
          <p:cNvSpPr>
            <a:spLocks noGrp="1"/>
          </p:cNvSpPr>
          <p:nvPr>
            <p:ph type="body" idx="1"/>
          </p:nvPr>
        </p:nvSpPr>
        <p:spPr/>
        <p:txBody>
          <a:bodyPr/>
          <a:lstStyle/>
          <a:p>
            <a:r>
              <a:rPr lang="en-US" dirty="0"/>
              <a:t>To make progress, we need to model explicitly how GRB rates are connected to the star-formation history, accounting for delays, selection effects, and evolution.” </a:t>
            </a:r>
            <a:r>
              <a:rPr lang="en-US" dirty="0">
                <a:latin typeface="Arial" panose="020B0604020202020204" pitchFamily="34" charset="0"/>
                <a:cs typeface="Arial" panose="020B0604020202020204" pitchFamily="34" charset="0"/>
              </a:rPr>
              <a:t>Optical (103 GRBs): Dainotti et al. 2024, </a:t>
            </a:r>
            <a:r>
              <a:rPr lang="en-US" dirty="0" err="1">
                <a:latin typeface="Arial" panose="020B0604020202020204" pitchFamily="34" charset="0"/>
                <a:cs typeface="Arial" panose="020B0604020202020204" pitchFamily="34" charset="0"/>
              </a:rPr>
              <a:t>ApJL</a:t>
            </a:r>
            <a:r>
              <a:rPr lang="en-US" dirty="0">
                <a:latin typeface="Arial" panose="020B0604020202020204" pitchFamily="34" charset="0"/>
                <a:cs typeface="Arial" panose="020B0604020202020204" pitchFamily="34" charset="0"/>
              </a:rPr>
              <a:t>, 967, L30. </a:t>
            </a:r>
          </a:p>
          <a:p>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 X-ray (223 GRBs): </a:t>
            </a:r>
            <a:r>
              <a:rPr lang="en-US" dirty="0" err="1">
                <a:latin typeface="Arial" panose="020B0604020202020204" pitchFamily="34" charset="0"/>
                <a:cs typeface="Arial" panose="020B0604020202020204" pitchFamily="34" charset="0"/>
              </a:rPr>
              <a:t>Khatiya</a:t>
            </a:r>
            <a:r>
              <a:rPr lang="en-US" dirty="0">
                <a:latin typeface="Arial" panose="020B0604020202020204" pitchFamily="34" charset="0"/>
                <a:cs typeface="Arial" panose="020B0604020202020204" pitchFamily="34" charset="0"/>
              </a:rPr>
              <a:t>, Dainotti et al. 2024, ApJ, 990, 69. </a:t>
            </a:r>
          </a:p>
          <a:p>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 Observed + inferred z (451 GRBs) – Bal, Narendra, Dainotti et al. 2026, ApJ, in press</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7CBD736D-7A42-8F46-EF8D-007D78B96F21}"/>
              </a:ext>
            </a:extLst>
          </p:cNvPr>
          <p:cNvSpPr>
            <a:spLocks noGrp="1"/>
          </p:cNvSpPr>
          <p:nvPr>
            <p:ph type="sldNum" sz="quarter" idx="5"/>
          </p:nvPr>
        </p:nvSpPr>
        <p:spPr/>
        <p:txBody>
          <a:bodyPr/>
          <a:lstStyle/>
          <a:p>
            <a:pPr defTabSz="966612">
              <a:defRPr/>
            </a:pPr>
            <a:fld id="{EC3156AE-36A6-4F17-8CFC-2E7D65EAFB5F}" type="slidenum">
              <a:rPr lang="en-US">
                <a:solidFill>
                  <a:prstClr val="black"/>
                </a:solidFill>
                <a:latin typeface="Aptos" panose="02110004020202020204"/>
              </a:rPr>
              <a:pPr defTabSz="966612">
                <a:defRPr/>
              </a:pPr>
              <a:t>6</a:t>
            </a:fld>
            <a:endParaRPr lang="en-US">
              <a:solidFill>
                <a:prstClr val="black"/>
              </a:solidFill>
              <a:latin typeface="Aptos" panose="02110004020202020204"/>
            </a:endParaRPr>
          </a:p>
        </p:txBody>
      </p:sp>
    </p:spTree>
    <p:extLst>
      <p:ext uri="{BB962C8B-B14F-4D97-AF65-F5344CB8AC3E}">
        <p14:creationId xmlns:p14="http://schemas.microsoft.com/office/powerpoint/2010/main" val="3279863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32E481-0411-421B-9A7F-828BB0FAFDF0}" type="slidenum">
              <a:rPr kumimoji="0" lang="it-IT"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3239749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DF20CC-77A8-40C0-AD76-632E501B729A}"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05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26% of that 171 GRBs have missing data in them. So, we can either drop them, or use MICE to impute them.</a:t>
            </a:r>
          </a:p>
          <a:p>
            <a:r>
              <a:rPr lang="en-US" dirty="0"/>
              <a:t>MICE uses the data present to estimate what the missing values could be.</a:t>
            </a:r>
          </a:p>
          <a:p>
            <a:r>
              <a:rPr lang="en-US" dirty="0"/>
              <a:t>There is an assumption that the data is missing at random without any relation to </a:t>
            </a:r>
            <a:r>
              <a:rPr lang="en-US" dirty="0" err="1"/>
              <a:t>eachother</a:t>
            </a:r>
            <a:r>
              <a:rPr lang="en-US" dirty="0"/>
              <a:t>.</a:t>
            </a:r>
          </a:p>
          <a:p>
            <a:r>
              <a:rPr lang="en-US" dirty="0"/>
              <a:t>MICE supports multiple methods for imputation and the one used here is called predictive mean matching.</a:t>
            </a:r>
          </a:p>
          <a:p>
            <a:r>
              <a:rPr lang="en-US" dirty="0"/>
              <a:t>We have used this in our previous publications as well, and recently our very first publication using MICE won an Editor’s Choice Award for </a:t>
            </a:r>
            <a:r>
              <a:rPr lang="en-US" dirty="0" err="1"/>
              <a:t>Astrostatistics</a:t>
            </a:r>
            <a:r>
              <a:rPr lang="en-US" dirty="0"/>
              <a:t> from Frontiers Journal.</a:t>
            </a:r>
          </a:p>
          <a:p>
            <a:endParaRPr lang="en-US" dirty="0"/>
          </a:p>
          <a:p>
            <a:r>
              <a:rPr lang="en-US" dirty="0"/>
              <a:t>For the predicting the redshift we use polynomial functions created by combining the 7 predictors and their square terms. Over 16000+ formulas were tested for this.</a:t>
            </a:r>
          </a:p>
          <a:p>
            <a:r>
              <a:rPr lang="en-US" dirty="0"/>
              <a:t>Each of the formula’s </a:t>
            </a:r>
            <a:r>
              <a:rPr lang="en-US" dirty="0" err="1"/>
              <a:t>score,based</a:t>
            </a:r>
            <a:r>
              <a:rPr lang="en-US" dirty="0"/>
              <a:t> on RMSE and </a:t>
            </a:r>
            <a:r>
              <a:rPr lang="en-US" dirty="0" err="1"/>
              <a:t>pearson</a:t>
            </a:r>
            <a:r>
              <a:rPr lang="en-US" dirty="0"/>
              <a:t> Correlation is show in this figure. We select only a small subset that have low RMSE and high correlation.</a:t>
            </a:r>
          </a:p>
          <a:p>
            <a:r>
              <a:rPr lang="en-US" dirty="0"/>
              <a:t>This subset is further tested on a separate test set, and then finally we pick 3 formulas, which have the lowest RMSE &amp; MAD and highest correlation.</a:t>
            </a:r>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F20CC-77A8-40C0-AD76-632E501B729A}"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4531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Coming to the results, here is our cross-validation result. This is obtained after applying bias correction and removing </a:t>
            </a:r>
            <a:r>
              <a:rPr lang="en-IN" dirty="0" err="1"/>
              <a:t>catatrophic</a:t>
            </a:r>
            <a:r>
              <a:rPr lang="en-IN" dirty="0"/>
              <a:t> outliers.</a:t>
            </a:r>
          </a:p>
          <a:p>
            <a:r>
              <a:rPr lang="en-IN" dirty="0"/>
              <a:t>We achieve a correlation of 0.93 </a:t>
            </a:r>
            <a:r>
              <a:rPr lang="en-IN" dirty="0" err="1"/>
              <a:t>btwn</a:t>
            </a:r>
            <a:r>
              <a:rPr lang="en-IN" dirty="0"/>
              <a:t> </a:t>
            </a:r>
            <a:r>
              <a:rPr lang="en-IN" dirty="0" err="1"/>
              <a:t>obz</a:t>
            </a:r>
            <a:r>
              <a:rPr lang="en-IN" dirty="0"/>
              <a:t> &amp; </a:t>
            </a:r>
            <a:r>
              <a:rPr lang="en-IN" dirty="0" err="1"/>
              <a:t>predz</a:t>
            </a:r>
            <a:r>
              <a:rPr lang="en-IN" dirty="0"/>
              <a:t> and a mean squared error of 0.21</a:t>
            </a:r>
          </a:p>
          <a:p>
            <a:r>
              <a:rPr lang="en-IN" dirty="0"/>
              <a:t>This result is 61% higher than that achieved by </a:t>
            </a:r>
            <a:r>
              <a:rPr lang="en-IN" dirty="0" err="1"/>
              <a:t>Ukwatta</a:t>
            </a:r>
            <a:r>
              <a:rPr lang="en-IN" dirty="0"/>
              <a:t> et al. 2016 and we achieve this with 7 predictors.</a:t>
            </a:r>
          </a:p>
          <a:p>
            <a:r>
              <a:rPr lang="en-IN" dirty="0"/>
              <a:t>Coming to the importance plot, we can see that log(NH) and log(Fa) have the highest impact on the redshift estimation. </a:t>
            </a:r>
            <a:r>
              <a:rPr lang="en-IN" dirty="0" err="1"/>
              <a:t>Infact</a:t>
            </a:r>
            <a:r>
              <a:rPr lang="en-IN" dirty="0"/>
              <a:t> two of the top 3 are plateau features, which is a really promising and encouraging sign for plateau features and warrants further research.</a:t>
            </a:r>
          </a:p>
          <a:p>
            <a:r>
              <a:rPr lang="en-IN" dirty="0"/>
              <a:t>The 103 GRBs shown here are selected for the next steps, which is trying to obtain cosmological parameters of GRBs using these CV redshift </a:t>
            </a:r>
            <a:r>
              <a:rPr lang="en-IN" dirty="0" err="1"/>
              <a:t>predicitions</a:t>
            </a:r>
            <a:r>
              <a:rPr lang="en-IN" dirty="0"/>
              <a:t>.</a:t>
            </a:r>
          </a:p>
          <a:p>
            <a:endParaRPr lang="en-IN" dirty="0"/>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F20CC-77A8-40C0-AD76-632E501B729A}"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N"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4731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F20CC-77A8-40C0-AD76-632E501B729A}"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N"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8791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Coming to the conclusion, here are the 4 main points. </a:t>
            </a:r>
          </a:p>
          <a:p>
            <a:r>
              <a:rPr lang="en-IN" dirty="0"/>
              <a:t>Most importantly, we have achieved what we set out to do, as stated in the first slide. And that is we have successfully trained a ML model that can be used for obtaining reliable redshift predictions of LGRBs and these can be used for deriving important astrophysical properties of LGRBs. To the best of our knowledge this is the first work of it kind and now the doors are open for further research and interesting results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DF20CC-77A8-40C0-AD76-632E501B729A}"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N"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2233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5705106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9538457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395762517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44C644-8697-421C-96E4-379B9F2F0193}" type="datetimeFigureOut">
              <a:rPr lang="en-IN" smtClean="0"/>
              <a:t>29-09-2026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36835316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44C644-8697-421C-96E4-379B9F2F0193}" type="datetimeFigureOut">
              <a:rPr lang="en-IN" smtClean="0"/>
              <a:t>29-09-2026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423780767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44C644-8697-421C-96E4-379B9F2F0193}" type="datetimeFigureOut">
              <a:rPr lang="en-IN" smtClean="0"/>
              <a:t>29-09-2026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220635754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44C644-8697-421C-96E4-379B9F2F0193}" type="datetimeFigureOut">
              <a:rPr lang="en-IN" smtClean="0"/>
              <a:t>29-09-2026</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71619056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44C644-8697-421C-96E4-379B9F2F0193}" type="datetimeFigureOut">
              <a:rPr lang="en-IN" smtClean="0"/>
              <a:t>29-09-2026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89742116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44C644-8697-421C-96E4-379B9F2F0193}" type="datetimeFigureOut">
              <a:rPr lang="en-IN" smtClean="0"/>
              <a:t>29-09-2026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1073874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44C644-8697-421C-96E4-379B9F2F0193}" type="datetimeFigureOut">
              <a:rPr lang="en-IN" smtClean="0"/>
              <a:t>29-09-2026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474427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1134914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3255726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22054944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744C644-8697-421C-96E4-379B9F2F0193}" type="datetimeFigureOut">
              <a:rPr lang="en-IN" smtClean="0"/>
              <a:t>29-09-2026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3587096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744C644-8697-421C-96E4-379B9F2F0193}" type="datetimeFigureOut">
              <a:rPr lang="en-IN" smtClean="0"/>
              <a:t>29-09-2026</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2671733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233337017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744C644-8697-421C-96E4-379B9F2F0193}" type="datetimeFigureOut">
              <a:rPr lang="en-IN" smtClean="0"/>
              <a:t>29-09-2026</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172C31B-B411-4B90-8BAD-21692BA8F4B0}" type="slidenum">
              <a:rPr lang="en-IN" smtClean="0"/>
              <a:t>‹#›</a:t>
            </a:fld>
            <a:endParaRPr lang="en-IN"/>
          </a:p>
        </p:txBody>
      </p:sp>
    </p:spTree>
    <p:extLst>
      <p:ext uri="{BB962C8B-B14F-4D97-AF65-F5344CB8AC3E}">
        <p14:creationId xmlns:p14="http://schemas.microsoft.com/office/powerpoint/2010/main" val="64461457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F79B-2BF9-C27E-181F-1A09A5806B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AC61CE7-D8F7-1C29-2D57-DE43809BB9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B38754E-0764-6E51-FFB9-1EEAA8A76FF2}"/>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91FE3EF2-7301-FC41-7141-C184F2253F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9488A0-D7FB-21B5-8A3C-474D2D1BD5E2}"/>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373535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285A-9417-2E0B-B109-C8BAEDEEA0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219B293-3DA3-A2AA-CAEF-ADB19479FE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AFAE268-AE9D-F401-E1C0-FA7D48968C0D}"/>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24A8215A-CD45-F38D-17D8-6CECFB71D5B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24F9B45-7582-95A7-EC10-A3727DA368D2}"/>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1373604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545E6-CD4A-DCE7-9F5F-C996F6B0BE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FE99372-A611-A736-E8A9-389C3BE2CF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3F5D02-A112-7807-14AD-0972EB5B6B31}"/>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CECAF8F8-E5D5-008C-9985-A732BF465E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632C9C6-1CF6-2F1C-4419-088513413BFB}"/>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960492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9FCB-1E9A-BDFF-3B23-DD30FEFD124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58908CC-274D-F04A-C570-06BEECB8B2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36F9F14-0C4E-57F1-A9A0-AC1DB5458A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8FB4C7B-81DC-7F1D-6630-72811447B8AB}"/>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6" name="Footer Placeholder 5">
            <a:extLst>
              <a:ext uri="{FF2B5EF4-FFF2-40B4-BE49-F238E27FC236}">
                <a16:creationId xmlns:a16="http://schemas.microsoft.com/office/drawing/2014/main" id="{01BCDB8B-F044-169D-4F13-9E4DD837930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AE3D04E-CB28-41A7-2526-27B34270ED2A}"/>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3888951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8B88-756D-326C-68BB-CA3DB2D8EC5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D50E8C7-7770-02C9-270A-D88C27850A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341AC5-1E92-9E3E-35DD-C1183D81FE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EEBEBF4-C268-26A1-25D5-BCAF44B6FC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252372-EA0B-0A3B-B10A-B1570EE7A8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BE8A086-4824-BA18-3799-5812EC0A0D94}"/>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8" name="Footer Placeholder 7">
            <a:extLst>
              <a:ext uri="{FF2B5EF4-FFF2-40B4-BE49-F238E27FC236}">
                <a16:creationId xmlns:a16="http://schemas.microsoft.com/office/drawing/2014/main" id="{052F41A5-A4BC-3543-E9C5-D586E79D138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E30ABCC-EE48-0360-E1FF-2057CB0A3078}"/>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11725017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2917-CA0E-D460-D71F-E036F3ACC44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D48608E-24F1-1651-BFD0-CD351D682E10}"/>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4" name="Footer Placeholder 3">
            <a:extLst>
              <a:ext uri="{FF2B5EF4-FFF2-40B4-BE49-F238E27FC236}">
                <a16:creationId xmlns:a16="http://schemas.microsoft.com/office/drawing/2014/main" id="{9A173F07-AB59-3FC1-5395-1977CCF6EAF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E82CAF5-ECC5-3C3B-E06D-44CD4CB36C54}"/>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3621463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DA9AD0-7184-6B76-0665-3704461C6AFC}"/>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3" name="Footer Placeholder 2">
            <a:extLst>
              <a:ext uri="{FF2B5EF4-FFF2-40B4-BE49-F238E27FC236}">
                <a16:creationId xmlns:a16="http://schemas.microsoft.com/office/drawing/2014/main" id="{81EF1CC4-B4EB-B917-6A93-9C23D21C2BD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9DF5EE0-1585-372C-9976-6E7DD1A97AAC}"/>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4217317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65E8-9138-38EB-522A-9C810BB7A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C7CF2B8-DA67-3E10-D165-F6BA4B36AA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E85164B-0077-52C4-DF0A-C2664F52E7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20C1A8-CE7C-00E5-EFC4-3B07655DCDE5}"/>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6" name="Footer Placeholder 5">
            <a:extLst>
              <a:ext uri="{FF2B5EF4-FFF2-40B4-BE49-F238E27FC236}">
                <a16:creationId xmlns:a16="http://schemas.microsoft.com/office/drawing/2014/main" id="{8E845A1D-2951-DFB8-51D6-1CD97988D84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CCF7E2A-993B-BCB0-969B-78A3E662478C}"/>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11427124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F2FE8-F9C9-FB4C-950F-14E3292859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D55D793-BAA7-A618-38C8-654E003E1A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BA12A0E-A32A-19D8-829C-711997838D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60EB98-446D-72DA-A9E8-2C1F7F3BAD9D}"/>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6" name="Footer Placeholder 5">
            <a:extLst>
              <a:ext uri="{FF2B5EF4-FFF2-40B4-BE49-F238E27FC236}">
                <a16:creationId xmlns:a16="http://schemas.microsoft.com/office/drawing/2014/main" id="{BECCE99E-3DA1-2221-842C-914A518B64B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AD5F548-A252-0730-58A1-92FD6387A556}"/>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249463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E7F46-3ACE-5258-3E7D-C23949BB2BB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4DAB17A-5C4A-464C-AF3E-9AB662AD49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B4206F2-678B-D66D-7DAA-76DA6C5A15D1}"/>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04DF7C72-61B7-911C-8A2B-6EAA154D13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DEC7E5-065F-2220-EFB7-D190CEF65E31}"/>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25326782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DA75F5-4348-D1F2-68BA-A647943692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FBCE7C8-36C3-F65D-8B3C-546FCA3538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6863B4E-0952-D33A-091C-01CF0CA9E1C5}"/>
              </a:ext>
            </a:extLst>
          </p:cNvPr>
          <p:cNvSpPr>
            <a:spLocks noGrp="1"/>
          </p:cNvSpPr>
          <p:nvPr>
            <p:ph type="dt" sz="half" idx="10"/>
          </p:nvPr>
        </p:nvSpPr>
        <p:spPr/>
        <p:txBody>
          <a:body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D05703DC-1E97-5506-1020-57FF0C5BB2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4B543C4-D53B-067E-2D23-9EA7F989687A}"/>
              </a:ext>
            </a:extLst>
          </p:cNvPr>
          <p:cNvSpPr>
            <a:spLocks noGrp="1"/>
          </p:cNvSpPr>
          <p:nvPr>
            <p:ph type="sldNum" sz="quarter" idx="12"/>
          </p:nvPr>
        </p:nvSpPr>
        <p:spPr/>
        <p:txBody>
          <a:bodyPr/>
          <a:lstStyle/>
          <a:p>
            <a:fld id="{A3D2BACF-EDC5-427D-8B00-9D2B5919BAC6}" type="slidenum">
              <a:rPr lang="en-IN" smtClean="0"/>
              <a:t>‹#›</a:t>
            </a:fld>
            <a:endParaRPr lang="en-IN"/>
          </a:p>
        </p:txBody>
      </p:sp>
    </p:spTree>
    <p:extLst>
      <p:ext uri="{BB962C8B-B14F-4D97-AF65-F5344CB8AC3E}">
        <p14:creationId xmlns:p14="http://schemas.microsoft.com/office/powerpoint/2010/main" val="3153341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it-IT"/>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3444712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4144382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2607020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5675634-695C-4362-B328-1E73D774FA30}" type="datetimeFigureOut">
              <a:rPr lang="it-IT" smtClean="0"/>
              <a:t>29/09/2026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3884269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5675634-695C-4362-B328-1E73D774FA30}" type="datetimeFigureOut">
              <a:rPr lang="it-IT" smtClean="0"/>
              <a:t>29/09/2026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1966636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5675634-695C-4362-B328-1E73D774FA30}" type="datetimeFigureOut">
              <a:rPr lang="it-IT" smtClean="0"/>
              <a:t>29/09/2026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17812163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75634-695C-4362-B328-1E73D774FA30}" type="datetimeFigureOut">
              <a:rPr lang="it-IT" smtClean="0"/>
              <a:t>29/09/2026</a:t>
            </a:fld>
            <a:endParaRPr lang="it-IT"/>
          </a:p>
        </p:txBody>
      </p:sp>
      <p:sp>
        <p:nvSpPr>
          <p:cNvPr id="3" name="Footer Placeholder 2"/>
          <p:cNvSpPr>
            <a:spLocks noGrp="1"/>
          </p:cNvSpPr>
          <p:nvPr>
            <p:ph type="ftr" sz="quarter" idx="11"/>
          </p:nvPr>
        </p:nvSpPr>
        <p:spPr/>
        <p:txBody>
          <a:bodyPr/>
          <a:lstStyle/>
          <a:p>
            <a:endParaRPr lang="it-IT"/>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2112733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5675634-695C-4362-B328-1E73D774FA30}" type="datetimeFigureOut">
              <a:rPr lang="it-IT" smtClean="0"/>
              <a:t>29/09/2026</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16255078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it-IT"/>
              <a:t>Fare clic sull'icona per inserire un'immagine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5675634-695C-4362-B328-1E73D774FA30}" type="datetimeFigureOut">
              <a:rPr lang="it-IT" smtClean="0"/>
              <a:t>29/09/2026</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4185429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5675634-695C-4362-B328-1E73D774FA30}" type="datetimeFigureOut">
              <a:rPr lang="it-IT" smtClean="0"/>
              <a:t>29/09/2026</a:t>
            </a:fld>
            <a:endParaRPr lang="it-IT"/>
          </a:p>
        </p:txBody>
      </p:sp>
      <p:sp>
        <p:nvSpPr>
          <p:cNvPr id="6" name="Footer Placeholder 5"/>
          <p:cNvSpPr>
            <a:spLocks noGrp="1"/>
          </p:cNvSpPr>
          <p:nvPr>
            <p:ph type="ftr" sz="quarter" idx="11"/>
          </p:nvPr>
        </p:nvSpPr>
        <p:spPr/>
        <p:txBody>
          <a:bodyPr/>
          <a:lstStyle/>
          <a:p>
            <a:endParaRPr lang="it-I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28869732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516122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it-IT"/>
              <a:t>Fare clic per modificare lo stile del titolo dello schema</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26590987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1900379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5675634-695C-4362-B328-1E73D774FA30}" type="datetimeFigureOut">
              <a:rPr lang="it-IT" smtClean="0"/>
              <a:t>29/09/2026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11774595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5675634-695C-4362-B328-1E73D774FA30}" type="datetimeFigureOut">
              <a:rPr lang="it-IT" smtClean="0"/>
              <a:t>29/09/2026</a:t>
            </a:fld>
            <a:endParaRPr lang="it-IT"/>
          </a:p>
        </p:txBody>
      </p:sp>
      <p:sp>
        <p:nvSpPr>
          <p:cNvPr id="8" name="Footer Placeholder 7"/>
          <p:cNvSpPr>
            <a:spLocks noGrp="1"/>
          </p:cNvSpPr>
          <p:nvPr>
            <p:ph type="ftr" sz="quarter" idx="11"/>
          </p:nvPr>
        </p:nvSpPr>
        <p:spPr>
          <a:xfrm>
            <a:off x="561111" y="6391838"/>
            <a:ext cx="3644282" cy="304801"/>
          </a:xfrm>
        </p:spPr>
        <p:txBody>
          <a:bodyPr/>
          <a:lstStyle/>
          <a:p>
            <a:endParaRPr lang="it-IT"/>
          </a:p>
        </p:txBody>
      </p:sp>
      <p:sp>
        <p:nvSpPr>
          <p:cNvPr id="9" name="Slide Number Placeholder 8"/>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40105400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6121478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5675634-695C-4362-B328-1E73D774FA30}" type="datetimeFigureOut">
              <a:rPr lang="it-IT" smtClean="0"/>
              <a:t>29/09/2026</a:t>
            </a:fld>
            <a:endParaRPr lang="it-IT"/>
          </a:p>
        </p:txBody>
      </p:sp>
      <p:sp>
        <p:nvSpPr>
          <p:cNvPr id="5" name="Footer Placeholder 4"/>
          <p:cNvSpPr>
            <a:spLocks noGrp="1"/>
          </p:cNvSpPr>
          <p:nvPr>
            <p:ph type="ftr" sz="quarter" idx="11"/>
          </p:nvPr>
        </p:nvSpPr>
        <p:spPr/>
        <p:txBody>
          <a:bodyPr/>
          <a:lstStyle/>
          <a:p>
            <a:endParaRPr lang="it-I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429213-C5B3-42C7-94CA-4E64E2EA912D}" type="slidenum">
              <a:rPr lang="it-IT" smtClean="0"/>
              <a:t>‹#›</a:t>
            </a:fld>
            <a:endParaRPr lang="it-IT"/>
          </a:p>
        </p:txBody>
      </p:sp>
    </p:spTree>
    <p:extLst>
      <p:ext uri="{BB962C8B-B14F-4D97-AF65-F5344CB8AC3E}">
        <p14:creationId xmlns:p14="http://schemas.microsoft.com/office/powerpoint/2010/main" val="20972085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2" y="1"/>
            <a:ext cx="9144025" cy="1252732"/>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 y="821944"/>
            <a:ext cx="11580392" cy="270256"/>
          </a:xfrm>
          <a:prstGeom prst="rect">
            <a:avLst/>
          </a:prstGeom>
        </p:spPr>
      </p:pic>
      <p:sp>
        <p:nvSpPr>
          <p:cNvPr id="8" name="Slide Number Placeholder 7"/>
          <p:cNvSpPr>
            <a:spLocks noGrp="1"/>
          </p:cNvSpPr>
          <p:nvPr>
            <p:ph type="sldNum" sz="quarter" idx="11"/>
          </p:nvPr>
        </p:nvSpPr>
        <p:spPr>
          <a:xfrm>
            <a:off x="8778240" y="6377941"/>
            <a:ext cx="2804160" cy="276999"/>
          </a:xfrm>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a:xfrm>
            <a:off x="2455334" y="212090"/>
            <a:ext cx="7332133" cy="1231106"/>
          </a:xfrm>
        </p:spPr>
        <p:txBody>
          <a:bodyPr/>
          <a:lstStyle/>
          <a:p>
            <a:r>
              <a:rPr lang="en-US"/>
              <a:t>Click to edit Master title style</a:t>
            </a:r>
            <a:endParaRPr lang="en-CA" dirty="0"/>
          </a:p>
        </p:txBody>
      </p:sp>
      <p:sp>
        <p:nvSpPr>
          <p:cNvPr id="16" name="Content Placeholder 15"/>
          <p:cNvSpPr>
            <a:spLocks noGrp="1"/>
          </p:cNvSpPr>
          <p:nvPr>
            <p:ph sz="quarter" idx="14"/>
          </p:nvPr>
        </p:nvSpPr>
        <p:spPr>
          <a:xfrm>
            <a:off x="609600" y="1243584"/>
            <a:ext cx="10811933" cy="1631216"/>
          </a:xfrm>
        </p:spPr>
        <p:txBody>
          <a:bodyPr/>
          <a:lstStyle>
            <a:lvl1pPr>
              <a:buClr>
                <a:srgbClr val="981E32"/>
              </a:buClr>
              <a:defRPr/>
            </a:lvl1pPr>
            <a:lvl2pPr>
              <a:spcBef>
                <a:spcPts val="0"/>
              </a:spcBef>
              <a:buClr>
                <a:srgbClr val="981E32"/>
              </a:buClr>
              <a:defRPr sz="2200"/>
            </a:lvl2pPr>
            <a:lvl3pPr>
              <a:buClr>
                <a:srgbClr val="981E32"/>
              </a:buClr>
              <a:defRPr/>
            </a:lvl3pPr>
            <a:lvl4pPr>
              <a:buClr>
                <a:srgbClr val="981E32"/>
              </a:buClr>
              <a:defRPr sz="1800"/>
            </a:lvl4pPr>
            <a:lvl5pPr>
              <a:buClr>
                <a:srgbClr val="981E32"/>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7081922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8B451FB-ECA5-43DA-8D67-6891C0773558}"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732834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EDC6C0-7D5E-46A3-9C0B-AA9824944DD4}"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13677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5EC3A7-B907-444C-BEC1-9DC6042FAE94}"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57980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8FEC81-4D1E-41FE-BB5C-1FE05D37C5F8}"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760833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74D8803-1901-46E7-9FDD-801193D908A1}"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887276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FDADC3-DC86-4ECB-B35F-FBE0F8DC2C15}"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834633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50F25-2F2B-4750-95BB-77259206FBF3}"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461425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5334EF-FEC7-46A5-B1C2-69CE5146B1CE}"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30961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517FBE-1A03-4C79-B3D3-11BA0F916897}"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806562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809D01-D4CB-4069-88B2-4D08E79E20FF}"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939429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AB0B-C66B-4B08-9B99-0A5B4057DEA1}"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037470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E76B0-A49E-EE97-3B90-AB88A8920D43}"/>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031E274-3C01-D060-F0EF-5309111F9ABA}"/>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EAA36AD-4B3F-30F0-9276-4ED6C4033A20}"/>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4188AF55-9BD4-823B-4E20-2C9107B3D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0F1C64-8B5A-9158-D018-F9430A8B1EE6}"/>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10296427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D8BA-DCA3-6450-2F6C-4EEA92B22B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768623-FD8C-8DF3-D19A-EB871C83B9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DCD3F-10FF-A4A4-22A5-FF2FDBCD97F7}"/>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973F47D7-6C22-2903-F5C7-7CA901842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2239F-26BA-7905-1CF1-68854A00BB76}"/>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34955703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C8E4-993B-7E56-E9E9-DA6C657EF5C8}"/>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D05F1A9-1093-A8D2-7C81-EE77FD33A249}"/>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8ADE29-FB03-4FF3-D870-3DC7A31E1D32}"/>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9DAF4877-AA87-C5EC-8676-F25C6146D0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482CAB-4063-AF3D-6E5D-329D8CD1FEE7}"/>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40394993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A1FF-C14E-E117-94DB-19A694C850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428F98-E352-769A-7E91-3D76F80958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CB3BAB-765E-ACFD-F182-D0AF5BDC60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235683-649B-841A-9093-269A88FC5FF9}"/>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6" name="Footer Placeholder 5">
            <a:extLst>
              <a:ext uri="{FF2B5EF4-FFF2-40B4-BE49-F238E27FC236}">
                <a16:creationId xmlns:a16="http://schemas.microsoft.com/office/drawing/2014/main" id="{669257DD-20E6-BCB8-AEE5-52C771EF5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3E09B1-EDD9-5399-5677-F323D91DDF27}"/>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758229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6607-D4FE-0958-E878-44C71D30D4B4}"/>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C08579-7844-9BAD-5AFB-241E301B520B}"/>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30286DB-BE54-2D5B-5EF6-6D9FC69702BA}"/>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059A51-5BBD-DA7F-0392-2F002740EF72}"/>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E9C62EE-A7D9-91D3-AD54-E030A2B72418}"/>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D5D250-90A9-8A3C-44DA-50B7E0DC105C}"/>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8" name="Footer Placeholder 7">
            <a:extLst>
              <a:ext uri="{FF2B5EF4-FFF2-40B4-BE49-F238E27FC236}">
                <a16:creationId xmlns:a16="http://schemas.microsoft.com/office/drawing/2014/main" id="{4911675E-CB6D-08B0-CC6D-DF6CEE731E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5B08CF-47CA-A48E-3B2C-6A0B2D77B655}"/>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6620116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40BC2-A0EE-6A20-47A9-962EB26775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0A2928-94F5-9C31-EC05-8D719B23A68E}"/>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4" name="Footer Placeholder 3">
            <a:extLst>
              <a:ext uri="{FF2B5EF4-FFF2-40B4-BE49-F238E27FC236}">
                <a16:creationId xmlns:a16="http://schemas.microsoft.com/office/drawing/2014/main" id="{B359E58D-3F86-5EDD-6F28-BDB60CFB61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568CBC-2D8F-8AD4-57E0-C9EC221282CF}"/>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9608568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5328A6-6B27-467A-4EF5-1CB799527B3E}"/>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3" name="Footer Placeholder 2">
            <a:extLst>
              <a:ext uri="{FF2B5EF4-FFF2-40B4-BE49-F238E27FC236}">
                <a16:creationId xmlns:a16="http://schemas.microsoft.com/office/drawing/2014/main" id="{056A7BA3-62F7-85FD-3F3D-6E77938195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77D1C9-229D-2EAA-59FE-9B3EB431FF9B}"/>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6760771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5037-2A43-F4DF-B006-56ACA26C726D}"/>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B373534-5609-81B7-D72C-CBD8E7932B1C}"/>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BBEEB0-1043-B6BF-C120-C9EA890138E8}"/>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FC826A-BA40-7D8A-EB06-35F108E6CCC3}"/>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6" name="Footer Placeholder 5">
            <a:extLst>
              <a:ext uri="{FF2B5EF4-FFF2-40B4-BE49-F238E27FC236}">
                <a16:creationId xmlns:a16="http://schemas.microsoft.com/office/drawing/2014/main" id="{5CF617BA-D001-423C-16C9-81AF54E3B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7C6210-FEDE-D1A4-5A0E-165F21E16EC2}"/>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38770249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A2E44-C58F-F369-49F6-306B2857A2CC}"/>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AAC6D2B-10F6-EE01-B3BB-2D9D6983A2D8}"/>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EFE81BA-56FB-970E-79C3-8B3E2C7C859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4AB6BAB-8476-978F-5A91-42830448A422}"/>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6" name="Footer Placeholder 5">
            <a:extLst>
              <a:ext uri="{FF2B5EF4-FFF2-40B4-BE49-F238E27FC236}">
                <a16:creationId xmlns:a16="http://schemas.microsoft.com/office/drawing/2014/main" id="{47FAE0D6-19D1-B8E8-9064-3B5D71D8D9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CA95AE-901F-1FA8-91B2-638E2BA5509D}"/>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96310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C677-5627-5EB3-7CC8-A67F2C3D66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7D65DA-E8BF-4914-EF97-3BCB656E11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6C7A9-6E57-99DC-CC62-6223476C5F68}"/>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106B7B0A-1EA6-8235-4831-E57AB0759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5AE466-C73E-5810-DF80-A2D68F942EA2}"/>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40241401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2A8BC-DE3A-B28F-4EC7-8E60C52145D2}"/>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6BCAAC-72E7-B8E6-379F-CD0E7BFD014B}"/>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1CE72A-9CA4-4F7E-23D6-BCC8F7BBDF37}"/>
              </a:ext>
            </a:extLst>
          </p:cNvPr>
          <p:cNvSpPr>
            <a:spLocks noGrp="1"/>
          </p:cNvSpPr>
          <p:nvPr>
            <p:ph type="dt" sz="half" idx="10"/>
          </p:nvPr>
        </p:nvSpPr>
        <p:spPr/>
        <p:txBody>
          <a:body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552E6131-8D47-360E-551E-8060D329D5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F987A7-05C0-D0C0-0463-8D590A7DF7B7}"/>
              </a:ext>
            </a:extLst>
          </p:cNvPr>
          <p:cNvSpPr>
            <a:spLocks noGrp="1"/>
          </p:cNvSpPr>
          <p:nvPr>
            <p:ph type="sldNum" sz="quarter" idx="12"/>
          </p:nvPr>
        </p:nvSpPr>
        <p:spPr/>
        <p:txBody>
          <a:bodyPr/>
          <a:lstStyle/>
          <a:p>
            <a:fld id="{448453B7-894C-4618-9C85-5ACE4F203061}" type="slidenum">
              <a:rPr lang="en-US" smtClean="0"/>
              <a:t>‹#›</a:t>
            </a:fld>
            <a:endParaRPr lang="en-US"/>
          </a:p>
        </p:txBody>
      </p:sp>
    </p:spTree>
    <p:extLst>
      <p:ext uri="{BB962C8B-B14F-4D97-AF65-F5344CB8AC3E}">
        <p14:creationId xmlns:p14="http://schemas.microsoft.com/office/powerpoint/2010/main" val="20617532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369332"/>
          </a:xfrm>
          <a:prstGeom prst="rect">
            <a:avLst/>
          </a:prstGeom>
        </p:spPr>
        <p:txBody>
          <a:bodyPr wrap="square" lIns="0" tIns="0" rIns="0" bIns="0">
            <a:spAutoFit/>
          </a:bodyPr>
          <a:lstStyle>
            <a:lvl1pPr>
              <a:defRPr sz="2400" b="1" i="1">
                <a:solidFill>
                  <a:srgbClr val="D4A6BD"/>
                </a:solidFill>
                <a:latin typeface="Palatino Linotype"/>
                <a:cs typeface="Palatino Linotype"/>
              </a:defRPr>
            </a:lvl1pPr>
          </a:lstStyle>
          <a:p>
            <a:endParaRPr/>
          </a:p>
        </p:txBody>
      </p:sp>
      <p:sp>
        <p:nvSpPr>
          <p:cNvPr id="3" name="Holder 3"/>
          <p:cNvSpPr>
            <a:spLocks noGrp="1"/>
          </p:cNvSpPr>
          <p:nvPr>
            <p:ph type="subTitle" idx="4"/>
          </p:nvPr>
        </p:nvSpPr>
        <p:spPr>
          <a:xfrm>
            <a:off x="1828800" y="3840481"/>
            <a:ext cx="8534400" cy="328231"/>
          </a:xfrm>
          <a:prstGeom prst="rect">
            <a:avLst/>
          </a:prstGeom>
        </p:spPr>
        <p:txBody>
          <a:bodyPr wrap="square" lIns="0" tIns="0" rIns="0" bIns="0">
            <a:spAutoFit/>
          </a:bodyPr>
          <a:lstStyle>
            <a:lvl1pPr>
              <a:defRPr sz="2133" b="0" i="0">
                <a:solidFill>
                  <a:srgbClr val="CEE1F3"/>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9755779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29800" y="95793"/>
            <a:ext cx="8669259" cy="369332"/>
          </a:xfrm>
        </p:spPr>
        <p:txBody>
          <a:bodyPr lIns="0" tIns="0" rIns="0" bIns="0"/>
          <a:lstStyle>
            <a:lvl1pPr>
              <a:defRPr sz="2400" b="1" i="1">
                <a:solidFill>
                  <a:srgbClr val="D4A6BD"/>
                </a:solidFill>
                <a:latin typeface="Palatino Linotype"/>
                <a:cs typeface="Palatino Linotype"/>
              </a:defRPr>
            </a:lvl1pPr>
          </a:lstStyle>
          <a:p>
            <a:endParaRPr/>
          </a:p>
        </p:txBody>
      </p:sp>
      <p:sp>
        <p:nvSpPr>
          <p:cNvPr id="3" name="Holder 3"/>
          <p:cNvSpPr>
            <a:spLocks noGrp="1"/>
          </p:cNvSpPr>
          <p:nvPr>
            <p:ph type="body" idx="1"/>
          </p:nvPr>
        </p:nvSpPr>
        <p:spPr>
          <a:xfrm>
            <a:off x="6650067" y="2822561"/>
            <a:ext cx="5224779" cy="328231"/>
          </a:xfrm>
        </p:spPr>
        <p:txBody>
          <a:bodyPr lIns="0" tIns="0" rIns="0" bIns="0"/>
          <a:lstStyle>
            <a:lvl1pPr>
              <a:defRPr sz="2133" b="0" i="0">
                <a:solidFill>
                  <a:srgbClr val="CEE1F3"/>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29237831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929800" y="95793"/>
            <a:ext cx="8669259" cy="369332"/>
          </a:xfrm>
        </p:spPr>
        <p:txBody>
          <a:bodyPr lIns="0" tIns="0" rIns="0" bIns="0"/>
          <a:lstStyle>
            <a:lvl1pPr>
              <a:defRPr sz="2400" b="1" i="1">
                <a:solidFill>
                  <a:srgbClr val="D4A6BD"/>
                </a:solidFill>
                <a:latin typeface="Palatino Linotype"/>
                <a:cs typeface="Palatino Linotype"/>
              </a:defRPr>
            </a:lvl1pPr>
          </a:lstStyle>
          <a:p>
            <a:endParaRPr/>
          </a:p>
        </p:txBody>
      </p:sp>
      <p:sp>
        <p:nvSpPr>
          <p:cNvPr id="3" name="Holder 3"/>
          <p:cNvSpPr>
            <a:spLocks noGrp="1"/>
          </p:cNvSpPr>
          <p:nvPr>
            <p:ph sz="half" idx="2"/>
          </p:nvPr>
        </p:nvSpPr>
        <p:spPr>
          <a:xfrm>
            <a:off x="609600" y="1577340"/>
            <a:ext cx="5303520" cy="24622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4622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7" name="Holder 7"/>
          <p:cNvSpPr>
            <a:spLocks noGrp="1"/>
          </p:cNvSpPr>
          <p:nvPr>
            <p:ph type="sldNum" sz="quarter" idx="7"/>
          </p:nvPr>
        </p:nvSpPr>
        <p:spPr/>
        <p:txBody>
          <a:bodyPr lIns="0" tIns="0" rIns="0" bIns="0"/>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24316389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929800" y="95793"/>
            <a:ext cx="8669259" cy="369332"/>
          </a:xfrm>
        </p:spPr>
        <p:txBody>
          <a:bodyPr lIns="0" tIns="0" rIns="0" bIns="0"/>
          <a:lstStyle>
            <a:lvl1pPr>
              <a:defRPr sz="2400" b="1" i="1">
                <a:solidFill>
                  <a:srgbClr val="D4A6BD"/>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5" name="Holder 5"/>
          <p:cNvSpPr>
            <a:spLocks noGrp="1"/>
          </p:cNvSpPr>
          <p:nvPr>
            <p:ph type="sldNum" sz="quarter" idx="7"/>
          </p:nvPr>
        </p:nvSpPr>
        <p:spPr/>
        <p:txBody>
          <a:bodyPr lIns="0" tIns="0" rIns="0" bIns="0"/>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37336337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4" name="Holder 4"/>
          <p:cNvSpPr>
            <a:spLocks noGrp="1"/>
          </p:cNvSpPr>
          <p:nvPr>
            <p:ph type="sldNum" sz="quarter" idx="7"/>
          </p:nvPr>
        </p:nvSpPr>
        <p:spPr/>
        <p:txBody>
          <a:bodyPr lIns="0" tIns="0" rIns="0" bIns="0"/>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307660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1.jpe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5.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71.xml"/><Relationship Id="rId7" Type="http://schemas.openxmlformats.org/officeDocument/2006/relationships/image" Target="../media/image4.jpg"/><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theme" Target="../theme/theme6.xml"/><Relationship Id="rId5" Type="http://schemas.openxmlformats.org/officeDocument/2006/relationships/slideLayout" Target="../slideLayouts/slideLayout73.xml"/><Relationship Id="rId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744C644-8697-421C-96E4-379B9F2F0193}" type="datetimeFigureOut">
              <a:rPr lang="en-IN" smtClean="0"/>
              <a:t>29-09-2026</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172C31B-B411-4B90-8BAD-21692BA8F4B0}" type="slidenum">
              <a:rPr lang="en-IN" smtClean="0"/>
              <a:t>‹#›</a:t>
            </a:fld>
            <a:endParaRPr lang="en-IN"/>
          </a:p>
        </p:txBody>
      </p:sp>
    </p:spTree>
    <p:extLst>
      <p:ext uri="{BB962C8B-B14F-4D97-AF65-F5344CB8AC3E}">
        <p14:creationId xmlns:p14="http://schemas.microsoft.com/office/powerpoint/2010/main" val="3484863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fade/>
  </p:transition>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0FA1-D120-3DD3-BCDF-A650F515C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4DBA8F0-0DCB-B972-7C5E-F42993B477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FADA9E-698F-A9EF-2429-92C10D9706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B9DA06-98EC-4F85-8B94-9776F7A07C3C}" type="datetimeFigureOut">
              <a:rPr lang="en-IN" smtClean="0"/>
              <a:t>29-09-2026</a:t>
            </a:fld>
            <a:endParaRPr lang="en-IN"/>
          </a:p>
        </p:txBody>
      </p:sp>
      <p:sp>
        <p:nvSpPr>
          <p:cNvPr id="5" name="Footer Placeholder 4">
            <a:extLst>
              <a:ext uri="{FF2B5EF4-FFF2-40B4-BE49-F238E27FC236}">
                <a16:creationId xmlns:a16="http://schemas.microsoft.com/office/drawing/2014/main" id="{8E1F214D-2ACA-7E94-7CBF-7CB29CD8F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B4F45A9-62CD-5297-4CDC-02A3816C15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D2BACF-EDC5-427D-8B00-9D2B5919BAC6}" type="slidenum">
              <a:rPr lang="en-IN" smtClean="0"/>
              <a:t>‹#›</a:t>
            </a:fld>
            <a:endParaRPr lang="en-IN"/>
          </a:p>
        </p:txBody>
      </p:sp>
    </p:spTree>
    <p:extLst>
      <p:ext uri="{BB962C8B-B14F-4D97-AF65-F5344CB8AC3E}">
        <p14:creationId xmlns:p14="http://schemas.microsoft.com/office/powerpoint/2010/main" val="1401699888"/>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5675634-695C-4362-B328-1E73D774FA30}" type="datetimeFigureOut">
              <a:rPr lang="it-IT" smtClean="0"/>
              <a:t>29/09/2026</a:t>
            </a:fld>
            <a:endParaRPr lang="it-IT"/>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it-IT"/>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E429213-C5B3-42C7-94CA-4E64E2EA912D}" type="slidenum">
              <a:rPr lang="it-IT" smtClean="0"/>
              <a:t>‹#›</a:t>
            </a:fld>
            <a:endParaRPr lang="it-IT"/>
          </a:p>
        </p:txBody>
      </p:sp>
    </p:spTree>
    <p:extLst>
      <p:ext uri="{BB962C8B-B14F-4D97-AF65-F5344CB8AC3E}">
        <p14:creationId xmlns:p14="http://schemas.microsoft.com/office/powerpoint/2010/main" val="101184354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B6A340-B6CF-4153-B7C6-7D2F0B81BFCB}" type="datetime1">
              <a:rPr lang="en-US" smtClean="0"/>
              <a:t>9/29/2026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752800965"/>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C00CE-8B93-CC63-716B-1EA78D973391}"/>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63F991-5A7F-631C-51AB-E8D7F97731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448C58-C928-8E32-F5CD-29DF74900CC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BF289B1-FD4C-47D5-8C99-7B91A5B5F9C3}" type="datetimeFigureOut">
              <a:rPr lang="en-US" smtClean="0"/>
              <a:t>9/29/2026</a:t>
            </a:fld>
            <a:endParaRPr lang="en-US"/>
          </a:p>
        </p:txBody>
      </p:sp>
      <p:sp>
        <p:nvSpPr>
          <p:cNvPr id="5" name="Footer Placeholder 4">
            <a:extLst>
              <a:ext uri="{FF2B5EF4-FFF2-40B4-BE49-F238E27FC236}">
                <a16:creationId xmlns:a16="http://schemas.microsoft.com/office/drawing/2014/main" id="{F2627939-F1FE-6DD2-F5BE-76EDB3E4D7A1}"/>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80F9EDC-8532-0F0B-0DD8-1D990537892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8453B7-894C-4618-9C85-5ACE4F203061}" type="slidenum">
              <a:rPr lang="en-US" smtClean="0"/>
              <a:t>‹#›</a:t>
            </a:fld>
            <a:endParaRPr lang="en-US"/>
          </a:p>
        </p:txBody>
      </p:sp>
    </p:spTree>
    <p:extLst>
      <p:ext uri="{BB962C8B-B14F-4D97-AF65-F5344CB8AC3E}">
        <p14:creationId xmlns:p14="http://schemas.microsoft.com/office/powerpoint/2010/main" val="146490824"/>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sp>
        <p:nvSpPr>
          <p:cNvPr id="2" name="Holder 2"/>
          <p:cNvSpPr>
            <a:spLocks noGrp="1"/>
          </p:cNvSpPr>
          <p:nvPr>
            <p:ph type="title"/>
          </p:nvPr>
        </p:nvSpPr>
        <p:spPr>
          <a:xfrm>
            <a:off x="929800" y="95793"/>
            <a:ext cx="8669259" cy="276999"/>
          </a:xfrm>
          <a:prstGeom prst="rect">
            <a:avLst/>
          </a:prstGeom>
        </p:spPr>
        <p:txBody>
          <a:bodyPr wrap="square" lIns="0" tIns="0" rIns="0" bIns="0">
            <a:spAutoFit/>
          </a:bodyPr>
          <a:lstStyle>
            <a:lvl1pPr>
              <a:defRPr sz="1800" b="1" i="1">
                <a:solidFill>
                  <a:srgbClr val="D4A6BD"/>
                </a:solidFill>
                <a:latin typeface="Palatino Linotype"/>
                <a:cs typeface="Palatino Linotype"/>
              </a:defRPr>
            </a:lvl1pPr>
          </a:lstStyle>
          <a:p>
            <a:endParaRPr/>
          </a:p>
        </p:txBody>
      </p:sp>
      <p:sp>
        <p:nvSpPr>
          <p:cNvPr id="3" name="Holder 3"/>
          <p:cNvSpPr>
            <a:spLocks noGrp="1"/>
          </p:cNvSpPr>
          <p:nvPr>
            <p:ph type="body" idx="1"/>
          </p:nvPr>
        </p:nvSpPr>
        <p:spPr>
          <a:xfrm>
            <a:off x="6650067" y="2822561"/>
            <a:ext cx="5224779" cy="246221"/>
          </a:xfrm>
          <a:prstGeom prst="rect">
            <a:avLst/>
          </a:prstGeom>
        </p:spPr>
        <p:txBody>
          <a:bodyPr wrap="square" lIns="0" tIns="0" rIns="0" bIns="0">
            <a:spAutoFit/>
          </a:bodyPr>
          <a:lstStyle>
            <a:lvl1pPr>
              <a:defRPr sz="1600" b="0" i="0">
                <a:solidFill>
                  <a:srgbClr val="CEE1F3"/>
                </a:solidFill>
                <a:latin typeface="Verdana"/>
                <a:cs typeface="Verdana"/>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a:xfrm>
            <a:off x="11653535" y="6370757"/>
            <a:ext cx="430397" cy="205121"/>
          </a:xfrm>
          <a:prstGeom prst="rect">
            <a:avLst/>
          </a:prstGeom>
        </p:spPr>
        <p:txBody>
          <a:bodyPr wrap="square" lIns="0" tIns="0" rIns="0" bIns="0">
            <a:spAutoFit/>
          </a:bodyPr>
          <a:lstStyle>
            <a:lvl1pPr>
              <a:defRPr sz="1333" b="0" i="0">
                <a:solidFill>
                  <a:srgbClr val="595959"/>
                </a:solidFill>
                <a:latin typeface="Arial MT"/>
                <a:cs typeface="Arial MT"/>
              </a:defRPr>
            </a:lvl1pPr>
          </a:lstStyle>
          <a:p>
            <a:pPr marL="165943">
              <a:spcBef>
                <a:spcPts val="7"/>
              </a:spcBef>
            </a:pPr>
            <a:fld id="{81D60167-4931-47E6-BA6A-407CBD079E47}" type="slidenum">
              <a:rPr lang="en-US" spc="-67" smtClean="0"/>
              <a:pPr marL="165943">
                <a:spcBef>
                  <a:spcPts val="7"/>
                </a:spcBef>
              </a:pPr>
              <a:t>‹#›</a:t>
            </a:fld>
            <a:endParaRPr lang="en-US" spc="-67" dirty="0"/>
          </a:p>
        </p:txBody>
      </p:sp>
    </p:spTree>
    <p:extLst>
      <p:ext uri="{BB962C8B-B14F-4D97-AF65-F5344CB8AC3E}">
        <p14:creationId xmlns:p14="http://schemas.microsoft.com/office/powerpoint/2010/main" val="709562115"/>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Lst>
  <p:txStyles>
    <p:titleStyle>
      <a:lvl1pPr>
        <a:defRPr>
          <a:latin typeface="+mj-lt"/>
          <a:ea typeface="+mj-ea"/>
          <a:cs typeface="+mj-cs"/>
        </a:defRPr>
      </a:lvl1pPr>
    </p:titleStyle>
    <p:body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bodyStyle>
    <p:otherStyle>
      <a:lvl1pPr marL="0">
        <a:defRPr>
          <a:latin typeface="+mn-lt"/>
          <a:ea typeface="+mn-ea"/>
          <a:cs typeface="+mn-cs"/>
        </a:defRPr>
      </a:lvl1pPr>
      <a:lvl2pPr marL="609585">
        <a:defRPr>
          <a:latin typeface="+mn-lt"/>
          <a:ea typeface="+mn-ea"/>
          <a:cs typeface="+mn-cs"/>
        </a:defRPr>
      </a:lvl2pPr>
      <a:lvl3pPr marL="1219170">
        <a:defRPr>
          <a:latin typeface="+mn-lt"/>
          <a:ea typeface="+mn-ea"/>
          <a:cs typeface="+mn-cs"/>
        </a:defRPr>
      </a:lvl3pPr>
      <a:lvl4pPr marL="1828754">
        <a:defRPr>
          <a:latin typeface="+mn-lt"/>
          <a:ea typeface="+mn-ea"/>
          <a:cs typeface="+mn-cs"/>
        </a:defRPr>
      </a:lvl4pPr>
      <a:lvl5pPr marL="2438339">
        <a:defRPr>
          <a:latin typeface="+mn-lt"/>
          <a:ea typeface="+mn-ea"/>
          <a:cs typeface="+mn-cs"/>
        </a:defRPr>
      </a:lvl5pPr>
      <a:lvl6pPr marL="3047924">
        <a:defRPr>
          <a:latin typeface="+mn-lt"/>
          <a:ea typeface="+mn-ea"/>
          <a:cs typeface="+mn-cs"/>
        </a:defRPr>
      </a:lvl6pPr>
      <a:lvl7pPr marL="3657509">
        <a:defRPr>
          <a:latin typeface="+mn-lt"/>
          <a:ea typeface="+mn-ea"/>
          <a:cs typeface="+mn-cs"/>
        </a:defRPr>
      </a:lvl7pPr>
      <a:lvl8pPr marL="4267093">
        <a:defRPr>
          <a:latin typeface="+mn-lt"/>
          <a:ea typeface="+mn-ea"/>
          <a:cs typeface="+mn-cs"/>
        </a:defRPr>
      </a:lvl8pPr>
      <a:lvl9pPr marL="487667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www.gmnnews.com/%EA%B3%A0%EC%97%90%EB%84%88%EC%A7%80-%EB%B0%A9%EC%82%AC%EC%84%A0%EC%9D%98-%EC%9D%B4%EC%83%81%ED%95%98%EA%B3%A0-%EC%98%A4%EB%9E%98-%EC%A7%80%EC%86%8D%EB%90%98%EB%8A%94-%ED%8E%84%EC%8A%A4%EA%B0%80/"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hyperlink" Target="https://sci.esa.int/web/hubble/-/hubble-studies-gamma-ray-burst-with-the-highest-energy-ever-seen-heic1921" TargetMode="Externa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8.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hyperlink" Target="https://iopscience.iop.org/article/10.3847/2041-8213/ad2763#apjlad2763bib29" TargetMode="External"/><Relationship Id="rId7" Type="http://schemas.openxmlformats.org/officeDocument/2006/relationships/hyperlink" Target="https://iopscience.iop.org/article/10.3847/2041-8213/ad2763#apjlad2763bib40" TargetMode="External"/><Relationship Id="rId2" Type="http://schemas.openxmlformats.org/officeDocument/2006/relationships/notesSlide" Target="../notesSlides/notesSlide5.xml"/><Relationship Id="rId1" Type="http://schemas.openxmlformats.org/officeDocument/2006/relationships/slideLayout" Target="../slideLayouts/slideLayout64.xml"/><Relationship Id="rId6" Type="http://schemas.openxmlformats.org/officeDocument/2006/relationships/hyperlink" Target="https://iopscience.iop.org/article/10.3847/2041-8213/ad2763#apjlad2763bib42" TargetMode="External"/><Relationship Id="rId5" Type="http://schemas.openxmlformats.org/officeDocument/2006/relationships/hyperlink" Target="https://iopscience.iop.org/article/10.3847/2041-8213/ad2763#apjlad2763bib51" TargetMode="External"/><Relationship Id="rId4" Type="http://schemas.openxmlformats.org/officeDocument/2006/relationships/hyperlink" Target="https://iopscience.iop.org/article/10.3847/2041-8213/ad2763#apjlad2763bib58" TargetMode="Externa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docs.google.com/file/d/1JqtiVYUszuJZt3Mahy6lOGu_CQD7oBJS/preview" TargetMode="External"/><Relationship Id="rId1" Type="http://schemas.openxmlformats.org/officeDocument/2006/relationships/slideLayout" Target="../slideLayouts/slideLayout70.xml"/><Relationship Id="rId6" Type="http://schemas.openxmlformats.org/officeDocument/2006/relationships/image" Target="../media/image20.jpg"/><Relationship Id="rId5" Type="http://schemas.openxmlformats.org/officeDocument/2006/relationships/image" Target="../media/image11.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3" Type="http://schemas.openxmlformats.org/officeDocument/2006/relationships/hyperlink" Target="https://ui.adsabs.harvard.edu/#abs/2025ApJ...994..185B/abstract" TargetMode="External"/><Relationship Id="rId2" Type="http://schemas.openxmlformats.org/officeDocument/2006/relationships/image" Target="../media/image37.png"/><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hyperlink" Target="https://ui.adsabs.harvard.edu/#abs/2025ApJ...994..185B/abstract" TargetMode="External"/><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grblc-catalog.streamlit.app/" TargetMode="Externa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18.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9E9A3C78-9D9C-6880-98F9-97F3995FDFD0}"/>
              </a:ext>
            </a:extLst>
          </p:cNvPr>
          <p:cNvSpPr txBox="1"/>
          <p:nvPr/>
        </p:nvSpPr>
        <p:spPr>
          <a:xfrm>
            <a:off x="10466614" y="224621"/>
            <a:ext cx="60882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200" b="1" i="0" u="sng" strike="noStrike" kern="1200" cap="none" spc="0" normalizeH="0" baseline="0" noProof="0" dirty="0">
                <a:ln>
                  <a:noFill/>
                </a:ln>
                <a:solidFill>
                  <a:prstClr val="white"/>
                </a:solidFill>
                <a:effectLst/>
                <a:uLnTx/>
                <a:uFillTx/>
                <a:latin typeface="Century Gothic" panose="020B0502020202020204"/>
                <a:ea typeface="+mn-ea"/>
                <a:cs typeface="+mn-cs"/>
              </a:rPr>
              <a:t>1</a:t>
            </a:r>
            <a:endParaRPr kumimoji="0" lang="it-IT" sz="32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050" name="Picture 2">
            <a:extLst>
              <a:ext uri="{FF2B5EF4-FFF2-40B4-BE49-F238E27FC236}">
                <a16:creationId xmlns:a16="http://schemas.microsoft.com/office/drawing/2014/main" id="{9D2D6368-989B-0C89-EA5D-D62B232312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299" t="23056" r="25946" b="23056"/>
          <a:stretch/>
        </p:blipFill>
        <p:spPr bwMode="auto">
          <a:xfrm>
            <a:off x="8728865" y="5319496"/>
            <a:ext cx="3247787" cy="15385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508B24-3579-D7F5-4784-915E14812FE4}"/>
              </a:ext>
            </a:extLst>
          </p:cNvPr>
          <p:cNvSpPr txBox="1"/>
          <p:nvPr/>
        </p:nvSpPr>
        <p:spPr>
          <a:xfrm>
            <a:off x="1116564" y="517008"/>
            <a:ext cx="10242856" cy="160043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rPr>
              <a:t>Maria Giovanna Dainotti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Rectangle 1">
            <a:extLst>
              <a:ext uri="{FF2B5EF4-FFF2-40B4-BE49-F238E27FC236}">
                <a16:creationId xmlns:a16="http://schemas.microsoft.com/office/drawing/2014/main" id="{24E4E499-F51C-BCE1-A816-9A49D1342493}"/>
              </a:ext>
            </a:extLst>
          </p:cNvPr>
          <p:cNvSpPr/>
          <p:nvPr/>
        </p:nvSpPr>
        <p:spPr>
          <a:xfrm>
            <a:off x="3248535" y="5775635"/>
            <a:ext cx="4486275" cy="626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Century Gothic" panose="020B0502020202020204"/>
              </a:rPr>
              <a:t>1</a:t>
            </a:r>
            <a:r>
              <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rPr>
              <a:t>/10/2026,</a:t>
            </a:r>
            <a:r>
              <a:rPr lang="en-US" b="1" dirty="0">
                <a:solidFill>
                  <a:prstClr val="white"/>
                </a:solidFill>
                <a:latin typeface="Century Gothic" panose="020B0502020202020204"/>
              </a:rPr>
              <a:t>Cape Town,  HEASA</a:t>
            </a:r>
            <a:endPar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ectangle 3">
            <a:extLst>
              <a:ext uri="{FF2B5EF4-FFF2-40B4-BE49-F238E27FC236}">
                <a16:creationId xmlns:a16="http://schemas.microsoft.com/office/drawing/2014/main" id="{D8E5B547-F7CB-5113-3D7E-2E747B464F65}"/>
              </a:ext>
            </a:extLst>
          </p:cNvPr>
          <p:cNvSpPr/>
          <p:nvPr/>
        </p:nvSpPr>
        <p:spPr>
          <a:xfrm>
            <a:off x="2410321" y="1552640"/>
            <a:ext cx="6258711" cy="12389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entury Gothic" panose="020B0502020202020204"/>
              </a:rPr>
              <a:t>Redshift estimator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Century Gothic" panose="020B0502020202020204"/>
              </a:rPr>
              <a:t>to support GRB rate vs SFR density</a:t>
            </a:r>
            <a:endParaRPr kumimoji="0" lang="en-US"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TextBox 8">
            <a:extLst>
              <a:ext uri="{FF2B5EF4-FFF2-40B4-BE49-F238E27FC236}">
                <a16:creationId xmlns:a16="http://schemas.microsoft.com/office/drawing/2014/main" id="{EAB88815-A5DA-D00D-D23D-1D43D2C936AB}"/>
              </a:ext>
            </a:extLst>
          </p:cNvPr>
          <p:cNvSpPr txBox="1"/>
          <p:nvPr/>
        </p:nvSpPr>
        <p:spPr>
          <a:xfrm>
            <a:off x="1749020" y="3429000"/>
            <a:ext cx="8877154" cy="923330"/>
          </a:xfrm>
          <a:prstGeom prst="rect">
            <a:avLst/>
          </a:prstGeom>
          <a:noFill/>
        </p:spPr>
        <p:txBody>
          <a:bodyPr wrap="square">
            <a:spAutoFit/>
          </a:bodyPr>
          <a:lstStyle/>
          <a:p>
            <a:r>
              <a:rPr lang="en-US" sz="1800" dirty="0"/>
              <a:t>Main Collaborators: Aleksander Lenart</a:t>
            </a:r>
            <a:r>
              <a:rPr lang="en-US" dirty="0"/>
              <a:t> (</a:t>
            </a:r>
            <a:r>
              <a:rPr lang="en-US" dirty="0" err="1"/>
              <a:t>PhD,Jagiellonian</a:t>
            </a:r>
            <a:r>
              <a:rPr lang="en-US" dirty="0"/>
              <a:t>), </a:t>
            </a:r>
            <a:r>
              <a:rPr lang="en-US" dirty="0" err="1"/>
              <a:t>Nagataki</a:t>
            </a:r>
            <a:r>
              <a:rPr lang="en-US" dirty="0"/>
              <a:t> (Riken), Iwasaki (NAOJ), Agnieszka </a:t>
            </a:r>
            <a:r>
              <a:rPr lang="en-US" sz="1800" dirty="0"/>
              <a:t>Pollo (NCBJ), Vahe’ Petrosian (Stanford), Fraija (UNAM), Dieter Hartmann, Nikita </a:t>
            </a:r>
            <a:r>
              <a:rPr lang="en-US" sz="1800" dirty="0" err="1"/>
              <a:t>Khatiya</a:t>
            </a:r>
            <a:r>
              <a:rPr lang="en-US" sz="1800" dirty="0"/>
              <a:t>, Druv Bahl (Clemson University)</a:t>
            </a:r>
          </a:p>
        </p:txBody>
      </p:sp>
    </p:spTree>
    <p:extLst>
      <p:ext uri="{BB962C8B-B14F-4D97-AF65-F5344CB8AC3E}">
        <p14:creationId xmlns:p14="http://schemas.microsoft.com/office/powerpoint/2010/main" val="2373888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3E357-AF5C-55B7-3A99-B874F27005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C02F6E-7D05-4483-73D7-8FC404957A4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879" r="21879"/>
          <a:stretch/>
        </p:blipFill>
        <p:spPr>
          <a:xfrm>
            <a:off x="8095787" y="159188"/>
            <a:ext cx="3686905" cy="2951773"/>
          </a:xfrm>
          <a:prstGeom prst="rect">
            <a:avLst/>
          </a:prstGeom>
        </p:spPr>
      </p:pic>
      <p:sp>
        <p:nvSpPr>
          <p:cNvPr id="5" name="Rectangle 4">
            <a:extLst>
              <a:ext uri="{FF2B5EF4-FFF2-40B4-BE49-F238E27FC236}">
                <a16:creationId xmlns:a16="http://schemas.microsoft.com/office/drawing/2014/main" id="{3971DCEA-1220-AA9A-BB7F-667FFEC59F6D}"/>
              </a:ext>
            </a:extLst>
          </p:cNvPr>
          <p:cNvSpPr/>
          <p:nvPr/>
        </p:nvSpPr>
        <p:spPr>
          <a:xfrm>
            <a:off x="-40995" y="127591"/>
            <a:ext cx="11888205" cy="6499742"/>
          </a:xfrm>
          <a:prstGeom prst="rect">
            <a:avLst/>
          </a:prstGeom>
          <a:noFill/>
          <a:ln w="9525" cap="flat" cmpd="sng" algn="ctr">
            <a:solidFill>
              <a:srgbClr val="7030A0"/>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C70C420B-2265-F405-7B77-8776C6C90CC4}"/>
              </a:ext>
            </a:extLst>
          </p:cNvPr>
          <p:cNvPicPr>
            <a:picLocks noChangeAspect="1"/>
          </p:cNvPicPr>
          <p:nvPr/>
        </p:nvPicPr>
        <p:blipFill>
          <a:blip r:embed="rId5"/>
          <a:stretch>
            <a:fillRect/>
          </a:stretch>
        </p:blipFill>
        <p:spPr>
          <a:xfrm>
            <a:off x="8007447" y="4264310"/>
            <a:ext cx="3863583" cy="2179020"/>
          </a:xfrm>
          <a:prstGeom prst="rect">
            <a:avLst/>
          </a:prstGeom>
        </p:spPr>
      </p:pic>
      <p:sp>
        <p:nvSpPr>
          <p:cNvPr id="3" name="Title 2">
            <a:extLst>
              <a:ext uri="{FF2B5EF4-FFF2-40B4-BE49-F238E27FC236}">
                <a16:creationId xmlns:a16="http://schemas.microsoft.com/office/drawing/2014/main" id="{AF34972A-9831-2FBC-6AD1-0A4A4CA790EC}"/>
              </a:ext>
            </a:extLst>
          </p:cNvPr>
          <p:cNvSpPr>
            <a:spLocks noGrp="1"/>
          </p:cNvSpPr>
          <p:nvPr>
            <p:ph type="title" idx="4294967295"/>
          </p:nvPr>
        </p:nvSpPr>
        <p:spPr>
          <a:xfrm>
            <a:off x="0" y="-257175"/>
            <a:ext cx="7513638" cy="1309688"/>
          </a:xfrm>
        </p:spPr>
        <p:txBody>
          <a:bodyPr>
            <a:normAutofit/>
          </a:bodyPr>
          <a:lstStyle/>
          <a:p>
            <a:r>
              <a:rPr lang="en-US" sz="2800" b="1" dirty="0">
                <a:latin typeface="Arial" panose="020B0604020202020204" pitchFamily="34" charset="0"/>
                <a:cs typeface="Arial" panose="020B0604020202020204" pitchFamily="34" charset="0"/>
              </a:rPr>
              <a:t>	        </a:t>
            </a:r>
            <a:r>
              <a:rPr lang="en-US" sz="2800" b="1" dirty="0">
                <a:solidFill>
                  <a:srgbClr val="FF0000"/>
                </a:solidFill>
                <a:latin typeface="Arial" panose="020B0604020202020204" pitchFamily="34" charset="0"/>
                <a:cs typeface="Arial" panose="020B0604020202020204" pitchFamily="34" charset="0"/>
              </a:rPr>
              <a:t>GRB and SFH connection</a:t>
            </a:r>
          </a:p>
        </p:txBody>
      </p:sp>
      <p:sp>
        <p:nvSpPr>
          <p:cNvPr id="8" name="Content Placeholder 7">
            <a:extLst>
              <a:ext uri="{FF2B5EF4-FFF2-40B4-BE49-F238E27FC236}">
                <a16:creationId xmlns:a16="http://schemas.microsoft.com/office/drawing/2014/main" id="{7600A201-6DBB-5768-5ACD-12F151CF545F}"/>
              </a:ext>
            </a:extLst>
          </p:cNvPr>
          <p:cNvSpPr>
            <a:spLocks noGrp="1"/>
          </p:cNvSpPr>
          <p:nvPr>
            <p:ph idx="4294967295"/>
          </p:nvPr>
        </p:nvSpPr>
        <p:spPr>
          <a:xfrm>
            <a:off x="0" y="650875"/>
            <a:ext cx="8294688" cy="5792788"/>
          </a:xfrm>
        </p:spPr>
        <p:txBody>
          <a:bodyPr>
            <a:normAutofit fontScale="25000" lnSpcReduction="20000"/>
          </a:bodyPr>
          <a:lstStyle/>
          <a:p>
            <a:pPr marL="0" indent="0">
              <a:buNone/>
            </a:pPr>
            <a:r>
              <a:rPr lang="en-US" sz="6000" b="1" dirty="0">
                <a:solidFill>
                  <a:prstClr val="black"/>
                </a:solidFill>
                <a:latin typeface="Arial" panose="020B0604020202020204" pitchFamily="34" charset="0"/>
                <a:cs typeface="Arial" panose="020B0604020202020204" pitchFamily="34" charset="0"/>
              </a:rPr>
              <a:t>		</a:t>
            </a:r>
            <a:r>
              <a:rPr lang="en-US" sz="7000" b="1" dirty="0">
                <a:solidFill>
                  <a:prstClr val="black"/>
                </a:solidFill>
                <a:latin typeface="Arial" panose="020B0604020202020204" pitchFamily="34" charset="0"/>
                <a:cs typeface="Arial" panose="020B0604020202020204" pitchFamily="34" charset="0"/>
              </a:rPr>
              <a:t>            </a:t>
            </a:r>
            <a:r>
              <a:rPr lang="en-US" sz="11200" b="1" dirty="0">
                <a:solidFill>
                  <a:prstClr val="black"/>
                </a:solidFill>
                <a:latin typeface="Arial" panose="020B0604020202020204" pitchFamily="34" charset="0"/>
                <a:cs typeface="Arial" panose="020B0604020202020204" pitchFamily="34" charset="0"/>
              </a:rPr>
              <a:t>Traditionally                     </a:t>
            </a:r>
          </a:p>
          <a:p>
            <a:pPr>
              <a:lnSpc>
                <a:spcPct val="120000"/>
              </a:lnSpc>
            </a:pPr>
            <a:r>
              <a:rPr lang="en-US" sz="11200" b="1" dirty="0">
                <a:solidFill>
                  <a:prstClr val="black"/>
                </a:solidFill>
                <a:latin typeface="Arial" panose="020B0604020202020204" pitchFamily="34" charset="0"/>
                <a:cs typeface="Arial" panose="020B0604020202020204" pitchFamily="34" charset="0"/>
              </a:rPr>
              <a:t>Long duration GRBs, </a:t>
            </a:r>
            <a:r>
              <a:rPr lang="en-US" sz="11200" dirty="0">
                <a:solidFill>
                  <a:prstClr val="black"/>
                </a:solidFill>
                <a:latin typeface="Arial" panose="020B0604020202020204" pitchFamily="34" charset="0"/>
                <a:cs typeface="Arial" panose="020B0604020202020204" pitchFamily="34" charset="0"/>
              </a:rPr>
              <a:t>due to </a:t>
            </a:r>
            <a:r>
              <a:rPr lang="en-US" sz="11200" b="1" dirty="0">
                <a:solidFill>
                  <a:prstClr val="black"/>
                </a:solidFill>
                <a:latin typeface="Arial" panose="020B0604020202020204" pitchFamily="34" charset="0"/>
                <a:cs typeface="Arial" panose="020B0604020202020204" pitchFamily="34" charset="0"/>
              </a:rPr>
              <a:t>massive-star </a:t>
            </a:r>
            <a:r>
              <a:rPr lang="en-US" sz="11200" dirty="0">
                <a:solidFill>
                  <a:prstClr val="black"/>
                </a:solidFill>
                <a:latin typeface="Arial" panose="020B0604020202020204" pitchFamily="34" charset="0"/>
                <a:cs typeface="Arial" panose="020B0604020202020204" pitchFamily="34" charset="0"/>
              </a:rPr>
              <a:t>deaths</a:t>
            </a:r>
          </a:p>
          <a:p>
            <a:pPr marL="0" indent="0">
              <a:buNone/>
            </a:pPr>
            <a:endParaRPr lang="en-US" sz="11200" i="1" dirty="0">
              <a:solidFill>
                <a:prstClr val="black"/>
              </a:solidFill>
              <a:latin typeface="Arial" panose="020B0604020202020204" pitchFamily="34" charset="0"/>
              <a:cs typeface="Arial" panose="020B0604020202020204" pitchFamily="34" charset="0"/>
            </a:endParaRPr>
          </a:p>
          <a:p>
            <a:pPr>
              <a:lnSpc>
                <a:spcPct val="120000"/>
              </a:lnSpc>
            </a:pPr>
            <a:r>
              <a:rPr lang="en-US" sz="11200" b="1" dirty="0">
                <a:latin typeface="Arial" panose="020B0604020202020204" pitchFamily="34" charset="0"/>
                <a:cs typeface="Arial" panose="020B0604020202020204" pitchFamily="34" charset="0"/>
              </a:rPr>
              <a:t>Short duration GRBs</a:t>
            </a:r>
            <a:r>
              <a:rPr lang="en-US" sz="11200" dirty="0">
                <a:latin typeface="Arial" panose="020B0604020202020204" pitchFamily="34" charset="0"/>
                <a:cs typeface="Arial" panose="020B0604020202020204" pitchFamily="34" charset="0"/>
              </a:rPr>
              <a:t>, due to </a:t>
            </a:r>
            <a:r>
              <a:rPr lang="en-US" sz="11200" b="1" dirty="0">
                <a:latin typeface="Arial" panose="020B0604020202020204" pitchFamily="34" charset="0"/>
                <a:cs typeface="Arial" panose="020B0604020202020204" pitchFamily="34" charset="0"/>
              </a:rPr>
              <a:t>compact-object</a:t>
            </a:r>
            <a:r>
              <a:rPr lang="en-US" sz="11200" dirty="0">
                <a:latin typeface="Arial" panose="020B0604020202020204" pitchFamily="34" charset="0"/>
                <a:cs typeface="Arial" panose="020B0604020202020204" pitchFamily="34" charset="0"/>
              </a:rPr>
              <a:t> mergers</a:t>
            </a:r>
          </a:p>
          <a:p>
            <a:pPr marL="0" indent="0">
              <a:lnSpc>
                <a:spcPct val="120000"/>
              </a:lnSpc>
              <a:buNone/>
            </a:pPr>
            <a:r>
              <a:rPr lang="en-US" sz="11200" dirty="0">
                <a:solidFill>
                  <a:prstClr val="black"/>
                </a:solidFill>
                <a:latin typeface="Arial" panose="020B0604020202020204" pitchFamily="34" charset="0"/>
                <a:cs typeface="Arial" panose="020B0604020202020204" pitchFamily="34" charset="0"/>
              </a:rPr>
              <a:t>Both in principle they should trace the Star Formation rate density with different delays</a:t>
            </a:r>
          </a:p>
          <a:p>
            <a:pPr marL="0" indent="0">
              <a:buNone/>
            </a:pPr>
            <a:endParaRPr lang="en-US" sz="11200" dirty="0">
              <a:solidFill>
                <a:prstClr val="black"/>
              </a:solidFill>
              <a:latin typeface="Arial" panose="020B0604020202020204" pitchFamily="34" charset="0"/>
              <a:cs typeface="Arial" panose="020B0604020202020204" pitchFamily="34" charset="0"/>
            </a:endParaRPr>
          </a:p>
          <a:p>
            <a:pPr marL="0" indent="0">
              <a:buNone/>
            </a:pPr>
            <a:r>
              <a:rPr lang="en-US" sz="11200" dirty="0">
                <a:solidFill>
                  <a:prstClr val="black"/>
                </a:solidFill>
                <a:latin typeface="Arial" panose="020B0604020202020204" pitchFamily="34" charset="0"/>
                <a:cs typeface="Arial" panose="020B0604020202020204" pitchFamily="34" charset="0"/>
              </a:rPr>
              <a:t>Delay=time between star formation and GRB</a:t>
            </a:r>
          </a:p>
          <a:p>
            <a:pPr marL="0" indent="0">
              <a:buNone/>
            </a:pPr>
            <a:r>
              <a:rPr lang="en-US" sz="11200" dirty="0">
                <a:solidFill>
                  <a:prstClr val="black"/>
                </a:solidFill>
                <a:latin typeface="Arial" panose="020B0604020202020204" pitchFamily="34" charset="0"/>
                <a:cs typeface="Arial" panose="020B0604020202020204" pitchFamily="34" charset="0"/>
              </a:rPr>
              <a:t>    (40 Myr for Long and up to Gyr for short)            </a:t>
            </a:r>
          </a:p>
          <a:p>
            <a:pPr marL="0" indent="0">
              <a:buNone/>
            </a:pPr>
            <a:r>
              <a:rPr lang="en-US" sz="11200" dirty="0">
                <a:solidFill>
                  <a:prstClr val="black"/>
                </a:solidFill>
                <a:latin typeface="Arial" panose="020B0604020202020204" pitchFamily="34" charset="0"/>
                <a:cs typeface="Arial" panose="020B0604020202020204" pitchFamily="34" charset="0"/>
              </a:rPr>
              <a:t>                 We will tackle these delays</a:t>
            </a:r>
          </a:p>
          <a:p>
            <a:pPr marL="0" indent="0">
              <a:buNone/>
            </a:pPr>
            <a:endParaRPr lang="en-US" sz="11200" b="1" dirty="0">
              <a:solidFill>
                <a:prstClr val="black"/>
              </a:solidFill>
              <a:latin typeface="Arial" panose="020B0604020202020204" pitchFamily="34" charset="0"/>
              <a:cs typeface="Arial" panose="020B0604020202020204" pitchFamily="34" charset="0"/>
            </a:endParaRPr>
          </a:p>
          <a:p>
            <a:endParaRPr lang="en-US" sz="11200" dirty="0">
              <a:solidFill>
                <a:prstClr val="black"/>
              </a:solidFill>
              <a:latin typeface="Arial" panose="020B0604020202020204" pitchFamily="34" charset="0"/>
              <a:cs typeface="Arial" panose="020B0604020202020204" pitchFamily="34" charset="0"/>
            </a:endParaRPr>
          </a:p>
          <a:p>
            <a:endParaRPr lang="en-US" sz="11200" dirty="0">
              <a:solidFill>
                <a:prstClr val="black"/>
              </a:solidFill>
              <a:latin typeface="Arial" panose="020B0604020202020204" pitchFamily="34" charset="0"/>
              <a:cs typeface="Arial" panose="020B0604020202020204" pitchFamily="34" charset="0"/>
            </a:endParaRPr>
          </a:p>
          <a:p>
            <a:endParaRPr lang="en-US" dirty="0"/>
          </a:p>
        </p:txBody>
      </p:sp>
      <p:sp>
        <p:nvSpPr>
          <p:cNvPr id="2" name="TextBox 1">
            <a:extLst>
              <a:ext uri="{FF2B5EF4-FFF2-40B4-BE49-F238E27FC236}">
                <a16:creationId xmlns:a16="http://schemas.microsoft.com/office/drawing/2014/main" id="{24340D1B-C5A2-28EF-4537-395385EFBE24}"/>
              </a:ext>
            </a:extLst>
          </p:cNvPr>
          <p:cNvSpPr txBox="1"/>
          <p:nvPr/>
        </p:nvSpPr>
        <p:spPr>
          <a:xfrm>
            <a:off x="159488" y="6073998"/>
            <a:ext cx="9686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3</a:t>
            </a:r>
          </a:p>
        </p:txBody>
      </p:sp>
    </p:spTree>
    <p:extLst>
      <p:ext uri="{BB962C8B-B14F-4D97-AF65-F5344CB8AC3E}">
        <p14:creationId xmlns:p14="http://schemas.microsoft.com/office/powerpoint/2010/main" val="41220094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extLst>
              <a:ext uri="{837473B0-CC2E-450A-ABE3-18F120FF3D39}">
                <a1611:picAttrSrcUrl xmlns:a1611="http://schemas.microsoft.com/office/drawing/2016/11/main" r:id="rId5"/>
              </a:ext>
            </a:extLst>
          </a:blip>
          <a:srcRect/>
          <a:stretch>
            <a:fillRect t="-4000" b="-4000"/>
          </a:stretch>
        </a:blipFill>
        <a:effectLst/>
      </p:bgPr>
    </p:bg>
    <p:spTree>
      <p:nvGrpSpPr>
        <p:cNvPr id="1" name="">
          <a:extLst>
            <a:ext uri="{FF2B5EF4-FFF2-40B4-BE49-F238E27FC236}">
              <a16:creationId xmlns:a16="http://schemas.microsoft.com/office/drawing/2014/main" id="{E7203EF4-1898-4DFF-312D-30A7310A1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9E6F4-8D1D-EBA8-2551-2C42FA0DBA91}"/>
              </a:ext>
            </a:extLst>
          </p:cNvPr>
          <p:cNvSpPr>
            <a:spLocks noGrp="1"/>
          </p:cNvSpPr>
          <p:nvPr>
            <p:ph type="title" idx="4294967295"/>
          </p:nvPr>
        </p:nvSpPr>
        <p:spPr>
          <a:xfrm>
            <a:off x="0" y="0"/>
            <a:ext cx="10515600" cy="1325563"/>
          </a:xfrm>
        </p:spPr>
        <p:txBody>
          <a:bodyPr>
            <a:normAutofit/>
          </a:bodyPr>
          <a:lstStyle/>
          <a:p>
            <a:r>
              <a:rPr lang="en-US" sz="2800" dirty="0">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Is the GRB-SFH link so simple? </a:t>
            </a:r>
          </a:p>
        </p:txBody>
      </p:sp>
      <p:sp>
        <p:nvSpPr>
          <p:cNvPr id="3" name="Content Placeholder 2">
            <a:extLst>
              <a:ext uri="{FF2B5EF4-FFF2-40B4-BE49-F238E27FC236}">
                <a16:creationId xmlns:a16="http://schemas.microsoft.com/office/drawing/2014/main" id="{797ED0C4-C6B4-2937-3929-AD3AE9617F2E}"/>
              </a:ext>
            </a:extLst>
          </p:cNvPr>
          <p:cNvSpPr>
            <a:spLocks noGrp="1"/>
          </p:cNvSpPr>
          <p:nvPr>
            <p:ph idx="4294967295"/>
          </p:nvPr>
        </p:nvSpPr>
        <p:spPr>
          <a:xfrm>
            <a:off x="250031" y="1325563"/>
            <a:ext cx="11691937" cy="5532437"/>
          </a:xfrm>
        </p:spPr>
        <p:txBody>
          <a:bodyPr>
            <a:normAutofit/>
          </a:bodyPr>
          <a:lstStyle/>
          <a:p>
            <a:pPr marL="0" indent="0" algn="ctr">
              <a:buNone/>
              <a:defRPr/>
            </a:pPr>
            <a:r>
              <a:rPr lang="en-US" sz="3000" b="1" dirty="0">
                <a:solidFill>
                  <a:schemeClr val="bg1"/>
                </a:solidFill>
                <a:latin typeface="Arial" panose="020B0604020202020204" pitchFamily="34" charset="0"/>
                <a:cs typeface="Arial" panose="020B0604020202020204" pitchFamily="34" charset="0"/>
              </a:rPr>
              <a:t>GRB rate deviate from the SFR Density at low-z and high-z</a:t>
            </a:r>
          </a:p>
          <a:p>
            <a:pPr algn="ctr">
              <a:defRPr/>
            </a:pPr>
            <a:endParaRPr lang="en-US" b="1" dirty="0">
              <a:solidFill>
                <a:schemeClr val="bg1"/>
              </a:solidFill>
              <a:latin typeface="Arial" panose="020B0604020202020204" pitchFamily="34" charset="0"/>
              <a:cs typeface="Arial" panose="020B0604020202020204" pitchFamily="34" charset="0"/>
            </a:endParaRPr>
          </a:p>
          <a:p>
            <a:pPr algn="ctr">
              <a:defRPr/>
            </a:pPr>
            <a:endParaRPr lang="en-US" b="1" dirty="0">
              <a:solidFill>
                <a:schemeClr val="bg1"/>
              </a:solidFill>
              <a:latin typeface="Arial" panose="020B0604020202020204" pitchFamily="34" charset="0"/>
              <a:cs typeface="Arial" panose="020B0604020202020204" pitchFamily="34" charset="0"/>
            </a:endParaRPr>
          </a:p>
          <a:p>
            <a:pPr algn="ctr">
              <a:defRPr/>
            </a:pPr>
            <a:endParaRPr lang="en-US" b="1" dirty="0">
              <a:solidFill>
                <a:schemeClr val="bg1"/>
              </a:solidFill>
              <a:latin typeface="Arial" panose="020B0604020202020204" pitchFamily="34" charset="0"/>
              <a:cs typeface="Arial" panose="020B0604020202020204" pitchFamily="34" charset="0"/>
            </a:endParaRPr>
          </a:p>
          <a:p>
            <a:pPr algn="ctr">
              <a:defRPr/>
            </a:pPr>
            <a:endParaRPr lang="en-US" b="1" dirty="0">
              <a:solidFill>
                <a:schemeClr val="bg1"/>
              </a:solidFill>
              <a:latin typeface="Arial" panose="020B0604020202020204" pitchFamily="34" charset="0"/>
              <a:cs typeface="Arial" panose="020B0604020202020204" pitchFamily="34" charset="0"/>
            </a:endParaRPr>
          </a:p>
          <a:p>
            <a:pPr algn="ctr">
              <a:defRPr/>
            </a:pPr>
            <a:endParaRPr lang="en-US" b="1" dirty="0">
              <a:solidFill>
                <a:schemeClr val="bg1"/>
              </a:solidFill>
              <a:latin typeface="Arial" panose="020B0604020202020204" pitchFamily="34" charset="0"/>
              <a:cs typeface="Arial" panose="020B0604020202020204" pitchFamily="34" charset="0"/>
            </a:endParaRPr>
          </a:p>
          <a:p>
            <a:pPr marL="0" indent="0" algn="ctr">
              <a:buNone/>
              <a:defRPr/>
            </a:pPr>
            <a:r>
              <a:rPr lang="en-US" sz="2800" b="1" dirty="0">
                <a:solidFill>
                  <a:prstClr val="white"/>
                </a:solidFill>
                <a:latin typeface="Arial" panose="020B0604020202020204" pitchFamily="34" charset="0"/>
                <a:cs typeface="Arial" panose="020B0604020202020204" pitchFamily="34" charset="0"/>
              </a:rPr>
              <a:t>Key challenges</a:t>
            </a:r>
          </a:p>
          <a:p>
            <a:pPr algn="ctr">
              <a:lnSpc>
                <a:spcPct val="100000"/>
              </a:lnSpc>
              <a:defRPr/>
            </a:pPr>
            <a:r>
              <a:rPr lang="en-US" sz="2800" b="1" dirty="0">
                <a:solidFill>
                  <a:prstClr val="white"/>
                </a:solidFill>
                <a:latin typeface="Arial" panose="020B0604020202020204" pitchFamily="34" charset="0"/>
                <a:cs typeface="Arial" panose="020B0604020202020204" pitchFamily="34" charset="0"/>
              </a:rPr>
              <a:t>Few GRBs have observed redshifts</a:t>
            </a:r>
          </a:p>
          <a:p>
            <a:pPr algn="ctr">
              <a:lnSpc>
                <a:spcPct val="100000"/>
              </a:lnSpc>
              <a:defRPr/>
            </a:pPr>
            <a:r>
              <a:rPr lang="en-US" sz="2800" b="1" dirty="0">
                <a:solidFill>
                  <a:prstClr val="white"/>
                </a:solidFill>
                <a:latin typeface="Arial" panose="020B0604020202020204" pitchFamily="34" charset="0"/>
                <a:cs typeface="Arial" panose="020B0604020202020204" pitchFamily="34" charset="0"/>
              </a:rPr>
              <a:t>Non uniform (different surveys, </a:t>
            </a:r>
            <a:r>
              <a:rPr lang="en-US" sz="2800" b="1" dirty="0" err="1">
                <a:solidFill>
                  <a:prstClr val="white"/>
                </a:solidFill>
                <a:latin typeface="Arial" panose="020B0604020202020204" pitchFamily="34" charset="0"/>
                <a:cs typeface="Arial" panose="020B0604020202020204" pitchFamily="34" charset="0"/>
              </a:rPr>
              <a:t>etc</a:t>
            </a:r>
            <a:r>
              <a:rPr lang="en-US" sz="2800" b="1" dirty="0">
                <a:solidFill>
                  <a:prstClr val="white"/>
                </a:solidFill>
                <a:latin typeface="Arial" panose="020B0604020202020204" pitchFamily="34" charset="0"/>
                <a:cs typeface="Arial" panose="020B0604020202020204" pitchFamily="34" charset="0"/>
              </a:rPr>
              <a:t>) GRB host galaxy analysis</a:t>
            </a:r>
            <a:r>
              <a:rPr lang="en-US" sz="2800" b="1" dirty="0">
                <a:solidFill>
                  <a:schemeClr val="bg1"/>
                </a:solidFill>
                <a:latin typeface="Arial" panose="020B0604020202020204" pitchFamily="34" charset="0"/>
                <a:cs typeface="Arial" panose="020B0604020202020204" pitchFamily="34" charset="0"/>
              </a:rPr>
              <a:t>        </a:t>
            </a:r>
          </a:p>
          <a:p>
            <a:pPr lvl="3" algn="just" eaLnBrk="0" fontAlgn="base" hangingPunct="0">
              <a:lnSpc>
                <a:spcPct val="100000"/>
              </a:lnSpc>
              <a:spcBef>
                <a:spcPct val="0"/>
              </a:spcBef>
              <a:spcAft>
                <a:spcPct val="0"/>
              </a:spcAft>
              <a:defRPr/>
            </a:pPr>
            <a:r>
              <a:rPr lang="en-US" sz="2800" b="1" dirty="0">
                <a:solidFill>
                  <a:schemeClr val="bg1"/>
                </a:solidFill>
                <a:latin typeface="Arial" panose="020B0604020202020204" pitchFamily="34" charset="0"/>
                <a:cs typeface="Arial" panose="020B0604020202020204" pitchFamily="34" charset="0"/>
              </a:rPr>
              <a:t>Progenitors are mixed in terms of the long/short duration</a:t>
            </a:r>
          </a:p>
          <a:p>
            <a:pPr lvl="3" algn="just" eaLnBrk="0" fontAlgn="base" hangingPunct="0">
              <a:spcBef>
                <a:spcPct val="0"/>
              </a:spcBef>
              <a:spcAft>
                <a:spcPct val="0"/>
              </a:spcAft>
              <a:defRPr/>
            </a:pPr>
            <a:endParaRPr lang="en-US" sz="2800" b="1" dirty="0">
              <a:solidFill>
                <a:prstClr val="black"/>
              </a:solidFill>
              <a:latin typeface="Arial" panose="020B0604020202020204" pitchFamily="34" charset="0"/>
              <a:cs typeface="Arial" panose="020B0604020202020204" pitchFamily="34" charset="0"/>
            </a:endParaRPr>
          </a:p>
          <a:p>
            <a:pPr marL="1828800" lvl="3" indent="-457200" algn="just" eaLnBrk="0" fontAlgn="base" hangingPunct="0">
              <a:spcBef>
                <a:spcPct val="0"/>
              </a:spcBef>
              <a:spcAft>
                <a:spcPct val="0"/>
              </a:spcAft>
              <a:defRPr/>
            </a:pPr>
            <a:endParaRPr lang="en-US" sz="2800" dirty="0">
              <a:solidFill>
                <a:prstClr val="black"/>
              </a:solidFill>
              <a:latin typeface="Arial" panose="020B0604020202020204" pitchFamily="34" charset="0"/>
              <a:cs typeface="Arial" panose="020B0604020202020204" pitchFamily="34" charset="0"/>
            </a:endParaRPr>
          </a:p>
          <a:p>
            <a:endParaRPr lang="en-US" dirty="0"/>
          </a:p>
        </p:txBody>
      </p:sp>
      <p:sp>
        <p:nvSpPr>
          <p:cNvPr id="5" name="CasellaDiTesto 7">
            <a:extLst>
              <a:ext uri="{FF2B5EF4-FFF2-40B4-BE49-F238E27FC236}">
                <a16:creationId xmlns:a16="http://schemas.microsoft.com/office/drawing/2014/main" id="{29BCAC49-11E4-2ED3-AEE0-E220562EBB50}"/>
              </a:ext>
            </a:extLst>
          </p:cNvPr>
          <p:cNvSpPr txBox="1"/>
          <p:nvPr/>
        </p:nvSpPr>
        <p:spPr>
          <a:xfrm>
            <a:off x="10466614" y="224621"/>
            <a:ext cx="60882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3200" b="1" u="sng" dirty="0">
                <a:solidFill>
                  <a:prstClr val="white"/>
                </a:solidFill>
                <a:latin typeface="Century Gothic" panose="020B0502020202020204"/>
              </a:rPr>
              <a:t>3</a:t>
            </a:r>
            <a:endParaRPr kumimoji="0" lang="it-IT" sz="32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custDataLst>
      <p:tags r:id="rId1"/>
    </p:custDataLst>
    <p:extLst>
      <p:ext uri="{BB962C8B-B14F-4D97-AF65-F5344CB8AC3E}">
        <p14:creationId xmlns:p14="http://schemas.microsoft.com/office/powerpoint/2010/main" val="807704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651ECF-0780-DFCA-113C-F0314F2514A2}"/>
              </a:ext>
            </a:extLst>
          </p:cNvPr>
          <p:cNvSpPr>
            <a:spLocks noGrp="1"/>
          </p:cNvSpPr>
          <p:nvPr/>
        </p:nvSpPr>
        <p:spPr>
          <a:xfrm>
            <a:off x="88633" y="771525"/>
            <a:ext cx="12014733" cy="952500"/>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00" b="0">
                <a:solidFill>
                  <a:srgbClr val="000000"/>
                </a:solidFill>
                <a:latin typeface="Arial"/>
                <a:ea typeface="Arial"/>
                <a:cs typeface="Arial"/>
              </a:defRPr>
            </a:pPr>
            <a:r>
              <a:rPr kumimoji="0" sz="2200" b="0" i="0" u="none" strike="noStrike" kern="1200" cap="none" spc="0" normalizeH="0" baseline="0" noProof="0" dirty="0">
                <a:ln>
                  <a:noFill/>
                </a:ln>
                <a:solidFill>
                  <a:srgbClr val="000000"/>
                </a:solidFill>
                <a:effectLst/>
                <a:uLnTx/>
                <a:uFillTx/>
                <a:latin typeface="Arial"/>
                <a:ea typeface="Arial"/>
                <a:cs typeface="Arial"/>
              </a:rPr>
              <a:t>JWST finds more UV-bright galaxies at z ≳ 10 than many models predict.</a:t>
            </a:r>
          </a:p>
          <a:p>
            <a:pPr marL="0" marR="0" lvl="0" indent="0" algn="l" defTabSz="914400" rtl="0" eaLnBrk="1" fontAlgn="auto" latinLnBrk="0" hangingPunct="1">
              <a:lnSpc>
                <a:spcPct val="100000"/>
              </a:lnSpc>
              <a:spcBef>
                <a:spcPts val="0"/>
              </a:spcBef>
              <a:spcAft>
                <a:spcPts val="0"/>
              </a:spcAft>
              <a:buClrTx/>
              <a:buSzTx/>
              <a:buFontTx/>
              <a:buNone/>
              <a:tabLst/>
              <a:defRPr sz="2200" b="0">
                <a:solidFill>
                  <a:srgbClr val="000000"/>
                </a:solidFill>
                <a:latin typeface="Arial"/>
                <a:ea typeface="Arial"/>
                <a:cs typeface="Arial"/>
              </a:defRPr>
            </a:pPr>
            <a:r>
              <a:rPr kumimoji="0" sz="2200" b="0" i="0" u="none" strike="noStrike" kern="1200" cap="none" spc="0" normalizeH="0" baseline="0" noProof="0" dirty="0">
                <a:ln>
                  <a:noFill/>
                </a:ln>
                <a:solidFill>
                  <a:srgbClr val="000000"/>
                </a:solidFill>
                <a:effectLst/>
                <a:uLnTx/>
                <a:uFillTx/>
                <a:latin typeface="Arial"/>
                <a:ea typeface="Arial"/>
                <a:cs typeface="Arial"/>
              </a:rPr>
              <a:t>The inferred SFR depends on the stellar population model and AGN light</a:t>
            </a:r>
            <a:r>
              <a:rPr kumimoji="0" lang="en-US" sz="2200" b="0" i="0" u="none" strike="noStrike" kern="1200" cap="none" spc="0" normalizeH="0" baseline="0" noProof="0" dirty="0">
                <a:ln>
                  <a:noFill/>
                </a:ln>
                <a:solidFill>
                  <a:srgbClr val="000000"/>
                </a:solidFill>
                <a:effectLst/>
                <a:uLnTx/>
                <a:uFillTx/>
                <a:latin typeface="Arial"/>
                <a:ea typeface="Arial"/>
                <a:cs typeface="Arial"/>
              </a:rPr>
              <a:t>: </a:t>
            </a:r>
            <a:r>
              <a:rPr kumimoji="0" lang="en-US" sz="2200" b="0" i="0" u="none" strike="noStrike" kern="1200" cap="none" spc="0" normalizeH="0" baseline="0" noProof="0" dirty="0">
                <a:ln>
                  <a:noFill/>
                </a:ln>
                <a:solidFill>
                  <a:srgbClr val="000000"/>
                </a:solidFill>
                <a:effectLst/>
                <a:uLnTx/>
                <a:uFillTx/>
                <a:latin typeface="Arial"/>
                <a:cs typeface="Arial"/>
              </a:rPr>
              <a:t>some of a galaxy’s brightness could come from gas accreting onto its central supermassive black hole</a:t>
            </a:r>
            <a:r>
              <a:rPr kumimoji="0" sz="2200" b="0" i="0" u="none" strike="noStrike" kern="1200" cap="none" spc="0" normalizeH="0" baseline="0" noProof="0" dirty="0">
                <a:ln>
                  <a:noFill/>
                </a:ln>
                <a:solidFill>
                  <a:srgbClr val="000000"/>
                </a:solidFill>
                <a:effectLst/>
                <a:uLnTx/>
                <a:uFillTx/>
                <a:latin typeface="Arial"/>
                <a:ea typeface="Arial"/>
                <a:cs typeface="Arial"/>
              </a:rPr>
              <a:t>.</a:t>
            </a:r>
          </a:p>
        </p:txBody>
      </p:sp>
      <p:sp>
        <p:nvSpPr>
          <p:cNvPr id="4" name="TextBox 3">
            <a:extLst>
              <a:ext uri="{FF2B5EF4-FFF2-40B4-BE49-F238E27FC236}">
                <a16:creationId xmlns:a16="http://schemas.microsoft.com/office/drawing/2014/main" id="{82F59089-06D3-6B0B-5242-EB3732CD8F8C}"/>
              </a:ext>
            </a:extLst>
          </p:cNvPr>
          <p:cNvSpPr>
            <a:spLocks noGrp="1"/>
          </p:cNvSpPr>
          <p:nvPr/>
        </p:nvSpPr>
        <p:spPr>
          <a:xfrm>
            <a:off x="352425" y="28575"/>
            <a:ext cx="10001250" cy="552450"/>
          </a:xfrm>
          <a:prstGeom prst="rect">
            <a:avLst/>
          </a:prstGeom>
          <a:noFill/>
        </p:spPr>
        <p:txBody>
          <a:bodyPr wrap="non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800" b="1">
                <a:solidFill>
                  <a:srgbClr val="FF0000"/>
                </a:solidFill>
                <a:latin typeface="Arial"/>
                <a:ea typeface="Arial"/>
                <a:cs typeface="Arial"/>
              </a:defRPr>
            </a:pPr>
            <a:r>
              <a:rPr kumimoji="0" sz="2800" b="1" i="0" u="none" strike="noStrike" kern="1200" cap="none" spc="0" normalizeH="0" baseline="0" noProof="0" dirty="0">
                <a:ln>
                  <a:noFill/>
                </a:ln>
                <a:solidFill>
                  <a:srgbClr val="FF0000"/>
                </a:solidFill>
                <a:effectLst/>
                <a:uLnTx/>
                <a:uFillTx/>
                <a:latin typeface="Arial"/>
                <a:ea typeface="Arial"/>
                <a:cs typeface="Arial"/>
              </a:rPr>
              <a:t>JWST galaxy excess and the GRB–SFR connection</a:t>
            </a:r>
          </a:p>
        </p:txBody>
      </p:sp>
      <p:pic>
        <p:nvPicPr>
          <p:cNvPr id="26" name="Picture 11"/>
          <p:cNvPicPr>
            <a:picLocks noChangeAspect="1"/>
          </p:cNvPicPr>
          <p:nvPr/>
        </p:nvPicPr>
        <p:blipFill>
          <a:blip r:embed="rId3"/>
          <a:stretch>
            <a:fillRect/>
          </a:stretch>
        </p:blipFill>
        <p:spPr>
          <a:xfrm>
            <a:off x="859167" y="2190497"/>
            <a:ext cx="5684507" cy="4238878"/>
          </a:xfrm>
          <a:prstGeom prst="rect">
            <a:avLst/>
          </a:prstGeom>
        </p:spPr>
      </p:pic>
      <p:sp>
        <p:nvSpPr>
          <p:cNvPr id="15" name="UV feedback heading">
            <a:extLst>
              <a:ext uri="{FF2B5EF4-FFF2-40B4-BE49-F238E27FC236}">
                <a16:creationId xmlns:a16="http://schemas.microsoft.com/office/drawing/2014/main" id="{48134E75-1535-4EE5-8FAD-7AFC8B4FFAA3}"/>
              </a:ext>
            </a:extLst>
          </p:cNvPr>
          <p:cNvSpPr>
            <a:spLocks noGrp="1"/>
          </p:cNvSpPr>
          <p:nvPr/>
        </p:nvSpPr>
        <p:spPr>
          <a:xfrm>
            <a:off x="7124700" y="1895475"/>
            <a:ext cx="4667250" cy="381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00" b="1">
                <a:solidFill>
                  <a:srgbClr val="AD1172"/>
                </a:solidFill>
                <a:latin typeface="Arial"/>
                <a:ea typeface="Arial"/>
                <a:cs typeface="Arial"/>
              </a:defRPr>
            </a:pPr>
            <a:r>
              <a:rPr kumimoji="0" sz="2200" b="1" i="0" u="none" strike="noStrike" kern="1200" cap="none" spc="0" normalizeH="0" baseline="0" noProof="0" dirty="0">
                <a:ln>
                  <a:noFill/>
                </a:ln>
                <a:solidFill>
                  <a:srgbClr val="AD1172"/>
                </a:solidFill>
                <a:effectLst/>
                <a:uLnTx/>
                <a:uFillTx/>
                <a:latin typeface="Arial"/>
                <a:ea typeface="Arial"/>
                <a:cs typeface="Arial"/>
              </a:rPr>
              <a:t>Reduced UV suppression</a:t>
            </a:r>
          </a:p>
        </p:txBody>
      </p:sp>
      <p:sp>
        <p:nvSpPr>
          <p:cNvPr id="16" name="Suppression explanation">
            <a:extLst>
              <a:ext uri="{FF2B5EF4-FFF2-40B4-BE49-F238E27FC236}">
                <a16:creationId xmlns:a16="http://schemas.microsoft.com/office/drawing/2014/main" id="{6FEFC117-2E13-476F-9733-2D857D705DF4}"/>
              </a:ext>
            </a:extLst>
          </p:cNvPr>
          <p:cNvSpPr>
            <a:spLocks noGrp="1"/>
          </p:cNvSpPr>
          <p:nvPr/>
        </p:nvSpPr>
        <p:spPr>
          <a:xfrm>
            <a:off x="7124700" y="2352675"/>
            <a:ext cx="4667250" cy="10668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000" b="0">
                <a:solidFill>
                  <a:srgbClr val="212438"/>
                </a:solidFill>
                <a:latin typeface="Arial"/>
                <a:ea typeface="Arial"/>
                <a:cs typeface="Arial"/>
              </a:defRPr>
            </a:pPr>
            <a:r>
              <a:rPr kumimoji="0" lang="en-US" sz="2000" b="0" i="0" u="none" strike="noStrike" kern="1200" cap="none" spc="0" normalizeH="0" baseline="0" noProof="0" dirty="0">
                <a:ln>
                  <a:noFill/>
                </a:ln>
                <a:solidFill>
                  <a:srgbClr val="212438"/>
                </a:solidFill>
                <a:effectLst/>
                <a:uLnTx/>
                <a:uFillTx/>
                <a:latin typeface="Arial"/>
                <a:ea typeface="Arial"/>
                <a:cs typeface="Arial"/>
              </a:rPr>
              <a:t>W</a:t>
            </a:r>
            <a:r>
              <a:rPr kumimoji="0" sz="2000" b="0" i="0" u="none" strike="noStrike" kern="1200" cap="none" spc="0" normalizeH="0" baseline="0" noProof="0" dirty="0">
                <a:ln>
                  <a:noFill/>
                </a:ln>
                <a:solidFill>
                  <a:srgbClr val="212438"/>
                </a:solidFill>
                <a:effectLst/>
                <a:uLnTx/>
                <a:uFillTx/>
                <a:latin typeface="Arial"/>
                <a:ea typeface="Arial"/>
                <a:cs typeface="Arial"/>
              </a:rPr>
              <a:t>eaker UV feedback</a:t>
            </a:r>
            <a:r>
              <a:rPr kumimoji="0" lang="en-US" sz="2000" b="0" i="0" u="none" strike="noStrike" kern="1200" cap="none" spc="0" normalizeH="0" baseline="0" noProof="0" dirty="0">
                <a:ln>
                  <a:noFill/>
                </a:ln>
                <a:solidFill>
                  <a:srgbClr val="212438"/>
                </a:solidFill>
                <a:effectLst/>
                <a:uLnTx/>
                <a:uFillTx/>
                <a:latin typeface="Arial"/>
                <a:ea typeface="Arial"/>
                <a:cs typeface="Arial"/>
              </a:rPr>
              <a:t> (radiation affecting the gas that form stars)</a:t>
            </a:r>
            <a:r>
              <a:rPr kumimoji="0" sz="2000" b="0" i="0" u="none" strike="noStrike" kern="1200" cap="none" spc="0" normalizeH="0" baseline="0" noProof="0" dirty="0">
                <a:ln>
                  <a:noFill/>
                </a:ln>
                <a:solidFill>
                  <a:srgbClr val="212438"/>
                </a:solidFill>
                <a:effectLst/>
                <a:uLnTx/>
                <a:uFillTx/>
                <a:latin typeface="Arial"/>
                <a:ea typeface="Arial"/>
                <a:cs typeface="Arial"/>
              </a:rPr>
              <a:t> may allow more </a:t>
            </a:r>
            <a:r>
              <a:rPr kumimoji="0" lang="en-US" sz="2000" b="0" i="0" u="none" strike="noStrike" kern="1200" cap="none" spc="0" normalizeH="0" baseline="0" noProof="0" dirty="0">
                <a:ln>
                  <a:noFill/>
                </a:ln>
                <a:solidFill>
                  <a:srgbClr val="212438"/>
                </a:solidFill>
                <a:effectLst/>
                <a:uLnTx/>
                <a:uFillTx/>
                <a:latin typeface="Arial"/>
                <a:ea typeface="Arial"/>
                <a:cs typeface="Arial"/>
              </a:rPr>
              <a:t>SF </a:t>
            </a:r>
            <a:r>
              <a:rPr kumimoji="0" sz="2000" b="0" i="0" u="none" strike="noStrike" kern="1200" cap="none" spc="0" normalizeH="0" baseline="0" noProof="0" dirty="0">
                <a:ln>
                  <a:noFill/>
                </a:ln>
                <a:solidFill>
                  <a:srgbClr val="212438"/>
                </a:solidFill>
                <a:effectLst/>
                <a:uLnTx/>
                <a:uFillTx/>
                <a:latin typeface="Arial"/>
                <a:ea typeface="Arial"/>
                <a:cs typeface="Arial"/>
              </a:rPr>
              <a:t>and more GRBs, if GRB efficiency </a:t>
            </a:r>
            <a:r>
              <a:rPr kumimoji="0" lang="en-US" sz="2000" b="0" i="0" u="none" strike="noStrike" kern="1200" cap="none" spc="0" normalizeH="0" baseline="0" noProof="0" dirty="0">
                <a:ln>
                  <a:noFill/>
                </a:ln>
                <a:solidFill>
                  <a:srgbClr val="212438"/>
                </a:solidFill>
                <a:effectLst/>
                <a:uLnTx/>
                <a:uFillTx/>
                <a:latin typeface="Arial"/>
                <a:ea typeface="Arial"/>
                <a:cs typeface="Arial"/>
              </a:rPr>
              <a:t>does not evolve</a:t>
            </a:r>
            <a:r>
              <a:rPr kumimoji="0" sz="2000" b="0" i="0" u="none" strike="noStrike" kern="1200" cap="none" spc="0" normalizeH="0" baseline="0" noProof="0" dirty="0">
                <a:ln>
                  <a:noFill/>
                </a:ln>
                <a:solidFill>
                  <a:srgbClr val="212438"/>
                </a:solidFill>
                <a:effectLst/>
                <a:uLnTx/>
                <a:uFillTx/>
                <a:latin typeface="Arial"/>
                <a:ea typeface="Arial"/>
                <a:cs typeface="Arial"/>
              </a:rPr>
              <a:t>.</a:t>
            </a:r>
          </a:p>
        </p:txBody>
      </p:sp>
      <p:sp>
        <p:nvSpPr>
          <p:cNvPr id="17" name="IMF heading">
            <a:extLst>
              <a:ext uri="{FF2B5EF4-FFF2-40B4-BE49-F238E27FC236}">
                <a16:creationId xmlns:a16="http://schemas.microsoft.com/office/drawing/2014/main" id="{EB4FEF31-6265-4759-9DE1-9C3C6DED60D8}"/>
              </a:ext>
            </a:extLst>
          </p:cNvPr>
          <p:cNvSpPr>
            <a:spLocks noGrp="1"/>
          </p:cNvSpPr>
          <p:nvPr/>
        </p:nvSpPr>
        <p:spPr>
          <a:xfrm>
            <a:off x="7069521" y="3619500"/>
            <a:ext cx="4667250" cy="3619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00" b="1">
                <a:solidFill>
                  <a:srgbClr val="AD1172"/>
                </a:solidFill>
                <a:latin typeface="Arial"/>
                <a:ea typeface="Arial"/>
                <a:cs typeface="Arial"/>
              </a:defRPr>
            </a:pPr>
            <a:r>
              <a:rPr kumimoji="0" sz="2200" b="1" i="0" u="none" strike="noStrike" kern="1200" cap="none" spc="0" normalizeH="0" baseline="0" noProof="0" dirty="0">
                <a:ln>
                  <a:noFill/>
                </a:ln>
                <a:solidFill>
                  <a:srgbClr val="AD1172"/>
                </a:solidFill>
                <a:effectLst/>
                <a:uLnTx/>
                <a:uFillTx/>
                <a:latin typeface="Arial"/>
                <a:ea typeface="Arial"/>
                <a:cs typeface="Arial"/>
              </a:rPr>
              <a:t>Top-heavy I</a:t>
            </a:r>
            <a:r>
              <a:rPr kumimoji="0" lang="en-US" sz="2200" b="1" i="0" u="none" strike="noStrike" kern="1200" cap="none" spc="0" normalizeH="0" baseline="0" noProof="0" dirty="0">
                <a:ln>
                  <a:noFill/>
                </a:ln>
                <a:solidFill>
                  <a:srgbClr val="AD1172"/>
                </a:solidFill>
                <a:effectLst/>
                <a:uLnTx/>
                <a:uFillTx/>
                <a:latin typeface="Arial"/>
                <a:ea typeface="Arial"/>
                <a:cs typeface="Arial"/>
              </a:rPr>
              <a:t>nitial </a:t>
            </a:r>
            <a:r>
              <a:rPr kumimoji="0" sz="2200" b="1" i="0" u="none" strike="noStrike" kern="1200" cap="none" spc="0" normalizeH="0" baseline="0" noProof="0" dirty="0">
                <a:ln>
                  <a:noFill/>
                </a:ln>
                <a:solidFill>
                  <a:srgbClr val="AD1172"/>
                </a:solidFill>
                <a:effectLst/>
                <a:uLnTx/>
                <a:uFillTx/>
                <a:latin typeface="Arial"/>
                <a:ea typeface="Arial"/>
                <a:cs typeface="Arial"/>
              </a:rPr>
              <a:t>M</a:t>
            </a:r>
            <a:r>
              <a:rPr kumimoji="0" lang="en-US" sz="2200" b="1" i="0" u="none" strike="noStrike" kern="1200" cap="none" spc="0" normalizeH="0" baseline="0" noProof="0" dirty="0">
                <a:ln>
                  <a:noFill/>
                </a:ln>
                <a:solidFill>
                  <a:srgbClr val="AD1172"/>
                </a:solidFill>
                <a:effectLst/>
                <a:uLnTx/>
                <a:uFillTx/>
                <a:latin typeface="Arial"/>
                <a:ea typeface="Arial"/>
                <a:cs typeface="Arial"/>
              </a:rPr>
              <a:t>ass </a:t>
            </a:r>
            <a:r>
              <a:rPr kumimoji="0" sz="2200" b="1" i="0" u="none" strike="noStrike" kern="1200" cap="none" spc="0" normalizeH="0" baseline="0" noProof="0" dirty="0">
                <a:ln>
                  <a:noFill/>
                </a:ln>
                <a:solidFill>
                  <a:srgbClr val="AD1172"/>
                </a:solidFill>
                <a:effectLst/>
                <a:uLnTx/>
                <a:uFillTx/>
                <a:latin typeface="Arial"/>
                <a:ea typeface="Arial"/>
                <a:cs typeface="Arial"/>
              </a:rPr>
              <a:t>F</a:t>
            </a:r>
            <a:r>
              <a:rPr kumimoji="0" lang="en-US" sz="2200" b="1" i="0" u="none" strike="noStrike" kern="1200" cap="none" spc="0" normalizeH="0" baseline="0" noProof="0" dirty="0">
                <a:ln>
                  <a:noFill/>
                </a:ln>
                <a:solidFill>
                  <a:srgbClr val="AD1172"/>
                </a:solidFill>
                <a:effectLst/>
                <a:uLnTx/>
                <a:uFillTx/>
                <a:latin typeface="Arial"/>
                <a:ea typeface="Arial"/>
                <a:cs typeface="Arial"/>
              </a:rPr>
              <a:t>unction</a:t>
            </a:r>
            <a:endParaRPr kumimoji="0" sz="2200" b="1" i="0" u="none" strike="noStrike" kern="1200" cap="none" spc="0" normalizeH="0" baseline="0" noProof="0" dirty="0">
              <a:ln>
                <a:noFill/>
              </a:ln>
              <a:solidFill>
                <a:srgbClr val="AD1172"/>
              </a:solidFill>
              <a:effectLst/>
              <a:uLnTx/>
              <a:uFillTx/>
              <a:latin typeface="Arial"/>
              <a:ea typeface="Arial"/>
              <a:cs typeface="Arial"/>
            </a:endParaRPr>
          </a:p>
        </p:txBody>
      </p:sp>
      <p:sp>
        <p:nvSpPr>
          <p:cNvPr id="18" name="IMF explanation">
            <a:extLst>
              <a:ext uri="{FF2B5EF4-FFF2-40B4-BE49-F238E27FC236}">
                <a16:creationId xmlns:a16="http://schemas.microsoft.com/office/drawing/2014/main" id="{5F72DBE2-31DD-4841-9283-DCF6250C18E8}"/>
              </a:ext>
            </a:extLst>
          </p:cNvPr>
          <p:cNvSpPr>
            <a:spLocks noGrp="1"/>
          </p:cNvSpPr>
          <p:nvPr/>
        </p:nvSpPr>
        <p:spPr>
          <a:xfrm>
            <a:off x="7124700" y="3981450"/>
            <a:ext cx="4667250" cy="9429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000" b="0">
                <a:solidFill>
                  <a:srgbClr val="212438"/>
                </a:solidFill>
                <a:latin typeface="Arial"/>
                <a:ea typeface="Arial"/>
                <a:cs typeface="Arial"/>
              </a:defRPr>
            </a:pPr>
            <a:r>
              <a:rPr kumimoji="0" sz="2000" b="0" i="0" u="none" strike="noStrike" kern="1200" cap="none" spc="0" normalizeH="0" baseline="0" noProof="0" dirty="0">
                <a:ln>
                  <a:noFill/>
                </a:ln>
                <a:solidFill>
                  <a:srgbClr val="212438"/>
                </a:solidFill>
                <a:effectLst/>
                <a:uLnTx/>
                <a:uFillTx/>
                <a:latin typeface="Arial"/>
                <a:ea typeface="Arial"/>
                <a:cs typeface="Arial"/>
              </a:rPr>
              <a:t>More UV light per stellar mass and more massive</a:t>
            </a:r>
            <a:r>
              <a:rPr kumimoji="0" lang="en-US" sz="2000" b="0" i="0" u="none" strike="noStrike" kern="1200" cap="none" spc="0" normalizeH="0" baseline="0" noProof="0" dirty="0">
                <a:ln>
                  <a:noFill/>
                </a:ln>
                <a:solidFill>
                  <a:srgbClr val="212438"/>
                </a:solidFill>
                <a:effectLst/>
                <a:uLnTx/>
                <a:uFillTx/>
                <a:latin typeface="Arial"/>
                <a:ea typeface="Arial"/>
                <a:cs typeface="Arial"/>
              </a:rPr>
              <a:t> star forms</a:t>
            </a:r>
            <a:r>
              <a:rPr kumimoji="0" sz="2000" b="0" i="0" u="none" strike="noStrike" kern="1200" cap="none" spc="0" normalizeH="0" baseline="0" noProof="0" dirty="0">
                <a:ln>
                  <a:noFill/>
                </a:ln>
                <a:solidFill>
                  <a:srgbClr val="212438"/>
                </a:solidFill>
                <a:effectLst/>
                <a:uLnTx/>
                <a:uFillTx/>
                <a:latin typeface="Arial"/>
                <a:ea typeface="Arial"/>
                <a:cs typeface="Arial"/>
              </a:rPr>
              <a:t> alter</a:t>
            </a:r>
            <a:r>
              <a:rPr kumimoji="0" lang="en-US" sz="2000" b="0" i="0" u="none" strike="noStrike" kern="1200" cap="none" spc="0" normalizeH="0" baseline="0" noProof="0" dirty="0">
                <a:ln>
                  <a:noFill/>
                </a:ln>
                <a:solidFill>
                  <a:srgbClr val="212438"/>
                </a:solidFill>
                <a:effectLst/>
                <a:uLnTx/>
                <a:uFillTx/>
                <a:latin typeface="Arial"/>
                <a:ea typeface="Arial"/>
                <a:cs typeface="Arial"/>
              </a:rPr>
              <a:t>ing</a:t>
            </a:r>
            <a:r>
              <a:rPr kumimoji="0" sz="2000" b="0" i="0" u="none" strike="noStrike" kern="1200" cap="none" spc="0" normalizeH="0" baseline="0" noProof="0" dirty="0">
                <a:ln>
                  <a:noFill/>
                </a:ln>
                <a:solidFill>
                  <a:srgbClr val="212438"/>
                </a:solidFill>
                <a:effectLst/>
                <a:uLnTx/>
                <a:uFillTx/>
                <a:latin typeface="Arial"/>
                <a:ea typeface="Arial"/>
                <a:cs typeface="Arial"/>
              </a:rPr>
              <a:t> both the inferred SFR and GRB efficiency.</a:t>
            </a:r>
          </a:p>
        </p:txBody>
      </p:sp>
      <p:sp>
        <p:nvSpPr>
          <p:cNvPr id="19" name="AGN heading">
            <a:extLst>
              <a:ext uri="{FF2B5EF4-FFF2-40B4-BE49-F238E27FC236}">
                <a16:creationId xmlns:a16="http://schemas.microsoft.com/office/drawing/2014/main" id="{FDCF6AC2-C38B-41D5-B57A-1364D6101E19}"/>
              </a:ext>
            </a:extLst>
          </p:cNvPr>
          <p:cNvSpPr>
            <a:spLocks noGrp="1"/>
          </p:cNvSpPr>
          <p:nvPr/>
        </p:nvSpPr>
        <p:spPr>
          <a:xfrm>
            <a:off x="7124700" y="5133975"/>
            <a:ext cx="4667250" cy="3619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00" b="1">
                <a:solidFill>
                  <a:srgbClr val="AD1172"/>
                </a:solidFill>
                <a:latin typeface="Arial"/>
                <a:ea typeface="Arial"/>
                <a:cs typeface="Arial"/>
              </a:defRPr>
            </a:pPr>
            <a:r>
              <a:rPr kumimoji="0" sz="2200" b="1" i="0" u="none" strike="noStrike" kern="1200" cap="none" spc="0" normalizeH="0" baseline="0" noProof="0">
                <a:ln>
                  <a:noFill/>
                </a:ln>
                <a:solidFill>
                  <a:srgbClr val="AD1172"/>
                </a:solidFill>
                <a:effectLst/>
                <a:uLnTx/>
                <a:uFillTx/>
                <a:latin typeface="Arial"/>
                <a:ea typeface="Arial"/>
                <a:cs typeface="Arial"/>
              </a:rPr>
              <a:t>AGN contribution</a:t>
            </a:r>
          </a:p>
        </p:txBody>
      </p:sp>
      <p:sp>
        <p:nvSpPr>
          <p:cNvPr id="20" name="AGN explanation">
            <a:extLst>
              <a:ext uri="{FF2B5EF4-FFF2-40B4-BE49-F238E27FC236}">
                <a16:creationId xmlns:a16="http://schemas.microsoft.com/office/drawing/2014/main" id="{3763C50E-3897-4282-BEB1-961055FA21DB}"/>
              </a:ext>
            </a:extLst>
          </p:cNvPr>
          <p:cNvSpPr>
            <a:spLocks noGrp="1"/>
          </p:cNvSpPr>
          <p:nvPr/>
        </p:nvSpPr>
        <p:spPr>
          <a:xfrm>
            <a:off x="7124700" y="5543550"/>
            <a:ext cx="4667250" cy="7334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000" b="0">
                <a:solidFill>
                  <a:srgbClr val="212438"/>
                </a:solidFill>
                <a:latin typeface="Arial"/>
                <a:ea typeface="Arial"/>
                <a:cs typeface="Arial"/>
              </a:defRPr>
            </a:pPr>
            <a:r>
              <a:rPr kumimoji="0" sz="2000" b="0" i="0" u="none" strike="noStrike" kern="1200" cap="none" spc="0" normalizeH="0" baseline="0" noProof="0" dirty="0">
                <a:ln>
                  <a:noFill/>
                </a:ln>
                <a:solidFill>
                  <a:srgbClr val="212438"/>
                </a:solidFill>
                <a:effectLst/>
                <a:uLnTx/>
                <a:uFillTx/>
                <a:latin typeface="Arial"/>
                <a:ea typeface="Arial"/>
                <a:cs typeface="Arial"/>
              </a:rPr>
              <a:t>AGN light can yield a galaxy excess without increasing the GRB rate.</a:t>
            </a:r>
          </a:p>
        </p:txBody>
      </p:sp>
      <p:sp>
        <p:nvSpPr>
          <p:cNvPr id="21" name="Graph caption">
            <a:extLst>
              <a:ext uri="{FF2B5EF4-FFF2-40B4-BE49-F238E27FC236}">
                <a16:creationId xmlns:a16="http://schemas.microsoft.com/office/drawing/2014/main" id="{E80FFC06-5554-4C0B-BC5A-1425FFF40555}"/>
              </a:ext>
            </a:extLst>
          </p:cNvPr>
          <p:cNvSpPr>
            <a:spLocks noGrp="1"/>
          </p:cNvSpPr>
          <p:nvPr/>
        </p:nvSpPr>
        <p:spPr>
          <a:xfrm>
            <a:off x="762000" y="6429375"/>
            <a:ext cx="5953125"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212438"/>
                </a:solidFill>
                <a:latin typeface="Arial"/>
                <a:ea typeface="Arial"/>
                <a:cs typeface="Arial"/>
              </a:defRPr>
            </a:pPr>
            <a:r>
              <a:rPr kumimoji="0" sz="1500" b="0" i="0" u="none" strike="noStrike" kern="1200" cap="none" spc="0" normalizeH="0" baseline="0" noProof="0">
                <a:ln>
                  <a:noFill/>
                </a:ln>
                <a:solidFill>
                  <a:srgbClr val="212438"/>
                </a:solidFill>
                <a:effectLst/>
                <a:uLnTx/>
                <a:uFillTx/>
                <a:latin typeface="Arial"/>
                <a:ea typeface="Arial"/>
                <a:cs typeface="Arial"/>
              </a:rPr>
              <a:t>UV-inferred SFR assumes a stellar population model</a:t>
            </a:r>
          </a:p>
        </p:txBody>
      </p:sp>
      <p:sp>
        <p:nvSpPr>
          <p:cNvPr id="22" name="GRB inference caveat">
            <a:extLst>
              <a:ext uri="{FF2B5EF4-FFF2-40B4-BE49-F238E27FC236}">
                <a16:creationId xmlns:a16="http://schemas.microsoft.com/office/drawing/2014/main" id="{D9202D73-3F94-40D0-B6FC-140A16ACEB9F}"/>
              </a:ext>
            </a:extLst>
          </p:cNvPr>
          <p:cNvSpPr>
            <a:spLocks noGrp="1"/>
          </p:cNvSpPr>
          <p:nvPr/>
        </p:nvSpPr>
        <p:spPr>
          <a:xfrm>
            <a:off x="7124700" y="6353175"/>
            <a:ext cx="4667250" cy="4000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212438"/>
                </a:solidFill>
                <a:latin typeface="Arial"/>
                <a:ea typeface="Arial"/>
                <a:cs typeface="Arial"/>
              </a:defRPr>
            </a:pPr>
            <a:r>
              <a:rPr kumimoji="0" sz="1500" b="1" i="0" u="none" strike="noStrike" kern="1200" cap="none" spc="0" normalizeH="0" baseline="0" noProof="0" dirty="0">
                <a:ln>
                  <a:noFill/>
                </a:ln>
                <a:solidFill>
                  <a:srgbClr val="212438"/>
                </a:solidFill>
                <a:effectLst/>
                <a:uLnTx/>
                <a:uFillTx/>
                <a:latin typeface="Arial"/>
                <a:ea typeface="Arial"/>
                <a:cs typeface="Arial"/>
              </a:rPr>
              <a:t>Progenitor physics and selection</a:t>
            </a:r>
            <a:r>
              <a:rPr kumimoji="0" lang="en-US" sz="1500" b="1" i="0" u="none" strike="noStrike" kern="1200" cap="none" spc="0" normalizeH="0" baseline="0" noProof="0" dirty="0">
                <a:ln>
                  <a:noFill/>
                </a:ln>
                <a:solidFill>
                  <a:srgbClr val="212438"/>
                </a:solidFill>
                <a:effectLst/>
                <a:uLnTx/>
                <a:uFillTx/>
                <a:latin typeface="Arial"/>
                <a:ea typeface="Arial"/>
                <a:cs typeface="Arial"/>
              </a:rPr>
              <a:t> biases</a:t>
            </a:r>
            <a:r>
              <a:rPr kumimoji="0" sz="1500" b="1" i="0" u="none" strike="noStrike" kern="1200" cap="none" spc="0" normalizeH="0" baseline="0" noProof="0" dirty="0">
                <a:ln>
                  <a:noFill/>
                </a:ln>
                <a:solidFill>
                  <a:srgbClr val="212438"/>
                </a:solidFill>
                <a:effectLst/>
                <a:uLnTx/>
                <a:uFillTx/>
                <a:latin typeface="Arial"/>
                <a:ea typeface="Arial"/>
                <a:cs typeface="Arial"/>
              </a:rPr>
              <a:t> affect GRB rates.</a:t>
            </a:r>
          </a:p>
        </p:txBody>
      </p:sp>
      <p:sp>
        <p:nvSpPr>
          <p:cNvPr id="23" name="Sources">
            <a:extLst>
              <a:ext uri="{FF2B5EF4-FFF2-40B4-BE49-F238E27FC236}">
                <a16:creationId xmlns:a16="http://schemas.microsoft.com/office/drawing/2014/main" id="{43D9811E-1B91-4A71-A667-AACADA8DE578}"/>
              </a:ext>
            </a:extLst>
          </p:cNvPr>
          <p:cNvSpPr>
            <a:spLocks noGrp="1"/>
          </p:cNvSpPr>
          <p:nvPr/>
        </p:nvSpPr>
        <p:spPr>
          <a:xfrm>
            <a:off x="428625" y="6705600"/>
            <a:ext cx="6477000" cy="1428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00" b="0">
                <a:solidFill>
                  <a:srgbClr val="555555"/>
                </a:solidFill>
                <a:latin typeface="Arial"/>
                <a:ea typeface="Arial"/>
                <a:cs typeface="Arial"/>
              </a:defRPr>
            </a:pPr>
            <a:r>
              <a:rPr kumimoji="0" sz="1100" b="0" i="0" u="none" strike="noStrike" kern="1200" cap="none" spc="0" normalizeH="0" baseline="0" noProof="0">
                <a:ln>
                  <a:noFill/>
                </a:ln>
                <a:solidFill>
                  <a:srgbClr val="555555"/>
                </a:solidFill>
                <a:effectLst/>
                <a:uLnTx/>
                <a:uFillTx/>
                <a:latin typeface="Arial"/>
                <a:ea typeface="Arial"/>
                <a:cs typeface="Arial"/>
              </a:rPr>
              <a:t>Harikane et al. (arXiv:2208.01612)    Matsumoto et al. (2024, arXiv:2409.11468), Fig. 2</a:t>
            </a:r>
          </a:p>
        </p:txBody>
      </p:sp>
      <p:sp>
        <p:nvSpPr>
          <p:cNvPr id="5" name="CasellaDiTesto 7">
            <a:extLst>
              <a:ext uri="{FF2B5EF4-FFF2-40B4-BE49-F238E27FC236}">
                <a16:creationId xmlns:a16="http://schemas.microsoft.com/office/drawing/2014/main" id="{0719D330-DE35-4A5E-7C2D-9A542302600C}"/>
              </a:ext>
            </a:extLst>
          </p:cNvPr>
          <p:cNvSpPr txBox="1"/>
          <p:nvPr/>
        </p:nvSpPr>
        <p:spPr>
          <a:xfrm>
            <a:off x="10466614" y="224621"/>
            <a:ext cx="60882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200" b="1" i="0" u="sng" strike="noStrike" kern="1200" cap="none" spc="0" normalizeH="0" baseline="0" noProof="0" dirty="0">
                <a:ln>
                  <a:noFill/>
                </a:ln>
                <a:solidFill>
                  <a:prstClr val="white"/>
                </a:solidFill>
                <a:effectLst/>
                <a:uLnTx/>
                <a:uFillTx/>
                <a:latin typeface="Century Gothic" panose="020B0502020202020204"/>
                <a:ea typeface="+mn-ea"/>
                <a:cs typeface="+mn-cs"/>
              </a:rPr>
              <a:t>4</a:t>
            </a:r>
            <a:endParaRPr kumimoji="0" lang="it-IT" sz="32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6059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0667"/>
            <a:ext cx="10972800" cy="735455"/>
          </a:xfrm>
        </p:spPr>
        <p:txBody>
          <a:bodyPr>
            <a:normAutofit fontScale="90000"/>
          </a:bodyPr>
          <a:lstStyle/>
          <a:p>
            <a:r>
              <a:rPr sz="3100" b="1" dirty="0">
                <a:latin typeface="Arial" panose="020B0604020202020204" pitchFamily="34" charset="0"/>
                <a:cs typeface="Arial" panose="020B0604020202020204" pitchFamily="34" charset="0"/>
              </a:rPr>
              <a:t>Key Scientific Questions</a:t>
            </a:r>
            <a:br>
              <a:rPr lang="en-US" b="1" dirty="0"/>
            </a:br>
            <a:endParaRPr b="1" dirty="0"/>
          </a:p>
        </p:txBody>
      </p:sp>
      <p:sp>
        <p:nvSpPr>
          <p:cNvPr id="7" name="Content Placeholder 6">
            <a:extLst>
              <a:ext uri="{FF2B5EF4-FFF2-40B4-BE49-F238E27FC236}">
                <a16:creationId xmlns:a16="http://schemas.microsoft.com/office/drawing/2014/main" id="{E448ECA9-D3EA-091F-5C4C-F8826429025F}"/>
              </a:ext>
            </a:extLst>
          </p:cNvPr>
          <p:cNvSpPr>
            <a:spLocks noGrp="1"/>
          </p:cNvSpPr>
          <p:nvPr>
            <p:ph idx="1"/>
          </p:nvPr>
        </p:nvSpPr>
        <p:spPr>
          <a:xfrm>
            <a:off x="382772" y="1052623"/>
            <a:ext cx="11199628" cy="5457751"/>
          </a:xfrm>
        </p:spPr>
        <p:txBody>
          <a:bodyPr/>
          <a:lstStyle/>
          <a:p>
            <a:pPr marL="514350" indent="-514350">
              <a:buAutoNum type="arabicParenR"/>
            </a:pPr>
            <a:r>
              <a:rPr lang="en-US" sz="2800" b="1" dirty="0">
                <a:latin typeface="Arial" panose="020B0604020202020204" pitchFamily="34" charset="0"/>
                <a:cs typeface="Arial" panose="020B0604020202020204" pitchFamily="34" charset="0"/>
              </a:rPr>
              <a:t>Is GRB rate a tracer of the SFR Density?</a:t>
            </a:r>
          </a:p>
          <a:p>
            <a:pPr marL="0" indent="0">
              <a:buNone/>
            </a:pPr>
            <a:r>
              <a:rPr lang="en-US" sz="2800" dirty="0">
                <a:latin typeface="Arial" panose="020B0604020202020204" pitchFamily="34" charset="0"/>
                <a:cs typeface="Arial" panose="020B0604020202020204" pitchFamily="34" charset="0"/>
              </a:rPr>
              <a:t>Hence, we need to answer:</a:t>
            </a:r>
          </a:p>
          <a:p>
            <a:pPr marL="0" indent="0">
              <a:buNone/>
            </a:pPr>
            <a:r>
              <a:rPr lang="en-US" sz="2800" b="1" dirty="0">
                <a:latin typeface="Arial" panose="020B0604020202020204" pitchFamily="34" charset="0"/>
                <a:cs typeface="Arial" panose="020B0604020202020204" pitchFamily="34" charset="0"/>
              </a:rPr>
              <a:t>2) Host galaxy census</a:t>
            </a:r>
            <a:r>
              <a:rPr lang="en-US" sz="2800" dirty="0">
                <a:latin typeface="Arial" panose="020B0604020202020204" pitchFamily="34" charset="0"/>
                <a:cs typeface="Arial" panose="020B0604020202020204" pitchFamily="34" charset="0"/>
              </a:rPr>
              <a:t>: How do GRB host galaxies differ in their properties from the global star-forming population?</a:t>
            </a:r>
          </a:p>
          <a:p>
            <a:pPr marL="0" indent="0">
              <a:buNone/>
            </a:pPr>
            <a:r>
              <a:rPr lang="en-US" sz="2800" b="1" dirty="0">
                <a:latin typeface="Arial" panose="020B0604020202020204" pitchFamily="34" charset="0"/>
                <a:cs typeface="Arial" panose="020B0604020202020204" pitchFamily="34" charset="0"/>
              </a:rPr>
              <a:t>3) Progenitors</a:t>
            </a:r>
            <a:r>
              <a:rPr lang="en-US" sz="2800" dirty="0">
                <a:latin typeface="Arial" panose="020B0604020202020204" pitchFamily="34" charset="0"/>
                <a:cs typeface="Arial" panose="020B0604020202020204" pitchFamily="34" charset="0"/>
              </a:rPr>
              <a:t>: How can we understand GRB classes from the physics rather than from their duration?</a:t>
            </a:r>
          </a:p>
          <a:p>
            <a:pPr marL="0" indent="0">
              <a:buNone/>
            </a:pPr>
            <a:endParaRPr lang="en-US" b="1" dirty="0">
              <a:latin typeface="Arial" panose="020B0604020202020204" pitchFamily="34" charset="0"/>
              <a:cs typeface="Arial" panose="020B0604020202020204" pitchFamily="34" charset="0"/>
            </a:endParaRPr>
          </a:p>
          <a:p>
            <a:endParaRPr lang="en-US" dirty="0"/>
          </a:p>
        </p:txBody>
      </p:sp>
      <p:sp>
        <p:nvSpPr>
          <p:cNvPr id="3" name="TextBox 2">
            <a:extLst>
              <a:ext uri="{FF2B5EF4-FFF2-40B4-BE49-F238E27FC236}">
                <a16:creationId xmlns:a16="http://schemas.microsoft.com/office/drawing/2014/main" id="{7F5A6F9C-AA52-02EB-6857-CEBC8FDB567D}"/>
              </a:ext>
            </a:extLst>
          </p:cNvPr>
          <p:cNvSpPr txBox="1"/>
          <p:nvPr/>
        </p:nvSpPr>
        <p:spPr>
          <a:xfrm>
            <a:off x="11098802" y="6258001"/>
            <a:ext cx="96864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      </a:t>
            </a:r>
            <a:r>
              <a:rPr kumimoji="0" lang="en-US" sz="2000" b="1" i="0" u="none" strike="noStrike" kern="1200" cap="none" spc="0" normalizeH="0" baseline="0" noProof="0" dirty="0">
                <a:ln>
                  <a:noFill/>
                </a:ln>
                <a:solidFill>
                  <a:prstClr val="black"/>
                </a:solidFill>
                <a:effectLst/>
                <a:uLnTx/>
                <a:uFillTx/>
                <a:latin typeface="Calibri"/>
                <a:ea typeface="+mn-ea"/>
                <a:cs typeface="+mn-cs"/>
              </a:rPr>
              <a:t>5</a:t>
            </a:r>
          </a:p>
        </p:txBody>
      </p:sp>
      <p:sp>
        <p:nvSpPr>
          <p:cNvPr id="6" name="Rectangle 5">
            <a:extLst>
              <a:ext uri="{FF2B5EF4-FFF2-40B4-BE49-F238E27FC236}">
                <a16:creationId xmlns:a16="http://schemas.microsoft.com/office/drawing/2014/main" id="{0F1704A9-7347-A16B-CF1C-DB434F3F0508}"/>
              </a:ext>
            </a:extLst>
          </p:cNvPr>
          <p:cNvSpPr/>
          <p:nvPr/>
        </p:nvSpPr>
        <p:spPr>
          <a:xfrm>
            <a:off x="927595" y="4272164"/>
            <a:ext cx="9314151" cy="16001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Observable </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Physical Classification</a:t>
            </a:r>
          </a:p>
        </p:txBody>
      </p:sp>
      <p:sp>
        <p:nvSpPr>
          <p:cNvPr id="4" name="TextBox 3">
            <a:extLst>
              <a:ext uri="{FF2B5EF4-FFF2-40B4-BE49-F238E27FC236}">
                <a16:creationId xmlns:a16="http://schemas.microsoft.com/office/drawing/2014/main" id="{710FF487-BFED-0523-E708-27FFBA6951CC}"/>
              </a:ext>
            </a:extLst>
          </p:cNvPr>
          <p:cNvSpPr txBox="1"/>
          <p:nvPr/>
        </p:nvSpPr>
        <p:spPr>
          <a:xfrm>
            <a:off x="2795240" y="6214911"/>
            <a:ext cx="6088566" cy="369332"/>
          </a:xfrm>
          <a:prstGeom prst="rect">
            <a:avLst/>
          </a:prstGeom>
          <a:noFill/>
        </p:spPr>
        <p:txBody>
          <a:bodyPr wrap="square" rtlCol="0">
            <a:spAutoFit/>
          </a:bodyPr>
          <a:lstStyle/>
          <a:p>
            <a:r>
              <a:rPr lang="en-US" dirty="0"/>
              <a:t>	I will discuss the first question</a:t>
            </a:r>
          </a:p>
        </p:txBody>
      </p:sp>
      <p:sp>
        <p:nvSpPr>
          <p:cNvPr id="8" name="CasellaDiTesto 7">
            <a:extLst>
              <a:ext uri="{FF2B5EF4-FFF2-40B4-BE49-F238E27FC236}">
                <a16:creationId xmlns:a16="http://schemas.microsoft.com/office/drawing/2014/main" id="{FF9E4D07-59DF-2E51-D3BE-3C455405A521}"/>
              </a:ext>
            </a:extLst>
          </p:cNvPr>
          <p:cNvSpPr txBox="1"/>
          <p:nvPr/>
        </p:nvSpPr>
        <p:spPr>
          <a:xfrm>
            <a:off x="10466614" y="224621"/>
            <a:ext cx="60882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200" b="1" i="0" u="sng" strike="noStrike" kern="1200" cap="none" spc="0" normalizeH="0" baseline="0" noProof="0" dirty="0">
                <a:ln>
                  <a:noFill/>
                </a:ln>
                <a:effectLst/>
                <a:uLnTx/>
                <a:uFillTx/>
                <a:latin typeface="Century Gothic" panose="020B0502020202020204"/>
                <a:ea typeface="+mn-ea"/>
                <a:cs typeface="+mn-cs"/>
              </a:rPr>
              <a:t>5</a:t>
            </a:r>
            <a:endParaRPr kumimoji="0" lang="it-IT" sz="3200" b="1" i="0" u="none" strike="noStrike" kern="1200" cap="none" spc="0" normalizeH="0" baseline="0" noProof="0" dirty="0">
              <a:ln>
                <a:noFill/>
              </a:ln>
              <a:effectLst/>
              <a:uLnTx/>
              <a:uFillTx/>
              <a:latin typeface="Century Gothic" panose="020B0502020202020204"/>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B07D-1BBC-06CD-8AAC-9A38B62E583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EDBEBF1-F9CA-BAF9-1744-9E0EAE414895}"/>
              </a:ext>
            </a:extLst>
          </p:cNvPr>
          <p:cNvSpPr txBox="1"/>
          <p:nvPr/>
        </p:nvSpPr>
        <p:spPr>
          <a:xfrm>
            <a:off x="5932871" y="1963455"/>
            <a:ext cx="5908637" cy="1938992"/>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Tx/>
              <a:buAutoNum type="alphaLcParenBoth"/>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magenta, Lloyd-Ronning et al. (</a:t>
            </a:r>
            <a:r>
              <a:rPr kumimoji="0" lang="en-US" sz="2400" b="0" i="0" u="sng" strike="noStrike" kern="1200" cap="none" spc="0" normalizeH="0" baseline="0" noProof="0" dirty="0">
                <a:ln>
                  <a:noFill/>
                </a:ln>
                <a:solidFill>
                  <a:srgbClr val="006EB2"/>
                </a:solidFill>
                <a:effectLst/>
                <a:uLnTx/>
                <a:uFillTx/>
                <a:latin typeface="Arial" panose="020B0604020202020204" pitchFamily="34" charset="0"/>
                <a:ea typeface="+mn-ea"/>
                <a:cs typeface="Arial" panose="020B0604020202020204" pitchFamily="34" charset="0"/>
                <a:hlinkClick r:id="rId3"/>
              </a:rPr>
              <a:t>2019</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p>
          <a:p>
            <a:pPr marL="457200" marR="0" lvl="0" indent="-457200" algn="l" defTabSz="914400" rtl="0" eaLnBrk="1" fontAlgn="auto" latinLnBrk="0" hangingPunct="1">
              <a:lnSpc>
                <a:spcPct val="100000"/>
              </a:lnSpc>
              <a:spcBef>
                <a:spcPts val="0"/>
              </a:spcBef>
              <a:spcAft>
                <a:spcPts val="0"/>
              </a:spcAft>
              <a:buClrTx/>
              <a:buSzTx/>
              <a:buFontTx/>
              <a:buAutoNum type="alphaLcParenBoth"/>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cyan, Yu et al. (</a:t>
            </a:r>
            <a:r>
              <a:rPr kumimoji="0" lang="en-US" sz="2400" b="0" i="0" u="sng" strike="noStrike" kern="1200" cap="none" spc="0" normalizeH="0" baseline="0" noProof="0" dirty="0">
                <a:ln>
                  <a:noFill/>
                </a:ln>
                <a:solidFill>
                  <a:srgbClr val="006EB2"/>
                </a:solidFill>
                <a:effectLst/>
                <a:uLnTx/>
                <a:uFillTx/>
                <a:latin typeface="Arial" panose="020B0604020202020204" pitchFamily="34" charset="0"/>
                <a:ea typeface="+mn-ea"/>
                <a:cs typeface="Arial" panose="020B0604020202020204" pitchFamily="34" charset="0"/>
                <a:hlinkClick r:id="rId4"/>
              </a:rPr>
              <a:t>2015</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(c)   green, Tsvetkova et al. (</a:t>
            </a:r>
            <a:r>
              <a:rPr kumimoji="0" lang="en-US" sz="2400" b="0" i="0" u="sng" strike="noStrike" kern="1200" cap="none" spc="0" normalizeH="0" baseline="0" noProof="0" dirty="0">
                <a:ln>
                  <a:noFill/>
                </a:ln>
                <a:solidFill>
                  <a:srgbClr val="006EB2"/>
                </a:solidFill>
                <a:effectLst/>
                <a:uLnTx/>
                <a:uFillTx/>
                <a:latin typeface="Arial" panose="020B0604020202020204" pitchFamily="34" charset="0"/>
                <a:ea typeface="+mn-ea"/>
                <a:cs typeface="Arial" panose="020B0604020202020204" pitchFamily="34" charset="0"/>
                <a:hlinkClick r:id="rId5"/>
              </a:rPr>
              <a:t>2017</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(d)  red, Petrosian et al. (</a:t>
            </a:r>
            <a:r>
              <a:rPr kumimoji="0" lang="en-US" sz="2400" b="0" i="0" u="sng" strike="noStrike" kern="1200" cap="none" spc="0" normalizeH="0" baseline="0" noProof="0" dirty="0">
                <a:ln>
                  <a:noFill/>
                </a:ln>
                <a:solidFill>
                  <a:srgbClr val="006EB2"/>
                </a:solidFill>
                <a:effectLst/>
                <a:uLnTx/>
                <a:uFillTx/>
                <a:latin typeface="Arial" panose="020B0604020202020204" pitchFamily="34" charset="0"/>
                <a:ea typeface="+mn-ea"/>
                <a:cs typeface="Arial" panose="020B0604020202020204" pitchFamily="34" charset="0"/>
                <a:hlinkClick r:id="rId6"/>
              </a:rPr>
              <a:t>2015</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(e)   blue, </a:t>
            </a:r>
            <a:r>
              <a:rPr kumimoji="0" lang="en-US" sz="2400" b="0" i="0" u="none" strike="noStrike" kern="1200" cap="none" spc="0" normalizeH="0" baseline="0" noProof="0" dirty="0" err="1">
                <a:ln>
                  <a:noFill/>
                </a:ln>
                <a:solidFill>
                  <a:srgbClr val="333333"/>
                </a:solidFill>
                <a:effectLst/>
                <a:uLnTx/>
                <a:uFillTx/>
                <a:latin typeface="Arial" panose="020B0604020202020204" pitchFamily="34" charset="0"/>
                <a:ea typeface="+mn-ea"/>
                <a:cs typeface="Arial" panose="020B0604020202020204" pitchFamily="34" charset="0"/>
              </a:rPr>
              <a:t>Pescalli</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et al. (</a:t>
            </a:r>
            <a:r>
              <a:rPr kumimoji="0" lang="en-US" sz="2400" b="0" i="0" u="sng" strike="noStrike" kern="1200" cap="none" spc="0" normalizeH="0" baseline="0" noProof="0" dirty="0">
                <a:ln>
                  <a:noFill/>
                </a:ln>
                <a:solidFill>
                  <a:srgbClr val="006EB2"/>
                </a:solidFill>
                <a:effectLst/>
                <a:uLnTx/>
                <a:uFillTx/>
                <a:latin typeface="Arial" panose="020B0604020202020204" pitchFamily="34" charset="0"/>
                <a:ea typeface="+mn-ea"/>
                <a:cs typeface="Arial" panose="020B0604020202020204" pitchFamily="34" charset="0"/>
                <a:hlinkClick r:id="rId7"/>
              </a:rPr>
              <a:t>2016</a:t>
            </a:r>
            <a:r>
              <a:rPr kumimoji="0" lang="en-US" sz="24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B77C139F-EF94-043C-5389-9B53B3D4D9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403" y="918563"/>
            <a:ext cx="5664496" cy="5205018"/>
          </a:xfrm>
          <a:prstGeom prst="rect">
            <a:avLst/>
          </a:prstGeom>
        </p:spPr>
      </p:pic>
      <p:sp>
        <p:nvSpPr>
          <p:cNvPr id="10" name="TextBox 9">
            <a:extLst>
              <a:ext uri="{FF2B5EF4-FFF2-40B4-BE49-F238E27FC236}">
                <a16:creationId xmlns:a16="http://schemas.microsoft.com/office/drawing/2014/main" id="{0DCDA99A-85C9-540F-6D2B-4685809B8BAF}"/>
              </a:ext>
            </a:extLst>
          </p:cNvPr>
          <p:cNvSpPr txBox="1"/>
          <p:nvPr/>
        </p:nvSpPr>
        <p:spPr>
          <a:xfrm>
            <a:off x="475808" y="6378260"/>
            <a:ext cx="514615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Petrosian &amp; Dainotti, </a:t>
            </a:r>
            <a:r>
              <a:rPr kumimoji="0" lang="en-US" sz="18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ApJL</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963, L12, 2024</a:t>
            </a:r>
          </a:p>
        </p:txBody>
      </p:sp>
      <p:sp>
        <p:nvSpPr>
          <p:cNvPr id="4" name="TextBox 3">
            <a:extLst>
              <a:ext uri="{FF2B5EF4-FFF2-40B4-BE49-F238E27FC236}">
                <a16:creationId xmlns:a16="http://schemas.microsoft.com/office/drawing/2014/main" id="{DB317C33-B9B6-8565-CCFB-BF87E56D189F}"/>
              </a:ext>
            </a:extLst>
          </p:cNvPr>
          <p:cNvSpPr txBox="1"/>
          <p:nvPr/>
        </p:nvSpPr>
        <p:spPr>
          <a:xfrm rot="10800000" flipV="1">
            <a:off x="2115879" y="140664"/>
            <a:ext cx="84810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GRB deviates from the cosmic SFR</a:t>
            </a:r>
          </a:p>
        </p:txBody>
      </p:sp>
      <p:sp>
        <p:nvSpPr>
          <p:cNvPr id="5" name="Rectangle 4">
            <a:extLst>
              <a:ext uri="{FF2B5EF4-FFF2-40B4-BE49-F238E27FC236}">
                <a16:creationId xmlns:a16="http://schemas.microsoft.com/office/drawing/2014/main" id="{1DD558F3-1FC7-3AD8-E3F2-273899C19DA7}"/>
              </a:ext>
            </a:extLst>
          </p:cNvPr>
          <p:cNvSpPr/>
          <p:nvPr/>
        </p:nvSpPr>
        <p:spPr>
          <a:xfrm>
            <a:off x="1850065" y="4742121"/>
            <a:ext cx="2392326" cy="2232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object 50">
            <a:extLst>
              <a:ext uri="{FF2B5EF4-FFF2-40B4-BE49-F238E27FC236}">
                <a16:creationId xmlns:a16="http://schemas.microsoft.com/office/drawing/2014/main" id="{EFE6142F-48D8-911B-85B5-DA9029563837}"/>
              </a:ext>
            </a:extLst>
          </p:cNvPr>
          <p:cNvPicPr/>
          <p:nvPr/>
        </p:nvPicPr>
        <p:blipFill>
          <a:blip r:embed="rId9" cstate="print"/>
          <a:stretch>
            <a:fillRect/>
          </a:stretch>
        </p:blipFill>
        <p:spPr>
          <a:xfrm>
            <a:off x="8315572" y="5023795"/>
            <a:ext cx="2019075" cy="461700"/>
          </a:xfrm>
          <a:prstGeom prst="rect">
            <a:avLst/>
          </a:prstGeom>
        </p:spPr>
      </p:pic>
      <p:sp>
        <p:nvSpPr>
          <p:cNvPr id="9" name="CasellaDiTesto 7">
            <a:extLst>
              <a:ext uri="{FF2B5EF4-FFF2-40B4-BE49-F238E27FC236}">
                <a16:creationId xmlns:a16="http://schemas.microsoft.com/office/drawing/2014/main" id="{CFF08B46-C0EA-488D-8E8F-5782E1E955A9}"/>
              </a:ext>
            </a:extLst>
          </p:cNvPr>
          <p:cNvSpPr txBox="1"/>
          <p:nvPr/>
        </p:nvSpPr>
        <p:spPr>
          <a:xfrm>
            <a:off x="10466614" y="224621"/>
            <a:ext cx="608822"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3200" b="1" u="sng" dirty="0">
                <a:latin typeface="Century Gothic" panose="020B0502020202020204"/>
              </a:rPr>
              <a:t>6</a:t>
            </a:r>
            <a:endParaRPr kumimoji="0" lang="it-IT" sz="3200" b="1" i="0" u="none" strike="noStrike" kern="1200" cap="none" spc="0" normalizeH="0" baseline="0" noProof="0" dirty="0">
              <a:ln>
                <a:noFill/>
              </a:ln>
              <a:effectLst/>
              <a:uLnTx/>
              <a:uFillTx/>
              <a:latin typeface="Century Gothic" panose="020B0502020202020204"/>
              <a:ea typeface="+mn-ea"/>
              <a:cs typeface="+mn-cs"/>
            </a:endParaRPr>
          </a:p>
        </p:txBody>
      </p:sp>
    </p:spTree>
    <p:extLst>
      <p:ext uri="{BB962C8B-B14F-4D97-AF65-F5344CB8AC3E}">
        <p14:creationId xmlns:p14="http://schemas.microsoft.com/office/powerpoint/2010/main" val="2829924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05B6CC0-9203-423E-A9E7-2E8A18E4C27C}"/>
              </a:ext>
            </a:extLst>
          </p:cNvPr>
          <p:cNvCxnSpPr>
            <a:cxnSpLocks/>
          </p:cNvCxnSpPr>
          <p:nvPr/>
        </p:nvCxnSpPr>
        <p:spPr>
          <a:xfrm>
            <a:off x="3630083" y="1168175"/>
            <a:ext cx="78309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3C80A6C-065E-4114-A352-B0F0C053FBA3}"/>
              </a:ext>
            </a:extLst>
          </p:cNvPr>
          <p:cNvSpPr/>
          <p:nvPr/>
        </p:nvSpPr>
        <p:spPr>
          <a:xfrm>
            <a:off x="8713874" y="2183510"/>
            <a:ext cx="2605991"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Burst Alert Telescope+ X-Ray </a:t>
            </a:r>
            <a:r>
              <a:rPr kumimoji="0" lang="en-U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Telescope+UVOT</a:t>
            </a: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 from Swift.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The blue line is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phenomenological </a:t>
            </a:r>
            <a:r>
              <a:rPr kumimoji="0" lang="en-U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Willingale</a:t>
            </a: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 model (R. </a:t>
            </a:r>
            <a:r>
              <a:rPr kumimoji="0" lang="en-US" sz="1800" b="0" i="0" u="none" strike="noStrike" kern="1200" cap="none" spc="0" normalizeH="0" baseline="0" noProof="0" dirty="0" err="1">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Willingale</a:t>
            </a:r>
            <a:r>
              <a:rPr kumimoji="0" lang="en-US" sz="1800" b="0" i="0" u="none" strike="noStrike" kern="1200" cap="none" spc="0" normalizeH="0" baseline="0" noProof="0" dirty="0">
                <a:ln>
                  <a:noFill/>
                </a:ln>
                <a:solidFill>
                  <a:prstClr val="black"/>
                </a:solidFill>
                <a:effectLst/>
                <a:uLnTx/>
                <a:uFillTx/>
                <a:latin typeface="Calibri" panose="020F0502020204030204"/>
                <a:ea typeface="Verdana" panose="020B0604030504040204" pitchFamily="34" charset="0"/>
                <a:cs typeface="Verdana" panose="020B0604030504040204" pitchFamily="34" charset="0"/>
              </a:rPr>
              <a:t> et al. 2007)</a:t>
            </a:r>
          </a:p>
        </p:txBody>
      </p:sp>
      <p:sp>
        <p:nvSpPr>
          <p:cNvPr id="7" name="Title 6">
            <a:extLst>
              <a:ext uri="{FF2B5EF4-FFF2-40B4-BE49-F238E27FC236}">
                <a16:creationId xmlns:a16="http://schemas.microsoft.com/office/drawing/2014/main" id="{150C8532-FB08-4D5A-AF91-12AE20AC4554}"/>
              </a:ext>
            </a:extLst>
          </p:cNvPr>
          <p:cNvSpPr>
            <a:spLocks noGrp="1"/>
          </p:cNvSpPr>
          <p:nvPr>
            <p:ph type="title"/>
          </p:nvPr>
        </p:nvSpPr>
        <p:spPr>
          <a:xfrm>
            <a:off x="499621" y="540708"/>
            <a:ext cx="11538285" cy="1325563"/>
          </a:xfrm>
        </p:spPr>
        <p:txBody>
          <a:bodyPr/>
          <a:lstStyle/>
          <a:p>
            <a:r>
              <a:rPr lang="en-US" b="1" dirty="0">
                <a:solidFill>
                  <a:schemeClr val="bg1"/>
                </a:solidFill>
                <a:highlight>
                  <a:srgbClr val="800080"/>
                </a:highlight>
                <a:latin typeface="Century Gothic" panose="020B0502020202020204" pitchFamily="34" charset="0"/>
              </a:rPr>
              <a:t>We can also use a sample with plateau features   </a:t>
            </a:r>
          </a:p>
        </p:txBody>
      </p:sp>
      <p:sp>
        <p:nvSpPr>
          <p:cNvPr id="6" name="CasellaDiTesto 5">
            <a:extLst>
              <a:ext uri="{FF2B5EF4-FFF2-40B4-BE49-F238E27FC236}">
                <a16:creationId xmlns:a16="http://schemas.microsoft.com/office/drawing/2014/main" id="{87246D74-FD5C-C23E-DE09-77D484966B3F}"/>
              </a:ext>
            </a:extLst>
          </p:cNvPr>
          <p:cNvSpPr txBox="1"/>
          <p:nvPr/>
        </p:nvSpPr>
        <p:spPr>
          <a:xfrm>
            <a:off x="10466614" y="224621"/>
            <a:ext cx="673334"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prstClr val="white"/>
                </a:solidFill>
                <a:effectLst/>
                <a:uLnTx/>
                <a:uFillTx/>
                <a:latin typeface="Century Gothic" panose="020B0502020202020204"/>
                <a:ea typeface="+mn-ea"/>
                <a:cs typeface="+mn-cs"/>
              </a:rPr>
              <a:t>7</a:t>
            </a:r>
          </a:p>
        </p:txBody>
      </p:sp>
      <p:sp>
        <p:nvSpPr>
          <p:cNvPr id="15" name="Content Placeholder 14">
            <a:extLst>
              <a:ext uri="{FF2B5EF4-FFF2-40B4-BE49-F238E27FC236}">
                <a16:creationId xmlns:a16="http://schemas.microsoft.com/office/drawing/2014/main" id="{8611CB3B-7FD5-50CF-B5DE-F413BCD081C3}"/>
              </a:ext>
            </a:extLst>
          </p:cNvPr>
          <p:cNvSpPr>
            <a:spLocks noGrp="1"/>
          </p:cNvSpPr>
          <p:nvPr>
            <p:ph idx="1"/>
          </p:nvPr>
        </p:nvSpPr>
        <p:spPr>
          <a:xfrm>
            <a:off x="407201" y="5812227"/>
            <a:ext cx="11170762" cy="1285889"/>
          </a:xfrm>
        </p:spPr>
        <p:txBody>
          <a:bodyPr>
            <a:normAutofit/>
          </a:bodyPr>
          <a:lstStyle/>
          <a:p>
            <a:r>
              <a:rPr lang="en-US" sz="2000" dirty="0"/>
              <a:t>The less varied properties of the plateau compared to the prompt allows an independent analysis to check the deviation. </a:t>
            </a:r>
          </a:p>
        </p:txBody>
      </p:sp>
      <p:sp>
        <p:nvSpPr>
          <p:cNvPr id="8" name="Rectangle 7">
            <a:extLst>
              <a:ext uri="{FF2B5EF4-FFF2-40B4-BE49-F238E27FC236}">
                <a16:creationId xmlns:a16="http://schemas.microsoft.com/office/drawing/2014/main" id="{6809EF70-A650-7A21-F1D6-6033B0C0DC1C}"/>
              </a:ext>
            </a:extLst>
          </p:cNvPr>
          <p:cNvSpPr/>
          <p:nvPr/>
        </p:nvSpPr>
        <p:spPr>
          <a:xfrm>
            <a:off x="499621" y="2507729"/>
            <a:ext cx="1499228" cy="1140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rPr>
              <a:t>Standard is good!</a:t>
            </a:r>
          </a:p>
        </p:txBody>
      </p:sp>
      <p:pic>
        <p:nvPicPr>
          <p:cNvPr id="9" name="Content Placeholder 4" descr="Chart, scatter chart&#10;&#10;Description automatically generated">
            <a:extLst>
              <a:ext uri="{FF2B5EF4-FFF2-40B4-BE49-F238E27FC236}">
                <a16:creationId xmlns:a16="http://schemas.microsoft.com/office/drawing/2014/main" id="{2C759682-415C-4241-8A3E-06E9EE775E56}"/>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2887404" y="1530701"/>
            <a:ext cx="5181306" cy="3432724"/>
          </a:xfrm>
          <a:prstGeom prst="rect">
            <a:avLst/>
          </a:prstGeom>
        </p:spPr>
      </p:pic>
      <p:pic>
        <p:nvPicPr>
          <p:cNvPr id="5" name="Picture 4">
            <a:extLst>
              <a:ext uri="{FF2B5EF4-FFF2-40B4-BE49-F238E27FC236}">
                <a16:creationId xmlns:a16="http://schemas.microsoft.com/office/drawing/2014/main" id="{AC012FF3-E642-4C6A-BE13-363BDBBA9222}"/>
              </a:ext>
            </a:extLst>
          </p:cNvPr>
          <p:cNvPicPr>
            <a:picLocks noChangeAspect="1"/>
          </p:cNvPicPr>
          <p:nvPr/>
        </p:nvPicPr>
        <p:blipFill>
          <a:blip r:embed="rId4"/>
          <a:stretch>
            <a:fillRect/>
          </a:stretch>
        </p:blipFill>
        <p:spPr>
          <a:xfrm>
            <a:off x="6548214" y="2553771"/>
            <a:ext cx="1566808" cy="377985"/>
          </a:xfrm>
          <a:prstGeom prst="rect">
            <a:avLst/>
          </a:prstGeom>
        </p:spPr>
      </p:pic>
      <p:pic>
        <p:nvPicPr>
          <p:cNvPr id="4" name="Picture 3">
            <a:extLst>
              <a:ext uri="{FF2B5EF4-FFF2-40B4-BE49-F238E27FC236}">
                <a16:creationId xmlns:a16="http://schemas.microsoft.com/office/drawing/2014/main" id="{51DA0284-09B0-43C0-95E6-69576C94E309}"/>
              </a:ext>
            </a:extLst>
          </p:cNvPr>
          <p:cNvPicPr>
            <a:picLocks noChangeAspect="1"/>
          </p:cNvPicPr>
          <p:nvPr/>
        </p:nvPicPr>
        <p:blipFill>
          <a:blip r:embed="rId5"/>
          <a:stretch>
            <a:fillRect/>
          </a:stretch>
        </p:blipFill>
        <p:spPr>
          <a:xfrm>
            <a:off x="4533260" y="2642268"/>
            <a:ext cx="1085182" cy="377985"/>
          </a:xfrm>
          <a:prstGeom prst="rect">
            <a:avLst/>
          </a:prstGeom>
        </p:spPr>
      </p:pic>
      <p:pic>
        <p:nvPicPr>
          <p:cNvPr id="3" name="Picture 2">
            <a:extLst>
              <a:ext uri="{FF2B5EF4-FFF2-40B4-BE49-F238E27FC236}">
                <a16:creationId xmlns:a16="http://schemas.microsoft.com/office/drawing/2014/main" id="{C642A78D-6AE3-4A63-8B17-BD2B6F128E38}"/>
              </a:ext>
            </a:extLst>
          </p:cNvPr>
          <p:cNvPicPr>
            <a:picLocks noChangeAspect="1"/>
          </p:cNvPicPr>
          <p:nvPr/>
        </p:nvPicPr>
        <p:blipFill>
          <a:blip r:embed="rId6"/>
          <a:stretch>
            <a:fillRect/>
          </a:stretch>
        </p:blipFill>
        <p:spPr>
          <a:xfrm>
            <a:off x="3952615" y="1778441"/>
            <a:ext cx="2560542" cy="377985"/>
          </a:xfrm>
          <a:prstGeom prst="rect">
            <a:avLst/>
          </a:prstGeom>
        </p:spPr>
      </p:pic>
      <p:sp>
        <p:nvSpPr>
          <p:cNvPr id="11" name="Oval 10">
            <a:extLst>
              <a:ext uri="{FF2B5EF4-FFF2-40B4-BE49-F238E27FC236}">
                <a16:creationId xmlns:a16="http://schemas.microsoft.com/office/drawing/2014/main" id="{4CB6420A-AC9F-4B6A-8A47-A2BA2D67BEBE}"/>
              </a:ext>
            </a:extLst>
          </p:cNvPr>
          <p:cNvSpPr/>
          <p:nvPr/>
        </p:nvSpPr>
        <p:spPr>
          <a:xfrm flipV="1">
            <a:off x="3739431" y="1855530"/>
            <a:ext cx="218697" cy="26533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3" name="Straight Arrow Connector 12">
            <a:extLst>
              <a:ext uri="{FF2B5EF4-FFF2-40B4-BE49-F238E27FC236}">
                <a16:creationId xmlns:a16="http://schemas.microsoft.com/office/drawing/2014/main" id="{5E34C4C3-C372-4FAE-B439-D681F6AB1112}"/>
              </a:ext>
            </a:extLst>
          </p:cNvPr>
          <p:cNvCxnSpPr>
            <a:cxnSpLocks/>
          </p:cNvCxnSpPr>
          <p:nvPr/>
        </p:nvCxnSpPr>
        <p:spPr>
          <a:xfrm flipH="1">
            <a:off x="5826744" y="2710315"/>
            <a:ext cx="746816" cy="344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DB2C0E73-16B3-B6CB-E6AF-B185436E6FBD}"/>
              </a:ext>
            </a:extLst>
          </p:cNvPr>
          <p:cNvSpPr/>
          <p:nvPr/>
        </p:nvSpPr>
        <p:spPr>
          <a:xfrm>
            <a:off x="2991828" y="4963425"/>
            <a:ext cx="5253740" cy="5935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Dainotti, Livermore, </a:t>
            </a: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Kann</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Li, Oates, Yi, Zhang, </a:t>
            </a: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Gendre</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Cenko</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Fraija</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2020, </a:t>
            </a:r>
            <a:r>
              <a:rPr kumimoji="0" lang="en-US" sz="1800" b="0" i="0" u="none" strike="noStrike" kern="1200" cap="none" spc="0" normalizeH="0" baseline="0" noProof="0" dirty="0" err="1">
                <a:ln>
                  <a:noFill/>
                </a:ln>
                <a:solidFill>
                  <a:prstClr val="white"/>
                </a:solidFill>
                <a:effectLst/>
                <a:uLnTx/>
                <a:uFillTx/>
                <a:latin typeface="Century Gothic" panose="020B0502020202020204"/>
                <a:ea typeface="+mn-ea"/>
                <a:cs typeface="+mn-cs"/>
              </a:rPr>
              <a:t>ApJL</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 905, 26.</a:t>
            </a:r>
          </a:p>
        </p:txBody>
      </p:sp>
      <p:sp>
        <p:nvSpPr>
          <p:cNvPr id="17" name="Rectangle 1">
            <a:extLst>
              <a:ext uri="{FF2B5EF4-FFF2-40B4-BE49-F238E27FC236}">
                <a16:creationId xmlns:a16="http://schemas.microsoft.com/office/drawing/2014/main" id="{9D8FB4DD-58AF-5B47-C701-36CE1C8504A4}"/>
              </a:ext>
            </a:extLst>
          </p:cNvPr>
          <p:cNvSpPr>
            <a:spLocks noChangeArrowheads="1"/>
          </p:cNvSpPr>
          <p:nvPr/>
        </p:nvSpPr>
        <p:spPr bwMode="auto">
          <a:xfrm>
            <a:off x="-1" y="-208879"/>
            <a:ext cx="12269149"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12234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FFC486-8B7F-7E30-AA54-A25E49FAEA8C}"/>
              </a:ext>
            </a:extLst>
          </p:cNvPr>
          <p:cNvSpPr/>
          <p:nvPr/>
        </p:nvSpPr>
        <p:spPr>
          <a:xfrm>
            <a:off x="9109776" y="6120141"/>
            <a:ext cx="2849525" cy="57837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0000"/>
                </a:solidFill>
                <a:effectLst/>
                <a:uLnTx/>
                <a:uFillTx/>
                <a:latin typeface="Calibri" panose="020F0502020204030204"/>
                <a:ea typeface="+mn-ea"/>
                <a:cs typeface="+mn-cs"/>
              </a:rPr>
              <a:t>Khatiya</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Dainotti, et al. 2024, ApJ, 990, 1, id.69, 11</a:t>
            </a:r>
          </a:p>
        </p:txBody>
      </p:sp>
      <p:pic>
        <p:nvPicPr>
          <p:cNvPr id="2" name="Picture 1">
            <a:extLst>
              <a:ext uri="{FF2B5EF4-FFF2-40B4-BE49-F238E27FC236}">
                <a16:creationId xmlns:a16="http://schemas.microsoft.com/office/drawing/2014/main" id="{08BF81AB-085F-3558-6E3D-7F452BF2EF36}"/>
              </a:ext>
            </a:extLst>
          </p:cNvPr>
          <p:cNvPicPr>
            <a:picLocks noChangeAspect="1"/>
          </p:cNvPicPr>
          <p:nvPr/>
        </p:nvPicPr>
        <p:blipFill>
          <a:blip r:embed="rId2"/>
          <a:stretch>
            <a:fillRect/>
          </a:stretch>
        </p:blipFill>
        <p:spPr>
          <a:xfrm>
            <a:off x="464360" y="-93692"/>
            <a:ext cx="10982325" cy="5953125"/>
          </a:xfrm>
          <a:prstGeom prst="rect">
            <a:avLst/>
          </a:prstGeom>
        </p:spPr>
      </p:pic>
      <p:sp>
        <p:nvSpPr>
          <p:cNvPr id="3" name="Rectangle 2">
            <a:extLst>
              <a:ext uri="{FF2B5EF4-FFF2-40B4-BE49-F238E27FC236}">
                <a16:creationId xmlns:a16="http://schemas.microsoft.com/office/drawing/2014/main" id="{5551B361-71DF-DEC5-8971-C190E6EC9A26}"/>
              </a:ext>
            </a:extLst>
          </p:cNvPr>
          <p:cNvSpPr/>
          <p:nvPr/>
        </p:nvSpPr>
        <p:spPr>
          <a:xfrm>
            <a:off x="8948142" y="214116"/>
            <a:ext cx="2779498" cy="97030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223 GRBs in X-rays from Narendra, Dainotti et al. 2025</a:t>
            </a:r>
          </a:p>
        </p:txBody>
      </p:sp>
      <p:sp>
        <p:nvSpPr>
          <p:cNvPr id="4" name="Rectangle 3">
            <a:extLst>
              <a:ext uri="{FF2B5EF4-FFF2-40B4-BE49-F238E27FC236}">
                <a16:creationId xmlns:a16="http://schemas.microsoft.com/office/drawing/2014/main" id="{DE8C9B80-2205-E673-DD9B-DEEC9F87D870}"/>
              </a:ext>
            </a:extLst>
          </p:cNvPr>
          <p:cNvSpPr/>
          <p:nvPr/>
        </p:nvSpPr>
        <p:spPr>
          <a:xfrm>
            <a:off x="232699" y="5807381"/>
            <a:ext cx="8409245" cy="8911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l-GR"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σ</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band is obtained with bootstrap method for 1000 samples where parameter distributions reproduce the actual observations</a:t>
            </a:r>
          </a:p>
        </p:txBody>
      </p:sp>
      <p:sp>
        <p:nvSpPr>
          <p:cNvPr id="7" name="Rectangle 6">
            <a:extLst>
              <a:ext uri="{FF2B5EF4-FFF2-40B4-BE49-F238E27FC236}">
                <a16:creationId xmlns:a16="http://schemas.microsoft.com/office/drawing/2014/main" id="{A4CF90A1-5C27-B78A-C148-52B83F121012}"/>
              </a:ext>
            </a:extLst>
          </p:cNvPr>
          <p:cNvSpPr/>
          <p:nvPr/>
        </p:nvSpPr>
        <p:spPr>
          <a:xfrm>
            <a:off x="3082225" y="107433"/>
            <a:ext cx="5418806" cy="7974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GRB rate vs. SFR with X-ray data</a:t>
            </a:r>
          </a:p>
        </p:txBody>
      </p:sp>
      <p:sp>
        <p:nvSpPr>
          <p:cNvPr id="10" name="Rectangle 9">
            <a:extLst>
              <a:ext uri="{FF2B5EF4-FFF2-40B4-BE49-F238E27FC236}">
                <a16:creationId xmlns:a16="http://schemas.microsoft.com/office/drawing/2014/main" id="{868D7ED4-ED89-E8E7-C64B-8EF4547862AE}"/>
              </a:ext>
            </a:extLst>
          </p:cNvPr>
          <p:cNvSpPr/>
          <p:nvPr/>
        </p:nvSpPr>
        <p:spPr>
          <a:xfrm>
            <a:off x="9109776" y="3948670"/>
            <a:ext cx="2179675" cy="8670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SFRD=SFR density</a:t>
            </a:r>
          </a:p>
        </p:txBody>
      </p:sp>
    </p:spTree>
    <p:extLst>
      <p:ext uri="{BB962C8B-B14F-4D97-AF65-F5344CB8AC3E}">
        <p14:creationId xmlns:p14="http://schemas.microsoft.com/office/powerpoint/2010/main" val="2910657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1239734" y="127725"/>
            <a:ext cx="11559012" cy="588669"/>
          </a:xfrm>
          <a:prstGeom prst="rect">
            <a:avLst/>
          </a:prstGeom>
        </p:spPr>
        <p:txBody>
          <a:bodyPr vert="horz" wrap="square" lIns="0" tIns="217216" rIns="0" bIns="0" rtlCol="0">
            <a:spAutoFit/>
          </a:bodyPr>
          <a:lstStyle/>
          <a:p>
            <a:pPr marL="3764186">
              <a:spcBef>
                <a:spcPts val="133"/>
              </a:spcBef>
            </a:pPr>
            <a:r>
              <a:rPr dirty="0">
                <a:solidFill>
                  <a:srgbClr val="EEEEEE"/>
                </a:solidFill>
              </a:rPr>
              <a:t>Explain</a:t>
            </a:r>
            <a:r>
              <a:rPr spc="645" dirty="0">
                <a:solidFill>
                  <a:srgbClr val="EEEEEE"/>
                </a:solidFill>
              </a:rPr>
              <a:t> </a:t>
            </a:r>
            <a:r>
              <a:rPr dirty="0">
                <a:solidFill>
                  <a:srgbClr val="EEEEEE"/>
                </a:solidFill>
              </a:rPr>
              <a:t>mismatch-</a:t>
            </a:r>
            <a:r>
              <a:rPr spc="-67" dirty="0">
                <a:solidFill>
                  <a:srgbClr val="EEEEEE"/>
                </a:solidFill>
              </a:rPr>
              <a:t>I</a:t>
            </a:r>
          </a:p>
        </p:txBody>
      </p:sp>
      <p:sp>
        <p:nvSpPr>
          <p:cNvPr id="17" name="object 17"/>
          <p:cNvSpPr txBox="1"/>
          <p:nvPr/>
        </p:nvSpPr>
        <p:spPr>
          <a:xfrm>
            <a:off x="2207294" y="1145267"/>
            <a:ext cx="2191173" cy="304421"/>
          </a:xfrm>
          <a:prstGeom prst="rect">
            <a:avLst/>
          </a:prstGeom>
        </p:spPr>
        <p:txBody>
          <a:bodyPr vert="horz" wrap="square" lIns="0" tIns="16933" rIns="0" bIns="0" rtlCol="0">
            <a:spAutoFit/>
          </a:bodyPr>
          <a:lstStyle/>
          <a:p>
            <a:pPr marL="16933" defTabSz="1219170">
              <a:spcBef>
                <a:spcPts val="133"/>
              </a:spcBef>
            </a:pPr>
            <a:r>
              <a:rPr sz="1867" kern="0" spc="-33" dirty="0">
                <a:solidFill>
                  <a:srgbClr val="D9EAD3"/>
                </a:solidFill>
                <a:latin typeface="Verdana"/>
                <a:cs typeface="Verdana"/>
              </a:rPr>
              <a:t>Beaming</a:t>
            </a:r>
            <a:r>
              <a:rPr sz="1867" kern="0" spc="-73" dirty="0">
                <a:solidFill>
                  <a:srgbClr val="D9EAD3"/>
                </a:solidFill>
                <a:latin typeface="Verdana"/>
                <a:cs typeface="Verdana"/>
              </a:rPr>
              <a:t> </a:t>
            </a:r>
            <a:r>
              <a:rPr sz="1867" kern="0" spc="-13" dirty="0">
                <a:solidFill>
                  <a:srgbClr val="D9EAD3"/>
                </a:solidFill>
                <a:latin typeface="Verdana"/>
                <a:cs typeface="Verdana"/>
              </a:rPr>
              <a:t>evolution</a:t>
            </a:r>
            <a:endParaRPr sz="1867" kern="0">
              <a:solidFill>
                <a:sysClr val="windowText" lastClr="000000"/>
              </a:solidFill>
              <a:latin typeface="Verdana"/>
              <a:cs typeface="Verdana"/>
            </a:endParaRPr>
          </a:p>
        </p:txBody>
      </p:sp>
      <p:grpSp>
        <p:nvGrpSpPr>
          <p:cNvPr id="8" name="object 8"/>
          <p:cNvGrpSpPr/>
          <p:nvPr/>
        </p:nvGrpSpPr>
        <p:grpSpPr>
          <a:xfrm>
            <a:off x="1152817" y="1752116"/>
            <a:ext cx="993140" cy="2258907"/>
            <a:chOff x="864612" y="1314087"/>
            <a:chExt cx="744855" cy="1694180"/>
          </a:xfrm>
        </p:grpSpPr>
        <p:sp>
          <p:nvSpPr>
            <p:cNvPr id="9" name="object 9"/>
            <p:cNvSpPr/>
            <p:nvPr/>
          </p:nvSpPr>
          <p:spPr>
            <a:xfrm>
              <a:off x="869375" y="1318850"/>
              <a:ext cx="735330" cy="1684655"/>
            </a:xfrm>
            <a:custGeom>
              <a:avLst/>
              <a:gdLst/>
              <a:ahLst/>
              <a:cxnLst/>
              <a:rect l="l" t="t" r="r" b="b"/>
              <a:pathLst>
                <a:path w="735330" h="1684655">
                  <a:moveTo>
                    <a:pt x="725649" y="1681349"/>
                  </a:moveTo>
                  <a:lnTo>
                    <a:pt x="54849" y="2849"/>
                  </a:lnTo>
                </a:path>
                <a:path w="735330" h="1684655">
                  <a:moveTo>
                    <a:pt x="0" y="1684199"/>
                  </a:moveTo>
                  <a:lnTo>
                    <a:pt x="734999" y="0"/>
                  </a:lnTo>
                </a:path>
              </a:pathLst>
            </a:custGeom>
            <a:ln w="9524">
              <a:solidFill>
                <a:srgbClr val="FFE499"/>
              </a:solidFill>
            </a:ln>
          </p:spPr>
          <p:txBody>
            <a:bodyPr wrap="square" lIns="0" tIns="0" rIns="0" bIns="0" rtlCol="0"/>
            <a:lstStyle/>
            <a:p>
              <a:pPr defTabSz="1219170"/>
              <a:endParaRPr sz="2400" kern="0">
                <a:solidFill>
                  <a:sysClr val="windowText" lastClr="000000"/>
                </a:solidFill>
              </a:endParaRPr>
            </a:p>
          </p:txBody>
        </p:sp>
        <p:sp>
          <p:nvSpPr>
            <p:cNvPr id="10" name="object 10"/>
            <p:cNvSpPr/>
            <p:nvPr/>
          </p:nvSpPr>
          <p:spPr>
            <a:xfrm>
              <a:off x="1058075" y="1982900"/>
              <a:ext cx="358140" cy="356235"/>
            </a:xfrm>
            <a:custGeom>
              <a:avLst/>
              <a:gdLst/>
              <a:ahLst/>
              <a:cxnLst/>
              <a:rect l="l" t="t" r="r" b="b"/>
              <a:pathLst>
                <a:path w="358140" h="356235">
                  <a:moveTo>
                    <a:pt x="178799" y="356099"/>
                  </a:moveTo>
                  <a:lnTo>
                    <a:pt x="131267" y="349739"/>
                  </a:lnTo>
                  <a:lnTo>
                    <a:pt x="88556" y="331790"/>
                  </a:lnTo>
                  <a:lnTo>
                    <a:pt x="52369" y="303950"/>
                  </a:lnTo>
                  <a:lnTo>
                    <a:pt x="24411" y="267915"/>
                  </a:lnTo>
                  <a:lnTo>
                    <a:pt x="6386" y="225382"/>
                  </a:lnTo>
                  <a:lnTo>
                    <a:pt x="0" y="178049"/>
                  </a:lnTo>
                  <a:lnTo>
                    <a:pt x="6386" y="130717"/>
                  </a:lnTo>
                  <a:lnTo>
                    <a:pt x="24411" y="88184"/>
                  </a:lnTo>
                  <a:lnTo>
                    <a:pt x="52369" y="52149"/>
                  </a:lnTo>
                  <a:lnTo>
                    <a:pt x="88556" y="24309"/>
                  </a:lnTo>
                  <a:lnTo>
                    <a:pt x="131267" y="6360"/>
                  </a:lnTo>
                  <a:lnTo>
                    <a:pt x="178799" y="0"/>
                  </a:lnTo>
                  <a:lnTo>
                    <a:pt x="213845" y="3452"/>
                  </a:lnTo>
                  <a:lnTo>
                    <a:pt x="277998" y="29914"/>
                  </a:lnTo>
                  <a:lnTo>
                    <a:pt x="327559" y="79267"/>
                  </a:lnTo>
                  <a:lnTo>
                    <a:pt x="354132" y="143151"/>
                  </a:lnTo>
                  <a:lnTo>
                    <a:pt x="357599" y="178049"/>
                  </a:lnTo>
                  <a:lnTo>
                    <a:pt x="351213" y="225382"/>
                  </a:lnTo>
                  <a:lnTo>
                    <a:pt x="333188" y="267915"/>
                  </a:lnTo>
                  <a:lnTo>
                    <a:pt x="305230" y="303950"/>
                  </a:lnTo>
                  <a:lnTo>
                    <a:pt x="269043" y="331790"/>
                  </a:lnTo>
                  <a:lnTo>
                    <a:pt x="226332" y="349739"/>
                  </a:lnTo>
                  <a:lnTo>
                    <a:pt x="178799" y="356099"/>
                  </a:lnTo>
                  <a:close/>
                </a:path>
              </a:pathLst>
            </a:custGeom>
            <a:solidFill>
              <a:srgbClr val="000000"/>
            </a:solidFill>
          </p:spPr>
          <p:txBody>
            <a:bodyPr wrap="square" lIns="0" tIns="0" rIns="0" bIns="0" rtlCol="0"/>
            <a:lstStyle/>
            <a:p>
              <a:pPr defTabSz="1219170"/>
              <a:endParaRPr sz="2400" kern="0">
                <a:solidFill>
                  <a:sysClr val="windowText" lastClr="000000"/>
                </a:solidFill>
              </a:endParaRPr>
            </a:p>
          </p:txBody>
        </p:sp>
        <p:sp>
          <p:nvSpPr>
            <p:cNvPr id="11" name="object 11"/>
            <p:cNvSpPr/>
            <p:nvPr/>
          </p:nvSpPr>
          <p:spPr>
            <a:xfrm>
              <a:off x="1058075" y="1982900"/>
              <a:ext cx="358140" cy="356235"/>
            </a:xfrm>
            <a:custGeom>
              <a:avLst/>
              <a:gdLst/>
              <a:ahLst/>
              <a:cxnLst/>
              <a:rect l="l" t="t" r="r" b="b"/>
              <a:pathLst>
                <a:path w="358140" h="356235">
                  <a:moveTo>
                    <a:pt x="0" y="178049"/>
                  </a:moveTo>
                  <a:lnTo>
                    <a:pt x="6386" y="130717"/>
                  </a:lnTo>
                  <a:lnTo>
                    <a:pt x="24411" y="88184"/>
                  </a:lnTo>
                  <a:lnTo>
                    <a:pt x="52369" y="52149"/>
                  </a:lnTo>
                  <a:lnTo>
                    <a:pt x="88556" y="24309"/>
                  </a:lnTo>
                  <a:lnTo>
                    <a:pt x="131267" y="6360"/>
                  </a:lnTo>
                  <a:lnTo>
                    <a:pt x="178799" y="0"/>
                  </a:lnTo>
                  <a:lnTo>
                    <a:pt x="213845" y="3452"/>
                  </a:lnTo>
                  <a:lnTo>
                    <a:pt x="277998" y="29914"/>
                  </a:lnTo>
                  <a:lnTo>
                    <a:pt x="327559" y="79267"/>
                  </a:lnTo>
                  <a:lnTo>
                    <a:pt x="354132" y="143151"/>
                  </a:lnTo>
                  <a:lnTo>
                    <a:pt x="357599" y="178049"/>
                  </a:lnTo>
                  <a:lnTo>
                    <a:pt x="351213" y="225382"/>
                  </a:lnTo>
                  <a:lnTo>
                    <a:pt x="333188" y="267915"/>
                  </a:lnTo>
                  <a:lnTo>
                    <a:pt x="305230" y="303950"/>
                  </a:lnTo>
                  <a:lnTo>
                    <a:pt x="269043" y="331790"/>
                  </a:lnTo>
                  <a:lnTo>
                    <a:pt x="226332" y="349739"/>
                  </a:lnTo>
                  <a:lnTo>
                    <a:pt x="178799" y="356099"/>
                  </a:lnTo>
                  <a:lnTo>
                    <a:pt x="131267" y="349739"/>
                  </a:lnTo>
                  <a:lnTo>
                    <a:pt x="88556" y="331790"/>
                  </a:lnTo>
                  <a:lnTo>
                    <a:pt x="52369" y="303950"/>
                  </a:lnTo>
                  <a:lnTo>
                    <a:pt x="24411" y="267915"/>
                  </a:lnTo>
                  <a:lnTo>
                    <a:pt x="6386" y="225382"/>
                  </a:lnTo>
                  <a:lnTo>
                    <a:pt x="0" y="178049"/>
                  </a:lnTo>
                  <a:close/>
                </a:path>
              </a:pathLst>
            </a:custGeom>
            <a:ln w="9524">
              <a:solidFill>
                <a:srgbClr val="EEEEEE"/>
              </a:solidFill>
            </a:ln>
          </p:spPr>
          <p:txBody>
            <a:bodyPr wrap="square" lIns="0" tIns="0" rIns="0" bIns="0" rtlCol="0"/>
            <a:lstStyle/>
            <a:p>
              <a:pPr defTabSz="1219170"/>
              <a:endParaRPr sz="2400" kern="0">
                <a:solidFill>
                  <a:sysClr val="windowText" lastClr="000000"/>
                </a:solidFill>
              </a:endParaRPr>
            </a:p>
          </p:txBody>
        </p:sp>
      </p:grpSp>
      <p:grpSp>
        <p:nvGrpSpPr>
          <p:cNvPr id="12" name="object 12"/>
          <p:cNvGrpSpPr/>
          <p:nvPr/>
        </p:nvGrpSpPr>
        <p:grpSpPr>
          <a:xfrm>
            <a:off x="4736683" y="1927149"/>
            <a:ext cx="490220" cy="2108200"/>
            <a:chOff x="3552512" y="1445362"/>
            <a:chExt cx="367665" cy="1581150"/>
          </a:xfrm>
        </p:grpSpPr>
        <p:sp>
          <p:nvSpPr>
            <p:cNvPr id="13" name="object 13"/>
            <p:cNvSpPr/>
            <p:nvPr/>
          </p:nvSpPr>
          <p:spPr>
            <a:xfrm>
              <a:off x="3564475" y="1450124"/>
              <a:ext cx="343535" cy="1571625"/>
            </a:xfrm>
            <a:custGeom>
              <a:avLst/>
              <a:gdLst/>
              <a:ahLst/>
              <a:cxnLst/>
              <a:rect l="l" t="t" r="r" b="b"/>
              <a:pathLst>
                <a:path w="343535" h="1571625">
                  <a:moveTo>
                    <a:pt x="343199" y="1571399"/>
                  </a:moveTo>
                  <a:lnTo>
                    <a:pt x="0" y="0"/>
                  </a:lnTo>
                </a:path>
                <a:path w="343535" h="1571625">
                  <a:moveTo>
                    <a:pt x="35849" y="1565699"/>
                  </a:moveTo>
                  <a:lnTo>
                    <a:pt x="307349" y="5699"/>
                  </a:lnTo>
                </a:path>
              </a:pathLst>
            </a:custGeom>
            <a:ln w="9524">
              <a:solidFill>
                <a:srgbClr val="FFE499"/>
              </a:solidFill>
            </a:ln>
          </p:spPr>
          <p:txBody>
            <a:bodyPr wrap="square" lIns="0" tIns="0" rIns="0" bIns="0" rtlCol="0"/>
            <a:lstStyle/>
            <a:p>
              <a:pPr defTabSz="1219170"/>
              <a:endParaRPr sz="2400" kern="0">
                <a:solidFill>
                  <a:sysClr val="windowText" lastClr="000000"/>
                </a:solidFill>
              </a:endParaRPr>
            </a:p>
          </p:txBody>
        </p:sp>
        <p:sp>
          <p:nvSpPr>
            <p:cNvPr id="14" name="object 14"/>
            <p:cNvSpPr/>
            <p:nvPr/>
          </p:nvSpPr>
          <p:spPr>
            <a:xfrm>
              <a:off x="3557275" y="2057774"/>
              <a:ext cx="358140" cy="356235"/>
            </a:xfrm>
            <a:custGeom>
              <a:avLst/>
              <a:gdLst/>
              <a:ahLst/>
              <a:cxnLst/>
              <a:rect l="l" t="t" r="r" b="b"/>
              <a:pathLst>
                <a:path w="358139" h="356235">
                  <a:moveTo>
                    <a:pt x="178799" y="356099"/>
                  </a:moveTo>
                  <a:lnTo>
                    <a:pt x="131267" y="349739"/>
                  </a:lnTo>
                  <a:lnTo>
                    <a:pt x="88556" y="331790"/>
                  </a:lnTo>
                  <a:lnTo>
                    <a:pt x="52369" y="303950"/>
                  </a:lnTo>
                  <a:lnTo>
                    <a:pt x="24411" y="267915"/>
                  </a:lnTo>
                  <a:lnTo>
                    <a:pt x="6386" y="225382"/>
                  </a:lnTo>
                  <a:lnTo>
                    <a:pt x="0" y="178049"/>
                  </a:lnTo>
                  <a:lnTo>
                    <a:pt x="6386" y="130717"/>
                  </a:lnTo>
                  <a:lnTo>
                    <a:pt x="24411" y="88184"/>
                  </a:lnTo>
                  <a:lnTo>
                    <a:pt x="52369" y="52149"/>
                  </a:lnTo>
                  <a:lnTo>
                    <a:pt x="88556" y="24309"/>
                  </a:lnTo>
                  <a:lnTo>
                    <a:pt x="131267" y="6360"/>
                  </a:lnTo>
                  <a:lnTo>
                    <a:pt x="178799" y="0"/>
                  </a:lnTo>
                  <a:lnTo>
                    <a:pt x="213845" y="3452"/>
                  </a:lnTo>
                  <a:lnTo>
                    <a:pt x="277998" y="29914"/>
                  </a:lnTo>
                  <a:lnTo>
                    <a:pt x="327559" y="79267"/>
                  </a:lnTo>
                  <a:lnTo>
                    <a:pt x="354132" y="143151"/>
                  </a:lnTo>
                  <a:lnTo>
                    <a:pt x="357599" y="178049"/>
                  </a:lnTo>
                  <a:lnTo>
                    <a:pt x="351213" y="225382"/>
                  </a:lnTo>
                  <a:lnTo>
                    <a:pt x="333188" y="267915"/>
                  </a:lnTo>
                  <a:lnTo>
                    <a:pt x="305230" y="303950"/>
                  </a:lnTo>
                  <a:lnTo>
                    <a:pt x="269043" y="331790"/>
                  </a:lnTo>
                  <a:lnTo>
                    <a:pt x="226332" y="349739"/>
                  </a:lnTo>
                  <a:lnTo>
                    <a:pt x="178799" y="356099"/>
                  </a:lnTo>
                  <a:close/>
                </a:path>
              </a:pathLst>
            </a:custGeom>
            <a:solidFill>
              <a:srgbClr val="000000"/>
            </a:solidFill>
          </p:spPr>
          <p:txBody>
            <a:bodyPr wrap="square" lIns="0" tIns="0" rIns="0" bIns="0" rtlCol="0"/>
            <a:lstStyle/>
            <a:p>
              <a:pPr defTabSz="1219170"/>
              <a:endParaRPr sz="2400" kern="0">
                <a:solidFill>
                  <a:sysClr val="windowText" lastClr="000000"/>
                </a:solidFill>
              </a:endParaRPr>
            </a:p>
          </p:txBody>
        </p:sp>
        <p:sp>
          <p:nvSpPr>
            <p:cNvPr id="15" name="object 15"/>
            <p:cNvSpPr/>
            <p:nvPr/>
          </p:nvSpPr>
          <p:spPr>
            <a:xfrm>
              <a:off x="3557275" y="2057774"/>
              <a:ext cx="358140" cy="356235"/>
            </a:xfrm>
            <a:custGeom>
              <a:avLst/>
              <a:gdLst/>
              <a:ahLst/>
              <a:cxnLst/>
              <a:rect l="l" t="t" r="r" b="b"/>
              <a:pathLst>
                <a:path w="358139" h="356235">
                  <a:moveTo>
                    <a:pt x="0" y="178049"/>
                  </a:moveTo>
                  <a:lnTo>
                    <a:pt x="6386" y="130717"/>
                  </a:lnTo>
                  <a:lnTo>
                    <a:pt x="24411" y="88184"/>
                  </a:lnTo>
                  <a:lnTo>
                    <a:pt x="52369" y="52149"/>
                  </a:lnTo>
                  <a:lnTo>
                    <a:pt x="88556" y="24309"/>
                  </a:lnTo>
                  <a:lnTo>
                    <a:pt x="131267" y="6360"/>
                  </a:lnTo>
                  <a:lnTo>
                    <a:pt x="178799" y="0"/>
                  </a:lnTo>
                  <a:lnTo>
                    <a:pt x="213845" y="3452"/>
                  </a:lnTo>
                  <a:lnTo>
                    <a:pt x="277998" y="29914"/>
                  </a:lnTo>
                  <a:lnTo>
                    <a:pt x="327559" y="79267"/>
                  </a:lnTo>
                  <a:lnTo>
                    <a:pt x="354132" y="143151"/>
                  </a:lnTo>
                  <a:lnTo>
                    <a:pt x="357599" y="178049"/>
                  </a:lnTo>
                  <a:lnTo>
                    <a:pt x="351213" y="225382"/>
                  </a:lnTo>
                  <a:lnTo>
                    <a:pt x="333188" y="267915"/>
                  </a:lnTo>
                  <a:lnTo>
                    <a:pt x="305230" y="303950"/>
                  </a:lnTo>
                  <a:lnTo>
                    <a:pt x="269043" y="331790"/>
                  </a:lnTo>
                  <a:lnTo>
                    <a:pt x="226332" y="349739"/>
                  </a:lnTo>
                  <a:lnTo>
                    <a:pt x="178799" y="356099"/>
                  </a:lnTo>
                  <a:lnTo>
                    <a:pt x="131267" y="349739"/>
                  </a:lnTo>
                  <a:lnTo>
                    <a:pt x="88556" y="331790"/>
                  </a:lnTo>
                  <a:lnTo>
                    <a:pt x="52369" y="303950"/>
                  </a:lnTo>
                  <a:lnTo>
                    <a:pt x="24411" y="267915"/>
                  </a:lnTo>
                  <a:lnTo>
                    <a:pt x="6386" y="225382"/>
                  </a:lnTo>
                  <a:lnTo>
                    <a:pt x="0" y="178049"/>
                  </a:lnTo>
                  <a:close/>
                </a:path>
              </a:pathLst>
            </a:custGeom>
            <a:ln w="9524">
              <a:solidFill>
                <a:srgbClr val="EEEEEE"/>
              </a:solidFill>
            </a:ln>
          </p:spPr>
          <p:txBody>
            <a:bodyPr wrap="square" lIns="0" tIns="0" rIns="0" bIns="0" rtlCol="0"/>
            <a:lstStyle/>
            <a:p>
              <a:pPr defTabSz="1219170"/>
              <a:endParaRPr sz="2400" kern="0">
                <a:solidFill>
                  <a:sysClr val="windowText" lastClr="000000"/>
                </a:solidFill>
              </a:endParaRPr>
            </a:p>
          </p:txBody>
        </p:sp>
      </p:grpSp>
      <p:sp>
        <p:nvSpPr>
          <p:cNvPr id="16" name="object 16"/>
          <p:cNvSpPr txBox="1"/>
          <p:nvPr/>
        </p:nvSpPr>
        <p:spPr>
          <a:xfrm>
            <a:off x="551399" y="4171761"/>
            <a:ext cx="5726853" cy="868422"/>
          </a:xfrm>
          <a:prstGeom prst="rect">
            <a:avLst/>
          </a:prstGeom>
        </p:spPr>
        <p:txBody>
          <a:bodyPr vert="horz" wrap="square" lIns="0" tIns="16933" rIns="0" bIns="0" rtlCol="0">
            <a:spAutoFit/>
          </a:bodyPr>
          <a:lstStyle/>
          <a:p>
            <a:pPr marL="71118" defTabSz="1219170">
              <a:spcBef>
                <a:spcPts val="133"/>
              </a:spcBef>
              <a:tabLst>
                <a:tab pos="3184234" algn="l"/>
              </a:tabLst>
            </a:pPr>
            <a:r>
              <a:rPr sz="1733" kern="0" spc="-47" dirty="0">
                <a:solidFill>
                  <a:srgbClr val="F9CB9B"/>
                </a:solidFill>
                <a:latin typeface="Verdana"/>
                <a:cs typeface="Verdana"/>
              </a:rPr>
              <a:t>Low-</a:t>
            </a:r>
            <a:r>
              <a:rPr sz="1733" kern="0" spc="-73" dirty="0">
                <a:solidFill>
                  <a:srgbClr val="F9CB9B"/>
                </a:solidFill>
                <a:latin typeface="Verdana"/>
                <a:cs typeface="Verdana"/>
              </a:rPr>
              <a:t>z</a:t>
            </a:r>
            <a:r>
              <a:rPr sz="1733" kern="0" spc="-113" dirty="0">
                <a:solidFill>
                  <a:srgbClr val="F9CB9B"/>
                </a:solidFill>
                <a:latin typeface="Verdana"/>
                <a:cs typeface="Verdana"/>
              </a:rPr>
              <a:t> </a:t>
            </a:r>
            <a:r>
              <a:rPr sz="1733" kern="0" dirty="0">
                <a:solidFill>
                  <a:srgbClr val="F9CB9B"/>
                </a:solidFill>
                <a:latin typeface="Arial MT"/>
                <a:cs typeface="Arial MT"/>
              </a:rPr>
              <a:t>→</a:t>
            </a:r>
            <a:r>
              <a:rPr sz="1733" kern="0" spc="20" dirty="0">
                <a:solidFill>
                  <a:srgbClr val="F9CB9B"/>
                </a:solidFill>
                <a:latin typeface="Arial MT"/>
                <a:cs typeface="Arial MT"/>
              </a:rPr>
              <a:t> </a:t>
            </a:r>
            <a:r>
              <a:rPr sz="1733" kern="0" spc="-13" dirty="0">
                <a:solidFill>
                  <a:srgbClr val="F9CB9B"/>
                </a:solidFill>
                <a:latin typeface="Verdana"/>
                <a:cs typeface="Verdana"/>
              </a:rPr>
              <a:t>Wider</a:t>
            </a:r>
            <a:r>
              <a:rPr sz="1733" kern="0" spc="-100" dirty="0">
                <a:solidFill>
                  <a:srgbClr val="F9CB9B"/>
                </a:solidFill>
                <a:latin typeface="Verdana"/>
                <a:cs typeface="Verdana"/>
              </a:rPr>
              <a:t> </a:t>
            </a:r>
            <a:r>
              <a:rPr sz="1733" kern="0" spc="-27" dirty="0">
                <a:solidFill>
                  <a:srgbClr val="F9CB9B"/>
                </a:solidFill>
                <a:latin typeface="Verdana"/>
                <a:cs typeface="Verdana"/>
              </a:rPr>
              <a:t>jets</a:t>
            </a:r>
            <a:r>
              <a:rPr sz="1733" kern="0" dirty="0">
                <a:solidFill>
                  <a:srgbClr val="F9CB9B"/>
                </a:solidFill>
                <a:latin typeface="Verdana"/>
                <a:cs typeface="Verdana"/>
              </a:rPr>
              <a:t>	</a:t>
            </a:r>
            <a:r>
              <a:rPr sz="1733" kern="0" spc="-47" dirty="0">
                <a:solidFill>
                  <a:srgbClr val="F9CB9B"/>
                </a:solidFill>
                <a:latin typeface="Verdana"/>
                <a:cs typeface="Verdana"/>
              </a:rPr>
              <a:t>High-</a:t>
            </a:r>
            <a:r>
              <a:rPr sz="1733" kern="0" spc="-40" dirty="0">
                <a:solidFill>
                  <a:srgbClr val="F9CB9B"/>
                </a:solidFill>
                <a:latin typeface="Verdana"/>
                <a:cs typeface="Verdana"/>
              </a:rPr>
              <a:t>z</a:t>
            </a:r>
            <a:r>
              <a:rPr sz="1733" kern="0" spc="-93" dirty="0">
                <a:solidFill>
                  <a:srgbClr val="F9CB9B"/>
                </a:solidFill>
                <a:latin typeface="Verdana"/>
                <a:cs typeface="Verdana"/>
              </a:rPr>
              <a:t> </a:t>
            </a:r>
            <a:r>
              <a:rPr sz="1733" kern="0" dirty="0">
                <a:solidFill>
                  <a:srgbClr val="F9CB9B"/>
                </a:solidFill>
                <a:latin typeface="Arial MT"/>
                <a:cs typeface="Arial MT"/>
              </a:rPr>
              <a:t>→</a:t>
            </a:r>
            <a:r>
              <a:rPr sz="1733" kern="0" spc="40" dirty="0">
                <a:solidFill>
                  <a:srgbClr val="F9CB9B"/>
                </a:solidFill>
                <a:latin typeface="Arial MT"/>
                <a:cs typeface="Arial MT"/>
              </a:rPr>
              <a:t> </a:t>
            </a:r>
            <a:r>
              <a:rPr sz="1733" kern="0" spc="-27" dirty="0">
                <a:solidFill>
                  <a:srgbClr val="F9CB9B"/>
                </a:solidFill>
                <a:latin typeface="Verdana"/>
                <a:cs typeface="Verdana"/>
              </a:rPr>
              <a:t>Narrower</a:t>
            </a:r>
            <a:r>
              <a:rPr sz="1733" kern="0" spc="-93" dirty="0">
                <a:solidFill>
                  <a:srgbClr val="F9CB9B"/>
                </a:solidFill>
                <a:latin typeface="Verdana"/>
                <a:cs typeface="Verdana"/>
              </a:rPr>
              <a:t> </a:t>
            </a:r>
            <a:r>
              <a:rPr sz="1733" kern="0" spc="-27" dirty="0">
                <a:solidFill>
                  <a:srgbClr val="F9CB9B"/>
                </a:solidFill>
                <a:latin typeface="Verdana"/>
                <a:cs typeface="Verdana"/>
              </a:rPr>
              <a:t>jets</a:t>
            </a:r>
            <a:endParaRPr sz="1733" kern="0">
              <a:solidFill>
                <a:sysClr val="windowText" lastClr="000000"/>
              </a:solidFill>
              <a:latin typeface="Verdana"/>
              <a:cs typeface="Verdana"/>
            </a:endParaRPr>
          </a:p>
          <a:p>
            <a:pPr defTabSz="1219170">
              <a:spcBef>
                <a:spcPts val="427"/>
              </a:spcBef>
            </a:pPr>
            <a:endParaRPr sz="1733" kern="0">
              <a:solidFill>
                <a:sysClr val="windowText" lastClr="000000"/>
              </a:solidFill>
              <a:latin typeface="Verdana"/>
              <a:cs typeface="Verdana"/>
            </a:endParaRPr>
          </a:p>
          <a:p>
            <a:pPr marL="67732" defTabSz="1219170"/>
            <a:r>
              <a:rPr sz="1733" kern="0" spc="-47" dirty="0">
                <a:solidFill>
                  <a:srgbClr val="FFE499"/>
                </a:solidFill>
                <a:latin typeface="Verdana"/>
                <a:cs typeface="Verdana"/>
              </a:rPr>
              <a:t>f</a:t>
            </a:r>
            <a:r>
              <a:rPr sz="1700" kern="0" spc="-69" baseline="-32679" dirty="0">
                <a:solidFill>
                  <a:srgbClr val="FFE499"/>
                </a:solidFill>
                <a:latin typeface="Verdana"/>
                <a:cs typeface="Verdana"/>
              </a:rPr>
              <a:t>beam</a:t>
            </a:r>
            <a:r>
              <a:rPr sz="1733" kern="0" spc="-47" dirty="0">
                <a:solidFill>
                  <a:srgbClr val="FFE499"/>
                </a:solidFill>
                <a:latin typeface="Verdana"/>
                <a:cs typeface="Verdana"/>
              </a:rPr>
              <a:t>(z)</a:t>
            </a:r>
            <a:r>
              <a:rPr sz="1733" kern="0" spc="-127" dirty="0">
                <a:solidFill>
                  <a:srgbClr val="FFE499"/>
                </a:solidFill>
                <a:latin typeface="Verdana"/>
                <a:cs typeface="Verdana"/>
              </a:rPr>
              <a:t> </a:t>
            </a:r>
            <a:r>
              <a:rPr sz="1733" kern="0" dirty="0">
                <a:solidFill>
                  <a:srgbClr val="FFE499"/>
                </a:solidFill>
                <a:latin typeface="MS PGothic"/>
                <a:cs typeface="MS PGothic"/>
              </a:rPr>
              <a:t>∝</a:t>
            </a:r>
            <a:r>
              <a:rPr sz="1733" kern="0" spc="-133" dirty="0">
                <a:solidFill>
                  <a:srgbClr val="FFE499"/>
                </a:solidFill>
                <a:latin typeface="MS PGothic"/>
                <a:cs typeface="MS PGothic"/>
              </a:rPr>
              <a:t> </a:t>
            </a:r>
            <a:r>
              <a:rPr sz="1733" kern="0" spc="-320" dirty="0">
                <a:solidFill>
                  <a:srgbClr val="FFE499"/>
                </a:solidFill>
                <a:latin typeface="Arial MT"/>
                <a:cs typeface="Arial MT"/>
              </a:rPr>
              <a:t>θ</a:t>
            </a:r>
            <a:r>
              <a:rPr sz="1700" kern="0" spc="-479" baseline="-32679" dirty="0">
                <a:solidFill>
                  <a:srgbClr val="FFE499"/>
                </a:solidFill>
                <a:latin typeface="Verdana"/>
                <a:cs typeface="Verdana"/>
              </a:rPr>
              <a:t>j</a:t>
            </a:r>
            <a:r>
              <a:rPr sz="1700" kern="0" spc="-479" baseline="32679" dirty="0">
                <a:solidFill>
                  <a:srgbClr val="FFE499"/>
                </a:solidFill>
                <a:latin typeface="Verdana"/>
                <a:cs typeface="Verdana"/>
              </a:rPr>
              <a:t>2</a:t>
            </a:r>
            <a:r>
              <a:rPr sz="1700" kern="0" spc="119" baseline="32679" dirty="0">
                <a:solidFill>
                  <a:srgbClr val="FFE499"/>
                </a:solidFill>
                <a:latin typeface="Verdana"/>
                <a:cs typeface="Verdana"/>
              </a:rPr>
              <a:t> </a:t>
            </a:r>
            <a:r>
              <a:rPr sz="1733" kern="0" dirty="0">
                <a:solidFill>
                  <a:srgbClr val="FFE499"/>
                </a:solidFill>
                <a:latin typeface="MS PGothic"/>
                <a:cs typeface="MS PGothic"/>
              </a:rPr>
              <a:t>∝</a:t>
            </a:r>
            <a:r>
              <a:rPr sz="1733" kern="0" spc="-107" dirty="0">
                <a:solidFill>
                  <a:srgbClr val="FFE499"/>
                </a:solidFill>
                <a:latin typeface="MS PGothic"/>
                <a:cs typeface="MS PGothic"/>
              </a:rPr>
              <a:t> </a:t>
            </a:r>
            <a:r>
              <a:rPr sz="1733" kern="0" spc="-200" dirty="0">
                <a:solidFill>
                  <a:srgbClr val="FFE499"/>
                </a:solidFill>
                <a:latin typeface="Verdana"/>
                <a:cs typeface="Verdana"/>
              </a:rPr>
              <a:t>(1+z)</a:t>
            </a:r>
            <a:r>
              <a:rPr sz="1700" kern="0" spc="-300" baseline="32679" dirty="0">
                <a:solidFill>
                  <a:srgbClr val="FFE499"/>
                </a:solidFill>
                <a:latin typeface="Verdana"/>
                <a:cs typeface="Verdana"/>
              </a:rPr>
              <a:t>-</a:t>
            </a:r>
            <a:r>
              <a:rPr sz="1700" kern="0" spc="-20" baseline="32679" dirty="0">
                <a:solidFill>
                  <a:srgbClr val="FFE499"/>
                </a:solidFill>
                <a:latin typeface="Verdana"/>
                <a:cs typeface="Verdana"/>
              </a:rPr>
              <a:t>1.6</a:t>
            </a:r>
            <a:r>
              <a:rPr sz="1700" kern="0" spc="800" baseline="32679" dirty="0">
                <a:solidFill>
                  <a:srgbClr val="FFE499"/>
                </a:solidFill>
                <a:latin typeface="Verdana"/>
                <a:cs typeface="Verdana"/>
              </a:rPr>
              <a:t> </a:t>
            </a:r>
            <a:r>
              <a:rPr sz="1733" kern="0" spc="-107" dirty="0">
                <a:solidFill>
                  <a:srgbClr val="FFE499"/>
                </a:solidFill>
                <a:latin typeface="Verdana"/>
                <a:cs typeface="Verdana"/>
              </a:rPr>
              <a:t>[Ref:</a:t>
            </a:r>
            <a:r>
              <a:rPr sz="1733" kern="0" spc="-127" dirty="0">
                <a:solidFill>
                  <a:srgbClr val="FFE499"/>
                </a:solidFill>
                <a:latin typeface="Verdana"/>
                <a:cs typeface="Verdana"/>
              </a:rPr>
              <a:t> </a:t>
            </a:r>
            <a:r>
              <a:rPr sz="1733" kern="0" spc="-33" dirty="0">
                <a:solidFill>
                  <a:srgbClr val="FFE499"/>
                </a:solidFill>
                <a:latin typeface="Verdana"/>
                <a:cs typeface="Verdana"/>
              </a:rPr>
              <a:t>Lloyd-</a:t>
            </a:r>
            <a:r>
              <a:rPr sz="1733" kern="0" spc="-13" dirty="0">
                <a:solidFill>
                  <a:srgbClr val="FFE499"/>
                </a:solidFill>
                <a:latin typeface="Verdana"/>
                <a:cs typeface="Verdana"/>
              </a:rPr>
              <a:t>Ronning+19]</a:t>
            </a:r>
            <a:endParaRPr sz="1733" kern="0">
              <a:solidFill>
                <a:sysClr val="windowText" lastClr="000000"/>
              </a:solidFill>
              <a:latin typeface="Verdana"/>
              <a:cs typeface="Verdana"/>
            </a:endParaRPr>
          </a:p>
        </p:txBody>
      </p:sp>
      <p:pic>
        <p:nvPicPr>
          <p:cNvPr id="18" name="object 18"/>
          <p:cNvPicPr/>
          <p:nvPr/>
        </p:nvPicPr>
        <p:blipFill>
          <a:blip r:embed="rId2" cstate="print"/>
          <a:stretch>
            <a:fillRect/>
          </a:stretch>
        </p:blipFill>
        <p:spPr>
          <a:xfrm>
            <a:off x="6535433" y="1159601"/>
            <a:ext cx="5225000" cy="4219767"/>
          </a:xfrm>
          <a:prstGeom prst="rect">
            <a:avLst/>
          </a:prstGeom>
        </p:spPr>
      </p:pic>
      <p:sp>
        <p:nvSpPr>
          <p:cNvPr id="4" name="object 4"/>
          <p:cNvSpPr txBox="1"/>
          <p:nvPr/>
        </p:nvSpPr>
        <p:spPr>
          <a:xfrm>
            <a:off x="568333" y="5365264"/>
            <a:ext cx="2288540" cy="283774"/>
          </a:xfrm>
          <a:prstGeom prst="rect">
            <a:avLst/>
          </a:prstGeom>
        </p:spPr>
        <p:txBody>
          <a:bodyPr vert="horz" wrap="square" lIns="0" tIns="16933" rIns="0" bIns="0" rtlCol="0">
            <a:spAutoFit/>
          </a:bodyPr>
          <a:lstStyle/>
          <a:p>
            <a:pPr marL="50799" defTabSz="1219170">
              <a:spcBef>
                <a:spcPts val="133"/>
              </a:spcBef>
            </a:pPr>
            <a:r>
              <a:rPr sz="1733" kern="0" dirty="0">
                <a:solidFill>
                  <a:srgbClr val="FFE499"/>
                </a:solidFill>
                <a:latin typeface="Georgia"/>
                <a:cs typeface="Georgia"/>
              </a:rPr>
              <a:t>Instead</a:t>
            </a:r>
            <a:r>
              <a:rPr sz="1733" kern="0" spc="160" dirty="0">
                <a:solidFill>
                  <a:srgbClr val="FFE499"/>
                </a:solidFill>
                <a:latin typeface="Georgia"/>
                <a:cs typeface="Georgia"/>
              </a:rPr>
              <a:t> </a:t>
            </a:r>
            <a:r>
              <a:rPr sz="1733" kern="0" dirty="0">
                <a:solidFill>
                  <a:srgbClr val="FFE499"/>
                </a:solidFill>
                <a:latin typeface="Georgia"/>
                <a:cs typeface="Georgia"/>
              </a:rPr>
              <a:t>of</a:t>
            </a:r>
            <a:r>
              <a:rPr sz="1733" kern="0" spc="167" dirty="0">
                <a:solidFill>
                  <a:srgbClr val="FFE499"/>
                </a:solidFill>
                <a:latin typeface="Georgia"/>
                <a:cs typeface="Georgia"/>
              </a:rPr>
              <a:t> </a:t>
            </a:r>
            <a:r>
              <a:rPr sz="1733" kern="0" dirty="0">
                <a:solidFill>
                  <a:srgbClr val="FFE499"/>
                </a:solidFill>
                <a:latin typeface="Georgia"/>
                <a:cs typeface="Georgia"/>
              </a:rPr>
              <a:t>fixed</a:t>
            </a:r>
            <a:r>
              <a:rPr sz="1733" kern="0" spc="167" dirty="0">
                <a:solidFill>
                  <a:srgbClr val="FFE499"/>
                </a:solidFill>
                <a:latin typeface="Georgia"/>
                <a:cs typeface="Georgia"/>
              </a:rPr>
              <a:t> </a:t>
            </a:r>
            <a:r>
              <a:rPr sz="1733" kern="0" spc="-13" dirty="0">
                <a:solidFill>
                  <a:srgbClr val="FFE499"/>
                </a:solidFill>
                <a:latin typeface="Verdana"/>
                <a:cs typeface="Verdana"/>
              </a:rPr>
              <a:t>f</a:t>
            </a:r>
            <a:r>
              <a:rPr sz="1700" kern="0" spc="-20" baseline="-32679" dirty="0">
                <a:solidFill>
                  <a:srgbClr val="FFE499"/>
                </a:solidFill>
                <a:latin typeface="Verdana"/>
                <a:cs typeface="Verdana"/>
              </a:rPr>
              <a:t>beam</a:t>
            </a:r>
            <a:r>
              <a:rPr sz="1733" kern="0" spc="-13" dirty="0">
                <a:solidFill>
                  <a:srgbClr val="FFE499"/>
                </a:solidFill>
                <a:latin typeface="Verdana"/>
                <a:cs typeface="Verdana"/>
              </a:rPr>
              <a:t>,</a:t>
            </a:r>
            <a:endParaRPr sz="1733" kern="0">
              <a:solidFill>
                <a:sysClr val="windowText" lastClr="000000"/>
              </a:solidFill>
              <a:latin typeface="Verdana"/>
              <a:cs typeface="Verdana"/>
            </a:endParaRPr>
          </a:p>
        </p:txBody>
      </p:sp>
      <p:sp>
        <p:nvSpPr>
          <p:cNvPr id="5" name="object 5"/>
          <p:cNvSpPr txBox="1"/>
          <p:nvPr/>
        </p:nvSpPr>
        <p:spPr>
          <a:xfrm>
            <a:off x="2939286" y="5447813"/>
            <a:ext cx="2058247" cy="283838"/>
          </a:xfrm>
          <a:prstGeom prst="rect">
            <a:avLst/>
          </a:prstGeom>
        </p:spPr>
        <p:txBody>
          <a:bodyPr vert="horz" wrap="square" lIns="0" tIns="16933" rIns="0" bIns="0" rtlCol="0">
            <a:spAutoFit/>
          </a:bodyPr>
          <a:lstStyle/>
          <a:p>
            <a:pPr marL="50799" defTabSz="1219170">
              <a:spcBef>
                <a:spcPts val="133"/>
              </a:spcBef>
            </a:pPr>
            <a:r>
              <a:rPr sz="2600" kern="0" spc="-189" baseline="21367" dirty="0">
                <a:solidFill>
                  <a:srgbClr val="FFE499"/>
                </a:solidFill>
                <a:latin typeface="Arial MT"/>
                <a:cs typeface="Arial MT"/>
              </a:rPr>
              <a:t>ρ</a:t>
            </a:r>
            <a:r>
              <a:rPr sz="1133" kern="0" spc="-127" dirty="0">
                <a:solidFill>
                  <a:srgbClr val="FFE499"/>
                </a:solidFill>
                <a:latin typeface="Verdana"/>
                <a:cs typeface="Verdana"/>
              </a:rPr>
              <a:t>theory</a:t>
            </a:r>
            <a:r>
              <a:rPr sz="2600" kern="0" spc="-189" baseline="21367" dirty="0">
                <a:solidFill>
                  <a:srgbClr val="FFE499"/>
                </a:solidFill>
                <a:latin typeface="Verdana"/>
                <a:cs typeface="Verdana"/>
              </a:rPr>
              <a:t>(z)</a:t>
            </a:r>
            <a:r>
              <a:rPr sz="2600" kern="0" spc="-149" baseline="21367" dirty="0">
                <a:solidFill>
                  <a:srgbClr val="FFE499"/>
                </a:solidFill>
                <a:latin typeface="Verdana"/>
                <a:cs typeface="Verdana"/>
              </a:rPr>
              <a:t> </a:t>
            </a:r>
            <a:r>
              <a:rPr sz="2600" kern="0" baseline="21367" dirty="0">
                <a:solidFill>
                  <a:srgbClr val="FFE499"/>
                </a:solidFill>
                <a:latin typeface="MS PGothic"/>
                <a:cs typeface="MS PGothic"/>
              </a:rPr>
              <a:t>∝</a:t>
            </a:r>
            <a:r>
              <a:rPr sz="2600" kern="0" spc="-80" baseline="21367" dirty="0">
                <a:solidFill>
                  <a:srgbClr val="FFE499"/>
                </a:solidFill>
                <a:latin typeface="MS PGothic"/>
                <a:cs typeface="MS PGothic"/>
              </a:rPr>
              <a:t> </a:t>
            </a:r>
            <a:r>
              <a:rPr sz="2600" kern="0" spc="-20" baseline="21367" dirty="0">
                <a:solidFill>
                  <a:srgbClr val="FFE499"/>
                </a:solidFill>
                <a:latin typeface="Verdana"/>
                <a:cs typeface="Verdana"/>
              </a:rPr>
              <a:t>f</a:t>
            </a:r>
            <a:r>
              <a:rPr sz="1133" kern="0" spc="-13" dirty="0">
                <a:solidFill>
                  <a:srgbClr val="FFE499"/>
                </a:solidFill>
                <a:latin typeface="Verdana"/>
                <a:cs typeface="Verdana"/>
              </a:rPr>
              <a:t>beam</a:t>
            </a:r>
            <a:r>
              <a:rPr sz="2600" kern="0" spc="-20" baseline="21367" dirty="0">
                <a:solidFill>
                  <a:srgbClr val="FFE499"/>
                </a:solidFill>
                <a:latin typeface="Verdana"/>
                <a:cs typeface="Verdana"/>
              </a:rPr>
              <a:t>(z)</a:t>
            </a:r>
            <a:endParaRPr sz="2600" kern="0" baseline="21367">
              <a:solidFill>
                <a:sysClr val="windowText" lastClr="000000"/>
              </a:solidFill>
              <a:latin typeface="Verdana"/>
              <a:cs typeface="Verdana"/>
            </a:endParaRPr>
          </a:p>
        </p:txBody>
      </p:sp>
      <p:pic>
        <p:nvPicPr>
          <p:cNvPr id="20" name="object 20"/>
          <p:cNvPicPr/>
          <p:nvPr/>
        </p:nvPicPr>
        <p:blipFill>
          <a:blip r:embed="rId3" cstate="print"/>
          <a:stretch>
            <a:fillRect/>
          </a:stretch>
        </p:blipFill>
        <p:spPr>
          <a:xfrm>
            <a:off x="2343167" y="6185850"/>
            <a:ext cx="386365" cy="386365"/>
          </a:xfrm>
          <a:prstGeom prst="rect">
            <a:avLst/>
          </a:prstGeom>
        </p:spPr>
      </p:pic>
      <p:sp>
        <p:nvSpPr>
          <p:cNvPr id="19" name="object 19"/>
          <p:cNvSpPr txBox="1"/>
          <p:nvPr/>
        </p:nvSpPr>
        <p:spPr>
          <a:xfrm>
            <a:off x="2804895" y="6091654"/>
            <a:ext cx="7834207" cy="412934"/>
          </a:xfrm>
          <a:prstGeom prst="rect">
            <a:avLst/>
          </a:prstGeom>
          <a:ln w="9524">
            <a:solidFill>
              <a:srgbClr val="CEE1F3"/>
            </a:solidFill>
          </a:ln>
        </p:spPr>
        <p:txBody>
          <a:bodyPr vert="horz" wrap="square" lIns="0" tIns="104140" rIns="0" bIns="0" rtlCol="0">
            <a:spAutoFit/>
          </a:bodyPr>
          <a:lstStyle/>
          <a:p>
            <a:pPr marL="235367" defTabSz="1219170">
              <a:spcBef>
                <a:spcPts val="820"/>
              </a:spcBef>
            </a:pPr>
            <a:r>
              <a:rPr sz="2000" kern="0" spc="-33" dirty="0">
                <a:solidFill>
                  <a:srgbClr val="CEE1F3"/>
                </a:solidFill>
                <a:latin typeface="Verdana"/>
                <a:cs typeface="Verdana"/>
              </a:rPr>
              <a:t>Beaming</a:t>
            </a:r>
            <a:r>
              <a:rPr sz="2000" kern="0" spc="-127" dirty="0">
                <a:solidFill>
                  <a:srgbClr val="CEE1F3"/>
                </a:solidFill>
                <a:latin typeface="Verdana"/>
                <a:cs typeface="Verdana"/>
              </a:rPr>
              <a:t> </a:t>
            </a:r>
            <a:r>
              <a:rPr sz="2000" kern="0" spc="-40" dirty="0">
                <a:solidFill>
                  <a:srgbClr val="CEE1F3"/>
                </a:solidFill>
                <a:latin typeface="Verdana"/>
                <a:cs typeface="Verdana"/>
              </a:rPr>
              <a:t>evolution</a:t>
            </a:r>
            <a:r>
              <a:rPr sz="2000" kern="0" spc="-120" dirty="0">
                <a:solidFill>
                  <a:srgbClr val="CEE1F3"/>
                </a:solidFill>
                <a:latin typeface="Verdana"/>
                <a:cs typeface="Verdana"/>
              </a:rPr>
              <a:t> </a:t>
            </a:r>
            <a:r>
              <a:rPr sz="2000" kern="0" spc="-33" dirty="0">
                <a:solidFill>
                  <a:srgbClr val="CEE1F3"/>
                </a:solidFill>
                <a:latin typeface="Verdana"/>
                <a:cs typeface="Verdana"/>
              </a:rPr>
              <a:t>with</a:t>
            </a:r>
            <a:r>
              <a:rPr sz="2000" kern="0" spc="-127" dirty="0">
                <a:solidFill>
                  <a:srgbClr val="CEE1F3"/>
                </a:solidFill>
                <a:latin typeface="Verdana"/>
                <a:cs typeface="Verdana"/>
              </a:rPr>
              <a:t> </a:t>
            </a:r>
            <a:r>
              <a:rPr sz="2000" kern="0" spc="-93" dirty="0">
                <a:solidFill>
                  <a:srgbClr val="CEE1F3"/>
                </a:solidFill>
                <a:latin typeface="Verdana"/>
                <a:cs typeface="Verdana"/>
              </a:rPr>
              <a:t>z</a:t>
            </a:r>
            <a:r>
              <a:rPr sz="2000" kern="0" spc="-120" dirty="0">
                <a:solidFill>
                  <a:srgbClr val="CEE1F3"/>
                </a:solidFill>
                <a:latin typeface="Verdana"/>
                <a:cs typeface="Verdana"/>
              </a:rPr>
              <a:t> </a:t>
            </a:r>
            <a:r>
              <a:rPr sz="2000" kern="0" spc="-60" dirty="0">
                <a:solidFill>
                  <a:srgbClr val="CEE1F3"/>
                </a:solidFill>
                <a:latin typeface="Verdana"/>
                <a:cs typeface="Verdana"/>
              </a:rPr>
              <a:t>is</a:t>
            </a:r>
            <a:r>
              <a:rPr sz="2000" kern="0" spc="-127" dirty="0">
                <a:solidFill>
                  <a:srgbClr val="CEE1F3"/>
                </a:solidFill>
                <a:latin typeface="Verdana"/>
                <a:cs typeface="Verdana"/>
              </a:rPr>
              <a:t> </a:t>
            </a:r>
            <a:r>
              <a:rPr sz="2000" kern="0" spc="-33" dirty="0">
                <a:solidFill>
                  <a:srgbClr val="CEE1F3"/>
                </a:solidFill>
                <a:latin typeface="Verdana"/>
                <a:cs typeface="Verdana"/>
              </a:rPr>
              <a:t>not</a:t>
            </a:r>
            <a:r>
              <a:rPr sz="2000" kern="0" spc="-120" dirty="0">
                <a:solidFill>
                  <a:srgbClr val="CEE1F3"/>
                </a:solidFill>
                <a:latin typeface="Verdana"/>
                <a:cs typeface="Verdana"/>
              </a:rPr>
              <a:t> </a:t>
            </a:r>
            <a:r>
              <a:rPr sz="2000" kern="0" spc="-13" dirty="0">
                <a:solidFill>
                  <a:srgbClr val="CEE1F3"/>
                </a:solidFill>
                <a:latin typeface="Verdana"/>
                <a:cs typeface="Verdana"/>
              </a:rPr>
              <a:t>sufficient</a:t>
            </a:r>
            <a:r>
              <a:rPr sz="2000" kern="0" spc="-127" dirty="0">
                <a:solidFill>
                  <a:srgbClr val="CEE1F3"/>
                </a:solidFill>
                <a:latin typeface="Verdana"/>
                <a:cs typeface="Verdana"/>
              </a:rPr>
              <a:t> </a:t>
            </a:r>
            <a:r>
              <a:rPr sz="2000" kern="0" dirty="0">
                <a:solidFill>
                  <a:srgbClr val="CEE1F3"/>
                </a:solidFill>
                <a:latin typeface="Verdana"/>
                <a:cs typeface="Verdana"/>
              </a:rPr>
              <a:t>to</a:t>
            </a:r>
            <a:r>
              <a:rPr sz="2000" kern="0" spc="-120" dirty="0">
                <a:solidFill>
                  <a:srgbClr val="CEE1F3"/>
                </a:solidFill>
                <a:latin typeface="Verdana"/>
                <a:cs typeface="Verdana"/>
              </a:rPr>
              <a:t> </a:t>
            </a:r>
            <a:r>
              <a:rPr sz="2000" kern="0" spc="-33" dirty="0">
                <a:solidFill>
                  <a:srgbClr val="CEE1F3"/>
                </a:solidFill>
                <a:latin typeface="Verdana"/>
                <a:cs typeface="Verdana"/>
              </a:rPr>
              <a:t>explain</a:t>
            </a:r>
            <a:r>
              <a:rPr sz="2000" kern="0" spc="-127" dirty="0">
                <a:solidFill>
                  <a:srgbClr val="CEE1F3"/>
                </a:solidFill>
                <a:latin typeface="Verdana"/>
                <a:cs typeface="Verdana"/>
              </a:rPr>
              <a:t> </a:t>
            </a:r>
            <a:r>
              <a:rPr sz="2000" kern="0" spc="-47" dirty="0">
                <a:solidFill>
                  <a:srgbClr val="CEE1F3"/>
                </a:solidFill>
                <a:latin typeface="Verdana"/>
                <a:cs typeface="Verdana"/>
              </a:rPr>
              <a:t>the</a:t>
            </a:r>
            <a:r>
              <a:rPr sz="2000" kern="0" spc="-127" dirty="0">
                <a:solidFill>
                  <a:srgbClr val="CEE1F3"/>
                </a:solidFill>
                <a:latin typeface="Verdana"/>
                <a:cs typeface="Verdana"/>
              </a:rPr>
              <a:t> </a:t>
            </a:r>
            <a:r>
              <a:rPr sz="2000" kern="0" spc="-13" dirty="0">
                <a:solidFill>
                  <a:srgbClr val="CEE1F3"/>
                </a:solidFill>
                <a:latin typeface="Arial MT"/>
                <a:cs typeface="Arial MT"/>
              </a:rPr>
              <a:t>ρ</a:t>
            </a:r>
            <a:r>
              <a:rPr sz="2000" kern="0" spc="-20" baseline="-30555" dirty="0">
                <a:solidFill>
                  <a:srgbClr val="CEE1F3"/>
                </a:solidFill>
                <a:latin typeface="Verdana"/>
                <a:cs typeface="Verdana"/>
              </a:rPr>
              <a:t>corr</a:t>
            </a:r>
            <a:endParaRPr sz="2000" kern="0" baseline="-30555">
              <a:solidFill>
                <a:sysClr val="windowText" lastClr="000000"/>
              </a:solidFill>
              <a:latin typeface="Verdana"/>
              <a:cs typeface="Verdana"/>
            </a:endParaRPr>
          </a:p>
        </p:txBody>
      </p:sp>
      <p:sp>
        <p:nvSpPr>
          <p:cNvPr id="7" name="object 7"/>
          <p:cNvSpPr txBox="1"/>
          <p:nvPr/>
        </p:nvSpPr>
        <p:spPr>
          <a:xfrm>
            <a:off x="11708701" y="6354715"/>
            <a:ext cx="222673" cy="222219"/>
          </a:xfrm>
          <a:prstGeom prst="rect">
            <a:avLst/>
          </a:prstGeom>
        </p:spPr>
        <p:txBody>
          <a:bodyPr vert="horz" wrap="square" lIns="0" tIns="16933" rIns="0" bIns="0" rtlCol="0">
            <a:spAutoFit/>
          </a:bodyPr>
          <a:lstStyle/>
          <a:p>
            <a:pPr marL="16933" defTabSz="1219170">
              <a:spcBef>
                <a:spcPts val="133"/>
              </a:spcBef>
            </a:pPr>
            <a:r>
              <a:rPr sz="1333" kern="0" spc="-33" dirty="0">
                <a:solidFill>
                  <a:srgbClr val="595959"/>
                </a:solidFill>
                <a:latin typeface="Arial MT"/>
                <a:cs typeface="Arial MT"/>
              </a:rPr>
              <a:t>10</a:t>
            </a:r>
            <a:endParaRPr sz="1333" kern="0">
              <a:solidFill>
                <a:sysClr val="windowText" lastClr="000000"/>
              </a:solidFill>
              <a:latin typeface="Arial MT"/>
              <a:cs typeface="Arial MT"/>
            </a:endParaRPr>
          </a:p>
        </p:txBody>
      </p:sp>
      <p:sp>
        <p:nvSpPr>
          <p:cNvPr id="24" name="TextBox 23">
            <a:extLst>
              <a:ext uri="{FF2B5EF4-FFF2-40B4-BE49-F238E27FC236}">
                <a16:creationId xmlns:a16="http://schemas.microsoft.com/office/drawing/2014/main" id="{58FD2762-D9D6-8F34-6962-22FA38227A49}"/>
              </a:ext>
            </a:extLst>
          </p:cNvPr>
          <p:cNvSpPr txBox="1"/>
          <p:nvPr/>
        </p:nvSpPr>
        <p:spPr>
          <a:xfrm>
            <a:off x="377420" y="6381477"/>
            <a:ext cx="6400800" cy="246221"/>
          </a:xfrm>
          <a:prstGeom prst="rect">
            <a:avLst/>
          </a:prstGeom>
          <a:noFill/>
        </p:spPr>
        <p:txBody>
          <a:bodyPr wrap="square">
            <a:spAutoFit/>
          </a:bodyPr>
          <a:lstStyle/>
          <a:p>
            <a:r>
              <a:rPr lang="en-US" sz="1000" dirty="0">
                <a:solidFill>
                  <a:srgbClr val="EFEFEF"/>
                </a:solidFill>
                <a:latin typeface="Lexend-Regular"/>
              </a:rPr>
              <a:t>Credit</a:t>
            </a:r>
            <a:r>
              <a:rPr lang="en-US" sz="1000" b="0" i="0" u="none" strike="noStrike" baseline="0" dirty="0">
                <a:solidFill>
                  <a:srgbClr val="EFEFEF"/>
                </a:solidFill>
                <a:latin typeface="Lexend-Regular"/>
              </a:rPr>
              <a:t> from: </a:t>
            </a:r>
            <a:r>
              <a:rPr lang="en-US" sz="1000" dirty="0">
                <a:solidFill>
                  <a:srgbClr val="EFEFEF"/>
                </a:solidFill>
                <a:latin typeface="Lexend-Regular"/>
              </a:rPr>
              <a:t>Kathiya</a:t>
            </a:r>
            <a:r>
              <a:rPr lang="en-US" sz="1000" b="0" i="0" u="none" strike="noStrike" baseline="0" dirty="0">
                <a:solidFill>
                  <a:srgbClr val="EFEFEF"/>
                </a:solidFill>
                <a:latin typeface="Lexend-Regular"/>
              </a:rPr>
              <a:t>+25</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descr="$PPTXTitle"/>
          <p:cNvSpPr txBox="1">
            <a:spLocks noGrp="1"/>
          </p:cNvSpPr>
          <p:nvPr>
            <p:ph type="title"/>
          </p:nvPr>
        </p:nvSpPr>
        <p:spPr>
          <a:xfrm>
            <a:off x="1239734" y="127725"/>
            <a:ext cx="11559012" cy="588669"/>
          </a:xfrm>
          <a:prstGeom prst="rect">
            <a:avLst/>
          </a:prstGeom>
        </p:spPr>
        <p:txBody>
          <a:bodyPr vert="horz" wrap="square" lIns="0" tIns="217216" rIns="0" bIns="0" rtlCol="0">
            <a:spAutoFit/>
          </a:bodyPr>
          <a:lstStyle/>
          <a:p>
            <a:pPr marL="3705767">
              <a:spcBef>
                <a:spcPts val="133"/>
              </a:spcBef>
            </a:pPr>
            <a:r>
              <a:rPr dirty="0">
                <a:solidFill>
                  <a:srgbClr val="EEEEEE"/>
                </a:solidFill>
              </a:rPr>
              <a:t>Explain</a:t>
            </a:r>
            <a:r>
              <a:rPr spc="533" dirty="0">
                <a:solidFill>
                  <a:srgbClr val="EEEEEE"/>
                </a:solidFill>
              </a:rPr>
              <a:t> </a:t>
            </a:r>
            <a:r>
              <a:rPr dirty="0">
                <a:solidFill>
                  <a:srgbClr val="EEEEEE"/>
                </a:solidFill>
              </a:rPr>
              <a:t>mismatch-</a:t>
            </a:r>
            <a:r>
              <a:rPr spc="-33" dirty="0">
                <a:solidFill>
                  <a:srgbClr val="EEEEEE"/>
                </a:solidFill>
              </a:rPr>
              <a:t>II</a:t>
            </a:r>
          </a:p>
        </p:txBody>
      </p:sp>
      <p:sp>
        <p:nvSpPr>
          <p:cNvPr id="6" name="object 6"/>
          <p:cNvSpPr txBox="1"/>
          <p:nvPr/>
        </p:nvSpPr>
        <p:spPr>
          <a:xfrm>
            <a:off x="603566" y="2975771"/>
            <a:ext cx="3656753" cy="1240767"/>
          </a:xfrm>
          <a:prstGeom prst="rect">
            <a:avLst/>
          </a:prstGeom>
        </p:spPr>
        <p:txBody>
          <a:bodyPr vert="horz" wrap="square" lIns="0" tIns="16933" rIns="0" bIns="0" rtlCol="0">
            <a:spAutoFit/>
          </a:bodyPr>
          <a:lstStyle/>
          <a:p>
            <a:pPr marL="33866" marR="23706" algn="ctr" defTabSz="1219170">
              <a:lnSpc>
                <a:spcPct val="114999"/>
              </a:lnSpc>
              <a:spcBef>
                <a:spcPts val="133"/>
              </a:spcBef>
            </a:pPr>
            <a:r>
              <a:rPr sz="1733" kern="0" spc="-27" dirty="0">
                <a:solidFill>
                  <a:srgbClr val="FFE499"/>
                </a:solidFill>
                <a:latin typeface="Verdana"/>
                <a:cs typeface="Verdana"/>
              </a:rPr>
              <a:t>Power</a:t>
            </a:r>
            <a:r>
              <a:rPr sz="1733" kern="0" spc="-100" dirty="0">
                <a:solidFill>
                  <a:srgbClr val="FFE499"/>
                </a:solidFill>
                <a:latin typeface="Verdana"/>
                <a:cs typeface="Verdana"/>
              </a:rPr>
              <a:t> </a:t>
            </a:r>
            <a:r>
              <a:rPr sz="1733" kern="0" spc="-27" dirty="0">
                <a:solidFill>
                  <a:srgbClr val="FFE499"/>
                </a:solidFill>
                <a:latin typeface="Verdana"/>
                <a:cs typeface="Verdana"/>
              </a:rPr>
              <a:t>law</a:t>
            </a:r>
            <a:r>
              <a:rPr sz="1733" kern="0" spc="-93" dirty="0">
                <a:solidFill>
                  <a:srgbClr val="FFE499"/>
                </a:solidFill>
                <a:latin typeface="Verdana"/>
                <a:cs typeface="Verdana"/>
              </a:rPr>
              <a:t> </a:t>
            </a:r>
            <a:r>
              <a:rPr sz="1733" kern="0" spc="-40" dirty="0">
                <a:solidFill>
                  <a:srgbClr val="FFE499"/>
                </a:solidFill>
                <a:latin typeface="Verdana"/>
                <a:cs typeface="Verdana"/>
              </a:rPr>
              <a:t>evolution</a:t>
            </a:r>
            <a:r>
              <a:rPr sz="1733" kern="0" spc="-100" dirty="0">
                <a:solidFill>
                  <a:srgbClr val="FFE499"/>
                </a:solidFill>
                <a:latin typeface="Verdana"/>
                <a:cs typeface="Verdana"/>
              </a:rPr>
              <a:t> </a:t>
            </a:r>
            <a:r>
              <a:rPr sz="1733" kern="0" spc="-13" dirty="0">
                <a:solidFill>
                  <a:srgbClr val="FFE499"/>
                </a:solidFill>
                <a:latin typeface="Verdana"/>
                <a:cs typeface="Verdana"/>
              </a:rPr>
              <a:t>absorbing</a:t>
            </a:r>
            <a:r>
              <a:rPr sz="1733" kern="0" spc="-93" dirty="0">
                <a:solidFill>
                  <a:srgbClr val="FFE499"/>
                </a:solidFill>
                <a:latin typeface="Verdana"/>
                <a:cs typeface="Verdana"/>
              </a:rPr>
              <a:t> </a:t>
            </a:r>
            <a:r>
              <a:rPr sz="1733" kern="0" spc="-33" dirty="0">
                <a:solidFill>
                  <a:srgbClr val="FFE499"/>
                </a:solidFill>
                <a:latin typeface="Verdana"/>
                <a:cs typeface="Verdana"/>
              </a:rPr>
              <a:t>all </a:t>
            </a:r>
            <a:r>
              <a:rPr sz="1733" kern="0" spc="-53" dirty="0">
                <a:solidFill>
                  <a:srgbClr val="FFE499"/>
                </a:solidFill>
                <a:latin typeface="Verdana"/>
                <a:cs typeface="Verdana"/>
              </a:rPr>
              <a:t>unresolved</a:t>
            </a:r>
            <a:r>
              <a:rPr sz="1733" kern="0" spc="-67" dirty="0">
                <a:solidFill>
                  <a:srgbClr val="FFE499"/>
                </a:solidFill>
                <a:latin typeface="Verdana"/>
                <a:cs typeface="Verdana"/>
              </a:rPr>
              <a:t> </a:t>
            </a:r>
            <a:r>
              <a:rPr sz="1733" kern="0" spc="-27" dirty="0">
                <a:solidFill>
                  <a:srgbClr val="FFE499"/>
                </a:solidFill>
                <a:latin typeface="Verdana"/>
                <a:cs typeface="Verdana"/>
              </a:rPr>
              <a:t>progenitor</a:t>
            </a:r>
            <a:r>
              <a:rPr sz="1733" kern="0" spc="-60" dirty="0">
                <a:solidFill>
                  <a:srgbClr val="FFE499"/>
                </a:solidFill>
                <a:latin typeface="Verdana"/>
                <a:cs typeface="Verdana"/>
              </a:rPr>
              <a:t> </a:t>
            </a:r>
            <a:r>
              <a:rPr sz="1733" kern="0" spc="-33" dirty="0">
                <a:solidFill>
                  <a:srgbClr val="FFE499"/>
                </a:solidFill>
                <a:latin typeface="Verdana"/>
                <a:cs typeface="Verdana"/>
              </a:rPr>
              <a:t>properties:</a:t>
            </a:r>
            <a:endParaRPr sz="1733" kern="0">
              <a:solidFill>
                <a:sysClr val="windowText" lastClr="000000"/>
              </a:solidFill>
              <a:latin typeface="Verdana"/>
              <a:cs typeface="Verdana"/>
            </a:endParaRPr>
          </a:p>
          <a:p>
            <a:pPr defTabSz="1219170">
              <a:spcBef>
                <a:spcPts val="593"/>
              </a:spcBef>
            </a:pPr>
            <a:endParaRPr sz="1733" kern="0">
              <a:solidFill>
                <a:sysClr val="windowText" lastClr="000000"/>
              </a:solidFill>
              <a:latin typeface="Verdana"/>
              <a:cs typeface="Verdana"/>
            </a:endParaRPr>
          </a:p>
          <a:p>
            <a:pPr algn="ctr" defTabSz="1219170"/>
            <a:r>
              <a:rPr sz="1733" kern="0" spc="-127" dirty="0">
                <a:solidFill>
                  <a:srgbClr val="FFE499"/>
                </a:solidFill>
                <a:latin typeface="Arial MT"/>
                <a:cs typeface="Arial MT"/>
              </a:rPr>
              <a:t>ρ</a:t>
            </a:r>
            <a:r>
              <a:rPr sz="1700" kern="0" spc="-189" baseline="-32679" dirty="0">
                <a:solidFill>
                  <a:srgbClr val="FFE499"/>
                </a:solidFill>
                <a:latin typeface="Verdana"/>
                <a:cs typeface="Verdana"/>
              </a:rPr>
              <a:t>theory</a:t>
            </a:r>
            <a:r>
              <a:rPr sz="1733" kern="0" spc="-127" dirty="0">
                <a:solidFill>
                  <a:srgbClr val="FFE499"/>
                </a:solidFill>
                <a:latin typeface="Verdana"/>
                <a:cs typeface="Verdana"/>
              </a:rPr>
              <a:t>(z)</a:t>
            </a:r>
            <a:r>
              <a:rPr sz="1733" kern="0" spc="-107" dirty="0">
                <a:solidFill>
                  <a:srgbClr val="FFE499"/>
                </a:solidFill>
                <a:latin typeface="Verdana"/>
                <a:cs typeface="Verdana"/>
              </a:rPr>
              <a:t> </a:t>
            </a:r>
            <a:r>
              <a:rPr sz="1733" kern="0" dirty="0">
                <a:solidFill>
                  <a:srgbClr val="FFE499"/>
                </a:solidFill>
                <a:latin typeface="MS PGothic"/>
                <a:cs typeface="MS PGothic"/>
              </a:rPr>
              <a:t>∝</a:t>
            </a:r>
            <a:r>
              <a:rPr sz="1733" kern="0" spc="-60" dirty="0">
                <a:solidFill>
                  <a:srgbClr val="FFE499"/>
                </a:solidFill>
                <a:latin typeface="MS PGothic"/>
                <a:cs typeface="MS PGothic"/>
              </a:rPr>
              <a:t> </a:t>
            </a:r>
            <a:r>
              <a:rPr sz="1733" kern="0" spc="-187" dirty="0">
                <a:solidFill>
                  <a:srgbClr val="FFE499"/>
                </a:solidFill>
                <a:latin typeface="Verdana"/>
                <a:cs typeface="Verdana"/>
              </a:rPr>
              <a:t>(1+z)</a:t>
            </a:r>
            <a:r>
              <a:rPr sz="1700" kern="0" spc="-279" baseline="32679" dirty="0">
                <a:solidFill>
                  <a:srgbClr val="FFE499"/>
                </a:solidFill>
                <a:latin typeface="Verdana"/>
                <a:cs typeface="Verdana"/>
              </a:rPr>
              <a:t>k</a:t>
            </a:r>
            <a:r>
              <a:rPr sz="1700" kern="0" spc="-89" baseline="32679" dirty="0">
                <a:solidFill>
                  <a:srgbClr val="FFE499"/>
                </a:solidFill>
                <a:latin typeface="Verdana"/>
                <a:cs typeface="Verdana"/>
              </a:rPr>
              <a:t> </a:t>
            </a:r>
            <a:r>
              <a:rPr sz="1733" kern="0" spc="-339" dirty="0">
                <a:solidFill>
                  <a:srgbClr val="FFE499"/>
                </a:solidFill>
                <a:latin typeface="Verdana"/>
                <a:cs typeface="Verdana"/>
              </a:rPr>
              <a:t>;</a:t>
            </a:r>
            <a:r>
              <a:rPr sz="1733" kern="0" spc="-107" dirty="0">
                <a:solidFill>
                  <a:srgbClr val="FFE499"/>
                </a:solidFill>
                <a:latin typeface="Verdana"/>
                <a:cs typeface="Verdana"/>
              </a:rPr>
              <a:t> </a:t>
            </a:r>
            <a:r>
              <a:rPr sz="1733" kern="0" spc="-53" dirty="0">
                <a:solidFill>
                  <a:srgbClr val="FFE499"/>
                </a:solidFill>
                <a:latin typeface="Verdana"/>
                <a:cs typeface="Verdana"/>
              </a:rPr>
              <a:t>k</a:t>
            </a:r>
            <a:r>
              <a:rPr sz="1733" kern="0" spc="-100" dirty="0">
                <a:solidFill>
                  <a:srgbClr val="FFE499"/>
                </a:solidFill>
                <a:latin typeface="Verdana"/>
                <a:cs typeface="Verdana"/>
              </a:rPr>
              <a:t> </a:t>
            </a:r>
            <a:r>
              <a:rPr sz="1733" kern="0" dirty="0">
                <a:solidFill>
                  <a:srgbClr val="FFE499"/>
                </a:solidFill>
                <a:latin typeface="Arial MT"/>
                <a:cs typeface="Arial MT"/>
              </a:rPr>
              <a:t>→</a:t>
            </a:r>
            <a:r>
              <a:rPr sz="1733" kern="0" spc="20" dirty="0">
                <a:solidFill>
                  <a:srgbClr val="FFE499"/>
                </a:solidFill>
                <a:latin typeface="Arial MT"/>
                <a:cs typeface="Arial MT"/>
              </a:rPr>
              <a:t> </a:t>
            </a:r>
            <a:r>
              <a:rPr sz="1733" kern="0" spc="-107" dirty="0">
                <a:solidFill>
                  <a:srgbClr val="FFE499"/>
                </a:solidFill>
                <a:latin typeface="Verdana"/>
                <a:cs typeface="Verdana"/>
              </a:rPr>
              <a:t>[-</a:t>
            </a:r>
            <a:r>
              <a:rPr sz="1733" kern="0" spc="-113" dirty="0">
                <a:solidFill>
                  <a:srgbClr val="FFE499"/>
                </a:solidFill>
                <a:latin typeface="Verdana"/>
                <a:cs typeface="Verdana"/>
              </a:rPr>
              <a:t>4,</a:t>
            </a:r>
            <a:r>
              <a:rPr sz="1733" kern="0" spc="-100" dirty="0">
                <a:solidFill>
                  <a:srgbClr val="FFE499"/>
                </a:solidFill>
                <a:latin typeface="Verdana"/>
                <a:cs typeface="Verdana"/>
              </a:rPr>
              <a:t> </a:t>
            </a:r>
            <a:r>
              <a:rPr sz="1733" kern="0" spc="-33" dirty="0">
                <a:solidFill>
                  <a:srgbClr val="FFE499"/>
                </a:solidFill>
                <a:latin typeface="Verdana"/>
                <a:cs typeface="Verdana"/>
              </a:rPr>
              <a:t>4]</a:t>
            </a:r>
            <a:endParaRPr sz="1733" kern="0">
              <a:solidFill>
                <a:sysClr val="windowText" lastClr="000000"/>
              </a:solidFill>
              <a:latin typeface="Verdana"/>
              <a:cs typeface="Verdana"/>
            </a:endParaRPr>
          </a:p>
        </p:txBody>
      </p:sp>
      <p:pic>
        <p:nvPicPr>
          <p:cNvPr id="5" name="object 5">
            <a:hlinkClick r:id="rId2"/>
          </p:cNvPr>
          <p:cNvPicPr/>
          <p:nvPr/>
        </p:nvPicPr>
        <p:blipFill>
          <a:blip r:embed="rId3" cstate="print"/>
          <a:stretch>
            <a:fillRect/>
          </a:stretch>
        </p:blipFill>
        <p:spPr>
          <a:xfrm>
            <a:off x="4711701" y="1373732"/>
            <a:ext cx="7376804" cy="4098195"/>
          </a:xfrm>
          <a:prstGeom prst="rect">
            <a:avLst/>
          </a:prstGeom>
        </p:spPr>
      </p:pic>
      <p:pic>
        <p:nvPicPr>
          <p:cNvPr id="8" name="object 8"/>
          <p:cNvPicPr/>
          <p:nvPr/>
        </p:nvPicPr>
        <p:blipFill>
          <a:blip r:embed="rId4" cstate="print"/>
          <a:stretch>
            <a:fillRect/>
          </a:stretch>
        </p:blipFill>
        <p:spPr>
          <a:xfrm>
            <a:off x="2418491" y="6123983"/>
            <a:ext cx="433735" cy="386365"/>
          </a:xfrm>
          <a:prstGeom prst="rect">
            <a:avLst/>
          </a:prstGeom>
        </p:spPr>
      </p:pic>
      <p:sp>
        <p:nvSpPr>
          <p:cNvPr id="7" name="object 7"/>
          <p:cNvSpPr txBox="1"/>
          <p:nvPr/>
        </p:nvSpPr>
        <p:spPr>
          <a:xfrm>
            <a:off x="2968191" y="6029767"/>
            <a:ext cx="7157720" cy="442792"/>
          </a:xfrm>
          <a:prstGeom prst="rect">
            <a:avLst/>
          </a:prstGeom>
          <a:ln w="9524">
            <a:solidFill>
              <a:srgbClr val="EAD1DC"/>
            </a:solidFill>
          </a:ln>
        </p:spPr>
        <p:txBody>
          <a:bodyPr vert="horz" wrap="square" lIns="0" tIns="113453" rIns="0" bIns="0" rtlCol="0">
            <a:spAutoFit/>
          </a:bodyPr>
          <a:lstStyle/>
          <a:p>
            <a:pPr marL="504601" defTabSz="1219170">
              <a:spcBef>
                <a:spcPts val="893"/>
              </a:spcBef>
            </a:pPr>
            <a:r>
              <a:rPr sz="2133" kern="0" spc="-213" dirty="0">
                <a:solidFill>
                  <a:srgbClr val="EAD1DC"/>
                </a:solidFill>
                <a:latin typeface="Verdana"/>
                <a:cs typeface="Verdana"/>
              </a:rPr>
              <a:t>(1+z)</a:t>
            </a:r>
            <a:r>
              <a:rPr sz="2100" kern="0" spc="-320" baseline="31746" dirty="0">
                <a:solidFill>
                  <a:srgbClr val="EAD1DC"/>
                </a:solidFill>
                <a:latin typeface="Verdana"/>
                <a:cs typeface="Verdana"/>
              </a:rPr>
              <a:t>k</a:t>
            </a:r>
            <a:r>
              <a:rPr sz="2100" kern="0" spc="169" baseline="31746" dirty="0">
                <a:solidFill>
                  <a:srgbClr val="EAD1DC"/>
                </a:solidFill>
                <a:latin typeface="Verdana"/>
                <a:cs typeface="Verdana"/>
              </a:rPr>
              <a:t> </a:t>
            </a:r>
            <a:r>
              <a:rPr sz="2133" kern="0" dirty="0">
                <a:solidFill>
                  <a:srgbClr val="EAD1DC"/>
                </a:solidFill>
                <a:latin typeface="Verdana"/>
                <a:cs typeface="Verdana"/>
              </a:rPr>
              <a:t>factor</a:t>
            </a:r>
            <a:r>
              <a:rPr sz="2133" kern="0" spc="-133" dirty="0">
                <a:solidFill>
                  <a:srgbClr val="EAD1DC"/>
                </a:solidFill>
                <a:latin typeface="Verdana"/>
                <a:cs typeface="Verdana"/>
              </a:rPr>
              <a:t> </a:t>
            </a:r>
            <a:r>
              <a:rPr sz="2133" kern="0" spc="-60" dirty="0">
                <a:solidFill>
                  <a:srgbClr val="EAD1DC"/>
                </a:solidFill>
                <a:latin typeface="Verdana"/>
                <a:cs typeface="Verdana"/>
              </a:rPr>
              <a:t>is</a:t>
            </a:r>
            <a:r>
              <a:rPr sz="2133" kern="0" spc="-140" dirty="0">
                <a:solidFill>
                  <a:srgbClr val="EAD1DC"/>
                </a:solidFill>
                <a:latin typeface="Verdana"/>
                <a:cs typeface="Verdana"/>
              </a:rPr>
              <a:t> </a:t>
            </a:r>
            <a:r>
              <a:rPr sz="2133" kern="0" spc="-47" dirty="0">
                <a:solidFill>
                  <a:srgbClr val="EAD1DC"/>
                </a:solidFill>
                <a:latin typeface="Verdana"/>
                <a:cs typeface="Verdana"/>
              </a:rPr>
              <a:t>not</a:t>
            </a:r>
            <a:r>
              <a:rPr sz="2133" kern="0" spc="-133" dirty="0">
                <a:solidFill>
                  <a:srgbClr val="EAD1DC"/>
                </a:solidFill>
                <a:latin typeface="Verdana"/>
                <a:cs typeface="Verdana"/>
              </a:rPr>
              <a:t> </a:t>
            </a:r>
            <a:r>
              <a:rPr sz="2133" kern="0" spc="-13" dirty="0">
                <a:solidFill>
                  <a:srgbClr val="EAD1DC"/>
                </a:solidFill>
                <a:latin typeface="Verdana"/>
                <a:cs typeface="Verdana"/>
              </a:rPr>
              <a:t>sufficient</a:t>
            </a:r>
            <a:r>
              <a:rPr sz="2133" kern="0" spc="-140" dirty="0">
                <a:solidFill>
                  <a:srgbClr val="EAD1DC"/>
                </a:solidFill>
                <a:latin typeface="Verdana"/>
                <a:cs typeface="Verdana"/>
              </a:rPr>
              <a:t> </a:t>
            </a:r>
            <a:r>
              <a:rPr sz="2133" kern="0" dirty="0">
                <a:solidFill>
                  <a:srgbClr val="EAD1DC"/>
                </a:solidFill>
                <a:latin typeface="Verdana"/>
                <a:cs typeface="Verdana"/>
              </a:rPr>
              <a:t>to</a:t>
            </a:r>
            <a:r>
              <a:rPr sz="2133" kern="0" spc="-133" dirty="0">
                <a:solidFill>
                  <a:srgbClr val="EAD1DC"/>
                </a:solidFill>
                <a:latin typeface="Verdana"/>
                <a:cs typeface="Verdana"/>
              </a:rPr>
              <a:t> </a:t>
            </a:r>
            <a:r>
              <a:rPr sz="2133" kern="0" spc="-33" dirty="0">
                <a:solidFill>
                  <a:srgbClr val="EAD1DC"/>
                </a:solidFill>
                <a:latin typeface="Verdana"/>
                <a:cs typeface="Verdana"/>
              </a:rPr>
              <a:t>explain</a:t>
            </a:r>
            <a:r>
              <a:rPr sz="2133" kern="0" spc="-140" dirty="0">
                <a:solidFill>
                  <a:srgbClr val="EAD1DC"/>
                </a:solidFill>
                <a:latin typeface="Verdana"/>
                <a:cs typeface="Verdana"/>
              </a:rPr>
              <a:t> </a:t>
            </a:r>
            <a:r>
              <a:rPr sz="2133" kern="0" spc="-53" dirty="0">
                <a:solidFill>
                  <a:srgbClr val="EAD1DC"/>
                </a:solidFill>
                <a:latin typeface="Verdana"/>
                <a:cs typeface="Verdana"/>
              </a:rPr>
              <a:t>the</a:t>
            </a:r>
            <a:r>
              <a:rPr sz="2133" kern="0" spc="-152" dirty="0">
                <a:solidFill>
                  <a:srgbClr val="EAD1DC"/>
                </a:solidFill>
                <a:latin typeface="Verdana"/>
                <a:cs typeface="Verdana"/>
              </a:rPr>
              <a:t> </a:t>
            </a:r>
            <a:r>
              <a:rPr sz="2133" kern="0" spc="-13" dirty="0">
                <a:solidFill>
                  <a:srgbClr val="EAD1DC"/>
                </a:solidFill>
                <a:latin typeface="Arial MT"/>
                <a:cs typeface="Arial MT"/>
              </a:rPr>
              <a:t>ρ</a:t>
            </a:r>
            <a:r>
              <a:rPr sz="2100" kern="0" spc="-20" baseline="-31746" dirty="0">
                <a:solidFill>
                  <a:srgbClr val="EAD1DC"/>
                </a:solidFill>
                <a:latin typeface="Verdana"/>
                <a:cs typeface="Verdana"/>
              </a:rPr>
              <a:t>corr</a:t>
            </a:r>
            <a:endParaRPr sz="2100" kern="0" baseline="-31746">
              <a:solidFill>
                <a:sysClr val="windowText" lastClr="000000"/>
              </a:solidFill>
              <a:latin typeface="Verdana"/>
              <a:cs typeface="Verdana"/>
            </a:endParaRPr>
          </a:p>
        </p:txBody>
      </p:sp>
      <p:sp>
        <p:nvSpPr>
          <p:cNvPr id="11" name="object 11"/>
          <p:cNvSpPr txBox="1">
            <a:spLocks noGrp="1"/>
          </p:cNvSpPr>
          <p:nvPr>
            <p:ph type="sldNum" sz="quarter" idx="7"/>
          </p:nvPr>
        </p:nvSpPr>
        <p:spPr>
          <a:prstGeom prst="rect">
            <a:avLst/>
          </a:prstGeom>
        </p:spPr>
        <p:txBody>
          <a:bodyPr vert="horz" wrap="square" lIns="0" tIns="847" rIns="0" bIns="0" rtlCol="0">
            <a:spAutoFit/>
          </a:bodyPr>
          <a:lstStyle/>
          <a:p>
            <a:pPr marL="71965" defTabSz="1219170">
              <a:spcBef>
                <a:spcPts val="7"/>
              </a:spcBef>
            </a:pPr>
            <a:fld id="{81D60167-4931-47E6-BA6A-407CBD079E47}" type="slidenum">
              <a:rPr kern="0" spc="-33" dirty="0"/>
              <a:pPr marL="71965" defTabSz="1219170">
                <a:spcBef>
                  <a:spcPts val="7"/>
                </a:spcBef>
              </a:pPr>
              <a:t>10</a:t>
            </a:fld>
            <a:endParaRPr kern="0" spc="-33" dirty="0"/>
          </a:p>
        </p:txBody>
      </p:sp>
      <p:sp>
        <p:nvSpPr>
          <p:cNvPr id="13" name="TextBox 12">
            <a:extLst>
              <a:ext uri="{FF2B5EF4-FFF2-40B4-BE49-F238E27FC236}">
                <a16:creationId xmlns:a16="http://schemas.microsoft.com/office/drawing/2014/main" id="{1A65943A-76FC-7776-4C1D-B36A28FE9CAC}"/>
              </a:ext>
            </a:extLst>
          </p:cNvPr>
          <p:cNvSpPr txBox="1"/>
          <p:nvPr/>
        </p:nvSpPr>
        <p:spPr>
          <a:xfrm>
            <a:off x="377420" y="6381477"/>
            <a:ext cx="6400800" cy="246221"/>
          </a:xfrm>
          <a:prstGeom prst="rect">
            <a:avLst/>
          </a:prstGeom>
          <a:noFill/>
        </p:spPr>
        <p:txBody>
          <a:bodyPr wrap="square">
            <a:spAutoFit/>
          </a:bodyPr>
          <a:lstStyle/>
          <a:p>
            <a:r>
              <a:rPr lang="en-US" sz="1000" dirty="0">
                <a:solidFill>
                  <a:srgbClr val="EFEFEF"/>
                </a:solidFill>
                <a:latin typeface="Lexend-Regular"/>
              </a:rPr>
              <a:t>Credit</a:t>
            </a:r>
            <a:r>
              <a:rPr lang="en-US" sz="1000" b="0" i="0" u="none" strike="noStrike" baseline="0" dirty="0">
                <a:solidFill>
                  <a:srgbClr val="EFEFEF"/>
                </a:solidFill>
                <a:latin typeface="Lexend-Regular"/>
              </a:rPr>
              <a:t> from: </a:t>
            </a:r>
            <a:r>
              <a:rPr lang="en-US" sz="1000" dirty="0">
                <a:solidFill>
                  <a:srgbClr val="EFEFEF"/>
                </a:solidFill>
                <a:latin typeface="Lexend-Regular"/>
              </a:rPr>
              <a:t>Kathiya</a:t>
            </a:r>
            <a:r>
              <a:rPr lang="en-US" sz="1000" b="0" i="0" u="none" strike="noStrike" baseline="0" dirty="0">
                <a:solidFill>
                  <a:srgbClr val="EFEFEF"/>
                </a:solidFill>
                <a:latin typeface="Lexend-Regular"/>
              </a:rPr>
              <a:t>+25</a:t>
            </a:r>
            <a:endParaRPr lang="en-US" dirty="0"/>
          </a:p>
        </p:txBody>
      </p:sp>
      <p:pic>
        <p:nvPicPr>
          <p:cNvPr id="14" name="object 50">
            <a:extLst>
              <a:ext uri="{FF2B5EF4-FFF2-40B4-BE49-F238E27FC236}">
                <a16:creationId xmlns:a16="http://schemas.microsoft.com/office/drawing/2014/main" id="{91650255-B71F-410A-5C4C-497766960C9B}"/>
              </a:ext>
            </a:extLst>
          </p:cNvPr>
          <p:cNvPicPr/>
          <p:nvPr/>
        </p:nvPicPr>
        <p:blipFill>
          <a:blip r:embed="rId5" cstate="print"/>
          <a:stretch>
            <a:fillRect/>
          </a:stretch>
        </p:blipFill>
        <p:spPr>
          <a:xfrm>
            <a:off x="949116" y="614748"/>
            <a:ext cx="2019075" cy="461700"/>
          </a:xfrm>
          <a:prstGeom prst="rect">
            <a:avLst/>
          </a:prstGeom>
        </p:spPr>
      </p:pic>
      <p:pic>
        <p:nvPicPr>
          <p:cNvPr id="15" name="object 56">
            <a:extLst>
              <a:ext uri="{FF2B5EF4-FFF2-40B4-BE49-F238E27FC236}">
                <a16:creationId xmlns:a16="http://schemas.microsoft.com/office/drawing/2014/main" id="{466439CD-8A06-2EA2-3613-ACFEE8886F77}"/>
              </a:ext>
            </a:extLst>
          </p:cNvPr>
          <p:cNvPicPr/>
          <p:nvPr/>
        </p:nvPicPr>
        <p:blipFill>
          <a:blip r:embed="rId6" cstate="print"/>
          <a:stretch>
            <a:fillRect/>
          </a:stretch>
        </p:blipFill>
        <p:spPr>
          <a:xfrm>
            <a:off x="535621" y="1398006"/>
            <a:ext cx="3042199" cy="536099"/>
          </a:xfrm>
          <a:prstGeom prst="rect">
            <a:avLst/>
          </a:prstGeom>
        </p:spPr>
      </p:pic>
      <p:sp>
        <p:nvSpPr>
          <p:cNvPr id="17" name="TextBox 16">
            <a:extLst>
              <a:ext uri="{FF2B5EF4-FFF2-40B4-BE49-F238E27FC236}">
                <a16:creationId xmlns:a16="http://schemas.microsoft.com/office/drawing/2014/main" id="{9ACFA134-E836-BAA1-47E7-8593CF9DC199}"/>
              </a:ext>
            </a:extLst>
          </p:cNvPr>
          <p:cNvSpPr txBox="1"/>
          <p:nvPr/>
        </p:nvSpPr>
        <p:spPr>
          <a:xfrm>
            <a:off x="543608" y="2285815"/>
            <a:ext cx="6400800" cy="646331"/>
          </a:xfrm>
          <a:prstGeom prst="rect">
            <a:avLst/>
          </a:prstGeom>
          <a:noFill/>
        </p:spPr>
        <p:txBody>
          <a:bodyPr wrap="square">
            <a:spAutoFit/>
          </a:bodyPr>
          <a:lstStyle/>
          <a:p>
            <a:r>
              <a:rPr lang="en-US" dirty="0">
                <a:solidFill>
                  <a:schemeClr val="bg1">
                    <a:lumMod val="95000"/>
                  </a:schemeClr>
                </a:solidFill>
              </a:rPr>
              <a:t>F1=GRBs removed by the analysis;</a:t>
            </a:r>
          </a:p>
          <a:p>
            <a:r>
              <a:rPr lang="en-US" dirty="0">
                <a:solidFill>
                  <a:schemeClr val="bg1">
                    <a:lumMod val="95000"/>
                  </a:schemeClr>
                </a:solidFill>
              </a:rPr>
              <a:t>F2=fraction of GRBs with plateaus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240" y="578384"/>
            <a:ext cx="10809767" cy="842378"/>
          </a:xfrm>
          <a:ln>
            <a:noFill/>
          </a:ln>
          <a:effectLst>
            <a:outerShdw blurRad="107950" dist="12700" dir="5400000" algn="ctr">
              <a:srgbClr val="000000"/>
            </a:outerShdw>
          </a:effectLst>
        </p:spPr>
        <p:txBody>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To answer all these questions </a:t>
            </a:r>
            <a:b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br>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we need redshifts</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3" name="Content Placeholder 21">
            <a:extLst>
              <a:ext uri="{FF2B5EF4-FFF2-40B4-BE49-F238E27FC236}">
                <a16:creationId xmlns:a16="http://schemas.microsoft.com/office/drawing/2014/main" id="{F578401B-F23B-D5D8-06C7-BBC1C8FFFD5A}"/>
              </a:ext>
            </a:extLst>
          </p:cNvPr>
          <p:cNvSpPr>
            <a:spLocks noGrp="1"/>
          </p:cNvSpPr>
          <p:nvPr>
            <p:ph idx="1"/>
          </p:nvPr>
        </p:nvSpPr>
        <p:spPr>
          <a:xfrm>
            <a:off x="6811106" y="3044619"/>
            <a:ext cx="5312810" cy="3699081"/>
          </a:xfrm>
          <a:solidFill>
            <a:schemeClr val="bg1"/>
          </a:solidFill>
          <a:ln>
            <a:solidFill>
              <a:srgbClr val="92D050"/>
            </a:solidFill>
          </a:ln>
        </p:spPr>
        <p:txBody>
          <a:bodyPr>
            <a:noAutofit/>
          </a:bodyPr>
          <a:lstStyle/>
          <a:p>
            <a:pPr marL="0" indent="0">
              <a:buNone/>
            </a:pPr>
            <a:r>
              <a:rPr lang="en-US" sz="2200" b="1" dirty="0">
                <a:solidFill>
                  <a:sysClr val="windowText" lastClr="000000"/>
                </a:solidFill>
                <a:latin typeface="Franklin Gothic Medium" panose="020B0603020102020204" pitchFamily="34" charset="0"/>
                <a:ea typeface="Cambria" panose="02040503050406030204" pitchFamily="18" charset="0"/>
              </a:rPr>
              <a:t>HOW ARE WE GOING DO IT?</a:t>
            </a:r>
          </a:p>
          <a:p>
            <a:r>
              <a:rPr lang="en-US" sz="2200" dirty="0">
                <a:solidFill>
                  <a:sysClr val="windowText" lastClr="000000"/>
                </a:solidFill>
                <a:latin typeface="Cambria" panose="02040503050406030204" pitchFamily="18" charset="0"/>
                <a:ea typeface="Cambria" panose="02040503050406030204" pitchFamily="18" charset="0"/>
              </a:rPr>
              <a:t>We are applying the </a:t>
            </a:r>
            <a:r>
              <a:rPr lang="en-US" sz="2200" u="sng" dirty="0" err="1">
                <a:solidFill>
                  <a:sysClr val="windowText" lastClr="000000"/>
                </a:solidFill>
                <a:latin typeface="Cambria" panose="02040503050406030204" pitchFamily="18" charset="0"/>
                <a:ea typeface="Cambria" panose="02040503050406030204" pitchFamily="18" charset="0"/>
              </a:rPr>
              <a:t>SuperLearner</a:t>
            </a:r>
            <a:r>
              <a:rPr lang="en-US" sz="2200" dirty="0">
                <a:solidFill>
                  <a:sysClr val="windowText" lastClr="000000"/>
                </a:solidFill>
                <a:latin typeface="Cambria" panose="02040503050406030204" pitchFamily="18" charset="0"/>
                <a:ea typeface="Cambria" panose="02040503050406030204" pitchFamily="18" charset="0"/>
              </a:rPr>
              <a:t> machine learning model to GRBs.</a:t>
            </a:r>
          </a:p>
          <a:p>
            <a:r>
              <a:rPr lang="en-US" sz="2200" dirty="0">
                <a:solidFill>
                  <a:sysClr val="windowText" lastClr="000000"/>
                </a:solidFill>
                <a:latin typeface="Cambria" panose="02040503050406030204" pitchFamily="18" charset="0"/>
                <a:ea typeface="Cambria" panose="02040503050406030204" pitchFamily="18" charset="0"/>
              </a:rPr>
              <a:t>We use </a:t>
            </a:r>
            <a:r>
              <a:rPr lang="en-US" sz="2200" u="sng" dirty="0">
                <a:solidFill>
                  <a:sysClr val="windowText" lastClr="000000"/>
                </a:solidFill>
                <a:latin typeface="Cambria" panose="02040503050406030204" pitchFamily="18" charset="0"/>
                <a:ea typeface="Cambria" panose="02040503050406030204" pitchFamily="18" charset="0"/>
              </a:rPr>
              <a:t>MICE</a:t>
            </a:r>
            <a:r>
              <a:rPr lang="en-US" sz="2200" dirty="0">
                <a:solidFill>
                  <a:sysClr val="windowText" lastClr="000000"/>
                </a:solidFill>
                <a:latin typeface="Cambria" panose="02040503050406030204" pitchFamily="18" charset="0"/>
                <a:ea typeface="Cambria" panose="02040503050406030204" pitchFamily="18" charset="0"/>
              </a:rPr>
              <a:t> to impute missing data</a:t>
            </a:r>
          </a:p>
          <a:p>
            <a:r>
              <a:rPr lang="en-US" sz="2200" dirty="0">
                <a:solidFill>
                  <a:sysClr val="windowText" lastClr="000000"/>
                </a:solidFill>
                <a:latin typeface="Cambria" panose="02040503050406030204" pitchFamily="18" charset="0"/>
                <a:ea typeface="Cambria" panose="02040503050406030204" pitchFamily="18" charset="0"/>
              </a:rPr>
              <a:t>Applying </a:t>
            </a:r>
            <a:r>
              <a:rPr lang="en-US" sz="2200" u="sng" dirty="0">
                <a:solidFill>
                  <a:sysClr val="windowText" lastClr="000000"/>
                </a:solidFill>
                <a:latin typeface="Cambria" panose="02040503050406030204" pitchFamily="18" charset="0"/>
                <a:ea typeface="Cambria" panose="02040503050406030204" pitchFamily="18" charset="0"/>
              </a:rPr>
              <a:t>Optimal Transport Bias Correction</a:t>
            </a:r>
          </a:p>
          <a:p>
            <a:r>
              <a:rPr lang="en-US" sz="2200" dirty="0">
                <a:solidFill>
                  <a:sysClr val="windowText" lastClr="000000"/>
                </a:solidFill>
                <a:latin typeface="Cambria" panose="02040503050406030204" pitchFamily="18" charset="0"/>
                <a:ea typeface="Cambria" panose="02040503050406030204" pitchFamily="18" charset="0"/>
              </a:rPr>
              <a:t>For the first time, using </a:t>
            </a:r>
            <a:r>
              <a:rPr lang="en-US" sz="2200" u="sng" dirty="0">
                <a:solidFill>
                  <a:sysClr val="windowText" lastClr="000000"/>
                </a:solidFill>
                <a:latin typeface="Cambria" panose="02040503050406030204" pitchFamily="18" charset="0"/>
                <a:ea typeface="Cambria" panose="02040503050406030204" pitchFamily="18" charset="0"/>
              </a:rPr>
              <a:t>optical plateau properties</a:t>
            </a:r>
            <a:r>
              <a:rPr lang="en-US" sz="2200" dirty="0">
                <a:solidFill>
                  <a:sysClr val="windowText" lastClr="000000"/>
                </a:solidFill>
                <a:latin typeface="Cambria" panose="02040503050406030204" pitchFamily="18" charset="0"/>
                <a:ea typeface="Cambria" panose="02040503050406030204" pitchFamily="18" charset="0"/>
              </a:rPr>
              <a:t> for GRB redshift estimation.</a:t>
            </a:r>
          </a:p>
        </p:txBody>
      </p:sp>
      <p:sp>
        <p:nvSpPr>
          <p:cNvPr id="4" name="TextBox 3">
            <a:extLst>
              <a:ext uri="{FF2B5EF4-FFF2-40B4-BE49-F238E27FC236}">
                <a16:creationId xmlns:a16="http://schemas.microsoft.com/office/drawing/2014/main" id="{78789B82-4097-1F79-ACE3-F15445CEEA9B}"/>
              </a:ext>
            </a:extLst>
          </p:cNvPr>
          <p:cNvSpPr txBox="1"/>
          <p:nvPr/>
        </p:nvSpPr>
        <p:spPr>
          <a:xfrm>
            <a:off x="6811105" y="169061"/>
            <a:ext cx="5312811" cy="2800767"/>
          </a:xfrm>
          <a:prstGeom prst="rect">
            <a:avLst/>
          </a:prstGeom>
          <a:solidFill>
            <a:schemeClr val="bg1"/>
          </a:solidFill>
          <a:ln>
            <a:solidFill>
              <a:srgbClr val="FFC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Franklin Gothic Medium" panose="020B0603020102020204" pitchFamily="34" charset="0"/>
                <a:ea typeface="Cambria" panose="02040503050406030204" pitchFamily="18" charset="0"/>
                <a:cs typeface="+mn-cs"/>
              </a:rPr>
              <a:t>WHAT ARE WE TRYING TO DO?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We are training a supervised machine learning model on optical photometric GRB properties to reliably </a:t>
            </a:r>
            <a:r>
              <a:rPr kumimoji="0" lang="en-US" sz="2200" b="0"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predict the redshift.</a:t>
            </a:r>
            <a:b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endPar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Using this model, we will </a:t>
            </a:r>
            <a:r>
              <a:rPr kumimoji="0" lang="en-US" sz="2200" b="0" i="0" u="sng"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estimate the unknown redshift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of GRBs.</a:t>
            </a:r>
          </a:p>
        </p:txBody>
      </p:sp>
      <p:sp>
        <p:nvSpPr>
          <p:cNvPr id="5" name="TextBox 4">
            <a:extLst>
              <a:ext uri="{FF2B5EF4-FFF2-40B4-BE49-F238E27FC236}">
                <a16:creationId xmlns:a16="http://schemas.microsoft.com/office/drawing/2014/main" id="{32E7EBE3-B388-2FA8-3237-4B3B0EB51628}"/>
              </a:ext>
            </a:extLst>
          </p:cNvPr>
          <p:cNvSpPr txBox="1"/>
          <p:nvPr/>
        </p:nvSpPr>
        <p:spPr>
          <a:xfrm>
            <a:off x="190396" y="2390810"/>
            <a:ext cx="6508170" cy="4154984"/>
          </a:xfrm>
          <a:prstGeom prst="rect">
            <a:avLst/>
          </a:prstGeom>
          <a:solidFill>
            <a:schemeClr val="bg1"/>
          </a:solidFill>
          <a:ln>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ysClr val="windowText" lastClr="000000"/>
                </a:solidFill>
                <a:effectLst/>
                <a:uLnTx/>
                <a:uFillTx/>
                <a:latin typeface="Franklin Gothic Medium" panose="020B0603020102020204" pitchFamily="34" charset="0"/>
                <a:ea typeface="Cambria" panose="02040503050406030204" pitchFamily="18" charset="0"/>
                <a:cs typeface="+mn-cs"/>
              </a:rPr>
              <a:t>WHY ARE WE DOING THIS?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t>Currently, the SWIFT GRB catalog only has </a:t>
            </a:r>
            <a:r>
              <a:rPr kumimoji="0" lang="en-US" sz="2200" b="1" i="0" u="sng"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t>26% of GRBs </a:t>
            </a:r>
            <a:r>
              <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t>(~400) with measured redshift.</a:t>
            </a:r>
          </a:p>
          <a:p>
            <a:pPr marL="285750" lvl="0" indent="-285750" defTabSz="457200">
              <a:buFont typeface="Arial" panose="020B0604020202020204" pitchFamily="34" charset="0"/>
              <a:buChar char="•"/>
              <a:defRPr/>
            </a:pPr>
            <a:r>
              <a:rPr lang="en-US" sz="2200" dirty="0">
                <a:solidFill>
                  <a:sysClr val="windowText" lastClr="000000"/>
                </a:solidFill>
                <a:latin typeface="Cambria" panose="02040503050406030204" pitchFamily="18" charset="0"/>
                <a:ea typeface="Cambria" panose="02040503050406030204" pitchFamily="18" charset="0"/>
              </a:rPr>
              <a:t>~ 9% of GRBs have measured redshifts of the total sample.</a:t>
            </a:r>
            <a:br>
              <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br>
            <a:endPar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t>Redshift measurements are crucial for the cosmological application of GRBs</a:t>
            </a:r>
            <a:r>
              <a:rPr lang="en-US" sz="2200" noProof="0" dirty="0">
                <a:solidFill>
                  <a:sysClr val="windowText" lastClr="000000"/>
                </a:solidFill>
                <a:latin typeface="Cambria" panose="02040503050406030204" pitchFamily="18" charset="0"/>
                <a:ea typeface="Cambria" panose="02040503050406030204" pitchFamily="18" charset="0"/>
              </a:rPr>
              <a:t>: connection between GRB rate and SFR</a:t>
            </a:r>
            <a:endPar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rPr>
              <a:t>This highlights the difficulty of the problem and why we needed to mature the methodology</a:t>
            </a:r>
            <a:endParaRPr kumimoji="0" lang="en-IN" sz="2200" b="0" i="0" u="none" strike="noStrike" kern="1200" cap="none" spc="0" normalizeH="0" baseline="0" noProof="0" dirty="0">
              <a:ln>
                <a:noFill/>
              </a:ln>
              <a:solidFill>
                <a:sysClr val="windowText" lastClr="00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98664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down)">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wipe(down)">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bg/>
                                          </p:spTgt>
                                        </p:tgtEl>
                                        <p:attrNameLst>
                                          <p:attrName>style.visibility</p:attrName>
                                        </p:attrNameLst>
                                      </p:cBhvr>
                                      <p:to>
                                        <p:strVal val="visible"/>
                                      </p:to>
                                    </p:set>
                                    <p:animEffect transition="in" filter="fade">
                                      <p:cBhvr>
                                        <p:cTn id="27" dur="500"/>
                                        <p:tgtEl>
                                          <p:spTgt spid="5">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fade">
                                      <p:cBhvr>
                                        <p:cTn id="37" dur="5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fade">
                                      <p:cBhvr>
                                        <p:cTn id="42" dur="50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Effect transition="in" filter="fade">
                                      <p:cBhvr>
                                        <p:cTn id="47" dur="500"/>
                                        <p:tgtEl>
                                          <p:spTgt spid="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5" end="5"/>
                                            </p:txEl>
                                          </p:spTgt>
                                        </p:tgtEl>
                                        <p:attrNameLst>
                                          <p:attrName>style.visibility</p:attrName>
                                        </p:attrNameLst>
                                      </p:cBhvr>
                                      <p:to>
                                        <p:strVal val="visible"/>
                                      </p:to>
                                    </p:set>
                                    <p:animEffect transition="in" filter="fade">
                                      <p:cBhvr>
                                        <p:cTn id="52" dur="500"/>
                                        <p:tgtEl>
                                          <p:spTgt spid="5">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bg/>
                                          </p:spTgt>
                                        </p:tgtEl>
                                        <p:attrNameLst>
                                          <p:attrName>style.visibility</p:attrName>
                                        </p:attrNameLst>
                                      </p:cBhvr>
                                      <p:to>
                                        <p:strVal val="visible"/>
                                      </p:to>
                                    </p:set>
                                    <p:animEffect transition="in" filter="fade">
                                      <p:cBhvr>
                                        <p:cTn id="57" dur="500"/>
                                        <p:tgtEl>
                                          <p:spTgt spid="3">
                                            <p:bg/>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0" end="0"/>
                                            </p:txEl>
                                          </p:spTgt>
                                        </p:tgtEl>
                                        <p:attrNameLst>
                                          <p:attrName>style.visibility</p:attrName>
                                        </p:attrNameLst>
                                      </p:cBhvr>
                                      <p:to>
                                        <p:strVal val="visible"/>
                                      </p:to>
                                    </p:set>
                                    <p:animEffect transition="in" filter="fade">
                                      <p:cBhvr>
                                        <p:cTn id="62" dur="500"/>
                                        <p:tgtEl>
                                          <p:spTgt spid="3">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 end="1"/>
                                            </p:txEl>
                                          </p:spTgt>
                                        </p:tgtEl>
                                        <p:attrNameLst>
                                          <p:attrName>style.visibility</p:attrName>
                                        </p:attrNameLst>
                                      </p:cBhvr>
                                      <p:to>
                                        <p:strVal val="visible"/>
                                      </p:to>
                                    </p:set>
                                    <p:animEffect transition="in" filter="fade">
                                      <p:cBhvr>
                                        <p:cTn id="67" dur="500"/>
                                        <p:tgtEl>
                                          <p:spTgt spid="3">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
                                            <p:txEl>
                                              <p:pRg st="2" end="2"/>
                                            </p:txEl>
                                          </p:spTgt>
                                        </p:tgtEl>
                                        <p:attrNameLst>
                                          <p:attrName>style.visibility</p:attrName>
                                        </p:attrNameLst>
                                      </p:cBhvr>
                                      <p:to>
                                        <p:strVal val="visible"/>
                                      </p:to>
                                    </p:set>
                                    <p:animEffect transition="in" filter="fade">
                                      <p:cBhvr>
                                        <p:cTn id="72" dur="500"/>
                                        <p:tgtEl>
                                          <p:spTgt spid="3">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
                                            <p:txEl>
                                              <p:pRg st="3" end="3"/>
                                            </p:txEl>
                                          </p:spTgt>
                                        </p:tgtEl>
                                        <p:attrNameLst>
                                          <p:attrName>style.visibility</p:attrName>
                                        </p:attrNameLst>
                                      </p:cBhvr>
                                      <p:to>
                                        <p:strVal val="visible"/>
                                      </p:to>
                                    </p:set>
                                    <p:animEffect transition="in" filter="fade">
                                      <p:cBhvr>
                                        <p:cTn id="77" dur="500"/>
                                        <p:tgtEl>
                                          <p:spTgt spid="3">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
                                            <p:txEl>
                                              <p:pRg st="4" end="4"/>
                                            </p:txEl>
                                          </p:spTgt>
                                        </p:tgtEl>
                                        <p:attrNameLst>
                                          <p:attrName>style.visibility</p:attrName>
                                        </p:attrNameLst>
                                      </p:cBhvr>
                                      <p:to>
                                        <p:strVal val="visible"/>
                                      </p:to>
                                    </p:set>
                                    <p:animEffect transition="in" filter="fade">
                                      <p:cBhvr>
                                        <p:cTn id="8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animBg="1"/>
      <p:bldP spid="5"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496407"/>
            <a:ext cx="12192000" cy="951391"/>
          </a:xfrm>
          <a:ln>
            <a:noFill/>
          </a:ln>
          <a:effectLst>
            <a:outerShdw blurRad="107950" dist="12700" dir="5400000" algn="ctr">
              <a:srgbClr val="000000"/>
            </a:outerShdw>
          </a:effectLst>
        </p:spPr>
        <p:txBody>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Data Sample</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3" name="Content Placeholder 21">
            <a:extLst>
              <a:ext uri="{FF2B5EF4-FFF2-40B4-BE49-F238E27FC236}">
                <a16:creationId xmlns:a16="http://schemas.microsoft.com/office/drawing/2014/main" id="{F578401B-F23B-D5D8-06C7-BBC1C8FFFD5A}"/>
              </a:ext>
            </a:extLst>
          </p:cNvPr>
          <p:cNvSpPr>
            <a:spLocks noGrp="1"/>
          </p:cNvSpPr>
          <p:nvPr>
            <p:ph idx="1"/>
          </p:nvPr>
        </p:nvSpPr>
        <p:spPr>
          <a:xfrm>
            <a:off x="79443" y="2220314"/>
            <a:ext cx="6665486" cy="2533092"/>
          </a:xfrm>
        </p:spPr>
        <p:txBody>
          <a:bodyPr>
            <a:noAutofit/>
          </a:bodyPr>
          <a:lstStyle/>
          <a:p>
            <a:r>
              <a:rPr lang="en-US" sz="2000" dirty="0">
                <a:solidFill>
                  <a:schemeClr val="tx1"/>
                </a:solidFill>
                <a:latin typeface="Cambria" panose="02040503050406030204" pitchFamily="18" charset="0"/>
                <a:ea typeface="Cambria" panose="02040503050406030204" pitchFamily="18" charset="0"/>
              </a:rPr>
              <a:t>We are using 179 GRBs which show the optical plateau in the </a:t>
            </a:r>
            <a:r>
              <a:rPr lang="en-US" sz="2000" dirty="0" err="1">
                <a:solidFill>
                  <a:schemeClr val="tx1"/>
                </a:solidFill>
                <a:latin typeface="Cambria" panose="02040503050406030204" pitchFamily="18" charset="0"/>
                <a:ea typeface="Cambria" panose="02040503050406030204" pitchFamily="18" charset="0"/>
              </a:rPr>
              <a:t>lightcurve</a:t>
            </a:r>
            <a:r>
              <a:rPr lang="en-US" sz="2000" dirty="0">
                <a:solidFill>
                  <a:schemeClr val="tx1"/>
                </a:solidFill>
                <a:latin typeface="Cambria" panose="02040503050406030204" pitchFamily="18" charset="0"/>
                <a:ea typeface="Cambria" panose="02040503050406030204" pitchFamily="18" charset="0"/>
              </a:rPr>
              <a:t>.</a:t>
            </a:r>
          </a:p>
          <a:p>
            <a:r>
              <a:rPr lang="en-US" sz="2000" dirty="0">
                <a:solidFill>
                  <a:schemeClr val="tx1"/>
                </a:solidFill>
                <a:latin typeface="Cambria" panose="02040503050406030204" pitchFamily="18" charset="0"/>
                <a:ea typeface="Cambria" panose="02040503050406030204" pitchFamily="18" charset="0"/>
              </a:rPr>
              <a:t>These are taken from “</a:t>
            </a:r>
            <a:r>
              <a:rPr lang="en-US" sz="2000" i="1" dirty="0">
                <a:solidFill>
                  <a:schemeClr val="tx1"/>
                </a:solidFill>
                <a:latin typeface="Cambria" panose="02040503050406030204" pitchFamily="18" charset="0"/>
                <a:ea typeface="Cambria" panose="02040503050406030204" pitchFamily="18" charset="0"/>
              </a:rPr>
              <a:t>The Optical Two- and Three-dimensional Fundamental Plane Correlations for Nearly 180 Gamma-Ray Burst Afterglows with Swift/UVOT, RATIR, and the Subaru Telescope</a:t>
            </a:r>
            <a:r>
              <a:rPr lang="en-US" sz="2000" dirty="0">
                <a:solidFill>
                  <a:schemeClr val="tx1"/>
                </a:solidFill>
                <a:latin typeface="Cambria" panose="02040503050406030204" pitchFamily="18" charset="0"/>
                <a:ea typeface="Cambria" panose="02040503050406030204" pitchFamily="18" charset="0"/>
              </a:rPr>
              <a:t>” (</a:t>
            </a:r>
            <a:r>
              <a:rPr lang="en-US" sz="2000" dirty="0" err="1">
                <a:solidFill>
                  <a:schemeClr val="tx1"/>
                </a:solidFill>
                <a:latin typeface="Cambria" panose="02040503050406030204" pitchFamily="18" charset="0"/>
                <a:ea typeface="Cambria" panose="02040503050406030204" pitchFamily="18" charset="0"/>
              </a:rPr>
              <a:t>Dainotti</a:t>
            </a:r>
            <a:r>
              <a:rPr lang="en-US" sz="2000" dirty="0">
                <a:solidFill>
                  <a:schemeClr val="tx1"/>
                </a:solidFill>
                <a:latin typeface="Cambria" panose="02040503050406030204" pitchFamily="18" charset="0"/>
                <a:ea typeface="Cambria" panose="02040503050406030204" pitchFamily="18" charset="0"/>
              </a:rPr>
              <a:t> et al. 2022d)</a:t>
            </a:r>
          </a:p>
        </p:txBody>
      </p:sp>
      <p:sp>
        <p:nvSpPr>
          <p:cNvPr id="8" name="TextBox 7">
            <a:extLst>
              <a:ext uri="{FF2B5EF4-FFF2-40B4-BE49-F238E27FC236}">
                <a16:creationId xmlns:a16="http://schemas.microsoft.com/office/drawing/2014/main" id="{77EA63F7-B475-3FE3-BE68-1A5F441DB156}"/>
              </a:ext>
            </a:extLst>
          </p:cNvPr>
          <p:cNvSpPr txBox="1"/>
          <p:nvPr/>
        </p:nvSpPr>
        <p:spPr>
          <a:xfrm>
            <a:off x="79443" y="4282417"/>
            <a:ext cx="12033114" cy="769441"/>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The dataset contains GRBs from Swift/UVOT, RATIR and the Subaru.</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We use 9 features in this analysis:</a:t>
            </a:r>
          </a:p>
        </p:txBody>
      </p:sp>
      <p:grpSp>
        <p:nvGrpSpPr>
          <p:cNvPr id="14" name="Group 13">
            <a:extLst>
              <a:ext uri="{FF2B5EF4-FFF2-40B4-BE49-F238E27FC236}">
                <a16:creationId xmlns:a16="http://schemas.microsoft.com/office/drawing/2014/main" id="{F1B9886D-4B7E-E81D-6732-A40C857ADCBA}"/>
              </a:ext>
            </a:extLst>
          </p:cNvPr>
          <p:cNvGrpSpPr/>
          <p:nvPr/>
        </p:nvGrpSpPr>
        <p:grpSpPr>
          <a:xfrm>
            <a:off x="6580558" y="861119"/>
            <a:ext cx="5544609" cy="3122846"/>
            <a:chOff x="4984244" y="111967"/>
            <a:chExt cx="7128313" cy="3974841"/>
          </a:xfrm>
        </p:grpSpPr>
        <p:pic>
          <p:nvPicPr>
            <p:cNvPr id="7" name="Picture 6" descr="Chart, line chart&#10;&#10;Description automatically generated">
              <a:extLst>
                <a:ext uri="{FF2B5EF4-FFF2-40B4-BE49-F238E27FC236}">
                  <a16:creationId xmlns:a16="http://schemas.microsoft.com/office/drawing/2014/main" id="{F879229C-D606-7B4D-9297-0BAF22D7A60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90" t="8085" r="10958" b="15035"/>
            <a:stretch/>
          </p:blipFill>
          <p:spPr>
            <a:xfrm>
              <a:off x="4984244" y="111967"/>
              <a:ext cx="7128313" cy="3974841"/>
            </a:xfrm>
            <a:prstGeom prst="rect">
              <a:avLst/>
            </a:prstGeom>
            <a:ln>
              <a:noFill/>
            </a:ln>
            <a:effectLst>
              <a:outerShdw blurRad="292100" dist="139700" dir="2700000" algn="tl" rotWithShape="0">
                <a:srgbClr val="333333">
                  <a:alpha val="65000"/>
                </a:srgbClr>
              </a:outerShdw>
            </a:effectLst>
          </p:spPr>
        </p:pic>
        <p:cxnSp>
          <p:nvCxnSpPr>
            <p:cNvPr id="5" name="Straight Connector 4">
              <a:extLst>
                <a:ext uri="{FF2B5EF4-FFF2-40B4-BE49-F238E27FC236}">
                  <a16:creationId xmlns:a16="http://schemas.microsoft.com/office/drawing/2014/main" id="{63EF74D9-E2E0-2837-EE56-53A41EB11262}"/>
                </a:ext>
              </a:extLst>
            </p:cNvPr>
            <p:cNvCxnSpPr>
              <a:cxnSpLocks/>
            </p:cNvCxnSpPr>
            <p:nvPr/>
          </p:nvCxnSpPr>
          <p:spPr>
            <a:xfrm>
              <a:off x="7240555" y="186612"/>
              <a:ext cx="0" cy="3610947"/>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F8837D10-763F-0F79-58A1-C20C31502C51}"/>
                </a:ext>
              </a:extLst>
            </p:cNvPr>
            <p:cNvCxnSpPr>
              <a:cxnSpLocks/>
            </p:cNvCxnSpPr>
            <p:nvPr/>
          </p:nvCxnSpPr>
          <p:spPr>
            <a:xfrm>
              <a:off x="9613643" y="111967"/>
              <a:ext cx="0" cy="3685592"/>
            </a:xfrm>
            <a:prstGeom prst="line">
              <a:avLst/>
            </a:prstGeom>
            <a:ln w="38100"/>
          </p:spPr>
          <p:style>
            <a:lnRef idx="3">
              <a:schemeClr val="accent2"/>
            </a:lnRef>
            <a:fillRef idx="0">
              <a:schemeClr val="accent2"/>
            </a:fillRef>
            <a:effectRef idx="2">
              <a:schemeClr val="accent2"/>
            </a:effectRef>
            <a:fontRef idx="minor">
              <a:schemeClr val="tx1"/>
            </a:fontRef>
          </p:style>
        </p:cxnSp>
      </p:grpSp>
      <p:sp>
        <p:nvSpPr>
          <p:cNvPr id="4" name="TextBox 3">
            <a:extLst>
              <a:ext uri="{FF2B5EF4-FFF2-40B4-BE49-F238E27FC236}">
                <a16:creationId xmlns:a16="http://schemas.microsoft.com/office/drawing/2014/main" id="{23D10D63-A0A1-1522-F21D-62806EA77438}"/>
              </a:ext>
            </a:extLst>
          </p:cNvPr>
          <p:cNvSpPr txBox="1"/>
          <p:nvPr/>
        </p:nvSpPr>
        <p:spPr>
          <a:xfrm>
            <a:off x="79443" y="5022484"/>
            <a:ext cx="5462941" cy="2062103"/>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features from the prompt emission: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Fluence,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T90,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Peak flux,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Photon Index</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6" name="TextBox 5">
            <a:extLst>
              <a:ext uri="{FF2B5EF4-FFF2-40B4-BE49-F238E27FC236}">
                <a16:creationId xmlns:a16="http://schemas.microsoft.com/office/drawing/2014/main" id="{3463FF18-CD3E-4CCC-170B-53E84FCBBCA1}"/>
              </a:ext>
            </a:extLst>
          </p:cNvPr>
          <p:cNvSpPr txBox="1"/>
          <p:nvPr/>
        </p:nvSpPr>
        <p:spPr>
          <a:xfrm>
            <a:off x="5425440" y="5051858"/>
            <a:ext cx="6687117" cy="2062103"/>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features from the plateau emission: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(Ta), Flux (Fa),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Temporal index (</a:t>
            </a: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α</a:t>
            </a:r>
            <a:r>
              <a:rPr kumimoji="0" lang="en-I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Spectral index (</a:t>
            </a:r>
            <a:r>
              <a:rPr kumimoji="0" lang="el-GR"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β</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the end of plateau &amp;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Hydrogen column density (NH)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9" name="CasellaDiTesto 1">
            <a:extLst>
              <a:ext uri="{FF2B5EF4-FFF2-40B4-BE49-F238E27FC236}">
                <a16:creationId xmlns:a16="http://schemas.microsoft.com/office/drawing/2014/main" id="{7AD76864-9A3D-E77C-46E3-34AE01E23F8A}"/>
              </a:ext>
            </a:extLst>
          </p:cNvPr>
          <p:cNvSpPr txBox="1"/>
          <p:nvPr/>
        </p:nvSpPr>
        <p:spPr>
          <a:xfrm>
            <a:off x="10470745" y="173599"/>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12</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E7DCC91E-368A-6D62-D747-4A8095246F62}"/>
              </a:ext>
            </a:extLst>
          </p:cNvPr>
          <p:cNvSpPr/>
          <p:nvPr/>
        </p:nvSpPr>
        <p:spPr>
          <a:xfrm>
            <a:off x="1446028" y="1447798"/>
            <a:ext cx="3774558" cy="5034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Dainotti, Narendra, 2024, </a:t>
            </a:r>
            <a:r>
              <a:rPr lang="en-US" b="1" dirty="0" err="1"/>
              <a:t>ApJL</a:t>
            </a:r>
            <a:r>
              <a:rPr lang="en-US" b="1" dirty="0"/>
              <a:t>,</a:t>
            </a:r>
            <a:r>
              <a:rPr lang="en-US" dirty="0"/>
              <a:t> </a:t>
            </a:r>
            <a:r>
              <a:rPr lang="en-US" b="1" u="sng" dirty="0"/>
              <a:t>967L,30</a:t>
            </a:r>
            <a:endParaRPr lang="en-US" b="1" dirty="0"/>
          </a:p>
        </p:txBody>
      </p:sp>
    </p:spTree>
    <p:extLst>
      <p:ext uri="{BB962C8B-B14F-4D97-AF65-F5344CB8AC3E}">
        <p14:creationId xmlns:p14="http://schemas.microsoft.com/office/powerpoint/2010/main" val="2176265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uiExpand="1" build="p"/>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553067"/>
            <a:ext cx="12192000" cy="886408"/>
          </a:xfrm>
          <a:ln>
            <a:noFill/>
          </a:ln>
          <a:effectLst>
            <a:outerShdw blurRad="107950" dist="12700" dir="5400000" algn="ctr">
              <a:srgbClr val="000000"/>
            </a:outerShdw>
          </a:effectLst>
        </p:spPr>
        <p:txBody>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Data Sample: Outlier</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3" name="Content Placeholder 21">
            <a:extLst>
              <a:ext uri="{FF2B5EF4-FFF2-40B4-BE49-F238E27FC236}">
                <a16:creationId xmlns:a16="http://schemas.microsoft.com/office/drawing/2014/main" id="{F578401B-F23B-D5D8-06C7-BBC1C8FFFD5A}"/>
              </a:ext>
            </a:extLst>
          </p:cNvPr>
          <p:cNvSpPr>
            <a:spLocks noGrp="1"/>
          </p:cNvSpPr>
          <p:nvPr>
            <p:ph idx="1"/>
          </p:nvPr>
        </p:nvSpPr>
        <p:spPr>
          <a:xfrm>
            <a:off x="198315" y="4812168"/>
            <a:ext cx="5176908" cy="2400286"/>
          </a:xfrm>
        </p:spPr>
        <p:txBody>
          <a:bodyPr>
            <a:noAutofit/>
          </a:bodyPr>
          <a:lstStyle/>
          <a:p>
            <a:pPr marL="0" indent="0">
              <a:buNone/>
            </a:pPr>
            <a:r>
              <a:rPr lang="en-US" sz="2000" dirty="0">
                <a:solidFill>
                  <a:schemeClr val="tx1"/>
                </a:solidFill>
                <a:latin typeface="Cambria" panose="02040503050406030204" pitchFamily="18" charset="0"/>
                <a:ea typeface="Cambria" panose="02040503050406030204" pitchFamily="18" charset="0"/>
              </a:rPr>
              <a:t>Finally, we remove 3 GRBs as outliers using the Robust Linear Model with M-estimator, by selecting a cutoff weight of 0.5.</a:t>
            </a:r>
          </a:p>
        </p:txBody>
      </p:sp>
      <p:sp>
        <p:nvSpPr>
          <p:cNvPr id="8" name="TextBox 7">
            <a:extLst>
              <a:ext uri="{FF2B5EF4-FFF2-40B4-BE49-F238E27FC236}">
                <a16:creationId xmlns:a16="http://schemas.microsoft.com/office/drawing/2014/main" id="{A9FFA2D5-FF74-E39C-033B-B6BA32C1B0F0}"/>
              </a:ext>
            </a:extLst>
          </p:cNvPr>
          <p:cNvSpPr txBox="1"/>
          <p:nvPr/>
        </p:nvSpPr>
        <p:spPr>
          <a:xfrm>
            <a:off x="374806" y="6012311"/>
            <a:ext cx="4488025" cy="523220"/>
          </a:xfrm>
          <a:prstGeom prst="rect">
            <a:avLst/>
          </a:prstGeom>
          <a:noFill/>
          <a:ln w="76200">
            <a:solidFill>
              <a:srgbClr val="92D050"/>
            </a:solidFill>
          </a:ln>
          <a:scene3d>
            <a:camera prst="orthographicFront"/>
            <a:lightRig rig="threePt" dir="t"/>
          </a:scene3d>
          <a:sp3d>
            <a:bevelT/>
          </a:sp3d>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Training set</a:t>
            </a:r>
            <a:r>
              <a:rPr kumimoji="0" lang="en-US" sz="2800" b="0" i="0" u="none"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rPr>
              <a:t>= </a:t>
            </a:r>
            <a:r>
              <a:rPr kumimoji="0" lang="en-US" sz="2800" b="1" i="0" u="sng"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rPr>
              <a:t>176 GRBs</a:t>
            </a:r>
            <a:endParaRPr kumimoji="0" lang="en-US" sz="1800" b="1" i="0" u="sng"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endParaRPr>
          </a:p>
        </p:txBody>
      </p:sp>
      <p:pic>
        <p:nvPicPr>
          <p:cNvPr id="5" name="Picture 4" descr="Chart, histogram&#10;&#10;Description automatically generated">
            <a:extLst>
              <a:ext uri="{FF2B5EF4-FFF2-40B4-BE49-F238E27FC236}">
                <a16:creationId xmlns:a16="http://schemas.microsoft.com/office/drawing/2014/main" id="{C8F6EF46-8628-6758-2A35-6CF41B7366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5108" y="1596342"/>
            <a:ext cx="3153133" cy="3153133"/>
          </a:xfrm>
          <a:prstGeom prst="rect">
            <a:avLst/>
          </a:prstGeom>
          <a:ln>
            <a:solidFill>
              <a:schemeClr val="tx1"/>
            </a:solidFill>
          </a:ln>
          <a:effectLst/>
        </p:spPr>
      </p:pic>
      <p:pic>
        <p:nvPicPr>
          <p:cNvPr id="4" name="Picture 3" descr="A screenshot of a graph&#10;&#10;Description automatically generated">
            <a:extLst>
              <a:ext uri="{FF2B5EF4-FFF2-40B4-BE49-F238E27FC236}">
                <a16:creationId xmlns:a16="http://schemas.microsoft.com/office/drawing/2014/main" id="{52889233-F5BE-A17F-C81F-A39E655D1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3979" y="448206"/>
            <a:ext cx="6289706" cy="6289706"/>
          </a:xfrm>
          <a:prstGeom prst="rect">
            <a:avLst/>
          </a:prstGeom>
        </p:spPr>
      </p:pic>
      <p:sp>
        <p:nvSpPr>
          <p:cNvPr id="6" name="CasellaDiTesto 1">
            <a:extLst>
              <a:ext uri="{FF2B5EF4-FFF2-40B4-BE49-F238E27FC236}">
                <a16:creationId xmlns:a16="http://schemas.microsoft.com/office/drawing/2014/main" id="{914046A6-5995-63F8-9C0D-B31DF045DE51}"/>
              </a:ext>
            </a:extLst>
          </p:cNvPr>
          <p:cNvSpPr txBox="1"/>
          <p:nvPr/>
        </p:nvSpPr>
        <p:spPr>
          <a:xfrm>
            <a:off x="10555806" y="-75014"/>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13</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90779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09600"/>
          </a:xfrm>
          <a:ln>
            <a:noFill/>
          </a:ln>
          <a:effectLst>
            <a:outerShdw blurRad="107950" dist="12700" dir="5400000" algn="ctr">
              <a:srgbClr val="000000"/>
            </a:outerShdw>
          </a:effectLst>
        </p:spPr>
        <p:txBody>
          <a:bodyPr>
            <a:normAutofit fontScale="90000"/>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METHODOLOGY</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6" name="Slide Number Placeholder 5">
            <a:extLst>
              <a:ext uri="{FF2B5EF4-FFF2-40B4-BE49-F238E27FC236}">
                <a16:creationId xmlns:a16="http://schemas.microsoft.com/office/drawing/2014/main" id="{B5219A38-687F-4DF2-B537-39D0B8576F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72C31B-B411-4B90-8BAD-21692BA8F4B0}" type="slidenum">
              <a:rPr kumimoji="0" lang="en-IN" sz="1200" b="0" i="0" u="none" strike="noStrike" kern="1200" cap="none" spc="0" normalizeH="0" baseline="0" noProof="0" smtClean="0">
                <a:ln>
                  <a:noFill/>
                </a:ln>
                <a:solidFill>
                  <a:prstClr val="white">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IN" sz="1200" b="0" i="0" u="none" strike="noStrike" kern="1200" cap="none" spc="0" normalizeH="0" baseline="0" noProof="0">
              <a:ln>
                <a:noFill/>
              </a:ln>
              <a:solidFill>
                <a:prstClr val="white">
                  <a:tint val="82000"/>
                </a:prst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34EFF64-CA9D-0D6C-7974-DA47C4AF1C1A}"/>
              </a:ext>
            </a:extLst>
          </p:cNvPr>
          <p:cNvSpPr txBox="1"/>
          <p:nvPr/>
        </p:nvSpPr>
        <p:spPr>
          <a:xfrm>
            <a:off x="93829" y="609601"/>
            <a:ext cx="8101440" cy="2462213"/>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MULTIVARIATE IMPUTATION BY CHAINED EQUATION (MICE)</a:t>
            </a:r>
            <a:b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endPar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26% </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of 171 (45 GRBs) have missing data.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This is a method used for imputing missing data.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MICE uses the data present to infer the missing data.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We use Predictive Mean Matching method for imputation.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Previous publications have demonstrated its effectiveness</a:t>
            </a:r>
          </a:p>
        </p:txBody>
      </p:sp>
      <p:pic>
        <p:nvPicPr>
          <p:cNvPr id="7" name="Picture 6" descr="A graph with a number of text&#10;&#10;Description automatically generated with medium confidence">
            <a:extLst>
              <a:ext uri="{FF2B5EF4-FFF2-40B4-BE49-F238E27FC236}">
                <a16:creationId xmlns:a16="http://schemas.microsoft.com/office/drawing/2014/main" id="{B4B03E42-A816-3F94-D96B-DA5A98AED9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836566" y="1416091"/>
            <a:ext cx="6717140" cy="3940722"/>
          </a:xfrm>
          <a:prstGeom prst="rect">
            <a:avLst/>
          </a:prstGeom>
        </p:spPr>
      </p:pic>
      <p:sp>
        <p:nvSpPr>
          <p:cNvPr id="3" name="TextBox 2">
            <a:extLst>
              <a:ext uri="{FF2B5EF4-FFF2-40B4-BE49-F238E27FC236}">
                <a16:creationId xmlns:a16="http://schemas.microsoft.com/office/drawing/2014/main" id="{B34EFF64-CA9D-0D6C-7974-DA47C4AF1C1A}"/>
              </a:ext>
            </a:extLst>
          </p:cNvPr>
          <p:cNvSpPr txBox="1"/>
          <p:nvPr/>
        </p:nvSpPr>
        <p:spPr>
          <a:xfrm>
            <a:off x="81396" y="3109078"/>
            <a:ext cx="4456437" cy="3477875"/>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FORMULA ESTIMATION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We combine 7 predictors to generate 16000+ formula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Select a subset of formulas based on cross-validated results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Further tested on a separate test set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Formula with best correlation, RMSE and MAD are picked.</a:t>
            </a:r>
          </a:p>
        </p:txBody>
      </p:sp>
      <p:pic>
        <p:nvPicPr>
          <p:cNvPr id="4" name="Picture 3" descr="A graph of a graph with a red dot&#10;&#10;Description automatically generated">
            <a:extLst>
              <a:ext uri="{FF2B5EF4-FFF2-40B4-BE49-F238E27FC236}">
                <a16:creationId xmlns:a16="http://schemas.microsoft.com/office/drawing/2014/main" id="{59E0B410-C874-8CC1-2D4D-7846274309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6785" y="3119837"/>
            <a:ext cx="3628484" cy="3628484"/>
          </a:xfrm>
          <a:prstGeom prst="rect">
            <a:avLst/>
          </a:prstGeom>
        </p:spPr>
      </p:pic>
      <p:sp>
        <p:nvSpPr>
          <p:cNvPr id="5" name="CasellaDiTesto 1">
            <a:extLst>
              <a:ext uri="{FF2B5EF4-FFF2-40B4-BE49-F238E27FC236}">
                <a16:creationId xmlns:a16="http://schemas.microsoft.com/office/drawing/2014/main" id="{E20E27D9-39E5-4AA8-5DDB-7F357CA8C2D8}"/>
              </a:ext>
            </a:extLst>
          </p:cNvPr>
          <p:cNvSpPr txBox="1"/>
          <p:nvPr/>
        </p:nvSpPr>
        <p:spPr>
          <a:xfrm>
            <a:off x="7461732" y="0"/>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14</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733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500"/>
                                        <p:tgtEl>
                                          <p:spTgt spid="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500"/>
                                        <p:tgtEl>
                                          <p:spTgt spid="9">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4" end="4"/>
                                            </p:txEl>
                                          </p:spTgt>
                                        </p:tgtEl>
                                        <p:attrNameLst>
                                          <p:attrName>style.visibility</p:attrName>
                                        </p:attrNameLst>
                                      </p:cBhvr>
                                      <p:to>
                                        <p:strVal val="visible"/>
                                      </p:to>
                                    </p:set>
                                    <p:animEffect transition="in" filter="fade">
                                      <p:cBhvr>
                                        <p:cTn id="33" dur="500"/>
                                        <p:tgtEl>
                                          <p:spTgt spid="9">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xEl>
                                              <p:pRg st="5" end="5"/>
                                            </p:txEl>
                                          </p:spTgt>
                                        </p:tgtEl>
                                        <p:attrNameLst>
                                          <p:attrName>style.visibility</p:attrName>
                                        </p:attrNameLst>
                                      </p:cBhvr>
                                      <p:to>
                                        <p:strVal val="visible"/>
                                      </p:to>
                                    </p:set>
                                    <p:animEffect transition="in" filter="fade">
                                      <p:cBhvr>
                                        <p:cTn id="38" dur="500"/>
                                        <p:tgtEl>
                                          <p:spTgt spid="9">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bg/>
                                          </p:spTgt>
                                        </p:tgtEl>
                                        <p:attrNameLst>
                                          <p:attrName>style.visibility</p:attrName>
                                        </p:attrNameLst>
                                      </p:cBhvr>
                                      <p:to>
                                        <p:strVal val="visible"/>
                                      </p:to>
                                    </p:set>
                                    <p:animEffect transition="in" filter="fade">
                                      <p:cBhvr>
                                        <p:cTn id="43" dur="500"/>
                                        <p:tgtEl>
                                          <p:spTgt spid="3">
                                            <p:bg/>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Effect transition="in" filter="fade">
                                      <p:cBhvr>
                                        <p:cTn id="46" dur="500"/>
                                        <p:tgtEl>
                                          <p:spTgt spid="3">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Effect transition="in" filter="fade">
                                      <p:cBhvr>
                                        <p:cTn id="51" dur="500"/>
                                        <p:tgtEl>
                                          <p:spTgt spid="3">
                                            <p:txEl>
                                              <p:pRg st="2" end="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Effect transition="in" filter="fade">
                                      <p:cBhvr>
                                        <p:cTn id="59" dur="500"/>
                                        <p:tgtEl>
                                          <p:spTgt spid="3">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xEl>
                                              <p:pRg st="4" end="4"/>
                                            </p:txEl>
                                          </p:spTgt>
                                        </p:tgtEl>
                                        <p:attrNameLst>
                                          <p:attrName>style.visibility</p:attrName>
                                        </p:attrNameLst>
                                      </p:cBhvr>
                                      <p:to>
                                        <p:strVal val="visible"/>
                                      </p:to>
                                    </p:set>
                                    <p:animEffect transition="in" filter="fade">
                                      <p:cBhvr>
                                        <p:cTn id="64" dur="500"/>
                                        <p:tgtEl>
                                          <p:spTgt spid="3">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
                                            <p:txEl>
                                              <p:pRg st="5" end="5"/>
                                            </p:txEl>
                                          </p:spTgt>
                                        </p:tgtEl>
                                        <p:attrNameLst>
                                          <p:attrName>style.visibility</p:attrName>
                                        </p:attrNameLst>
                                      </p:cBhvr>
                                      <p:to>
                                        <p:strVal val="visible"/>
                                      </p:to>
                                    </p:set>
                                    <p:animEffect transition="in" filter="fade">
                                      <p:cBhvr>
                                        <p:cTn id="6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477602"/>
            <a:ext cx="12192000" cy="1073020"/>
          </a:xfrm>
          <a:ln>
            <a:noFill/>
          </a:ln>
          <a:effectLst>
            <a:outerShdw blurRad="107950" dist="12700" dir="5400000" algn="ctr">
              <a:srgbClr val="000000"/>
            </a:outerShdw>
          </a:effectLst>
        </p:spPr>
        <p:txBody>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Methodology</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3" name="Content Placeholder 21">
            <a:extLst>
              <a:ext uri="{FF2B5EF4-FFF2-40B4-BE49-F238E27FC236}">
                <a16:creationId xmlns:a16="http://schemas.microsoft.com/office/drawing/2014/main" id="{F578401B-F23B-D5D8-06C7-BBC1C8FFFD5A}"/>
              </a:ext>
            </a:extLst>
          </p:cNvPr>
          <p:cNvSpPr>
            <a:spLocks noGrp="1"/>
          </p:cNvSpPr>
          <p:nvPr>
            <p:ph idx="1"/>
          </p:nvPr>
        </p:nvSpPr>
        <p:spPr>
          <a:xfrm>
            <a:off x="1772816" y="3149528"/>
            <a:ext cx="5598368" cy="2360645"/>
          </a:xfrm>
        </p:spPr>
        <p:txBody>
          <a:bodyPr>
            <a:noAutofit/>
          </a:bodyPr>
          <a:lstStyle/>
          <a:p>
            <a:pPr marL="457200" indent="-457200">
              <a:buFont typeface="+mj-lt"/>
              <a:buAutoNum type="arabicPeriod"/>
            </a:pPr>
            <a:r>
              <a:rPr lang="en-US" sz="2400" dirty="0">
                <a:solidFill>
                  <a:schemeClr val="tx1"/>
                </a:solidFill>
                <a:latin typeface="Cambria" panose="02040503050406030204" pitchFamily="18" charset="0"/>
                <a:ea typeface="Cambria" panose="02040503050406030204" pitchFamily="18" charset="0"/>
              </a:rPr>
              <a:t>Generalized Linear Model (GLM)</a:t>
            </a:r>
          </a:p>
          <a:p>
            <a:pPr marL="457200" indent="-457200">
              <a:buFont typeface="+mj-lt"/>
              <a:buAutoNum type="arabicPeriod"/>
            </a:pPr>
            <a:r>
              <a:rPr lang="en-US" sz="2400" dirty="0">
                <a:solidFill>
                  <a:schemeClr val="tx1"/>
                </a:solidFill>
                <a:latin typeface="Cambria" panose="02040503050406030204" pitchFamily="18" charset="0"/>
                <a:ea typeface="Cambria" panose="02040503050406030204" pitchFamily="18" charset="0"/>
              </a:rPr>
              <a:t>Bayesian GLM</a:t>
            </a:r>
          </a:p>
          <a:p>
            <a:pPr marL="457200" indent="-457200">
              <a:buFont typeface="+mj-lt"/>
              <a:buAutoNum type="arabicPeriod"/>
            </a:pPr>
            <a:r>
              <a:rPr lang="en-US" sz="2400" dirty="0">
                <a:solidFill>
                  <a:schemeClr val="tx1"/>
                </a:solidFill>
                <a:latin typeface="Cambria" panose="02040503050406030204" pitchFamily="18" charset="0"/>
                <a:ea typeface="Cambria" panose="02040503050406030204" pitchFamily="18" charset="0"/>
              </a:rPr>
              <a:t>GAM</a:t>
            </a:r>
          </a:p>
          <a:p>
            <a:pPr marL="457200" indent="-457200">
              <a:buFont typeface="+mj-lt"/>
              <a:buAutoNum type="arabicPeriod"/>
            </a:pPr>
            <a:r>
              <a:rPr lang="en-US" sz="2400" dirty="0" err="1">
                <a:solidFill>
                  <a:schemeClr val="tx1"/>
                </a:solidFill>
                <a:latin typeface="Cambria" panose="02040503050406030204" pitchFamily="18" charset="0"/>
                <a:ea typeface="Cambria" panose="02040503050406030204" pitchFamily="18" charset="0"/>
              </a:rPr>
              <a:t>StepAIC</a:t>
            </a:r>
            <a:endParaRPr lang="en-US" sz="2400" dirty="0">
              <a:solidFill>
                <a:schemeClr val="tx1"/>
              </a:solidFill>
              <a:latin typeface="Cambria" panose="02040503050406030204" pitchFamily="18" charset="0"/>
              <a:ea typeface="Cambria" panose="02040503050406030204" pitchFamily="18" charset="0"/>
            </a:endParaRPr>
          </a:p>
        </p:txBody>
      </p:sp>
      <p:sp>
        <p:nvSpPr>
          <p:cNvPr id="4" name="Right Brace 3">
            <a:extLst>
              <a:ext uri="{FF2B5EF4-FFF2-40B4-BE49-F238E27FC236}">
                <a16:creationId xmlns:a16="http://schemas.microsoft.com/office/drawing/2014/main" id="{8E36B2AF-A81E-4505-7EB4-779A6C3F6CCC}"/>
              </a:ext>
            </a:extLst>
          </p:cNvPr>
          <p:cNvSpPr/>
          <p:nvPr/>
        </p:nvSpPr>
        <p:spPr>
          <a:xfrm>
            <a:off x="6401577" y="3098490"/>
            <a:ext cx="1352939" cy="206235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TextBox 4">
            <a:extLst>
              <a:ext uri="{FF2B5EF4-FFF2-40B4-BE49-F238E27FC236}">
                <a16:creationId xmlns:a16="http://schemas.microsoft.com/office/drawing/2014/main" id="{7B3EE3D6-A30A-7425-4E1F-29EA7101F309}"/>
              </a:ext>
            </a:extLst>
          </p:cNvPr>
          <p:cNvSpPr txBox="1"/>
          <p:nvPr/>
        </p:nvSpPr>
        <p:spPr>
          <a:xfrm>
            <a:off x="7754516" y="3800964"/>
            <a:ext cx="4065037"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3200" b="0" i="0" u="none" strike="noStrike" kern="1200" cap="none" spc="0" normalizeH="0" baseline="0" noProof="0" dirty="0">
                <a:ln>
                  <a:noFill/>
                </a:ln>
                <a:solidFill>
                  <a:prstClr val="black"/>
                </a:solidFill>
                <a:effectLst/>
                <a:uLnTx/>
                <a:uFillTx/>
                <a:latin typeface="Century Gothic" panose="020B0502020202020204"/>
                <a:ea typeface="+mn-ea"/>
                <a:cs typeface="+mn-cs"/>
              </a:rPr>
              <a:t>SuperLearner!</a:t>
            </a:r>
            <a:endParaRPr kumimoji="0" lang="en-IN"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cxnSp>
        <p:nvCxnSpPr>
          <p:cNvPr id="13" name="Connector: Curved 12">
            <a:extLst>
              <a:ext uri="{FF2B5EF4-FFF2-40B4-BE49-F238E27FC236}">
                <a16:creationId xmlns:a16="http://schemas.microsoft.com/office/drawing/2014/main" id="{E985B6D9-E2FA-E4FC-21FD-1DF011E7DBC6}"/>
              </a:ext>
            </a:extLst>
          </p:cNvPr>
          <p:cNvCxnSpPr>
            <a:cxnSpLocks/>
            <a:stCxn id="7" idx="1"/>
          </p:cNvCxnSpPr>
          <p:nvPr/>
        </p:nvCxnSpPr>
        <p:spPr>
          <a:xfrm rot="10800000" flipH="1" flipV="1">
            <a:off x="1020146" y="2112651"/>
            <a:ext cx="769002" cy="2342185"/>
          </a:xfrm>
          <a:prstGeom prst="curvedConnector4">
            <a:avLst>
              <a:gd name="adj1" fmla="val -29727"/>
              <a:gd name="adj2" fmla="val 99902"/>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14" name="Connector: Curved 13">
            <a:extLst>
              <a:ext uri="{FF2B5EF4-FFF2-40B4-BE49-F238E27FC236}">
                <a16:creationId xmlns:a16="http://schemas.microsoft.com/office/drawing/2014/main" id="{E1368DE9-F05E-E4F6-0C5C-3E730FC21CE5}"/>
              </a:ext>
            </a:extLst>
          </p:cNvPr>
          <p:cNvCxnSpPr>
            <a:cxnSpLocks/>
            <a:stCxn id="7" idx="1"/>
          </p:cNvCxnSpPr>
          <p:nvPr/>
        </p:nvCxnSpPr>
        <p:spPr>
          <a:xfrm rot="10800000" flipH="1" flipV="1">
            <a:off x="1020145" y="2112651"/>
            <a:ext cx="769003" cy="1325149"/>
          </a:xfrm>
          <a:prstGeom prst="curvedConnector4">
            <a:avLst>
              <a:gd name="adj1" fmla="val -29727"/>
              <a:gd name="adj2" fmla="val 98066"/>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cxnSp>
        <p:nvCxnSpPr>
          <p:cNvPr id="21" name="Connector: Curved 20">
            <a:extLst>
              <a:ext uri="{FF2B5EF4-FFF2-40B4-BE49-F238E27FC236}">
                <a16:creationId xmlns:a16="http://schemas.microsoft.com/office/drawing/2014/main" id="{CDB1F7B1-5B66-A846-46C1-CE016F346925}"/>
              </a:ext>
            </a:extLst>
          </p:cNvPr>
          <p:cNvCxnSpPr>
            <a:cxnSpLocks/>
            <a:stCxn id="7" idx="1"/>
          </p:cNvCxnSpPr>
          <p:nvPr/>
        </p:nvCxnSpPr>
        <p:spPr>
          <a:xfrm rot="10800000" flipH="1" flipV="1">
            <a:off x="1020146" y="2112651"/>
            <a:ext cx="769002" cy="1853967"/>
          </a:xfrm>
          <a:prstGeom prst="curvedConnector4">
            <a:avLst>
              <a:gd name="adj1" fmla="val -29727"/>
              <a:gd name="adj2" fmla="val 100462"/>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8F150AD3-AB5B-C43B-9CE7-48E306A9573D}"/>
              </a:ext>
            </a:extLst>
          </p:cNvPr>
          <p:cNvSpPr txBox="1"/>
          <p:nvPr/>
        </p:nvSpPr>
        <p:spPr>
          <a:xfrm>
            <a:off x="1020146" y="1697153"/>
            <a:ext cx="10151707" cy="830997"/>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log(z+1) = (log(NH) + log(T90) + </a:t>
            </a:r>
            <a:r>
              <a:rPr kumimoji="0" lang="en-US" sz="24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PhotonIndex</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 log(Fa))</a:t>
            </a:r>
            <a:r>
              <a:rPr kumimoji="0" lang="en-US" sz="2400" b="0" i="0" u="none" strike="noStrike" kern="1200" cap="none" spc="0" normalizeH="0" baseline="30000" noProof="0" dirty="0">
                <a:ln>
                  <a:noFill/>
                </a:ln>
                <a:solidFill>
                  <a:prstClr val="white"/>
                </a:solidFill>
                <a:effectLst/>
                <a:uLnTx/>
                <a:uFillTx/>
                <a:latin typeface="Cambria" panose="02040503050406030204" pitchFamily="18" charset="0"/>
                <a:ea typeface="Cambria" panose="02040503050406030204" pitchFamily="18" charset="0"/>
                <a:cs typeface="+mn-cs"/>
              </a:rPr>
              <a:t>2</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 log(Ta) + </a:t>
            </a:r>
            <a:r>
              <a:rPr kumimoji="0" lang="el-GR"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α</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 </a:t>
            </a:r>
            <a:r>
              <a:rPr kumimoji="0" lang="el-GR"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β</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 			 log</a:t>
            </a:r>
            <a:r>
              <a:rPr kumimoji="0" lang="el-GR"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Fluence) + log</a:t>
            </a:r>
            <a:r>
              <a:rPr kumimoji="0" lang="el-GR"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r>
              <a:rPr kumimoji="0" lang="en-US" sz="24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Peakflux</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endParaRPr kumimoji="0" lang="en-IN"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6" name="TextBox 25">
            <a:extLst>
              <a:ext uri="{FF2B5EF4-FFF2-40B4-BE49-F238E27FC236}">
                <a16:creationId xmlns:a16="http://schemas.microsoft.com/office/drawing/2014/main" id="{4296BDDD-16CC-7155-D5B6-598DBCE223E8}"/>
              </a:ext>
            </a:extLst>
          </p:cNvPr>
          <p:cNvSpPr txBox="1"/>
          <p:nvPr/>
        </p:nvSpPr>
        <p:spPr>
          <a:xfrm>
            <a:off x="-7776" y="5389635"/>
            <a:ext cx="12192000" cy="144655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We did test many other ML models, but these 4 obtained the highest weights by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SuperLearner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consistently.</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For GLM and bayes GLM to use the formula we had to develop custom functions in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SuperLearner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For the results we perform 10-fold cross validation 100 times and take their average.</a:t>
            </a:r>
            <a:endParaRPr kumimoji="0" lang="en-IN"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CasellaDiTesto 1">
            <a:extLst>
              <a:ext uri="{FF2B5EF4-FFF2-40B4-BE49-F238E27FC236}">
                <a16:creationId xmlns:a16="http://schemas.microsoft.com/office/drawing/2014/main" id="{002B2DE4-B265-6C1D-A05C-3CE05FED46EA}"/>
              </a:ext>
            </a:extLst>
          </p:cNvPr>
          <p:cNvSpPr txBox="1"/>
          <p:nvPr/>
        </p:nvSpPr>
        <p:spPr>
          <a:xfrm>
            <a:off x="10481378" y="87584"/>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15</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0532370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numbers and letters&#10;&#10;Description automatically generated with medium confidence">
            <a:extLst>
              <a:ext uri="{FF2B5EF4-FFF2-40B4-BE49-F238E27FC236}">
                <a16:creationId xmlns:a16="http://schemas.microsoft.com/office/drawing/2014/main" id="{85AAE230-FF53-8CFA-6CE1-F647535DD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346" y="3334685"/>
            <a:ext cx="3418745" cy="3418745"/>
          </a:xfrm>
          <a:prstGeom prst="rect">
            <a:avLst/>
          </a:prstGeom>
          <a:ln>
            <a:solidFill>
              <a:schemeClr val="bg1"/>
            </a:solidFill>
          </a:ln>
        </p:spPr>
      </p:pic>
      <p:sp>
        <p:nvSpPr>
          <p:cNvPr id="2" name="Title 1"/>
          <p:cNvSpPr>
            <a:spLocks noGrp="1"/>
          </p:cNvSpPr>
          <p:nvPr>
            <p:ph type="title"/>
          </p:nvPr>
        </p:nvSpPr>
        <p:spPr>
          <a:xfrm>
            <a:off x="0" y="1"/>
            <a:ext cx="12192000" cy="550606"/>
          </a:xfrm>
          <a:ln>
            <a:noFill/>
          </a:ln>
          <a:effectLst>
            <a:outerShdw blurRad="107950" dist="12700" dir="5400000" algn="ctr">
              <a:srgbClr val="000000"/>
            </a:outerShdw>
          </a:effectLst>
        </p:spPr>
        <p:txBody>
          <a:bodyPr>
            <a:normAutofit fontScale="90000"/>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RESULTS</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9" name="TextBox 8">
            <a:extLst>
              <a:ext uri="{FF2B5EF4-FFF2-40B4-BE49-F238E27FC236}">
                <a16:creationId xmlns:a16="http://schemas.microsoft.com/office/drawing/2014/main" id="{B34EFF64-CA9D-0D6C-7974-DA47C4AF1C1A}"/>
              </a:ext>
            </a:extLst>
          </p:cNvPr>
          <p:cNvSpPr txBox="1"/>
          <p:nvPr/>
        </p:nvSpPr>
        <p:spPr>
          <a:xfrm>
            <a:off x="90485" y="567121"/>
            <a:ext cx="5532292" cy="6186309"/>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CV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This is after bias </a:t>
            </a:r>
            <a:r>
              <a:rPr kumimoji="0" lang="en-US" sz="22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correction+removing</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outliers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sng"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Pearson correlation 0.93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sng"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Mean square error 0.21</a:t>
            </a:r>
            <a:br>
              <a:rPr kumimoji="0" lang="en-US" sz="2200" b="1" i="0" u="sng"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endParaRPr kumimoji="0" lang="en-US" sz="2200" b="1" i="0" u="sng"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61% higher correlation than </a:t>
            </a:r>
            <a:r>
              <a:rPr kumimoji="0" lang="en-US" sz="22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Ukwatta</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et. al 2016.</a:t>
            </a:r>
            <a:b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Less number of predictors (7 vs 11).</a:t>
            </a:r>
            <a:b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log(NH) and log(Fa) most important redshift predictors.</a:t>
            </a:r>
            <a:b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sng"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Two out of top 3 predictors are plateau</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103 GRBs used for LF &amp; DRE</a:t>
            </a:r>
          </a:p>
        </p:txBody>
      </p:sp>
      <p:pic>
        <p:nvPicPr>
          <p:cNvPr id="4" name="Picture 3" descr="A graph of a graph of a number of red and green lines&#10;&#10;Description automatically generated with medium confidence">
            <a:extLst>
              <a:ext uri="{FF2B5EF4-FFF2-40B4-BE49-F238E27FC236}">
                <a16:creationId xmlns:a16="http://schemas.microsoft.com/office/drawing/2014/main" id="{F79FF7E1-0546-1DD5-4700-000CDDA112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7018" y="0"/>
            <a:ext cx="4824982" cy="4824982"/>
          </a:xfrm>
          <a:prstGeom prst="rect">
            <a:avLst/>
          </a:prstGeom>
          <a:ln>
            <a:solidFill>
              <a:schemeClr val="bg1"/>
            </a:solidFill>
          </a:ln>
        </p:spPr>
      </p:pic>
      <p:sp>
        <p:nvSpPr>
          <p:cNvPr id="5" name="CasellaDiTesto 1">
            <a:extLst>
              <a:ext uri="{FF2B5EF4-FFF2-40B4-BE49-F238E27FC236}">
                <a16:creationId xmlns:a16="http://schemas.microsoft.com/office/drawing/2014/main" id="{AE097112-56EF-5004-40BE-D9416D354DEB}"/>
              </a:ext>
            </a:extLst>
          </p:cNvPr>
          <p:cNvSpPr txBox="1"/>
          <p:nvPr/>
        </p:nvSpPr>
        <p:spPr>
          <a:xfrm>
            <a:off x="11492693" y="6232257"/>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dirty="0">
                <a:solidFill>
                  <a:prstClr val="white"/>
                </a:solidFill>
                <a:latin typeface="Century Gothic" panose="020B0502020202020204"/>
              </a:rPr>
              <a:t>16</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ectangle 2">
            <a:extLst>
              <a:ext uri="{FF2B5EF4-FFF2-40B4-BE49-F238E27FC236}">
                <a16:creationId xmlns:a16="http://schemas.microsoft.com/office/drawing/2014/main" id="{0E937A65-E742-E20F-3205-870EEC80448F}"/>
              </a:ext>
            </a:extLst>
          </p:cNvPr>
          <p:cNvSpPr/>
          <p:nvPr/>
        </p:nvSpPr>
        <p:spPr>
          <a:xfrm>
            <a:off x="9623630" y="4994525"/>
            <a:ext cx="2153105" cy="13878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optical sample and the Dainotti correlation parameters are recovered </a:t>
            </a:r>
          </a:p>
        </p:txBody>
      </p:sp>
    </p:spTree>
    <p:extLst>
      <p:ext uri="{BB962C8B-B14F-4D97-AF65-F5344CB8AC3E}">
        <p14:creationId xmlns:p14="http://schemas.microsoft.com/office/powerpoint/2010/main" val="284307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500"/>
                                        <p:tgtEl>
                                          <p:spTgt spid="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animEffect transition="in" filter="fade">
                                      <p:cBhvr>
                                        <p:cTn id="23" dur="500"/>
                                        <p:tgtEl>
                                          <p:spTgt spid="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animEffect transition="in" filter="fade">
                                      <p:cBhvr>
                                        <p:cTn id="28" dur="500"/>
                                        <p:tgtEl>
                                          <p:spTgt spid="9">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5" end="5"/>
                                            </p:txEl>
                                          </p:spTgt>
                                        </p:tgtEl>
                                        <p:attrNameLst>
                                          <p:attrName>style.visibility</p:attrName>
                                        </p:attrNameLst>
                                      </p:cBhvr>
                                      <p:to>
                                        <p:strVal val="visible"/>
                                      </p:to>
                                    </p:set>
                                    <p:animEffect transition="in" filter="fade">
                                      <p:cBhvr>
                                        <p:cTn id="33" dur="500"/>
                                        <p:tgtEl>
                                          <p:spTgt spid="9">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xEl>
                                              <p:pRg st="6" end="6"/>
                                            </p:txEl>
                                          </p:spTgt>
                                        </p:tgtEl>
                                        <p:attrNameLst>
                                          <p:attrName>style.visibility</p:attrName>
                                        </p:attrNameLst>
                                      </p:cBhvr>
                                      <p:to>
                                        <p:strVal val="visible"/>
                                      </p:to>
                                    </p:set>
                                    <p:animEffect transition="in" filter="fade">
                                      <p:cBhvr>
                                        <p:cTn id="38" dur="500"/>
                                        <p:tgtEl>
                                          <p:spTgt spid="9">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xEl>
                                              <p:pRg st="7" end="7"/>
                                            </p:txEl>
                                          </p:spTgt>
                                        </p:tgtEl>
                                        <p:attrNameLst>
                                          <p:attrName>style.visibility</p:attrName>
                                        </p:attrNameLst>
                                      </p:cBhvr>
                                      <p:to>
                                        <p:strVal val="visible"/>
                                      </p:to>
                                    </p:set>
                                    <p:animEffect transition="in" filter="fade">
                                      <p:cBhvr>
                                        <p:cTn id="43" dur="500"/>
                                        <p:tgtEl>
                                          <p:spTgt spid="9">
                                            <p:txEl>
                                              <p:pRg st="7" end="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xEl>
                                              <p:pRg st="8" end="8"/>
                                            </p:txEl>
                                          </p:spTgt>
                                        </p:tgtEl>
                                        <p:attrNameLst>
                                          <p:attrName>style.visibility</p:attrName>
                                        </p:attrNameLst>
                                      </p:cBhvr>
                                      <p:to>
                                        <p:strVal val="visible"/>
                                      </p:to>
                                    </p:set>
                                    <p:animEffect transition="in" filter="fade">
                                      <p:cBhvr>
                                        <p:cTn id="51" dur="500"/>
                                        <p:tgtEl>
                                          <p:spTgt spid="9">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xEl>
                                              <p:pRg st="10" end="10"/>
                                            </p:txEl>
                                          </p:spTgt>
                                        </p:tgtEl>
                                        <p:attrNameLst>
                                          <p:attrName>style.visibility</p:attrName>
                                        </p:attrNameLst>
                                      </p:cBhvr>
                                      <p:to>
                                        <p:strVal val="visible"/>
                                      </p:to>
                                    </p:set>
                                    <p:animEffect transition="in" filter="fade">
                                      <p:cBhvr>
                                        <p:cTn id="56"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6CF5-0F1F-E036-49DC-CC9F3A51E537}"/>
              </a:ext>
            </a:extLst>
          </p:cNvPr>
          <p:cNvSpPr>
            <a:spLocks noGrp="1"/>
          </p:cNvSpPr>
          <p:nvPr>
            <p:ph type="title"/>
          </p:nvPr>
        </p:nvSpPr>
        <p:spPr>
          <a:xfrm>
            <a:off x="1356972" y="838200"/>
            <a:ext cx="8761413" cy="706964"/>
          </a:xfrm>
        </p:spPr>
        <p:txBody>
          <a:bodyPr/>
          <a:lstStyle/>
          <a:p>
            <a:r>
              <a:rPr lang="en-US" b="1" dirty="0"/>
              <a:t>The generalization and the training set</a:t>
            </a:r>
          </a:p>
        </p:txBody>
      </p:sp>
      <p:pic>
        <p:nvPicPr>
          <p:cNvPr id="5" name="Content Placeholder 4" descr="A graph of a training set&#10;&#10;Description automatically generated">
            <a:extLst>
              <a:ext uri="{FF2B5EF4-FFF2-40B4-BE49-F238E27FC236}">
                <a16:creationId xmlns:a16="http://schemas.microsoft.com/office/drawing/2014/main" id="{45A4AE96-2D3B-0919-66F5-EF9802D7AF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0241" y="2232838"/>
            <a:ext cx="7687339" cy="4380614"/>
          </a:xfrm>
        </p:spPr>
      </p:pic>
      <p:sp>
        <p:nvSpPr>
          <p:cNvPr id="6" name="Rectangle 5">
            <a:extLst>
              <a:ext uri="{FF2B5EF4-FFF2-40B4-BE49-F238E27FC236}">
                <a16:creationId xmlns:a16="http://schemas.microsoft.com/office/drawing/2014/main" id="{12C18C8F-8EEE-DC65-70E7-C38E0095CAE9}"/>
              </a:ext>
            </a:extLst>
          </p:cNvPr>
          <p:cNvSpPr/>
          <p:nvPr/>
        </p:nvSpPr>
        <p:spPr>
          <a:xfrm>
            <a:off x="8367823" y="2158410"/>
            <a:ext cx="3264196" cy="12705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rPr>
              <a:t>Based on the X-ray redshift sample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Neue"/>
                <a:ea typeface="+mn-ea"/>
                <a:cs typeface="+mn-cs"/>
              </a:rPr>
              <a:t>Dainotti, … et al. 2024, </a:t>
            </a:r>
            <a:r>
              <a:rPr kumimoji="0" lang="en-US" sz="1800" b="1" i="0" u="none" strike="noStrike" kern="1200" cap="none" spc="0" normalizeH="0" baseline="0" noProof="0" dirty="0" err="1">
                <a:ln>
                  <a:noFill/>
                </a:ln>
                <a:solidFill>
                  <a:prstClr val="white"/>
                </a:solidFill>
                <a:effectLst/>
                <a:uLnTx/>
                <a:uFillTx/>
                <a:latin typeface="Helvetica Neue"/>
                <a:ea typeface="+mn-ea"/>
                <a:cs typeface="+mn-cs"/>
              </a:rPr>
              <a:t>ApJS</a:t>
            </a:r>
            <a:r>
              <a:rPr kumimoji="0" lang="en-US" sz="1800" b="1" i="0" u="none" strike="noStrike" kern="1200" cap="none" spc="0" normalizeH="0" baseline="0" noProof="0" dirty="0">
                <a:ln>
                  <a:noFill/>
                </a:ln>
                <a:solidFill>
                  <a:prstClr val="white"/>
                </a:solidFill>
                <a:effectLst/>
                <a:uLnTx/>
                <a:uFillTx/>
                <a:latin typeface="Helvetica Neue"/>
                <a:ea typeface="+mn-ea"/>
                <a:cs typeface="+mn-cs"/>
              </a:rPr>
              <a:t>, 271, 1, id.22.</a:t>
            </a:r>
            <a:endPar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Rectangle 6">
            <a:extLst>
              <a:ext uri="{FF2B5EF4-FFF2-40B4-BE49-F238E27FC236}">
                <a16:creationId xmlns:a16="http://schemas.microsoft.com/office/drawing/2014/main" id="{55B30BCD-2863-6164-82D6-81636E13313D}"/>
              </a:ext>
            </a:extLst>
          </p:cNvPr>
          <p:cNvSpPr/>
          <p:nvPr/>
        </p:nvSpPr>
        <p:spPr>
          <a:xfrm>
            <a:off x="8633636" y="4561366"/>
            <a:ext cx="2690038" cy="14584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rPr>
              <a:t>Distributions of </a:t>
            </a:r>
            <a:r>
              <a:rPr kumimoji="0" lang="en-US" sz="1800" b="1" i="0" u="none" strike="noStrike" kern="1200" cap="none" spc="0" normalizeH="0" baseline="0" noProof="0" dirty="0" err="1">
                <a:ln>
                  <a:noFill/>
                </a:ln>
                <a:solidFill>
                  <a:prstClr val="white"/>
                </a:solidFill>
                <a:effectLst/>
                <a:uLnTx/>
                <a:uFillTx/>
                <a:latin typeface="Century Gothic" panose="020B0502020202020204"/>
                <a:ea typeface="+mn-ea"/>
                <a:cs typeface="+mn-cs"/>
              </a:rPr>
              <a:t>logTa</a:t>
            </a:r>
            <a:r>
              <a:rPr kumimoji="0" lang="en-US" sz="1800" b="1" i="0" u="none" strike="noStrike" kern="1200" cap="none" spc="0" normalizeH="0" baseline="0" noProof="0" dirty="0">
                <a:ln>
                  <a:noFill/>
                </a:ln>
                <a:solidFill>
                  <a:prstClr val="white"/>
                </a:solidFill>
                <a:effectLst/>
                <a:uLnTx/>
                <a:uFillTx/>
                <a:latin typeface="Century Gothic" panose="020B0502020202020204"/>
                <a:ea typeface="+mn-ea"/>
                <a:cs typeface="+mn-cs"/>
              </a:rPr>
              <a:t> and log NH are different between the training set and the generalization set</a:t>
            </a:r>
          </a:p>
        </p:txBody>
      </p:sp>
      <p:sp>
        <p:nvSpPr>
          <p:cNvPr id="3" name="CasellaDiTesto 1">
            <a:extLst>
              <a:ext uri="{FF2B5EF4-FFF2-40B4-BE49-F238E27FC236}">
                <a16:creationId xmlns:a16="http://schemas.microsoft.com/office/drawing/2014/main" id="{038EBE92-FDA4-B856-62BA-4BF16C947844}"/>
              </a:ext>
            </a:extLst>
          </p:cNvPr>
          <p:cNvSpPr txBox="1"/>
          <p:nvPr/>
        </p:nvSpPr>
        <p:spPr>
          <a:xfrm>
            <a:off x="10460716" y="204323"/>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19</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TextBox 7">
            <a:extLst>
              <a:ext uri="{FF2B5EF4-FFF2-40B4-BE49-F238E27FC236}">
                <a16:creationId xmlns:a16="http://schemas.microsoft.com/office/drawing/2014/main" id="{6BBAB2BC-31FD-378C-5C2F-B46E744CD9FE}"/>
              </a:ext>
            </a:extLst>
          </p:cNvPr>
          <p:cNvSpPr txBox="1"/>
          <p:nvPr/>
        </p:nvSpPr>
        <p:spPr>
          <a:xfrm>
            <a:off x="8027580" y="3502740"/>
            <a:ext cx="6096000" cy="9848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Similar differences in</a:t>
            </a:r>
            <a:r>
              <a:rPr lang="en-IN" sz="2000" b="1" dirty="0">
                <a:latin typeface="Cambria" panose="02040503050406030204" pitchFamily="18" charset="0"/>
                <a:ea typeface="Cambria" panose="02040503050406030204" pitchFamily="18" charset="0"/>
              </a:rPr>
              <a:t> </a:t>
            </a:r>
          </a:p>
          <a:p>
            <a:pPr lvl="0" defTabSz="457200">
              <a:defRPr/>
            </a:pPr>
            <a:r>
              <a:rPr lang="en-US" sz="2000" dirty="0" err="1"/>
              <a:t>Aldowma</a:t>
            </a:r>
            <a:r>
              <a:rPr lang="en-US" sz="2000" dirty="0"/>
              <a:t> &amp; Razzaque</a:t>
            </a:r>
            <a:br>
              <a:rPr lang="en-US" sz="2000" dirty="0"/>
            </a:br>
            <a:r>
              <a:rPr lang="en-US" sz="1800" dirty="0"/>
              <a:t>2024MNRAS.529.2676A</a:t>
            </a:r>
            <a:endParaRPr kumimoji="0" lang="en-IN" sz="2000" b="1" i="0" u="none"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5734595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917" y="487617"/>
            <a:ext cx="10970220" cy="1478570"/>
          </a:xfrm>
          <a:ln>
            <a:noFill/>
          </a:ln>
          <a:effectLst>
            <a:outerShdw blurRad="107950" dist="12700" dir="5400000" algn="ctr">
              <a:srgbClr val="000000"/>
            </a:outerShdw>
          </a:effectLst>
        </p:spPr>
        <p:txBody>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After Optimal Transport Bias Correction </a:t>
            </a:r>
            <a:b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br>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(the X-ray sample)</a:t>
            </a:r>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sym typeface="Wingdings" panose="05000000000000000000" pitchFamily="2" charset="2"/>
              </a:rPr>
              <a:t> Dainotti, et al </a:t>
            </a:r>
            <a:r>
              <a:rPr lang="en-US" sz="2800" dirty="0"/>
              <a:t>2024ApJS..271...22D</a:t>
            </a:r>
            <a:endParaRPr lang="en-IN" sz="2800"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pic>
        <p:nvPicPr>
          <p:cNvPr id="4" name="Picture 3">
            <a:extLst>
              <a:ext uri="{FF2B5EF4-FFF2-40B4-BE49-F238E27FC236}">
                <a16:creationId xmlns:a16="http://schemas.microsoft.com/office/drawing/2014/main" id="{209CB85C-6EA4-378F-3EFB-2A14248BB1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576" y="2094615"/>
            <a:ext cx="4622828" cy="4622828"/>
          </a:xfrm>
          <a:prstGeom prst="rect">
            <a:avLst/>
          </a:prstGeom>
          <a:ln>
            <a:solidFill>
              <a:schemeClr val="tx1"/>
            </a:solidFill>
          </a:ln>
        </p:spPr>
      </p:pic>
      <p:pic>
        <p:nvPicPr>
          <p:cNvPr id="6" name="Picture 5">
            <a:extLst>
              <a:ext uri="{FF2B5EF4-FFF2-40B4-BE49-F238E27FC236}">
                <a16:creationId xmlns:a16="http://schemas.microsoft.com/office/drawing/2014/main" id="{6D8FED5F-F6C4-882B-DFC8-CA8B7AA7AC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88793" y="2252335"/>
            <a:ext cx="4465106" cy="4465106"/>
          </a:xfrm>
          <a:prstGeom prst="rect">
            <a:avLst/>
          </a:prstGeom>
          <a:ln>
            <a:solidFill>
              <a:schemeClr val="tx1"/>
            </a:solidFill>
          </a:ln>
        </p:spPr>
      </p:pic>
      <p:sp>
        <p:nvSpPr>
          <p:cNvPr id="7" name="Arrow: Right 6">
            <a:extLst>
              <a:ext uri="{FF2B5EF4-FFF2-40B4-BE49-F238E27FC236}">
                <a16:creationId xmlns:a16="http://schemas.microsoft.com/office/drawing/2014/main" id="{1AD41ABC-AC7B-7DEB-FDB5-9A68BD542A64}"/>
              </a:ext>
            </a:extLst>
          </p:cNvPr>
          <p:cNvSpPr/>
          <p:nvPr/>
        </p:nvSpPr>
        <p:spPr>
          <a:xfrm>
            <a:off x="5238857" y="1629218"/>
            <a:ext cx="1688841" cy="105902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white"/>
                </a:solidFill>
                <a:effectLst/>
                <a:uLnTx/>
                <a:uFillTx/>
                <a:latin typeface="Century Gothic" panose="020B0502020202020204"/>
                <a:ea typeface="+mn-ea"/>
                <a:cs typeface="+mn-cs"/>
              </a:rPr>
              <a:t>Remove outlier</a:t>
            </a:r>
          </a:p>
        </p:txBody>
      </p:sp>
      <p:cxnSp>
        <p:nvCxnSpPr>
          <p:cNvPr id="3" name="Straight Connector 2">
            <a:extLst>
              <a:ext uri="{FF2B5EF4-FFF2-40B4-BE49-F238E27FC236}">
                <a16:creationId xmlns:a16="http://schemas.microsoft.com/office/drawing/2014/main" id="{DDF43766-AF6D-AD7B-B471-698E4358FAC8}"/>
              </a:ext>
            </a:extLst>
          </p:cNvPr>
          <p:cNvCxnSpPr/>
          <p:nvPr/>
        </p:nvCxnSpPr>
        <p:spPr>
          <a:xfrm flipV="1">
            <a:off x="1600200" y="1990725"/>
            <a:ext cx="0" cy="4362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B6A3C93-7498-B122-9D96-E67DF017D9D2}"/>
              </a:ext>
            </a:extLst>
          </p:cNvPr>
          <p:cNvCxnSpPr/>
          <p:nvPr/>
        </p:nvCxnSpPr>
        <p:spPr>
          <a:xfrm flipV="1">
            <a:off x="2447925" y="1990725"/>
            <a:ext cx="0" cy="4362450"/>
          </a:xfrm>
          <a:prstGeom prst="line">
            <a:avLst/>
          </a:prstGeom>
        </p:spPr>
        <p:style>
          <a:lnRef idx="1">
            <a:schemeClr val="accent1"/>
          </a:lnRef>
          <a:fillRef idx="0">
            <a:schemeClr val="accent1"/>
          </a:fillRef>
          <a:effectRef idx="0">
            <a:schemeClr val="accent1"/>
          </a:effectRef>
          <a:fontRef idx="minor">
            <a:schemeClr val="tx1"/>
          </a:fontRef>
        </p:style>
      </p:cxnSp>
      <p:sp>
        <p:nvSpPr>
          <p:cNvPr id="8" name="CasellaDiTesto 1">
            <a:extLst>
              <a:ext uri="{FF2B5EF4-FFF2-40B4-BE49-F238E27FC236}">
                <a16:creationId xmlns:a16="http://schemas.microsoft.com/office/drawing/2014/main" id="{799D1CEB-A544-4D07-B862-16A721BD9FA2}"/>
              </a:ext>
            </a:extLst>
          </p:cNvPr>
          <p:cNvSpPr txBox="1"/>
          <p:nvPr/>
        </p:nvSpPr>
        <p:spPr>
          <a:xfrm>
            <a:off x="10496933" y="201469"/>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rPr>
              <a:t>18</a:t>
            </a:r>
          </a:p>
        </p:txBody>
      </p:sp>
      <p:sp>
        <p:nvSpPr>
          <p:cNvPr id="9" name="TextBox 8">
            <a:extLst>
              <a:ext uri="{FF2B5EF4-FFF2-40B4-BE49-F238E27FC236}">
                <a16:creationId xmlns:a16="http://schemas.microsoft.com/office/drawing/2014/main" id="{236E8D54-627B-29A2-DED1-003D6C0F718B}"/>
              </a:ext>
            </a:extLst>
          </p:cNvPr>
          <p:cNvSpPr txBox="1"/>
          <p:nvPr/>
        </p:nvSpPr>
        <p:spPr>
          <a:xfrm>
            <a:off x="4587234" y="2583490"/>
            <a:ext cx="3801771"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162 GRBs: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Pearson correlation,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a:t>
            </a:r>
            <a:r>
              <a:rPr kumimoji="0" lang="en-IN" sz="2000" b="1" i="0" u="sng"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rPr>
              <a:t>0.94, </a:t>
            </a: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RMSE =</a:t>
            </a:r>
            <a:r>
              <a:rPr kumimoji="0" lang="en-IN" sz="2000" b="1" i="0" u="sng"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rPr>
              <a:t>0.46</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Bias =</a:t>
            </a:r>
            <a:r>
              <a:rPr kumimoji="0" lang="en-IN" sz="2000" b="1" i="0" u="sng"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rPr>
              <a:t>0.03</a:t>
            </a:r>
          </a:p>
        </p:txBody>
      </p:sp>
      <p:sp>
        <p:nvSpPr>
          <p:cNvPr id="10" name="TextBox 9">
            <a:extLst>
              <a:ext uri="{FF2B5EF4-FFF2-40B4-BE49-F238E27FC236}">
                <a16:creationId xmlns:a16="http://schemas.microsoft.com/office/drawing/2014/main" id="{359B429D-D519-4EA2-9569-4D7B58750092}"/>
              </a:ext>
            </a:extLst>
          </p:cNvPr>
          <p:cNvSpPr txBox="1"/>
          <p:nvPr/>
        </p:nvSpPr>
        <p:spPr>
          <a:xfrm>
            <a:off x="4587234" y="5329441"/>
            <a:ext cx="3307757"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Comparing with </a:t>
            </a:r>
            <a:r>
              <a:rPr kumimoji="0" lang="en-IN" sz="2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Ukwatta</a:t>
            </a:r>
            <a:r>
              <a:rPr kumimoji="0" lang="en-IN"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et al. 2016, </a:t>
            </a:r>
          </a:p>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solidFill>
                  <a:prstClr val="black"/>
                </a:solidFill>
                <a:latin typeface="Cambria" panose="02040503050406030204" pitchFamily="18" charset="0"/>
                <a:ea typeface="Cambria" panose="02040503050406030204" pitchFamily="18" charset="0"/>
              </a:rPr>
              <a:t>we have </a:t>
            </a:r>
            <a:r>
              <a:rPr kumimoji="0" lang="en-IN" sz="20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56% increase of the Pearson correlation</a:t>
            </a:r>
          </a:p>
        </p:txBody>
      </p:sp>
      <p:sp>
        <p:nvSpPr>
          <p:cNvPr id="12" name="TextBox 11">
            <a:extLst>
              <a:ext uri="{FF2B5EF4-FFF2-40B4-BE49-F238E27FC236}">
                <a16:creationId xmlns:a16="http://schemas.microsoft.com/office/drawing/2014/main" id="{4510B908-D28B-E01C-82D1-4C4FD5D2ADEE}"/>
              </a:ext>
            </a:extLst>
          </p:cNvPr>
          <p:cNvSpPr txBox="1"/>
          <p:nvPr/>
        </p:nvSpPr>
        <p:spPr>
          <a:xfrm>
            <a:off x="4651404" y="4036779"/>
            <a:ext cx="3307757" cy="12926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effectLst/>
                <a:uLnTx/>
                <a:uFillTx/>
                <a:latin typeface="Cambria" panose="02040503050406030204" pitchFamily="18" charset="0"/>
                <a:ea typeface="Cambria" panose="02040503050406030204" pitchFamily="18" charset="0"/>
                <a:cs typeface="+mn-cs"/>
              </a:rPr>
              <a:t>Similar results are obtained </a:t>
            </a:r>
            <a:r>
              <a:rPr kumimoji="0" lang="en-IN" sz="2000" b="1" i="0" u="none" strike="noStrike" kern="1200" cap="none" spc="0" normalizeH="0" baseline="0" noProof="0" dirty="0" err="1">
                <a:ln>
                  <a:noFill/>
                </a:ln>
                <a:effectLst/>
                <a:uLnTx/>
                <a:uFillTx/>
                <a:latin typeface="Cambria" panose="02040503050406030204" pitchFamily="18" charset="0"/>
                <a:ea typeface="Cambria" panose="02040503050406030204" pitchFamily="18" charset="0"/>
                <a:cs typeface="+mn-cs"/>
              </a:rPr>
              <a:t>inde</a:t>
            </a:r>
            <a:r>
              <a:rPr lang="en-IN" sz="2000" b="1" dirty="0" err="1">
                <a:latin typeface="Cambria" panose="02040503050406030204" pitchFamily="18" charset="0"/>
                <a:ea typeface="Cambria" panose="02040503050406030204" pitchFamily="18" charset="0"/>
              </a:rPr>
              <a:t>pendently</a:t>
            </a:r>
            <a:r>
              <a:rPr lang="en-IN" sz="2000" b="1" dirty="0">
                <a:latin typeface="Cambria" panose="02040503050406030204" pitchFamily="18" charset="0"/>
                <a:ea typeface="Cambria" panose="02040503050406030204" pitchFamily="18" charset="0"/>
              </a:rPr>
              <a:t> </a:t>
            </a:r>
          </a:p>
          <a:p>
            <a:pPr lvl="0" defTabSz="457200">
              <a:defRPr/>
            </a:pPr>
            <a:r>
              <a:rPr lang="en-US" sz="2000" dirty="0" err="1"/>
              <a:t>Aldowma</a:t>
            </a:r>
            <a:r>
              <a:rPr lang="en-US" sz="2000" dirty="0"/>
              <a:t> &amp; Razzaque</a:t>
            </a:r>
            <a:br>
              <a:rPr lang="en-US" sz="2000" dirty="0"/>
            </a:br>
            <a:r>
              <a:rPr lang="en-US" dirty="0"/>
              <a:t>2024MNRAS.529.2676A</a:t>
            </a:r>
            <a:endParaRPr kumimoji="0" lang="en-IN" sz="2000" b="1" i="0" u="none" strike="noStrike" kern="1200" cap="none" spc="0" normalizeH="0" baseline="0" noProof="0" dirty="0">
              <a:ln>
                <a:noFill/>
              </a:ln>
              <a:solidFill>
                <a:srgbClr val="92D05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6666237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10;&#10;Description automatically generated">
            <a:extLst>
              <a:ext uri="{FF2B5EF4-FFF2-40B4-BE49-F238E27FC236}">
                <a16:creationId xmlns:a16="http://schemas.microsoft.com/office/drawing/2014/main" id="{10528C85-FBCB-4086-51AA-7DC795A015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8984" y="136526"/>
            <a:ext cx="4273837" cy="2688310"/>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707206C9-C6C9-5B3F-598A-0CD1869F3A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037284"/>
            <a:ext cx="4958321" cy="3065144"/>
          </a:xfrm>
          <a:prstGeom prst="rect">
            <a:avLst/>
          </a:prstGeom>
          <a:ln>
            <a:solidFill>
              <a:schemeClr val="bg1"/>
            </a:solidFill>
          </a:ln>
        </p:spPr>
      </p:pic>
      <p:sp>
        <p:nvSpPr>
          <p:cNvPr id="3" name="Content Placeholder 2">
            <a:extLst>
              <a:ext uri="{FF2B5EF4-FFF2-40B4-BE49-F238E27FC236}">
                <a16:creationId xmlns:a16="http://schemas.microsoft.com/office/drawing/2014/main" id="{0EB883EA-0562-4A13-BAB9-03E10836D8ED}"/>
              </a:ext>
            </a:extLst>
          </p:cNvPr>
          <p:cNvSpPr>
            <a:spLocks noGrp="1"/>
          </p:cNvSpPr>
          <p:nvPr>
            <p:ph idx="1"/>
          </p:nvPr>
        </p:nvSpPr>
        <p:spPr>
          <a:xfrm>
            <a:off x="0" y="1501011"/>
            <a:ext cx="6304547" cy="5037901"/>
          </a:xfrm>
        </p:spPr>
        <p:txBody>
          <a:bodyPr>
            <a:normAutofit lnSpcReduction="10000"/>
          </a:bodyPr>
          <a:lstStyle/>
          <a:p>
            <a:r>
              <a:rPr lang="en-US" sz="3200" dirty="0">
                <a:latin typeface="Cambria" panose="02040503050406030204" pitchFamily="18" charset="0"/>
                <a:ea typeface="Cambria" panose="02040503050406030204" pitchFamily="18" charset="0"/>
              </a:rPr>
              <a:t>a webapp</a:t>
            </a:r>
            <a:br>
              <a:rPr lang="en-US" sz="3200" dirty="0">
                <a:latin typeface="Cambria" panose="02040503050406030204" pitchFamily="18" charset="0"/>
                <a:ea typeface="Cambria" panose="02040503050406030204" pitchFamily="18" charset="0"/>
              </a:rPr>
            </a:br>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Expanded methodology with more data </a:t>
            </a:r>
            <a:br>
              <a:rPr lang="en-US" sz="3200" dirty="0">
                <a:latin typeface="Cambria" panose="02040503050406030204" pitchFamily="18" charset="0"/>
                <a:ea typeface="Cambria" panose="02040503050406030204" pitchFamily="18" charset="0"/>
              </a:rPr>
            </a:br>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Applying to GRBs without redshift</a:t>
            </a:r>
          </a:p>
          <a:p>
            <a:pPr marL="0" indent="0">
              <a:buNone/>
            </a:pPr>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Narendra, Dainotti, .. al. A&amp;A, </a:t>
            </a:r>
            <a:br>
              <a:rPr lang="en-US" sz="3200" dirty="0"/>
            </a:br>
            <a:r>
              <a:rPr lang="en-US" dirty="0"/>
              <a:t>2025A&amp;A...698A..92N</a:t>
            </a:r>
            <a:br>
              <a:rPr lang="en-US" sz="3200" dirty="0">
                <a:latin typeface="Cambria" panose="02040503050406030204" pitchFamily="18" charset="0"/>
                <a:ea typeface="Cambria" panose="02040503050406030204" pitchFamily="18" charset="0"/>
              </a:rPr>
            </a:br>
            <a:endParaRPr lang="en-US" sz="3200" dirty="0">
              <a:latin typeface="Cambria" panose="02040503050406030204" pitchFamily="18" charset="0"/>
              <a:ea typeface="Cambria" panose="02040503050406030204" pitchFamily="18" charset="0"/>
            </a:endParaRPr>
          </a:p>
          <a:p>
            <a:pPr algn="just"/>
            <a:endParaRPr lang="en-IN" sz="3200" dirty="0">
              <a:latin typeface="Cambria" panose="02040503050406030204" pitchFamily="18" charset="0"/>
              <a:ea typeface="Cambria" panose="02040503050406030204" pitchFamily="18" charset="0"/>
            </a:endParaRPr>
          </a:p>
        </p:txBody>
      </p:sp>
      <p:sp>
        <p:nvSpPr>
          <p:cNvPr id="4" name="Title 1">
            <a:extLst>
              <a:ext uri="{FF2B5EF4-FFF2-40B4-BE49-F238E27FC236}">
                <a16:creationId xmlns:a16="http://schemas.microsoft.com/office/drawing/2014/main" id="{C556D135-A6B2-E035-3883-C1EDAB3C87BE}"/>
              </a:ext>
            </a:extLst>
          </p:cNvPr>
          <p:cNvSpPr txBox="1"/>
          <p:nvPr/>
        </p:nvSpPr>
        <p:spPr>
          <a:xfrm>
            <a:off x="0" y="94045"/>
            <a:ext cx="9905998" cy="1193579"/>
          </a:xfrm>
          <a:prstGeom prst="rect">
            <a:avLst/>
          </a:prstGeom>
          <a:ln>
            <a:noFill/>
          </a:ln>
          <a:effectLst>
            <a:outerShdw blurRad="107950" dist="12700" dir="5400000" algn="ctr">
              <a:srgbClr val="000000"/>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sng" strike="noStrike" kern="1200" cap="all" spc="0" normalizeH="0" baseline="0" noProof="0" dirty="0">
                <a:ln>
                  <a:noFill/>
                </a:ln>
                <a:solidFill>
                  <a:prstClr val="white"/>
                </a:solidFill>
                <a:effectLst>
                  <a:outerShdw blurRad="50800" dist="38100" dir="2700000" algn="tl" rotWithShape="0">
                    <a:prstClr val="black">
                      <a:alpha val="40000"/>
                    </a:prstClr>
                  </a:outerShdw>
                </a:effectLst>
                <a:uLnTx/>
                <a:uFillTx/>
                <a:latin typeface="Franklin Gothic Medium" panose="020B0603020102020204" pitchFamily="34" charset="0"/>
                <a:ea typeface="Cambria" panose="02040503050406030204" pitchFamily="18" charset="0"/>
                <a:cs typeface="+mj-cs"/>
              </a:rPr>
              <a:t>The usable Web-app</a:t>
            </a:r>
            <a:endParaRPr kumimoji="0" lang="en-IN" sz="3600" b="1" i="0" u="sng" strike="noStrike" kern="1200" cap="all" spc="0" normalizeH="0" baseline="0" noProof="0" dirty="0">
              <a:ln>
                <a:noFill/>
              </a:ln>
              <a:solidFill>
                <a:prstClr val="white"/>
              </a:solidFill>
              <a:effectLst>
                <a:outerShdw blurRad="50800" dist="38100" dir="2700000" algn="tl" rotWithShape="0">
                  <a:prstClr val="black">
                    <a:alpha val="40000"/>
                  </a:prstClr>
                </a:outerShdw>
              </a:effectLst>
              <a:uLnTx/>
              <a:uFillTx/>
              <a:latin typeface="Franklin Gothic Medium" panose="020B0603020102020204" pitchFamily="34" charset="0"/>
              <a:ea typeface="Cambria" panose="02040503050406030204" pitchFamily="18" charset="0"/>
              <a:cs typeface="+mj-cs"/>
            </a:endParaRPr>
          </a:p>
        </p:txBody>
      </p:sp>
      <p:sp>
        <p:nvSpPr>
          <p:cNvPr id="2" name="Slide Number Placeholder 1">
            <a:extLst>
              <a:ext uri="{FF2B5EF4-FFF2-40B4-BE49-F238E27FC236}">
                <a16:creationId xmlns:a16="http://schemas.microsoft.com/office/drawing/2014/main" id="{DAAFCADC-F61F-6C0E-7557-62726BA800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72C31B-B411-4B90-8BAD-21692BA8F4B0}" type="slidenum">
              <a:rPr kumimoji="0" lang="en-IN" sz="1200" b="0" i="0" u="none" strike="noStrike" kern="1200" cap="none" spc="0" normalizeH="0" baseline="0" noProof="0" smtClean="0">
                <a:ln>
                  <a:noFill/>
                </a:ln>
                <a:solidFill>
                  <a:prstClr val="white">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N" sz="1200" b="0" i="0" u="none" strike="noStrike" kern="1200" cap="none" spc="0" normalizeH="0" baseline="0" noProof="0">
              <a:ln>
                <a:noFill/>
              </a:ln>
              <a:solidFill>
                <a:prstClr val="white">
                  <a:tint val="82000"/>
                </a:prstClr>
              </a:solidFill>
              <a:effectLst/>
              <a:uLnTx/>
              <a:uFillTx/>
              <a:latin typeface="Aptos" panose="02110004020202020204"/>
              <a:ea typeface="+mn-ea"/>
              <a:cs typeface="+mn-cs"/>
            </a:endParaRPr>
          </a:p>
        </p:txBody>
      </p:sp>
      <p:pic>
        <p:nvPicPr>
          <p:cNvPr id="6" name="Picture 5" descr="A black and white image of a sound wave&#10;&#10;Description automatically generated">
            <a:extLst>
              <a:ext uri="{FF2B5EF4-FFF2-40B4-BE49-F238E27FC236}">
                <a16:creationId xmlns:a16="http://schemas.microsoft.com/office/drawing/2014/main" id="{D371EF44-9728-BCFF-2F6F-1374EE8B4C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7579" y="4074118"/>
            <a:ext cx="4301295" cy="2688309"/>
          </a:xfrm>
          <a:prstGeom prst="rect">
            <a:avLst/>
          </a:prstGeom>
          <a:ln>
            <a:solidFill>
              <a:schemeClr val="bg1"/>
            </a:solidFill>
          </a:ln>
        </p:spPr>
      </p:pic>
      <p:sp>
        <p:nvSpPr>
          <p:cNvPr id="5" name="CasellaDiTesto 1">
            <a:extLst>
              <a:ext uri="{FF2B5EF4-FFF2-40B4-BE49-F238E27FC236}">
                <a16:creationId xmlns:a16="http://schemas.microsoft.com/office/drawing/2014/main" id="{D29CC0A3-98D2-C4DE-6FEC-23D279C832D0}"/>
              </a:ext>
            </a:extLst>
          </p:cNvPr>
          <p:cNvSpPr txBox="1"/>
          <p:nvPr/>
        </p:nvSpPr>
        <p:spPr>
          <a:xfrm>
            <a:off x="533789" y="6198255"/>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2800" b="1" i="0" u="sng" strike="noStrike" kern="1200" cap="none" spc="0" normalizeH="0" baseline="0" noProof="0" dirty="0">
                <a:ln>
                  <a:noFill/>
                </a:ln>
                <a:solidFill>
                  <a:prstClr val="white"/>
                </a:solidFill>
                <a:effectLst/>
                <a:uLnTx/>
                <a:uFillTx/>
                <a:latin typeface="Century Gothic" panose="020B0502020202020204"/>
                <a:ea typeface="+mn-ea"/>
                <a:cs typeface="+mn-cs"/>
              </a:rPr>
              <a:t>19</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88532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95054"/>
          </a:xfrm>
          <a:ln>
            <a:noFill/>
          </a:ln>
          <a:effectLst>
            <a:outerShdw blurRad="107950" dist="12700" dir="5400000" algn="ctr">
              <a:srgbClr val="000000"/>
            </a:outerShdw>
          </a:effectLst>
        </p:spPr>
        <p:txBody>
          <a:bodyPr>
            <a:normAutofit fontScale="90000"/>
          </a:bodyPr>
          <a:lstStyle/>
          <a:p>
            <a:r>
              <a:rPr lang="en-US"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CONCLUSIONS </a:t>
            </a:r>
            <a:r>
              <a:rPr lang="en-US" b="1" i="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rPr>
              <a:t>1</a:t>
            </a:r>
            <a:endParaRPr lang="en-IN" b="1" u="sng" dirty="0">
              <a:effectLst>
                <a:outerShdw blurRad="50800" dist="38100" dir="2700000" algn="tl" rotWithShape="0">
                  <a:prstClr val="black">
                    <a:alpha val="40000"/>
                  </a:prstClr>
                </a:outerShdw>
              </a:effectLst>
              <a:latin typeface="Franklin Gothic Medium" panose="020B0603020102020204" pitchFamily="34" charset="0"/>
              <a:ea typeface="Cambria" panose="02040503050406030204" pitchFamily="18" charset="0"/>
            </a:endParaRPr>
          </a:p>
        </p:txBody>
      </p:sp>
      <p:sp>
        <p:nvSpPr>
          <p:cNvPr id="6" name="Slide Number Placeholder 5">
            <a:extLst>
              <a:ext uri="{FF2B5EF4-FFF2-40B4-BE49-F238E27FC236}">
                <a16:creationId xmlns:a16="http://schemas.microsoft.com/office/drawing/2014/main" id="{B5219A38-687F-4DF2-B537-39D0B8576F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72C31B-B411-4B90-8BAD-21692BA8F4B0}" type="slidenum">
              <a:rPr kumimoji="0" lang="en-IN" sz="1200" b="0" i="0" u="none" strike="noStrike" kern="1200" cap="none" spc="0" normalizeH="0" baseline="0" noProof="0" smtClean="0">
                <a:ln>
                  <a:noFill/>
                </a:ln>
                <a:solidFill>
                  <a:prstClr val="white">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N" sz="1200" b="0" i="0" u="none" strike="noStrike" kern="1200" cap="none" spc="0" normalizeH="0" baseline="0" noProof="0">
              <a:ln>
                <a:noFill/>
              </a:ln>
              <a:solidFill>
                <a:prstClr val="white">
                  <a:tint val="82000"/>
                </a:prst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34EFF64-CA9D-0D6C-7974-DA47C4AF1C1A}"/>
              </a:ext>
            </a:extLst>
          </p:cNvPr>
          <p:cNvSpPr txBox="1"/>
          <p:nvPr/>
        </p:nvSpPr>
        <p:spPr>
          <a:xfrm>
            <a:off x="80207" y="622313"/>
            <a:ext cx="11961205" cy="1107996"/>
          </a:xfrm>
          <a:prstGeom prst="rect">
            <a:avLst/>
          </a:prstGeom>
          <a:noFill/>
          <a:ln>
            <a:solidFill>
              <a:srgbClr val="FF0000"/>
            </a:solidFill>
          </a:ln>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Using plateau features for GRB redshift prediction is effective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 LF from </a:t>
            </a:r>
            <a:r>
              <a:rPr kumimoji="0" lang="en-US" sz="22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z</a:t>
            </a:r>
            <a:r>
              <a:rPr kumimoji="0" lang="en-US" sz="2200" b="0" i="0" u="none" strike="noStrike" kern="1200" cap="none" spc="0" normalizeH="0" baseline="-25000" noProof="0" dirty="0" err="1">
                <a:ln>
                  <a:noFill/>
                </a:ln>
                <a:solidFill>
                  <a:prstClr val="white"/>
                </a:solidFill>
                <a:effectLst/>
                <a:uLnTx/>
                <a:uFillTx/>
                <a:latin typeface="Cambria" panose="02040503050406030204" pitchFamily="18" charset="0"/>
                <a:ea typeface="Cambria" panose="02040503050406030204" pitchFamily="18" charset="0"/>
                <a:cs typeface="+mn-cs"/>
              </a:rPr>
              <a:t>obs</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and </a:t>
            </a:r>
            <a:r>
              <a:rPr kumimoji="0" lang="en-US" sz="2200" b="0"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z</a:t>
            </a:r>
            <a:r>
              <a:rPr kumimoji="0" lang="en-US" sz="2200" b="0" i="0" u="none" strike="noStrike" kern="1200" cap="none" spc="0" normalizeH="0" baseline="-25000" noProof="0" dirty="0" err="1">
                <a:ln>
                  <a:noFill/>
                </a:ln>
                <a:solidFill>
                  <a:prstClr val="white"/>
                </a:solidFill>
                <a:effectLst/>
                <a:uLnTx/>
                <a:uFillTx/>
                <a:latin typeface="Cambria" panose="02040503050406030204" pitchFamily="18" charset="0"/>
                <a:ea typeface="Cambria" panose="02040503050406030204" pitchFamily="18" charset="0"/>
                <a:cs typeface="+mn-cs"/>
              </a:rPr>
              <a:t>pred</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are compatible in 1</a:t>
            </a:r>
            <a:r>
              <a:rPr kumimoji="0" lang="el-GR"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σ</a:t>
            </a: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LGRB DRE discrepancy with SFR at low-z </a:t>
            </a:r>
          </a:p>
        </p:txBody>
      </p:sp>
      <p:pic>
        <p:nvPicPr>
          <p:cNvPr id="4" name="Picture 3" descr="A graph of different colored lines&#10;&#10;Description automatically generated">
            <a:extLst>
              <a:ext uri="{FF2B5EF4-FFF2-40B4-BE49-F238E27FC236}">
                <a16:creationId xmlns:a16="http://schemas.microsoft.com/office/drawing/2014/main" id="{8835C4CE-2949-C21C-682B-B2502FF33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2663" y="1757567"/>
            <a:ext cx="8125166" cy="4183284"/>
          </a:xfrm>
          <a:prstGeom prst="rect">
            <a:avLst/>
          </a:prstGeom>
        </p:spPr>
      </p:pic>
      <p:pic>
        <p:nvPicPr>
          <p:cNvPr id="3" name="Picture 2" descr="A graph of a graph&#10;&#10;Description automatically generated with medium confidence">
            <a:extLst>
              <a:ext uri="{FF2B5EF4-FFF2-40B4-BE49-F238E27FC236}">
                <a16:creationId xmlns:a16="http://schemas.microsoft.com/office/drawing/2014/main" id="{C6E2A413-B50E-4C1B-36C3-FB854D8D0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71" y="1988978"/>
            <a:ext cx="3978492" cy="3924616"/>
          </a:xfrm>
          <a:prstGeom prst="rect">
            <a:avLst/>
          </a:prstGeom>
          <a:ln>
            <a:solidFill>
              <a:schemeClr val="bg1"/>
            </a:solidFill>
          </a:ln>
        </p:spPr>
      </p:pic>
      <p:sp>
        <p:nvSpPr>
          <p:cNvPr id="5" name="TextBox 4">
            <a:extLst>
              <a:ext uri="{FF2B5EF4-FFF2-40B4-BE49-F238E27FC236}">
                <a16:creationId xmlns:a16="http://schemas.microsoft.com/office/drawing/2014/main" id="{11353DBD-38F0-989B-F9F6-F4A7AB9B1DD0}"/>
              </a:ext>
            </a:extLst>
          </p:cNvPr>
          <p:cNvSpPr txBox="1"/>
          <p:nvPr/>
        </p:nvSpPr>
        <p:spPr>
          <a:xfrm>
            <a:off x="124315" y="5990799"/>
            <a:ext cx="12023514" cy="830997"/>
          </a:xfrm>
          <a:prstGeom prst="rect">
            <a:avLst/>
          </a:prstGeom>
          <a:no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THESE PREDICTIONS CAN BE USED FOR DERIVING</a:t>
            </a:r>
            <a:r>
              <a:rPr lang="en-US" sz="2400" b="1" dirty="0">
                <a:solidFill>
                  <a:prstClr val="white"/>
                </a:solidFill>
                <a:latin typeface="Cambria" panose="02040503050406030204" pitchFamily="18" charset="0"/>
                <a:ea typeface="Cambria" panose="02040503050406030204" pitchFamily="18" charset="0"/>
              </a:rPr>
              <a:t> the rates: 11 Gpc</a:t>
            </a:r>
            <a:r>
              <a:rPr lang="en-US" sz="2400" b="1" baseline="30000" dirty="0">
                <a:solidFill>
                  <a:prstClr val="white"/>
                </a:solidFill>
                <a:latin typeface="Cambria" panose="02040503050406030204" pitchFamily="18" charset="0"/>
                <a:ea typeface="Cambria" panose="02040503050406030204" pitchFamily="18" charset="0"/>
              </a:rPr>
              <a:t>-3</a:t>
            </a:r>
            <a:r>
              <a:rPr lang="en-US" sz="2400" b="1" dirty="0">
                <a:solidFill>
                  <a:prstClr val="white"/>
                </a:solidFill>
                <a:latin typeface="Cambria" panose="02040503050406030204" pitchFamily="18" charset="0"/>
                <a:ea typeface="Cambria" panose="02040503050406030204" pitchFamily="18" charset="0"/>
              </a:rPr>
              <a:t>yr</a:t>
            </a:r>
            <a:r>
              <a:rPr lang="en-US" sz="2400" b="1" baseline="30000" dirty="0">
                <a:solidFill>
                  <a:prstClr val="white"/>
                </a:solidFill>
                <a:latin typeface="Cambria" panose="02040503050406030204" pitchFamily="18" charset="0"/>
                <a:ea typeface="Cambria" panose="02040503050406030204" pitchFamily="18" charset="0"/>
              </a:rPr>
              <a:t>-1 </a:t>
            </a:r>
            <a:r>
              <a:rPr lang="en-US" sz="2400" b="1" dirty="0">
                <a:solidFill>
                  <a:prstClr val="white"/>
                </a:solidFill>
                <a:latin typeface="Cambria" panose="02040503050406030204" pitchFamily="18" charset="0"/>
                <a:ea typeface="Cambria" panose="02040503050406030204" pitchFamily="18" charset="0"/>
              </a:rPr>
              <a:t> at z&lt;1. One order of magnitude higher than the predicted values</a:t>
            </a:r>
            <a:endPar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 name="CasellaDiTesto 1">
            <a:extLst>
              <a:ext uri="{FF2B5EF4-FFF2-40B4-BE49-F238E27FC236}">
                <a16:creationId xmlns:a16="http://schemas.microsoft.com/office/drawing/2014/main" id="{07240983-2669-DBFF-5B5E-A31E4E522024}"/>
              </a:ext>
            </a:extLst>
          </p:cNvPr>
          <p:cNvSpPr txBox="1"/>
          <p:nvPr/>
        </p:nvSpPr>
        <p:spPr>
          <a:xfrm>
            <a:off x="11539007" y="36204"/>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u="sng" dirty="0">
                <a:solidFill>
                  <a:prstClr val="white"/>
                </a:solidFill>
                <a:latin typeface="Century Gothic" panose="020B0502020202020204"/>
              </a:rPr>
              <a:t>20</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8891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8DD309-F1A5-F09E-5D75-798D3C010E7B}"/>
              </a:ext>
            </a:extLst>
          </p:cNvPr>
          <p:cNvPicPr>
            <a:picLocks noChangeAspect="1"/>
          </p:cNvPicPr>
          <p:nvPr/>
        </p:nvPicPr>
        <p:blipFill>
          <a:blip r:embed="rId2"/>
          <a:stretch>
            <a:fillRect/>
          </a:stretch>
        </p:blipFill>
        <p:spPr>
          <a:xfrm>
            <a:off x="262270" y="438825"/>
            <a:ext cx="11288486" cy="5222923"/>
          </a:xfrm>
          <a:prstGeom prst="rect">
            <a:avLst/>
          </a:prstGeom>
        </p:spPr>
      </p:pic>
      <p:sp>
        <p:nvSpPr>
          <p:cNvPr id="12" name="Rectangle 11">
            <a:extLst>
              <a:ext uri="{FF2B5EF4-FFF2-40B4-BE49-F238E27FC236}">
                <a16:creationId xmlns:a16="http://schemas.microsoft.com/office/drawing/2014/main" id="{65CCA94B-7FAE-C1A0-90E1-6BDC8A3D8DF9}"/>
              </a:ext>
            </a:extLst>
          </p:cNvPr>
          <p:cNvSpPr/>
          <p:nvPr/>
        </p:nvSpPr>
        <p:spPr>
          <a:xfrm>
            <a:off x="6308906" y="0"/>
            <a:ext cx="5418806" cy="7974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GRB rate vs. SFR with optical data</a:t>
            </a:r>
          </a:p>
        </p:txBody>
      </p:sp>
      <p:sp>
        <p:nvSpPr>
          <p:cNvPr id="14" name="Rectangle 13">
            <a:extLst>
              <a:ext uri="{FF2B5EF4-FFF2-40B4-BE49-F238E27FC236}">
                <a16:creationId xmlns:a16="http://schemas.microsoft.com/office/drawing/2014/main" id="{DF02ABEC-01C6-F4A7-0D8F-8FC3D909B38C}"/>
              </a:ext>
            </a:extLst>
          </p:cNvPr>
          <p:cNvSpPr/>
          <p:nvPr/>
        </p:nvSpPr>
        <p:spPr>
          <a:xfrm>
            <a:off x="5591457" y="5893420"/>
            <a:ext cx="2605485" cy="5257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Optical data=103 GRBs</a:t>
            </a:r>
          </a:p>
        </p:txBody>
      </p:sp>
      <p:sp>
        <p:nvSpPr>
          <p:cNvPr id="15" name="Rectangle 14">
            <a:extLst>
              <a:ext uri="{FF2B5EF4-FFF2-40B4-BE49-F238E27FC236}">
                <a16:creationId xmlns:a16="http://schemas.microsoft.com/office/drawing/2014/main" id="{226B68DA-5FA9-F8E1-93E0-7E2D51789546}"/>
              </a:ext>
            </a:extLst>
          </p:cNvPr>
          <p:cNvSpPr/>
          <p:nvPr/>
        </p:nvSpPr>
        <p:spPr>
          <a:xfrm>
            <a:off x="1134998" y="5893420"/>
            <a:ext cx="3458774" cy="5257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Dainotti et al. 2024,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ApJL</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967, L30  </a:t>
            </a:r>
          </a:p>
        </p:txBody>
      </p:sp>
      <p:sp>
        <p:nvSpPr>
          <p:cNvPr id="3" name="CasellaDiTesto 1">
            <a:extLst>
              <a:ext uri="{FF2B5EF4-FFF2-40B4-BE49-F238E27FC236}">
                <a16:creationId xmlns:a16="http://schemas.microsoft.com/office/drawing/2014/main" id="{CA7BA218-ECCF-06E7-95D7-0FD7B6828F83}"/>
              </a:ext>
            </a:extLst>
          </p:cNvPr>
          <p:cNvSpPr txBox="1"/>
          <p:nvPr/>
        </p:nvSpPr>
        <p:spPr>
          <a:xfrm>
            <a:off x="11246345" y="6232579"/>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u="sng" dirty="0">
                <a:latin typeface="Century Gothic" panose="020B0502020202020204"/>
              </a:rPr>
              <a:t>21</a:t>
            </a:r>
            <a:endParaRPr kumimoji="0" lang="it-IT" sz="2800" b="1" i="0" u="none" strike="noStrike" kern="1200" cap="none" spc="0" normalizeH="0" baseline="0" noProof="0" dirty="0">
              <a:ln>
                <a:noFill/>
              </a:ln>
              <a:effectLst/>
              <a:uLnTx/>
              <a:uFillTx/>
              <a:latin typeface="Century Gothic" panose="020B0502020202020204"/>
              <a:ea typeface="+mn-ea"/>
              <a:cs typeface="+mn-cs"/>
            </a:endParaRPr>
          </a:p>
        </p:txBody>
      </p:sp>
    </p:spTree>
    <p:extLst>
      <p:ext uri="{BB962C8B-B14F-4D97-AF65-F5344CB8AC3E}">
        <p14:creationId xmlns:p14="http://schemas.microsoft.com/office/powerpoint/2010/main" val="2322998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7802DF-EDEE-E064-58BB-56723CB287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2772" y="307890"/>
            <a:ext cx="11649740" cy="6384217"/>
          </a:xfrm>
        </p:spPr>
      </p:pic>
      <p:sp>
        <p:nvSpPr>
          <p:cNvPr id="9" name="Rectangle 8">
            <a:extLst>
              <a:ext uri="{FF2B5EF4-FFF2-40B4-BE49-F238E27FC236}">
                <a16:creationId xmlns:a16="http://schemas.microsoft.com/office/drawing/2014/main" id="{4516F782-D830-3F0F-940A-26EC2E23DA96}"/>
              </a:ext>
            </a:extLst>
          </p:cNvPr>
          <p:cNvSpPr/>
          <p:nvPr/>
        </p:nvSpPr>
        <p:spPr>
          <a:xfrm>
            <a:off x="9182987" y="6146717"/>
            <a:ext cx="2849525" cy="5257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Bal, Narendra, Dainotti, et al. 2025, ApJ</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sng" strike="noStrike" kern="1200" cap="none" spc="0" normalizeH="0" baseline="0" noProof="0" dirty="0">
                <a:ln>
                  <a:noFill/>
                </a:ln>
                <a:solidFill>
                  <a:prstClr val="white"/>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994, 185B</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57E1642-C789-09C3-2FC5-EEBB90051B06}"/>
              </a:ext>
            </a:extLst>
          </p:cNvPr>
          <p:cNvSpPr/>
          <p:nvPr/>
        </p:nvSpPr>
        <p:spPr>
          <a:xfrm>
            <a:off x="1403498" y="165893"/>
            <a:ext cx="10501423" cy="8670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Combined data (451 GRBs)=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Observed redshifts (223 GRBs) + inferred redshifts (228 GRBs)</a:t>
            </a:r>
          </a:p>
        </p:txBody>
      </p:sp>
      <p:sp>
        <p:nvSpPr>
          <p:cNvPr id="8" name="Rectangle 7">
            <a:extLst>
              <a:ext uri="{FF2B5EF4-FFF2-40B4-BE49-F238E27FC236}">
                <a16:creationId xmlns:a16="http://schemas.microsoft.com/office/drawing/2014/main" id="{39BB7F19-04DA-8C94-E622-447D7825D2AD}"/>
              </a:ext>
            </a:extLst>
          </p:cNvPr>
          <p:cNvSpPr/>
          <p:nvPr/>
        </p:nvSpPr>
        <p:spPr>
          <a:xfrm>
            <a:off x="9473609" y="4805916"/>
            <a:ext cx="2179675" cy="8670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SFRD=SFR density</a:t>
            </a:r>
          </a:p>
        </p:txBody>
      </p:sp>
    </p:spTree>
    <p:extLst>
      <p:ext uri="{BB962C8B-B14F-4D97-AF65-F5344CB8AC3E}">
        <p14:creationId xmlns:p14="http://schemas.microsoft.com/office/powerpoint/2010/main" val="1769140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D689-F3AB-7825-B04D-5F4796F4641E}"/>
              </a:ext>
            </a:extLst>
          </p:cNvPr>
          <p:cNvSpPr>
            <a:spLocks noGrp="1"/>
          </p:cNvSpPr>
          <p:nvPr>
            <p:ph type="title"/>
          </p:nvPr>
        </p:nvSpPr>
        <p:spPr>
          <a:xfrm>
            <a:off x="875415" y="237745"/>
            <a:ext cx="10797362" cy="523220"/>
          </a:xfrm>
        </p:spPr>
        <p:txBody>
          <a:bodyPr>
            <a:normAutofit fontScale="90000"/>
          </a:bodyPr>
          <a:lstStyle/>
          <a:p>
            <a:r>
              <a:rPr lang="en-US" b="1" dirty="0" err="1"/>
              <a:t>Superlearner</a:t>
            </a:r>
            <a:r>
              <a:rPr lang="en-US" b="1" dirty="0"/>
              <a:t> applied for Classification</a:t>
            </a:r>
          </a:p>
        </p:txBody>
      </p:sp>
      <p:pic>
        <p:nvPicPr>
          <p:cNvPr id="5" name="Content Placeholder 4" descr="A screenshot of a computer&#10;&#10;AI-generated content may be incorrect.">
            <a:extLst>
              <a:ext uri="{FF2B5EF4-FFF2-40B4-BE49-F238E27FC236}">
                <a16:creationId xmlns:a16="http://schemas.microsoft.com/office/drawing/2014/main" id="{2A776A5C-567A-9964-4264-6F992F80F2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841" y="903409"/>
            <a:ext cx="6602820" cy="2183830"/>
          </a:xfrm>
        </p:spPr>
      </p:pic>
      <p:sp>
        <p:nvSpPr>
          <p:cNvPr id="6" name="Rectangle 5">
            <a:extLst>
              <a:ext uri="{FF2B5EF4-FFF2-40B4-BE49-F238E27FC236}">
                <a16:creationId xmlns:a16="http://schemas.microsoft.com/office/drawing/2014/main" id="{42A0B993-EF72-9159-C3EF-E94A18090795}"/>
              </a:ext>
            </a:extLst>
          </p:cNvPr>
          <p:cNvSpPr/>
          <p:nvPr/>
        </p:nvSpPr>
        <p:spPr>
          <a:xfrm>
            <a:off x="187841" y="3013780"/>
            <a:ext cx="5688419" cy="9096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0" dirty="0">
                <a:solidFill>
                  <a:schemeClr val="bg1"/>
                </a:solidFill>
                <a:effectLst/>
                <a:latin typeface="Helvetica Neue"/>
              </a:rPr>
              <a:t>The Astrophysical Journal Supplement Series, Volume 277, Issue 1, id.31, 34.</a:t>
            </a:r>
            <a:endParaRPr lang="en-US" b="1" dirty="0">
              <a:solidFill>
                <a:schemeClr val="bg1"/>
              </a:solidFill>
            </a:endParaRPr>
          </a:p>
        </p:txBody>
      </p:sp>
      <p:sp>
        <p:nvSpPr>
          <p:cNvPr id="8" name="TextBox 7">
            <a:extLst>
              <a:ext uri="{FF2B5EF4-FFF2-40B4-BE49-F238E27FC236}">
                <a16:creationId xmlns:a16="http://schemas.microsoft.com/office/drawing/2014/main" id="{54D6A210-96BD-6E6F-236B-B9B7A683D1AF}"/>
              </a:ext>
            </a:extLst>
          </p:cNvPr>
          <p:cNvSpPr txBox="1"/>
          <p:nvPr/>
        </p:nvSpPr>
        <p:spPr>
          <a:xfrm>
            <a:off x="476623" y="5571916"/>
            <a:ext cx="5888662" cy="1200329"/>
          </a:xfrm>
          <a:prstGeom prst="rect">
            <a:avLst/>
          </a:prstGeom>
          <a:noFill/>
        </p:spPr>
        <p:txBody>
          <a:bodyPr wrap="square">
            <a:spAutoFit/>
          </a:bodyPr>
          <a:lstStyle/>
          <a:p>
            <a:r>
              <a:rPr lang="en-US" b="1" dirty="0">
                <a:latin typeface="Helvetica Neue"/>
              </a:rPr>
              <a:t>A</a:t>
            </a:r>
            <a:r>
              <a:rPr lang="en-US" b="1" i="0" dirty="0">
                <a:effectLst/>
                <a:latin typeface="Helvetica Neue"/>
              </a:rPr>
              <a:t> sensitivity of 87% and 89% with a balanced sampling for both </a:t>
            </a:r>
            <a:r>
              <a:rPr lang="en-US" b="1" i="0" dirty="0" err="1">
                <a:effectLst/>
                <a:latin typeface="Helvetica Neue"/>
              </a:rPr>
              <a:t>z</a:t>
            </a:r>
            <a:r>
              <a:rPr lang="en-US" b="1" i="0" baseline="-25000" dirty="0" err="1">
                <a:effectLst/>
                <a:latin typeface="Helvetica Neue"/>
              </a:rPr>
              <a:t>t</a:t>
            </a:r>
            <a:r>
              <a:rPr lang="en-US" b="1" i="0" dirty="0">
                <a:effectLst/>
                <a:latin typeface="Helvetica Neue"/>
              </a:rPr>
              <a:t> = 3.0 and </a:t>
            </a:r>
            <a:r>
              <a:rPr lang="en-US" b="1" i="0" dirty="0" err="1">
                <a:effectLst/>
                <a:latin typeface="Helvetica Neue"/>
              </a:rPr>
              <a:t>z</a:t>
            </a:r>
            <a:r>
              <a:rPr lang="en-US" b="1" i="0" baseline="-25000" dirty="0" err="1">
                <a:effectLst/>
                <a:latin typeface="Helvetica Neue"/>
              </a:rPr>
              <a:t>t</a:t>
            </a:r>
            <a:r>
              <a:rPr lang="en-US" b="1" i="0" dirty="0">
                <a:effectLst/>
                <a:latin typeface="Helvetica Neue"/>
              </a:rPr>
              <a:t> = 3.5, respectively</a:t>
            </a:r>
            <a:r>
              <a:rPr lang="en-US" b="1" dirty="0">
                <a:latin typeface="Helvetica Neue"/>
                <a:sym typeface="Wingdings" panose="05000000000000000000" pitchFamily="2" charset="2"/>
              </a:rPr>
              <a:t> </a:t>
            </a:r>
          </a:p>
          <a:p>
            <a:r>
              <a:rPr lang="en-US" b="1" i="0" dirty="0">
                <a:effectLst/>
                <a:latin typeface="Helvetica Neue"/>
              </a:rPr>
              <a:t>9% and 11% increase in the sensitivity over random forest used alone.</a:t>
            </a:r>
            <a:endParaRPr lang="en-US" b="1" dirty="0"/>
          </a:p>
        </p:txBody>
      </p:sp>
      <p:sp>
        <p:nvSpPr>
          <p:cNvPr id="10" name="TextBox 9">
            <a:extLst>
              <a:ext uri="{FF2B5EF4-FFF2-40B4-BE49-F238E27FC236}">
                <a16:creationId xmlns:a16="http://schemas.microsoft.com/office/drawing/2014/main" id="{8EAD320C-AC01-DE27-4BAC-F320669207E8}"/>
              </a:ext>
            </a:extLst>
          </p:cNvPr>
          <p:cNvSpPr txBox="1"/>
          <p:nvPr/>
        </p:nvSpPr>
        <p:spPr>
          <a:xfrm>
            <a:off x="501501" y="4002256"/>
            <a:ext cx="5061097" cy="1569660"/>
          </a:xfrm>
          <a:prstGeom prst="rect">
            <a:avLst/>
          </a:prstGeom>
          <a:noFill/>
        </p:spPr>
        <p:txBody>
          <a:bodyPr wrap="square">
            <a:spAutoFit/>
          </a:bodyPr>
          <a:lstStyle/>
          <a:p>
            <a:r>
              <a:rPr lang="en-US" sz="3200" b="1" dirty="0"/>
              <a:t>Sensitivity = TP /(TP+FN),</a:t>
            </a:r>
          </a:p>
          <a:p>
            <a:r>
              <a:rPr lang="en-US" sz="3200" b="1" dirty="0"/>
              <a:t>TP=true positive, FN=false negative</a:t>
            </a:r>
          </a:p>
        </p:txBody>
      </p:sp>
      <p:pic>
        <p:nvPicPr>
          <p:cNvPr id="12" name="Picture 11" descr="A graph of a number of multicolored lines&#10;&#10;AI-generated content may be incorrect.">
            <a:extLst>
              <a:ext uri="{FF2B5EF4-FFF2-40B4-BE49-F238E27FC236}">
                <a16:creationId xmlns:a16="http://schemas.microsoft.com/office/drawing/2014/main" id="{3ADAF85C-2146-C32C-320B-29D0EB390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4309" y="2236862"/>
            <a:ext cx="5149850" cy="4279900"/>
          </a:xfrm>
          <a:prstGeom prst="rect">
            <a:avLst/>
          </a:prstGeom>
        </p:spPr>
      </p:pic>
      <p:sp>
        <p:nvSpPr>
          <p:cNvPr id="3" name="CasellaDiTesto 1">
            <a:extLst>
              <a:ext uri="{FF2B5EF4-FFF2-40B4-BE49-F238E27FC236}">
                <a16:creationId xmlns:a16="http://schemas.microsoft.com/office/drawing/2014/main" id="{BE3D649E-42FD-2B26-A76C-FB98C53910F0}"/>
              </a:ext>
            </a:extLst>
          </p:cNvPr>
          <p:cNvSpPr txBox="1"/>
          <p:nvPr/>
        </p:nvSpPr>
        <p:spPr>
          <a:xfrm>
            <a:off x="11395337" y="79628"/>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u="sng" dirty="0">
                <a:solidFill>
                  <a:prstClr val="white"/>
                </a:solidFill>
                <a:latin typeface="Century Gothic" panose="020B0502020202020204"/>
              </a:rPr>
              <a:t>24</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69239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463C3-BE1A-9A7D-0634-11E837C78143}"/>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CB38B070-7E59-F4D8-CF71-1DD7F0067B7A}"/>
              </a:ext>
            </a:extLst>
          </p:cNvPr>
          <p:cNvSpPr txBox="1"/>
          <p:nvPr/>
        </p:nvSpPr>
        <p:spPr>
          <a:xfrm>
            <a:off x="563526" y="212651"/>
            <a:ext cx="10579395" cy="649408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Conclusions: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discrepancy persists across  samples and wavelengths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Optical (103 GRBs): Dainotti et al. 2024,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ApJL</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967, L30.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X-ray (223 GRBs):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Khatiya</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Dainotti et al. 2024, ApJ, 990, 69. </a:t>
            </a:r>
          </a:p>
          <a:p>
            <a:pPr lvl="0">
              <a:defRPr/>
            </a:pPr>
            <a:b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Observed + inferred z (451 GRBs) – Bal, Narendra, Dainotti et al. 2026,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ApJ</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n-US" sz="2800" u="sng" dirty="0">
                <a:hlinkClick r:id="rId2">
                  <a:extLst>
                    <a:ext uri="{A12FA001-AC4F-418D-AE19-62706E023703}">
                      <ahyp:hlinkClr xmlns:ahyp="http://schemas.microsoft.com/office/drawing/2018/hyperlinkcolor" val="tx"/>
                    </a:ext>
                  </a:extLst>
                </a:hlinkClick>
              </a:rPr>
              <a:t>994, 185B</a:t>
            </a:r>
            <a:r>
              <a:rPr lang="en-US" sz="2800" u="sng" dirty="0"/>
              <a:t>,</a:t>
            </a:r>
          </a:p>
          <a:p>
            <a:pPr lvl="0">
              <a:defRPr/>
            </a:pPr>
            <a:endParaRPr kumimoji="0" lang="en-US" sz="2800" b="1"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lvl="0">
              <a:defRPr/>
            </a:pPr>
            <a:r>
              <a:rPr lang="en-US" sz="2800" dirty="0" err="1"/>
              <a:t>Champati</a:t>
            </a:r>
            <a:r>
              <a:rPr lang="en-US" sz="2800" dirty="0"/>
              <a:t>, S., Petrosian, V., &amp; Dainotti, M. G. (2026), </a:t>
            </a:r>
            <a:r>
              <a:rPr lang="en-US" sz="2800" i="1" dirty="0" err="1"/>
              <a:t>ApJ</a:t>
            </a:r>
            <a:r>
              <a:rPr lang="en-US" sz="2800" dirty="0"/>
              <a:t>, 1005, 77</a:t>
            </a:r>
          </a:p>
          <a:p>
            <a:pPr lvl="0">
              <a:defRPr/>
            </a:pPr>
            <a:endParaRPr kumimoji="0" lang="en-US" sz="28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lvl="0">
              <a:defRPr/>
            </a:pPr>
            <a:r>
              <a:rPr lang="en-US" sz="2800" dirty="0">
                <a:latin typeface="Arial" panose="020B0604020202020204" pitchFamily="34" charset="0"/>
                <a:cs typeface="Arial" panose="020B0604020202020204" pitchFamily="34" charset="0"/>
              </a:rPr>
              <a:t>More data are needed: future perspective transfer learning between optical via the catalog and X-ray data</a:t>
            </a:r>
            <a:endParaRPr kumimoji="0" lang="en-US" sz="24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3" name="CasellaDiTesto 1">
            <a:extLst>
              <a:ext uri="{FF2B5EF4-FFF2-40B4-BE49-F238E27FC236}">
                <a16:creationId xmlns:a16="http://schemas.microsoft.com/office/drawing/2014/main" id="{22B223A1-6118-3852-FB3D-ADE4F57784B7}"/>
              </a:ext>
            </a:extLst>
          </p:cNvPr>
          <p:cNvSpPr txBox="1"/>
          <p:nvPr/>
        </p:nvSpPr>
        <p:spPr>
          <a:xfrm>
            <a:off x="11246345" y="6232579"/>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u="sng" dirty="0">
                <a:latin typeface="Century Gothic" panose="020B0502020202020204"/>
              </a:rPr>
              <a:t>23</a:t>
            </a:r>
            <a:endParaRPr kumimoji="0" lang="it-IT" sz="2800" b="1" i="0" u="none" strike="noStrike" kern="1200" cap="none" spc="0" normalizeH="0" baseline="0" noProof="0" dirty="0">
              <a:ln>
                <a:noFill/>
              </a:ln>
              <a:effectLst/>
              <a:uLnTx/>
              <a:uFillTx/>
              <a:latin typeface="Century Gothic" panose="020B0502020202020204"/>
              <a:ea typeface="+mn-ea"/>
              <a:cs typeface="+mn-cs"/>
            </a:endParaRPr>
          </a:p>
        </p:txBody>
      </p:sp>
    </p:spTree>
    <p:extLst>
      <p:ext uri="{BB962C8B-B14F-4D97-AF65-F5344CB8AC3E}">
        <p14:creationId xmlns:p14="http://schemas.microsoft.com/office/powerpoint/2010/main" val="530386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C890-781A-3F21-2F2B-B177E65FD1EC}"/>
            </a:ext>
          </a:extLst>
        </p:cNvPr>
        <p:cNvGrpSpPr/>
        <p:nvPr/>
      </p:nvGrpSpPr>
      <p:grpSpPr>
        <a:xfrm>
          <a:off x="0" y="0"/>
          <a:ext cx="0" cy="0"/>
          <a:chOff x="0" y="0"/>
          <a:chExt cx="0" cy="0"/>
        </a:xfrm>
      </p:grpSpPr>
      <p:sp>
        <p:nvSpPr>
          <p:cNvPr id="16" name="CasellaDiTesto 15">
            <a:extLst>
              <a:ext uri="{FF2B5EF4-FFF2-40B4-BE49-F238E27FC236}">
                <a16:creationId xmlns:a16="http://schemas.microsoft.com/office/drawing/2014/main" id="{0DBBA8B7-661C-3B5C-CF69-77200BCAD0CE}"/>
              </a:ext>
            </a:extLst>
          </p:cNvPr>
          <p:cNvSpPr txBox="1"/>
          <p:nvPr/>
        </p:nvSpPr>
        <p:spPr>
          <a:xfrm>
            <a:off x="8986947" y="1944603"/>
            <a:ext cx="3181350" cy="48167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Large to small apertures: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     14 GRBs from Subaru,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     1 from Kiso at z=3.6,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     other Japanese Telescopes.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500" b="1" i="0" u="none" strike="noStrike" kern="1200" cap="none" spc="0" normalizeH="0" baseline="0" noProof="0" dirty="0">
              <a:ln>
                <a:noFill/>
              </a:ln>
              <a:solidFill>
                <a:prstClr val="black"/>
              </a:solidFill>
              <a:effectLst/>
              <a:uLnTx/>
              <a:uFillTx/>
              <a:latin typeface="Century Gothic (Bod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Re-calibration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500" b="1" i="0" u="none" strike="noStrike" kern="1200" cap="none" spc="0" normalizeH="0" baseline="0" noProof="0" dirty="0">
              <a:ln>
                <a:noFill/>
              </a:ln>
              <a:solidFill>
                <a:prstClr val="black"/>
              </a:solidFill>
              <a:effectLst/>
              <a:uLnTx/>
              <a:uFillTx/>
              <a:latin typeface="Century Gothic (Bod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GRBs observed by Kiso (Dainotti, PI) since 2022.</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500" b="1" i="0" u="none" strike="noStrike" kern="1200" cap="none" spc="0" normalizeH="0" baseline="0" noProof="0" dirty="0">
              <a:ln>
                <a:noFill/>
              </a:ln>
              <a:solidFill>
                <a:prstClr val="black"/>
              </a:solidFill>
              <a:effectLst/>
              <a:uLnTx/>
              <a:uFillTx/>
              <a:latin typeface="Century Gothic (Bod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Joint KISO and SVOM.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dirty="0">
                <a:ln>
                  <a:noFill/>
                </a:ln>
                <a:solidFill>
                  <a:prstClr val="black"/>
                </a:solidFill>
                <a:effectLst/>
                <a:uLnTx/>
                <a:uFillTx/>
                <a:latin typeface="Century Gothic (Body)"/>
                <a:ea typeface="+mn-ea"/>
                <a:cs typeface="+mn-cs"/>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1" i="0" u="sng" strike="noStrike" kern="1200" cap="none" spc="0" normalizeH="0" baseline="0" noProof="0" dirty="0">
                <a:ln>
                  <a:noFill/>
                </a:ln>
                <a:solidFill>
                  <a:prstClr val="black"/>
                </a:solidFill>
                <a:effectLst/>
                <a:uLnTx/>
                <a:uFillTx/>
                <a:latin typeface="Century Gothic (Body)"/>
                <a:ea typeface="+mn-ea"/>
                <a:cs typeface="+mn-cs"/>
                <a:hlinkClick r:id="rId2">
                  <a:extLst>
                    <a:ext uri="{A12FA001-AC4F-418D-AE19-62706E023703}">
                      <ahyp:hlinkClr xmlns:ahyp="http://schemas.microsoft.com/office/drawing/2018/hyperlinkcolor" val="tx"/>
                    </a:ext>
                  </a:extLst>
                </a:hlinkClick>
              </a:rPr>
              <a:t>Product: </a:t>
            </a:r>
            <a:r>
              <a:rPr kumimoji="0" lang="en-US" sz="1500" b="1" i="0" u="sng" strike="noStrike" kern="1200" cap="none" spc="0" normalizeH="0" baseline="0" noProof="0" dirty="0">
                <a:ln>
                  <a:noFill/>
                </a:ln>
                <a:solidFill>
                  <a:prstClr val="black"/>
                </a:solidFill>
                <a:effectLst/>
                <a:uLnTx/>
                <a:uFillTx/>
                <a:latin typeface="Century Gothic (Body)"/>
                <a:ea typeface="+mn-ea"/>
                <a:cs typeface="+mn-cs"/>
              </a:rPr>
              <a:t>accessible via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entury Gothic (Body)"/>
                <a:ea typeface="+mn-ea"/>
                <a:cs typeface="+mn-cs"/>
              </a:rPr>
              <a:t>	</a:t>
            </a:r>
            <a:r>
              <a:rPr kumimoji="0" lang="en-US" sz="1500" b="1" i="0" u="sng" strike="noStrike" kern="1200" cap="none" spc="0" normalizeH="0" baseline="0" noProof="0" dirty="0">
                <a:ln>
                  <a:noFill/>
                </a:ln>
                <a:solidFill>
                  <a:prstClr val="black"/>
                </a:solidFill>
                <a:effectLst/>
                <a:uLnTx/>
                <a:uFillTx/>
                <a:latin typeface="Century Gothic (Body)"/>
                <a:ea typeface="+mn-ea"/>
                <a:cs typeface="+mn-cs"/>
              </a:rPr>
              <a:t>web-app</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1" i="0" u="sng" strike="noStrike" kern="1200" cap="none" spc="0" normalizeH="0" baseline="0" noProof="0" dirty="0">
              <a:ln>
                <a:noFill/>
              </a:ln>
              <a:solidFill>
                <a:prstClr val="black"/>
              </a:solidFill>
              <a:effectLst/>
              <a:uLnTx/>
              <a:uFillTx/>
              <a:latin typeface="Century Gothic (Bod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sng" strike="noStrike" kern="1200" cap="none" spc="0" normalizeH="0" baseline="0" noProof="0" dirty="0">
              <a:ln>
                <a:noFill/>
              </a:ln>
              <a:solidFill>
                <a:prstClr val="black"/>
              </a:solidFill>
              <a:effectLst/>
              <a:uLnTx/>
              <a:uFillTx/>
              <a:latin typeface="Century Gothic (Body)"/>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sng" strike="noStrike" kern="1200" cap="none" spc="0" normalizeH="0" baseline="0" noProof="0" dirty="0">
              <a:ln>
                <a:noFill/>
              </a:ln>
              <a:solidFill>
                <a:prstClr val="black"/>
              </a:solidFill>
              <a:effectLst/>
              <a:uLnTx/>
              <a:uFillTx/>
              <a:latin typeface="Century Gothic (Body)"/>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 name="Rettangolo 3">
            <a:extLst>
              <a:ext uri="{FF2B5EF4-FFF2-40B4-BE49-F238E27FC236}">
                <a16:creationId xmlns:a16="http://schemas.microsoft.com/office/drawing/2014/main" id="{23C9AFCE-892A-89C9-21B1-A45FF2AA5FCE}"/>
              </a:ext>
            </a:extLst>
          </p:cNvPr>
          <p:cNvSpPr/>
          <p:nvPr/>
        </p:nvSpPr>
        <p:spPr>
          <a:xfrm>
            <a:off x="562530" y="512558"/>
            <a:ext cx="11066940" cy="892552"/>
          </a:xfrm>
          <a:prstGeom prst="rect">
            <a:avLst/>
          </a:prstGeom>
          <a:noFill/>
        </p:spPr>
        <p:txBody>
          <a:bodyPr wrap="square" lIns="91440" tIns="45720" rIns="91440" bIns="4572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Headings"/>
                <a:ea typeface="+mn-ea"/>
                <a:cs typeface="+mn-cs"/>
              </a:rPr>
              <a:t>The largest GRB Optical Repository: GRB LC package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Headings"/>
                <a:ea typeface="+mn-ea"/>
                <a:cs typeface="+mn-cs"/>
              </a:rPr>
              <a:t> </a:t>
            </a:r>
            <a:r>
              <a:rPr kumimoji="0" lang="it-IT" sz="1800" b="0" i="0" u="none" strike="noStrike" kern="1200" cap="none" spc="0" normalizeH="0" baseline="0" noProof="0" dirty="0">
                <a:ln>
                  <a:noFill/>
                </a:ln>
                <a:solidFill>
                  <a:prstClr val="white"/>
                </a:solidFill>
                <a:effectLst/>
                <a:uLnTx/>
                <a:uFillTx/>
                <a:latin typeface="Century Gothic" panose="020B0502020202020204"/>
                <a:ea typeface="+mn-ea"/>
                <a:cs typeface="+mn-cs"/>
              </a:rPr>
              <a:t>Dainotti et al., 2024, MNRAS, 2024, </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533, 4023.</a:t>
            </a:r>
            <a:endParaRPr kumimoji="0" lang="it-IT"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panose="020B0502020202020204"/>
              <a:ea typeface="+mn-ea"/>
              <a:cs typeface="+mn-cs"/>
            </a:endParaRPr>
          </a:p>
        </p:txBody>
      </p:sp>
      <p:sp>
        <p:nvSpPr>
          <p:cNvPr id="2" name="CasellaDiTesto 5">
            <a:extLst>
              <a:ext uri="{FF2B5EF4-FFF2-40B4-BE49-F238E27FC236}">
                <a16:creationId xmlns:a16="http://schemas.microsoft.com/office/drawing/2014/main" id="{2B5A8DDD-1120-D405-DE96-645858C0D60C}"/>
              </a:ext>
            </a:extLst>
          </p:cNvPr>
          <p:cNvSpPr txBox="1"/>
          <p:nvPr/>
        </p:nvSpPr>
        <p:spPr>
          <a:xfrm>
            <a:off x="10190412" y="81015"/>
            <a:ext cx="1113698"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4000" b="1" dirty="0">
                <a:solidFill>
                  <a:prstClr val="white"/>
                </a:solidFill>
                <a:latin typeface="Century Gothic" panose="020B0502020202020204"/>
              </a:rPr>
              <a:t>25</a:t>
            </a:r>
            <a:endParaRPr kumimoji="0" lang="it-IT" sz="4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6" name="Picture 5">
            <a:extLst>
              <a:ext uri="{FF2B5EF4-FFF2-40B4-BE49-F238E27FC236}">
                <a16:creationId xmlns:a16="http://schemas.microsoft.com/office/drawing/2014/main" id="{D3AAE608-87EE-BF3F-F163-E0FA6AC2009B}"/>
              </a:ext>
            </a:extLst>
          </p:cNvPr>
          <p:cNvPicPr>
            <a:picLocks noChangeAspect="1"/>
          </p:cNvPicPr>
          <p:nvPr/>
        </p:nvPicPr>
        <p:blipFill>
          <a:blip r:embed="rId3"/>
          <a:stretch>
            <a:fillRect/>
          </a:stretch>
        </p:blipFill>
        <p:spPr>
          <a:xfrm>
            <a:off x="242088" y="1489472"/>
            <a:ext cx="8700410" cy="5171678"/>
          </a:xfrm>
          <a:prstGeom prst="rect">
            <a:avLst/>
          </a:prstGeom>
        </p:spPr>
      </p:pic>
      <p:sp>
        <p:nvSpPr>
          <p:cNvPr id="8" name="Rectangle 7">
            <a:extLst>
              <a:ext uri="{FF2B5EF4-FFF2-40B4-BE49-F238E27FC236}">
                <a16:creationId xmlns:a16="http://schemas.microsoft.com/office/drawing/2014/main" id="{990472C7-4225-F5EF-B1BA-926056905670}"/>
              </a:ext>
            </a:extLst>
          </p:cNvPr>
          <p:cNvSpPr/>
          <p:nvPr/>
        </p:nvSpPr>
        <p:spPr>
          <a:xfrm>
            <a:off x="186976" y="1483328"/>
            <a:ext cx="2380019" cy="14059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Body)"/>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Body)"/>
                <a:ea typeface="+mn-ea"/>
                <a:cs typeface="+mn-cs"/>
              </a:rPr>
              <a:t>535 GRBs with redshift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white"/>
                </a:solidFill>
                <a:effectLst/>
                <a:uLnTx/>
                <a:uFillTx/>
                <a:latin typeface="Century Gothic (Body)"/>
                <a:ea typeface="+mn-ea"/>
                <a:cs typeface="+mn-cs"/>
                <a:hlinkClick r:id="rId2">
                  <a:extLst>
                    <a:ext uri="{A12FA001-AC4F-418D-AE19-62706E023703}">
                      <ahyp:hlinkClr xmlns:ahyp="http://schemas.microsoft.com/office/drawing/2018/hyperlinkcolor" val="tx"/>
                    </a:ext>
                  </a:extLst>
                </a:hlinkClick>
              </a:rPr>
              <a:t>Easily searchable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solidFill>
                <a:effectLst/>
                <a:uLnTx/>
                <a:uFillTx/>
                <a:latin typeface="Century Gothic (Body)"/>
                <a:ea typeface="+mn-ea"/>
                <a:cs typeface="+mn-cs"/>
              </a:rPr>
              <a:t>455 Telescopes</a:t>
            </a:r>
            <a:endParaRPr kumimoji="0" lang="en-US" sz="1800" b="1" i="0" u="sng" strike="noStrike" kern="1200" cap="none" spc="0" normalizeH="0" baseline="0" noProof="0" dirty="0">
              <a:ln>
                <a:noFill/>
              </a:ln>
              <a:solidFill>
                <a:prstClr val="white"/>
              </a:solidFill>
              <a:effectLst/>
              <a:uLnTx/>
              <a:uFillTx/>
              <a:latin typeface="Century Gothic (Body)"/>
              <a:ea typeface="+mn-ea"/>
              <a:cs typeface="+mn-cs"/>
              <a:hlinkClick r:id="rId2">
                <a:extLst>
                  <a:ext uri="{A12FA001-AC4F-418D-AE19-62706E023703}">
                    <ahyp:hlinkClr xmlns:ahyp="http://schemas.microsoft.com/office/drawing/2018/hyperlinkcolor" val="tx"/>
                  </a:ext>
                </a:extLst>
              </a:hlinkClick>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Century Gothic (Body)"/>
                <a:ea typeface="+mn-ea"/>
                <a:cs typeface="+mn-cs"/>
              </a:rPr>
              <a:t>570 Instruments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53409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950627" y="91080"/>
            <a:ext cx="4178708" cy="963677"/>
          </a:xfrm>
        </p:spPr>
        <p:txBody>
          <a:bodyPr anchor="ctr">
            <a:normAutofit/>
          </a:bodyPr>
          <a:lstStyle/>
          <a:p>
            <a:pPr algn="ctr"/>
            <a:r>
              <a:rPr lang="en-US" b="1" dirty="0">
                <a:latin typeface="Franklin Gothic Medium" panose="020B0603020102020204" pitchFamily="34" charset="0"/>
              </a:rPr>
              <a:t>Thank you!</a:t>
            </a:r>
            <a:endParaRPr lang="en-IN" b="1" dirty="0">
              <a:latin typeface="Franklin Gothic Medium" panose="020B0603020102020204" pitchFamily="34" charset="0"/>
            </a:endParaRPr>
          </a:p>
        </p:txBody>
      </p:sp>
      <p:pic>
        <p:nvPicPr>
          <p:cNvPr id="3" name="Picture 2" descr="A screenshot of a website&#10;&#10;Description automatically generated">
            <a:extLst>
              <a:ext uri="{FF2B5EF4-FFF2-40B4-BE49-F238E27FC236}">
                <a16:creationId xmlns:a16="http://schemas.microsoft.com/office/drawing/2014/main" id="{6EE6A2A0-4269-F248-FD69-D3C028D72A9C}"/>
              </a:ext>
            </a:extLst>
          </p:cNvPr>
          <p:cNvPicPr>
            <a:picLocks noChangeAspect="1"/>
          </p:cNvPicPr>
          <p:nvPr/>
        </p:nvPicPr>
        <p:blipFill rotWithShape="1">
          <a:blip r:embed="rId2">
            <a:extLst>
              <a:ext uri="{28A0092B-C50C-407E-A947-70E740481C1C}">
                <a14:useLocalDpi xmlns:a14="http://schemas.microsoft.com/office/drawing/2010/main" val="0"/>
              </a:ext>
            </a:extLst>
          </a:blip>
          <a:srcRect l="2297" t="4502"/>
          <a:stretch/>
        </p:blipFill>
        <p:spPr>
          <a:xfrm>
            <a:off x="55134" y="3642258"/>
            <a:ext cx="6011917" cy="1425525"/>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0D65557A-E624-D965-3F09-1A335D04A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491" y="4429200"/>
            <a:ext cx="2211215" cy="2211215"/>
          </a:xfrm>
          <a:prstGeom prst="rect">
            <a:avLst/>
          </a:prstGeom>
        </p:spPr>
      </p:pic>
      <p:pic>
        <p:nvPicPr>
          <p:cNvPr id="16" name="Picture 15" descr="A qr code on a white background&#10;&#10;Description automatically generated">
            <a:extLst>
              <a:ext uri="{FF2B5EF4-FFF2-40B4-BE49-F238E27FC236}">
                <a16:creationId xmlns:a16="http://schemas.microsoft.com/office/drawing/2014/main" id="{E583B88E-865F-64B3-192B-8D6274871B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7985" y="65408"/>
            <a:ext cx="2211214" cy="2211214"/>
          </a:xfrm>
          <a:prstGeom prst="rect">
            <a:avLst/>
          </a:prstGeom>
        </p:spPr>
      </p:pic>
      <p:pic>
        <p:nvPicPr>
          <p:cNvPr id="18" name="Picture 17" descr="A screenshot of a phone&#10;&#10;Description automatically generated">
            <a:extLst>
              <a:ext uri="{FF2B5EF4-FFF2-40B4-BE49-F238E27FC236}">
                <a16:creationId xmlns:a16="http://schemas.microsoft.com/office/drawing/2014/main" id="{DFFE6B15-345A-1699-5C7B-43E03403859B}"/>
              </a:ext>
            </a:extLst>
          </p:cNvPr>
          <p:cNvPicPr>
            <a:picLocks noChangeAspect="1"/>
          </p:cNvPicPr>
          <p:nvPr/>
        </p:nvPicPr>
        <p:blipFill rotWithShape="1">
          <a:blip r:embed="rId5">
            <a:extLst>
              <a:ext uri="{28A0092B-C50C-407E-A947-70E740481C1C}">
                <a14:useLocalDpi xmlns:a14="http://schemas.microsoft.com/office/drawing/2010/main" val="0"/>
              </a:ext>
            </a:extLst>
          </a:blip>
          <a:srcRect l="1944"/>
          <a:stretch/>
        </p:blipFill>
        <p:spPr>
          <a:xfrm>
            <a:off x="0" y="91080"/>
            <a:ext cx="5907985" cy="1509988"/>
          </a:xfrm>
          <a:prstGeom prst="rect">
            <a:avLst/>
          </a:prstGeom>
        </p:spPr>
      </p:pic>
      <p:pic>
        <p:nvPicPr>
          <p:cNvPr id="20" name="Picture 19" descr="A screenshot of a website&#10;&#10;Description automatically generated">
            <a:extLst>
              <a:ext uri="{FF2B5EF4-FFF2-40B4-BE49-F238E27FC236}">
                <a16:creationId xmlns:a16="http://schemas.microsoft.com/office/drawing/2014/main" id="{3A3C172B-C020-2D0B-18BA-28F31EE547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799035"/>
            <a:ext cx="5907985" cy="1629964"/>
          </a:xfrm>
          <a:prstGeom prst="rect">
            <a:avLst/>
          </a:prstGeom>
        </p:spPr>
      </p:pic>
      <p:pic>
        <p:nvPicPr>
          <p:cNvPr id="22" name="Picture 21" descr="A qr code on a white background&#10;&#10;Description automatically generated">
            <a:extLst>
              <a:ext uri="{FF2B5EF4-FFF2-40B4-BE49-F238E27FC236}">
                <a16:creationId xmlns:a16="http://schemas.microsoft.com/office/drawing/2014/main" id="{173DDA9D-4BE1-724D-FAB1-2914019B2A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07985" y="2311803"/>
            <a:ext cx="2211215" cy="2234393"/>
          </a:xfrm>
          <a:prstGeom prst="rect">
            <a:avLst/>
          </a:prstGeom>
        </p:spPr>
      </p:pic>
      <p:pic>
        <p:nvPicPr>
          <p:cNvPr id="24" name="Picture 23" descr="A screenshot of a computer&#10;&#10;Description automatically generated">
            <a:extLst>
              <a:ext uri="{FF2B5EF4-FFF2-40B4-BE49-F238E27FC236}">
                <a16:creationId xmlns:a16="http://schemas.microsoft.com/office/drawing/2014/main" id="{C08E94C3-EC71-6D30-17B7-BD56928FBD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0627" y="1323191"/>
            <a:ext cx="4186239" cy="2696170"/>
          </a:xfrm>
          <a:prstGeom prst="rect">
            <a:avLst/>
          </a:prstGeom>
        </p:spPr>
      </p:pic>
      <p:pic>
        <p:nvPicPr>
          <p:cNvPr id="26" name="Picture 25" descr="A qr code on a white background&#10;&#10;Description automatically generated">
            <a:extLst>
              <a:ext uri="{FF2B5EF4-FFF2-40B4-BE49-F238E27FC236}">
                <a16:creationId xmlns:a16="http://schemas.microsoft.com/office/drawing/2014/main" id="{ED3E45A4-A5DF-4E0D-B5C8-AAFD0E5B6F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70832" y="4110919"/>
            <a:ext cx="2458503" cy="2458503"/>
          </a:xfrm>
          <a:prstGeom prst="rect">
            <a:avLst/>
          </a:prstGeom>
        </p:spPr>
      </p:pic>
      <p:sp>
        <p:nvSpPr>
          <p:cNvPr id="5" name="CasellaDiTesto 1">
            <a:extLst>
              <a:ext uri="{FF2B5EF4-FFF2-40B4-BE49-F238E27FC236}">
                <a16:creationId xmlns:a16="http://schemas.microsoft.com/office/drawing/2014/main" id="{04F08412-1E3E-712D-17EA-7241B6A9C05A}"/>
              </a:ext>
            </a:extLst>
          </p:cNvPr>
          <p:cNvSpPr txBox="1"/>
          <p:nvPr/>
        </p:nvSpPr>
        <p:spPr>
          <a:xfrm>
            <a:off x="8424551" y="6212618"/>
            <a:ext cx="60882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t-IT" sz="2800" b="1" u="sng" dirty="0">
                <a:solidFill>
                  <a:prstClr val="white"/>
                </a:solidFill>
                <a:latin typeface="Century Gothic" panose="020B0502020202020204"/>
              </a:rPr>
              <a:t>24</a:t>
            </a:r>
            <a:endParaRPr kumimoji="0" lang="it-IT"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7" name="Picture 6">
            <a:extLst>
              <a:ext uri="{FF2B5EF4-FFF2-40B4-BE49-F238E27FC236}">
                <a16:creationId xmlns:a16="http://schemas.microsoft.com/office/drawing/2014/main" id="{19A27D81-6561-0330-E3BF-FAE83EA15A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665" y="5243833"/>
            <a:ext cx="7336700" cy="1523087"/>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6|2|8.1"/>
</p:tagLst>
</file>

<file path=ppt/tags/tag2.xml><?xml version="1.0" encoding="utf-8"?>
<p:tagLst xmlns:a="http://schemas.openxmlformats.org/drawingml/2006/main" xmlns:r="http://schemas.openxmlformats.org/officeDocument/2006/relationships" xmlns:p="http://schemas.openxmlformats.org/presentationml/2006/main">
  <p:tag name="TIMING" val="|0.8|0.8|11.8|11.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iunioni ione">
  <a:themeElements>
    <a:clrScheme name="Riunioni ion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Riunioni 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iunioni 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CCC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5098</TotalTime>
  <Words>2803</Words>
  <Application>Microsoft Office PowerPoint</Application>
  <PresentationFormat>Widescreen</PresentationFormat>
  <Paragraphs>299</Paragraphs>
  <Slides>26</Slides>
  <Notes>11</Notes>
  <HiddenSlides>0</HiddenSlides>
  <MMClips>0</MMClips>
  <ScaleCrop>false</ScaleCrop>
  <HeadingPairs>
    <vt:vector size="6" baseType="variant">
      <vt:variant>
        <vt:lpstr>Fonts Used</vt:lpstr>
      </vt:variant>
      <vt:variant>
        <vt:i4>18</vt:i4>
      </vt:variant>
      <vt:variant>
        <vt:lpstr>Theme</vt:lpstr>
      </vt:variant>
      <vt:variant>
        <vt:i4>6</vt:i4>
      </vt:variant>
      <vt:variant>
        <vt:lpstr>Slide Titles</vt:lpstr>
      </vt:variant>
      <vt:variant>
        <vt:i4>26</vt:i4>
      </vt:variant>
    </vt:vector>
  </HeadingPairs>
  <TitlesOfParts>
    <vt:vector size="50" baseType="lpstr">
      <vt:lpstr>Arial MT</vt:lpstr>
      <vt:lpstr>Century Gothic (Body)</vt:lpstr>
      <vt:lpstr>Century Gothic Headings</vt:lpstr>
      <vt:lpstr>Helvetica Neue</vt:lpstr>
      <vt:lpstr>Lexend-Regular</vt:lpstr>
      <vt:lpstr>MS PGothic</vt:lpstr>
      <vt:lpstr>Aptos</vt:lpstr>
      <vt:lpstr>Aptos Display</vt:lpstr>
      <vt:lpstr>Arial</vt:lpstr>
      <vt:lpstr>Calibri</vt:lpstr>
      <vt:lpstr>Calibri Light</vt:lpstr>
      <vt:lpstr>Cambria</vt:lpstr>
      <vt:lpstr>Century Gothic</vt:lpstr>
      <vt:lpstr>Franklin Gothic Medium</vt:lpstr>
      <vt:lpstr>Georgia</vt:lpstr>
      <vt:lpstr>Palatino Linotype</vt:lpstr>
      <vt:lpstr>Verdana</vt:lpstr>
      <vt:lpstr>Wingdings 3</vt:lpstr>
      <vt:lpstr>Ion Boardroom</vt:lpstr>
      <vt:lpstr>1_Office Theme</vt:lpstr>
      <vt:lpstr>Riunioni ione</vt:lpstr>
      <vt:lpstr>3_Office Theme</vt:lpstr>
      <vt:lpstr>2_Office Theme</vt:lpstr>
      <vt:lpstr>Office Theme</vt:lpstr>
      <vt:lpstr>PowerPoint Presentation</vt:lpstr>
      <vt:lpstr>         GRB and SFH connection</vt:lpstr>
      <vt:lpstr>                             Is the GRB-SFH link so simple? </vt:lpstr>
      <vt:lpstr>PowerPoint Presentation</vt:lpstr>
      <vt:lpstr>Key Scientific Questions </vt:lpstr>
      <vt:lpstr>PowerPoint Presentation</vt:lpstr>
      <vt:lpstr>We can also use a sample with plateau features   </vt:lpstr>
      <vt:lpstr>PowerPoint Presentation</vt:lpstr>
      <vt:lpstr>Explain mismatch-I</vt:lpstr>
      <vt:lpstr>Explain mismatch-II</vt:lpstr>
      <vt:lpstr>To answer all these questions  we need redshifts</vt:lpstr>
      <vt:lpstr>Data Sample</vt:lpstr>
      <vt:lpstr>Data Sample: Outlier</vt:lpstr>
      <vt:lpstr>METHODOLOGY</vt:lpstr>
      <vt:lpstr>Methodology</vt:lpstr>
      <vt:lpstr>RESULTS</vt:lpstr>
      <vt:lpstr>The generalization and the training set</vt:lpstr>
      <vt:lpstr>After Optimal Transport Bias Correction  (the X-ray sample) Dainotti, et al 2024ApJS..271...22D</vt:lpstr>
      <vt:lpstr>PowerPoint Presentation</vt:lpstr>
      <vt:lpstr>CONCLUSIONS 1</vt:lpstr>
      <vt:lpstr>PowerPoint Presentation</vt:lpstr>
      <vt:lpstr>PowerPoint Presentation</vt:lpstr>
      <vt:lpstr>Superlearner applied for Classification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Giovanna Dainotti</dc:creator>
  <cp:lastModifiedBy>Maria Dainotti</cp:lastModifiedBy>
  <cp:revision>71</cp:revision>
  <dcterms:created xsi:type="dcterms:W3CDTF">2024-09-09T14:21:22Z</dcterms:created>
  <dcterms:modified xsi:type="dcterms:W3CDTF">2026-09-30T20:26:49Z</dcterms:modified>
</cp:coreProperties>
</file>