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4"/>
  </p:notesMasterIdLst>
  <p:sldIdLst>
    <p:sldId id="256" r:id="rId6"/>
    <p:sldId id="258" r:id="rId7"/>
    <p:sldId id="263" r:id="rId8"/>
    <p:sldId id="259" r:id="rId9"/>
    <p:sldId id="261" r:id="rId10"/>
    <p:sldId id="272" r:id="rId11"/>
    <p:sldId id="271" r:id="rId12"/>
    <p:sldId id="262" r:id="rId13"/>
    <p:sldId id="269" r:id="rId14"/>
    <p:sldId id="273" r:id="rId15"/>
    <p:sldId id="260" r:id="rId16"/>
    <p:sldId id="268" r:id="rId17"/>
    <p:sldId id="274" r:id="rId18"/>
    <p:sldId id="265" r:id="rId19"/>
    <p:sldId id="264" r:id="rId20"/>
    <p:sldId id="257" r:id="rId21"/>
    <p:sldId id="266" r:id="rId22"/>
    <p:sldId id="267" r:id="rId23"/>
  </p:sldIdLst>
  <p:sldSz cx="12195175" cy="6859588"/>
  <p:notesSz cx="6858000" cy="9144000"/>
  <p:defaultTextStyle>
    <a:defPPr>
      <a:defRPr lang="en-US"/>
    </a:defPPr>
    <a:lvl1pPr marL="0" algn="l" defTabSz="1088776" rtl="0" eaLnBrk="1" latinLnBrk="0" hangingPunct="1">
      <a:defRPr sz="2100" kern="1200">
        <a:solidFill>
          <a:schemeClr val="tx1"/>
        </a:solidFill>
        <a:latin typeface="+mn-lt"/>
        <a:ea typeface="+mn-ea"/>
        <a:cs typeface="+mn-cs"/>
      </a:defRPr>
    </a:lvl1pPr>
    <a:lvl2pPr marL="544388" algn="l" defTabSz="1088776" rtl="0" eaLnBrk="1" latinLnBrk="0" hangingPunct="1">
      <a:defRPr sz="2100" kern="1200">
        <a:solidFill>
          <a:schemeClr val="tx1"/>
        </a:solidFill>
        <a:latin typeface="+mn-lt"/>
        <a:ea typeface="+mn-ea"/>
        <a:cs typeface="+mn-cs"/>
      </a:defRPr>
    </a:lvl2pPr>
    <a:lvl3pPr marL="1088776" algn="l" defTabSz="1088776" rtl="0" eaLnBrk="1" latinLnBrk="0" hangingPunct="1">
      <a:defRPr sz="2100" kern="1200">
        <a:solidFill>
          <a:schemeClr val="tx1"/>
        </a:solidFill>
        <a:latin typeface="+mn-lt"/>
        <a:ea typeface="+mn-ea"/>
        <a:cs typeface="+mn-cs"/>
      </a:defRPr>
    </a:lvl3pPr>
    <a:lvl4pPr marL="1633164" algn="l" defTabSz="1088776" rtl="0" eaLnBrk="1" latinLnBrk="0" hangingPunct="1">
      <a:defRPr sz="2100" kern="1200">
        <a:solidFill>
          <a:schemeClr val="tx1"/>
        </a:solidFill>
        <a:latin typeface="+mn-lt"/>
        <a:ea typeface="+mn-ea"/>
        <a:cs typeface="+mn-cs"/>
      </a:defRPr>
    </a:lvl4pPr>
    <a:lvl5pPr marL="2177552" algn="l" defTabSz="1088776" rtl="0" eaLnBrk="1" latinLnBrk="0" hangingPunct="1">
      <a:defRPr sz="2100" kern="1200">
        <a:solidFill>
          <a:schemeClr val="tx1"/>
        </a:solidFill>
        <a:latin typeface="+mn-lt"/>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19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66990" autoAdjust="0"/>
  </p:normalViewPr>
  <p:slideViewPr>
    <p:cSldViewPr>
      <p:cViewPr varScale="1">
        <p:scale>
          <a:sx n="59" d="100"/>
          <a:sy n="59" d="100"/>
        </p:scale>
        <p:origin x="1430" y="67"/>
      </p:cViewPr>
      <p:guideLst>
        <p:guide orient="horz" pos="2161"/>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9A4D75-D2A5-4525-9C24-D30D3DC2377A}" type="datetimeFigureOut">
              <a:rPr lang="en-ZA" smtClean="0"/>
              <a:t>2026/10/02</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B8B1F-76F5-4F51-BABD-ADA5194AAEB4}" type="slidenum">
              <a:rPr lang="en-ZA" smtClean="0"/>
              <a:t>‹#›</a:t>
            </a:fld>
            <a:endParaRPr lang="en-ZA"/>
          </a:p>
        </p:txBody>
      </p:sp>
    </p:spTree>
    <p:extLst>
      <p:ext uri="{BB962C8B-B14F-4D97-AF65-F5344CB8AC3E}">
        <p14:creationId xmlns:p14="http://schemas.microsoft.com/office/powerpoint/2010/main" val="1870819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EBCB8B1F-76F5-4F51-BABD-ADA5194AAEB4}" type="slidenum">
              <a:rPr lang="en-ZA" smtClean="0"/>
              <a:t>1</a:t>
            </a:fld>
            <a:endParaRPr lang="en-ZA"/>
          </a:p>
        </p:txBody>
      </p:sp>
    </p:spTree>
    <p:extLst>
      <p:ext uri="{BB962C8B-B14F-4D97-AF65-F5344CB8AC3E}">
        <p14:creationId xmlns:p14="http://schemas.microsoft.com/office/powerpoint/2010/main" val="426878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Cataclysmic variables are a type of binary system that have a white dwarf primary star, and a main sequence secondary star (typically a K- or M-type star)</a:t>
            </a:r>
          </a:p>
          <a:p>
            <a:endParaRPr lang="en-GB" dirty="0"/>
          </a:p>
          <a:p>
            <a:r>
              <a:rPr lang="en-GB" dirty="0"/>
              <a:t>In these systems, the secondary star accretes matter onto the primary star via Roche-lobe overflow</a:t>
            </a:r>
          </a:p>
          <a:p>
            <a:endParaRPr lang="en-GB" dirty="0"/>
          </a:p>
          <a:p>
            <a:r>
              <a:rPr lang="en-GB" dirty="0"/>
              <a:t>This talk will focus on a subclass of CVs known as dwarf novae, which are characterised by outbursts, which are a regular increase in the optical magnitude of the binary system</a:t>
            </a:r>
            <a:r>
              <a:rPr lang="en-ZA" dirty="0"/>
              <a:t>. Occasionally, these sources exhibit </a:t>
            </a:r>
            <a:r>
              <a:rPr lang="en-ZA" dirty="0" err="1"/>
              <a:t>superoutbursts</a:t>
            </a:r>
            <a:r>
              <a:rPr lang="en-ZA" dirty="0"/>
              <a:t>, which are much brighter and last much longer than regular outbursts</a:t>
            </a:r>
          </a:p>
          <a:p>
            <a:endParaRPr lang="en-ZA" dirty="0"/>
          </a:p>
          <a:p>
            <a:r>
              <a:rPr lang="en-ZA" dirty="0"/>
              <a:t>It is believed that these outbursts are a result of a thermal-viscous instability caused by the build-up of matter in the accretion disc, causing the disc to switch from a cold unionised state, to a hot ionised state</a:t>
            </a:r>
          </a:p>
        </p:txBody>
      </p:sp>
      <p:sp>
        <p:nvSpPr>
          <p:cNvPr id="4" name="Slide Number Placeholder 3"/>
          <p:cNvSpPr>
            <a:spLocks noGrp="1"/>
          </p:cNvSpPr>
          <p:nvPr>
            <p:ph type="sldNum" sz="quarter" idx="5"/>
          </p:nvPr>
        </p:nvSpPr>
        <p:spPr/>
        <p:txBody>
          <a:bodyPr/>
          <a:lstStyle/>
          <a:p>
            <a:fld id="{EBCB8B1F-76F5-4F51-BABD-ADA5194AAEB4}" type="slidenum">
              <a:rPr lang="en-ZA" smtClean="0"/>
              <a:t>2</a:t>
            </a:fld>
            <a:endParaRPr lang="en-ZA"/>
          </a:p>
        </p:txBody>
      </p:sp>
    </p:spTree>
    <p:extLst>
      <p:ext uri="{BB962C8B-B14F-4D97-AF65-F5344CB8AC3E}">
        <p14:creationId xmlns:p14="http://schemas.microsoft.com/office/powerpoint/2010/main" val="2023225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this study, we consider magnetic reconnection as the mechanism that results in the non-thermal radio synchrotron emission observed from these sources</a:t>
            </a:r>
          </a:p>
          <a:p>
            <a:endParaRPr lang="en-GB" dirty="0"/>
          </a:p>
          <a:p>
            <a:r>
              <a:rPr lang="en-GB" dirty="0"/>
              <a:t>Magnetic reconnection is a process wherein you have two oppositely polarised magnetic fluid zones that approach each other and collide. The magnetic and gas pressure then cause the magnetic field to bulge out and reconnect</a:t>
            </a:r>
          </a:p>
          <a:p>
            <a:endParaRPr lang="en-GB" dirty="0"/>
          </a:p>
          <a:p>
            <a:r>
              <a:rPr lang="en-ZA" dirty="0"/>
              <a:t>Differential rotation in the disc and between the disc and WD results in an increase in the amount of toroidal fields in the disc, creating instabilities in the disc as well as strong toroidal and vertical magnetic fields that bring about </a:t>
            </a:r>
            <a:r>
              <a:rPr lang="en-ZA" dirty="0" err="1"/>
              <a:t>magnetorotational</a:t>
            </a:r>
            <a:r>
              <a:rPr lang="en-ZA" dirty="0"/>
              <a:t> instabilities and reconnection</a:t>
            </a:r>
          </a:p>
        </p:txBody>
      </p:sp>
      <p:sp>
        <p:nvSpPr>
          <p:cNvPr id="4" name="Slide Number Placeholder 3"/>
          <p:cNvSpPr>
            <a:spLocks noGrp="1"/>
          </p:cNvSpPr>
          <p:nvPr>
            <p:ph type="sldNum" sz="quarter" idx="5"/>
          </p:nvPr>
        </p:nvSpPr>
        <p:spPr/>
        <p:txBody>
          <a:bodyPr/>
          <a:lstStyle/>
          <a:p>
            <a:fld id="{EBCB8B1F-76F5-4F51-BABD-ADA5194AAEB4}" type="slidenum">
              <a:rPr lang="en-ZA" smtClean="0"/>
              <a:t>3</a:t>
            </a:fld>
            <a:endParaRPr lang="en-ZA"/>
          </a:p>
        </p:txBody>
      </p:sp>
    </p:spTree>
    <p:extLst>
      <p:ext uri="{BB962C8B-B14F-4D97-AF65-F5344CB8AC3E}">
        <p14:creationId xmlns:p14="http://schemas.microsoft.com/office/powerpoint/2010/main" val="2281188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modelled the radio flares using the VDL model, given by the following equation (point to equation)</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model was previously used by Louis Venter to model the radio outbursts of AE </a:t>
            </a:r>
            <a:r>
              <a:rPr lang="en-GB" dirty="0" err="1"/>
              <a:t>Aqr</a:t>
            </a:r>
            <a:r>
              <a:rPr lang="en-GB" dirty="0"/>
              <a:t>. By simulating the flux of a single blob</a:t>
            </a:r>
            <a:r>
              <a:rPr lang="en-ZA" dirty="0"/>
              <a:t>, Venter got these plots, with the top left one representing a scenario where the electron energy diminishes as a result of adiabatic losses as the blob expands, and the top right one, which is an adapted model created for his study, depicting a scenario where the blob gets energised by a MHD propeller as it expands, as using the unadapted model would require an unrealistic number of blobs to obtain the observed flux levels at frequencies from 1 to 10 GHz</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By combining the fluxes of various blobs at various sizes, electron energies and electron spectral indexes, they got the following models (point to plots) with the plot on the left showing a model depicting the simulated radio flux of AE </a:t>
            </a:r>
            <a:r>
              <a:rPr lang="en-ZA" dirty="0" err="1"/>
              <a:t>Aqr</a:t>
            </a:r>
            <a:r>
              <a:rPr lang="en-ZA" dirty="0"/>
              <a:t> with 20 blobs on the left, and a spectrum modelled with the simulated flux of 10 blobs on the right</a:t>
            </a:r>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Until recently, there had not been many </a:t>
            </a:r>
            <a:r>
              <a:rPr lang="en-GB" dirty="0" err="1"/>
              <a:t>Dne</a:t>
            </a:r>
            <a:r>
              <a:rPr lang="en-GB" dirty="0"/>
              <a:t> observed at radio frequencies. Most recent observations by Kersten et al. detected the sources I will be presenting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p:txBody>
      </p:sp>
      <p:sp>
        <p:nvSpPr>
          <p:cNvPr id="4" name="Slide Number Placeholder 3"/>
          <p:cNvSpPr>
            <a:spLocks noGrp="1"/>
          </p:cNvSpPr>
          <p:nvPr>
            <p:ph type="sldNum" sz="quarter" idx="5"/>
          </p:nvPr>
        </p:nvSpPr>
        <p:spPr/>
        <p:txBody>
          <a:bodyPr/>
          <a:lstStyle/>
          <a:p>
            <a:fld id="{EBCB8B1F-76F5-4F51-BABD-ADA5194AAEB4}" type="slidenum">
              <a:rPr lang="en-ZA" smtClean="0"/>
              <a:t>4</a:t>
            </a:fld>
            <a:endParaRPr lang="en-ZA"/>
          </a:p>
        </p:txBody>
      </p:sp>
    </p:spTree>
    <p:extLst>
      <p:ext uri="{BB962C8B-B14F-4D97-AF65-F5344CB8AC3E}">
        <p14:creationId xmlns:p14="http://schemas.microsoft.com/office/powerpoint/2010/main" val="1084092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Fits are to show that the secondary star dominates the optical emission, along with the disc emission and possible flickering</a:t>
            </a:r>
          </a:p>
          <a:p>
            <a:endParaRPr lang="en-ZA" dirty="0"/>
          </a:p>
          <a:p>
            <a:endParaRPr lang="en-ZA" dirty="0"/>
          </a:p>
        </p:txBody>
      </p:sp>
      <p:sp>
        <p:nvSpPr>
          <p:cNvPr id="4" name="Slide Number Placeholder 3"/>
          <p:cNvSpPr>
            <a:spLocks noGrp="1"/>
          </p:cNvSpPr>
          <p:nvPr>
            <p:ph type="sldNum" sz="quarter" idx="5"/>
          </p:nvPr>
        </p:nvSpPr>
        <p:spPr/>
        <p:txBody>
          <a:bodyPr/>
          <a:lstStyle/>
          <a:p>
            <a:fld id="{EBCB8B1F-76F5-4F51-BABD-ADA5194AAEB4}" type="slidenum">
              <a:rPr lang="en-ZA" smtClean="0"/>
              <a:t>5</a:t>
            </a:fld>
            <a:endParaRPr lang="en-ZA"/>
          </a:p>
        </p:txBody>
      </p:sp>
    </p:spTree>
    <p:extLst>
      <p:ext uri="{BB962C8B-B14F-4D97-AF65-F5344CB8AC3E}">
        <p14:creationId xmlns:p14="http://schemas.microsoft.com/office/powerpoint/2010/main" val="714715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EBCB8B1F-76F5-4F51-BABD-ADA5194AAEB4}" type="slidenum">
              <a:rPr lang="en-ZA" smtClean="0"/>
              <a:t>7</a:t>
            </a:fld>
            <a:endParaRPr lang="en-ZA"/>
          </a:p>
        </p:txBody>
      </p:sp>
    </p:spTree>
    <p:extLst>
      <p:ext uri="{BB962C8B-B14F-4D97-AF65-F5344CB8AC3E}">
        <p14:creationId xmlns:p14="http://schemas.microsoft.com/office/powerpoint/2010/main" val="3050650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EBCB8B1F-76F5-4F51-BABD-ADA5194AAEB4}" type="slidenum">
              <a:rPr lang="en-ZA" smtClean="0"/>
              <a:t>8</a:t>
            </a:fld>
            <a:endParaRPr lang="en-ZA"/>
          </a:p>
        </p:txBody>
      </p:sp>
    </p:spTree>
    <p:extLst>
      <p:ext uri="{BB962C8B-B14F-4D97-AF65-F5344CB8AC3E}">
        <p14:creationId xmlns:p14="http://schemas.microsoft.com/office/powerpoint/2010/main" val="1969594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Mention lack of X-ray data so an estimate of what it might be was used</a:t>
            </a:r>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ZA" dirty="0"/>
          </a:p>
        </p:txBody>
      </p:sp>
      <p:sp>
        <p:nvSpPr>
          <p:cNvPr id="4" name="Slide Number Placeholder 3"/>
          <p:cNvSpPr>
            <a:spLocks noGrp="1"/>
          </p:cNvSpPr>
          <p:nvPr>
            <p:ph type="sldNum" sz="quarter" idx="5"/>
          </p:nvPr>
        </p:nvSpPr>
        <p:spPr/>
        <p:txBody>
          <a:bodyPr/>
          <a:lstStyle/>
          <a:p>
            <a:fld id="{EBCB8B1F-76F5-4F51-BABD-ADA5194AAEB4}" type="slidenum">
              <a:rPr lang="en-ZA" smtClean="0"/>
              <a:t>11</a:t>
            </a:fld>
            <a:endParaRPr lang="en-ZA"/>
          </a:p>
        </p:txBody>
      </p:sp>
    </p:spTree>
    <p:extLst>
      <p:ext uri="{BB962C8B-B14F-4D97-AF65-F5344CB8AC3E}">
        <p14:creationId xmlns:p14="http://schemas.microsoft.com/office/powerpoint/2010/main" val="1227710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7060E-D179-F353-A359-5A6225D424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053A80-0A7F-2045-FF9D-77EE0A2471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EAE07-A29A-35A6-1BAD-5F2F6A0F3C69}"/>
              </a:ext>
            </a:extLst>
          </p:cNvPr>
          <p:cNvSpPr>
            <a:spLocks noGrp="1"/>
          </p:cNvSpPr>
          <p:nvPr>
            <p:ph type="body" idx="1"/>
          </p:nvPr>
        </p:nvSpPr>
        <p:spPr/>
        <p:txBody>
          <a:bodyPr/>
          <a:lstStyle/>
          <a:p>
            <a:r>
              <a:rPr lang="en-GB" dirty="0"/>
              <a:t>Talk about the values used to model peak flux</a:t>
            </a:r>
          </a:p>
          <a:p>
            <a:endParaRPr lang="en-GB" dirty="0"/>
          </a:p>
          <a:p>
            <a:r>
              <a:rPr lang="en-GB" dirty="0"/>
              <a:t>Mention how quiescent level is above </a:t>
            </a:r>
            <a:r>
              <a:rPr lang="en-GB" dirty="0" err="1"/>
              <a:t>MeerKAT</a:t>
            </a:r>
            <a:r>
              <a:rPr lang="en-GB" dirty="0"/>
              <a:t> limit</a:t>
            </a:r>
            <a:endParaRPr lang="en-ZA" dirty="0"/>
          </a:p>
          <a:p>
            <a:endParaRPr lang="en-ZA" dirty="0"/>
          </a:p>
          <a:p>
            <a:r>
              <a:rPr lang="en-ZA" dirty="0"/>
              <a:t>The blobs that are just ejected full of relativistic electrons show the data at the peak</a:t>
            </a:r>
          </a:p>
        </p:txBody>
      </p:sp>
      <p:sp>
        <p:nvSpPr>
          <p:cNvPr id="4" name="Slide Number Placeholder 3">
            <a:extLst>
              <a:ext uri="{FF2B5EF4-FFF2-40B4-BE49-F238E27FC236}">
                <a16:creationId xmlns:a16="http://schemas.microsoft.com/office/drawing/2014/main" id="{07CCBF67-3883-A812-8DD8-C1AB96FD3386}"/>
              </a:ext>
            </a:extLst>
          </p:cNvPr>
          <p:cNvSpPr>
            <a:spLocks noGrp="1"/>
          </p:cNvSpPr>
          <p:nvPr>
            <p:ph type="sldNum" sz="quarter" idx="5"/>
          </p:nvPr>
        </p:nvSpPr>
        <p:spPr/>
        <p:txBody>
          <a:bodyPr/>
          <a:lstStyle/>
          <a:p>
            <a:pPr marL="0" marR="0" lvl="0" indent="0" algn="r" defTabSz="1088776" rtl="0" eaLnBrk="1" fontAlgn="auto" latinLnBrk="0" hangingPunct="1">
              <a:lnSpc>
                <a:spcPct val="100000"/>
              </a:lnSpc>
              <a:spcBef>
                <a:spcPts val="0"/>
              </a:spcBef>
              <a:spcAft>
                <a:spcPts val="0"/>
              </a:spcAft>
              <a:buClrTx/>
              <a:buSzTx/>
              <a:buFontTx/>
              <a:buNone/>
              <a:tabLst/>
              <a:defRPr/>
            </a:pPr>
            <a:fld id="{EBCB8B1F-76F5-4F51-BABD-ADA5194AAEB4}" type="slidenum">
              <a:rPr kumimoji="0" lang="en-Z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88776" rtl="0" eaLnBrk="1" fontAlgn="auto" latinLnBrk="0" hangingPunct="1">
                <a:lnSpc>
                  <a:spcPct val="100000"/>
                </a:lnSpc>
                <a:spcBef>
                  <a:spcPts val="0"/>
                </a:spcBef>
                <a:spcAft>
                  <a:spcPts val="0"/>
                </a:spcAft>
                <a:buClrTx/>
                <a:buSzTx/>
                <a:buFontTx/>
                <a:buNone/>
                <a:tabLst/>
                <a:defRPr/>
              </a:pPr>
              <a:t>13</a:t>
            </a:fld>
            <a:endParaRPr kumimoji="0" lang="en-Z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0592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about the values used to model peak flux</a:t>
            </a:r>
          </a:p>
          <a:p>
            <a:endParaRPr lang="en-GB" dirty="0"/>
          </a:p>
          <a:p>
            <a:r>
              <a:rPr lang="en-GB" dirty="0"/>
              <a:t>Mention how quiescent level is above </a:t>
            </a:r>
            <a:r>
              <a:rPr lang="en-GB" dirty="0" err="1"/>
              <a:t>MeerKAT</a:t>
            </a:r>
            <a:r>
              <a:rPr lang="en-GB" dirty="0"/>
              <a:t> limit</a:t>
            </a:r>
            <a:endParaRPr lang="en-ZA" dirty="0"/>
          </a:p>
          <a:p>
            <a:endParaRPr lang="en-ZA" dirty="0"/>
          </a:p>
        </p:txBody>
      </p:sp>
      <p:sp>
        <p:nvSpPr>
          <p:cNvPr id="4" name="Slide Number Placeholder 3"/>
          <p:cNvSpPr>
            <a:spLocks noGrp="1"/>
          </p:cNvSpPr>
          <p:nvPr>
            <p:ph type="sldNum" sz="quarter" idx="5"/>
          </p:nvPr>
        </p:nvSpPr>
        <p:spPr/>
        <p:txBody>
          <a:bodyPr/>
          <a:lstStyle/>
          <a:p>
            <a:fld id="{EBCB8B1F-76F5-4F51-BABD-ADA5194AAEB4}" type="slidenum">
              <a:rPr lang="en-ZA" smtClean="0"/>
              <a:t>14</a:t>
            </a:fld>
            <a:endParaRPr lang="en-ZA"/>
          </a:p>
        </p:txBody>
      </p:sp>
    </p:spTree>
    <p:extLst>
      <p:ext uri="{BB962C8B-B14F-4D97-AF65-F5344CB8AC3E}">
        <p14:creationId xmlns:p14="http://schemas.microsoft.com/office/powerpoint/2010/main" val="1852042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about the values used to model peak flux</a:t>
            </a:r>
          </a:p>
          <a:p>
            <a:endParaRPr lang="en-GB" dirty="0"/>
          </a:p>
          <a:p>
            <a:r>
              <a:rPr lang="en-GB" dirty="0"/>
              <a:t>Mention how quiescent level is above </a:t>
            </a:r>
            <a:r>
              <a:rPr lang="en-GB" dirty="0" err="1"/>
              <a:t>MeerKAT</a:t>
            </a:r>
            <a:r>
              <a:rPr lang="en-GB" dirty="0"/>
              <a:t> limit</a:t>
            </a:r>
            <a:endParaRPr lang="en-ZA" dirty="0"/>
          </a:p>
          <a:p>
            <a:endParaRPr lang="en-ZA" dirty="0"/>
          </a:p>
        </p:txBody>
      </p:sp>
      <p:sp>
        <p:nvSpPr>
          <p:cNvPr id="4" name="Slide Number Placeholder 3"/>
          <p:cNvSpPr>
            <a:spLocks noGrp="1"/>
          </p:cNvSpPr>
          <p:nvPr>
            <p:ph type="sldNum" sz="quarter" idx="5"/>
          </p:nvPr>
        </p:nvSpPr>
        <p:spPr/>
        <p:txBody>
          <a:bodyPr/>
          <a:lstStyle/>
          <a:p>
            <a:fld id="{EBCB8B1F-76F5-4F51-BABD-ADA5194AAEB4}" type="slidenum">
              <a:rPr lang="en-ZA" smtClean="0"/>
              <a:t>15</a:t>
            </a:fld>
            <a:endParaRPr lang="en-ZA"/>
          </a:p>
        </p:txBody>
      </p:sp>
    </p:spTree>
    <p:extLst>
      <p:ext uri="{BB962C8B-B14F-4D97-AF65-F5344CB8AC3E}">
        <p14:creationId xmlns:p14="http://schemas.microsoft.com/office/powerpoint/2010/main" val="3038413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about the values used to model peak flux</a:t>
            </a:r>
          </a:p>
          <a:p>
            <a:endParaRPr lang="en-GB" dirty="0"/>
          </a:p>
          <a:p>
            <a:r>
              <a:rPr lang="en-GB" dirty="0"/>
              <a:t>Mention how quiescent level is above </a:t>
            </a:r>
            <a:r>
              <a:rPr lang="en-GB" dirty="0" err="1"/>
              <a:t>MeerKAT</a:t>
            </a:r>
            <a:r>
              <a:rPr lang="en-GB" dirty="0"/>
              <a:t> limit</a:t>
            </a:r>
            <a:endParaRPr lang="en-ZA" dirty="0"/>
          </a:p>
          <a:p>
            <a:endParaRPr lang="en-ZA" dirty="0"/>
          </a:p>
          <a:p>
            <a:r>
              <a:rPr lang="en-ZA" dirty="0"/>
              <a:t>The blobs that are just ejected full of relativistic blobs show the data at the peak</a:t>
            </a:r>
          </a:p>
          <a:p>
            <a:endParaRPr lang="en-ZA" dirty="0"/>
          </a:p>
          <a:p>
            <a:r>
              <a:rPr lang="en-ZA" dirty="0"/>
              <a:t>Include additional plots with the other data points, or maybe include the other data points of each outburst on the same plot</a:t>
            </a:r>
          </a:p>
        </p:txBody>
      </p:sp>
      <p:sp>
        <p:nvSpPr>
          <p:cNvPr id="4" name="Slide Number Placeholder 3"/>
          <p:cNvSpPr>
            <a:spLocks noGrp="1"/>
          </p:cNvSpPr>
          <p:nvPr>
            <p:ph type="sldNum" sz="quarter" idx="5"/>
          </p:nvPr>
        </p:nvSpPr>
        <p:spPr/>
        <p:txBody>
          <a:bodyPr/>
          <a:lstStyle/>
          <a:p>
            <a:fld id="{EBCB8B1F-76F5-4F51-BABD-ADA5194AAEB4}" type="slidenum">
              <a:rPr lang="en-ZA" smtClean="0"/>
              <a:t>17</a:t>
            </a:fld>
            <a:endParaRPr lang="en-ZA"/>
          </a:p>
        </p:txBody>
      </p:sp>
    </p:spTree>
    <p:extLst>
      <p:ext uri="{BB962C8B-B14F-4D97-AF65-F5344CB8AC3E}">
        <p14:creationId xmlns:p14="http://schemas.microsoft.com/office/powerpoint/2010/main" val="4280768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638" y="2130919"/>
            <a:ext cx="10365899" cy="1470365"/>
          </a:xfrm>
        </p:spPr>
        <p:txBody>
          <a:bodyPr/>
          <a:lstStyle/>
          <a:p>
            <a:r>
              <a:rPr lang="en-US"/>
              <a:t>Click to edit Master title style</a:t>
            </a:r>
            <a:endParaRPr lang="en-ZA"/>
          </a:p>
        </p:txBody>
      </p:sp>
      <p:sp>
        <p:nvSpPr>
          <p:cNvPr id="3" name="Subtitle 2"/>
          <p:cNvSpPr>
            <a:spLocks noGrp="1"/>
          </p:cNvSpPr>
          <p:nvPr>
            <p:ph type="subTitle" idx="1"/>
          </p:nvPr>
        </p:nvSpPr>
        <p:spPr>
          <a:xfrm>
            <a:off x="1829276" y="3887100"/>
            <a:ext cx="8536623" cy="1753006"/>
          </a:xfrm>
        </p:spPr>
        <p:txBody>
          <a:bodyPr/>
          <a:lstStyle>
            <a:lvl1pPr marL="0" indent="0" algn="ctr">
              <a:buNone/>
              <a:defRPr>
                <a:solidFill>
                  <a:schemeClr val="tx1">
                    <a:tint val="75000"/>
                  </a:schemeClr>
                </a:solidFill>
              </a:defRPr>
            </a:lvl1pPr>
            <a:lvl2pPr marL="544388" indent="0" algn="ctr">
              <a:buNone/>
              <a:defRPr>
                <a:solidFill>
                  <a:schemeClr val="tx1">
                    <a:tint val="75000"/>
                  </a:schemeClr>
                </a:solidFill>
              </a:defRPr>
            </a:lvl2pPr>
            <a:lvl3pPr marL="1088776" indent="0" algn="ctr">
              <a:buNone/>
              <a:defRPr>
                <a:solidFill>
                  <a:schemeClr val="tx1">
                    <a:tint val="75000"/>
                  </a:schemeClr>
                </a:solidFill>
              </a:defRPr>
            </a:lvl3pPr>
            <a:lvl4pPr marL="1633164" indent="0" algn="ctr">
              <a:buNone/>
              <a:defRPr>
                <a:solidFill>
                  <a:schemeClr val="tx1">
                    <a:tint val="75000"/>
                  </a:schemeClr>
                </a:solidFill>
              </a:defRPr>
            </a:lvl4pPr>
            <a:lvl5pPr marL="2177552" indent="0" algn="ctr">
              <a:buNone/>
              <a:defRPr>
                <a:solidFill>
                  <a:schemeClr val="tx1">
                    <a:tint val="75000"/>
                  </a:schemeClr>
                </a:solidFill>
              </a:defRPr>
            </a:lvl5pPr>
            <a:lvl6pPr marL="2721940" indent="0" algn="ctr">
              <a:buNone/>
              <a:defRPr>
                <a:solidFill>
                  <a:schemeClr val="tx1">
                    <a:tint val="75000"/>
                  </a:schemeClr>
                </a:solidFill>
              </a:defRPr>
            </a:lvl6pPr>
            <a:lvl7pPr marL="3266328" indent="0" algn="ctr">
              <a:buNone/>
              <a:defRPr>
                <a:solidFill>
                  <a:schemeClr val="tx1">
                    <a:tint val="75000"/>
                  </a:schemeClr>
                </a:solidFill>
              </a:defRPr>
            </a:lvl7pPr>
            <a:lvl8pPr marL="3810716" indent="0" algn="ctr">
              <a:buNone/>
              <a:defRPr>
                <a:solidFill>
                  <a:schemeClr val="tx1">
                    <a:tint val="75000"/>
                  </a:schemeClr>
                </a:solidFill>
              </a:defRPr>
            </a:lvl8pPr>
            <a:lvl9pPr marL="4355104"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D89B0EB4-0716-4F53-B601-3AFD5E032B2E}" type="datetimeFigureOut">
              <a:rPr lang="en-ZA" smtClean="0"/>
              <a:t>2026/10/02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9FD04B7-2F2A-48BE-976C-9C84799012D2}" type="slidenum">
              <a:rPr lang="en-ZA" smtClean="0"/>
              <a:t>‹#›</a:t>
            </a:fld>
            <a:endParaRPr lang="en-ZA"/>
          </a:p>
        </p:txBody>
      </p:sp>
    </p:spTree>
    <p:extLst>
      <p:ext uri="{BB962C8B-B14F-4D97-AF65-F5344CB8AC3E}">
        <p14:creationId xmlns:p14="http://schemas.microsoft.com/office/powerpoint/2010/main" val="2125079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D89B0EB4-0716-4F53-B601-3AFD5E032B2E}" type="datetimeFigureOut">
              <a:rPr lang="en-ZA" smtClean="0"/>
              <a:t>2026/10/02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9FD04B7-2F2A-48BE-976C-9C84799012D2}" type="slidenum">
              <a:rPr lang="en-ZA" smtClean="0"/>
              <a:t>‹#›</a:t>
            </a:fld>
            <a:endParaRPr lang="en-ZA"/>
          </a:p>
        </p:txBody>
      </p:sp>
    </p:spTree>
    <p:extLst>
      <p:ext uri="{BB962C8B-B14F-4D97-AF65-F5344CB8AC3E}">
        <p14:creationId xmlns:p14="http://schemas.microsoft.com/office/powerpoint/2010/main" val="2585360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335" y="4407921"/>
            <a:ext cx="10365899" cy="1362390"/>
          </a:xfrm>
        </p:spPr>
        <p:txBody>
          <a:bodyPr anchor="t"/>
          <a:lstStyle>
            <a:lvl1pPr algn="l">
              <a:defRPr sz="4800" b="1" cap="all"/>
            </a:lvl1pPr>
          </a:lstStyle>
          <a:p>
            <a:r>
              <a:rPr lang="en-US"/>
              <a:t>Click to edit Master title style</a:t>
            </a:r>
            <a:endParaRPr lang="en-ZA"/>
          </a:p>
        </p:txBody>
      </p:sp>
      <p:sp>
        <p:nvSpPr>
          <p:cNvPr id="3" name="Text Placeholder 2"/>
          <p:cNvSpPr>
            <a:spLocks noGrp="1"/>
          </p:cNvSpPr>
          <p:nvPr>
            <p:ph type="body" idx="1"/>
          </p:nvPr>
        </p:nvSpPr>
        <p:spPr>
          <a:xfrm>
            <a:off x="963335" y="2907387"/>
            <a:ext cx="10365899" cy="1500534"/>
          </a:xfrm>
        </p:spPr>
        <p:txBody>
          <a:bodyPr anchor="b"/>
          <a:lstStyle>
            <a:lvl1pPr marL="0" indent="0">
              <a:buNone/>
              <a:defRPr sz="2400">
                <a:solidFill>
                  <a:schemeClr val="tx1">
                    <a:tint val="75000"/>
                  </a:schemeClr>
                </a:solidFill>
              </a:defRPr>
            </a:lvl1pPr>
            <a:lvl2pPr marL="544388" indent="0">
              <a:buNone/>
              <a:defRPr sz="2100">
                <a:solidFill>
                  <a:schemeClr val="tx1">
                    <a:tint val="75000"/>
                  </a:schemeClr>
                </a:solidFill>
              </a:defRPr>
            </a:lvl2pPr>
            <a:lvl3pPr marL="1088776" indent="0">
              <a:buNone/>
              <a:defRPr sz="1900">
                <a:solidFill>
                  <a:schemeClr val="tx1">
                    <a:tint val="75000"/>
                  </a:schemeClr>
                </a:solidFill>
              </a:defRPr>
            </a:lvl3pPr>
            <a:lvl4pPr marL="1633164" indent="0">
              <a:buNone/>
              <a:defRPr sz="1700">
                <a:solidFill>
                  <a:schemeClr val="tx1">
                    <a:tint val="75000"/>
                  </a:schemeClr>
                </a:solidFill>
              </a:defRPr>
            </a:lvl4pPr>
            <a:lvl5pPr marL="2177552" indent="0">
              <a:buNone/>
              <a:defRPr sz="1700">
                <a:solidFill>
                  <a:schemeClr val="tx1">
                    <a:tint val="75000"/>
                  </a:schemeClr>
                </a:solidFill>
              </a:defRPr>
            </a:lvl5pPr>
            <a:lvl6pPr marL="2721940" indent="0">
              <a:buNone/>
              <a:defRPr sz="1700">
                <a:solidFill>
                  <a:schemeClr val="tx1">
                    <a:tint val="75000"/>
                  </a:schemeClr>
                </a:solidFill>
              </a:defRPr>
            </a:lvl6pPr>
            <a:lvl7pPr marL="3266328" indent="0">
              <a:buNone/>
              <a:defRPr sz="1700">
                <a:solidFill>
                  <a:schemeClr val="tx1">
                    <a:tint val="75000"/>
                  </a:schemeClr>
                </a:solidFill>
              </a:defRPr>
            </a:lvl7pPr>
            <a:lvl8pPr marL="3810716" indent="0">
              <a:buNone/>
              <a:defRPr sz="1700">
                <a:solidFill>
                  <a:schemeClr val="tx1">
                    <a:tint val="75000"/>
                  </a:schemeClr>
                </a:solidFill>
              </a:defRPr>
            </a:lvl8pPr>
            <a:lvl9pPr marL="4355104" indent="0">
              <a:buNone/>
              <a:defRPr sz="1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9B0EB4-0716-4F53-B601-3AFD5E032B2E}" type="datetimeFigureOut">
              <a:rPr lang="en-ZA" smtClean="0"/>
              <a:t>2026/10/02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9FD04B7-2F2A-48BE-976C-9C84799012D2}" type="slidenum">
              <a:rPr lang="en-ZA" smtClean="0"/>
              <a:t>‹#›</a:t>
            </a:fld>
            <a:endParaRPr lang="en-ZA"/>
          </a:p>
        </p:txBody>
      </p:sp>
    </p:spTree>
    <p:extLst>
      <p:ext uri="{BB962C8B-B14F-4D97-AF65-F5344CB8AC3E}">
        <p14:creationId xmlns:p14="http://schemas.microsoft.com/office/powerpoint/2010/main" val="3270347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09759" y="1600571"/>
            <a:ext cx="5386202" cy="4349503"/>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99214" y="1600571"/>
            <a:ext cx="5386202" cy="4349503"/>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D89B0EB4-0716-4F53-B601-3AFD5E032B2E}" type="datetimeFigureOut">
              <a:rPr lang="en-ZA" smtClean="0"/>
              <a:t>2026/10/02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9FD04B7-2F2A-48BE-976C-9C84799012D2}" type="slidenum">
              <a:rPr lang="en-ZA" smtClean="0"/>
              <a:t>‹#›</a:t>
            </a:fld>
            <a:endParaRPr lang="en-ZA"/>
          </a:p>
        </p:txBody>
      </p:sp>
    </p:spTree>
    <p:extLst>
      <p:ext uri="{BB962C8B-B14F-4D97-AF65-F5344CB8AC3E}">
        <p14:creationId xmlns:p14="http://schemas.microsoft.com/office/powerpoint/2010/main" val="3602835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759" y="1535469"/>
            <a:ext cx="5388320" cy="639910"/>
          </a:xfrm>
        </p:spPr>
        <p:txBody>
          <a:bodyPr anchor="b"/>
          <a:lstStyle>
            <a:lvl1pPr marL="0" indent="0">
              <a:buNone/>
              <a:defRPr sz="2900" b="1"/>
            </a:lvl1pPr>
            <a:lvl2pPr marL="544388" indent="0">
              <a:buNone/>
              <a:defRPr sz="2400" b="1"/>
            </a:lvl2pPr>
            <a:lvl3pPr marL="1088776" indent="0">
              <a:buNone/>
              <a:defRPr sz="2100" b="1"/>
            </a:lvl3pPr>
            <a:lvl4pPr marL="1633164" indent="0">
              <a:buNone/>
              <a:defRPr sz="1900" b="1"/>
            </a:lvl4pPr>
            <a:lvl5pPr marL="2177552" indent="0">
              <a:buNone/>
              <a:defRPr sz="1900" b="1"/>
            </a:lvl5pPr>
            <a:lvl6pPr marL="2721940" indent="0">
              <a:buNone/>
              <a:defRPr sz="1900" b="1"/>
            </a:lvl6pPr>
            <a:lvl7pPr marL="3266328" indent="0">
              <a:buNone/>
              <a:defRPr sz="1900" b="1"/>
            </a:lvl7pPr>
            <a:lvl8pPr marL="3810716" indent="0">
              <a:buNone/>
              <a:defRPr sz="1900" b="1"/>
            </a:lvl8pPr>
            <a:lvl9pPr marL="4355104" indent="0">
              <a:buNone/>
              <a:defRPr sz="1900" b="1"/>
            </a:lvl9pPr>
          </a:lstStyle>
          <a:p>
            <a:pPr lvl="0"/>
            <a:r>
              <a:rPr lang="en-US"/>
              <a:t>Click to edit Master text styles</a:t>
            </a:r>
          </a:p>
        </p:txBody>
      </p:sp>
      <p:sp>
        <p:nvSpPr>
          <p:cNvPr id="4" name="Content Placeholder 3"/>
          <p:cNvSpPr>
            <a:spLocks noGrp="1"/>
          </p:cNvSpPr>
          <p:nvPr>
            <p:ph sz="half" idx="2"/>
          </p:nvPr>
        </p:nvSpPr>
        <p:spPr>
          <a:xfrm>
            <a:off x="609759" y="2175379"/>
            <a:ext cx="5388320" cy="3774695"/>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4980" y="1535469"/>
            <a:ext cx="5390437" cy="639910"/>
          </a:xfrm>
        </p:spPr>
        <p:txBody>
          <a:bodyPr anchor="b"/>
          <a:lstStyle>
            <a:lvl1pPr marL="0" indent="0">
              <a:buNone/>
              <a:defRPr sz="2900" b="1"/>
            </a:lvl1pPr>
            <a:lvl2pPr marL="544388" indent="0">
              <a:buNone/>
              <a:defRPr sz="2400" b="1"/>
            </a:lvl2pPr>
            <a:lvl3pPr marL="1088776" indent="0">
              <a:buNone/>
              <a:defRPr sz="2100" b="1"/>
            </a:lvl3pPr>
            <a:lvl4pPr marL="1633164" indent="0">
              <a:buNone/>
              <a:defRPr sz="1900" b="1"/>
            </a:lvl4pPr>
            <a:lvl5pPr marL="2177552" indent="0">
              <a:buNone/>
              <a:defRPr sz="1900" b="1"/>
            </a:lvl5pPr>
            <a:lvl6pPr marL="2721940" indent="0">
              <a:buNone/>
              <a:defRPr sz="1900" b="1"/>
            </a:lvl6pPr>
            <a:lvl7pPr marL="3266328" indent="0">
              <a:buNone/>
              <a:defRPr sz="1900" b="1"/>
            </a:lvl7pPr>
            <a:lvl8pPr marL="3810716" indent="0">
              <a:buNone/>
              <a:defRPr sz="1900" b="1"/>
            </a:lvl8pPr>
            <a:lvl9pPr marL="4355104" indent="0">
              <a:buNone/>
              <a:defRPr sz="1900" b="1"/>
            </a:lvl9pPr>
          </a:lstStyle>
          <a:p>
            <a:pPr lvl="0"/>
            <a:r>
              <a:rPr lang="en-US"/>
              <a:t>Click to edit Master text styles</a:t>
            </a:r>
          </a:p>
        </p:txBody>
      </p:sp>
      <p:sp>
        <p:nvSpPr>
          <p:cNvPr id="6" name="Content Placeholder 5"/>
          <p:cNvSpPr>
            <a:spLocks noGrp="1"/>
          </p:cNvSpPr>
          <p:nvPr>
            <p:ph sz="quarter" idx="4"/>
          </p:nvPr>
        </p:nvSpPr>
        <p:spPr>
          <a:xfrm>
            <a:off x="6194980" y="2175379"/>
            <a:ext cx="5390437" cy="3774695"/>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D89B0EB4-0716-4F53-B601-3AFD5E032B2E}" type="datetimeFigureOut">
              <a:rPr lang="en-ZA" smtClean="0"/>
              <a:t>2026/10/02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A9FD04B7-2F2A-48BE-976C-9C84799012D2}" type="slidenum">
              <a:rPr lang="en-ZA" smtClean="0"/>
              <a:t>‹#›</a:t>
            </a:fld>
            <a:endParaRPr lang="en-ZA"/>
          </a:p>
        </p:txBody>
      </p:sp>
    </p:spTree>
    <p:extLst>
      <p:ext uri="{BB962C8B-B14F-4D97-AF65-F5344CB8AC3E}">
        <p14:creationId xmlns:p14="http://schemas.microsoft.com/office/powerpoint/2010/main" val="3450920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D89B0EB4-0716-4F53-B601-3AFD5E032B2E}" type="datetimeFigureOut">
              <a:rPr lang="en-ZA" smtClean="0"/>
              <a:t>2026/10/02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A9FD04B7-2F2A-48BE-976C-9C84799012D2}" type="slidenum">
              <a:rPr lang="en-ZA" smtClean="0"/>
              <a:t>‹#›</a:t>
            </a:fld>
            <a:endParaRPr lang="en-ZA"/>
          </a:p>
        </p:txBody>
      </p:sp>
    </p:spTree>
    <p:extLst>
      <p:ext uri="{BB962C8B-B14F-4D97-AF65-F5344CB8AC3E}">
        <p14:creationId xmlns:p14="http://schemas.microsoft.com/office/powerpoint/2010/main" val="539324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9B0EB4-0716-4F53-B601-3AFD5E032B2E}" type="datetimeFigureOut">
              <a:rPr lang="en-ZA" smtClean="0"/>
              <a:t>2026/10/02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A9FD04B7-2F2A-48BE-976C-9C84799012D2}" type="slidenum">
              <a:rPr lang="en-ZA" smtClean="0"/>
              <a:t>‹#›</a:t>
            </a:fld>
            <a:endParaRPr lang="en-ZA"/>
          </a:p>
        </p:txBody>
      </p:sp>
    </p:spTree>
    <p:extLst>
      <p:ext uri="{BB962C8B-B14F-4D97-AF65-F5344CB8AC3E}">
        <p14:creationId xmlns:p14="http://schemas.microsoft.com/office/powerpoint/2010/main" val="1247166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759" y="273113"/>
            <a:ext cx="4012129" cy="1162319"/>
          </a:xfrm>
        </p:spPr>
        <p:txBody>
          <a:bodyPr anchor="b"/>
          <a:lstStyle>
            <a:lvl1pPr algn="l">
              <a:defRPr sz="2400" b="1"/>
            </a:lvl1pPr>
          </a:lstStyle>
          <a:p>
            <a:r>
              <a:rPr lang="en-US"/>
              <a:t>Click to edit Master title style</a:t>
            </a:r>
            <a:endParaRPr lang="en-ZA"/>
          </a:p>
        </p:txBody>
      </p:sp>
      <p:sp>
        <p:nvSpPr>
          <p:cNvPr id="3" name="Content Placeholder 2"/>
          <p:cNvSpPr>
            <a:spLocks noGrp="1"/>
          </p:cNvSpPr>
          <p:nvPr>
            <p:ph idx="1"/>
          </p:nvPr>
        </p:nvSpPr>
        <p:spPr>
          <a:xfrm>
            <a:off x="4767974" y="273114"/>
            <a:ext cx="6817442" cy="5676960"/>
          </a:xfrm>
        </p:spPr>
        <p:txBody>
          <a:bodyPr/>
          <a:lstStyle>
            <a:lvl1pPr>
              <a:defRPr sz="3800"/>
            </a:lvl1pPr>
            <a:lvl2pPr>
              <a:defRPr sz="3300"/>
            </a:lvl2pPr>
            <a:lvl3pPr>
              <a:defRPr sz="29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759" y="1435433"/>
            <a:ext cx="4012129" cy="4514641"/>
          </a:xfrm>
        </p:spPr>
        <p:txBody>
          <a:bodyPr/>
          <a:lstStyle>
            <a:lvl1pPr marL="0" indent="0">
              <a:buNone/>
              <a:defRPr sz="1700"/>
            </a:lvl1pPr>
            <a:lvl2pPr marL="544388" indent="0">
              <a:buNone/>
              <a:defRPr sz="1400"/>
            </a:lvl2pPr>
            <a:lvl3pPr marL="1088776" indent="0">
              <a:buNone/>
              <a:defRPr sz="1200"/>
            </a:lvl3pPr>
            <a:lvl4pPr marL="1633164" indent="0">
              <a:buNone/>
              <a:defRPr sz="1100"/>
            </a:lvl4pPr>
            <a:lvl5pPr marL="2177552" indent="0">
              <a:buNone/>
              <a:defRPr sz="1100"/>
            </a:lvl5pPr>
            <a:lvl6pPr marL="2721940" indent="0">
              <a:buNone/>
              <a:defRPr sz="1100"/>
            </a:lvl6pPr>
            <a:lvl7pPr marL="3266328" indent="0">
              <a:buNone/>
              <a:defRPr sz="1100"/>
            </a:lvl7pPr>
            <a:lvl8pPr marL="3810716" indent="0">
              <a:buNone/>
              <a:defRPr sz="1100"/>
            </a:lvl8pPr>
            <a:lvl9pPr marL="4355104"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D89B0EB4-0716-4F53-B601-3AFD5E032B2E}" type="datetimeFigureOut">
              <a:rPr lang="en-ZA" smtClean="0"/>
              <a:t>2026/10/02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9FD04B7-2F2A-48BE-976C-9C84799012D2}" type="slidenum">
              <a:rPr lang="en-ZA" smtClean="0"/>
              <a:t>‹#›</a:t>
            </a:fld>
            <a:endParaRPr lang="en-ZA"/>
          </a:p>
        </p:txBody>
      </p:sp>
    </p:spTree>
    <p:extLst>
      <p:ext uri="{BB962C8B-B14F-4D97-AF65-F5344CB8AC3E}">
        <p14:creationId xmlns:p14="http://schemas.microsoft.com/office/powerpoint/2010/main" val="1214742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340" y="4801712"/>
            <a:ext cx="7317105" cy="566869"/>
          </a:xfrm>
        </p:spPr>
        <p:txBody>
          <a:bodyPr anchor="b"/>
          <a:lstStyle>
            <a:lvl1pPr algn="l">
              <a:defRPr sz="2400" b="1"/>
            </a:lvl1pPr>
          </a:lstStyle>
          <a:p>
            <a:r>
              <a:rPr lang="en-US"/>
              <a:t>Click to edit Master title style</a:t>
            </a:r>
            <a:endParaRPr lang="en-ZA"/>
          </a:p>
        </p:txBody>
      </p:sp>
      <p:sp>
        <p:nvSpPr>
          <p:cNvPr id="3" name="Picture Placeholder 2"/>
          <p:cNvSpPr>
            <a:spLocks noGrp="1"/>
          </p:cNvSpPr>
          <p:nvPr>
            <p:ph type="pic" idx="1"/>
          </p:nvPr>
        </p:nvSpPr>
        <p:spPr>
          <a:xfrm>
            <a:off x="2390340" y="612917"/>
            <a:ext cx="7317105" cy="4115753"/>
          </a:xfrm>
        </p:spPr>
        <p:txBody>
          <a:bodyPr/>
          <a:lstStyle>
            <a:lvl1pPr marL="0" indent="0">
              <a:buNone/>
              <a:defRPr sz="3800"/>
            </a:lvl1pPr>
            <a:lvl2pPr marL="544388" indent="0">
              <a:buNone/>
              <a:defRPr sz="3300"/>
            </a:lvl2pPr>
            <a:lvl3pPr marL="1088776" indent="0">
              <a:buNone/>
              <a:defRPr sz="2900"/>
            </a:lvl3pPr>
            <a:lvl4pPr marL="1633164" indent="0">
              <a:buNone/>
              <a:defRPr sz="2400"/>
            </a:lvl4pPr>
            <a:lvl5pPr marL="2177552" indent="0">
              <a:buNone/>
              <a:defRPr sz="2400"/>
            </a:lvl5pPr>
            <a:lvl6pPr marL="2721940" indent="0">
              <a:buNone/>
              <a:defRPr sz="2400"/>
            </a:lvl6pPr>
            <a:lvl7pPr marL="3266328" indent="0">
              <a:buNone/>
              <a:defRPr sz="2400"/>
            </a:lvl7pPr>
            <a:lvl8pPr marL="3810716" indent="0">
              <a:buNone/>
              <a:defRPr sz="2400"/>
            </a:lvl8pPr>
            <a:lvl9pPr marL="4355104" indent="0">
              <a:buNone/>
              <a:defRPr sz="2400"/>
            </a:lvl9pPr>
          </a:lstStyle>
          <a:p>
            <a:endParaRPr lang="en-ZA"/>
          </a:p>
        </p:txBody>
      </p:sp>
      <p:sp>
        <p:nvSpPr>
          <p:cNvPr id="4" name="Text Placeholder 3"/>
          <p:cNvSpPr>
            <a:spLocks noGrp="1"/>
          </p:cNvSpPr>
          <p:nvPr>
            <p:ph type="body" sz="half" idx="2"/>
          </p:nvPr>
        </p:nvSpPr>
        <p:spPr>
          <a:xfrm>
            <a:off x="2390340" y="5368581"/>
            <a:ext cx="7317105" cy="581493"/>
          </a:xfrm>
        </p:spPr>
        <p:txBody>
          <a:bodyPr/>
          <a:lstStyle>
            <a:lvl1pPr marL="0" indent="0">
              <a:buNone/>
              <a:defRPr sz="1700"/>
            </a:lvl1pPr>
            <a:lvl2pPr marL="544388" indent="0">
              <a:buNone/>
              <a:defRPr sz="1400"/>
            </a:lvl2pPr>
            <a:lvl3pPr marL="1088776" indent="0">
              <a:buNone/>
              <a:defRPr sz="1200"/>
            </a:lvl3pPr>
            <a:lvl4pPr marL="1633164" indent="0">
              <a:buNone/>
              <a:defRPr sz="1100"/>
            </a:lvl4pPr>
            <a:lvl5pPr marL="2177552" indent="0">
              <a:buNone/>
              <a:defRPr sz="1100"/>
            </a:lvl5pPr>
            <a:lvl6pPr marL="2721940" indent="0">
              <a:buNone/>
              <a:defRPr sz="1100"/>
            </a:lvl6pPr>
            <a:lvl7pPr marL="3266328" indent="0">
              <a:buNone/>
              <a:defRPr sz="1100"/>
            </a:lvl7pPr>
            <a:lvl8pPr marL="3810716" indent="0">
              <a:buNone/>
              <a:defRPr sz="1100"/>
            </a:lvl8pPr>
            <a:lvl9pPr marL="4355104" indent="0">
              <a:buNone/>
              <a:defRPr sz="11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D89B0EB4-0716-4F53-B601-3AFD5E032B2E}" type="datetimeFigureOut">
              <a:rPr lang="en-ZA" smtClean="0"/>
              <a:t>2026/10/02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9FD04B7-2F2A-48BE-976C-9C84799012D2}" type="slidenum">
              <a:rPr lang="en-ZA" smtClean="0"/>
              <a:t>‹#›</a:t>
            </a:fld>
            <a:endParaRPr lang="en-ZA"/>
          </a:p>
        </p:txBody>
      </p:sp>
    </p:spTree>
    <p:extLst>
      <p:ext uri="{BB962C8B-B14F-4D97-AF65-F5344CB8AC3E}">
        <p14:creationId xmlns:p14="http://schemas.microsoft.com/office/powerpoint/2010/main" val="3183241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D89B0EB4-0716-4F53-B601-3AFD5E032B2E}" type="datetimeFigureOut">
              <a:rPr lang="en-ZA" smtClean="0"/>
              <a:t>2026/10/02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9FD04B7-2F2A-48BE-976C-9C84799012D2}" type="slidenum">
              <a:rPr lang="en-ZA" smtClean="0"/>
              <a:t>‹#›</a:t>
            </a:fld>
            <a:endParaRPr lang="en-ZA"/>
          </a:p>
        </p:txBody>
      </p:sp>
    </p:spTree>
    <p:extLst>
      <p:ext uri="{BB962C8B-B14F-4D97-AF65-F5344CB8AC3E}">
        <p14:creationId xmlns:p14="http://schemas.microsoft.com/office/powerpoint/2010/main" val="2797326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1502" y="274702"/>
            <a:ext cx="2743914" cy="5675372"/>
          </a:xfrm>
        </p:spPr>
        <p:txBody>
          <a:bodyPr vert="eaVert"/>
          <a:lstStyle/>
          <a:p>
            <a:r>
              <a:rPr lang="en-US" dirty="0"/>
              <a:t>Click to edit Master title style</a:t>
            </a:r>
            <a:endParaRPr lang="en-ZA" dirty="0"/>
          </a:p>
        </p:txBody>
      </p:sp>
      <p:sp>
        <p:nvSpPr>
          <p:cNvPr id="3" name="Vertical Text Placeholder 2"/>
          <p:cNvSpPr>
            <a:spLocks noGrp="1"/>
          </p:cNvSpPr>
          <p:nvPr>
            <p:ph type="body" orient="vert" idx="1"/>
          </p:nvPr>
        </p:nvSpPr>
        <p:spPr>
          <a:xfrm>
            <a:off x="609759" y="274702"/>
            <a:ext cx="8028490" cy="5675372"/>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10"/>
          </p:nvPr>
        </p:nvSpPr>
        <p:spPr/>
        <p:txBody>
          <a:bodyPr/>
          <a:lstStyle/>
          <a:p>
            <a:fld id="{D89B0EB4-0716-4F53-B601-3AFD5E032B2E}" type="datetimeFigureOut">
              <a:rPr lang="en-ZA" smtClean="0"/>
              <a:t>2026/10/02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9FD04B7-2F2A-48BE-976C-9C84799012D2}" type="slidenum">
              <a:rPr lang="en-ZA" smtClean="0"/>
              <a:t>‹#›</a:t>
            </a:fld>
            <a:endParaRPr lang="en-ZA"/>
          </a:p>
        </p:txBody>
      </p:sp>
    </p:spTree>
    <p:extLst>
      <p:ext uri="{BB962C8B-B14F-4D97-AF65-F5344CB8AC3E}">
        <p14:creationId xmlns:p14="http://schemas.microsoft.com/office/powerpoint/2010/main" val="1426461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srcRect/>
          <a:stretch/>
        </p:blipFill>
        <p:spPr>
          <a:xfrm>
            <a:off x="1583" y="6067106"/>
            <a:ext cx="12192009" cy="792481"/>
          </a:xfrm>
          <a:prstGeom prst="rect">
            <a:avLst/>
          </a:prstGeom>
        </p:spPr>
      </p:pic>
      <p:sp>
        <p:nvSpPr>
          <p:cNvPr id="2" name="Title Placeholder 1"/>
          <p:cNvSpPr>
            <a:spLocks noGrp="1"/>
          </p:cNvSpPr>
          <p:nvPr>
            <p:ph type="title"/>
          </p:nvPr>
        </p:nvSpPr>
        <p:spPr>
          <a:xfrm>
            <a:off x="609759" y="274701"/>
            <a:ext cx="10975658" cy="1143265"/>
          </a:xfrm>
          <a:prstGeom prst="rect">
            <a:avLst/>
          </a:prstGeom>
        </p:spPr>
        <p:txBody>
          <a:bodyPr vert="horz" lIns="108878" tIns="54439" rIns="108878" bIns="54439"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609759" y="1600571"/>
            <a:ext cx="10975658" cy="4277495"/>
          </a:xfrm>
          <a:prstGeom prst="rect">
            <a:avLst/>
          </a:prstGeom>
        </p:spPr>
        <p:txBody>
          <a:bodyPr vert="horz" lIns="108878" tIns="54439" rIns="108878" bIns="5443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609759" y="6357822"/>
            <a:ext cx="2520000" cy="365210"/>
          </a:xfrm>
          <a:prstGeom prst="rect">
            <a:avLst/>
          </a:prstGeom>
        </p:spPr>
        <p:txBody>
          <a:bodyPr vert="horz" lIns="108878" tIns="54439" rIns="108878" bIns="54439" rtlCol="0" anchor="ctr"/>
          <a:lstStyle>
            <a:lvl1pPr algn="l">
              <a:defRPr sz="1400">
                <a:solidFill>
                  <a:schemeClr val="tx1">
                    <a:tint val="75000"/>
                  </a:schemeClr>
                </a:solidFill>
              </a:defRPr>
            </a:lvl1pPr>
          </a:lstStyle>
          <a:p>
            <a:fld id="{D89B0EB4-0716-4F53-B601-3AFD5E032B2E}" type="datetimeFigureOut">
              <a:rPr lang="en-ZA" smtClean="0"/>
              <a:t>2026/10/02</a:t>
            </a:fld>
            <a:endParaRPr lang="en-ZA"/>
          </a:p>
        </p:txBody>
      </p:sp>
      <p:sp>
        <p:nvSpPr>
          <p:cNvPr id="5" name="Footer Placeholder 4"/>
          <p:cNvSpPr>
            <a:spLocks noGrp="1"/>
          </p:cNvSpPr>
          <p:nvPr>
            <p:ph type="ftr" sz="quarter" idx="3"/>
          </p:nvPr>
        </p:nvSpPr>
        <p:spPr>
          <a:xfrm>
            <a:off x="3533733" y="6357822"/>
            <a:ext cx="5372166" cy="365210"/>
          </a:xfrm>
          <a:prstGeom prst="rect">
            <a:avLst/>
          </a:prstGeom>
        </p:spPr>
        <p:txBody>
          <a:bodyPr vert="horz" lIns="108878" tIns="54439" rIns="108878" bIns="54439" rtlCol="0" anchor="ctr"/>
          <a:lstStyle>
            <a:lvl1pPr algn="ctr">
              <a:defRPr sz="1400">
                <a:solidFill>
                  <a:schemeClr val="tx1">
                    <a:tint val="75000"/>
                  </a:schemeClr>
                </a:solidFill>
              </a:defRPr>
            </a:lvl1pPr>
          </a:lstStyle>
          <a:p>
            <a:endParaRPr lang="en-ZA" dirty="0"/>
          </a:p>
        </p:txBody>
      </p:sp>
      <p:sp>
        <p:nvSpPr>
          <p:cNvPr id="6" name="Slide Number Placeholder 5"/>
          <p:cNvSpPr>
            <a:spLocks noGrp="1"/>
          </p:cNvSpPr>
          <p:nvPr>
            <p:ph type="sldNum" sz="quarter" idx="4"/>
          </p:nvPr>
        </p:nvSpPr>
        <p:spPr>
          <a:xfrm>
            <a:off x="9337947" y="6357822"/>
            <a:ext cx="1080000" cy="365210"/>
          </a:xfrm>
          <a:prstGeom prst="rect">
            <a:avLst/>
          </a:prstGeom>
        </p:spPr>
        <p:txBody>
          <a:bodyPr vert="horz" lIns="108878" tIns="54439" rIns="108878" bIns="54439" rtlCol="0" anchor="ctr"/>
          <a:lstStyle>
            <a:lvl1pPr algn="r">
              <a:defRPr sz="1400">
                <a:solidFill>
                  <a:schemeClr val="tx1">
                    <a:tint val="75000"/>
                  </a:schemeClr>
                </a:solidFill>
              </a:defRPr>
            </a:lvl1pPr>
          </a:lstStyle>
          <a:p>
            <a:fld id="{A9FD04B7-2F2A-48BE-976C-9C84799012D2}" type="slidenum">
              <a:rPr lang="en-ZA" smtClean="0"/>
              <a:t>‹#›</a:t>
            </a:fld>
            <a:endParaRPr lang="en-ZA" dirty="0"/>
          </a:p>
        </p:txBody>
      </p:sp>
    </p:spTree>
    <p:extLst>
      <p:ext uri="{BB962C8B-B14F-4D97-AF65-F5344CB8AC3E}">
        <p14:creationId xmlns:p14="http://schemas.microsoft.com/office/powerpoint/2010/main" val="251357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88776" rtl="0" eaLnBrk="1" latinLnBrk="0" hangingPunct="1">
        <a:spcBef>
          <a:spcPct val="0"/>
        </a:spcBef>
        <a:buNone/>
        <a:defRPr sz="5200" kern="1200">
          <a:solidFill>
            <a:schemeClr val="tx1"/>
          </a:solidFill>
          <a:latin typeface="+mj-lt"/>
          <a:ea typeface="+mj-ea"/>
          <a:cs typeface="+mj-cs"/>
        </a:defRPr>
      </a:lvl1pPr>
    </p:titleStyle>
    <p:bodyStyle>
      <a:lvl1pPr marL="408291" indent="-408291" algn="l" defTabSz="1088776" rtl="0" eaLnBrk="1" latinLnBrk="0" hangingPunct="1">
        <a:spcBef>
          <a:spcPct val="20000"/>
        </a:spcBef>
        <a:buFont typeface="Arial" pitchFamily="34" charset="0"/>
        <a:buChar char="•"/>
        <a:defRPr sz="3800" kern="1200">
          <a:solidFill>
            <a:schemeClr val="tx1"/>
          </a:solidFill>
          <a:latin typeface="+mn-lt"/>
          <a:ea typeface="+mn-ea"/>
          <a:cs typeface="+mn-cs"/>
        </a:defRPr>
      </a:lvl1pPr>
      <a:lvl2pPr marL="884631" indent="-340243" algn="l" defTabSz="1088776" rtl="0" eaLnBrk="1" latinLnBrk="0" hangingPunct="1">
        <a:spcBef>
          <a:spcPct val="20000"/>
        </a:spcBef>
        <a:buFont typeface="Arial" pitchFamily="34" charset="0"/>
        <a:buChar char="–"/>
        <a:defRPr sz="3300" kern="1200">
          <a:solidFill>
            <a:schemeClr val="tx1"/>
          </a:solidFill>
          <a:latin typeface="+mn-lt"/>
          <a:ea typeface="+mn-ea"/>
          <a:cs typeface="+mn-cs"/>
        </a:defRPr>
      </a:lvl2pPr>
      <a:lvl3pPr marL="1360970" indent="-272194" algn="l" defTabSz="1088776" rtl="0" eaLnBrk="1" latinLnBrk="0" hangingPunct="1">
        <a:spcBef>
          <a:spcPct val="20000"/>
        </a:spcBef>
        <a:buFont typeface="Arial" pitchFamily="34" charset="0"/>
        <a:buChar char="•"/>
        <a:defRPr sz="2900" kern="1200">
          <a:solidFill>
            <a:schemeClr val="tx1"/>
          </a:solidFill>
          <a:latin typeface="+mn-lt"/>
          <a:ea typeface="+mn-ea"/>
          <a:cs typeface="+mn-cs"/>
        </a:defRPr>
      </a:lvl3pPr>
      <a:lvl4pPr marL="1905358" indent="-272194" algn="l" defTabSz="1088776"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449746" indent="-272194" algn="l" defTabSz="1088776"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994134" indent="-272194" algn="l" defTabSz="1088776"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8522" indent="-272194" algn="l" defTabSz="108877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910" indent="-272194" algn="l" defTabSz="108877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7298" indent="-272194" algn="l" defTabSz="1088776"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88776" rtl="0" eaLnBrk="1" latinLnBrk="0" hangingPunct="1">
        <a:defRPr sz="2100" kern="1200">
          <a:solidFill>
            <a:schemeClr val="tx1"/>
          </a:solidFill>
          <a:latin typeface="+mn-lt"/>
          <a:ea typeface="+mn-ea"/>
          <a:cs typeface="+mn-cs"/>
        </a:defRPr>
      </a:lvl1pPr>
      <a:lvl2pPr marL="544388" algn="l" defTabSz="1088776" rtl="0" eaLnBrk="1" latinLnBrk="0" hangingPunct="1">
        <a:defRPr sz="2100" kern="1200">
          <a:solidFill>
            <a:schemeClr val="tx1"/>
          </a:solidFill>
          <a:latin typeface="+mn-lt"/>
          <a:ea typeface="+mn-ea"/>
          <a:cs typeface="+mn-cs"/>
        </a:defRPr>
      </a:lvl2pPr>
      <a:lvl3pPr marL="1088776" algn="l" defTabSz="1088776" rtl="0" eaLnBrk="1" latinLnBrk="0" hangingPunct="1">
        <a:defRPr sz="2100" kern="1200">
          <a:solidFill>
            <a:schemeClr val="tx1"/>
          </a:solidFill>
          <a:latin typeface="+mn-lt"/>
          <a:ea typeface="+mn-ea"/>
          <a:cs typeface="+mn-cs"/>
        </a:defRPr>
      </a:lvl3pPr>
      <a:lvl4pPr marL="1633164" algn="l" defTabSz="1088776" rtl="0" eaLnBrk="1" latinLnBrk="0" hangingPunct="1">
        <a:defRPr sz="2100" kern="1200">
          <a:solidFill>
            <a:schemeClr val="tx1"/>
          </a:solidFill>
          <a:latin typeface="+mn-lt"/>
          <a:ea typeface="+mn-ea"/>
          <a:cs typeface="+mn-cs"/>
        </a:defRPr>
      </a:lvl4pPr>
      <a:lvl5pPr marL="2177552" algn="l" defTabSz="1088776" rtl="0" eaLnBrk="1" latinLnBrk="0" hangingPunct="1">
        <a:defRPr sz="2100" kern="1200">
          <a:solidFill>
            <a:schemeClr val="tx1"/>
          </a:solidFill>
          <a:latin typeface="+mn-lt"/>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9.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0.png"/><Relationship Id="rId1" Type="http://schemas.openxmlformats.org/officeDocument/2006/relationships/slideLayout" Target="../slideLayouts/slideLayout4.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BF816A-390C-5B13-C618-41674FA55A72}"/>
              </a:ext>
            </a:extLst>
          </p:cNvPr>
          <p:cNvPicPr>
            <a:picLocks noChangeAspect="1"/>
          </p:cNvPicPr>
          <p:nvPr/>
        </p:nvPicPr>
        <p:blipFill>
          <a:blip r:embed="rId3"/>
          <a:stretch>
            <a:fillRect/>
          </a:stretch>
        </p:blipFill>
        <p:spPr>
          <a:xfrm>
            <a:off x="0" y="3230"/>
            <a:ext cx="12195175" cy="6856358"/>
          </a:xfrm>
          <a:prstGeom prst="rect">
            <a:avLst/>
          </a:prstGeom>
        </p:spPr>
      </p:pic>
      <p:sp>
        <p:nvSpPr>
          <p:cNvPr id="5" name="TextBox 4"/>
          <p:cNvSpPr txBox="1"/>
          <p:nvPr/>
        </p:nvSpPr>
        <p:spPr>
          <a:xfrm>
            <a:off x="2114793" y="2976466"/>
            <a:ext cx="7962436" cy="1815882"/>
          </a:xfrm>
          <a:prstGeom prst="rect">
            <a:avLst/>
          </a:prstGeom>
          <a:noFill/>
        </p:spPr>
        <p:txBody>
          <a:bodyPr wrap="square" rtlCol="0">
            <a:spAutoFit/>
          </a:bodyPr>
          <a:lstStyle/>
          <a:p>
            <a:pPr algn="ctr"/>
            <a:r>
              <a:rPr lang="en-ZA" sz="2800" b="1" dirty="0">
                <a:solidFill>
                  <a:schemeClr val="bg1"/>
                </a:solidFill>
                <a:effectLst>
                  <a:outerShdw blurRad="38100" dist="38100" dir="2700000" algn="tl">
                    <a:srgbClr val="000000">
                      <a:alpha val="43137"/>
                    </a:srgbClr>
                  </a:outerShdw>
                </a:effectLst>
              </a:rPr>
              <a:t>Modelling the Radio Flux Densities of Dwarf Novae Outbursts Detected By </a:t>
            </a:r>
            <a:r>
              <a:rPr lang="en-ZA" sz="2800" b="1" dirty="0" err="1">
                <a:solidFill>
                  <a:schemeClr val="bg1"/>
                </a:solidFill>
                <a:effectLst>
                  <a:outerShdw blurRad="38100" dist="38100" dir="2700000" algn="tl">
                    <a:srgbClr val="000000">
                      <a:alpha val="43137"/>
                    </a:srgbClr>
                  </a:outerShdw>
                </a:effectLst>
              </a:rPr>
              <a:t>MeerKAT</a:t>
            </a:r>
            <a:endParaRPr lang="en-ZA" sz="2800" b="1" dirty="0">
              <a:solidFill>
                <a:schemeClr val="bg1"/>
              </a:solidFill>
              <a:effectLst>
                <a:outerShdw blurRad="38100" dist="38100" dir="2700000" algn="tl">
                  <a:srgbClr val="000000">
                    <a:alpha val="43137"/>
                  </a:srgbClr>
                </a:outerShdw>
              </a:effectLst>
            </a:endParaRPr>
          </a:p>
          <a:p>
            <a:pPr algn="ctr"/>
            <a:endParaRPr lang="en-ZA" sz="2800" b="1" dirty="0">
              <a:solidFill>
                <a:schemeClr val="bg1"/>
              </a:solidFill>
              <a:effectLst>
                <a:outerShdw blurRad="38100" dist="38100" dir="2700000" algn="tl">
                  <a:srgbClr val="000000">
                    <a:alpha val="43137"/>
                  </a:srgbClr>
                </a:outerShdw>
              </a:effectLst>
            </a:endParaRPr>
          </a:p>
          <a:p>
            <a:pPr algn="ctr"/>
            <a:r>
              <a:rPr lang="en-ZA" sz="2800" b="1" dirty="0">
                <a:solidFill>
                  <a:schemeClr val="bg1"/>
                </a:solidFill>
                <a:effectLst>
                  <a:outerShdw blurRad="38100" dist="38100" dir="2700000" algn="tl">
                    <a:srgbClr val="000000">
                      <a:alpha val="43137"/>
                    </a:srgbClr>
                  </a:outerShdw>
                </a:effectLst>
              </a:rPr>
              <a:t>K. M. M. McPherson, P. J. </a:t>
            </a:r>
            <a:r>
              <a:rPr lang="en-ZA" sz="2800" b="1" dirty="0" err="1">
                <a:solidFill>
                  <a:schemeClr val="bg1"/>
                </a:solidFill>
                <a:effectLst>
                  <a:outerShdw blurRad="38100" dist="38100" dir="2700000" algn="tl">
                    <a:srgbClr val="000000">
                      <a:alpha val="43137"/>
                    </a:srgbClr>
                  </a:outerShdw>
                </a:effectLst>
              </a:rPr>
              <a:t>Meintjes</a:t>
            </a:r>
            <a:endParaRPr lang="en-ZA" sz="2800" b="1" dirty="0">
              <a:solidFill>
                <a:schemeClr val="bg1"/>
              </a:solidFill>
              <a:effectLst>
                <a:outerShdw blurRad="38100" dist="38100" dir="2700000" algn="tl">
                  <a:srgbClr val="000000">
                    <a:alpha val="43137"/>
                  </a:srgbClr>
                </a:outerShdw>
              </a:effectLst>
            </a:endParaRPr>
          </a:p>
        </p:txBody>
      </p:sp>
      <p:pic>
        <p:nvPicPr>
          <p:cNvPr id="9" name="Picture 8">
            <a:extLst>
              <a:ext uri="{FF2B5EF4-FFF2-40B4-BE49-F238E27FC236}">
                <a16:creationId xmlns:a16="http://schemas.microsoft.com/office/drawing/2014/main" id="{871214D9-0700-6B35-1939-D308F4CDE5DD}"/>
              </a:ext>
            </a:extLst>
          </p:cNvPr>
          <p:cNvPicPr>
            <a:picLocks noChangeAspect="1"/>
          </p:cNvPicPr>
          <p:nvPr/>
        </p:nvPicPr>
        <p:blipFill>
          <a:blip r:embed="rId4"/>
          <a:stretch>
            <a:fillRect/>
          </a:stretch>
        </p:blipFill>
        <p:spPr>
          <a:xfrm>
            <a:off x="-1575" y="873495"/>
            <a:ext cx="12195175" cy="2002057"/>
          </a:xfrm>
          <a:prstGeom prst="rect">
            <a:avLst/>
          </a:prstGeom>
        </p:spPr>
      </p:pic>
      <p:pic>
        <p:nvPicPr>
          <p:cNvPr id="11" name="Picture 10">
            <a:extLst>
              <a:ext uri="{FF2B5EF4-FFF2-40B4-BE49-F238E27FC236}">
                <a16:creationId xmlns:a16="http://schemas.microsoft.com/office/drawing/2014/main" id="{E07EE8B0-E25E-167B-2E91-E81ECA79C2B3}"/>
              </a:ext>
            </a:extLst>
          </p:cNvPr>
          <p:cNvPicPr>
            <a:picLocks noChangeAspect="1"/>
          </p:cNvPicPr>
          <p:nvPr/>
        </p:nvPicPr>
        <p:blipFill>
          <a:blip r:embed="rId5"/>
          <a:stretch>
            <a:fillRect/>
          </a:stretch>
        </p:blipFill>
        <p:spPr>
          <a:xfrm>
            <a:off x="3391668" y="1070221"/>
            <a:ext cx="5408687" cy="1623063"/>
          </a:xfrm>
          <a:prstGeom prst="rect">
            <a:avLst/>
          </a:prstGeom>
        </p:spPr>
      </p:pic>
      <p:grpSp>
        <p:nvGrpSpPr>
          <p:cNvPr id="12" name="Group 11">
            <a:extLst>
              <a:ext uri="{FF2B5EF4-FFF2-40B4-BE49-F238E27FC236}">
                <a16:creationId xmlns:a16="http://schemas.microsoft.com/office/drawing/2014/main" id="{63359388-FB6D-73FF-4F3A-11335A3C775A}"/>
              </a:ext>
            </a:extLst>
          </p:cNvPr>
          <p:cNvGrpSpPr/>
          <p:nvPr/>
        </p:nvGrpSpPr>
        <p:grpSpPr>
          <a:xfrm>
            <a:off x="1575" y="4985064"/>
            <a:ext cx="12192025" cy="1874524"/>
            <a:chOff x="1575" y="4985064"/>
            <a:chExt cx="12192025" cy="1874524"/>
          </a:xfrm>
        </p:grpSpPr>
        <p:pic>
          <p:nvPicPr>
            <p:cNvPr id="8" name="Picture 7">
              <a:extLst>
                <a:ext uri="{FF2B5EF4-FFF2-40B4-BE49-F238E27FC236}">
                  <a16:creationId xmlns:a16="http://schemas.microsoft.com/office/drawing/2014/main" id="{4F1FA0C7-44D8-894A-8878-79867358E477}"/>
                </a:ext>
              </a:extLst>
            </p:cNvPr>
            <p:cNvPicPr>
              <a:picLocks noChangeAspect="1"/>
            </p:cNvPicPr>
            <p:nvPr/>
          </p:nvPicPr>
          <p:blipFill>
            <a:blip r:embed="rId6"/>
            <a:srcRect/>
            <a:stretch/>
          </p:blipFill>
          <p:spPr>
            <a:xfrm>
              <a:off x="1575" y="4985064"/>
              <a:ext cx="12192025" cy="1874524"/>
            </a:xfrm>
            <a:prstGeom prst="rect">
              <a:avLst/>
            </a:prstGeom>
          </p:spPr>
        </p:pic>
        <p:sp>
          <p:nvSpPr>
            <p:cNvPr id="13" name="TextBox 12"/>
            <p:cNvSpPr txBox="1"/>
            <p:nvPr/>
          </p:nvSpPr>
          <p:spPr>
            <a:xfrm>
              <a:off x="480963" y="5085978"/>
              <a:ext cx="4857099" cy="307777"/>
            </a:xfrm>
            <a:prstGeom prst="rect">
              <a:avLst/>
            </a:prstGeom>
            <a:noFill/>
          </p:spPr>
          <p:txBody>
            <a:bodyPr wrap="none" rtlCol="0">
              <a:spAutoFit/>
            </a:bodyPr>
            <a:lstStyle/>
            <a:p>
              <a:r>
                <a:rPr lang="en-ZA" sz="1400" dirty="0">
                  <a:solidFill>
                    <a:schemeClr val="bg1"/>
                  </a:solidFill>
                </a:rPr>
                <a:t>T: +27 51 401 9111  |  E: info@ufs.ac.za  |   </a:t>
              </a:r>
              <a:r>
                <a:rPr lang="en-ZA" sz="1400" b="1" dirty="0">
                  <a:solidFill>
                    <a:schemeClr val="bg1"/>
                  </a:solidFill>
                </a:rPr>
                <a:t>www.ufs.ac.za</a:t>
              </a:r>
            </a:p>
          </p:txBody>
        </p:sp>
        <p:pic>
          <p:nvPicPr>
            <p:cNvPr id="2" name="Content Placeholder 2">
              <a:extLst>
                <a:ext uri="{FF2B5EF4-FFF2-40B4-BE49-F238E27FC236}">
                  <a16:creationId xmlns:a16="http://schemas.microsoft.com/office/drawing/2014/main" id="{29D3BA74-C0D1-3EE9-4692-69CAEF6E1F0E}"/>
                </a:ext>
              </a:extLst>
            </p:cNvPr>
            <p:cNvPicPr>
              <a:picLocks/>
            </p:cNvPicPr>
            <p:nvPr/>
          </p:nvPicPr>
          <p:blipFill>
            <a:blip r:embed="rId7"/>
            <a:srcRect l="33599" t="34736" r="43440" b="28997"/>
            <a:stretch>
              <a:fillRect/>
            </a:stretch>
          </p:blipFill>
          <p:spPr>
            <a:xfrm>
              <a:off x="7249715" y="5654334"/>
              <a:ext cx="2520280" cy="1020825"/>
            </a:xfrm>
            <a:prstGeom prst="rect">
              <a:avLst/>
            </a:prstGeom>
            <a:ln>
              <a:noFill/>
            </a:ln>
          </p:spPr>
        </p:pic>
      </p:grpSp>
      <p:sp>
        <p:nvSpPr>
          <p:cNvPr id="14" name="TextBox 13">
            <a:extLst>
              <a:ext uri="{FF2B5EF4-FFF2-40B4-BE49-F238E27FC236}">
                <a16:creationId xmlns:a16="http://schemas.microsoft.com/office/drawing/2014/main" id="{66D96896-3250-631D-E7CB-8C2CEB7E9BB0}"/>
              </a:ext>
            </a:extLst>
          </p:cNvPr>
          <p:cNvSpPr txBox="1"/>
          <p:nvPr/>
        </p:nvSpPr>
        <p:spPr>
          <a:xfrm>
            <a:off x="2926501" y="5757339"/>
            <a:ext cx="4698274" cy="738664"/>
          </a:xfrm>
          <a:prstGeom prst="rect">
            <a:avLst/>
          </a:prstGeom>
          <a:noFill/>
        </p:spPr>
        <p:txBody>
          <a:bodyPr wrap="none" rtlCol="0">
            <a:spAutoFit/>
          </a:bodyPr>
          <a:lstStyle/>
          <a:p>
            <a:r>
              <a:rPr lang="en-GB" b="1" dirty="0">
                <a:effectLst>
                  <a:outerShdw blurRad="38100" dist="38100" dir="2700000" algn="tl">
                    <a:srgbClr val="000000">
                      <a:alpha val="43137"/>
                    </a:srgbClr>
                  </a:outerShdw>
                </a:effectLst>
              </a:rPr>
              <a:t>HEASA 2026</a:t>
            </a:r>
          </a:p>
          <a:p>
            <a:r>
              <a:rPr lang="en-ZA" b="1" dirty="0">
                <a:effectLst>
                  <a:outerShdw blurRad="38100" dist="38100" dir="2700000" algn="tl">
                    <a:srgbClr val="000000">
                      <a:alpha val="43137"/>
                    </a:srgbClr>
                  </a:outerShdw>
                </a:effectLst>
              </a:rPr>
              <a:t>29</a:t>
            </a:r>
            <a:r>
              <a:rPr lang="en-ZA" b="1" baseline="30000" dirty="0">
                <a:effectLst>
                  <a:outerShdw blurRad="38100" dist="38100" dir="2700000" algn="tl">
                    <a:srgbClr val="000000">
                      <a:alpha val="43137"/>
                    </a:srgbClr>
                  </a:outerShdw>
                </a:effectLst>
              </a:rPr>
              <a:t>th</a:t>
            </a:r>
            <a:r>
              <a:rPr lang="en-ZA" b="1" dirty="0">
                <a:effectLst>
                  <a:outerShdw blurRad="38100" dist="38100" dir="2700000" algn="tl">
                    <a:srgbClr val="000000">
                      <a:alpha val="43137"/>
                    </a:srgbClr>
                  </a:outerShdw>
                </a:effectLst>
              </a:rPr>
              <a:t> September – 2</a:t>
            </a:r>
            <a:r>
              <a:rPr lang="en-ZA" b="1" baseline="30000" dirty="0">
                <a:effectLst>
                  <a:outerShdw blurRad="38100" dist="38100" dir="2700000" algn="tl">
                    <a:srgbClr val="000000">
                      <a:alpha val="43137"/>
                    </a:srgbClr>
                  </a:outerShdw>
                </a:effectLst>
              </a:rPr>
              <a:t>nd</a:t>
            </a:r>
            <a:r>
              <a:rPr lang="en-ZA" b="1" dirty="0">
                <a:effectLst>
                  <a:outerShdw blurRad="38100" dist="38100" dir="2700000" algn="tl">
                    <a:srgbClr val="000000">
                      <a:alpha val="43137"/>
                    </a:srgbClr>
                  </a:outerShdw>
                </a:effectLst>
              </a:rPr>
              <a:t> October, 2026 </a:t>
            </a:r>
          </a:p>
        </p:txBody>
      </p:sp>
    </p:spTree>
    <p:extLst>
      <p:ext uri="{BB962C8B-B14F-4D97-AF65-F5344CB8AC3E}">
        <p14:creationId xmlns:p14="http://schemas.microsoft.com/office/powerpoint/2010/main" val="631942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3635E50-E292-71F8-8D1F-30F450EBD7F3}"/>
              </a:ext>
            </a:extLst>
          </p:cNvPr>
          <p:cNvPicPr>
            <a:picLocks noChangeAspect="1"/>
          </p:cNvPicPr>
          <p:nvPr/>
        </p:nvPicPr>
        <p:blipFill>
          <a:blip r:embed="rId3"/>
          <a:srcRect t="7966" b="122"/>
          <a:stretch>
            <a:fillRect/>
          </a:stretch>
        </p:blipFill>
        <p:spPr>
          <a:xfrm>
            <a:off x="-5916" y="0"/>
            <a:ext cx="12195175" cy="6122958"/>
          </a:xfrm>
          <a:prstGeom prst="rect">
            <a:avLst/>
          </a:prstGeom>
        </p:spPr>
      </p:pic>
      <p:sp>
        <p:nvSpPr>
          <p:cNvPr id="6" name="Rectangle 5">
            <a:extLst>
              <a:ext uri="{FF2B5EF4-FFF2-40B4-BE49-F238E27FC236}">
                <a16:creationId xmlns:a16="http://schemas.microsoft.com/office/drawing/2014/main" id="{3EC6861E-B7A2-48EC-921E-C42E2A2466B0}"/>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sp>
        <p:nvSpPr>
          <p:cNvPr id="12" name="Rectangle 11">
            <a:extLst>
              <a:ext uri="{FF2B5EF4-FFF2-40B4-BE49-F238E27FC236}">
                <a16:creationId xmlns:a16="http://schemas.microsoft.com/office/drawing/2014/main" id="{1F261A04-5225-E651-4B29-C4CCA7CFCE6C}"/>
              </a:ext>
            </a:extLst>
          </p:cNvPr>
          <p:cNvSpPr/>
          <p:nvPr/>
        </p:nvSpPr>
        <p:spPr>
          <a:xfrm>
            <a:off x="-5917" y="-30022"/>
            <a:ext cx="12195176" cy="430887"/>
          </a:xfrm>
          <a:prstGeom prst="rect">
            <a:avLst/>
          </a:prstGeom>
          <a:noFill/>
        </p:spPr>
        <p:txBody>
          <a:bodyPr wrap="square" lIns="91440" tIns="45720" rIns="91440" bIns="45720">
            <a:spAutoFit/>
          </a:bodyPr>
          <a:lstStyle/>
          <a:p>
            <a:r>
              <a:rPr lang="en-GB" sz="2200" b="1" u="sng"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What are cataclysmic variables?</a:t>
            </a:r>
            <a:endParaRPr lang="en-ZA" sz="2200" b="1" u="sng"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15" name="TextBox 14">
            <a:extLst>
              <a:ext uri="{FF2B5EF4-FFF2-40B4-BE49-F238E27FC236}">
                <a16:creationId xmlns:a16="http://schemas.microsoft.com/office/drawing/2014/main" id="{6BB49A98-F7EB-5D21-A421-9A6FC3E224DB}"/>
              </a:ext>
            </a:extLst>
          </p:cNvPr>
          <p:cNvSpPr txBox="1"/>
          <p:nvPr/>
        </p:nvSpPr>
        <p:spPr>
          <a:xfrm>
            <a:off x="-5917" y="4737963"/>
            <a:ext cx="7659469" cy="1384995"/>
          </a:xfrm>
          <a:prstGeom prst="rect">
            <a:avLst/>
          </a:prstGeom>
          <a:noFill/>
        </p:spPr>
        <p:txBody>
          <a:bodyPr wrap="none" rtlCol="0">
            <a:spAutoFit/>
          </a:bodyPr>
          <a:lstStyle/>
          <a:p>
            <a:pPr marL="342900" indent="-342900">
              <a:buFont typeface="Arial" panose="020B0604020202020204" pitchFamily="34" charset="0"/>
              <a:buChar char="•"/>
            </a:pPr>
            <a:r>
              <a:rPr lang="en-GB" dirty="0">
                <a:solidFill>
                  <a:schemeClr val="bg1"/>
                </a:solidFill>
              </a:rPr>
              <a:t>Matter accretion via Roche-lobe overflow</a:t>
            </a:r>
          </a:p>
          <a:p>
            <a:pPr marL="342900" indent="-342900">
              <a:buFont typeface="Arial" panose="020B0604020202020204" pitchFamily="34" charset="0"/>
              <a:buChar char="•"/>
            </a:pPr>
            <a:r>
              <a:rPr lang="en-GB" dirty="0" err="1">
                <a:solidFill>
                  <a:schemeClr val="bg1"/>
                </a:solidFill>
              </a:rPr>
              <a:t>DNe</a:t>
            </a:r>
            <a:r>
              <a:rPr lang="en-GB" dirty="0">
                <a:solidFill>
                  <a:schemeClr val="bg1"/>
                </a:solidFill>
              </a:rPr>
              <a:t>: CV subclass with regular outbursts &amp; super outbursts</a:t>
            </a:r>
          </a:p>
          <a:p>
            <a:pPr marL="342900" indent="-342900">
              <a:buFont typeface="Arial" panose="020B0604020202020204" pitchFamily="34" charset="0"/>
              <a:buChar char="•"/>
            </a:pPr>
            <a:r>
              <a:rPr lang="en-ZA" dirty="0">
                <a:solidFill>
                  <a:schemeClr val="bg1"/>
                </a:solidFill>
              </a:rPr>
              <a:t>Outbursts may be due to thermal-viscous instability (DIM)</a:t>
            </a:r>
          </a:p>
          <a:p>
            <a:pPr marL="342900" indent="-342900">
              <a:buFont typeface="Arial" panose="020B0604020202020204" pitchFamily="34" charset="0"/>
              <a:buChar char="•"/>
            </a:pPr>
            <a:r>
              <a:rPr lang="en-ZA" dirty="0">
                <a:solidFill>
                  <a:schemeClr val="bg1"/>
                </a:solidFill>
              </a:rPr>
              <a:t>Switching disc from cold unionised state to hot ionised state</a:t>
            </a:r>
          </a:p>
        </p:txBody>
      </p:sp>
      <p:sp>
        <p:nvSpPr>
          <p:cNvPr id="16" name="TextBox 15">
            <a:extLst>
              <a:ext uri="{FF2B5EF4-FFF2-40B4-BE49-F238E27FC236}">
                <a16:creationId xmlns:a16="http://schemas.microsoft.com/office/drawing/2014/main" id="{82EFB72F-1587-CCF5-7DB6-769AF81224D0}"/>
              </a:ext>
            </a:extLst>
          </p:cNvPr>
          <p:cNvSpPr txBox="1"/>
          <p:nvPr/>
        </p:nvSpPr>
        <p:spPr>
          <a:xfrm>
            <a:off x="10683482" y="5815181"/>
            <a:ext cx="1537600" cy="307777"/>
          </a:xfrm>
          <a:prstGeom prst="rect">
            <a:avLst/>
          </a:prstGeom>
          <a:noFill/>
        </p:spPr>
        <p:txBody>
          <a:bodyPr wrap="none" rtlCol="0">
            <a:spAutoFit/>
          </a:bodyPr>
          <a:lstStyle/>
          <a:p>
            <a:r>
              <a:rPr lang="en-GB" sz="1400" dirty="0">
                <a:solidFill>
                  <a:schemeClr val="bg1"/>
                </a:solidFill>
              </a:rPr>
              <a:t>Coppejans</a:t>
            </a:r>
            <a:r>
              <a:rPr lang="en-ZA" sz="1400" dirty="0">
                <a:solidFill>
                  <a:schemeClr val="bg1"/>
                </a:solidFill>
              </a:rPr>
              <a:t>, 2016</a:t>
            </a:r>
          </a:p>
        </p:txBody>
      </p:sp>
    </p:spTree>
    <p:extLst>
      <p:ext uri="{BB962C8B-B14F-4D97-AF65-F5344CB8AC3E}">
        <p14:creationId xmlns:p14="http://schemas.microsoft.com/office/powerpoint/2010/main" val="3662317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CEAC712-B20B-599B-E035-7DA973C8CC49}"/>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sp>
        <p:nvSpPr>
          <p:cNvPr id="8" name="Title 7">
            <a:extLst>
              <a:ext uri="{FF2B5EF4-FFF2-40B4-BE49-F238E27FC236}">
                <a16:creationId xmlns:a16="http://schemas.microsoft.com/office/drawing/2014/main" id="{125DE32D-E5E1-6AFC-AC97-F42BC9859920}"/>
              </a:ext>
            </a:extLst>
          </p:cNvPr>
          <p:cNvSpPr>
            <a:spLocks noGrp="1"/>
          </p:cNvSpPr>
          <p:nvPr>
            <p:ph type="title"/>
          </p:nvPr>
        </p:nvSpPr>
        <p:spPr>
          <a:xfrm>
            <a:off x="-7157" y="1"/>
            <a:ext cx="12202332" cy="415498"/>
          </a:xfrm>
        </p:spPr>
        <p:txBody>
          <a:bodyPr>
            <a:normAutofit fontScale="90000"/>
          </a:bodyPr>
          <a:lstStyle/>
          <a:p>
            <a:pPr algn="l"/>
            <a:r>
              <a:rPr lang="en-GB" sz="24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Magnetic reconnection</a:t>
            </a:r>
            <a:endParaRPr lang="en-ZA" sz="24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10" name="TextBox 9">
            <a:extLst>
              <a:ext uri="{FF2B5EF4-FFF2-40B4-BE49-F238E27FC236}">
                <a16:creationId xmlns:a16="http://schemas.microsoft.com/office/drawing/2014/main" id="{A3F40B92-2C08-6CFE-CAFE-6FDDED93CD50}"/>
              </a:ext>
            </a:extLst>
          </p:cNvPr>
          <p:cNvSpPr txBox="1"/>
          <p:nvPr/>
        </p:nvSpPr>
        <p:spPr>
          <a:xfrm>
            <a:off x="-37274" y="5810797"/>
            <a:ext cx="1348446" cy="307777"/>
          </a:xfrm>
          <a:prstGeom prst="rect">
            <a:avLst/>
          </a:prstGeom>
          <a:noFill/>
        </p:spPr>
        <p:txBody>
          <a:bodyPr wrap="none" rtlCol="0">
            <a:spAutoFit/>
          </a:bodyPr>
          <a:lstStyle/>
          <a:p>
            <a:r>
              <a:rPr lang="en-GB" sz="1400" dirty="0" err="1"/>
              <a:t>Meintjes</a:t>
            </a:r>
            <a:r>
              <a:rPr lang="en-GB" sz="1400" dirty="0"/>
              <a:t>, 2017</a:t>
            </a:r>
            <a:endParaRPr lang="en-ZA" sz="1400" dirty="0"/>
          </a:p>
        </p:txBody>
      </p:sp>
      <p:pic>
        <p:nvPicPr>
          <p:cNvPr id="12" name="Picture 11" descr="A graph of a graph of a wave&#10;&#10;AI-generated content may be incorrect.">
            <a:extLst>
              <a:ext uri="{FF2B5EF4-FFF2-40B4-BE49-F238E27FC236}">
                <a16:creationId xmlns:a16="http://schemas.microsoft.com/office/drawing/2014/main" id="{065C9A12-0D16-359F-B864-0DAB66AD5AD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851141" y="29658"/>
            <a:ext cx="5316237" cy="3833252"/>
          </a:xfrm>
          <a:prstGeom prst="rect">
            <a:avLst/>
          </a:prstGeom>
        </p:spPr>
      </p:pic>
      <p:pic>
        <p:nvPicPr>
          <p:cNvPr id="18" name="Picture 17">
            <a:extLst>
              <a:ext uri="{FF2B5EF4-FFF2-40B4-BE49-F238E27FC236}">
                <a16:creationId xmlns:a16="http://schemas.microsoft.com/office/drawing/2014/main" id="{6CD5AC7F-E74E-5711-BD79-4E202BC29AC1}"/>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8041803" y="3858172"/>
            <a:ext cx="3810000" cy="1952625"/>
          </a:xfrm>
          <a:prstGeom prst="rect">
            <a:avLst/>
          </a:prstGeom>
        </p:spPr>
      </p:pic>
      <p:sp>
        <p:nvSpPr>
          <p:cNvPr id="20" name="TextBox 19">
            <a:extLst>
              <a:ext uri="{FF2B5EF4-FFF2-40B4-BE49-F238E27FC236}">
                <a16:creationId xmlns:a16="http://schemas.microsoft.com/office/drawing/2014/main" id="{DF641471-6654-498C-3377-7237ACBEE800}"/>
              </a:ext>
            </a:extLst>
          </p:cNvPr>
          <p:cNvSpPr txBox="1"/>
          <p:nvPr/>
        </p:nvSpPr>
        <p:spPr>
          <a:xfrm>
            <a:off x="480963" y="547818"/>
            <a:ext cx="6624736" cy="5262979"/>
          </a:xfrm>
          <a:prstGeom prst="rect">
            <a:avLst/>
          </a:prstGeom>
          <a:noFill/>
        </p:spPr>
        <p:txBody>
          <a:bodyPr wrap="square" rtlCol="0">
            <a:spAutoFit/>
          </a:bodyPr>
          <a:lstStyle/>
          <a:p>
            <a:pPr marL="342900" indent="-342900">
              <a:buFont typeface="Arial" panose="020B0604020202020204" pitchFamily="34" charset="0"/>
              <a:buChar char="•"/>
            </a:pPr>
            <a:r>
              <a:rPr lang="en-GB" dirty="0"/>
              <a:t>Believed cause of non-thermal radio synchrotron emission</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Caused by two oppositely polarised magnetic fluid zones that collide.</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Magnetic and gas pressure then push out the blob, resulting in reconnection</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ZA" dirty="0"/>
              <a:t>Differential rotation in disc creates instabilities e.g. tearing mode instability &amp; Parker instability</a:t>
            </a:r>
          </a:p>
          <a:p>
            <a:pPr marL="342900" indent="-342900">
              <a:buFont typeface="Arial" panose="020B0604020202020204" pitchFamily="34" charset="0"/>
              <a:buChar char="•"/>
            </a:pPr>
            <a:endParaRPr lang="en-ZA" dirty="0"/>
          </a:p>
          <a:p>
            <a:pPr marL="342900" indent="-342900">
              <a:buFont typeface="Arial" panose="020B0604020202020204" pitchFamily="34" charset="0"/>
              <a:buChar char="•"/>
            </a:pPr>
            <a:r>
              <a:rPr lang="en-ZA" dirty="0"/>
              <a:t>Results in strong toroidal &amp; vertical magnetic fields bringing about </a:t>
            </a:r>
            <a:r>
              <a:rPr lang="en-ZA" dirty="0" err="1"/>
              <a:t>magnetorotational</a:t>
            </a:r>
            <a:r>
              <a:rPr lang="en-ZA" dirty="0"/>
              <a:t> instabilities &amp; reconnection</a:t>
            </a:r>
          </a:p>
          <a:p>
            <a:pPr marL="342900" indent="-342900">
              <a:buFont typeface="Arial" panose="020B0604020202020204" pitchFamily="34" charset="0"/>
              <a:buChar char="•"/>
            </a:pPr>
            <a:endParaRPr lang="en-ZA" dirty="0"/>
          </a:p>
        </p:txBody>
      </p:sp>
    </p:spTree>
    <p:extLst>
      <p:ext uri="{BB962C8B-B14F-4D97-AF65-F5344CB8AC3E}">
        <p14:creationId xmlns:p14="http://schemas.microsoft.com/office/powerpoint/2010/main" val="168284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8E20C-11CF-DF02-6C48-B3F7195A9A77}"/>
              </a:ext>
            </a:extLst>
          </p:cNvPr>
          <p:cNvSpPr>
            <a:spLocks noGrp="1"/>
          </p:cNvSpPr>
          <p:nvPr>
            <p:ph type="title"/>
          </p:nvPr>
        </p:nvSpPr>
        <p:spPr>
          <a:xfrm>
            <a:off x="1" y="1"/>
            <a:ext cx="12195174" cy="415498"/>
          </a:xfrm>
        </p:spPr>
        <p:txBody>
          <a:bodyPr>
            <a:normAutofit fontScale="90000"/>
          </a:bodyPr>
          <a:lstStyle/>
          <a:p>
            <a:pPr algn="l"/>
            <a:r>
              <a:rPr lang="en-GB" sz="24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The van der Laan Model</a:t>
            </a:r>
            <a:endParaRPr lang="en-ZA" sz="24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10" name="Content Placeholder 9">
            <a:extLst>
              <a:ext uri="{FF2B5EF4-FFF2-40B4-BE49-F238E27FC236}">
                <a16:creationId xmlns:a16="http://schemas.microsoft.com/office/drawing/2014/main" id="{5D36E092-581A-F19E-68F3-2D9DDBB058BB}"/>
              </a:ext>
            </a:extLst>
          </p:cNvPr>
          <p:cNvPicPr>
            <a:picLocks noGrp="1" noChangeAspect="1"/>
          </p:cNvPicPr>
          <p:nvPr>
            <p:ph sz="half" idx="1"/>
          </p:nvPr>
        </p:nvPicPr>
        <p:blipFill>
          <a:blip r:embed="rId3"/>
          <a:stretch>
            <a:fillRect/>
          </a:stretch>
        </p:blipFill>
        <p:spPr>
          <a:xfrm>
            <a:off x="5257720" y="207750"/>
            <a:ext cx="3597900" cy="2539323"/>
          </a:xfrm>
          <a:prstGeom prst="rect">
            <a:avLst/>
          </a:prstGeom>
        </p:spPr>
      </p:pic>
      <p:sp>
        <p:nvSpPr>
          <p:cNvPr id="6" name="Rectangle 5">
            <a:extLst>
              <a:ext uri="{FF2B5EF4-FFF2-40B4-BE49-F238E27FC236}">
                <a16:creationId xmlns:a16="http://schemas.microsoft.com/office/drawing/2014/main" id="{5B91634B-ECA8-18FE-FF56-E99AE2983BAC}"/>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sp>
        <p:nvSpPr>
          <p:cNvPr id="8" name="TextBox 7">
            <a:extLst>
              <a:ext uri="{FF2B5EF4-FFF2-40B4-BE49-F238E27FC236}">
                <a16:creationId xmlns:a16="http://schemas.microsoft.com/office/drawing/2014/main" id="{535C0023-C4C8-DAC5-7109-C4D6C8494C42}"/>
              </a:ext>
            </a:extLst>
          </p:cNvPr>
          <p:cNvSpPr txBox="1"/>
          <p:nvPr/>
        </p:nvSpPr>
        <p:spPr>
          <a:xfrm>
            <a:off x="0" y="5806058"/>
            <a:ext cx="2085571" cy="307777"/>
          </a:xfrm>
          <a:prstGeom prst="rect">
            <a:avLst/>
          </a:prstGeom>
          <a:noFill/>
        </p:spPr>
        <p:txBody>
          <a:bodyPr wrap="none" rtlCol="0">
            <a:spAutoFit/>
          </a:bodyPr>
          <a:lstStyle/>
          <a:p>
            <a:r>
              <a:rPr lang="en-GB" sz="1400" dirty="0"/>
              <a:t>Venter &amp; </a:t>
            </a:r>
            <a:r>
              <a:rPr lang="en-GB" sz="1400" dirty="0" err="1"/>
              <a:t>Meintjes</a:t>
            </a:r>
            <a:r>
              <a:rPr lang="en-ZA" sz="1400" dirty="0"/>
              <a:t>, 2003</a:t>
            </a:r>
          </a:p>
        </p:txBody>
      </p:sp>
      <p:pic>
        <p:nvPicPr>
          <p:cNvPr id="12" name="Picture 11">
            <a:extLst>
              <a:ext uri="{FF2B5EF4-FFF2-40B4-BE49-F238E27FC236}">
                <a16:creationId xmlns:a16="http://schemas.microsoft.com/office/drawing/2014/main" id="{A0E07BD4-E875-30EC-DBD8-BEC30B924872}"/>
              </a:ext>
            </a:extLst>
          </p:cNvPr>
          <p:cNvPicPr>
            <a:picLocks noChangeAspect="1"/>
          </p:cNvPicPr>
          <p:nvPr/>
        </p:nvPicPr>
        <p:blipFill>
          <a:blip r:embed="rId4"/>
          <a:stretch>
            <a:fillRect/>
          </a:stretch>
        </p:blipFill>
        <p:spPr>
          <a:xfrm>
            <a:off x="8957156" y="205144"/>
            <a:ext cx="3136482" cy="2539323"/>
          </a:xfrm>
          <a:prstGeom prst="rect">
            <a:avLst/>
          </a:prstGeom>
        </p:spPr>
      </p:pic>
      <p:pic>
        <p:nvPicPr>
          <p:cNvPr id="14" name="Picture 13">
            <a:extLst>
              <a:ext uri="{FF2B5EF4-FFF2-40B4-BE49-F238E27FC236}">
                <a16:creationId xmlns:a16="http://schemas.microsoft.com/office/drawing/2014/main" id="{3B342D0D-BA18-5613-CDB5-9281BAF927EC}"/>
              </a:ext>
            </a:extLst>
          </p:cNvPr>
          <p:cNvPicPr>
            <a:picLocks noChangeAspect="1"/>
          </p:cNvPicPr>
          <p:nvPr/>
        </p:nvPicPr>
        <p:blipFill>
          <a:blip r:embed="rId5"/>
          <a:stretch>
            <a:fillRect/>
          </a:stretch>
        </p:blipFill>
        <p:spPr>
          <a:xfrm>
            <a:off x="5007928" y="3221632"/>
            <a:ext cx="3619482" cy="2539323"/>
          </a:xfrm>
          <a:prstGeom prst="rect">
            <a:avLst/>
          </a:prstGeom>
        </p:spPr>
      </p:pic>
      <p:pic>
        <p:nvPicPr>
          <p:cNvPr id="16" name="Picture 15">
            <a:extLst>
              <a:ext uri="{FF2B5EF4-FFF2-40B4-BE49-F238E27FC236}">
                <a16:creationId xmlns:a16="http://schemas.microsoft.com/office/drawing/2014/main" id="{C9E3C715-5608-6C4D-FD27-1FE65FCA3676}"/>
              </a:ext>
            </a:extLst>
          </p:cNvPr>
          <p:cNvPicPr>
            <a:picLocks noChangeAspect="1"/>
          </p:cNvPicPr>
          <p:nvPr/>
        </p:nvPicPr>
        <p:blipFill>
          <a:blip r:embed="rId6"/>
          <a:stretch>
            <a:fillRect/>
          </a:stretch>
        </p:blipFill>
        <p:spPr>
          <a:xfrm>
            <a:off x="8855620" y="3117546"/>
            <a:ext cx="3321146" cy="2632763"/>
          </a:xfrm>
          <a:prstGeom prst="rect">
            <a:avLst/>
          </a:prstGeom>
        </p:spPr>
      </p:pic>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46DE7D2-E922-8119-8A69-0974280E0B46}"/>
                  </a:ext>
                </a:extLst>
              </p:cNvPr>
              <p:cNvSpPr txBox="1"/>
              <p:nvPr/>
            </p:nvSpPr>
            <p:spPr>
              <a:xfrm>
                <a:off x="18409" y="610745"/>
                <a:ext cx="5359098" cy="3880549"/>
              </a:xfrm>
              <a:prstGeom prst="rect">
                <a:avLst/>
              </a:prstGeom>
              <a:noFill/>
            </p:spPr>
            <p:txBody>
              <a:bodyPr wrap="square" rtlCol="0">
                <a:spAutoFit/>
              </a:bodyPr>
              <a:lstStyle/>
              <a:p>
                <a:pPr/>
                <a14:m>
                  <m:oMathPara xmlns:m="http://schemas.openxmlformats.org/officeDocument/2006/math">
                    <m:oMath>
                      <m:r>
                        <a:rPr lang="en-GB" sz="1800" b="0" i="1" smtClean="0">
                          <a:latin typeface="Cambria Math" panose="02040503050406030204" pitchFamily="18" charset="0"/>
                        </a:rPr>
                        <m:t>𝑆</m:t>
                      </m:r>
                      <m:d>
                        <m:dPr>
                          <m:ctrlPr>
                            <a:rPr lang="el-GR" sz="1800" b="0" i="1" smtClean="0">
                              <a:latin typeface="Cambria Math" panose="02040503050406030204" pitchFamily="18" charset="0"/>
                            </a:rPr>
                          </m:ctrlPr>
                        </m:dPr>
                        <m:e>
                          <m:r>
                            <m:rPr>
                              <m:sty m:val="p"/>
                            </m:rPr>
                            <a:rPr lang="el-GR" sz="1800" b="0" i="1" smtClean="0">
                              <a:latin typeface="Cambria Math" panose="02040503050406030204" pitchFamily="18" charset="0"/>
                            </a:rPr>
                            <m:t>ν</m:t>
                          </m:r>
                          <m:r>
                            <a:rPr lang="en-GB" sz="1800" b="0" i="1" smtClean="0">
                              <a:latin typeface="Cambria Math" panose="02040503050406030204" pitchFamily="18" charset="0"/>
                            </a:rPr>
                            <m:t>,</m:t>
                          </m:r>
                          <m:r>
                            <m:rPr>
                              <m:sty m:val="p"/>
                            </m:rPr>
                            <a:rPr lang="el-GR" sz="1800" b="0" i="1" smtClean="0">
                              <a:latin typeface="Cambria Math" panose="02040503050406030204" pitchFamily="18" charset="0"/>
                            </a:rPr>
                            <m:t>ρ</m:t>
                          </m:r>
                        </m:e>
                      </m:d>
                      <m:r>
                        <a:rPr lang="en-GB" sz="1800" b="0" i="1" smtClean="0">
                          <a:latin typeface="Cambria Math" panose="02040503050406030204" pitchFamily="18" charset="0"/>
                        </a:rPr>
                        <m:t>=</m:t>
                      </m:r>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𝑆</m:t>
                          </m:r>
                        </m:e>
                        <m:sub>
                          <m:r>
                            <a:rPr lang="en-GB" sz="1800" b="0" i="1" smtClean="0">
                              <a:latin typeface="Cambria Math" panose="02040503050406030204" pitchFamily="18" charset="0"/>
                            </a:rPr>
                            <m:t>𝑚</m:t>
                          </m:r>
                          <m:r>
                            <a:rPr lang="en-GB" sz="1800" b="0" i="1" smtClean="0">
                              <a:latin typeface="Cambria Math" panose="02040503050406030204" pitchFamily="18" charset="0"/>
                            </a:rPr>
                            <m:t>0</m:t>
                          </m:r>
                        </m:sub>
                      </m:sSub>
                      <m:sSup>
                        <m:sSupPr>
                          <m:ctrlPr>
                            <a:rPr lang="el-GR" sz="1800" b="0" i="1" smtClean="0">
                              <a:latin typeface="Cambria Math" panose="02040503050406030204" pitchFamily="18" charset="0"/>
                            </a:rPr>
                          </m:ctrlPr>
                        </m:sSupPr>
                        <m:e>
                          <m:d>
                            <m:dPr>
                              <m:ctrlPr>
                                <a:rPr lang="el-GR" sz="1800" b="0" i="1" smtClean="0">
                                  <a:latin typeface="Cambria Math" panose="02040503050406030204" pitchFamily="18" charset="0"/>
                                </a:rPr>
                              </m:ctrlPr>
                            </m:dPr>
                            <m:e>
                              <m:f>
                                <m:fPr>
                                  <m:ctrlPr>
                                    <a:rPr lang="el-GR" sz="1800" b="0" i="1" smtClean="0">
                                      <a:latin typeface="Cambria Math" panose="02040503050406030204" pitchFamily="18" charset="0"/>
                                    </a:rPr>
                                  </m:ctrlPr>
                                </m:fPr>
                                <m:num>
                                  <m:r>
                                    <m:rPr>
                                      <m:sty m:val="p"/>
                                    </m:rPr>
                                    <a:rPr lang="el-GR" sz="1800" b="0" i="1" smtClean="0">
                                      <a:latin typeface="Cambria Math" panose="02040503050406030204" pitchFamily="18" charset="0"/>
                                    </a:rPr>
                                    <m:t>ν</m:t>
                                  </m:r>
                                </m:num>
                                <m:den>
                                  <m:sSub>
                                    <m:sSubPr>
                                      <m:ctrlPr>
                                        <a:rPr lang="el-GR" sz="1800" b="0" i="1" smtClean="0">
                                          <a:latin typeface="Cambria Math" panose="02040503050406030204" pitchFamily="18" charset="0"/>
                                        </a:rPr>
                                      </m:ctrlPr>
                                    </m:sSubPr>
                                    <m:e>
                                      <m:r>
                                        <m:rPr>
                                          <m:sty m:val="p"/>
                                        </m:rPr>
                                        <a:rPr lang="el-GR" sz="1800" b="0" i="1" smtClean="0">
                                          <a:latin typeface="Cambria Math" panose="02040503050406030204" pitchFamily="18" charset="0"/>
                                        </a:rPr>
                                        <m:t>ν</m:t>
                                      </m:r>
                                    </m:e>
                                    <m:sub>
                                      <m:r>
                                        <a:rPr lang="en-GB" sz="1800" b="0" i="1" smtClean="0">
                                          <a:latin typeface="Cambria Math" panose="02040503050406030204" pitchFamily="18" charset="0"/>
                                        </a:rPr>
                                        <m:t>𝑚</m:t>
                                      </m:r>
                                    </m:sub>
                                  </m:sSub>
                                </m:den>
                              </m:f>
                            </m:e>
                          </m:d>
                        </m:e>
                        <m:sup>
                          <m:f>
                            <m:fPr>
                              <m:ctrlPr>
                                <a:rPr lang="en-GB" sz="1800" b="0" i="1" smtClean="0">
                                  <a:latin typeface="Cambria Math" panose="02040503050406030204" pitchFamily="18" charset="0"/>
                                </a:rPr>
                              </m:ctrlPr>
                            </m:fPr>
                            <m:num>
                              <m:r>
                                <a:rPr lang="en-GB" sz="1800" b="0" i="1" smtClean="0">
                                  <a:latin typeface="Cambria Math" panose="02040503050406030204" pitchFamily="18" charset="0"/>
                                </a:rPr>
                                <m:t>5</m:t>
                              </m:r>
                            </m:num>
                            <m:den>
                              <m:r>
                                <a:rPr lang="en-GB" sz="1800" b="0" i="1" smtClean="0">
                                  <a:latin typeface="Cambria Math" panose="02040503050406030204" pitchFamily="18" charset="0"/>
                                </a:rPr>
                                <m:t>2</m:t>
                              </m:r>
                            </m:den>
                          </m:f>
                        </m:sup>
                      </m:sSup>
                      <m:sSup>
                        <m:sSupPr>
                          <m:ctrlPr>
                            <a:rPr lang="en-ZA" sz="1800" b="0" i="1" smtClean="0">
                              <a:latin typeface="Cambria Math" panose="02040503050406030204" pitchFamily="18" charset="0"/>
                              <a:ea typeface="Cambria Math" panose="02040503050406030204" pitchFamily="18" charset="0"/>
                            </a:rPr>
                          </m:ctrlPr>
                        </m:sSupPr>
                        <m:e>
                          <m:r>
                            <a:rPr lang="en-ZA" sz="1800" b="0" i="1" smtClean="0">
                              <a:latin typeface="Cambria Math" panose="02040503050406030204" pitchFamily="18" charset="0"/>
                              <a:ea typeface="Cambria Math" panose="02040503050406030204" pitchFamily="18" charset="0"/>
                            </a:rPr>
                            <m:t>𝜌</m:t>
                          </m:r>
                        </m:e>
                        <m:sup>
                          <m:r>
                            <a:rPr lang="en-GB" sz="1800" b="0" i="1" smtClean="0">
                              <a:latin typeface="Cambria Math" panose="02040503050406030204" pitchFamily="18" charset="0"/>
                            </a:rPr>
                            <m:t>3</m:t>
                          </m:r>
                        </m:sup>
                      </m:sSup>
                      <m:f>
                        <m:fPr>
                          <m:ctrlPr>
                            <a:rPr lang="en-GB" sz="1800" i="1">
                              <a:latin typeface="Cambria Math" panose="02040503050406030204" pitchFamily="18" charset="0"/>
                            </a:rPr>
                          </m:ctrlPr>
                        </m:fPr>
                        <m:num>
                          <m:sSup>
                            <m:sSupPr>
                              <m:ctrlPr>
                                <a:rPr lang="en-GB" sz="1800" i="1">
                                  <a:latin typeface="Cambria Math" panose="02040503050406030204" pitchFamily="18" charset="0"/>
                                </a:rPr>
                              </m:ctrlPr>
                            </m:sSupPr>
                            <m:e>
                              <m:r>
                                <a:rPr lang="en-GB" sz="1800" i="1">
                                  <a:latin typeface="Cambria Math" panose="02040503050406030204" pitchFamily="18" charset="0"/>
                                </a:rPr>
                                <m:t>1−</m:t>
                              </m:r>
                              <m:r>
                                <a:rPr lang="en-GB" sz="1800" i="1">
                                  <a:latin typeface="Cambria Math" panose="02040503050406030204" pitchFamily="18" charset="0"/>
                                </a:rPr>
                                <m:t>𝑒</m:t>
                              </m:r>
                            </m:e>
                            <m:sup>
                              <m:sSub>
                                <m:sSubPr>
                                  <m:ctrlPr>
                                    <a:rPr lang="en-GB" sz="1800" i="1">
                                      <a:latin typeface="Cambria Math" panose="02040503050406030204" pitchFamily="18" charset="0"/>
                                    </a:rPr>
                                  </m:ctrlPr>
                                </m:sSubPr>
                                <m:e>
                                  <m:r>
                                    <a:rPr lang="en-GB" sz="1800" i="1">
                                      <a:latin typeface="Cambria Math" panose="02040503050406030204" pitchFamily="18" charset="0"/>
                                    </a:rPr>
                                    <m:t>−</m:t>
                                  </m:r>
                                  <m:r>
                                    <m:rPr>
                                      <m:sty m:val="p"/>
                                    </m:rPr>
                                    <a:rPr lang="el-GR" sz="1800" i="1">
                                      <a:latin typeface="Cambria Math" panose="02040503050406030204" pitchFamily="18" charset="0"/>
                                    </a:rPr>
                                    <m:t>τ</m:t>
                                  </m:r>
                                </m:e>
                                <m:sub>
                                  <m:r>
                                    <a:rPr lang="en-GB" sz="1800" i="1">
                                      <a:latin typeface="Cambria Math" panose="02040503050406030204" pitchFamily="18" charset="0"/>
                                    </a:rPr>
                                    <m:t>𝑚</m:t>
                                  </m:r>
                                </m:sub>
                              </m:sSub>
                              <m:sSup>
                                <m:sSupPr>
                                  <m:ctrlPr>
                                    <a:rPr lang="el-GR" sz="1800" i="1" smtClean="0">
                                      <a:latin typeface="Cambria Math" panose="02040503050406030204" pitchFamily="18" charset="0"/>
                                    </a:rPr>
                                  </m:ctrlPr>
                                </m:sSupPr>
                                <m:e>
                                  <m:d>
                                    <m:dPr>
                                      <m:ctrlPr>
                                        <a:rPr lang="el-GR" sz="1800" i="1" smtClean="0">
                                          <a:latin typeface="Cambria Math" panose="02040503050406030204" pitchFamily="18" charset="0"/>
                                        </a:rPr>
                                      </m:ctrlPr>
                                    </m:dPr>
                                    <m:e>
                                      <m:f>
                                        <m:fPr>
                                          <m:ctrlPr>
                                            <a:rPr lang="el-GR" sz="1800" i="1" smtClean="0">
                                              <a:latin typeface="Cambria Math" panose="02040503050406030204" pitchFamily="18" charset="0"/>
                                            </a:rPr>
                                          </m:ctrlPr>
                                        </m:fPr>
                                        <m:num>
                                          <m:r>
                                            <m:rPr>
                                              <m:sty m:val="p"/>
                                            </m:rPr>
                                            <a:rPr lang="el-GR" sz="1800" i="1" smtClean="0">
                                              <a:latin typeface="Cambria Math" panose="02040503050406030204" pitchFamily="18" charset="0"/>
                                            </a:rPr>
                                            <m:t>ν</m:t>
                                          </m:r>
                                        </m:num>
                                        <m:den>
                                          <m:sSub>
                                            <m:sSubPr>
                                              <m:ctrlPr>
                                                <a:rPr lang="el-GR" sz="1800" i="1" smtClean="0">
                                                  <a:latin typeface="Cambria Math" panose="02040503050406030204" pitchFamily="18" charset="0"/>
                                                </a:rPr>
                                              </m:ctrlPr>
                                            </m:sSubPr>
                                            <m:e>
                                              <m:r>
                                                <m:rPr>
                                                  <m:sty m:val="p"/>
                                                </m:rPr>
                                                <a:rPr lang="el-GR" sz="1800" i="1" smtClean="0">
                                                  <a:latin typeface="Cambria Math" panose="02040503050406030204" pitchFamily="18" charset="0"/>
                                                </a:rPr>
                                                <m:t>ν</m:t>
                                              </m:r>
                                            </m:e>
                                            <m:sub>
                                              <m:r>
                                                <a:rPr lang="en-GB" sz="1800" b="0" i="1" smtClean="0">
                                                  <a:latin typeface="Cambria Math" panose="02040503050406030204" pitchFamily="18" charset="0"/>
                                                </a:rPr>
                                                <m:t>𝑚</m:t>
                                              </m:r>
                                            </m:sub>
                                          </m:sSub>
                                        </m:den>
                                      </m:f>
                                    </m:e>
                                  </m:d>
                                </m:e>
                                <m:sup>
                                  <m:r>
                                    <a:rPr lang="en-GB" sz="1800" b="0" i="1" smtClean="0">
                                      <a:latin typeface="Cambria Math" panose="02040503050406030204" pitchFamily="18" charset="0"/>
                                    </a:rPr>
                                    <m:t>−(</m:t>
                                  </m:r>
                                  <m:r>
                                    <m:rPr>
                                      <m:sty m:val="p"/>
                                    </m:rPr>
                                    <a:rPr lang="el-GR" sz="1800" b="0" i="1" smtClean="0">
                                      <a:latin typeface="Cambria Math" panose="02040503050406030204" pitchFamily="18" charset="0"/>
                                    </a:rPr>
                                    <m:t>δ</m:t>
                                  </m:r>
                                  <m:r>
                                    <a:rPr lang="en-GB" sz="1800" b="0" i="1" smtClean="0">
                                      <a:latin typeface="Cambria Math" panose="02040503050406030204" pitchFamily="18" charset="0"/>
                                    </a:rPr>
                                    <m:t>+4)/2</m:t>
                                  </m:r>
                                </m:sup>
                              </m:sSup>
                              <m:sSup>
                                <m:sSupPr>
                                  <m:ctrlPr>
                                    <a:rPr lang="el-GR" sz="1800" i="1" smtClean="0">
                                      <a:latin typeface="Cambria Math" panose="02040503050406030204" pitchFamily="18" charset="0"/>
                                    </a:rPr>
                                  </m:ctrlPr>
                                </m:sSupPr>
                                <m:e>
                                  <m:r>
                                    <m:rPr>
                                      <m:sty m:val="p"/>
                                    </m:rPr>
                                    <a:rPr lang="el-GR" sz="1800" i="1" smtClean="0">
                                      <a:latin typeface="Cambria Math" panose="02040503050406030204" pitchFamily="18" charset="0"/>
                                    </a:rPr>
                                    <m:t>ρ</m:t>
                                  </m:r>
                                </m:e>
                                <m:sup>
                                  <m:r>
                                    <a:rPr lang="en-GB" sz="1800" b="0" i="1" smtClean="0">
                                      <a:latin typeface="Cambria Math" panose="02040503050406030204" pitchFamily="18" charset="0"/>
                                    </a:rPr>
                                    <m:t>−(2</m:t>
                                  </m:r>
                                  <m:r>
                                    <m:rPr>
                                      <m:sty m:val="p"/>
                                    </m:rPr>
                                    <a:rPr lang="el-GR" sz="1800" b="0" i="1" smtClean="0">
                                      <a:latin typeface="Cambria Math" panose="02040503050406030204" pitchFamily="18" charset="0"/>
                                    </a:rPr>
                                    <m:t>δ</m:t>
                                  </m:r>
                                  <m:r>
                                    <a:rPr lang="en-GB" sz="1800" b="0" i="1" smtClean="0">
                                      <a:latin typeface="Cambria Math" panose="02040503050406030204" pitchFamily="18" charset="0"/>
                                    </a:rPr>
                                    <m:t>+3)</m:t>
                                  </m:r>
                                </m:sup>
                              </m:sSup>
                            </m:sup>
                          </m:sSup>
                        </m:num>
                        <m:den>
                          <m:sSup>
                            <m:sSupPr>
                              <m:ctrlPr>
                                <a:rPr lang="en-GB" sz="1800" b="0" i="1" smtClean="0">
                                  <a:latin typeface="Cambria Math" panose="02040503050406030204" pitchFamily="18" charset="0"/>
                                </a:rPr>
                              </m:ctrlPr>
                            </m:sSupPr>
                            <m:e>
                              <m:r>
                                <a:rPr lang="en-GB" sz="1800" b="0" i="1" smtClean="0">
                                  <a:latin typeface="Cambria Math" panose="02040503050406030204" pitchFamily="18" charset="0"/>
                                </a:rPr>
                                <m:t>1−</m:t>
                              </m:r>
                              <m:r>
                                <a:rPr lang="en-GB" sz="1800" b="0" i="1" smtClean="0">
                                  <a:latin typeface="Cambria Math" panose="02040503050406030204" pitchFamily="18" charset="0"/>
                                </a:rPr>
                                <m:t>𝑒</m:t>
                              </m:r>
                            </m:e>
                            <m:sup>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m:t>
                                  </m:r>
                                  <m:r>
                                    <m:rPr>
                                      <m:sty m:val="p"/>
                                    </m:rPr>
                                    <a:rPr lang="el-GR" sz="1800" b="0" i="1" smtClean="0">
                                      <a:latin typeface="Cambria Math" panose="02040503050406030204" pitchFamily="18" charset="0"/>
                                    </a:rPr>
                                    <m:t>τ</m:t>
                                  </m:r>
                                </m:e>
                                <m:sub>
                                  <m:r>
                                    <a:rPr lang="en-GB" sz="1800" b="0" i="1" smtClean="0">
                                      <a:latin typeface="Cambria Math" panose="02040503050406030204" pitchFamily="18" charset="0"/>
                                    </a:rPr>
                                    <m:t>𝑚</m:t>
                                  </m:r>
                                </m:sub>
                              </m:sSub>
                            </m:sup>
                          </m:sSup>
                        </m:den>
                      </m:f>
                    </m:oMath>
                  </m:oMathPara>
                </a14:m>
                <a:endParaRPr lang="en-ZA" sz="1800" dirty="0"/>
              </a:p>
              <a:p>
                <a:pPr marL="285750" indent="-285750">
                  <a:buFont typeface="Arial" panose="020B0604020202020204" pitchFamily="34" charset="0"/>
                  <a:buChar char="•"/>
                </a:pPr>
                <a:endParaRPr lang="en-ZA" sz="1800" dirty="0"/>
              </a:p>
              <a:p>
                <a:pPr marL="285750" indent="-285750">
                  <a:buFont typeface="Arial" panose="020B0604020202020204" pitchFamily="34" charset="0"/>
                  <a:buChar char="•"/>
                </a:pPr>
                <a:r>
                  <a:rPr lang="en-ZA" sz="1800" i="1" dirty="0">
                    <a:latin typeface="Cambria Math" panose="02040503050406030204" pitchFamily="18" charset="0"/>
                    <a:ea typeface="Cambria Math" panose="02040503050406030204" pitchFamily="18" charset="0"/>
                  </a:rPr>
                  <a:t>S</a:t>
                </a:r>
                <a:r>
                  <a:rPr lang="en-ZA" sz="1800" i="1" baseline="-25000" dirty="0">
                    <a:latin typeface="Cambria Math" panose="02040503050406030204" pitchFamily="18" charset="0"/>
                    <a:ea typeface="Cambria Math" panose="02040503050406030204" pitchFamily="18" charset="0"/>
                  </a:rPr>
                  <a:t>m0</a:t>
                </a:r>
                <a:r>
                  <a:rPr lang="en-ZA" sz="1800" i="1" dirty="0">
                    <a:latin typeface="Cambria Math" panose="02040503050406030204" pitchFamily="18" charset="0"/>
                    <a:ea typeface="Cambria Math" panose="02040503050406030204" pitchFamily="18" charset="0"/>
                  </a:rPr>
                  <a:t>:  </a:t>
                </a:r>
                <a:r>
                  <a:rPr lang="en-ZA" sz="1800" dirty="0">
                    <a:ea typeface="Cambria Math" panose="02040503050406030204" pitchFamily="18" charset="0"/>
                  </a:rPr>
                  <a:t>Max flux density at </a:t>
                </a:r>
                <a:r>
                  <a:rPr lang="en-ZA" sz="1800" i="1" dirty="0">
                    <a:latin typeface="Cambria Math" panose="02040503050406030204" pitchFamily="18" charset="0"/>
                    <a:ea typeface="Cambria Math" panose="02040503050406030204" pitchFamily="18" charset="0"/>
                  </a:rPr>
                  <a:t>t</a:t>
                </a:r>
                <a:r>
                  <a:rPr lang="en-ZA" sz="1800" i="1" baseline="-25000" dirty="0">
                    <a:latin typeface="Cambria Math" panose="02040503050406030204" pitchFamily="18" charset="0"/>
                    <a:ea typeface="Cambria Math" panose="02040503050406030204" pitchFamily="18" charset="0"/>
                  </a:rPr>
                  <a:t>0</a:t>
                </a:r>
              </a:p>
              <a:p>
                <a:pPr marL="285750" indent="-285750">
                  <a:buFont typeface="Arial" panose="020B0604020202020204" pitchFamily="34" charset="0"/>
                  <a:buChar char="•"/>
                </a:pPr>
                <a:endParaRPr lang="en-ZA" sz="1800" i="1" baseline="-25000" dirty="0">
                  <a:latin typeface="Cambria Math" panose="02040503050406030204" pitchFamily="18" charset="0"/>
                  <a:ea typeface="Cambria Math" panose="02040503050406030204" pitchFamily="18" charset="0"/>
                </a:endParaRPr>
              </a:p>
              <a:p>
                <a:pPr marL="285750" indent="-285750">
                  <a:buFont typeface="Arial" panose="020B0604020202020204" pitchFamily="34" charset="0"/>
                  <a:buChar char="•"/>
                </a:pPr>
                <a:r>
                  <a:rPr lang="el-GR" sz="1800" i="1" dirty="0">
                    <a:latin typeface="Segoe Pro Display" panose="020B0502040504020203" pitchFamily="34" charset="0"/>
                    <a:ea typeface="Cambria Math" panose="02040503050406030204" pitchFamily="18" charset="0"/>
                  </a:rPr>
                  <a:t>ν</a:t>
                </a:r>
                <a:r>
                  <a:rPr lang="en-ZA" sz="1800" i="1" baseline="-25000" dirty="0">
                    <a:latin typeface="Cambria Math" panose="02040503050406030204" pitchFamily="18" charset="0"/>
                    <a:ea typeface="Cambria Math" panose="02040503050406030204" pitchFamily="18" charset="0"/>
                  </a:rPr>
                  <a:t>m</a:t>
                </a:r>
                <a:r>
                  <a:rPr lang="en-ZA" sz="1800" i="1" dirty="0">
                    <a:latin typeface="Cambria Math" panose="02040503050406030204" pitchFamily="18" charset="0"/>
                    <a:ea typeface="Cambria Math" panose="02040503050406030204" pitchFamily="18" charset="0"/>
                  </a:rPr>
                  <a:t>:  </a:t>
                </a:r>
                <a:r>
                  <a:rPr lang="en-ZA" sz="1800" dirty="0">
                    <a:ea typeface="Cambria Math" panose="02040503050406030204" pitchFamily="18" charset="0"/>
                  </a:rPr>
                  <a:t>Max frequency at max flux density</a:t>
                </a:r>
              </a:p>
              <a:p>
                <a:pPr marL="285750" indent="-285750">
                  <a:buFont typeface="Arial" panose="020B0604020202020204" pitchFamily="34" charset="0"/>
                  <a:buChar char="•"/>
                </a:pPr>
                <a:endParaRPr lang="en-ZA" sz="1800" dirty="0">
                  <a:ea typeface="Cambria Math" panose="02040503050406030204" pitchFamily="18" charset="0"/>
                </a:endParaRPr>
              </a:p>
              <a:p>
                <a:pPr marL="285750" indent="-285750">
                  <a:buFont typeface="Arial" panose="020B0604020202020204" pitchFamily="34" charset="0"/>
                  <a:buChar char="•"/>
                </a:pPr>
                <a:r>
                  <a:rPr lang="el-GR" sz="1800" i="1" dirty="0">
                    <a:latin typeface="Cambria Math" panose="02040503050406030204" pitchFamily="18" charset="0"/>
                    <a:ea typeface="Cambria Math" panose="02040503050406030204" pitchFamily="18" charset="0"/>
                  </a:rPr>
                  <a:t>τ</a:t>
                </a:r>
                <a:r>
                  <a:rPr lang="en-ZA" sz="1800" i="1" baseline="-25000" dirty="0">
                    <a:latin typeface="Cambria Math" panose="02040503050406030204" pitchFamily="18" charset="0"/>
                    <a:ea typeface="Cambria Math" panose="02040503050406030204" pitchFamily="18" charset="0"/>
                  </a:rPr>
                  <a:t>m</a:t>
                </a:r>
                <a:r>
                  <a:rPr lang="en-ZA" sz="1800" i="1" dirty="0">
                    <a:latin typeface="Cambria Math" panose="02040503050406030204" pitchFamily="18" charset="0"/>
                    <a:ea typeface="Cambria Math" panose="02040503050406030204" pitchFamily="18" charset="0"/>
                  </a:rPr>
                  <a:t>:  </a:t>
                </a:r>
                <a:r>
                  <a:rPr lang="en-ZA" sz="1800" dirty="0">
                    <a:ea typeface="Cambria Math" panose="02040503050406030204" pitchFamily="18" charset="0"/>
                  </a:rPr>
                  <a:t>Optical depth at </a:t>
                </a:r>
                <a:r>
                  <a:rPr lang="el-GR" sz="1800" i="1" dirty="0">
                    <a:latin typeface="Cambria Math" panose="02040503050406030204" pitchFamily="18" charset="0"/>
                    <a:ea typeface="Cambria Math" panose="02040503050406030204" pitchFamily="18" charset="0"/>
                  </a:rPr>
                  <a:t>ν</a:t>
                </a:r>
                <a:r>
                  <a:rPr lang="en-ZA" sz="1800" i="1" baseline="-25000" dirty="0">
                    <a:latin typeface="Cambria Math" panose="02040503050406030204" pitchFamily="18" charset="0"/>
                    <a:ea typeface="Cambria Math" panose="02040503050406030204" pitchFamily="18" charset="0"/>
                  </a:rPr>
                  <a:t>m</a:t>
                </a:r>
              </a:p>
              <a:p>
                <a:pPr marL="285750" indent="-285750">
                  <a:buFont typeface="Arial" panose="020B0604020202020204" pitchFamily="34" charset="0"/>
                  <a:buChar char="•"/>
                </a:pPr>
                <a:endParaRPr lang="en-ZA" sz="1800" i="1" dirty="0">
                  <a:latin typeface="Cambria Math" panose="02040503050406030204" pitchFamily="18" charset="0"/>
                  <a:ea typeface="Cambria Math" panose="02040503050406030204" pitchFamily="18" charset="0"/>
                </a:endParaRPr>
              </a:p>
              <a:p>
                <a:pPr marL="285750" indent="-285750">
                  <a:buFont typeface="Arial" panose="020B0604020202020204" pitchFamily="34" charset="0"/>
                  <a:buChar char="•"/>
                </a:pPr>
                <a:r>
                  <a:rPr lang="el-GR" sz="1800" i="1" dirty="0">
                    <a:latin typeface="Cambria Math" panose="02040503050406030204" pitchFamily="18" charset="0"/>
                    <a:ea typeface="Cambria Math" panose="02040503050406030204" pitchFamily="18" charset="0"/>
                  </a:rPr>
                  <a:t>ρ</a:t>
                </a:r>
                <a:r>
                  <a:rPr lang="en-GB" sz="1800" i="1" dirty="0">
                    <a:latin typeface="Cambria Math" panose="02040503050406030204" pitchFamily="18" charset="0"/>
                    <a:ea typeface="Cambria Math" panose="02040503050406030204" pitchFamily="18" charset="0"/>
                  </a:rPr>
                  <a:t> = </a:t>
                </a:r>
                <a:r>
                  <a:rPr lang="en-ZA" sz="1800" i="1" dirty="0">
                    <a:latin typeface="Cambria Math" panose="02040503050406030204" pitchFamily="18" charset="0"/>
                    <a:ea typeface="Cambria Math" panose="02040503050406030204" pitchFamily="18" charset="0"/>
                  </a:rPr>
                  <a:t>r/r</a:t>
                </a:r>
                <a:r>
                  <a:rPr lang="en-ZA" sz="1800" i="1" baseline="-25000" dirty="0">
                    <a:latin typeface="Cambria Math" panose="02040503050406030204" pitchFamily="18" charset="0"/>
                    <a:ea typeface="Cambria Math" panose="02040503050406030204" pitchFamily="18" charset="0"/>
                  </a:rPr>
                  <a:t>0</a:t>
                </a:r>
                <a:r>
                  <a:rPr lang="en-ZA" sz="1800" i="1" dirty="0">
                    <a:latin typeface="Cambria Math" panose="02040503050406030204" pitchFamily="18" charset="0"/>
                    <a:ea typeface="Cambria Math" panose="02040503050406030204" pitchFamily="18" charset="0"/>
                  </a:rPr>
                  <a:t>:  </a:t>
                </a:r>
                <a:r>
                  <a:rPr lang="en-ZA" sz="1800" dirty="0">
                    <a:ea typeface="Cambria Math" panose="02040503050406030204" pitchFamily="18" charset="0"/>
                  </a:rPr>
                  <a:t>Blob radius with respect to initial radius</a:t>
                </a:r>
              </a:p>
              <a:p>
                <a:pPr marL="285750" indent="-285750">
                  <a:buFont typeface="Arial" panose="020B0604020202020204" pitchFamily="34" charset="0"/>
                  <a:buChar char="•"/>
                </a:pPr>
                <a:endParaRPr lang="en-ZA" sz="1800" dirty="0">
                  <a:ea typeface="Cambria Math" panose="02040503050406030204" pitchFamily="18" charset="0"/>
                </a:endParaRPr>
              </a:p>
              <a:p>
                <a:pPr marL="285750" indent="-285750">
                  <a:buFont typeface="Arial" panose="020B0604020202020204" pitchFamily="34" charset="0"/>
                  <a:buChar char="•"/>
                </a:pPr>
                <a:r>
                  <a:rPr lang="el-GR" sz="1800" i="1" dirty="0">
                    <a:latin typeface="Cambria Math" panose="02040503050406030204" pitchFamily="18" charset="0"/>
                    <a:ea typeface="Cambria Math" panose="02040503050406030204" pitchFamily="18" charset="0"/>
                  </a:rPr>
                  <a:t>δ</a:t>
                </a:r>
                <a:r>
                  <a:rPr lang="en-GB" sz="1800" i="1" dirty="0">
                    <a:latin typeface="Cambria Math" panose="02040503050406030204" pitchFamily="18" charset="0"/>
                    <a:ea typeface="Cambria Math" panose="02040503050406030204" pitchFamily="18" charset="0"/>
                  </a:rPr>
                  <a:t>: </a:t>
                </a:r>
                <a:r>
                  <a:rPr lang="en-GB" sz="1800" dirty="0">
                    <a:ea typeface="Cambria Math" panose="02040503050406030204" pitchFamily="18" charset="0"/>
                  </a:rPr>
                  <a:t>Electron spectral index</a:t>
                </a:r>
                <a:endParaRPr lang="en-ZA" sz="1800" dirty="0">
                  <a:ea typeface="Cambria Math" panose="02040503050406030204" pitchFamily="18" charset="0"/>
                </a:endParaRPr>
              </a:p>
            </p:txBody>
          </p:sp>
        </mc:Choice>
        <mc:Fallback xmlns="">
          <p:sp>
            <p:nvSpPr>
              <p:cNvPr id="18" name="TextBox 17">
                <a:extLst>
                  <a:ext uri="{FF2B5EF4-FFF2-40B4-BE49-F238E27FC236}">
                    <a16:creationId xmlns:a16="http://schemas.microsoft.com/office/drawing/2014/main" id="{946DE7D2-E922-8119-8A69-0974280E0B46}"/>
                  </a:ext>
                </a:extLst>
              </p:cNvPr>
              <p:cNvSpPr txBox="1">
                <a:spLocks noRot="1" noChangeAspect="1" noMove="1" noResize="1" noEditPoints="1" noAdjustHandles="1" noChangeArrowheads="1" noChangeShapeType="1" noTextEdit="1"/>
              </p:cNvSpPr>
              <p:nvPr/>
            </p:nvSpPr>
            <p:spPr>
              <a:xfrm>
                <a:off x="18409" y="610745"/>
                <a:ext cx="5359098" cy="3880549"/>
              </a:xfrm>
              <a:prstGeom prst="rect">
                <a:avLst/>
              </a:prstGeom>
              <a:blipFill>
                <a:blip r:embed="rId7"/>
                <a:stretch>
                  <a:fillRect l="-683" b="-1570"/>
                </a:stretch>
              </a:blipFill>
            </p:spPr>
            <p:txBody>
              <a:bodyPr/>
              <a:lstStyle/>
              <a:p>
                <a:r>
                  <a:rPr lang="en-ZA">
                    <a:noFill/>
                  </a:rPr>
                  <a:t> </a:t>
                </a:r>
              </a:p>
            </p:txBody>
          </p:sp>
        </mc:Fallback>
      </mc:AlternateContent>
    </p:spTree>
    <p:extLst>
      <p:ext uri="{BB962C8B-B14F-4D97-AF65-F5344CB8AC3E}">
        <p14:creationId xmlns:p14="http://schemas.microsoft.com/office/powerpoint/2010/main" val="4286817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2D6E4-1A91-042E-1E4D-0D5E9B3378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5CF3D0-B38B-E0D9-8E64-B14786B5EAA0}"/>
              </a:ext>
            </a:extLst>
          </p:cNvPr>
          <p:cNvSpPr>
            <a:spLocks noGrp="1"/>
          </p:cNvSpPr>
          <p:nvPr>
            <p:ph type="title"/>
          </p:nvPr>
        </p:nvSpPr>
        <p:spPr>
          <a:xfrm>
            <a:off x="0" y="0"/>
            <a:ext cx="10975658" cy="1143265"/>
          </a:xfrm>
        </p:spPr>
        <p:txBody>
          <a:bodyPr>
            <a:normAutofit/>
          </a:bodyPr>
          <a:lstStyle/>
          <a:p>
            <a:pPr algn="l"/>
            <a:r>
              <a:rPr lang="en-GB" sz="54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V426 Ophiuchi</a:t>
            </a:r>
            <a:endParaRPr lang="en-ZA" u="sng" dirty="0"/>
          </a:p>
        </p:txBody>
      </p:sp>
      <p:sp>
        <p:nvSpPr>
          <p:cNvPr id="6" name="Rectangle 5">
            <a:extLst>
              <a:ext uri="{FF2B5EF4-FFF2-40B4-BE49-F238E27FC236}">
                <a16:creationId xmlns:a16="http://schemas.microsoft.com/office/drawing/2014/main" id="{92FCB5D8-BDFA-A1AB-9043-5102B3B1CE5C}"/>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sp>
        <p:nvSpPr>
          <p:cNvPr id="7" name="Content Placeholder 2">
            <a:extLst>
              <a:ext uri="{FF2B5EF4-FFF2-40B4-BE49-F238E27FC236}">
                <a16:creationId xmlns:a16="http://schemas.microsoft.com/office/drawing/2014/main" id="{28E8B8AF-AB3F-69CA-DB8E-65016AA38F67}"/>
              </a:ext>
            </a:extLst>
          </p:cNvPr>
          <p:cNvSpPr>
            <a:spLocks noGrp="1"/>
          </p:cNvSpPr>
          <p:nvPr>
            <p:ph sz="half" idx="1"/>
          </p:nvPr>
        </p:nvSpPr>
        <p:spPr>
          <a:xfrm>
            <a:off x="552971" y="1450042"/>
            <a:ext cx="5386388" cy="4349750"/>
          </a:xfrm>
        </p:spPr>
        <p:txBody>
          <a:bodyPr>
            <a:normAutofit fontScale="55000" lnSpcReduction="20000"/>
          </a:bodyPr>
          <a:lstStyle/>
          <a:p>
            <a:r>
              <a:rPr lang="en-GB" dirty="0"/>
              <a:t>RA (</a:t>
            </a:r>
            <a:r>
              <a:rPr lang="en-GB" dirty="0" err="1"/>
              <a:t>hms</a:t>
            </a:r>
            <a:r>
              <a:rPr lang="en-GB" dirty="0"/>
              <a:t>) ~ </a:t>
            </a:r>
            <a:r>
              <a:rPr lang="en-ZA" dirty="0"/>
              <a:t>18:07:51.692</a:t>
            </a:r>
            <a:endParaRPr lang="en-GB" dirty="0"/>
          </a:p>
          <a:p>
            <a:r>
              <a:rPr lang="en-GB" dirty="0"/>
              <a:t>Dec (</a:t>
            </a:r>
            <a:r>
              <a:rPr lang="en-GB" dirty="0" err="1"/>
              <a:t>dms</a:t>
            </a:r>
            <a:r>
              <a:rPr lang="en-GB" dirty="0"/>
              <a:t>) ~ </a:t>
            </a:r>
            <a:r>
              <a:rPr lang="en-ZA" dirty="0"/>
              <a:t>+ 05:51:47.21</a:t>
            </a:r>
          </a:p>
          <a:p>
            <a:r>
              <a:rPr lang="en-GB" dirty="0" err="1"/>
              <a:t>V</a:t>
            </a:r>
            <a:r>
              <a:rPr lang="en-GB" baseline="-25000" dirty="0" err="1"/>
              <a:t>q</a:t>
            </a:r>
            <a:r>
              <a:rPr lang="en-GB" baseline="-25000" dirty="0"/>
              <a:t> </a:t>
            </a:r>
            <a:r>
              <a:rPr lang="en-GB" dirty="0"/>
              <a:t>~ 13</a:t>
            </a:r>
          </a:p>
          <a:p>
            <a:r>
              <a:rPr lang="en-GB" dirty="0"/>
              <a:t>V</a:t>
            </a:r>
            <a:r>
              <a:rPr lang="en-GB" baseline="-25000" dirty="0"/>
              <a:t>o </a:t>
            </a:r>
            <a:r>
              <a:rPr lang="en-GB" dirty="0"/>
              <a:t>~ 11</a:t>
            </a:r>
          </a:p>
          <a:p>
            <a:r>
              <a:rPr lang="en-GB" dirty="0"/>
              <a:t>P</a:t>
            </a:r>
            <a:r>
              <a:rPr lang="en-GB" baseline="-25000" dirty="0"/>
              <a:t>o </a:t>
            </a:r>
            <a:r>
              <a:rPr lang="en-GB" dirty="0"/>
              <a:t>~ 22 d</a:t>
            </a:r>
          </a:p>
          <a:p>
            <a:r>
              <a:rPr lang="en-GB" dirty="0"/>
              <a:t>t</a:t>
            </a:r>
            <a:r>
              <a:rPr lang="en-GB" baseline="-25000" dirty="0"/>
              <a:t>o </a:t>
            </a:r>
            <a:r>
              <a:rPr lang="en-GB" dirty="0"/>
              <a:t>~ 7 d</a:t>
            </a:r>
          </a:p>
          <a:p>
            <a:r>
              <a:rPr lang="en-GB" dirty="0"/>
              <a:t>D ~ 190 pc</a:t>
            </a:r>
          </a:p>
          <a:p>
            <a:r>
              <a:rPr lang="en-GB" dirty="0" err="1"/>
              <a:t>P</a:t>
            </a:r>
            <a:r>
              <a:rPr lang="en-GB" baseline="-25000" dirty="0" err="1"/>
              <a:t>orb</a:t>
            </a:r>
            <a:r>
              <a:rPr lang="en-GB" baseline="-25000" dirty="0"/>
              <a:t> </a:t>
            </a:r>
            <a:r>
              <a:rPr lang="en-GB" dirty="0"/>
              <a:t>~ 7 h</a:t>
            </a:r>
          </a:p>
          <a:p>
            <a:r>
              <a:rPr lang="en-GB" dirty="0" err="1"/>
              <a:t>m</a:t>
            </a:r>
            <a:r>
              <a:rPr lang="en-GB" baseline="-25000" dirty="0" err="1"/>
              <a:t>WD</a:t>
            </a:r>
            <a:r>
              <a:rPr lang="en-GB" baseline="-25000" dirty="0"/>
              <a:t> </a:t>
            </a:r>
            <a:r>
              <a:rPr lang="en-GB" dirty="0"/>
              <a:t>~ (0.9 ± 0.19)M</a:t>
            </a:r>
            <a:r>
              <a:rPr lang="en-GB" baseline="-25000" dirty="0">
                <a:sym typeface="Wingdings" panose="05000000000000000000" pitchFamily="2" charset="2"/>
              </a:rPr>
              <a:t></a:t>
            </a:r>
            <a:endParaRPr lang="en-GB" baseline="-25000" dirty="0"/>
          </a:p>
          <a:p>
            <a:r>
              <a:rPr lang="en-GB" dirty="0" err="1"/>
              <a:t>m</a:t>
            </a:r>
            <a:r>
              <a:rPr lang="en-GB" baseline="-25000" dirty="0" err="1"/>
              <a:t>MS</a:t>
            </a:r>
            <a:r>
              <a:rPr lang="en-GB" baseline="-25000" dirty="0"/>
              <a:t> </a:t>
            </a:r>
            <a:r>
              <a:rPr lang="en-GB" dirty="0"/>
              <a:t>~ (0.7 ± 0.14)M</a:t>
            </a:r>
            <a:r>
              <a:rPr lang="en-GB" baseline="-25000" dirty="0">
                <a:sym typeface="Wingdings" panose="05000000000000000000" pitchFamily="2" charset="2"/>
              </a:rPr>
              <a:t></a:t>
            </a:r>
          </a:p>
          <a:p>
            <a:r>
              <a:rPr lang="en-GB" dirty="0" err="1"/>
              <a:t>type</a:t>
            </a:r>
            <a:r>
              <a:rPr lang="en-GB" baseline="-25000" dirty="0" err="1"/>
              <a:t>MS</a:t>
            </a:r>
            <a:r>
              <a:rPr lang="en-GB" baseline="-25000" dirty="0"/>
              <a:t> </a:t>
            </a:r>
            <a:r>
              <a:rPr lang="en-GB" dirty="0"/>
              <a:t>: K5V</a:t>
            </a:r>
          </a:p>
          <a:p>
            <a:r>
              <a:rPr lang="en-GB" dirty="0"/>
              <a:t>T</a:t>
            </a:r>
            <a:r>
              <a:rPr lang="en-GB" baseline="-25000" dirty="0"/>
              <a:t>MS </a:t>
            </a:r>
            <a:r>
              <a:rPr lang="en-GB" dirty="0"/>
              <a:t>~ 4440 K</a:t>
            </a:r>
          </a:p>
          <a:p>
            <a:r>
              <a:rPr lang="en-GB" dirty="0"/>
              <a:t>a</a:t>
            </a:r>
            <a:r>
              <a:rPr lang="en-GB" baseline="-25000" dirty="0"/>
              <a:t> </a:t>
            </a:r>
            <a:r>
              <a:rPr lang="en-GB" dirty="0"/>
              <a:t>~ (2.16 ± 0.14)R</a:t>
            </a:r>
            <a:r>
              <a:rPr lang="en-GB" baseline="-25000" dirty="0">
                <a:sym typeface="Wingdings" panose="05000000000000000000" pitchFamily="2" charset="2"/>
              </a:rPr>
              <a:t></a:t>
            </a:r>
          </a:p>
          <a:p>
            <a:r>
              <a:rPr lang="en-GB" dirty="0" err="1"/>
              <a:t>i</a:t>
            </a:r>
            <a:r>
              <a:rPr lang="en-GB" baseline="-25000" dirty="0"/>
              <a:t> </a:t>
            </a:r>
            <a:r>
              <a:rPr lang="en-GB" dirty="0"/>
              <a:t>~ (59 ±6)</a:t>
            </a:r>
            <a:r>
              <a:rPr lang="en-GB" dirty="0">
                <a:latin typeface="Segoe Pro Display" panose="020B0502040504020203" pitchFamily="34" charset="0"/>
              </a:rPr>
              <a:t>°</a:t>
            </a:r>
            <a:endParaRPr lang="en-GB" dirty="0"/>
          </a:p>
          <a:p>
            <a:endParaRPr lang="en-GB" dirty="0"/>
          </a:p>
          <a:p>
            <a:endParaRPr lang="en-GB" dirty="0"/>
          </a:p>
          <a:p>
            <a:endParaRPr lang="en-GB" dirty="0"/>
          </a:p>
          <a:p>
            <a:endParaRPr lang="en-GB" dirty="0"/>
          </a:p>
          <a:p>
            <a:endParaRPr lang="en-ZA" dirty="0"/>
          </a:p>
        </p:txBody>
      </p:sp>
      <p:sp>
        <p:nvSpPr>
          <p:cNvPr id="12" name="TextBox 11">
            <a:extLst>
              <a:ext uri="{FF2B5EF4-FFF2-40B4-BE49-F238E27FC236}">
                <a16:creationId xmlns:a16="http://schemas.microsoft.com/office/drawing/2014/main" id="{2DE8FA66-0265-6C44-092A-A330920B046D}"/>
              </a:ext>
            </a:extLst>
          </p:cNvPr>
          <p:cNvSpPr txBox="1"/>
          <p:nvPr/>
        </p:nvSpPr>
        <p:spPr>
          <a:xfrm>
            <a:off x="0" y="5806058"/>
            <a:ext cx="8449493" cy="307777"/>
          </a:xfrm>
          <a:prstGeom prst="rect">
            <a:avLst/>
          </a:prstGeom>
          <a:noFill/>
        </p:spPr>
        <p:txBody>
          <a:bodyPr wrap="none" rtlCol="0">
            <a:spAutoFit/>
          </a:bodyPr>
          <a:lstStyle/>
          <a:p>
            <a:r>
              <a:rPr lang="en-GB" sz="1400" dirty="0"/>
              <a:t>Hessman, 1988; Kersten et al.</a:t>
            </a:r>
            <a:r>
              <a:rPr lang="en-ZA" sz="1400" dirty="0"/>
              <a:t>, 2025; Cusumano et al.,2010; Abdo et al., 2010; Baumgartner et al., 2013</a:t>
            </a:r>
          </a:p>
        </p:txBody>
      </p:sp>
      <p:graphicFrame>
        <p:nvGraphicFramePr>
          <p:cNvPr id="11" name="Table 10">
            <a:extLst>
              <a:ext uri="{FF2B5EF4-FFF2-40B4-BE49-F238E27FC236}">
                <a16:creationId xmlns:a16="http://schemas.microsoft.com/office/drawing/2014/main" id="{06C4E78F-6F6A-7099-7036-212ED530C19E}"/>
              </a:ext>
            </a:extLst>
          </p:cNvPr>
          <p:cNvGraphicFramePr>
            <a:graphicFrameLocks noGrp="1"/>
          </p:cNvGraphicFramePr>
          <p:nvPr>
            <p:extLst>
              <p:ext uri="{D42A27DB-BD31-4B8C-83A1-F6EECF244321}">
                <p14:modId xmlns:p14="http://schemas.microsoft.com/office/powerpoint/2010/main" val="3206590305"/>
              </p:ext>
            </p:extLst>
          </p:nvPr>
        </p:nvGraphicFramePr>
        <p:xfrm>
          <a:off x="5513744" y="184661"/>
          <a:ext cx="6529416" cy="1777396"/>
        </p:xfrm>
        <a:graphic>
          <a:graphicData uri="http://schemas.openxmlformats.org/drawingml/2006/table">
            <a:tbl>
              <a:tblPr firstRow="1" bandRow="1">
                <a:tableStyleId>{21E4AEA4-8DFA-4A89-87EB-49C32662AFE0}</a:tableStyleId>
              </a:tblPr>
              <a:tblGrid>
                <a:gridCol w="1632354">
                  <a:extLst>
                    <a:ext uri="{9D8B030D-6E8A-4147-A177-3AD203B41FA5}">
                      <a16:colId xmlns:a16="http://schemas.microsoft.com/office/drawing/2014/main" val="1319561218"/>
                    </a:ext>
                  </a:extLst>
                </a:gridCol>
                <a:gridCol w="1632354">
                  <a:extLst>
                    <a:ext uri="{9D8B030D-6E8A-4147-A177-3AD203B41FA5}">
                      <a16:colId xmlns:a16="http://schemas.microsoft.com/office/drawing/2014/main" val="4258096460"/>
                    </a:ext>
                  </a:extLst>
                </a:gridCol>
                <a:gridCol w="1632354">
                  <a:extLst>
                    <a:ext uri="{9D8B030D-6E8A-4147-A177-3AD203B41FA5}">
                      <a16:colId xmlns:a16="http://schemas.microsoft.com/office/drawing/2014/main" val="1836096532"/>
                    </a:ext>
                  </a:extLst>
                </a:gridCol>
                <a:gridCol w="1632354">
                  <a:extLst>
                    <a:ext uri="{9D8B030D-6E8A-4147-A177-3AD203B41FA5}">
                      <a16:colId xmlns:a16="http://schemas.microsoft.com/office/drawing/2014/main" val="1889911168"/>
                    </a:ext>
                  </a:extLst>
                </a:gridCol>
              </a:tblGrid>
              <a:tr h="444349">
                <a:tc gridSpan="4">
                  <a:txBody>
                    <a:bodyPr/>
                    <a:lstStyle/>
                    <a:p>
                      <a:pPr algn="ctr"/>
                      <a:r>
                        <a:rPr lang="en-GB" u="sng" dirty="0">
                          <a:solidFill>
                            <a:schemeClr val="tx1"/>
                          </a:solidFill>
                        </a:rPr>
                        <a:t>Fit Values</a:t>
                      </a:r>
                      <a:endParaRPr lang="en-ZA" u="sng" dirty="0">
                        <a:solidFill>
                          <a:schemeClr val="tx1"/>
                        </a:solidFill>
                      </a:endParaRPr>
                    </a:p>
                  </a:txBody>
                  <a:tcPr>
                    <a:solidFill>
                      <a:schemeClr val="bg1"/>
                    </a:solidFill>
                  </a:tcPr>
                </a:tc>
                <a:tc hMerge="1">
                  <a:txBody>
                    <a:bodyPr/>
                    <a:lstStyle/>
                    <a:p>
                      <a:endParaRPr lang="en-ZA"/>
                    </a:p>
                  </a:txBody>
                  <a:tcPr/>
                </a:tc>
                <a:tc hMerge="1">
                  <a:txBody>
                    <a:bodyPr/>
                    <a:lstStyle/>
                    <a:p>
                      <a:endParaRPr lang="en-ZA"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hMerge="1">
                  <a:txBody>
                    <a:bodyPr/>
                    <a:lstStyle/>
                    <a:p>
                      <a:endParaRPr lang="en-ZA"/>
                    </a:p>
                  </a:txBody>
                  <a:tcPr/>
                </a:tc>
                <a:extLst>
                  <a:ext uri="{0D108BD9-81ED-4DB2-BD59-A6C34878D82A}">
                    <a16:rowId xmlns:a16="http://schemas.microsoft.com/office/drawing/2014/main" val="3901225383"/>
                  </a:ext>
                </a:extLst>
              </a:tr>
              <a:tr h="444349">
                <a:tc gridSpan="2">
                  <a:txBody>
                    <a:bodyPr/>
                    <a:lstStyle/>
                    <a:p>
                      <a:pPr algn="ctr"/>
                      <a:r>
                        <a:rPr lang="en-GB" dirty="0">
                          <a:solidFill>
                            <a:schemeClr val="tx1"/>
                          </a:solidFill>
                        </a:rPr>
                        <a:t>Blackbody</a:t>
                      </a:r>
                      <a:endParaRPr lang="en-ZA" dirty="0">
                        <a:solidFill>
                          <a:schemeClr val="tx1"/>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A71930"/>
                    </a:solidFill>
                  </a:tcPr>
                </a:tc>
                <a:tc hMerge="1">
                  <a:txBody>
                    <a:bodyPr/>
                    <a:lstStyle/>
                    <a:p>
                      <a:endParaRPr lang="en-ZA"/>
                    </a:p>
                  </a:txBody>
                  <a:tcPr/>
                </a:tc>
                <a:tc gridSpan="2">
                  <a:txBody>
                    <a:bodyPr/>
                    <a:lstStyle/>
                    <a:p>
                      <a:pPr algn="ctr"/>
                      <a:r>
                        <a:rPr lang="en-GB" dirty="0">
                          <a:solidFill>
                            <a:schemeClr val="tx1"/>
                          </a:solidFill>
                        </a:rPr>
                        <a:t>Bremsstrahlung</a:t>
                      </a:r>
                      <a:endParaRPr lang="en-ZA"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A71930"/>
                    </a:solidFill>
                  </a:tcPr>
                </a:tc>
                <a:tc hMerge="1">
                  <a:txBody>
                    <a:bodyPr/>
                    <a:lstStyle/>
                    <a:p>
                      <a:endParaRPr lang="en-ZA"/>
                    </a:p>
                  </a:txBody>
                  <a:tcPr/>
                </a:tc>
                <a:extLst>
                  <a:ext uri="{0D108BD9-81ED-4DB2-BD59-A6C34878D82A}">
                    <a16:rowId xmlns:a16="http://schemas.microsoft.com/office/drawing/2014/main" val="1162442858"/>
                  </a:ext>
                </a:extLst>
              </a:tr>
              <a:tr h="444349">
                <a:tc>
                  <a:txBody>
                    <a:bodyPr/>
                    <a:lstStyle/>
                    <a:p>
                      <a:r>
                        <a:rPr lang="en-GB" dirty="0">
                          <a:solidFill>
                            <a:schemeClr val="tx1"/>
                          </a:solidFill>
                        </a:rPr>
                        <a:t>T (K)</a:t>
                      </a:r>
                      <a:endParaRPr lang="en-ZA" dirty="0">
                        <a:solidFill>
                          <a:schemeClr val="tx1"/>
                        </a:solidFill>
                      </a:endParaRPr>
                    </a:p>
                  </a:txBody>
                  <a:tcPr>
                    <a:lnT w="12700" cap="flat" cmpd="sng" algn="ctr">
                      <a:solidFill>
                        <a:schemeClr val="tx1"/>
                      </a:solidFill>
                      <a:prstDash val="solid"/>
                      <a:round/>
                      <a:headEnd type="none" w="med" len="med"/>
                      <a:tailEnd type="none" w="med" len="med"/>
                    </a:lnT>
                  </a:tcPr>
                </a:tc>
                <a:tc>
                  <a:txBody>
                    <a:bodyPr/>
                    <a:lstStyle/>
                    <a:p>
                      <a:r>
                        <a:rPr lang="en-GB" dirty="0">
                          <a:solidFill>
                            <a:schemeClr val="tx1"/>
                          </a:solidFill>
                        </a:rPr>
                        <a:t>4000</a:t>
                      </a:r>
                      <a:endParaRPr lang="en-ZA"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GB" dirty="0">
                          <a:solidFill>
                            <a:schemeClr val="tx1"/>
                          </a:solidFill>
                        </a:rPr>
                        <a:t>T (K)</a:t>
                      </a:r>
                      <a:endParaRPr lang="en-ZA"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GB" dirty="0">
                          <a:solidFill>
                            <a:schemeClr val="tx1"/>
                          </a:solidFill>
                        </a:rPr>
                        <a:t>1.4e8</a:t>
                      </a:r>
                      <a:endParaRPr lang="en-ZA" dirty="0">
                        <a:solidFill>
                          <a:schemeClr val="tx1"/>
                        </a:solidFill>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09543842"/>
                  </a:ext>
                </a:extLst>
              </a:tr>
              <a:tr h="444349">
                <a:tc>
                  <a:txBody>
                    <a:bodyPr/>
                    <a:lstStyle/>
                    <a:p>
                      <a:r>
                        <a:rPr lang="en-GB" dirty="0"/>
                        <a:t>r (cm)</a:t>
                      </a:r>
                      <a:endParaRPr lang="en-ZA" dirty="0"/>
                    </a:p>
                  </a:txBody>
                  <a:tcPr/>
                </a:tc>
                <a:tc>
                  <a:txBody>
                    <a:bodyPr/>
                    <a:lstStyle/>
                    <a:p>
                      <a:r>
                        <a:rPr lang="en-GB" dirty="0"/>
                        <a:t>1.5e11</a:t>
                      </a:r>
                      <a:endParaRPr lang="en-ZA" dirty="0"/>
                    </a:p>
                  </a:txBody>
                  <a:tcPr>
                    <a:lnR w="12700" cap="flat" cmpd="sng" algn="ctr">
                      <a:solidFill>
                        <a:schemeClr val="tx1"/>
                      </a:solidFill>
                      <a:prstDash val="solid"/>
                      <a:round/>
                      <a:headEnd type="none" w="med" len="med"/>
                      <a:tailEnd type="none" w="med" len="med"/>
                    </a:lnR>
                  </a:tcPr>
                </a:tc>
                <a:tc>
                  <a:txBody>
                    <a:bodyPr/>
                    <a:lstStyle/>
                    <a:p>
                      <a:r>
                        <a:rPr lang="en-GB" dirty="0">
                          <a:solidFill>
                            <a:schemeClr val="tx1"/>
                          </a:solidFill>
                        </a:rPr>
                        <a:t>r (cm)</a:t>
                      </a:r>
                      <a:endParaRPr lang="en-ZA" dirty="0">
                        <a:solidFill>
                          <a:schemeClr val="tx1"/>
                        </a:solidFill>
                      </a:endParaRPr>
                    </a:p>
                  </a:txBody>
                  <a:tcPr>
                    <a:lnL w="12700" cap="flat" cmpd="sng" algn="ctr">
                      <a:solidFill>
                        <a:schemeClr val="tx1"/>
                      </a:solidFill>
                      <a:prstDash val="solid"/>
                      <a:round/>
                      <a:headEnd type="none" w="med" len="med"/>
                      <a:tailEnd type="none" w="med" len="med"/>
                    </a:lnL>
                  </a:tcPr>
                </a:tc>
                <a:tc>
                  <a:txBody>
                    <a:bodyPr/>
                    <a:lstStyle/>
                    <a:p>
                      <a:r>
                        <a:rPr lang="en-GB" dirty="0">
                          <a:solidFill>
                            <a:schemeClr val="tx1"/>
                          </a:solidFill>
                        </a:rPr>
                        <a:t>1.9e9</a:t>
                      </a:r>
                      <a:endParaRPr lang="en-ZA" dirty="0">
                        <a:solidFill>
                          <a:schemeClr val="tx1"/>
                        </a:solidFill>
                      </a:endParaRPr>
                    </a:p>
                  </a:txBody>
                  <a:tcPr/>
                </a:tc>
                <a:extLst>
                  <a:ext uri="{0D108BD9-81ED-4DB2-BD59-A6C34878D82A}">
                    <a16:rowId xmlns:a16="http://schemas.microsoft.com/office/drawing/2014/main" val="1028751899"/>
                  </a:ext>
                </a:extLst>
              </a:tr>
            </a:tbl>
          </a:graphicData>
        </a:graphic>
      </p:graphicFrame>
      <p:pic>
        <p:nvPicPr>
          <p:cNvPr id="13" name="Picture 12">
            <a:extLst>
              <a:ext uri="{FF2B5EF4-FFF2-40B4-BE49-F238E27FC236}">
                <a16:creationId xmlns:a16="http://schemas.microsoft.com/office/drawing/2014/main" id="{CB5722D7-A9AF-34A4-4685-29DE39EAD7F3}"/>
              </a:ext>
            </a:extLst>
          </p:cNvPr>
          <p:cNvPicPr>
            <a:picLocks noChangeAspect="1"/>
          </p:cNvPicPr>
          <p:nvPr/>
        </p:nvPicPr>
        <p:blipFill>
          <a:blip r:embed="rId3"/>
          <a:srcRect t="57465" b="28969"/>
          <a:stretch>
            <a:fillRect/>
          </a:stretch>
        </p:blipFill>
        <p:spPr>
          <a:xfrm>
            <a:off x="4009355" y="2533689"/>
            <a:ext cx="8185820" cy="3115848"/>
          </a:xfrm>
          <a:prstGeom prst="rect">
            <a:avLst/>
          </a:prstGeom>
        </p:spPr>
      </p:pic>
    </p:spTree>
    <p:extLst>
      <p:ext uri="{BB962C8B-B14F-4D97-AF65-F5344CB8AC3E}">
        <p14:creationId xmlns:p14="http://schemas.microsoft.com/office/powerpoint/2010/main" val="2806562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2AA8A-BB00-EC77-F70D-F2D7FD0D8B5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E838073-74B8-1A3A-2C00-FF1D3AD324E9}"/>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pic>
        <p:nvPicPr>
          <p:cNvPr id="2" name="New picture">
            <a:extLst>
              <a:ext uri="{FF2B5EF4-FFF2-40B4-BE49-F238E27FC236}">
                <a16:creationId xmlns:a16="http://schemas.microsoft.com/office/drawing/2014/main" id="{502B8EF1-8298-69E4-0A50-50F8C795CD5E}"/>
              </a:ext>
            </a:extLst>
          </p:cNvPr>
          <p:cNvPicPr/>
          <p:nvPr/>
        </p:nvPicPr>
        <p:blipFill>
          <a:blip r:embed="rId2"/>
          <a:srcRect b="66154"/>
          <a:stretch>
            <a:fillRect/>
          </a:stretch>
        </p:blipFill>
        <p:spPr>
          <a:xfrm>
            <a:off x="192931" y="146563"/>
            <a:ext cx="5400600" cy="2275119"/>
          </a:xfrm>
          <a:prstGeom prst="rect">
            <a:avLst/>
          </a:prstGeom>
        </p:spPr>
      </p:pic>
      <p:sp>
        <p:nvSpPr>
          <p:cNvPr id="5" name="TextBox 4">
            <a:extLst>
              <a:ext uri="{FF2B5EF4-FFF2-40B4-BE49-F238E27FC236}">
                <a16:creationId xmlns:a16="http://schemas.microsoft.com/office/drawing/2014/main" id="{143AFBAF-A277-224C-842D-AE337B6594A0}"/>
              </a:ext>
            </a:extLst>
          </p:cNvPr>
          <p:cNvSpPr txBox="1"/>
          <p:nvPr/>
        </p:nvSpPr>
        <p:spPr>
          <a:xfrm>
            <a:off x="0" y="5806058"/>
            <a:ext cx="3635932" cy="307777"/>
          </a:xfrm>
          <a:prstGeom prst="rect">
            <a:avLst/>
          </a:prstGeom>
          <a:noFill/>
        </p:spPr>
        <p:txBody>
          <a:bodyPr wrap="none" rtlCol="0">
            <a:spAutoFit/>
          </a:bodyPr>
          <a:lstStyle/>
          <a:p>
            <a:r>
              <a:rPr lang="en-GB" sz="1400" dirty="0"/>
              <a:t>Kersten et al.</a:t>
            </a:r>
            <a:r>
              <a:rPr lang="en-ZA" sz="1400" dirty="0"/>
              <a:t>, 2025; Echevarría et al., 1988</a:t>
            </a:r>
          </a:p>
        </p:txBody>
      </p:sp>
      <p:pic>
        <p:nvPicPr>
          <p:cNvPr id="7" name="Picture 6">
            <a:extLst>
              <a:ext uri="{FF2B5EF4-FFF2-40B4-BE49-F238E27FC236}">
                <a16:creationId xmlns:a16="http://schemas.microsoft.com/office/drawing/2014/main" id="{5A9F282E-5A25-A5B9-8024-0702E009A02A}"/>
              </a:ext>
            </a:extLst>
          </p:cNvPr>
          <p:cNvPicPr>
            <a:picLocks noChangeAspect="1"/>
          </p:cNvPicPr>
          <p:nvPr/>
        </p:nvPicPr>
        <p:blipFill>
          <a:blip r:embed="rId3"/>
          <a:stretch>
            <a:fillRect/>
          </a:stretch>
        </p:blipFill>
        <p:spPr>
          <a:xfrm>
            <a:off x="5186165" y="3026779"/>
            <a:ext cx="6961684" cy="1944216"/>
          </a:xfrm>
          <a:prstGeom prst="rect">
            <a:avLst/>
          </a:prstGeom>
        </p:spPr>
      </p:pic>
      <p:grpSp>
        <p:nvGrpSpPr>
          <p:cNvPr id="12" name="Group 11">
            <a:extLst>
              <a:ext uri="{FF2B5EF4-FFF2-40B4-BE49-F238E27FC236}">
                <a16:creationId xmlns:a16="http://schemas.microsoft.com/office/drawing/2014/main" id="{52066E01-98F2-CD77-B4B9-DD7FBAFCE890}"/>
              </a:ext>
            </a:extLst>
          </p:cNvPr>
          <p:cNvGrpSpPr/>
          <p:nvPr/>
        </p:nvGrpSpPr>
        <p:grpSpPr>
          <a:xfrm>
            <a:off x="18409" y="2421682"/>
            <a:ext cx="5256584" cy="2771005"/>
            <a:chOff x="6241603" y="333449"/>
            <a:chExt cx="5256584" cy="2771005"/>
          </a:xfrm>
        </p:grpSpPr>
        <p:pic>
          <p:nvPicPr>
            <p:cNvPr id="9" name="Picture 8">
              <a:extLst>
                <a:ext uri="{FF2B5EF4-FFF2-40B4-BE49-F238E27FC236}">
                  <a16:creationId xmlns:a16="http://schemas.microsoft.com/office/drawing/2014/main" id="{A9A53468-D3B4-D9E7-03A5-A15180AB16BF}"/>
                </a:ext>
              </a:extLst>
            </p:cNvPr>
            <p:cNvPicPr>
              <a:picLocks noChangeAspect="1"/>
            </p:cNvPicPr>
            <p:nvPr/>
          </p:nvPicPr>
          <p:blipFill>
            <a:blip r:embed="rId4"/>
            <a:stretch>
              <a:fillRect/>
            </a:stretch>
          </p:blipFill>
          <p:spPr>
            <a:xfrm>
              <a:off x="6241603" y="333449"/>
              <a:ext cx="5256584" cy="2771005"/>
            </a:xfrm>
            <a:prstGeom prst="rect">
              <a:avLst/>
            </a:prstGeom>
          </p:spPr>
        </p:pic>
        <p:sp>
          <p:nvSpPr>
            <p:cNvPr id="11" name="TextBox 10">
              <a:extLst>
                <a:ext uri="{FF2B5EF4-FFF2-40B4-BE49-F238E27FC236}">
                  <a16:creationId xmlns:a16="http://schemas.microsoft.com/office/drawing/2014/main" id="{38755191-6620-8D3C-1D2F-7EB29A5E8E21}"/>
                </a:ext>
              </a:extLst>
            </p:cNvPr>
            <p:cNvSpPr txBox="1"/>
            <p:nvPr/>
          </p:nvSpPr>
          <p:spPr>
            <a:xfrm>
              <a:off x="10058027" y="405458"/>
              <a:ext cx="764699" cy="430887"/>
            </a:xfrm>
            <a:prstGeom prst="rect">
              <a:avLst/>
            </a:prstGeom>
            <a:noFill/>
          </p:spPr>
          <p:txBody>
            <a:bodyPr wrap="square" rtlCol="0">
              <a:spAutoFit/>
            </a:bodyPr>
            <a:lstStyle/>
            <a:p>
              <a:pPr algn="ctr"/>
              <a:r>
                <a:rPr lang="en-GB" sz="1100" dirty="0"/>
                <a:t>Fe K</a:t>
              </a:r>
              <a:r>
                <a:rPr lang="el-GR" sz="1100" dirty="0">
                  <a:latin typeface="Segoe Pro Display" panose="020B0502040504020203" pitchFamily="34" charset="0"/>
                </a:rPr>
                <a:t>α</a:t>
              </a:r>
              <a:endParaRPr lang="en-GB" sz="1100" dirty="0">
                <a:latin typeface="Segoe Pro Display" panose="020B0502040504020203" pitchFamily="34" charset="0"/>
              </a:endParaRPr>
            </a:p>
            <a:p>
              <a:pPr algn="ctr"/>
              <a:r>
                <a:rPr lang="en-GB" sz="1100" dirty="0">
                  <a:latin typeface="Segoe Pro Display" panose="020B0502040504020203" pitchFamily="34" charset="0"/>
                </a:rPr>
                <a:t>|</a:t>
              </a:r>
              <a:endParaRPr lang="en-ZA" sz="1100" dirty="0"/>
            </a:p>
          </p:txBody>
        </p:sp>
      </p:grpSp>
      <p:grpSp>
        <p:nvGrpSpPr>
          <p:cNvPr id="13" name="Group 12">
            <a:extLst>
              <a:ext uri="{FF2B5EF4-FFF2-40B4-BE49-F238E27FC236}">
                <a16:creationId xmlns:a16="http://schemas.microsoft.com/office/drawing/2014/main" id="{43B56147-5EFC-8DBB-04B8-4328AB93AA7E}"/>
              </a:ext>
            </a:extLst>
          </p:cNvPr>
          <p:cNvGrpSpPr/>
          <p:nvPr/>
        </p:nvGrpSpPr>
        <p:grpSpPr>
          <a:xfrm>
            <a:off x="5665540" y="3082"/>
            <a:ext cx="6529636" cy="2721150"/>
            <a:chOff x="3301610" y="2439055"/>
            <a:chExt cx="5591955" cy="2279428"/>
          </a:xfrm>
        </p:grpSpPr>
        <p:pic>
          <p:nvPicPr>
            <p:cNvPr id="14" name="Picture 13">
              <a:extLst>
                <a:ext uri="{FF2B5EF4-FFF2-40B4-BE49-F238E27FC236}">
                  <a16:creationId xmlns:a16="http://schemas.microsoft.com/office/drawing/2014/main" id="{E09C0CFF-BADD-5C39-E9CB-680954E409B1}"/>
                </a:ext>
              </a:extLst>
            </p:cNvPr>
            <p:cNvPicPr>
              <a:picLocks noChangeAspect="1"/>
            </p:cNvPicPr>
            <p:nvPr/>
          </p:nvPicPr>
          <p:blipFill>
            <a:blip r:embed="rId5"/>
            <a:stretch>
              <a:fillRect/>
            </a:stretch>
          </p:blipFill>
          <p:spPr>
            <a:xfrm>
              <a:off x="3301610" y="2439055"/>
              <a:ext cx="5591955" cy="1981477"/>
            </a:xfrm>
            <a:prstGeom prst="rect">
              <a:avLst/>
            </a:prstGeom>
          </p:spPr>
        </p:pic>
        <p:pic>
          <p:nvPicPr>
            <p:cNvPr id="15" name="Picture 14">
              <a:extLst>
                <a:ext uri="{FF2B5EF4-FFF2-40B4-BE49-F238E27FC236}">
                  <a16:creationId xmlns:a16="http://schemas.microsoft.com/office/drawing/2014/main" id="{DEF5887E-FB21-8E18-D571-B1D5C8FFA6D7}"/>
                </a:ext>
              </a:extLst>
            </p:cNvPr>
            <p:cNvPicPr>
              <a:picLocks noChangeAspect="1"/>
            </p:cNvPicPr>
            <p:nvPr/>
          </p:nvPicPr>
          <p:blipFill>
            <a:blip r:embed="rId6"/>
            <a:srcRect l="12856" t="-4256"/>
            <a:stretch>
              <a:fillRect/>
            </a:stretch>
          </p:blipFill>
          <p:spPr>
            <a:xfrm>
              <a:off x="3991367" y="4420532"/>
              <a:ext cx="4873084" cy="297951"/>
            </a:xfrm>
            <a:prstGeom prst="rect">
              <a:avLst/>
            </a:prstGeom>
          </p:spPr>
        </p:pic>
        <p:pic>
          <p:nvPicPr>
            <p:cNvPr id="16" name="Picture 15">
              <a:extLst>
                <a:ext uri="{FF2B5EF4-FFF2-40B4-BE49-F238E27FC236}">
                  <a16:creationId xmlns:a16="http://schemas.microsoft.com/office/drawing/2014/main" id="{E36E48DF-4177-71B7-B9B3-9426CF2224F2}"/>
                </a:ext>
              </a:extLst>
            </p:cNvPr>
            <p:cNvPicPr>
              <a:picLocks noChangeAspect="1"/>
            </p:cNvPicPr>
            <p:nvPr/>
          </p:nvPicPr>
          <p:blipFill>
            <a:blip r:embed="rId7"/>
            <a:stretch>
              <a:fillRect/>
            </a:stretch>
          </p:blipFill>
          <p:spPr>
            <a:xfrm>
              <a:off x="3301610" y="2853730"/>
              <a:ext cx="428685" cy="1457528"/>
            </a:xfrm>
            <a:prstGeom prst="rect">
              <a:avLst/>
            </a:prstGeom>
          </p:spPr>
        </p:pic>
      </p:grpSp>
    </p:spTree>
    <p:extLst>
      <p:ext uri="{BB962C8B-B14F-4D97-AF65-F5344CB8AC3E}">
        <p14:creationId xmlns:p14="http://schemas.microsoft.com/office/powerpoint/2010/main" val="2065310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879F1-7387-5491-2196-7930AE3ECD5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389F867-AC97-89BF-035B-E001D4D6601B}"/>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pic>
        <p:nvPicPr>
          <p:cNvPr id="4" name="Picture 3">
            <a:extLst>
              <a:ext uri="{FF2B5EF4-FFF2-40B4-BE49-F238E27FC236}">
                <a16:creationId xmlns:a16="http://schemas.microsoft.com/office/drawing/2014/main" id="{B89EF48E-7808-73B7-1168-8BD60D3B826E}"/>
              </a:ext>
            </a:extLst>
          </p:cNvPr>
          <p:cNvPicPr>
            <a:picLocks noChangeAspect="1"/>
          </p:cNvPicPr>
          <p:nvPr/>
        </p:nvPicPr>
        <p:blipFill>
          <a:blip r:embed="rId3"/>
          <a:stretch>
            <a:fillRect/>
          </a:stretch>
        </p:blipFill>
        <p:spPr>
          <a:xfrm>
            <a:off x="2497187" y="1917626"/>
            <a:ext cx="7017406" cy="1944216"/>
          </a:xfrm>
          <a:prstGeom prst="rect">
            <a:avLst/>
          </a:prstGeom>
        </p:spPr>
      </p:pic>
      <p:pic>
        <p:nvPicPr>
          <p:cNvPr id="14" name="Picture 13">
            <a:extLst>
              <a:ext uri="{FF2B5EF4-FFF2-40B4-BE49-F238E27FC236}">
                <a16:creationId xmlns:a16="http://schemas.microsoft.com/office/drawing/2014/main" id="{48D606BC-CBBD-8E46-9E95-989BE5462806}"/>
              </a:ext>
            </a:extLst>
          </p:cNvPr>
          <p:cNvPicPr>
            <a:picLocks noChangeAspect="1"/>
          </p:cNvPicPr>
          <p:nvPr/>
        </p:nvPicPr>
        <p:blipFill>
          <a:blip r:embed="rId4"/>
          <a:stretch>
            <a:fillRect/>
          </a:stretch>
        </p:blipFill>
        <p:spPr>
          <a:xfrm>
            <a:off x="22838" y="4216232"/>
            <a:ext cx="6074749" cy="1708639"/>
          </a:xfrm>
          <a:prstGeom prst="rect">
            <a:avLst/>
          </a:prstGeom>
        </p:spPr>
      </p:pic>
      <p:pic>
        <p:nvPicPr>
          <p:cNvPr id="16" name="Picture 15">
            <a:extLst>
              <a:ext uri="{FF2B5EF4-FFF2-40B4-BE49-F238E27FC236}">
                <a16:creationId xmlns:a16="http://schemas.microsoft.com/office/drawing/2014/main" id="{1C9B3D3C-5512-CB90-F260-668D793BB502}"/>
              </a:ext>
            </a:extLst>
          </p:cNvPr>
          <p:cNvPicPr>
            <a:picLocks noChangeAspect="1"/>
          </p:cNvPicPr>
          <p:nvPr/>
        </p:nvPicPr>
        <p:blipFill>
          <a:blip r:embed="rId5"/>
          <a:stretch>
            <a:fillRect/>
          </a:stretch>
        </p:blipFill>
        <p:spPr>
          <a:xfrm>
            <a:off x="2829395" y="0"/>
            <a:ext cx="6352989" cy="1794563"/>
          </a:xfrm>
          <a:prstGeom prst="rect">
            <a:avLst/>
          </a:prstGeom>
        </p:spPr>
      </p:pic>
      <p:pic>
        <p:nvPicPr>
          <p:cNvPr id="18" name="Picture 17">
            <a:extLst>
              <a:ext uri="{FF2B5EF4-FFF2-40B4-BE49-F238E27FC236}">
                <a16:creationId xmlns:a16="http://schemas.microsoft.com/office/drawing/2014/main" id="{B5837999-750A-ED33-26F7-439B102D043F}"/>
              </a:ext>
            </a:extLst>
          </p:cNvPr>
          <p:cNvPicPr>
            <a:picLocks noChangeAspect="1"/>
          </p:cNvPicPr>
          <p:nvPr/>
        </p:nvPicPr>
        <p:blipFill>
          <a:blip r:embed="rId6"/>
          <a:stretch>
            <a:fillRect/>
          </a:stretch>
        </p:blipFill>
        <p:spPr>
          <a:xfrm>
            <a:off x="6097587" y="4216231"/>
            <a:ext cx="6000624" cy="1708639"/>
          </a:xfrm>
          <a:prstGeom prst="rect">
            <a:avLst/>
          </a:prstGeom>
        </p:spPr>
      </p:pic>
      <p:cxnSp>
        <p:nvCxnSpPr>
          <p:cNvPr id="20" name="Straight Connector 19">
            <a:extLst>
              <a:ext uri="{FF2B5EF4-FFF2-40B4-BE49-F238E27FC236}">
                <a16:creationId xmlns:a16="http://schemas.microsoft.com/office/drawing/2014/main" id="{C00475B6-27F8-277B-1AEF-ADFE2E6038F6}"/>
              </a:ext>
            </a:extLst>
          </p:cNvPr>
          <p:cNvCxnSpPr>
            <a:cxnSpLocks/>
          </p:cNvCxnSpPr>
          <p:nvPr/>
        </p:nvCxnSpPr>
        <p:spPr>
          <a:xfrm flipH="1" flipV="1">
            <a:off x="3145259" y="1557586"/>
            <a:ext cx="1800200" cy="432048"/>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3A9A48BF-B3BA-7326-C6BA-105E5A7713D1}"/>
              </a:ext>
            </a:extLst>
          </p:cNvPr>
          <p:cNvCxnSpPr>
            <a:cxnSpLocks/>
          </p:cNvCxnSpPr>
          <p:nvPr/>
        </p:nvCxnSpPr>
        <p:spPr>
          <a:xfrm flipV="1">
            <a:off x="5161483" y="1557586"/>
            <a:ext cx="3960440" cy="432048"/>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EA125C56-05C6-B688-715D-4FD245CC86BF}"/>
              </a:ext>
            </a:extLst>
          </p:cNvPr>
          <p:cNvCxnSpPr>
            <a:cxnSpLocks/>
          </p:cNvCxnSpPr>
          <p:nvPr/>
        </p:nvCxnSpPr>
        <p:spPr>
          <a:xfrm flipH="1">
            <a:off x="336947" y="3631150"/>
            <a:ext cx="2662804" cy="590732"/>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CF6FFAA5-2B9B-1289-A5F5-66C937ADCC75}"/>
              </a:ext>
            </a:extLst>
          </p:cNvPr>
          <p:cNvCxnSpPr>
            <a:cxnSpLocks/>
          </p:cNvCxnSpPr>
          <p:nvPr/>
        </p:nvCxnSpPr>
        <p:spPr>
          <a:xfrm flipH="1" flipV="1">
            <a:off x="3060212" y="3631150"/>
            <a:ext cx="2976914" cy="585081"/>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37D5343E-44C4-4B1B-F252-85382CF23989}"/>
              </a:ext>
            </a:extLst>
          </p:cNvPr>
          <p:cNvCxnSpPr>
            <a:cxnSpLocks/>
          </p:cNvCxnSpPr>
          <p:nvPr/>
        </p:nvCxnSpPr>
        <p:spPr>
          <a:xfrm flipH="1">
            <a:off x="6314357" y="3631150"/>
            <a:ext cx="2760143" cy="585081"/>
          </a:xfrm>
          <a:prstGeom prst="line">
            <a:avLst/>
          </a:prstGeom>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6ABEC8A2-87AD-8105-9645-91AE40D8E5C5}"/>
              </a:ext>
            </a:extLst>
          </p:cNvPr>
          <p:cNvCxnSpPr>
            <a:cxnSpLocks/>
          </p:cNvCxnSpPr>
          <p:nvPr/>
        </p:nvCxnSpPr>
        <p:spPr>
          <a:xfrm flipH="1" flipV="1">
            <a:off x="9265939" y="3631150"/>
            <a:ext cx="2808312" cy="58508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9369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3A85D-6D73-455A-F075-AEC9481337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F642A-7588-D73F-35E9-67546B8D58CD}"/>
              </a:ext>
            </a:extLst>
          </p:cNvPr>
          <p:cNvSpPr>
            <a:spLocks noGrp="1"/>
          </p:cNvSpPr>
          <p:nvPr>
            <p:ph type="title"/>
          </p:nvPr>
        </p:nvSpPr>
        <p:spPr>
          <a:xfrm>
            <a:off x="0" y="0"/>
            <a:ext cx="10975658" cy="1143265"/>
          </a:xfrm>
        </p:spPr>
        <p:txBody>
          <a:bodyPr>
            <a:normAutofit/>
          </a:bodyPr>
          <a:lstStyle/>
          <a:p>
            <a:pPr algn="l"/>
            <a:r>
              <a:rPr lang="en-GB" sz="54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RU Pegasi</a:t>
            </a:r>
            <a:endParaRPr lang="en-ZA" u="sng" dirty="0"/>
          </a:p>
        </p:txBody>
      </p:sp>
      <p:sp>
        <p:nvSpPr>
          <p:cNvPr id="6" name="Rectangle 5">
            <a:extLst>
              <a:ext uri="{FF2B5EF4-FFF2-40B4-BE49-F238E27FC236}">
                <a16:creationId xmlns:a16="http://schemas.microsoft.com/office/drawing/2014/main" id="{FE436F40-414C-DF62-7471-32DB1D9E62F0}"/>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sp>
        <p:nvSpPr>
          <p:cNvPr id="7" name="Content Placeholder 2">
            <a:extLst>
              <a:ext uri="{FF2B5EF4-FFF2-40B4-BE49-F238E27FC236}">
                <a16:creationId xmlns:a16="http://schemas.microsoft.com/office/drawing/2014/main" id="{76AB9136-A2A9-B973-910E-D18826346EF0}"/>
              </a:ext>
            </a:extLst>
          </p:cNvPr>
          <p:cNvSpPr>
            <a:spLocks noGrp="1"/>
          </p:cNvSpPr>
          <p:nvPr>
            <p:ph sz="half" idx="1"/>
          </p:nvPr>
        </p:nvSpPr>
        <p:spPr>
          <a:xfrm>
            <a:off x="552971" y="1460296"/>
            <a:ext cx="5386388" cy="4349750"/>
          </a:xfrm>
        </p:spPr>
        <p:txBody>
          <a:bodyPr>
            <a:normAutofit fontScale="55000" lnSpcReduction="20000"/>
          </a:bodyPr>
          <a:lstStyle/>
          <a:p>
            <a:r>
              <a:rPr lang="en-GB" dirty="0"/>
              <a:t>RA (</a:t>
            </a:r>
            <a:r>
              <a:rPr lang="en-GB" dirty="0" err="1"/>
              <a:t>hms</a:t>
            </a:r>
            <a:r>
              <a:rPr lang="en-GB" dirty="0"/>
              <a:t>) ~ </a:t>
            </a:r>
            <a:r>
              <a:rPr lang="en-ZA" dirty="0"/>
              <a:t>22:14:02.545</a:t>
            </a:r>
            <a:endParaRPr lang="en-GB" dirty="0"/>
          </a:p>
          <a:p>
            <a:r>
              <a:rPr lang="en-GB" dirty="0"/>
              <a:t>Dec (</a:t>
            </a:r>
            <a:r>
              <a:rPr lang="en-GB" dirty="0" err="1"/>
              <a:t>dms</a:t>
            </a:r>
            <a:r>
              <a:rPr lang="en-GB" dirty="0"/>
              <a:t>) ~ </a:t>
            </a:r>
            <a:r>
              <a:rPr lang="en-ZA" dirty="0"/>
              <a:t> + 12:42:11.33</a:t>
            </a:r>
            <a:endParaRPr lang="en-GB" dirty="0"/>
          </a:p>
          <a:p>
            <a:r>
              <a:rPr lang="en-GB" dirty="0" err="1"/>
              <a:t>V</a:t>
            </a:r>
            <a:r>
              <a:rPr lang="en-GB" baseline="-25000" dirty="0" err="1"/>
              <a:t>q</a:t>
            </a:r>
            <a:r>
              <a:rPr lang="en-GB" baseline="-25000" dirty="0"/>
              <a:t> </a:t>
            </a:r>
            <a:r>
              <a:rPr lang="en-GB" dirty="0"/>
              <a:t>~ 12</a:t>
            </a:r>
          </a:p>
          <a:p>
            <a:r>
              <a:rPr lang="en-GB" dirty="0"/>
              <a:t>V</a:t>
            </a:r>
            <a:r>
              <a:rPr lang="en-GB" baseline="-25000" dirty="0"/>
              <a:t>o </a:t>
            </a:r>
            <a:r>
              <a:rPr lang="en-GB" dirty="0"/>
              <a:t>~ 10</a:t>
            </a:r>
          </a:p>
          <a:p>
            <a:r>
              <a:rPr lang="en-GB" dirty="0"/>
              <a:t>P</a:t>
            </a:r>
            <a:r>
              <a:rPr lang="en-GB" baseline="-25000" dirty="0"/>
              <a:t>o </a:t>
            </a:r>
            <a:r>
              <a:rPr lang="en-GB" dirty="0"/>
              <a:t>~ 40-60 d</a:t>
            </a:r>
          </a:p>
          <a:p>
            <a:r>
              <a:rPr lang="en-GB" dirty="0"/>
              <a:t>t</a:t>
            </a:r>
            <a:r>
              <a:rPr lang="en-GB" baseline="-25000" dirty="0"/>
              <a:t>o </a:t>
            </a:r>
            <a:r>
              <a:rPr lang="en-GB" dirty="0"/>
              <a:t>~ 15 d</a:t>
            </a:r>
          </a:p>
          <a:p>
            <a:r>
              <a:rPr lang="en-GB" dirty="0"/>
              <a:t>D ~ 271 pc</a:t>
            </a:r>
          </a:p>
          <a:p>
            <a:r>
              <a:rPr lang="en-GB" dirty="0" err="1"/>
              <a:t>P</a:t>
            </a:r>
            <a:r>
              <a:rPr lang="en-GB" baseline="-25000" dirty="0" err="1"/>
              <a:t>orb</a:t>
            </a:r>
            <a:r>
              <a:rPr lang="en-GB" baseline="-25000" dirty="0"/>
              <a:t> </a:t>
            </a:r>
            <a:r>
              <a:rPr lang="en-GB" dirty="0"/>
              <a:t>~ 9 h</a:t>
            </a:r>
          </a:p>
          <a:p>
            <a:r>
              <a:rPr lang="en-GB" dirty="0" err="1"/>
              <a:t>m</a:t>
            </a:r>
            <a:r>
              <a:rPr lang="en-GB" baseline="-25000" dirty="0" err="1"/>
              <a:t>WD</a:t>
            </a:r>
            <a:r>
              <a:rPr lang="en-GB" baseline="-25000" dirty="0"/>
              <a:t> </a:t>
            </a:r>
            <a:r>
              <a:rPr lang="en-GB" dirty="0"/>
              <a:t>~ (1.06 ± 0.04)M</a:t>
            </a:r>
            <a:r>
              <a:rPr lang="en-GB" baseline="-25000" dirty="0">
                <a:sym typeface="Wingdings" panose="05000000000000000000" pitchFamily="2" charset="2"/>
              </a:rPr>
              <a:t></a:t>
            </a:r>
            <a:endParaRPr lang="en-GB" baseline="-25000" dirty="0"/>
          </a:p>
          <a:p>
            <a:r>
              <a:rPr lang="en-GB" dirty="0" err="1"/>
              <a:t>m</a:t>
            </a:r>
            <a:r>
              <a:rPr lang="en-GB" baseline="-25000" dirty="0" err="1"/>
              <a:t>MS</a:t>
            </a:r>
            <a:r>
              <a:rPr lang="en-GB" baseline="-25000" dirty="0"/>
              <a:t> </a:t>
            </a:r>
            <a:r>
              <a:rPr lang="en-GB" dirty="0"/>
              <a:t>~ (0.96 ± 0.08)M</a:t>
            </a:r>
            <a:r>
              <a:rPr lang="en-GB" baseline="-25000" dirty="0">
                <a:sym typeface="Wingdings" panose="05000000000000000000" pitchFamily="2" charset="2"/>
              </a:rPr>
              <a:t></a:t>
            </a:r>
          </a:p>
          <a:p>
            <a:r>
              <a:rPr lang="en-GB" dirty="0" err="1"/>
              <a:t>type</a:t>
            </a:r>
            <a:r>
              <a:rPr lang="en-GB" baseline="-25000" dirty="0" err="1"/>
              <a:t>MS</a:t>
            </a:r>
            <a:r>
              <a:rPr lang="en-GB" baseline="-25000" dirty="0"/>
              <a:t> </a:t>
            </a:r>
            <a:r>
              <a:rPr lang="en-GB" dirty="0"/>
              <a:t>: K5V</a:t>
            </a:r>
          </a:p>
          <a:p>
            <a:r>
              <a:rPr lang="en-GB" dirty="0"/>
              <a:t>T</a:t>
            </a:r>
            <a:r>
              <a:rPr lang="en-GB" baseline="-25000" dirty="0"/>
              <a:t>MS </a:t>
            </a:r>
            <a:r>
              <a:rPr lang="en-GB" dirty="0"/>
              <a:t>~ 4440 K</a:t>
            </a:r>
          </a:p>
          <a:p>
            <a:r>
              <a:rPr lang="en-GB" dirty="0"/>
              <a:t>a</a:t>
            </a:r>
            <a:r>
              <a:rPr lang="en-GB" baseline="-25000" dirty="0"/>
              <a:t> </a:t>
            </a:r>
            <a:r>
              <a:rPr lang="en-GB" dirty="0"/>
              <a:t>~ (2.76 ± 0.06)R</a:t>
            </a:r>
            <a:r>
              <a:rPr lang="en-GB" baseline="-25000" dirty="0">
                <a:sym typeface="Wingdings" panose="05000000000000000000" pitchFamily="2" charset="2"/>
              </a:rPr>
              <a:t></a:t>
            </a:r>
          </a:p>
          <a:p>
            <a:r>
              <a:rPr lang="en-GB" dirty="0" err="1"/>
              <a:t>i</a:t>
            </a:r>
            <a:r>
              <a:rPr lang="en-GB" baseline="-25000" dirty="0"/>
              <a:t> </a:t>
            </a:r>
            <a:r>
              <a:rPr lang="en-GB" dirty="0"/>
              <a:t>~ (43 ± 5)</a:t>
            </a:r>
            <a:r>
              <a:rPr lang="en-GB" dirty="0">
                <a:latin typeface="Segoe Pro Display" panose="020B0502040504020203" pitchFamily="34" charset="0"/>
              </a:rPr>
              <a:t>°</a:t>
            </a:r>
            <a:endParaRPr lang="en-GB" baseline="-25000" dirty="0"/>
          </a:p>
          <a:p>
            <a:pPr marL="0" indent="0">
              <a:buNone/>
            </a:pPr>
            <a:endParaRPr lang="en-GB" dirty="0"/>
          </a:p>
          <a:p>
            <a:endParaRPr lang="en-GB" dirty="0"/>
          </a:p>
          <a:p>
            <a:endParaRPr lang="en-GB" dirty="0"/>
          </a:p>
          <a:p>
            <a:endParaRPr lang="en-GB" dirty="0"/>
          </a:p>
          <a:p>
            <a:endParaRPr lang="en-GB" dirty="0"/>
          </a:p>
          <a:p>
            <a:endParaRPr lang="en-ZA" dirty="0"/>
          </a:p>
        </p:txBody>
      </p:sp>
      <p:sp>
        <p:nvSpPr>
          <p:cNvPr id="12" name="TextBox 11">
            <a:extLst>
              <a:ext uri="{FF2B5EF4-FFF2-40B4-BE49-F238E27FC236}">
                <a16:creationId xmlns:a16="http://schemas.microsoft.com/office/drawing/2014/main" id="{FC4BA20E-DC5D-74B1-5448-9A15DBA008EB}"/>
              </a:ext>
            </a:extLst>
          </p:cNvPr>
          <p:cNvSpPr txBox="1"/>
          <p:nvPr/>
        </p:nvSpPr>
        <p:spPr>
          <a:xfrm>
            <a:off x="0" y="5579568"/>
            <a:ext cx="11430245" cy="523220"/>
          </a:xfrm>
          <a:prstGeom prst="rect">
            <a:avLst/>
          </a:prstGeom>
          <a:noFill/>
        </p:spPr>
        <p:txBody>
          <a:bodyPr wrap="none" rtlCol="0">
            <a:spAutoFit/>
          </a:bodyPr>
          <a:lstStyle/>
          <a:p>
            <a:r>
              <a:rPr lang="en-GB" sz="1400" dirty="0"/>
              <a:t>Kersten et al.</a:t>
            </a:r>
            <a:r>
              <a:rPr lang="en-ZA" sz="1400" dirty="0"/>
              <a:t>, 2025; Wright et al., 2010; Bianchi et al., 2011; Evans et al., 2014; Voges et al., 1999; White et al., 2016; Verrecchia, et al., 2007;</a:t>
            </a:r>
          </a:p>
          <a:p>
            <a:r>
              <a:rPr lang="en-ZA" sz="1400" dirty="0"/>
              <a:t>White et al., 2000; Hiroi et al., 2011; Cusumano et al., 2010; Baumgartner et al., 2013</a:t>
            </a:r>
          </a:p>
        </p:txBody>
      </p:sp>
      <p:graphicFrame>
        <p:nvGraphicFramePr>
          <p:cNvPr id="11" name="Table 10">
            <a:extLst>
              <a:ext uri="{FF2B5EF4-FFF2-40B4-BE49-F238E27FC236}">
                <a16:creationId xmlns:a16="http://schemas.microsoft.com/office/drawing/2014/main" id="{969B208E-A023-0523-CE5D-1990C43D280F}"/>
              </a:ext>
            </a:extLst>
          </p:cNvPr>
          <p:cNvGraphicFramePr>
            <a:graphicFrameLocks noGrp="1"/>
          </p:cNvGraphicFramePr>
          <p:nvPr>
            <p:extLst>
              <p:ext uri="{D42A27DB-BD31-4B8C-83A1-F6EECF244321}">
                <p14:modId xmlns:p14="http://schemas.microsoft.com/office/powerpoint/2010/main" val="1840857352"/>
              </p:ext>
            </p:extLst>
          </p:nvPr>
        </p:nvGraphicFramePr>
        <p:xfrm>
          <a:off x="5389452" y="194886"/>
          <a:ext cx="6529416" cy="1777396"/>
        </p:xfrm>
        <a:graphic>
          <a:graphicData uri="http://schemas.openxmlformats.org/drawingml/2006/table">
            <a:tbl>
              <a:tblPr firstRow="1" bandRow="1">
                <a:tableStyleId>{21E4AEA4-8DFA-4A89-87EB-49C32662AFE0}</a:tableStyleId>
              </a:tblPr>
              <a:tblGrid>
                <a:gridCol w="1632354">
                  <a:extLst>
                    <a:ext uri="{9D8B030D-6E8A-4147-A177-3AD203B41FA5}">
                      <a16:colId xmlns:a16="http://schemas.microsoft.com/office/drawing/2014/main" val="1319561218"/>
                    </a:ext>
                  </a:extLst>
                </a:gridCol>
                <a:gridCol w="1632354">
                  <a:extLst>
                    <a:ext uri="{9D8B030D-6E8A-4147-A177-3AD203B41FA5}">
                      <a16:colId xmlns:a16="http://schemas.microsoft.com/office/drawing/2014/main" val="4258096460"/>
                    </a:ext>
                  </a:extLst>
                </a:gridCol>
                <a:gridCol w="1632354">
                  <a:extLst>
                    <a:ext uri="{9D8B030D-6E8A-4147-A177-3AD203B41FA5}">
                      <a16:colId xmlns:a16="http://schemas.microsoft.com/office/drawing/2014/main" val="1836096532"/>
                    </a:ext>
                  </a:extLst>
                </a:gridCol>
                <a:gridCol w="1632354">
                  <a:extLst>
                    <a:ext uri="{9D8B030D-6E8A-4147-A177-3AD203B41FA5}">
                      <a16:colId xmlns:a16="http://schemas.microsoft.com/office/drawing/2014/main" val="1889911168"/>
                    </a:ext>
                  </a:extLst>
                </a:gridCol>
              </a:tblGrid>
              <a:tr h="444349">
                <a:tc gridSpan="4">
                  <a:txBody>
                    <a:bodyPr/>
                    <a:lstStyle/>
                    <a:p>
                      <a:pPr algn="ctr"/>
                      <a:r>
                        <a:rPr lang="en-GB" dirty="0">
                          <a:solidFill>
                            <a:schemeClr val="tx1"/>
                          </a:solidFill>
                        </a:rPr>
                        <a:t>Fit Values</a:t>
                      </a:r>
                      <a:endParaRPr lang="en-ZA" dirty="0">
                        <a:solidFill>
                          <a:schemeClr val="tx1"/>
                        </a:solidFill>
                      </a:endParaRPr>
                    </a:p>
                  </a:txBody>
                  <a:tcPr>
                    <a:solidFill>
                      <a:schemeClr val="bg1"/>
                    </a:solidFill>
                  </a:tcPr>
                </a:tc>
                <a:tc hMerge="1">
                  <a:txBody>
                    <a:bodyPr/>
                    <a:lstStyle/>
                    <a:p>
                      <a:endParaRPr lang="en-ZA"/>
                    </a:p>
                  </a:txBody>
                  <a:tcPr/>
                </a:tc>
                <a:tc hMerge="1">
                  <a:txBody>
                    <a:bodyPr/>
                    <a:lstStyle/>
                    <a:p>
                      <a:endParaRPr lang="en-ZA"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hMerge="1">
                  <a:txBody>
                    <a:bodyPr/>
                    <a:lstStyle/>
                    <a:p>
                      <a:endParaRPr lang="en-ZA"/>
                    </a:p>
                  </a:txBody>
                  <a:tcPr/>
                </a:tc>
                <a:extLst>
                  <a:ext uri="{0D108BD9-81ED-4DB2-BD59-A6C34878D82A}">
                    <a16:rowId xmlns:a16="http://schemas.microsoft.com/office/drawing/2014/main" val="3504441261"/>
                  </a:ext>
                </a:extLst>
              </a:tr>
              <a:tr h="444349">
                <a:tc gridSpan="2">
                  <a:txBody>
                    <a:bodyPr/>
                    <a:lstStyle/>
                    <a:p>
                      <a:pPr algn="ctr"/>
                      <a:r>
                        <a:rPr lang="en-GB" dirty="0">
                          <a:solidFill>
                            <a:schemeClr val="tx1"/>
                          </a:solidFill>
                        </a:rPr>
                        <a:t>Blackbody</a:t>
                      </a:r>
                      <a:endParaRPr lang="en-ZA" dirty="0">
                        <a:solidFill>
                          <a:schemeClr val="tx1"/>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A71930"/>
                    </a:solidFill>
                  </a:tcPr>
                </a:tc>
                <a:tc hMerge="1">
                  <a:txBody>
                    <a:bodyPr/>
                    <a:lstStyle/>
                    <a:p>
                      <a:endParaRPr lang="en-ZA"/>
                    </a:p>
                  </a:txBody>
                  <a:tcPr/>
                </a:tc>
                <a:tc gridSpan="2">
                  <a:txBody>
                    <a:bodyPr/>
                    <a:lstStyle/>
                    <a:p>
                      <a:pPr algn="ctr"/>
                      <a:r>
                        <a:rPr lang="en-GB" dirty="0">
                          <a:solidFill>
                            <a:schemeClr val="tx1"/>
                          </a:solidFill>
                        </a:rPr>
                        <a:t>Bremsstrahlung</a:t>
                      </a:r>
                      <a:endParaRPr lang="en-ZA"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A71930"/>
                    </a:solidFill>
                  </a:tcPr>
                </a:tc>
                <a:tc hMerge="1">
                  <a:txBody>
                    <a:bodyPr/>
                    <a:lstStyle/>
                    <a:p>
                      <a:endParaRPr lang="en-ZA"/>
                    </a:p>
                  </a:txBody>
                  <a:tcPr/>
                </a:tc>
                <a:extLst>
                  <a:ext uri="{0D108BD9-81ED-4DB2-BD59-A6C34878D82A}">
                    <a16:rowId xmlns:a16="http://schemas.microsoft.com/office/drawing/2014/main" val="1162442858"/>
                  </a:ext>
                </a:extLst>
              </a:tr>
              <a:tr h="444349">
                <a:tc>
                  <a:txBody>
                    <a:bodyPr/>
                    <a:lstStyle/>
                    <a:p>
                      <a:r>
                        <a:rPr lang="en-GB" dirty="0">
                          <a:solidFill>
                            <a:schemeClr val="tx1"/>
                          </a:solidFill>
                        </a:rPr>
                        <a:t>T (K)</a:t>
                      </a:r>
                      <a:endParaRPr lang="en-ZA" dirty="0">
                        <a:solidFill>
                          <a:schemeClr val="tx1"/>
                        </a:solidFill>
                      </a:endParaRPr>
                    </a:p>
                  </a:txBody>
                  <a:tcPr>
                    <a:lnT w="12700" cap="flat" cmpd="sng" algn="ctr">
                      <a:solidFill>
                        <a:schemeClr val="tx1"/>
                      </a:solidFill>
                      <a:prstDash val="solid"/>
                      <a:round/>
                      <a:headEnd type="none" w="med" len="med"/>
                      <a:tailEnd type="none" w="med" len="med"/>
                    </a:lnT>
                  </a:tcPr>
                </a:tc>
                <a:tc>
                  <a:txBody>
                    <a:bodyPr/>
                    <a:lstStyle/>
                    <a:p>
                      <a:r>
                        <a:rPr lang="en-GB" dirty="0">
                          <a:solidFill>
                            <a:schemeClr val="tx1"/>
                          </a:solidFill>
                        </a:rPr>
                        <a:t>4800</a:t>
                      </a:r>
                      <a:endParaRPr lang="en-ZA"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GB" dirty="0">
                          <a:solidFill>
                            <a:schemeClr val="tx1"/>
                          </a:solidFill>
                        </a:rPr>
                        <a:t>T (K)</a:t>
                      </a:r>
                      <a:endParaRPr lang="en-ZA"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GB" dirty="0">
                          <a:solidFill>
                            <a:schemeClr val="tx1"/>
                          </a:solidFill>
                        </a:rPr>
                        <a:t>1.4e8</a:t>
                      </a:r>
                      <a:endParaRPr lang="en-ZA" dirty="0">
                        <a:solidFill>
                          <a:schemeClr val="tx1"/>
                        </a:solidFill>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09543842"/>
                  </a:ext>
                </a:extLst>
              </a:tr>
              <a:tr h="444349">
                <a:tc>
                  <a:txBody>
                    <a:bodyPr/>
                    <a:lstStyle/>
                    <a:p>
                      <a:r>
                        <a:rPr lang="en-GB" dirty="0"/>
                        <a:t>r (cm)</a:t>
                      </a:r>
                      <a:endParaRPr lang="en-ZA" dirty="0"/>
                    </a:p>
                  </a:txBody>
                  <a:tcPr/>
                </a:tc>
                <a:tc>
                  <a:txBody>
                    <a:bodyPr/>
                    <a:lstStyle/>
                    <a:p>
                      <a:r>
                        <a:rPr lang="en-GB" dirty="0"/>
                        <a:t>1.6e11</a:t>
                      </a:r>
                      <a:endParaRPr lang="en-ZA" dirty="0"/>
                    </a:p>
                  </a:txBody>
                  <a:tcPr>
                    <a:lnR w="12700" cap="flat" cmpd="sng" algn="ctr">
                      <a:solidFill>
                        <a:schemeClr val="tx1"/>
                      </a:solidFill>
                      <a:prstDash val="solid"/>
                      <a:round/>
                      <a:headEnd type="none" w="med" len="med"/>
                      <a:tailEnd type="none" w="med" len="med"/>
                    </a:lnR>
                  </a:tcPr>
                </a:tc>
                <a:tc>
                  <a:txBody>
                    <a:bodyPr/>
                    <a:lstStyle/>
                    <a:p>
                      <a:r>
                        <a:rPr lang="en-GB" dirty="0">
                          <a:solidFill>
                            <a:schemeClr val="tx1"/>
                          </a:solidFill>
                        </a:rPr>
                        <a:t>r (cm)</a:t>
                      </a:r>
                      <a:endParaRPr lang="en-ZA" dirty="0">
                        <a:solidFill>
                          <a:schemeClr val="tx1"/>
                        </a:solidFill>
                      </a:endParaRPr>
                    </a:p>
                  </a:txBody>
                  <a:tcPr>
                    <a:lnL w="12700" cap="flat" cmpd="sng" algn="ctr">
                      <a:solidFill>
                        <a:schemeClr val="tx1"/>
                      </a:solidFill>
                      <a:prstDash val="solid"/>
                      <a:round/>
                      <a:headEnd type="none" w="med" len="med"/>
                      <a:tailEnd type="none" w="med" len="med"/>
                    </a:lnL>
                  </a:tcPr>
                </a:tc>
                <a:tc>
                  <a:txBody>
                    <a:bodyPr/>
                    <a:lstStyle/>
                    <a:p>
                      <a:r>
                        <a:rPr lang="en-GB" dirty="0">
                          <a:solidFill>
                            <a:schemeClr val="tx1"/>
                          </a:solidFill>
                        </a:rPr>
                        <a:t>2.3e9</a:t>
                      </a:r>
                      <a:endParaRPr lang="en-ZA" dirty="0">
                        <a:solidFill>
                          <a:schemeClr val="tx1"/>
                        </a:solidFill>
                      </a:endParaRPr>
                    </a:p>
                  </a:txBody>
                  <a:tcPr/>
                </a:tc>
                <a:extLst>
                  <a:ext uri="{0D108BD9-81ED-4DB2-BD59-A6C34878D82A}">
                    <a16:rowId xmlns:a16="http://schemas.microsoft.com/office/drawing/2014/main" val="1028751899"/>
                  </a:ext>
                </a:extLst>
              </a:tr>
            </a:tbl>
          </a:graphicData>
        </a:graphic>
      </p:graphicFrame>
      <p:pic>
        <p:nvPicPr>
          <p:cNvPr id="5" name="Picture 4">
            <a:extLst>
              <a:ext uri="{FF2B5EF4-FFF2-40B4-BE49-F238E27FC236}">
                <a16:creationId xmlns:a16="http://schemas.microsoft.com/office/drawing/2014/main" id="{3DDE1854-4951-48E8-9DFA-7DD8ADAD98B5}"/>
              </a:ext>
            </a:extLst>
          </p:cNvPr>
          <p:cNvPicPr>
            <a:picLocks noChangeAspect="1"/>
          </p:cNvPicPr>
          <p:nvPr/>
        </p:nvPicPr>
        <p:blipFill>
          <a:blip r:embed="rId3"/>
          <a:srcRect t="43341" b="43393"/>
          <a:stretch>
            <a:fillRect/>
          </a:stretch>
        </p:blipFill>
        <p:spPr>
          <a:xfrm>
            <a:off x="4081363" y="2379047"/>
            <a:ext cx="8113812" cy="3020245"/>
          </a:xfrm>
          <a:prstGeom prst="rect">
            <a:avLst/>
          </a:prstGeom>
        </p:spPr>
      </p:pic>
    </p:spTree>
    <p:extLst>
      <p:ext uri="{BB962C8B-B14F-4D97-AF65-F5344CB8AC3E}">
        <p14:creationId xmlns:p14="http://schemas.microsoft.com/office/powerpoint/2010/main" val="114852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3B752-0259-343C-3710-FE7EB827EC7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EEE3C2A-02A0-535B-6080-813BDA2D77F2}"/>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pic>
        <p:nvPicPr>
          <p:cNvPr id="2" name="New picture">
            <a:extLst>
              <a:ext uri="{FF2B5EF4-FFF2-40B4-BE49-F238E27FC236}">
                <a16:creationId xmlns:a16="http://schemas.microsoft.com/office/drawing/2014/main" id="{4B6AA338-8581-ADB4-D9BD-B81FBDBA7B4D}"/>
              </a:ext>
            </a:extLst>
          </p:cNvPr>
          <p:cNvPicPr/>
          <p:nvPr/>
        </p:nvPicPr>
        <p:blipFill>
          <a:blip r:embed="rId2"/>
          <a:srcRect b="66154"/>
          <a:stretch>
            <a:fillRect/>
          </a:stretch>
        </p:blipFill>
        <p:spPr>
          <a:xfrm>
            <a:off x="0" y="0"/>
            <a:ext cx="5720789" cy="2565698"/>
          </a:xfrm>
          <a:prstGeom prst="rect">
            <a:avLst/>
          </a:prstGeom>
        </p:spPr>
      </p:pic>
      <p:sp>
        <p:nvSpPr>
          <p:cNvPr id="5" name="TextBox 4">
            <a:extLst>
              <a:ext uri="{FF2B5EF4-FFF2-40B4-BE49-F238E27FC236}">
                <a16:creationId xmlns:a16="http://schemas.microsoft.com/office/drawing/2014/main" id="{6498D054-835D-85D8-9983-9D6C3AC7D7ED}"/>
              </a:ext>
            </a:extLst>
          </p:cNvPr>
          <p:cNvSpPr txBox="1"/>
          <p:nvPr/>
        </p:nvSpPr>
        <p:spPr>
          <a:xfrm>
            <a:off x="0" y="5806058"/>
            <a:ext cx="2840586" cy="307777"/>
          </a:xfrm>
          <a:prstGeom prst="rect">
            <a:avLst/>
          </a:prstGeom>
          <a:noFill/>
        </p:spPr>
        <p:txBody>
          <a:bodyPr wrap="none" rtlCol="0">
            <a:spAutoFit/>
          </a:bodyPr>
          <a:lstStyle/>
          <a:p>
            <a:r>
              <a:rPr lang="en-GB" sz="1400" dirty="0"/>
              <a:t>Kersten et al.</a:t>
            </a:r>
            <a:r>
              <a:rPr lang="en-ZA" sz="1400" dirty="0"/>
              <a:t>, 2025; Stover, 1981</a:t>
            </a:r>
          </a:p>
        </p:txBody>
      </p:sp>
      <p:pic>
        <p:nvPicPr>
          <p:cNvPr id="6" name="Picture 5">
            <a:extLst>
              <a:ext uri="{FF2B5EF4-FFF2-40B4-BE49-F238E27FC236}">
                <a16:creationId xmlns:a16="http://schemas.microsoft.com/office/drawing/2014/main" id="{71CF694D-DF9B-DF9B-8E37-5895B7FAF5F7}"/>
              </a:ext>
            </a:extLst>
          </p:cNvPr>
          <p:cNvPicPr>
            <a:picLocks noChangeAspect="1"/>
          </p:cNvPicPr>
          <p:nvPr/>
        </p:nvPicPr>
        <p:blipFill>
          <a:blip r:embed="rId3"/>
          <a:stretch>
            <a:fillRect/>
          </a:stretch>
        </p:blipFill>
        <p:spPr>
          <a:xfrm>
            <a:off x="18409" y="2702159"/>
            <a:ext cx="5089475" cy="2979627"/>
          </a:xfrm>
          <a:prstGeom prst="rect">
            <a:avLst/>
          </a:prstGeom>
        </p:spPr>
      </p:pic>
      <p:pic>
        <p:nvPicPr>
          <p:cNvPr id="11" name="Picture 10">
            <a:extLst>
              <a:ext uri="{FF2B5EF4-FFF2-40B4-BE49-F238E27FC236}">
                <a16:creationId xmlns:a16="http://schemas.microsoft.com/office/drawing/2014/main" id="{91BEF56A-22BD-84E4-9BDC-B019C8AC8763}"/>
              </a:ext>
            </a:extLst>
          </p:cNvPr>
          <p:cNvPicPr>
            <a:picLocks noChangeAspect="1"/>
          </p:cNvPicPr>
          <p:nvPr/>
        </p:nvPicPr>
        <p:blipFill>
          <a:blip r:embed="rId4"/>
          <a:stretch>
            <a:fillRect/>
          </a:stretch>
        </p:blipFill>
        <p:spPr>
          <a:xfrm>
            <a:off x="5111395" y="3266460"/>
            <a:ext cx="7083780" cy="1957872"/>
          </a:xfrm>
          <a:prstGeom prst="rect">
            <a:avLst/>
          </a:prstGeom>
        </p:spPr>
      </p:pic>
      <p:pic>
        <p:nvPicPr>
          <p:cNvPr id="13" name="Picture 12">
            <a:extLst>
              <a:ext uri="{FF2B5EF4-FFF2-40B4-BE49-F238E27FC236}">
                <a16:creationId xmlns:a16="http://schemas.microsoft.com/office/drawing/2014/main" id="{2FC73795-B600-1508-552C-E374D0D4C49D}"/>
              </a:ext>
            </a:extLst>
          </p:cNvPr>
          <p:cNvPicPr>
            <a:picLocks noChangeAspect="1"/>
          </p:cNvPicPr>
          <p:nvPr/>
        </p:nvPicPr>
        <p:blipFill>
          <a:blip r:embed="rId5"/>
          <a:stretch>
            <a:fillRect/>
          </a:stretch>
        </p:blipFill>
        <p:spPr>
          <a:xfrm>
            <a:off x="6097587" y="30623"/>
            <a:ext cx="5302841" cy="2795389"/>
          </a:xfrm>
          <a:prstGeom prst="rect">
            <a:avLst/>
          </a:prstGeom>
        </p:spPr>
      </p:pic>
      <p:sp>
        <p:nvSpPr>
          <p:cNvPr id="14" name="TextBox 13">
            <a:extLst>
              <a:ext uri="{FF2B5EF4-FFF2-40B4-BE49-F238E27FC236}">
                <a16:creationId xmlns:a16="http://schemas.microsoft.com/office/drawing/2014/main" id="{0A5E9631-3580-ED98-F381-3689C7F43085}"/>
              </a:ext>
            </a:extLst>
          </p:cNvPr>
          <p:cNvSpPr txBox="1"/>
          <p:nvPr/>
        </p:nvSpPr>
        <p:spPr>
          <a:xfrm>
            <a:off x="9769995" y="549474"/>
            <a:ext cx="764699" cy="430887"/>
          </a:xfrm>
          <a:prstGeom prst="rect">
            <a:avLst/>
          </a:prstGeom>
          <a:noFill/>
        </p:spPr>
        <p:txBody>
          <a:bodyPr wrap="square" rtlCol="0">
            <a:spAutoFit/>
          </a:bodyPr>
          <a:lstStyle/>
          <a:p>
            <a:pPr algn="ctr"/>
            <a:r>
              <a:rPr lang="en-GB" sz="1100" dirty="0"/>
              <a:t>Fe K</a:t>
            </a:r>
            <a:r>
              <a:rPr lang="el-GR" sz="1100" dirty="0">
                <a:latin typeface="Segoe Pro Display" panose="020B0502040504020203" pitchFamily="34" charset="0"/>
              </a:rPr>
              <a:t>α</a:t>
            </a:r>
            <a:endParaRPr lang="en-GB" sz="1100" dirty="0">
              <a:latin typeface="Segoe Pro Display" panose="020B0502040504020203" pitchFamily="34" charset="0"/>
            </a:endParaRPr>
          </a:p>
          <a:p>
            <a:pPr algn="ctr"/>
            <a:r>
              <a:rPr lang="en-GB" sz="1100" dirty="0">
                <a:latin typeface="Segoe Pro Display" panose="020B0502040504020203" pitchFamily="34" charset="0"/>
              </a:rPr>
              <a:t>|</a:t>
            </a:r>
            <a:endParaRPr lang="en-ZA" sz="1100" dirty="0"/>
          </a:p>
        </p:txBody>
      </p:sp>
    </p:spTree>
    <p:extLst>
      <p:ext uri="{BB962C8B-B14F-4D97-AF65-F5344CB8AC3E}">
        <p14:creationId xmlns:p14="http://schemas.microsoft.com/office/powerpoint/2010/main" val="3680650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F6199-6761-D13F-54DB-D3FCFAA6096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04C095A-7A67-8768-B5AD-2451302E029B}"/>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pic>
        <p:nvPicPr>
          <p:cNvPr id="10" name="Picture 9">
            <a:extLst>
              <a:ext uri="{FF2B5EF4-FFF2-40B4-BE49-F238E27FC236}">
                <a16:creationId xmlns:a16="http://schemas.microsoft.com/office/drawing/2014/main" id="{5958704B-71C6-4F0E-E5FE-CE3D73338CDB}"/>
              </a:ext>
            </a:extLst>
          </p:cNvPr>
          <p:cNvPicPr>
            <a:picLocks noChangeAspect="1"/>
          </p:cNvPicPr>
          <p:nvPr/>
        </p:nvPicPr>
        <p:blipFill>
          <a:blip r:embed="rId2"/>
          <a:stretch>
            <a:fillRect/>
          </a:stretch>
        </p:blipFill>
        <p:spPr>
          <a:xfrm>
            <a:off x="20205" y="82784"/>
            <a:ext cx="6141720" cy="1734885"/>
          </a:xfrm>
          <a:prstGeom prst="rect">
            <a:avLst/>
          </a:prstGeom>
        </p:spPr>
      </p:pic>
      <p:pic>
        <p:nvPicPr>
          <p:cNvPr id="12" name="Picture 11">
            <a:extLst>
              <a:ext uri="{FF2B5EF4-FFF2-40B4-BE49-F238E27FC236}">
                <a16:creationId xmlns:a16="http://schemas.microsoft.com/office/drawing/2014/main" id="{097859E8-96AD-C4AE-29C9-8AE6511DA84F}"/>
              </a:ext>
            </a:extLst>
          </p:cNvPr>
          <p:cNvPicPr>
            <a:picLocks noChangeAspect="1"/>
          </p:cNvPicPr>
          <p:nvPr/>
        </p:nvPicPr>
        <p:blipFill>
          <a:blip r:embed="rId3"/>
          <a:stretch>
            <a:fillRect/>
          </a:stretch>
        </p:blipFill>
        <p:spPr>
          <a:xfrm>
            <a:off x="1849115" y="1817669"/>
            <a:ext cx="6840760" cy="1908953"/>
          </a:xfrm>
          <a:prstGeom prst="rect">
            <a:avLst/>
          </a:prstGeom>
        </p:spPr>
      </p:pic>
      <p:pic>
        <p:nvPicPr>
          <p:cNvPr id="14" name="Picture 13">
            <a:extLst>
              <a:ext uri="{FF2B5EF4-FFF2-40B4-BE49-F238E27FC236}">
                <a16:creationId xmlns:a16="http://schemas.microsoft.com/office/drawing/2014/main" id="{1F179DC4-7A6A-5CDB-3597-F11F5371A4C0}"/>
              </a:ext>
            </a:extLst>
          </p:cNvPr>
          <p:cNvPicPr>
            <a:picLocks noChangeAspect="1"/>
          </p:cNvPicPr>
          <p:nvPr/>
        </p:nvPicPr>
        <p:blipFill>
          <a:blip r:embed="rId4"/>
          <a:stretch>
            <a:fillRect/>
          </a:stretch>
        </p:blipFill>
        <p:spPr>
          <a:xfrm>
            <a:off x="4634335" y="3933850"/>
            <a:ext cx="7560840" cy="2126630"/>
          </a:xfrm>
          <a:prstGeom prst="rect">
            <a:avLst/>
          </a:prstGeom>
        </p:spPr>
      </p:pic>
      <p:cxnSp>
        <p:nvCxnSpPr>
          <p:cNvPr id="15" name="Straight Connector 14">
            <a:extLst>
              <a:ext uri="{FF2B5EF4-FFF2-40B4-BE49-F238E27FC236}">
                <a16:creationId xmlns:a16="http://schemas.microsoft.com/office/drawing/2014/main" id="{2554141F-431F-9AD8-F72C-444A924431DA}"/>
              </a:ext>
            </a:extLst>
          </p:cNvPr>
          <p:cNvCxnSpPr>
            <a:cxnSpLocks/>
          </p:cNvCxnSpPr>
          <p:nvPr/>
        </p:nvCxnSpPr>
        <p:spPr>
          <a:xfrm flipH="1" flipV="1">
            <a:off x="8588319" y="3441415"/>
            <a:ext cx="3557940" cy="492435"/>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8139B0DC-41FC-70CD-0B68-EA4788FC8567}"/>
              </a:ext>
            </a:extLst>
          </p:cNvPr>
          <p:cNvCxnSpPr>
            <a:cxnSpLocks/>
          </p:cNvCxnSpPr>
          <p:nvPr/>
        </p:nvCxnSpPr>
        <p:spPr>
          <a:xfrm flipH="1">
            <a:off x="4991147" y="3441415"/>
            <a:ext cx="3266680" cy="534615"/>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9C568A74-D028-9508-081C-F7A026068935}"/>
              </a:ext>
            </a:extLst>
          </p:cNvPr>
          <p:cNvCxnSpPr>
            <a:cxnSpLocks/>
          </p:cNvCxnSpPr>
          <p:nvPr/>
        </p:nvCxnSpPr>
        <p:spPr>
          <a:xfrm>
            <a:off x="336947" y="1568261"/>
            <a:ext cx="2088232" cy="277357"/>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3B5F841A-B627-B2C9-2392-9023EADC67DF}"/>
              </a:ext>
            </a:extLst>
          </p:cNvPr>
          <p:cNvCxnSpPr>
            <a:cxnSpLocks/>
          </p:cNvCxnSpPr>
          <p:nvPr/>
        </p:nvCxnSpPr>
        <p:spPr>
          <a:xfrm flipH="1">
            <a:off x="2641203" y="1568261"/>
            <a:ext cx="3452549" cy="27735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84584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4B4F4-6CEF-AF30-D8EF-60A01A7A8D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271231-9A74-2B15-F78D-3618CC154F3C}"/>
              </a:ext>
            </a:extLst>
          </p:cNvPr>
          <p:cNvSpPr>
            <a:spLocks noGrp="1"/>
          </p:cNvSpPr>
          <p:nvPr>
            <p:ph type="title"/>
          </p:nvPr>
        </p:nvSpPr>
        <p:spPr>
          <a:xfrm>
            <a:off x="-6021" y="8834"/>
            <a:ext cx="10975658" cy="1143265"/>
          </a:xfrm>
        </p:spPr>
        <p:txBody>
          <a:bodyPr>
            <a:normAutofit/>
          </a:bodyPr>
          <a:lstStyle/>
          <a:p>
            <a:pPr algn="l"/>
            <a:r>
              <a:rPr lang="en-GB" sz="54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IP Pegasi</a:t>
            </a:r>
            <a:endParaRPr lang="en-ZA" u="sng" dirty="0"/>
          </a:p>
        </p:txBody>
      </p:sp>
      <p:sp>
        <p:nvSpPr>
          <p:cNvPr id="3" name="Content Placeholder 2">
            <a:extLst>
              <a:ext uri="{FF2B5EF4-FFF2-40B4-BE49-F238E27FC236}">
                <a16:creationId xmlns:a16="http://schemas.microsoft.com/office/drawing/2014/main" id="{3CB57654-69C8-F9EA-346E-43DA66B6A271}"/>
              </a:ext>
            </a:extLst>
          </p:cNvPr>
          <p:cNvSpPr>
            <a:spLocks noGrp="1"/>
          </p:cNvSpPr>
          <p:nvPr>
            <p:ph sz="half" idx="1"/>
          </p:nvPr>
        </p:nvSpPr>
        <p:spPr>
          <a:xfrm>
            <a:off x="499952" y="1332284"/>
            <a:ext cx="5386202" cy="4349503"/>
          </a:xfrm>
        </p:spPr>
        <p:txBody>
          <a:bodyPr>
            <a:normAutofit fontScale="55000" lnSpcReduction="20000"/>
          </a:bodyPr>
          <a:lstStyle/>
          <a:p>
            <a:r>
              <a:rPr lang="en-GB" dirty="0"/>
              <a:t>RA (</a:t>
            </a:r>
            <a:r>
              <a:rPr lang="en-GB" dirty="0" err="1"/>
              <a:t>hms</a:t>
            </a:r>
            <a:r>
              <a:rPr lang="en-GB" dirty="0"/>
              <a:t>) ~ </a:t>
            </a:r>
            <a:r>
              <a:rPr lang="en-ZA" dirty="0"/>
              <a:t>23:23:08.467</a:t>
            </a:r>
            <a:endParaRPr lang="en-GB" dirty="0"/>
          </a:p>
          <a:p>
            <a:r>
              <a:rPr lang="en-GB" dirty="0"/>
              <a:t>Dec (</a:t>
            </a:r>
            <a:r>
              <a:rPr lang="en-GB" dirty="0" err="1"/>
              <a:t>dms</a:t>
            </a:r>
            <a:r>
              <a:rPr lang="en-GB" dirty="0"/>
              <a:t>) ~ </a:t>
            </a:r>
            <a:r>
              <a:rPr lang="en-ZA" dirty="0"/>
              <a:t>+ 18:24:58.67</a:t>
            </a:r>
            <a:endParaRPr lang="en-GB" dirty="0"/>
          </a:p>
          <a:p>
            <a:r>
              <a:rPr lang="en-GB" dirty="0" err="1"/>
              <a:t>V</a:t>
            </a:r>
            <a:r>
              <a:rPr lang="en-GB" baseline="-25000" dirty="0" err="1"/>
              <a:t>q</a:t>
            </a:r>
            <a:r>
              <a:rPr lang="en-GB" baseline="-25000" dirty="0"/>
              <a:t> </a:t>
            </a:r>
            <a:r>
              <a:rPr lang="en-GB" dirty="0"/>
              <a:t>~ 16</a:t>
            </a:r>
          </a:p>
          <a:p>
            <a:r>
              <a:rPr lang="en-GB" dirty="0"/>
              <a:t>V</a:t>
            </a:r>
            <a:r>
              <a:rPr lang="en-GB" baseline="-25000" dirty="0"/>
              <a:t>o </a:t>
            </a:r>
            <a:r>
              <a:rPr lang="en-GB" dirty="0"/>
              <a:t>~ 12</a:t>
            </a:r>
          </a:p>
          <a:p>
            <a:r>
              <a:rPr lang="en-GB" dirty="0"/>
              <a:t>P</a:t>
            </a:r>
            <a:r>
              <a:rPr lang="en-GB" baseline="-25000" dirty="0"/>
              <a:t>o </a:t>
            </a:r>
            <a:r>
              <a:rPr lang="en-GB" dirty="0"/>
              <a:t>~ 120 d</a:t>
            </a:r>
          </a:p>
          <a:p>
            <a:r>
              <a:rPr lang="en-GB" dirty="0"/>
              <a:t>t</a:t>
            </a:r>
            <a:r>
              <a:rPr lang="en-GB" baseline="-25000" dirty="0"/>
              <a:t>o </a:t>
            </a:r>
            <a:r>
              <a:rPr lang="en-GB" dirty="0"/>
              <a:t>~ 7-10 d</a:t>
            </a:r>
          </a:p>
          <a:p>
            <a:r>
              <a:rPr lang="en-GB" dirty="0"/>
              <a:t>D ~ 140 pc</a:t>
            </a:r>
          </a:p>
          <a:p>
            <a:r>
              <a:rPr lang="en-GB" dirty="0" err="1"/>
              <a:t>P</a:t>
            </a:r>
            <a:r>
              <a:rPr lang="en-GB" baseline="-25000" dirty="0" err="1"/>
              <a:t>orb</a:t>
            </a:r>
            <a:r>
              <a:rPr lang="en-GB" baseline="-25000" dirty="0"/>
              <a:t> </a:t>
            </a:r>
            <a:r>
              <a:rPr lang="en-GB" dirty="0"/>
              <a:t>~ 3.8 h</a:t>
            </a:r>
          </a:p>
          <a:p>
            <a:r>
              <a:rPr lang="en-GB" dirty="0" err="1"/>
              <a:t>m</a:t>
            </a:r>
            <a:r>
              <a:rPr lang="en-GB" baseline="-25000" dirty="0" err="1"/>
              <a:t>WD</a:t>
            </a:r>
            <a:r>
              <a:rPr lang="en-GB" baseline="-25000" dirty="0"/>
              <a:t> </a:t>
            </a:r>
            <a:r>
              <a:rPr lang="en-GB" dirty="0"/>
              <a:t>~ (1.16 ± 0.02)M</a:t>
            </a:r>
            <a:r>
              <a:rPr lang="en-GB" baseline="-25000" dirty="0">
                <a:sym typeface="Wingdings" panose="05000000000000000000" pitchFamily="2" charset="2"/>
              </a:rPr>
              <a:t></a:t>
            </a:r>
            <a:endParaRPr lang="en-GB" baseline="-25000" dirty="0"/>
          </a:p>
          <a:p>
            <a:r>
              <a:rPr lang="en-GB" dirty="0" err="1"/>
              <a:t>m</a:t>
            </a:r>
            <a:r>
              <a:rPr lang="en-GB" baseline="-25000" dirty="0" err="1"/>
              <a:t>MS</a:t>
            </a:r>
            <a:r>
              <a:rPr lang="en-GB" baseline="-25000" dirty="0"/>
              <a:t> </a:t>
            </a:r>
            <a:r>
              <a:rPr lang="en-GB" dirty="0"/>
              <a:t>~ (0.55 ± 0.02)M</a:t>
            </a:r>
            <a:r>
              <a:rPr lang="en-GB" baseline="-25000" dirty="0">
                <a:sym typeface="Wingdings" panose="05000000000000000000" pitchFamily="2" charset="2"/>
              </a:rPr>
              <a:t></a:t>
            </a:r>
          </a:p>
          <a:p>
            <a:r>
              <a:rPr lang="en-GB" dirty="0" err="1"/>
              <a:t>type</a:t>
            </a:r>
            <a:r>
              <a:rPr lang="en-GB" baseline="-25000" dirty="0" err="1"/>
              <a:t>MS</a:t>
            </a:r>
            <a:r>
              <a:rPr lang="en-GB" baseline="-25000" dirty="0"/>
              <a:t> </a:t>
            </a:r>
            <a:r>
              <a:rPr lang="en-GB" dirty="0"/>
              <a:t>: M4</a:t>
            </a:r>
          </a:p>
          <a:p>
            <a:r>
              <a:rPr lang="en-GB" dirty="0"/>
              <a:t>T</a:t>
            </a:r>
            <a:r>
              <a:rPr lang="en-GB" baseline="-25000" dirty="0"/>
              <a:t>MS </a:t>
            </a:r>
            <a:r>
              <a:rPr lang="en-GB" dirty="0"/>
              <a:t>~ 3210 K</a:t>
            </a:r>
          </a:p>
          <a:p>
            <a:r>
              <a:rPr lang="en-GB" dirty="0"/>
              <a:t>a</a:t>
            </a:r>
            <a:r>
              <a:rPr lang="en-GB" baseline="-25000" dirty="0"/>
              <a:t> </a:t>
            </a:r>
            <a:r>
              <a:rPr lang="en-GB" dirty="0"/>
              <a:t>~ (1.472 ± 0.009)R</a:t>
            </a:r>
            <a:r>
              <a:rPr lang="en-GB" baseline="-25000" dirty="0">
                <a:sym typeface="Wingdings" panose="05000000000000000000" pitchFamily="2" charset="2"/>
              </a:rPr>
              <a:t></a:t>
            </a:r>
          </a:p>
          <a:p>
            <a:r>
              <a:rPr lang="en-GB" dirty="0" err="1"/>
              <a:t>i</a:t>
            </a:r>
            <a:r>
              <a:rPr lang="en-GB" baseline="-25000" dirty="0"/>
              <a:t> </a:t>
            </a:r>
            <a:r>
              <a:rPr lang="en-GB" dirty="0"/>
              <a:t>~ (83.8 ± 0.5)</a:t>
            </a:r>
            <a:r>
              <a:rPr lang="en-GB" dirty="0">
                <a:latin typeface="Segoe Pro Display" panose="020B0502040504020203" pitchFamily="34" charset="0"/>
              </a:rPr>
              <a:t>°</a:t>
            </a:r>
            <a:endParaRPr lang="en-GB" baseline="-25000" dirty="0"/>
          </a:p>
          <a:p>
            <a:pPr marL="0" indent="0">
              <a:buNone/>
            </a:pPr>
            <a:endParaRPr lang="en-GB" dirty="0"/>
          </a:p>
          <a:p>
            <a:endParaRPr lang="en-GB" dirty="0"/>
          </a:p>
          <a:p>
            <a:endParaRPr lang="en-GB" dirty="0"/>
          </a:p>
          <a:p>
            <a:endParaRPr lang="en-GB" dirty="0"/>
          </a:p>
          <a:p>
            <a:endParaRPr lang="en-GB" dirty="0"/>
          </a:p>
          <a:p>
            <a:endParaRPr lang="en-ZA" dirty="0"/>
          </a:p>
        </p:txBody>
      </p:sp>
      <p:sp>
        <p:nvSpPr>
          <p:cNvPr id="6" name="Rectangle 5">
            <a:extLst>
              <a:ext uri="{FF2B5EF4-FFF2-40B4-BE49-F238E27FC236}">
                <a16:creationId xmlns:a16="http://schemas.microsoft.com/office/drawing/2014/main" id="{B285B3AA-2701-1A16-2146-BB44DE3A7412}"/>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sp>
        <p:nvSpPr>
          <p:cNvPr id="11" name="TextBox 10">
            <a:extLst>
              <a:ext uri="{FF2B5EF4-FFF2-40B4-BE49-F238E27FC236}">
                <a16:creationId xmlns:a16="http://schemas.microsoft.com/office/drawing/2014/main" id="{B1353EC8-79BF-75A4-F67E-571CA2D5E5AC}"/>
              </a:ext>
            </a:extLst>
          </p:cNvPr>
          <p:cNvSpPr txBox="1"/>
          <p:nvPr/>
        </p:nvSpPr>
        <p:spPr>
          <a:xfrm>
            <a:off x="0" y="5806058"/>
            <a:ext cx="6386107" cy="307777"/>
          </a:xfrm>
          <a:prstGeom prst="rect">
            <a:avLst/>
          </a:prstGeom>
          <a:noFill/>
        </p:spPr>
        <p:txBody>
          <a:bodyPr wrap="none" rtlCol="0">
            <a:spAutoFit/>
          </a:bodyPr>
          <a:lstStyle/>
          <a:p>
            <a:r>
              <a:rPr lang="en-GB" sz="1400" dirty="0"/>
              <a:t>Kersten et al.</a:t>
            </a:r>
            <a:r>
              <a:rPr lang="en-ZA" sz="1400" dirty="0"/>
              <a:t>, 2025; Wright et al., 2010; Bianchi et al., 2011; White et al., 2000</a:t>
            </a:r>
          </a:p>
        </p:txBody>
      </p:sp>
      <p:graphicFrame>
        <p:nvGraphicFramePr>
          <p:cNvPr id="12" name="Table 11">
            <a:extLst>
              <a:ext uri="{FF2B5EF4-FFF2-40B4-BE49-F238E27FC236}">
                <a16:creationId xmlns:a16="http://schemas.microsoft.com/office/drawing/2014/main" id="{DCCC0903-E844-480E-9B99-48328819592B}"/>
              </a:ext>
            </a:extLst>
          </p:cNvPr>
          <p:cNvGraphicFramePr>
            <a:graphicFrameLocks noGrp="1"/>
          </p:cNvGraphicFramePr>
          <p:nvPr>
            <p:extLst>
              <p:ext uri="{D42A27DB-BD31-4B8C-83A1-F6EECF244321}">
                <p14:modId xmlns:p14="http://schemas.microsoft.com/office/powerpoint/2010/main" val="492650474"/>
              </p:ext>
            </p:extLst>
          </p:nvPr>
        </p:nvGraphicFramePr>
        <p:xfrm>
          <a:off x="5419528" y="150937"/>
          <a:ext cx="6529416" cy="1777396"/>
        </p:xfrm>
        <a:graphic>
          <a:graphicData uri="http://schemas.openxmlformats.org/drawingml/2006/table">
            <a:tbl>
              <a:tblPr firstRow="1" bandRow="1">
                <a:tableStyleId>{21E4AEA4-8DFA-4A89-87EB-49C32662AFE0}</a:tableStyleId>
              </a:tblPr>
              <a:tblGrid>
                <a:gridCol w="1632354">
                  <a:extLst>
                    <a:ext uri="{9D8B030D-6E8A-4147-A177-3AD203B41FA5}">
                      <a16:colId xmlns:a16="http://schemas.microsoft.com/office/drawing/2014/main" val="1319561218"/>
                    </a:ext>
                  </a:extLst>
                </a:gridCol>
                <a:gridCol w="1632354">
                  <a:extLst>
                    <a:ext uri="{9D8B030D-6E8A-4147-A177-3AD203B41FA5}">
                      <a16:colId xmlns:a16="http://schemas.microsoft.com/office/drawing/2014/main" val="4258096460"/>
                    </a:ext>
                  </a:extLst>
                </a:gridCol>
                <a:gridCol w="1632354">
                  <a:extLst>
                    <a:ext uri="{9D8B030D-6E8A-4147-A177-3AD203B41FA5}">
                      <a16:colId xmlns:a16="http://schemas.microsoft.com/office/drawing/2014/main" val="1836096532"/>
                    </a:ext>
                  </a:extLst>
                </a:gridCol>
                <a:gridCol w="1632354">
                  <a:extLst>
                    <a:ext uri="{9D8B030D-6E8A-4147-A177-3AD203B41FA5}">
                      <a16:colId xmlns:a16="http://schemas.microsoft.com/office/drawing/2014/main" val="1889911168"/>
                    </a:ext>
                  </a:extLst>
                </a:gridCol>
              </a:tblGrid>
              <a:tr h="444349">
                <a:tc gridSpan="4">
                  <a:txBody>
                    <a:bodyPr/>
                    <a:lstStyle/>
                    <a:p>
                      <a:pPr algn="ctr"/>
                      <a:r>
                        <a:rPr lang="en-GB" u="sng" dirty="0">
                          <a:solidFill>
                            <a:schemeClr val="tx1"/>
                          </a:solidFill>
                        </a:rPr>
                        <a:t>Fit Values</a:t>
                      </a:r>
                      <a:endParaRPr lang="en-ZA" u="sng" dirty="0">
                        <a:solidFill>
                          <a:schemeClr val="tx1"/>
                        </a:solidFill>
                      </a:endParaRPr>
                    </a:p>
                  </a:txBody>
                  <a:tcPr>
                    <a:solidFill>
                      <a:schemeClr val="bg1"/>
                    </a:solidFill>
                  </a:tcPr>
                </a:tc>
                <a:tc hMerge="1">
                  <a:txBody>
                    <a:bodyPr/>
                    <a:lstStyle/>
                    <a:p>
                      <a:endParaRPr lang="en-ZA"/>
                    </a:p>
                  </a:txBody>
                  <a:tcPr/>
                </a:tc>
                <a:tc hMerge="1">
                  <a:txBody>
                    <a:bodyPr/>
                    <a:lstStyle/>
                    <a:p>
                      <a:endParaRPr lang="en-ZA"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hMerge="1">
                  <a:txBody>
                    <a:bodyPr/>
                    <a:lstStyle/>
                    <a:p>
                      <a:endParaRPr lang="en-ZA"/>
                    </a:p>
                  </a:txBody>
                  <a:tcPr/>
                </a:tc>
                <a:extLst>
                  <a:ext uri="{0D108BD9-81ED-4DB2-BD59-A6C34878D82A}">
                    <a16:rowId xmlns:a16="http://schemas.microsoft.com/office/drawing/2014/main" val="454932816"/>
                  </a:ext>
                </a:extLst>
              </a:tr>
              <a:tr h="444349">
                <a:tc gridSpan="2">
                  <a:txBody>
                    <a:bodyPr/>
                    <a:lstStyle/>
                    <a:p>
                      <a:pPr algn="ctr"/>
                      <a:r>
                        <a:rPr lang="en-GB" dirty="0">
                          <a:solidFill>
                            <a:schemeClr val="tx1"/>
                          </a:solidFill>
                        </a:rPr>
                        <a:t>Blackbody</a:t>
                      </a:r>
                      <a:endParaRPr lang="en-ZA" dirty="0">
                        <a:solidFill>
                          <a:schemeClr val="tx1"/>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A71930"/>
                    </a:solidFill>
                  </a:tcPr>
                </a:tc>
                <a:tc hMerge="1">
                  <a:txBody>
                    <a:bodyPr/>
                    <a:lstStyle/>
                    <a:p>
                      <a:endParaRPr lang="en-ZA"/>
                    </a:p>
                  </a:txBody>
                  <a:tcPr/>
                </a:tc>
                <a:tc gridSpan="2">
                  <a:txBody>
                    <a:bodyPr/>
                    <a:lstStyle/>
                    <a:p>
                      <a:pPr algn="ctr"/>
                      <a:r>
                        <a:rPr lang="en-GB" dirty="0">
                          <a:solidFill>
                            <a:schemeClr val="tx1"/>
                          </a:solidFill>
                        </a:rPr>
                        <a:t>Bremsstrahlung</a:t>
                      </a:r>
                      <a:endParaRPr lang="en-ZA" dirty="0">
                        <a:solidFill>
                          <a:schemeClr val="tx1"/>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A71930"/>
                    </a:solidFill>
                  </a:tcPr>
                </a:tc>
                <a:tc hMerge="1">
                  <a:txBody>
                    <a:bodyPr/>
                    <a:lstStyle/>
                    <a:p>
                      <a:endParaRPr lang="en-ZA"/>
                    </a:p>
                  </a:txBody>
                  <a:tcPr/>
                </a:tc>
                <a:extLst>
                  <a:ext uri="{0D108BD9-81ED-4DB2-BD59-A6C34878D82A}">
                    <a16:rowId xmlns:a16="http://schemas.microsoft.com/office/drawing/2014/main" val="1162442858"/>
                  </a:ext>
                </a:extLst>
              </a:tr>
              <a:tr h="444349">
                <a:tc>
                  <a:txBody>
                    <a:bodyPr/>
                    <a:lstStyle/>
                    <a:p>
                      <a:r>
                        <a:rPr lang="en-GB" dirty="0">
                          <a:solidFill>
                            <a:schemeClr val="tx1"/>
                          </a:solidFill>
                        </a:rPr>
                        <a:t>T (K)</a:t>
                      </a:r>
                      <a:endParaRPr lang="en-ZA" dirty="0">
                        <a:solidFill>
                          <a:schemeClr val="tx1"/>
                        </a:solidFill>
                      </a:endParaRPr>
                    </a:p>
                  </a:txBody>
                  <a:tcPr>
                    <a:lnT w="12700" cap="flat" cmpd="sng" algn="ctr">
                      <a:solidFill>
                        <a:schemeClr val="tx1"/>
                      </a:solidFill>
                      <a:prstDash val="solid"/>
                      <a:round/>
                      <a:headEnd type="none" w="med" len="med"/>
                      <a:tailEnd type="none" w="med" len="med"/>
                    </a:lnT>
                  </a:tcPr>
                </a:tc>
                <a:tc>
                  <a:txBody>
                    <a:bodyPr/>
                    <a:lstStyle/>
                    <a:p>
                      <a:r>
                        <a:rPr lang="en-GB" dirty="0">
                          <a:solidFill>
                            <a:schemeClr val="tx1"/>
                          </a:solidFill>
                        </a:rPr>
                        <a:t>3400</a:t>
                      </a:r>
                      <a:endParaRPr lang="en-ZA"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GB" dirty="0">
                          <a:solidFill>
                            <a:schemeClr val="tx1"/>
                          </a:solidFill>
                        </a:rPr>
                        <a:t>T (K)</a:t>
                      </a:r>
                      <a:endParaRPr lang="en-ZA"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GB" dirty="0">
                          <a:solidFill>
                            <a:schemeClr val="tx1"/>
                          </a:solidFill>
                        </a:rPr>
                        <a:t>2.3e8</a:t>
                      </a:r>
                      <a:endParaRPr lang="en-ZA" dirty="0">
                        <a:solidFill>
                          <a:schemeClr val="tx1"/>
                        </a:solidFill>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09543842"/>
                  </a:ext>
                </a:extLst>
              </a:tr>
              <a:tr h="444349">
                <a:tc>
                  <a:txBody>
                    <a:bodyPr/>
                    <a:lstStyle/>
                    <a:p>
                      <a:r>
                        <a:rPr lang="en-GB" dirty="0"/>
                        <a:t>r (cm)</a:t>
                      </a:r>
                      <a:endParaRPr lang="en-ZA" dirty="0"/>
                    </a:p>
                  </a:txBody>
                  <a:tcPr/>
                </a:tc>
                <a:tc>
                  <a:txBody>
                    <a:bodyPr/>
                    <a:lstStyle/>
                    <a:p>
                      <a:r>
                        <a:rPr lang="en-GB" dirty="0"/>
                        <a:t>6.7e10</a:t>
                      </a:r>
                      <a:endParaRPr lang="en-ZA" dirty="0"/>
                    </a:p>
                  </a:txBody>
                  <a:tcPr>
                    <a:lnR w="12700" cap="flat" cmpd="sng" algn="ctr">
                      <a:solidFill>
                        <a:schemeClr val="tx1"/>
                      </a:solidFill>
                      <a:prstDash val="solid"/>
                      <a:round/>
                      <a:headEnd type="none" w="med" len="med"/>
                      <a:tailEnd type="none" w="med" len="med"/>
                    </a:lnR>
                  </a:tcPr>
                </a:tc>
                <a:tc>
                  <a:txBody>
                    <a:bodyPr/>
                    <a:lstStyle/>
                    <a:p>
                      <a:r>
                        <a:rPr lang="en-GB" dirty="0">
                          <a:solidFill>
                            <a:schemeClr val="tx1"/>
                          </a:solidFill>
                        </a:rPr>
                        <a:t>r (cm)</a:t>
                      </a:r>
                      <a:endParaRPr lang="en-ZA" dirty="0">
                        <a:solidFill>
                          <a:schemeClr val="tx1"/>
                        </a:solidFill>
                      </a:endParaRPr>
                    </a:p>
                  </a:txBody>
                  <a:tcPr>
                    <a:lnL w="12700" cap="flat" cmpd="sng" algn="ctr">
                      <a:solidFill>
                        <a:schemeClr val="tx1"/>
                      </a:solidFill>
                      <a:prstDash val="solid"/>
                      <a:round/>
                      <a:headEnd type="none" w="med" len="med"/>
                      <a:tailEnd type="none" w="med" len="med"/>
                    </a:lnL>
                  </a:tcPr>
                </a:tc>
                <a:tc>
                  <a:txBody>
                    <a:bodyPr/>
                    <a:lstStyle/>
                    <a:p>
                      <a:r>
                        <a:rPr lang="en-GB" dirty="0">
                          <a:solidFill>
                            <a:schemeClr val="tx1"/>
                          </a:solidFill>
                        </a:rPr>
                        <a:t>4.1e8</a:t>
                      </a:r>
                      <a:endParaRPr lang="en-ZA" dirty="0">
                        <a:solidFill>
                          <a:schemeClr val="tx1"/>
                        </a:solidFill>
                      </a:endParaRPr>
                    </a:p>
                  </a:txBody>
                  <a:tcPr/>
                </a:tc>
                <a:extLst>
                  <a:ext uri="{0D108BD9-81ED-4DB2-BD59-A6C34878D82A}">
                    <a16:rowId xmlns:a16="http://schemas.microsoft.com/office/drawing/2014/main" val="1028751899"/>
                  </a:ext>
                </a:extLst>
              </a:tr>
            </a:tbl>
          </a:graphicData>
        </a:graphic>
      </p:graphicFrame>
      <p:pic>
        <p:nvPicPr>
          <p:cNvPr id="13" name="Picture 12">
            <a:extLst>
              <a:ext uri="{FF2B5EF4-FFF2-40B4-BE49-F238E27FC236}">
                <a16:creationId xmlns:a16="http://schemas.microsoft.com/office/drawing/2014/main" id="{36580A18-AD8B-9ED0-21F1-FFB261763263}"/>
              </a:ext>
            </a:extLst>
          </p:cNvPr>
          <p:cNvPicPr>
            <a:picLocks noChangeAspect="1"/>
          </p:cNvPicPr>
          <p:nvPr/>
        </p:nvPicPr>
        <p:blipFill>
          <a:blip r:embed="rId3"/>
          <a:srcRect t="14300" b="72151"/>
          <a:stretch>
            <a:fillRect/>
          </a:stretch>
        </p:blipFill>
        <p:spPr>
          <a:xfrm>
            <a:off x="4193444" y="2487424"/>
            <a:ext cx="8001731" cy="3041981"/>
          </a:xfrm>
          <a:prstGeom prst="rect">
            <a:avLst/>
          </a:prstGeom>
        </p:spPr>
      </p:pic>
    </p:spTree>
    <p:extLst>
      <p:ext uri="{BB962C8B-B14F-4D97-AF65-F5344CB8AC3E}">
        <p14:creationId xmlns:p14="http://schemas.microsoft.com/office/powerpoint/2010/main" val="1336283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C00602-A66F-DEDF-1B15-194840DA4336}"/>
              </a:ext>
            </a:extLst>
          </p:cNvPr>
          <p:cNvPicPr>
            <a:picLocks noChangeAspect="1"/>
          </p:cNvPicPr>
          <p:nvPr/>
        </p:nvPicPr>
        <p:blipFill>
          <a:blip r:embed="rId2"/>
          <a:stretch>
            <a:fillRect/>
          </a:stretch>
        </p:blipFill>
        <p:spPr>
          <a:xfrm>
            <a:off x="2065136" y="3117817"/>
            <a:ext cx="8064896" cy="2808312"/>
          </a:xfrm>
          <a:prstGeom prst="rect">
            <a:avLst/>
          </a:prstGeom>
        </p:spPr>
      </p:pic>
      <p:sp>
        <p:nvSpPr>
          <p:cNvPr id="3" name="Rectangle 2">
            <a:extLst>
              <a:ext uri="{FF2B5EF4-FFF2-40B4-BE49-F238E27FC236}">
                <a16:creationId xmlns:a16="http://schemas.microsoft.com/office/drawing/2014/main" id="{A6955A27-A88E-B784-87B4-7A4D2D0A8DB3}"/>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pic>
        <p:nvPicPr>
          <p:cNvPr id="4" name="New picture">
            <a:extLst>
              <a:ext uri="{FF2B5EF4-FFF2-40B4-BE49-F238E27FC236}">
                <a16:creationId xmlns:a16="http://schemas.microsoft.com/office/drawing/2014/main" id="{4BE58F56-2E8A-9076-F58E-A158D1C564C3}"/>
              </a:ext>
            </a:extLst>
          </p:cNvPr>
          <p:cNvPicPr/>
          <p:nvPr/>
        </p:nvPicPr>
        <p:blipFill>
          <a:blip r:embed="rId3"/>
          <a:srcRect b="75846"/>
          <a:stretch>
            <a:fillRect/>
          </a:stretch>
        </p:blipFill>
        <p:spPr>
          <a:xfrm>
            <a:off x="1777105" y="96577"/>
            <a:ext cx="8640959" cy="2992922"/>
          </a:xfrm>
          <a:prstGeom prst="rect">
            <a:avLst/>
          </a:prstGeom>
        </p:spPr>
      </p:pic>
      <p:sp>
        <p:nvSpPr>
          <p:cNvPr id="6" name="TextBox 5">
            <a:extLst>
              <a:ext uri="{FF2B5EF4-FFF2-40B4-BE49-F238E27FC236}">
                <a16:creationId xmlns:a16="http://schemas.microsoft.com/office/drawing/2014/main" id="{B9DD40C5-4A63-8150-471F-5D80A5E1AE75}"/>
              </a:ext>
            </a:extLst>
          </p:cNvPr>
          <p:cNvSpPr txBox="1"/>
          <p:nvPr/>
        </p:nvSpPr>
        <p:spPr>
          <a:xfrm>
            <a:off x="0" y="5806058"/>
            <a:ext cx="3089307" cy="307777"/>
          </a:xfrm>
          <a:prstGeom prst="rect">
            <a:avLst/>
          </a:prstGeom>
          <a:noFill/>
        </p:spPr>
        <p:txBody>
          <a:bodyPr wrap="none" rtlCol="0">
            <a:spAutoFit/>
          </a:bodyPr>
          <a:lstStyle/>
          <a:p>
            <a:r>
              <a:rPr lang="en-GB" sz="1400" dirty="0"/>
              <a:t>Kersten et al.</a:t>
            </a:r>
            <a:r>
              <a:rPr lang="en-ZA" sz="1400" dirty="0"/>
              <a:t>, 2025; Hessman, 1989</a:t>
            </a:r>
          </a:p>
        </p:txBody>
      </p:sp>
    </p:spTree>
    <p:extLst>
      <p:ext uri="{BB962C8B-B14F-4D97-AF65-F5344CB8AC3E}">
        <p14:creationId xmlns:p14="http://schemas.microsoft.com/office/powerpoint/2010/main" val="1188953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876D2-087E-6EA1-E0A1-8078862AC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F576FB-0C09-9EEE-9C91-FC5837693441}"/>
              </a:ext>
            </a:extLst>
          </p:cNvPr>
          <p:cNvSpPr>
            <a:spLocks noGrp="1"/>
          </p:cNvSpPr>
          <p:nvPr>
            <p:ph type="title"/>
          </p:nvPr>
        </p:nvSpPr>
        <p:spPr>
          <a:xfrm>
            <a:off x="0" y="0"/>
            <a:ext cx="10975658" cy="809815"/>
          </a:xfrm>
        </p:spPr>
        <p:txBody>
          <a:bodyPr>
            <a:normAutofit fontScale="90000"/>
          </a:bodyPr>
          <a:lstStyle/>
          <a:p>
            <a:pPr algn="l"/>
            <a:r>
              <a:rPr lang="en-GB" sz="54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Results- V426 Ophiuchi</a:t>
            </a:r>
            <a:endParaRPr lang="en-ZA" u="sng" dirty="0"/>
          </a:p>
        </p:txBody>
      </p:sp>
      <p:sp>
        <p:nvSpPr>
          <p:cNvPr id="6" name="Rectangle 5">
            <a:extLst>
              <a:ext uri="{FF2B5EF4-FFF2-40B4-BE49-F238E27FC236}">
                <a16:creationId xmlns:a16="http://schemas.microsoft.com/office/drawing/2014/main" id="{F3464772-2A57-879C-8F45-665706A46502}"/>
              </a:ext>
            </a:extLst>
          </p:cNvPr>
          <p:cNvSpPr/>
          <p:nvPr/>
        </p:nvSpPr>
        <p:spPr>
          <a:xfrm>
            <a:off x="18409" y="6238106"/>
            <a:ext cx="1830706" cy="415498"/>
          </a:xfrm>
          <a:prstGeom prst="rect">
            <a:avLst/>
          </a:prstGeom>
          <a:noFill/>
        </p:spPr>
        <p:txBody>
          <a:bodyPr wrap="square" lIns="91440" tIns="45720" rIns="91440" bIns="45720">
            <a:spAutoFit/>
          </a:bodyPr>
          <a:lstStyle/>
          <a:p>
            <a:pPr marL="0" marR="0" lvl="0" indent="0" algn="l" defTabSz="1088776"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rPr>
              <a:t>HEASA 2026</a:t>
            </a:r>
          </a:p>
        </p:txBody>
      </p:sp>
      <p:graphicFrame>
        <p:nvGraphicFramePr>
          <p:cNvPr id="9" name="Table 8">
            <a:extLst>
              <a:ext uri="{FF2B5EF4-FFF2-40B4-BE49-F238E27FC236}">
                <a16:creationId xmlns:a16="http://schemas.microsoft.com/office/drawing/2014/main" id="{F51EF1DB-0E31-2B58-7EA7-767CE0606C34}"/>
              </a:ext>
            </a:extLst>
          </p:cNvPr>
          <p:cNvGraphicFramePr>
            <a:graphicFrameLocks noGrp="1"/>
          </p:cNvGraphicFramePr>
          <p:nvPr>
            <p:extLst>
              <p:ext uri="{D42A27DB-BD31-4B8C-83A1-F6EECF244321}">
                <p14:modId xmlns:p14="http://schemas.microsoft.com/office/powerpoint/2010/main" val="4084241543"/>
              </p:ext>
            </p:extLst>
          </p:nvPr>
        </p:nvGraphicFramePr>
        <p:xfrm>
          <a:off x="6745659" y="1557586"/>
          <a:ext cx="4641124" cy="1645920"/>
        </p:xfrm>
        <a:graphic>
          <a:graphicData uri="http://schemas.openxmlformats.org/drawingml/2006/table">
            <a:tbl>
              <a:tblPr firstRow="1" bandRow="1">
                <a:tableStyleId>{21E4AEA4-8DFA-4A89-87EB-49C32662AFE0}</a:tableStyleId>
              </a:tblPr>
              <a:tblGrid>
                <a:gridCol w="2320562">
                  <a:extLst>
                    <a:ext uri="{9D8B030D-6E8A-4147-A177-3AD203B41FA5}">
                      <a16:colId xmlns:a16="http://schemas.microsoft.com/office/drawing/2014/main" val="1563080273"/>
                    </a:ext>
                  </a:extLst>
                </a:gridCol>
                <a:gridCol w="2320562">
                  <a:extLst>
                    <a:ext uri="{9D8B030D-6E8A-4147-A177-3AD203B41FA5}">
                      <a16:colId xmlns:a16="http://schemas.microsoft.com/office/drawing/2014/main" val="2553155855"/>
                    </a:ext>
                  </a:extLst>
                </a:gridCol>
              </a:tblGrid>
              <a:tr h="370840">
                <a:tc>
                  <a:txBody>
                    <a:bodyPr/>
                    <a:lstStyle/>
                    <a:p>
                      <a:r>
                        <a:rPr lang="en-GB" dirty="0"/>
                        <a:t>Parameter</a:t>
                      </a:r>
                      <a:endParaRPr lang="en-ZA" dirty="0"/>
                    </a:p>
                  </a:txBody>
                  <a:tcPr/>
                </a:tc>
                <a:tc>
                  <a:txBody>
                    <a:bodyPr/>
                    <a:lstStyle/>
                    <a:p>
                      <a:r>
                        <a:rPr lang="en-GB" dirty="0"/>
                        <a:t>Value</a:t>
                      </a:r>
                      <a:endParaRPr lang="en-ZA" dirty="0"/>
                    </a:p>
                  </a:txBody>
                  <a:tcPr/>
                </a:tc>
                <a:extLst>
                  <a:ext uri="{0D108BD9-81ED-4DB2-BD59-A6C34878D82A}">
                    <a16:rowId xmlns:a16="http://schemas.microsoft.com/office/drawing/2014/main" val="3896900972"/>
                  </a:ext>
                </a:extLst>
              </a:tr>
              <a:tr h="370840">
                <a:tc>
                  <a:txBody>
                    <a:bodyPr/>
                    <a:lstStyle/>
                    <a:p>
                      <a:r>
                        <a:rPr lang="en-GB" dirty="0"/>
                        <a:t>E</a:t>
                      </a:r>
                      <a:r>
                        <a:rPr lang="en-GB" baseline="-25000" dirty="0"/>
                        <a:t>0</a:t>
                      </a:r>
                      <a:endParaRPr lang="en-ZA" dirty="0"/>
                    </a:p>
                  </a:txBody>
                  <a:tcPr/>
                </a:tc>
                <a:tc>
                  <a:txBody>
                    <a:bodyPr/>
                    <a:lstStyle/>
                    <a:p>
                      <a:r>
                        <a:rPr lang="en-GB" dirty="0"/>
                        <a:t>2.3 MeV</a:t>
                      </a:r>
                      <a:endParaRPr lang="en-ZA" dirty="0"/>
                    </a:p>
                  </a:txBody>
                  <a:tcPr/>
                </a:tc>
                <a:extLst>
                  <a:ext uri="{0D108BD9-81ED-4DB2-BD59-A6C34878D82A}">
                    <a16:rowId xmlns:a16="http://schemas.microsoft.com/office/drawing/2014/main" val="4029453704"/>
                  </a:ext>
                </a:extLst>
              </a:tr>
              <a:tr h="370840">
                <a:tc>
                  <a:txBody>
                    <a:bodyPr/>
                    <a:lstStyle/>
                    <a:p>
                      <a:r>
                        <a:rPr lang="en-GB" dirty="0"/>
                        <a:t>B</a:t>
                      </a:r>
                      <a:r>
                        <a:rPr lang="en-GB" baseline="-25000" dirty="0"/>
                        <a:t>0</a:t>
                      </a:r>
                      <a:endParaRPr lang="en-ZA" dirty="0"/>
                    </a:p>
                  </a:txBody>
                  <a:tcPr/>
                </a:tc>
                <a:tc>
                  <a:txBody>
                    <a:bodyPr/>
                    <a:lstStyle/>
                    <a:p>
                      <a:r>
                        <a:rPr lang="en-GB" dirty="0"/>
                        <a:t>2.5 G</a:t>
                      </a:r>
                      <a:endParaRPr lang="en-ZA" dirty="0"/>
                    </a:p>
                  </a:txBody>
                  <a:tcPr/>
                </a:tc>
                <a:extLst>
                  <a:ext uri="{0D108BD9-81ED-4DB2-BD59-A6C34878D82A}">
                    <a16:rowId xmlns:a16="http://schemas.microsoft.com/office/drawing/2014/main" val="398990180"/>
                  </a:ext>
                </a:extLst>
              </a:tr>
              <a:tr h="370840">
                <a:tc>
                  <a:txBody>
                    <a:bodyPr/>
                    <a:lstStyle/>
                    <a:p>
                      <a:r>
                        <a:rPr lang="el-GR" dirty="0"/>
                        <a:t>δ</a:t>
                      </a:r>
                      <a:endParaRPr lang="en-ZA" dirty="0"/>
                    </a:p>
                  </a:txBody>
                  <a:tcPr/>
                </a:tc>
                <a:tc>
                  <a:txBody>
                    <a:bodyPr/>
                    <a:lstStyle/>
                    <a:p>
                      <a:r>
                        <a:rPr lang="en-GB" dirty="0"/>
                        <a:t>2.3</a:t>
                      </a:r>
                      <a:endParaRPr lang="en-ZA" dirty="0"/>
                    </a:p>
                  </a:txBody>
                  <a:tcPr/>
                </a:tc>
                <a:extLst>
                  <a:ext uri="{0D108BD9-81ED-4DB2-BD59-A6C34878D82A}">
                    <a16:rowId xmlns:a16="http://schemas.microsoft.com/office/drawing/2014/main" val="3172483718"/>
                  </a:ext>
                </a:extLst>
              </a:tr>
            </a:tbl>
          </a:graphicData>
        </a:graphic>
      </p:graphicFrame>
      <p:sp>
        <p:nvSpPr>
          <p:cNvPr id="7" name="TextBox 6">
            <a:extLst>
              <a:ext uri="{FF2B5EF4-FFF2-40B4-BE49-F238E27FC236}">
                <a16:creationId xmlns:a16="http://schemas.microsoft.com/office/drawing/2014/main" id="{5030D7E5-6058-2F2F-F9A7-5AD71F99062D}"/>
              </a:ext>
            </a:extLst>
          </p:cNvPr>
          <p:cNvSpPr txBox="1"/>
          <p:nvPr/>
        </p:nvSpPr>
        <p:spPr>
          <a:xfrm>
            <a:off x="0" y="5806058"/>
            <a:ext cx="1736373" cy="307777"/>
          </a:xfrm>
          <a:prstGeom prst="rect">
            <a:avLst/>
          </a:prstGeom>
          <a:noFill/>
        </p:spPr>
        <p:txBody>
          <a:bodyPr wrap="none" rtlCol="0">
            <a:spAutoFit/>
          </a:bodyPr>
          <a:lstStyle/>
          <a:p>
            <a:pPr marL="0" marR="0" lvl="0" indent="0" algn="l" defTabSz="1088776"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a:ea typeface="+mn-ea"/>
                <a:cs typeface="+mn-cs"/>
              </a:rPr>
              <a:t>Kersten et al.</a:t>
            </a:r>
            <a:r>
              <a:rPr kumimoji="0" lang="en-ZA" sz="1400" b="0" i="0" u="none" strike="noStrike" kern="1200" cap="none" spc="0" normalizeH="0" baseline="0" noProof="0" dirty="0">
                <a:ln>
                  <a:noFill/>
                </a:ln>
                <a:solidFill>
                  <a:prstClr val="black"/>
                </a:solidFill>
                <a:effectLst/>
                <a:uLnTx/>
                <a:uFillTx/>
                <a:latin typeface="Arial"/>
                <a:ea typeface="+mn-ea"/>
                <a:cs typeface="+mn-cs"/>
              </a:rPr>
              <a:t>, 2025</a:t>
            </a:r>
          </a:p>
        </p:txBody>
      </p:sp>
      <p:pic>
        <p:nvPicPr>
          <p:cNvPr id="8" name="Picture 7">
            <a:extLst>
              <a:ext uri="{FF2B5EF4-FFF2-40B4-BE49-F238E27FC236}">
                <a16:creationId xmlns:a16="http://schemas.microsoft.com/office/drawing/2014/main" id="{D829E2F2-B191-8D33-BB4D-DD6C1A713F3C}"/>
              </a:ext>
            </a:extLst>
          </p:cNvPr>
          <p:cNvPicPr>
            <a:picLocks noChangeAspect="1"/>
          </p:cNvPicPr>
          <p:nvPr/>
        </p:nvPicPr>
        <p:blipFill>
          <a:blip r:embed="rId3"/>
          <a:stretch>
            <a:fillRect/>
          </a:stretch>
        </p:blipFill>
        <p:spPr>
          <a:xfrm>
            <a:off x="668337" y="1017518"/>
            <a:ext cx="5429250" cy="4371975"/>
          </a:xfrm>
          <a:prstGeom prst="rect">
            <a:avLst/>
          </a:prstGeom>
        </p:spPr>
      </p:pic>
    </p:spTree>
    <p:extLst>
      <p:ext uri="{BB962C8B-B14F-4D97-AF65-F5344CB8AC3E}">
        <p14:creationId xmlns:p14="http://schemas.microsoft.com/office/powerpoint/2010/main" val="2317992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0DA99-9B55-EEF4-E2E9-D76F1371F1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ED3EFB-9A33-9B54-B227-3F2323ED0BC7}"/>
              </a:ext>
            </a:extLst>
          </p:cNvPr>
          <p:cNvSpPr>
            <a:spLocks noGrp="1"/>
          </p:cNvSpPr>
          <p:nvPr>
            <p:ph type="title"/>
          </p:nvPr>
        </p:nvSpPr>
        <p:spPr>
          <a:xfrm>
            <a:off x="0" y="0"/>
            <a:ext cx="10975658" cy="913551"/>
          </a:xfrm>
        </p:spPr>
        <p:txBody>
          <a:bodyPr>
            <a:normAutofit/>
          </a:bodyPr>
          <a:lstStyle/>
          <a:p>
            <a:pPr algn="l"/>
            <a:r>
              <a:rPr lang="en-GB" sz="49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Results-RU Pegasi</a:t>
            </a:r>
            <a:endParaRPr lang="en-ZA" sz="4900" u="sng" dirty="0"/>
          </a:p>
        </p:txBody>
      </p:sp>
      <p:sp>
        <p:nvSpPr>
          <p:cNvPr id="6" name="Rectangle 5">
            <a:extLst>
              <a:ext uri="{FF2B5EF4-FFF2-40B4-BE49-F238E27FC236}">
                <a16:creationId xmlns:a16="http://schemas.microsoft.com/office/drawing/2014/main" id="{BBCF7EA9-915C-F43A-1E4A-5249F31B14A4}"/>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graphicFrame>
        <p:nvGraphicFramePr>
          <p:cNvPr id="8" name="Table 7">
            <a:extLst>
              <a:ext uri="{FF2B5EF4-FFF2-40B4-BE49-F238E27FC236}">
                <a16:creationId xmlns:a16="http://schemas.microsoft.com/office/drawing/2014/main" id="{4FB84E1C-6A98-40C3-AA8A-A4892349FAB8}"/>
              </a:ext>
            </a:extLst>
          </p:cNvPr>
          <p:cNvGraphicFramePr>
            <a:graphicFrameLocks noGrp="1"/>
          </p:cNvGraphicFramePr>
          <p:nvPr>
            <p:extLst>
              <p:ext uri="{D42A27DB-BD31-4B8C-83A1-F6EECF244321}">
                <p14:modId xmlns:p14="http://schemas.microsoft.com/office/powerpoint/2010/main" val="1629205726"/>
              </p:ext>
            </p:extLst>
          </p:nvPr>
        </p:nvGraphicFramePr>
        <p:xfrm>
          <a:off x="6745659" y="1557586"/>
          <a:ext cx="4641124" cy="1645920"/>
        </p:xfrm>
        <a:graphic>
          <a:graphicData uri="http://schemas.openxmlformats.org/drawingml/2006/table">
            <a:tbl>
              <a:tblPr firstRow="1" bandRow="1">
                <a:tableStyleId>{21E4AEA4-8DFA-4A89-87EB-49C32662AFE0}</a:tableStyleId>
              </a:tblPr>
              <a:tblGrid>
                <a:gridCol w="2320562">
                  <a:extLst>
                    <a:ext uri="{9D8B030D-6E8A-4147-A177-3AD203B41FA5}">
                      <a16:colId xmlns:a16="http://schemas.microsoft.com/office/drawing/2014/main" val="1563080273"/>
                    </a:ext>
                  </a:extLst>
                </a:gridCol>
                <a:gridCol w="2320562">
                  <a:extLst>
                    <a:ext uri="{9D8B030D-6E8A-4147-A177-3AD203B41FA5}">
                      <a16:colId xmlns:a16="http://schemas.microsoft.com/office/drawing/2014/main" val="2553155855"/>
                    </a:ext>
                  </a:extLst>
                </a:gridCol>
              </a:tblGrid>
              <a:tr h="370840">
                <a:tc>
                  <a:txBody>
                    <a:bodyPr/>
                    <a:lstStyle/>
                    <a:p>
                      <a:r>
                        <a:rPr lang="en-GB" dirty="0"/>
                        <a:t>Parameter</a:t>
                      </a:r>
                      <a:endParaRPr lang="en-ZA" dirty="0"/>
                    </a:p>
                  </a:txBody>
                  <a:tcPr/>
                </a:tc>
                <a:tc>
                  <a:txBody>
                    <a:bodyPr/>
                    <a:lstStyle/>
                    <a:p>
                      <a:r>
                        <a:rPr lang="en-GB" dirty="0"/>
                        <a:t>Value</a:t>
                      </a:r>
                      <a:endParaRPr lang="en-ZA" dirty="0"/>
                    </a:p>
                  </a:txBody>
                  <a:tcPr/>
                </a:tc>
                <a:extLst>
                  <a:ext uri="{0D108BD9-81ED-4DB2-BD59-A6C34878D82A}">
                    <a16:rowId xmlns:a16="http://schemas.microsoft.com/office/drawing/2014/main" val="3896900972"/>
                  </a:ext>
                </a:extLst>
              </a:tr>
              <a:tr h="370840">
                <a:tc>
                  <a:txBody>
                    <a:bodyPr/>
                    <a:lstStyle/>
                    <a:p>
                      <a:r>
                        <a:rPr lang="en-GB" dirty="0"/>
                        <a:t>E</a:t>
                      </a:r>
                      <a:r>
                        <a:rPr lang="en-GB" baseline="-25000" dirty="0"/>
                        <a:t>0</a:t>
                      </a:r>
                      <a:endParaRPr lang="en-ZA" dirty="0"/>
                    </a:p>
                  </a:txBody>
                  <a:tcPr/>
                </a:tc>
                <a:tc>
                  <a:txBody>
                    <a:bodyPr/>
                    <a:lstStyle/>
                    <a:p>
                      <a:r>
                        <a:rPr lang="en-GB" dirty="0"/>
                        <a:t>1.4 MeV</a:t>
                      </a:r>
                      <a:endParaRPr lang="en-ZA" dirty="0"/>
                    </a:p>
                  </a:txBody>
                  <a:tcPr/>
                </a:tc>
                <a:extLst>
                  <a:ext uri="{0D108BD9-81ED-4DB2-BD59-A6C34878D82A}">
                    <a16:rowId xmlns:a16="http://schemas.microsoft.com/office/drawing/2014/main" val="4029453704"/>
                  </a:ext>
                </a:extLst>
              </a:tr>
              <a:tr h="370840">
                <a:tc>
                  <a:txBody>
                    <a:bodyPr/>
                    <a:lstStyle/>
                    <a:p>
                      <a:r>
                        <a:rPr lang="en-GB" dirty="0"/>
                        <a:t>B</a:t>
                      </a:r>
                      <a:r>
                        <a:rPr lang="en-GB" baseline="-25000" dirty="0"/>
                        <a:t>0</a:t>
                      </a:r>
                      <a:endParaRPr lang="en-ZA" dirty="0"/>
                    </a:p>
                  </a:txBody>
                  <a:tcPr/>
                </a:tc>
                <a:tc>
                  <a:txBody>
                    <a:bodyPr/>
                    <a:lstStyle/>
                    <a:p>
                      <a:r>
                        <a:rPr lang="en-GB" dirty="0"/>
                        <a:t>2.1 G</a:t>
                      </a:r>
                      <a:endParaRPr lang="en-ZA" dirty="0"/>
                    </a:p>
                  </a:txBody>
                  <a:tcPr/>
                </a:tc>
                <a:extLst>
                  <a:ext uri="{0D108BD9-81ED-4DB2-BD59-A6C34878D82A}">
                    <a16:rowId xmlns:a16="http://schemas.microsoft.com/office/drawing/2014/main" val="398990180"/>
                  </a:ext>
                </a:extLst>
              </a:tr>
              <a:tr h="370840">
                <a:tc>
                  <a:txBody>
                    <a:bodyPr/>
                    <a:lstStyle/>
                    <a:p>
                      <a:r>
                        <a:rPr lang="el-GR" dirty="0"/>
                        <a:t>δ</a:t>
                      </a:r>
                      <a:endParaRPr lang="en-ZA" dirty="0"/>
                    </a:p>
                  </a:txBody>
                  <a:tcPr/>
                </a:tc>
                <a:tc>
                  <a:txBody>
                    <a:bodyPr/>
                    <a:lstStyle/>
                    <a:p>
                      <a:r>
                        <a:rPr lang="en-GB" dirty="0"/>
                        <a:t>2.9</a:t>
                      </a:r>
                      <a:endParaRPr lang="en-ZA" dirty="0"/>
                    </a:p>
                  </a:txBody>
                  <a:tcPr/>
                </a:tc>
                <a:extLst>
                  <a:ext uri="{0D108BD9-81ED-4DB2-BD59-A6C34878D82A}">
                    <a16:rowId xmlns:a16="http://schemas.microsoft.com/office/drawing/2014/main" val="3172483718"/>
                  </a:ext>
                </a:extLst>
              </a:tr>
            </a:tbl>
          </a:graphicData>
        </a:graphic>
      </p:graphicFrame>
      <p:sp>
        <p:nvSpPr>
          <p:cNvPr id="4" name="TextBox 3">
            <a:extLst>
              <a:ext uri="{FF2B5EF4-FFF2-40B4-BE49-F238E27FC236}">
                <a16:creationId xmlns:a16="http://schemas.microsoft.com/office/drawing/2014/main" id="{0E84C704-E820-043B-73F5-E49706D67D20}"/>
              </a:ext>
            </a:extLst>
          </p:cNvPr>
          <p:cNvSpPr txBox="1"/>
          <p:nvPr/>
        </p:nvSpPr>
        <p:spPr>
          <a:xfrm>
            <a:off x="0" y="5806058"/>
            <a:ext cx="1736373" cy="307777"/>
          </a:xfrm>
          <a:prstGeom prst="rect">
            <a:avLst/>
          </a:prstGeom>
          <a:noFill/>
        </p:spPr>
        <p:txBody>
          <a:bodyPr wrap="none" rtlCol="0">
            <a:spAutoFit/>
          </a:bodyPr>
          <a:lstStyle/>
          <a:p>
            <a:r>
              <a:rPr lang="en-GB" sz="1400" dirty="0"/>
              <a:t>Kersten et al.</a:t>
            </a:r>
            <a:r>
              <a:rPr lang="en-ZA" sz="1400" dirty="0"/>
              <a:t>, 2025</a:t>
            </a:r>
          </a:p>
        </p:txBody>
      </p:sp>
      <p:pic>
        <p:nvPicPr>
          <p:cNvPr id="7" name="Picture 6">
            <a:extLst>
              <a:ext uri="{FF2B5EF4-FFF2-40B4-BE49-F238E27FC236}">
                <a16:creationId xmlns:a16="http://schemas.microsoft.com/office/drawing/2014/main" id="{FED24CE6-8492-3307-F1F4-0381C92B6792}"/>
              </a:ext>
            </a:extLst>
          </p:cNvPr>
          <p:cNvPicPr>
            <a:picLocks noChangeAspect="1"/>
          </p:cNvPicPr>
          <p:nvPr/>
        </p:nvPicPr>
        <p:blipFill>
          <a:blip r:embed="rId3"/>
          <a:stretch>
            <a:fillRect/>
          </a:stretch>
        </p:blipFill>
        <p:spPr>
          <a:xfrm>
            <a:off x="668337" y="1243806"/>
            <a:ext cx="5429250" cy="4371975"/>
          </a:xfrm>
          <a:prstGeom prst="rect">
            <a:avLst/>
          </a:prstGeom>
        </p:spPr>
      </p:pic>
    </p:spTree>
    <p:extLst>
      <p:ext uri="{BB962C8B-B14F-4D97-AF65-F5344CB8AC3E}">
        <p14:creationId xmlns:p14="http://schemas.microsoft.com/office/powerpoint/2010/main" val="253066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39CD3-381C-882D-EE85-025BC97598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24CD4D-8E3F-FF31-FA0A-BE5D968D39F7}"/>
              </a:ext>
            </a:extLst>
          </p:cNvPr>
          <p:cNvSpPr>
            <a:spLocks noGrp="1"/>
          </p:cNvSpPr>
          <p:nvPr>
            <p:ph type="title"/>
          </p:nvPr>
        </p:nvSpPr>
        <p:spPr>
          <a:xfrm>
            <a:off x="14393" y="32680"/>
            <a:ext cx="10975658" cy="937281"/>
          </a:xfrm>
        </p:spPr>
        <p:txBody>
          <a:bodyPr>
            <a:normAutofit/>
          </a:bodyPr>
          <a:lstStyle/>
          <a:p>
            <a:pPr algn="l"/>
            <a:r>
              <a:rPr lang="en-GB" sz="49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Results- IP Pegasi</a:t>
            </a:r>
            <a:endParaRPr lang="en-ZA" sz="4900" u="sng" dirty="0"/>
          </a:p>
        </p:txBody>
      </p:sp>
      <p:sp>
        <p:nvSpPr>
          <p:cNvPr id="6" name="Rectangle 5">
            <a:extLst>
              <a:ext uri="{FF2B5EF4-FFF2-40B4-BE49-F238E27FC236}">
                <a16:creationId xmlns:a16="http://schemas.microsoft.com/office/drawing/2014/main" id="{6AAF750F-A888-8F9D-AC19-88A65B5D1C3D}"/>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graphicFrame>
        <p:nvGraphicFramePr>
          <p:cNvPr id="9" name="Table 8">
            <a:extLst>
              <a:ext uri="{FF2B5EF4-FFF2-40B4-BE49-F238E27FC236}">
                <a16:creationId xmlns:a16="http://schemas.microsoft.com/office/drawing/2014/main" id="{73E6EA84-8FC4-61C4-09CA-ACABFCE8F7CE}"/>
              </a:ext>
            </a:extLst>
          </p:cNvPr>
          <p:cNvGraphicFramePr>
            <a:graphicFrameLocks noGrp="1"/>
          </p:cNvGraphicFramePr>
          <p:nvPr>
            <p:extLst>
              <p:ext uri="{D42A27DB-BD31-4B8C-83A1-F6EECF244321}">
                <p14:modId xmlns:p14="http://schemas.microsoft.com/office/powerpoint/2010/main" val="3433103403"/>
              </p:ext>
            </p:extLst>
          </p:nvPr>
        </p:nvGraphicFramePr>
        <p:xfrm>
          <a:off x="6745659" y="1557586"/>
          <a:ext cx="4641124" cy="1645920"/>
        </p:xfrm>
        <a:graphic>
          <a:graphicData uri="http://schemas.openxmlformats.org/drawingml/2006/table">
            <a:tbl>
              <a:tblPr firstRow="1" bandRow="1">
                <a:tableStyleId>{21E4AEA4-8DFA-4A89-87EB-49C32662AFE0}</a:tableStyleId>
              </a:tblPr>
              <a:tblGrid>
                <a:gridCol w="2320562">
                  <a:extLst>
                    <a:ext uri="{9D8B030D-6E8A-4147-A177-3AD203B41FA5}">
                      <a16:colId xmlns:a16="http://schemas.microsoft.com/office/drawing/2014/main" val="1563080273"/>
                    </a:ext>
                  </a:extLst>
                </a:gridCol>
                <a:gridCol w="2320562">
                  <a:extLst>
                    <a:ext uri="{9D8B030D-6E8A-4147-A177-3AD203B41FA5}">
                      <a16:colId xmlns:a16="http://schemas.microsoft.com/office/drawing/2014/main" val="2553155855"/>
                    </a:ext>
                  </a:extLst>
                </a:gridCol>
              </a:tblGrid>
              <a:tr h="370840">
                <a:tc>
                  <a:txBody>
                    <a:bodyPr/>
                    <a:lstStyle/>
                    <a:p>
                      <a:r>
                        <a:rPr lang="en-GB" dirty="0"/>
                        <a:t>Parameter</a:t>
                      </a:r>
                      <a:endParaRPr lang="en-ZA" dirty="0"/>
                    </a:p>
                  </a:txBody>
                  <a:tcPr/>
                </a:tc>
                <a:tc>
                  <a:txBody>
                    <a:bodyPr/>
                    <a:lstStyle/>
                    <a:p>
                      <a:r>
                        <a:rPr lang="en-GB" dirty="0"/>
                        <a:t>Value</a:t>
                      </a:r>
                      <a:endParaRPr lang="en-ZA" dirty="0"/>
                    </a:p>
                  </a:txBody>
                  <a:tcPr/>
                </a:tc>
                <a:extLst>
                  <a:ext uri="{0D108BD9-81ED-4DB2-BD59-A6C34878D82A}">
                    <a16:rowId xmlns:a16="http://schemas.microsoft.com/office/drawing/2014/main" val="3896900972"/>
                  </a:ext>
                </a:extLst>
              </a:tr>
              <a:tr h="370840">
                <a:tc>
                  <a:txBody>
                    <a:bodyPr/>
                    <a:lstStyle/>
                    <a:p>
                      <a:r>
                        <a:rPr lang="en-GB" dirty="0"/>
                        <a:t>E</a:t>
                      </a:r>
                      <a:r>
                        <a:rPr lang="en-GB" baseline="-25000" dirty="0"/>
                        <a:t>0</a:t>
                      </a:r>
                      <a:endParaRPr lang="en-ZA" dirty="0"/>
                    </a:p>
                  </a:txBody>
                  <a:tcPr/>
                </a:tc>
                <a:tc>
                  <a:txBody>
                    <a:bodyPr/>
                    <a:lstStyle/>
                    <a:p>
                      <a:r>
                        <a:rPr lang="en-GB" dirty="0"/>
                        <a:t>1 MeV</a:t>
                      </a:r>
                      <a:endParaRPr lang="en-ZA" dirty="0"/>
                    </a:p>
                  </a:txBody>
                  <a:tcPr/>
                </a:tc>
                <a:extLst>
                  <a:ext uri="{0D108BD9-81ED-4DB2-BD59-A6C34878D82A}">
                    <a16:rowId xmlns:a16="http://schemas.microsoft.com/office/drawing/2014/main" val="4029453704"/>
                  </a:ext>
                </a:extLst>
              </a:tr>
              <a:tr h="370840">
                <a:tc>
                  <a:txBody>
                    <a:bodyPr/>
                    <a:lstStyle/>
                    <a:p>
                      <a:r>
                        <a:rPr lang="en-GB" dirty="0"/>
                        <a:t>B</a:t>
                      </a:r>
                      <a:r>
                        <a:rPr lang="en-GB" baseline="-25000" dirty="0"/>
                        <a:t>0</a:t>
                      </a:r>
                      <a:endParaRPr lang="en-ZA" dirty="0"/>
                    </a:p>
                  </a:txBody>
                  <a:tcPr/>
                </a:tc>
                <a:tc>
                  <a:txBody>
                    <a:bodyPr/>
                    <a:lstStyle/>
                    <a:p>
                      <a:r>
                        <a:rPr lang="en-GB" dirty="0"/>
                        <a:t>2.15 G</a:t>
                      </a:r>
                      <a:endParaRPr lang="en-ZA" dirty="0"/>
                    </a:p>
                  </a:txBody>
                  <a:tcPr/>
                </a:tc>
                <a:extLst>
                  <a:ext uri="{0D108BD9-81ED-4DB2-BD59-A6C34878D82A}">
                    <a16:rowId xmlns:a16="http://schemas.microsoft.com/office/drawing/2014/main" val="398990180"/>
                  </a:ext>
                </a:extLst>
              </a:tr>
              <a:tr h="370840">
                <a:tc>
                  <a:txBody>
                    <a:bodyPr/>
                    <a:lstStyle/>
                    <a:p>
                      <a:r>
                        <a:rPr lang="el-GR" dirty="0"/>
                        <a:t>δ</a:t>
                      </a:r>
                      <a:endParaRPr lang="en-ZA" dirty="0"/>
                    </a:p>
                  </a:txBody>
                  <a:tcPr/>
                </a:tc>
                <a:tc>
                  <a:txBody>
                    <a:bodyPr/>
                    <a:lstStyle/>
                    <a:p>
                      <a:r>
                        <a:rPr lang="en-GB" dirty="0"/>
                        <a:t>2.9</a:t>
                      </a:r>
                      <a:endParaRPr lang="en-ZA" dirty="0"/>
                    </a:p>
                  </a:txBody>
                  <a:tcPr/>
                </a:tc>
                <a:extLst>
                  <a:ext uri="{0D108BD9-81ED-4DB2-BD59-A6C34878D82A}">
                    <a16:rowId xmlns:a16="http://schemas.microsoft.com/office/drawing/2014/main" val="3172483718"/>
                  </a:ext>
                </a:extLst>
              </a:tr>
            </a:tbl>
          </a:graphicData>
        </a:graphic>
      </p:graphicFrame>
      <p:sp>
        <p:nvSpPr>
          <p:cNvPr id="4" name="TextBox 3">
            <a:extLst>
              <a:ext uri="{FF2B5EF4-FFF2-40B4-BE49-F238E27FC236}">
                <a16:creationId xmlns:a16="http://schemas.microsoft.com/office/drawing/2014/main" id="{EF9940FA-8F3A-5D78-CDF8-CB4B1E46C79B}"/>
              </a:ext>
            </a:extLst>
          </p:cNvPr>
          <p:cNvSpPr txBox="1"/>
          <p:nvPr/>
        </p:nvSpPr>
        <p:spPr>
          <a:xfrm>
            <a:off x="0" y="5806058"/>
            <a:ext cx="1736373" cy="307777"/>
          </a:xfrm>
          <a:prstGeom prst="rect">
            <a:avLst/>
          </a:prstGeom>
          <a:noFill/>
        </p:spPr>
        <p:txBody>
          <a:bodyPr wrap="none" rtlCol="0">
            <a:spAutoFit/>
          </a:bodyPr>
          <a:lstStyle/>
          <a:p>
            <a:r>
              <a:rPr lang="en-GB" sz="1400" dirty="0"/>
              <a:t>Kersten et al.</a:t>
            </a:r>
            <a:r>
              <a:rPr lang="en-ZA" sz="1400" dirty="0"/>
              <a:t>, 2025</a:t>
            </a:r>
          </a:p>
        </p:txBody>
      </p:sp>
      <p:pic>
        <p:nvPicPr>
          <p:cNvPr id="7" name="Picture 6">
            <a:extLst>
              <a:ext uri="{FF2B5EF4-FFF2-40B4-BE49-F238E27FC236}">
                <a16:creationId xmlns:a16="http://schemas.microsoft.com/office/drawing/2014/main" id="{02E3A437-A83F-EE0C-F575-14B5594D49A3}"/>
              </a:ext>
            </a:extLst>
          </p:cNvPr>
          <p:cNvPicPr>
            <a:picLocks noChangeAspect="1"/>
          </p:cNvPicPr>
          <p:nvPr/>
        </p:nvPicPr>
        <p:blipFill>
          <a:blip r:embed="rId3"/>
          <a:stretch>
            <a:fillRect/>
          </a:stretch>
        </p:blipFill>
        <p:spPr>
          <a:xfrm>
            <a:off x="662324" y="1159434"/>
            <a:ext cx="5429250" cy="4371975"/>
          </a:xfrm>
          <a:prstGeom prst="rect">
            <a:avLst/>
          </a:prstGeom>
        </p:spPr>
      </p:pic>
    </p:spTree>
    <p:extLst>
      <p:ext uri="{BB962C8B-B14F-4D97-AF65-F5344CB8AC3E}">
        <p14:creationId xmlns:p14="http://schemas.microsoft.com/office/powerpoint/2010/main" val="1031268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781E39DF-3C5E-A481-DBDD-98BF5CA2CA5F}"/>
              </a:ext>
            </a:extLst>
          </p:cNvPr>
          <p:cNvPicPr>
            <a:picLocks noGrp="1" noChangeAspect="1"/>
          </p:cNvPicPr>
          <p:nvPr>
            <p:ph idx="1"/>
          </p:nvPr>
        </p:nvPicPr>
        <p:blipFill>
          <a:blip r:embed="rId2"/>
          <a:srcRect b="8509"/>
          <a:stretch>
            <a:fillRect/>
          </a:stretch>
        </p:blipFill>
        <p:spPr>
          <a:xfrm>
            <a:off x="1" y="3239"/>
            <a:ext cx="12195174" cy="6090851"/>
          </a:xfrm>
          <a:prstGeom prst="rect">
            <a:avLst/>
          </a:prstGeom>
        </p:spPr>
      </p:pic>
      <p:sp>
        <p:nvSpPr>
          <p:cNvPr id="5" name="Title 4"/>
          <p:cNvSpPr>
            <a:spLocks noGrp="1"/>
          </p:cNvSpPr>
          <p:nvPr>
            <p:ph type="title"/>
          </p:nvPr>
        </p:nvSpPr>
        <p:spPr>
          <a:xfrm>
            <a:off x="609758" y="193865"/>
            <a:ext cx="10975658" cy="1143265"/>
          </a:xfrm>
        </p:spPr>
        <p:txBody>
          <a:bodyPr/>
          <a:lstStyle/>
          <a:p>
            <a:r>
              <a:rPr lang="en-GB" dirty="0">
                <a:solidFill>
                  <a:schemeClr val="bg1"/>
                </a:solidFill>
              </a:rPr>
              <a:t>QUESTIONS?</a:t>
            </a:r>
            <a:endParaRPr lang="en-ZA" dirty="0">
              <a:solidFill>
                <a:schemeClr val="bg1"/>
              </a:solidFill>
            </a:endParaRPr>
          </a:p>
        </p:txBody>
      </p:sp>
      <p:sp>
        <p:nvSpPr>
          <p:cNvPr id="3" name="Rectangle 2">
            <a:extLst>
              <a:ext uri="{FF2B5EF4-FFF2-40B4-BE49-F238E27FC236}">
                <a16:creationId xmlns:a16="http://schemas.microsoft.com/office/drawing/2014/main" id="{731FAB5F-09BA-5807-B68D-FADD6954D2E7}"/>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spTree>
    <p:extLst>
      <p:ext uri="{BB962C8B-B14F-4D97-AF65-F5344CB8AC3E}">
        <p14:creationId xmlns:p14="http://schemas.microsoft.com/office/powerpoint/2010/main" val="2380375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A05C4-9052-C8B0-3E5A-AB60369A84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0FE35D-7789-8EA6-0D67-838CC7EE3272}"/>
              </a:ext>
            </a:extLst>
          </p:cNvPr>
          <p:cNvSpPr>
            <a:spLocks noGrp="1"/>
          </p:cNvSpPr>
          <p:nvPr>
            <p:ph type="title"/>
          </p:nvPr>
        </p:nvSpPr>
        <p:spPr>
          <a:xfrm>
            <a:off x="0" y="0"/>
            <a:ext cx="10975658" cy="1143265"/>
          </a:xfrm>
        </p:spPr>
        <p:txBody>
          <a:bodyPr>
            <a:normAutofit/>
          </a:bodyPr>
          <a:lstStyle/>
          <a:p>
            <a:pPr algn="l"/>
            <a:r>
              <a:rPr lang="en-GB" sz="49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Results- V426 Ophiuchi</a:t>
            </a:r>
            <a:endParaRPr lang="en-ZA" sz="4900" u="sng" dirty="0"/>
          </a:p>
        </p:txBody>
      </p:sp>
      <p:sp>
        <p:nvSpPr>
          <p:cNvPr id="6" name="Rectangle 5">
            <a:extLst>
              <a:ext uri="{FF2B5EF4-FFF2-40B4-BE49-F238E27FC236}">
                <a16:creationId xmlns:a16="http://schemas.microsoft.com/office/drawing/2014/main" id="{D494FFC6-B225-AF1F-69E1-77B9B042EA23}"/>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p:graphicFrame>
        <p:nvGraphicFramePr>
          <p:cNvPr id="9" name="Table 8">
            <a:extLst>
              <a:ext uri="{FF2B5EF4-FFF2-40B4-BE49-F238E27FC236}">
                <a16:creationId xmlns:a16="http://schemas.microsoft.com/office/drawing/2014/main" id="{B8E806E1-9B5C-6D46-536C-D64B585BBAD9}"/>
              </a:ext>
            </a:extLst>
          </p:cNvPr>
          <p:cNvGraphicFramePr>
            <a:graphicFrameLocks noGrp="1"/>
          </p:cNvGraphicFramePr>
          <p:nvPr>
            <p:extLst>
              <p:ext uri="{D42A27DB-BD31-4B8C-83A1-F6EECF244321}">
                <p14:modId xmlns:p14="http://schemas.microsoft.com/office/powerpoint/2010/main" val="2370402038"/>
              </p:ext>
            </p:extLst>
          </p:nvPr>
        </p:nvGraphicFramePr>
        <p:xfrm>
          <a:off x="6745659" y="1557586"/>
          <a:ext cx="4641124" cy="1645920"/>
        </p:xfrm>
        <a:graphic>
          <a:graphicData uri="http://schemas.openxmlformats.org/drawingml/2006/table">
            <a:tbl>
              <a:tblPr firstRow="1" bandRow="1">
                <a:tableStyleId>{21E4AEA4-8DFA-4A89-87EB-49C32662AFE0}</a:tableStyleId>
              </a:tblPr>
              <a:tblGrid>
                <a:gridCol w="2320562">
                  <a:extLst>
                    <a:ext uri="{9D8B030D-6E8A-4147-A177-3AD203B41FA5}">
                      <a16:colId xmlns:a16="http://schemas.microsoft.com/office/drawing/2014/main" val="1563080273"/>
                    </a:ext>
                  </a:extLst>
                </a:gridCol>
                <a:gridCol w="2320562">
                  <a:extLst>
                    <a:ext uri="{9D8B030D-6E8A-4147-A177-3AD203B41FA5}">
                      <a16:colId xmlns:a16="http://schemas.microsoft.com/office/drawing/2014/main" val="2553155855"/>
                    </a:ext>
                  </a:extLst>
                </a:gridCol>
              </a:tblGrid>
              <a:tr h="370840">
                <a:tc>
                  <a:txBody>
                    <a:bodyPr/>
                    <a:lstStyle/>
                    <a:p>
                      <a:r>
                        <a:rPr lang="en-GB" dirty="0"/>
                        <a:t>Parameter</a:t>
                      </a:r>
                      <a:endParaRPr lang="en-ZA" dirty="0"/>
                    </a:p>
                  </a:txBody>
                  <a:tcPr/>
                </a:tc>
                <a:tc>
                  <a:txBody>
                    <a:bodyPr/>
                    <a:lstStyle/>
                    <a:p>
                      <a:r>
                        <a:rPr lang="en-GB" dirty="0"/>
                        <a:t>Value</a:t>
                      </a:r>
                      <a:endParaRPr lang="en-ZA" dirty="0"/>
                    </a:p>
                  </a:txBody>
                  <a:tcPr/>
                </a:tc>
                <a:extLst>
                  <a:ext uri="{0D108BD9-81ED-4DB2-BD59-A6C34878D82A}">
                    <a16:rowId xmlns:a16="http://schemas.microsoft.com/office/drawing/2014/main" val="3896900972"/>
                  </a:ext>
                </a:extLst>
              </a:tr>
              <a:tr h="370840">
                <a:tc>
                  <a:txBody>
                    <a:bodyPr/>
                    <a:lstStyle/>
                    <a:p>
                      <a:r>
                        <a:rPr lang="en-GB" dirty="0"/>
                        <a:t>E</a:t>
                      </a:r>
                      <a:r>
                        <a:rPr lang="en-GB" baseline="-25000" dirty="0"/>
                        <a:t>0</a:t>
                      </a:r>
                      <a:endParaRPr lang="en-ZA" dirty="0"/>
                    </a:p>
                  </a:txBody>
                  <a:tcPr/>
                </a:tc>
                <a:tc>
                  <a:txBody>
                    <a:bodyPr/>
                    <a:lstStyle/>
                    <a:p>
                      <a:r>
                        <a:rPr lang="en-GB" dirty="0"/>
                        <a:t>1.6 MeV</a:t>
                      </a:r>
                      <a:endParaRPr lang="en-ZA" dirty="0"/>
                    </a:p>
                  </a:txBody>
                  <a:tcPr/>
                </a:tc>
                <a:extLst>
                  <a:ext uri="{0D108BD9-81ED-4DB2-BD59-A6C34878D82A}">
                    <a16:rowId xmlns:a16="http://schemas.microsoft.com/office/drawing/2014/main" val="4029453704"/>
                  </a:ext>
                </a:extLst>
              </a:tr>
              <a:tr h="370840">
                <a:tc>
                  <a:txBody>
                    <a:bodyPr/>
                    <a:lstStyle/>
                    <a:p>
                      <a:r>
                        <a:rPr lang="en-GB" dirty="0"/>
                        <a:t>B</a:t>
                      </a:r>
                      <a:r>
                        <a:rPr lang="en-GB" baseline="-25000" dirty="0"/>
                        <a:t>0</a:t>
                      </a:r>
                      <a:endParaRPr lang="en-ZA" dirty="0"/>
                    </a:p>
                  </a:txBody>
                  <a:tcPr/>
                </a:tc>
                <a:tc>
                  <a:txBody>
                    <a:bodyPr/>
                    <a:lstStyle/>
                    <a:p>
                      <a:r>
                        <a:rPr lang="en-GB" dirty="0"/>
                        <a:t>2.1 G</a:t>
                      </a:r>
                      <a:endParaRPr lang="en-ZA" dirty="0"/>
                    </a:p>
                  </a:txBody>
                  <a:tcPr/>
                </a:tc>
                <a:extLst>
                  <a:ext uri="{0D108BD9-81ED-4DB2-BD59-A6C34878D82A}">
                    <a16:rowId xmlns:a16="http://schemas.microsoft.com/office/drawing/2014/main" val="398990180"/>
                  </a:ext>
                </a:extLst>
              </a:tr>
              <a:tr h="370840">
                <a:tc>
                  <a:txBody>
                    <a:bodyPr/>
                    <a:lstStyle/>
                    <a:p>
                      <a:r>
                        <a:rPr lang="el-GR" dirty="0"/>
                        <a:t>δ</a:t>
                      </a:r>
                      <a:endParaRPr lang="en-ZA" dirty="0"/>
                    </a:p>
                  </a:txBody>
                  <a:tcPr/>
                </a:tc>
                <a:tc>
                  <a:txBody>
                    <a:bodyPr/>
                    <a:lstStyle/>
                    <a:p>
                      <a:r>
                        <a:rPr lang="en-GB" dirty="0"/>
                        <a:t>2.5</a:t>
                      </a:r>
                      <a:endParaRPr lang="en-ZA" dirty="0"/>
                    </a:p>
                  </a:txBody>
                  <a:tcPr/>
                </a:tc>
                <a:extLst>
                  <a:ext uri="{0D108BD9-81ED-4DB2-BD59-A6C34878D82A}">
                    <a16:rowId xmlns:a16="http://schemas.microsoft.com/office/drawing/2014/main" val="3172483718"/>
                  </a:ext>
                </a:extLst>
              </a:tr>
            </a:tbl>
          </a:graphicData>
        </a:graphic>
      </p:graphicFrame>
      <p:sp>
        <p:nvSpPr>
          <p:cNvPr id="7" name="TextBox 6">
            <a:extLst>
              <a:ext uri="{FF2B5EF4-FFF2-40B4-BE49-F238E27FC236}">
                <a16:creationId xmlns:a16="http://schemas.microsoft.com/office/drawing/2014/main" id="{7F1A956E-6FA7-8A0F-6E68-410CFC3DC8AF}"/>
              </a:ext>
            </a:extLst>
          </p:cNvPr>
          <p:cNvSpPr txBox="1"/>
          <p:nvPr/>
        </p:nvSpPr>
        <p:spPr>
          <a:xfrm>
            <a:off x="0" y="5806058"/>
            <a:ext cx="1736373" cy="307777"/>
          </a:xfrm>
          <a:prstGeom prst="rect">
            <a:avLst/>
          </a:prstGeom>
          <a:noFill/>
        </p:spPr>
        <p:txBody>
          <a:bodyPr wrap="none" rtlCol="0">
            <a:spAutoFit/>
          </a:bodyPr>
          <a:lstStyle/>
          <a:p>
            <a:r>
              <a:rPr lang="en-GB" sz="1400" dirty="0"/>
              <a:t>Kersten et al.</a:t>
            </a:r>
            <a:r>
              <a:rPr lang="en-ZA" sz="1400" dirty="0"/>
              <a:t>, 2025</a:t>
            </a:r>
          </a:p>
        </p:txBody>
      </p:sp>
      <p:pic>
        <p:nvPicPr>
          <p:cNvPr id="10" name="Picture 9">
            <a:extLst>
              <a:ext uri="{FF2B5EF4-FFF2-40B4-BE49-F238E27FC236}">
                <a16:creationId xmlns:a16="http://schemas.microsoft.com/office/drawing/2014/main" id="{5B5EC6C8-439F-8DAC-ACEA-148AC40DD3CC}"/>
              </a:ext>
            </a:extLst>
          </p:cNvPr>
          <p:cNvPicPr>
            <a:picLocks noChangeAspect="1"/>
          </p:cNvPicPr>
          <p:nvPr/>
        </p:nvPicPr>
        <p:blipFill>
          <a:blip r:embed="rId3"/>
          <a:stretch>
            <a:fillRect/>
          </a:stretch>
        </p:blipFill>
        <p:spPr>
          <a:xfrm>
            <a:off x="668337" y="1243806"/>
            <a:ext cx="5429250" cy="4371975"/>
          </a:xfrm>
          <a:prstGeom prst="rect">
            <a:avLst/>
          </a:prstGeom>
        </p:spPr>
      </p:pic>
    </p:spTree>
    <p:extLst>
      <p:ext uri="{BB962C8B-B14F-4D97-AF65-F5344CB8AC3E}">
        <p14:creationId xmlns:p14="http://schemas.microsoft.com/office/powerpoint/2010/main" val="1461384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7C36D-1197-80B8-2306-86CF3BDDA9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EBDBA-EBC6-DD84-4CDD-CCD556E8FBA6}"/>
              </a:ext>
            </a:extLst>
          </p:cNvPr>
          <p:cNvSpPr>
            <a:spLocks noGrp="1"/>
          </p:cNvSpPr>
          <p:nvPr>
            <p:ph type="title"/>
          </p:nvPr>
        </p:nvSpPr>
        <p:spPr>
          <a:xfrm>
            <a:off x="-1" y="1"/>
            <a:ext cx="12195175" cy="621482"/>
          </a:xfrm>
        </p:spPr>
        <p:txBody>
          <a:bodyPr>
            <a:normAutofit/>
          </a:bodyPr>
          <a:lstStyle/>
          <a:p>
            <a:pPr algn="l"/>
            <a:r>
              <a:rPr lang="en-GB" sz="28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Disc Instability Model</a:t>
            </a:r>
            <a:endParaRPr lang="en-ZA" sz="2800" u="sng" dirty="0"/>
          </a:p>
        </p:txBody>
      </p:sp>
      <p:sp>
        <p:nvSpPr>
          <p:cNvPr id="6" name="Rectangle 5">
            <a:extLst>
              <a:ext uri="{FF2B5EF4-FFF2-40B4-BE49-F238E27FC236}">
                <a16:creationId xmlns:a16="http://schemas.microsoft.com/office/drawing/2014/main" id="{7BEAA470-DD86-D3F2-4228-D82C281A667E}"/>
              </a:ext>
            </a:extLst>
          </p:cNvPr>
          <p:cNvSpPr/>
          <p:nvPr/>
        </p:nvSpPr>
        <p:spPr>
          <a:xfrm>
            <a:off x="18409" y="6238106"/>
            <a:ext cx="1830706" cy="415498"/>
          </a:xfrm>
          <a:prstGeom prst="rect">
            <a:avLst/>
          </a:prstGeom>
          <a:noFill/>
        </p:spPr>
        <p:txBody>
          <a:bodyPr wrap="square" lIns="91440" tIns="45720" rIns="91440" bIns="45720">
            <a:spAutoFit/>
          </a:bodyPr>
          <a:lstStyle/>
          <a:p>
            <a:r>
              <a:rPr lang="en-GB" b="1" dirty="0">
                <a:solidFill>
                  <a:schemeClr val="bg1"/>
                </a:solidFill>
                <a:effectLst>
                  <a:outerShdw blurRad="38100" dist="38100" dir="2700000" algn="tl">
                    <a:srgbClr val="000000">
                      <a:alpha val="43137"/>
                    </a:srgbClr>
                  </a:outerShdw>
                </a:effectLst>
              </a:rPr>
              <a:t>HEASA 2026</a:t>
            </a:r>
          </a:p>
        </p:txBody>
      </p:sp>
      <mc:AlternateContent xmlns:mc="http://schemas.openxmlformats.org/markup-compatibility/2006" xmlns:a14="http://schemas.microsoft.com/office/drawing/2010/main">
        <mc:Choice Requires="a14">
          <p:sp>
            <p:nvSpPr>
              <p:cNvPr id="3" name="Text Placeholder 3">
                <a:extLst>
                  <a:ext uri="{FF2B5EF4-FFF2-40B4-BE49-F238E27FC236}">
                    <a16:creationId xmlns:a16="http://schemas.microsoft.com/office/drawing/2014/main" id="{3CFB283A-DAC5-6AFB-4D45-B42AEBF86D89}"/>
                  </a:ext>
                </a:extLst>
              </p:cNvPr>
              <p:cNvSpPr txBox="1">
                <a:spLocks/>
              </p:cNvSpPr>
              <p:nvPr/>
            </p:nvSpPr>
            <p:spPr>
              <a:xfrm>
                <a:off x="6197601" y="1124745"/>
                <a:ext cx="5755049" cy="4896544"/>
              </a:xfrm>
              <a:prstGeom prst="rect">
                <a:avLst/>
              </a:prstGeom>
            </p:spPr>
            <p:txBody>
              <a:bodyPr vert="horz" lIns="108878" tIns="54439" rIns="108878" bIns="54439" rtlCol="0">
                <a:normAutofit fontScale="55000" lnSpcReduction="20000"/>
              </a:bodyPr>
              <a:lstStyle>
                <a:lvl1pPr marL="408291" indent="-408291" algn="l" defTabSz="1088776" rtl="0" eaLnBrk="1" latinLnBrk="0" hangingPunct="1">
                  <a:spcBef>
                    <a:spcPct val="20000"/>
                  </a:spcBef>
                  <a:buFont typeface="Arial" pitchFamily="34" charset="0"/>
                  <a:buChar char="•"/>
                  <a:defRPr sz="3300" kern="1200">
                    <a:solidFill>
                      <a:schemeClr val="tx1"/>
                    </a:solidFill>
                    <a:latin typeface="+mn-lt"/>
                    <a:ea typeface="+mn-ea"/>
                    <a:cs typeface="+mn-cs"/>
                  </a:defRPr>
                </a:lvl1pPr>
                <a:lvl2pPr marL="884631" indent="-340243" algn="l" defTabSz="1088776"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360970" indent="-272194" algn="l" defTabSz="1088776"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905358" indent="-272194" algn="l" defTabSz="1088776"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449746" indent="-272194" algn="l" defTabSz="1088776"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994134" indent="-272194" algn="l" defTabSz="1088776"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538522" indent="-272194" algn="l" defTabSz="1088776"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4082910" indent="-272194" algn="l" defTabSz="1088776"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627298" indent="-272194" algn="l" defTabSz="1088776"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a:lnSpc>
                    <a:spcPct val="160000"/>
                  </a:lnSpc>
                </a:pPr>
                <a:r>
                  <a:rPr lang="en-GB" dirty="0">
                    <a:latin typeface="Arial" panose="020B0604020202020204" pitchFamily="34" charset="0"/>
                    <a:cs typeface="Arial" panose="020B0604020202020204" pitchFamily="34" charset="0"/>
                  </a:rPr>
                  <a:t>Thermal-viscous instability → switches disc between outburst (hot, ionised) and quiescent (cool, unionised) states</a:t>
                </a:r>
              </a:p>
              <a:p>
                <a:pPr>
                  <a:lnSpc>
                    <a:spcPct val="160000"/>
                  </a:lnSpc>
                </a:pPr>
                <a:r>
                  <a:rPr lang="en-GB" dirty="0">
                    <a:latin typeface="Arial" panose="020B0604020202020204" pitchFamily="34" charset="0"/>
                    <a:cs typeface="Arial" panose="020B0604020202020204" pitchFamily="34" charset="0"/>
                  </a:rPr>
                  <a:t>A→B: </a:t>
                </a:r>
                <a14:m>
                  <m:oMath xmlns:m="http://schemas.openxmlformats.org/officeDocument/2006/math">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i="1" smtClean="0">
                                <a:latin typeface="Cambria Math" panose="02040503050406030204" pitchFamily="18" charset="0"/>
                              </a:rPr>
                              <m:t>𝑀</m:t>
                            </m:r>
                          </m:e>
                        </m:acc>
                      </m:e>
                      <m:sub>
                        <m:r>
                          <a:rPr lang="en-GB" i="1" smtClean="0">
                            <a:latin typeface="Cambria Math" panose="02040503050406030204" pitchFamily="18" charset="0"/>
                          </a:rPr>
                          <m:t>𝑖𝑛</m:t>
                        </m:r>
                      </m:sub>
                    </m:sSub>
                    <m:r>
                      <a:rPr lang="en-GB" i="1" smtClean="0">
                        <a:latin typeface="Cambria Math" panose="02040503050406030204" pitchFamily="18" charset="0"/>
                      </a:rPr>
                      <m:t>&gt;</m:t>
                    </m:r>
                  </m:oMath>
                </a14:m>
                <a:r>
                  <a:rPr lang="en-GB" dirty="0">
                    <a:latin typeface="Arial" panose="020B0604020202020204" pitchFamily="34" charset="0"/>
                    <a:cs typeface="Arial" panose="020B0604020202020204" pitchFamily="34" charset="0"/>
                  </a:rPr>
                  <a:t> </a:t>
                </a:r>
                <a14:m>
                  <m:oMath xmlns:m="http://schemas.openxmlformats.org/officeDocument/2006/math">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𝑀</m:t>
                            </m:r>
                          </m:e>
                        </m:acc>
                      </m:e>
                      <m:sub>
                        <m:r>
                          <a:rPr lang="en-GB" i="1" smtClean="0">
                            <a:latin typeface="Cambria Math" panose="02040503050406030204" pitchFamily="18" charset="0"/>
                          </a:rPr>
                          <m:t>𝑜𝑢𝑡</m:t>
                        </m:r>
                      </m:sub>
                    </m:sSub>
                  </m:oMath>
                </a14:m>
                <a:r>
                  <a:rPr lang="en-GB" dirty="0">
                    <a:latin typeface="Arial" panose="020B0604020202020204" pitchFamily="34" charset="0"/>
                    <a:cs typeface="Arial" panose="020B0604020202020204" pitchFamily="34" charset="0"/>
                  </a:rPr>
                  <a:t> → Increase in surface density, temperature and viscosity</a:t>
                </a:r>
              </a:p>
              <a:p>
                <a:pPr>
                  <a:lnSpc>
                    <a:spcPct val="160000"/>
                  </a:lnSpc>
                </a:pPr>
                <a:r>
                  <a:rPr lang="en-GB" dirty="0">
                    <a:latin typeface="Arial" panose="020B0604020202020204" pitchFamily="34" charset="0"/>
                    <a:cs typeface="Arial" panose="020B0604020202020204" pitchFamily="34" charset="0"/>
                  </a:rPr>
                  <a:t>B→C:  Disc becomes unstable and causes large amounts of material to fall on WD</a:t>
                </a:r>
              </a:p>
              <a:p>
                <a:pPr>
                  <a:lnSpc>
                    <a:spcPct val="160000"/>
                  </a:lnSpc>
                </a:pPr>
                <a:r>
                  <a:rPr lang="en-GB" dirty="0">
                    <a:latin typeface="Arial" panose="020B0604020202020204" pitchFamily="34" charset="0"/>
                    <a:cs typeface="Arial" panose="020B0604020202020204" pitchFamily="34" charset="0"/>
                  </a:rPr>
                  <a:t>C→D: </a:t>
                </a:r>
                <a14:m>
                  <m:oMath xmlns:m="http://schemas.openxmlformats.org/officeDocument/2006/math">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i="1" smtClean="0">
                                <a:latin typeface="Cambria Math" panose="02040503050406030204" pitchFamily="18" charset="0"/>
                              </a:rPr>
                              <m:t>𝑀</m:t>
                            </m:r>
                          </m:e>
                        </m:acc>
                      </m:e>
                      <m:sub>
                        <m:r>
                          <a:rPr lang="en-GB" i="1" smtClean="0">
                            <a:latin typeface="Cambria Math" panose="02040503050406030204" pitchFamily="18" charset="0"/>
                          </a:rPr>
                          <m:t>𝑜𝑢𝑡</m:t>
                        </m:r>
                      </m:sub>
                    </m:sSub>
                    <m:r>
                      <a:rPr lang="en-GB" i="1" smtClean="0">
                        <a:latin typeface="Cambria Math" panose="02040503050406030204" pitchFamily="18" charset="0"/>
                      </a:rPr>
                      <m:t>&gt;</m:t>
                    </m:r>
                  </m:oMath>
                </a14:m>
                <a:r>
                  <a:rPr lang="en-GB" dirty="0">
                    <a:latin typeface="Arial" panose="020B0604020202020204" pitchFamily="34" charset="0"/>
                    <a:cs typeface="Arial" panose="020B0604020202020204" pitchFamily="34" charset="0"/>
                  </a:rPr>
                  <a:t> </a:t>
                </a:r>
                <a14:m>
                  <m:oMath xmlns:m="http://schemas.openxmlformats.org/officeDocument/2006/math">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𝑀</m:t>
                            </m:r>
                          </m:e>
                        </m:acc>
                      </m:e>
                      <m:sub>
                        <m:r>
                          <a:rPr lang="en-GB" i="1" smtClean="0">
                            <a:latin typeface="Cambria Math" panose="02040503050406030204" pitchFamily="18" charset="0"/>
                          </a:rPr>
                          <m:t>𝑖𝑛</m:t>
                        </m:r>
                      </m:sub>
                    </m:sSub>
                  </m:oMath>
                </a14:m>
                <a:r>
                  <a:rPr lang="en-GB" dirty="0">
                    <a:latin typeface="Arial" panose="020B0604020202020204" pitchFamily="34" charset="0"/>
                    <a:cs typeface="Arial" panose="020B0604020202020204" pitchFamily="34" charset="0"/>
                  </a:rPr>
                  <a:t> → Decline in surface density, temperature and viscosity</a:t>
                </a:r>
              </a:p>
              <a:p>
                <a:pPr>
                  <a:lnSpc>
                    <a:spcPct val="160000"/>
                  </a:lnSpc>
                </a:pPr>
                <a:r>
                  <a:rPr lang="en-GB" dirty="0">
                    <a:latin typeface="Arial" panose="020B0604020202020204" pitchFamily="34" charset="0"/>
                    <a:cs typeface="Arial" panose="020B0604020202020204" pitchFamily="34" charset="0"/>
                  </a:rPr>
                  <a:t>D→A:  Not enough surface density and viscosity to support highly ionised disc</a:t>
                </a:r>
              </a:p>
            </p:txBody>
          </p:sp>
        </mc:Choice>
        <mc:Fallback xmlns="">
          <p:sp>
            <p:nvSpPr>
              <p:cNvPr id="3" name="Text Placeholder 3">
                <a:extLst>
                  <a:ext uri="{FF2B5EF4-FFF2-40B4-BE49-F238E27FC236}">
                    <a16:creationId xmlns:a16="http://schemas.microsoft.com/office/drawing/2014/main" id="{3CFB283A-DAC5-6AFB-4D45-B42AEBF86D89}"/>
                  </a:ext>
                </a:extLst>
              </p:cNvPr>
              <p:cNvSpPr txBox="1">
                <a:spLocks noRot="1" noChangeAspect="1" noMove="1" noResize="1" noEditPoints="1" noAdjustHandles="1" noChangeArrowheads="1" noChangeShapeType="1" noTextEdit="1"/>
              </p:cNvSpPr>
              <p:nvPr/>
            </p:nvSpPr>
            <p:spPr>
              <a:xfrm>
                <a:off x="6197601" y="1124745"/>
                <a:ext cx="5755049" cy="4896544"/>
              </a:xfrm>
              <a:prstGeom prst="rect">
                <a:avLst/>
              </a:prstGeom>
              <a:blipFill>
                <a:blip r:embed="rId2"/>
                <a:stretch>
                  <a:fillRect l="-424"/>
                </a:stretch>
              </a:blipFill>
            </p:spPr>
            <p:txBody>
              <a:bodyPr/>
              <a:lstStyle/>
              <a:p>
                <a:r>
                  <a:rPr lang="en-ZA">
                    <a:noFill/>
                  </a:rPr>
                  <a:t> </a:t>
                </a:r>
              </a:p>
            </p:txBody>
          </p:sp>
        </mc:Fallback>
      </mc:AlternateContent>
      <p:grpSp>
        <p:nvGrpSpPr>
          <p:cNvPr id="4" name="Group 3">
            <a:extLst>
              <a:ext uri="{FF2B5EF4-FFF2-40B4-BE49-F238E27FC236}">
                <a16:creationId xmlns:a16="http://schemas.microsoft.com/office/drawing/2014/main" id="{6DA695DB-00C8-95E4-0BE2-EEADD9F04EF0}"/>
              </a:ext>
            </a:extLst>
          </p:cNvPr>
          <p:cNvGrpSpPr/>
          <p:nvPr/>
        </p:nvGrpSpPr>
        <p:grpSpPr>
          <a:xfrm>
            <a:off x="239350" y="1124745"/>
            <a:ext cx="5456683" cy="4885509"/>
            <a:chOff x="239350" y="1485916"/>
            <a:chExt cx="5456683" cy="4518155"/>
          </a:xfrm>
        </p:grpSpPr>
        <p:pic>
          <p:nvPicPr>
            <p:cNvPr id="5" name="Picture 4">
              <a:extLst>
                <a:ext uri="{FF2B5EF4-FFF2-40B4-BE49-F238E27FC236}">
                  <a16:creationId xmlns:a16="http://schemas.microsoft.com/office/drawing/2014/main" id="{5A2F93E6-399F-66C8-0644-B3330901BE2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39350" y="1485916"/>
              <a:ext cx="5456683" cy="3886167"/>
            </a:xfrm>
            <a:prstGeom prst="rect">
              <a:avLst/>
            </a:prstGeom>
          </p:spPr>
        </p:pic>
        <p:sp>
          <p:nvSpPr>
            <p:cNvPr id="7" name="TextBox 6">
              <a:extLst>
                <a:ext uri="{FF2B5EF4-FFF2-40B4-BE49-F238E27FC236}">
                  <a16:creationId xmlns:a16="http://schemas.microsoft.com/office/drawing/2014/main" id="{F23775DA-B10D-ABA2-7E9A-61E595591F69}"/>
                </a:ext>
              </a:extLst>
            </p:cNvPr>
            <p:cNvSpPr txBox="1"/>
            <p:nvPr/>
          </p:nvSpPr>
          <p:spPr>
            <a:xfrm>
              <a:off x="658831" y="5747900"/>
              <a:ext cx="4160520" cy="256171"/>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Coppejans, 2016</a:t>
              </a:r>
              <a:endParaRPr lang="en-ZA" sz="12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9180659"/>
      </p:ext>
    </p:extLst>
  </p:cSld>
  <p:clrMapOvr>
    <a:masterClrMapping/>
  </p:clrMapOvr>
</p:sld>
</file>

<file path=ppt/theme/theme1.xml><?xml version="1.0" encoding="utf-8"?>
<a:theme xmlns:a="http://schemas.openxmlformats.org/drawingml/2006/main" name="Office Theme">
  <a:themeElements>
    <a:clrScheme name="UFS Primary">
      <a:dk1>
        <a:sysClr val="windowText" lastClr="000000"/>
      </a:dk1>
      <a:lt1>
        <a:sysClr val="window" lastClr="FFFFFF"/>
      </a:lt1>
      <a:dk2>
        <a:srgbClr val="7F7F7F"/>
      </a:dk2>
      <a:lt2>
        <a:srgbClr val="FFFFFF"/>
      </a:lt2>
      <a:accent1>
        <a:srgbClr val="0F204B"/>
      </a:accent1>
      <a:accent2>
        <a:srgbClr val="A71930"/>
      </a:accent2>
      <a:accent3>
        <a:srgbClr val="00675A"/>
      </a:accent3>
      <a:accent4>
        <a:srgbClr val="490E6F"/>
      </a:accent4>
      <a:accent5>
        <a:srgbClr val="0039A7"/>
      </a:accent5>
      <a:accent6>
        <a:srgbClr val="EA8400"/>
      </a:accent6>
      <a:hlink>
        <a:srgbClr val="A71930"/>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file>

<file path=customXml/item3.xml><?xml version="1.0" encoding="utf-8"?>
<ct:contentTypeSchema xmlns:ct="http://schemas.microsoft.com/office/2006/metadata/contentType" xmlns:ma="http://schemas.microsoft.com/office/2006/metadata/properties/metaAttributes" ct:_="" ma:_="" ma:contentTypeName="Document" ma:contentTypeID="0x0101004055C5E6CDE09C4EB40A0C0482D2EF3D" ma:contentTypeVersion="90" ma:contentTypeDescription="Create a new document." ma:contentTypeScope="" ma:versionID="2fc8f95b00ebd6c7654ea2a59656a1e7">
  <xsd:schema xmlns:xsd="http://www.w3.org/2001/XMLSchema" xmlns:xs="http://www.w3.org/2001/XMLSchema" xmlns:p="http://schemas.microsoft.com/office/2006/metadata/properties" xmlns:ns2="2e17b6d9-a30c-4ee1-b521-635a6477c378" xmlns:ns3="c6ec084a-b98f-4399-b421-8b05f7ba3a93" targetNamespace="http://schemas.microsoft.com/office/2006/metadata/properties" ma:root="true" ma:fieldsID="0d853d016eb7068c966e8ef91cdfe10d" ns2:_="" ns3:_="">
    <xsd:import namespace="2e17b6d9-a30c-4ee1-b521-635a6477c378"/>
    <xsd:import namespace="c6ec084a-b98f-4399-b421-8b05f7ba3a93"/>
    <xsd:element name="properties">
      <xsd:complexType>
        <xsd:sequence>
          <xsd:element name="documentManagement">
            <xsd:complexType>
              <xsd:all>
                <xsd:element ref="ns2:_dlc_DocId" minOccurs="0"/>
                <xsd:element ref="ns2:_dlc_DocIdUrl" minOccurs="0"/>
                <xsd:element ref="ns2:_dlc_DocIdPersistId" minOccurs="0"/>
                <xsd:element ref="ns3:Sort_x0020_order" minOccurs="0"/>
                <xsd:element ref="ns3:Language" minOccurs="0"/>
                <xsd:element ref="ns3:Titel"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2:SharedWithUsers" minOccurs="0"/>
                <xsd:element ref="ns2:SharedWithDetails" minOccurs="0"/>
                <xsd:element ref="ns3:MediaLengthInSeconds" minOccurs="0"/>
                <xsd:element ref="ns3:lcf76f155ced4ddcb4097134ff3c332f" minOccurs="0"/>
                <xsd:element ref="ns2:TaxCatchAll"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17b6d9-a30c-4ee1-b521-635a6477c37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element name="TaxCatchAll" ma:index="28" nillable="true" ma:displayName="Taxonomy Catch All Column" ma:hidden="true" ma:list="{e105e2bf-d8c5-4182-a752-8d28c4832cec}" ma:internalName="TaxCatchAll" ma:showField="CatchAllData" ma:web="2e17b6d9-a30c-4ee1-b521-635a6477c37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6ec084a-b98f-4399-b421-8b05f7ba3a93" elementFormDefault="qualified">
    <xsd:import namespace="http://schemas.microsoft.com/office/2006/documentManagement/types"/>
    <xsd:import namespace="http://schemas.microsoft.com/office/infopath/2007/PartnerControls"/>
    <xsd:element name="Sort_x0020_order" ma:index="11" nillable="true" ma:displayName="Sort Order" ma:internalName="Sort_x0020_order" ma:readOnly="false">
      <xsd:simpleType>
        <xsd:restriction base="dms:Text">
          <xsd:maxLength value="5"/>
        </xsd:restriction>
      </xsd:simpleType>
    </xsd:element>
    <xsd:element name="Language" ma:index="12" nillable="true" ma:displayName="Language" ma:default="Afrikaans" ma:format="Dropdown" ma:internalName="Language" ma:readOnly="false">
      <xsd:simpleType>
        <xsd:restriction base="dms:Choice">
          <xsd:enumeration value="Afrikaans"/>
          <xsd:enumeration value="Bilingual"/>
          <xsd:enumeration value="English"/>
        </xsd:restriction>
      </xsd:simpleType>
    </xsd:element>
    <xsd:element name="Titel" ma:index="13" nillable="true" ma:displayName="Titel" ma:internalName="Titel" ma:readOnly="false">
      <xsd:simpleType>
        <xsd:restriction base="dms:Text">
          <xsd:maxLength value="255"/>
        </xsd:restrictio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5"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2386c9f1-85a7-427c-99b8-c162cb69bdd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Location" ma:index="30" nillable="true" ma:displayName="Location" ma:indexed="true" ma:internalName="MediaServiceLocation"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anguage xmlns="c6ec084a-b98f-4399-b421-8b05f7ba3a93">Afrikaans</Language>
    <lcf76f155ced4ddcb4097134ff3c332f xmlns="c6ec084a-b98f-4399-b421-8b05f7ba3a93">
      <Terms xmlns="http://schemas.microsoft.com/office/infopath/2007/PartnerControls"/>
    </lcf76f155ced4ddcb4097134ff3c332f>
    <Sort_x0020_order xmlns="c6ec084a-b98f-4399-b421-8b05f7ba3a93" xsi:nil="true"/>
    <TaxCatchAll xmlns="2e17b6d9-a30c-4ee1-b521-635a6477c378" xsi:nil="true"/>
    <Titel xmlns="c6ec084a-b98f-4399-b421-8b05f7ba3a93" xsi:nil="true"/>
  </documentManagement>
</p:properties>
</file>

<file path=customXml/itemProps1.xml><?xml version="1.0" encoding="utf-8"?>
<ds:datastoreItem xmlns:ds="http://schemas.openxmlformats.org/officeDocument/2006/customXml" ds:itemID="{9CDEE5D6-220E-41CF-8F26-1F82438220D4}">
  <ds:schemaRefs>
    <ds:schemaRef ds:uri="http://schemas.microsoft.com/sharepoint/v3/contenttype/forms"/>
  </ds:schemaRefs>
</ds:datastoreItem>
</file>

<file path=customXml/itemProps2.xml><?xml version="1.0" encoding="utf-8"?>
<ds:datastoreItem xmlns:ds="http://schemas.openxmlformats.org/officeDocument/2006/customXml" ds:itemID="{5E17E779-A483-4B8D-9850-E13B1D3D06A6}">
  <ds:schemaRefs>
    <ds:schemaRef ds:uri="http://schemas.microsoft.com/sharepoint/events"/>
  </ds:schemaRefs>
</ds:datastoreItem>
</file>

<file path=customXml/itemProps3.xml><?xml version="1.0" encoding="utf-8"?>
<ds:datastoreItem xmlns:ds="http://schemas.openxmlformats.org/officeDocument/2006/customXml" ds:itemID="{6FD57C1F-7066-4040-8354-FC7A0C1C09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17b6d9-a30c-4ee1-b521-635a6477c378"/>
    <ds:schemaRef ds:uri="c6ec084a-b98f-4399-b421-8b05f7ba3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136A107-C93E-4245-9E87-B928077E3587}">
  <ds:schemaRefs>
    <ds:schemaRef ds:uri="http://purl.org/dc/elements/1.1/"/>
    <ds:schemaRef ds:uri="http://schemas.openxmlformats.org/package/2006/metadata/core-properties"/>
    <ds:schemaRef ds:uri="http://purl.org/dc/terms/"/>
    <ds:schemaRef ds:uri="http://purl.org/dc/dcmitype/"/>
    <ds:schemaRef ds:uri="http://schemas.microsoft.com/office/2006/documentManagement/types"/>
    <ds:schemaRef ds:uri="http://www.w3.org/XML/1998/namespace"/>
    <ds:schemaRef ds:uri="c6ec084a-b98f-4399-b421-8b05f7ba3a93"/>
    <ds:schemaRef ds:uri="http://schemas.microsoft.com/office/infopath/2007/PartnerControls"/>
    <ds:schemaRef ds:uri="2e17b6d9-a30c-4ee1-b521-635a6477c378"/>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3199</TotalTime>
  <Words>1536</Words>
  <Application>Microsoft Office PowerPoint</Application>
  <PresentationFormat>Custom</PresentationFormat>
  <Paragraphs>252</Paragraphs>
  <Slides>18</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Arial</vt:lpstr>
      <vt:lpstr>Cambria Math</vt:lpstr>
      <vt:lpstr>Segoe Pro Display</vt:lpstr>
      <vt:lpstr>Wingdings</vt:lpstr>
      <vt:lpstr>Office Theme</vt:lpstr>
      <vt:lpstr>PowerPoint Presentation</vt:lpstr>
      <vt:lpstr>PowerPoint Presentation</vt:lpstr>
      <vt:lpstr>Magnetic reconnection</vt:lpstr>
      <vt:lpstr>The van der Laan Model</vt:lpstr>
      <vt:lpstr>V426 Ophiuchi</vt:lpstr>
      <vt:lpstr>PowerPoint Presentation</vt:lpstr>
      <vt:lpstr>PowerPoint Presentation</vt:lpstr>
      <vt:lpstr>RU Pegasi</vt:lpstr>
      <vt:lpstr>PowerPoint Presentation</vt:lpstr>
      <vt:lpstr>PowerPoint Presentation</vt:lpstr>
      <vt:lpstr>IP Pegasi</vt:lpstr>
      <vt:lpstr>PowerPoint Presentation</vt:lpstr>
      <vt:lpstr>Results- V426 Ophiuchi</vt:lpstr>
      <vt:lpstr>Results-RU Pegasi</vt:lpstr>
      <vt:lpstr>Results- IP Pegasi</vt:lpstr>
      <vt:lpstr>QUESTIONS?</vt:lpstr>
      <vt:lpstr>Results- V426 Ophiuchi</vt:lpstr>
      <vt:lpstr>Disc Instability Model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Arno</dc:creator>
  <cp:lastModifiedBy>Keith McPherson</cp:lastModifiedBy>
  <cp:revision>60</cp:revision>
  <dcterms:created xsi:type="dcterms:W3CDTF">2023-09-19T10:52:21Z</dcterms:created>
  <dcterms:modified xsi:type="dcterms:W3CDTF">2026-10-02T07:24:40Z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0x0101004055C5E6CDE09C4EB40A0C0482D2EF3D</vt:lpwstr>
  </property>
</Properties>
</file>