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6858000" cx="12192000"/>
  <p:notesSz cx="6858000" cy="9144000"/>
  <p:embeddedFontLst>
    <p:embeddedFont>
      <p:font typeface="Inter"/>
      <p:regular r:id="rId28"/>
      <p:bold r:id="rId29"/>
      <p:italic r:id="rId30"/>
      <p:boldItalic r:id="rId31"/>
    </p:embeddedFont>
    <p:embeddedFont>
      <p:font typeface="Source Serif 4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1C5DA1C-A4D3-4E64-901B-4ECB642D184D}">
  <a:tblStyle styleId="{91C5DA1C-A4D3-4E64-901B-4ECB642D184D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6BE5C7B-B79C-412D-A546-20CFED1A8722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Inter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Inter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Inter-boldItalic.fntdata"/><Relationship Id="rId30" Type="http://schemas.openxmlformats.org/officeDocument/2006/relationships/font" Target="fonts/Inter-italic.fntdata"/><Relationship Id="rId11" Type="http://schemas.openxmlformats.org/officeDocument/2006/relationships/slide" Target="slides/slide5.xml"/><Relationship Id="rId33" Type="http://schemas.openxmlformats.org/officeDocument/2006/relationships/font" Target="fonts/SourceSerif4-bold.fntdata"/><Relationship Id="rId10" Type="http://schemas.openxmlformats.org/officeDocument/2006/relationships/slide" Target="slides/slide4.xml"/><Relationship Id="rId32" Type="http://schemas.openxmlformats.org/officeDocument/2006/relationships/font" Target="fonts/SourceSerif4-regular.fntdata"/><Relationship Id="rId13" Type="http://schemas.openxmlformats.org/officeDocument/2006/relationships/slide" Target="slides/slide7.xml"/><Relationship Id="rId35" Type="http://schemas.openxmlformats.org/officeDocument/2006/relationships/font" Target="fonts/SourceSerif4-boldItalic.fntdata"/><Relationship Id="rId12" Type="http://schemas.openxmlformats.org/officeDocument/2006/relationships/slide" Target="slides/slide6.xml"/><Relationship Id="rId34" Type="http://schemas.openxmlformats.org/officeDocument/2006/relationships/font" Target="fonts/SourceSerif4-italic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baeb5a70d_1_15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baeb5a70d_1_15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g3fbaeb5a70d_1_15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38109fdb0763759b_3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38109fdb0763759b_3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h38109fdb0763759b_3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7b326e34b894c625_1_25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h7b326e34b894c625_1_25:notes"/>
          <p:cNvSpPr txBox="1"/>
          <p:nvPr>
            <p:ph idx="1" type="body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h7b326e34b894c625_1_25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6c9c866f9c772508_1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h6c9c866f9c772508_1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h6c9c866f9c772508_1_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h7b326e34b894c625_1_37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h7b326e34b894c625_1_37:notes"/>
          <p:cNvSpPr txBox="1"/>
          <p:nvPr>
            <p:ph idx="1" type="body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h7b326e34b894c625_1_37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h6c9c866f9c772508_1_1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h6c9c866f9c772508_1_1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h6c9c866f9c772508_1_1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h16c9172fd640176f_1_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h16c9172fd640176f_1_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Walk across the spectrum: X-ray and UV from Swift, seven simultaneous optical/NIR bands from GROND, millimetre from ALMA, centimetre radio from VLA. Each comes in a different native system and unit, which is the problem we solve.</a:t>
            </a:r>
            <a:endParaRPr/>
          </a:p>
        </p:txBody>
      </p:sp>
      <p:sp>
        <p:nvSpPr>
          <p:cNvPr id="161" name="Google Shape;161;h16c9172fd640176f_1_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h16c9172fd640176f_1_44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h16c9172fd640176f_1_449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key slide. Read it left to right, then top to bottom. Highlighted boxes are what distinguish this work: extinction correction of every UV/optical/NIR band, conversion from magnitudes to flux density, X-ray flux to a 1 keV flux density, and one common unit (mJy) for everything.</a:t>
            </a:r>
            <a:endParaRPr/>
          </a:p>
        </p:txBody>
      </p:sp>
      <p:sp>
        <p:nvSpPr>
          <p:cNvPr id="176" name="Google Shape;176;h16c9172fd640176f_1_449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16c9172fd640176f_1_53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4" name="Google Shape;234;h16c9172fd640176f_1_53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Headline difference. Dust dims blue light more than red, so uncorrected magnitudes give wrong colours and wrong spectral indices. We corrected every UV/optical/NIR band with filter-specific A_lambda from the extinction calculator before converting to flux. Radio and mm are unaffected by dust, which is why no correction is applied there.</a:t>
            </a:r>
            <a:endParaRPr/>
          </a:p>
        </p:txBody>
      </p:sp>
      <p:sp>
        <p:nvSpPr>
          <p:cNvPr id="235" name="Google Shape;235;h16c9172fd640176f_1_53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h16c9172fd640176f_1_69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h16c9172fd640176f_1_69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Close the loop with the pipeline: model selection depends on spectral slopes, and uncorrected optical colours bias p and the cooling break, which can push a fit toward the wrong jet structure. Our extinction correction is what makes this comparison trustworthy.</a:t>
            </a:r>
            <a:endParaRPr/>
          </a:p>
        </p:txBody>
      </p:sp>
      <p:sp>
        <p:nvSpPr>
          <p:cNvPr id="246" name="Google Shape;246;h16c9172fd640176f_1_69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h16c9172fd640176f_1_61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h16c9172fd640176f_1_612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Frame the modelling as two independent questions. Q1 is about geometry across angle; Q2 is about which shock emits. Earlier work answered Q2 for this burst; we keep that and add Q1. Adjust the comparison criterion to the one we actually use (e.g. chi-square per dof, BIC).</a:t>
            </a:r>
            <a:endParaRPr/>
          </a:p>
        </p:txBody>
      </p:sp>
      <p:sp>
        <p:nvSpPr>
          <p:cNvPr id="257" name="Google Shape;257;h16c9172fd640176f_1_612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16c9172fd640176f_1_71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h16c9172fd640176f_1_71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 of the contribution in one table. Pause on the extinction row: it is the difference the audience will remember.</a:t>
            </a:r>
            <a:endParaRPr/>
          </a:p>
        </p:txBody>
      </p:sp>
      <p:sp>
        <p:nvSpPr>
          <p:cNvPr id="283" name="Google Shape;283;h16c9172fd640176f_1_71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h6c9c866f9c772508_1_1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h6c9c866f9c772508_1_1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h6c9c866f9c772508_1_1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h6c9c866f9c772508_1_2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h6c9c866f9c772508_1_2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h6c9c866f9c772508_1_2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h6c9c866f9c772508_1_2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h6c9c866f9c772508_1_2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h6c9c866f9c772508_1_2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h6c9c866f9c772508_1_2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h6c9c866f9c772508_1_2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h6c9c866f9c772508_1_2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h6c9c866f9c772508_1_1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h6c9c866f9c772508_1_1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h6c9c866f9c772508_1_1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h6c9c866f9c772508_1_1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h6c9c866f9c772508_1_1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h6c9c866f9c772508_1_1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h16c9172fd640176f_1_72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h16c9172fd640176f_1_72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Forward look. The pipeline is the reusable asset; this burst is the first application.</a:t>
            </a:r>
            <a:endParaRPr/>
          </a:p>
        </p:txBody>
      </p:sp>
      <p:sp>
        <p:nvSpPr>
          <p:cNvPr id="348" name="Google Shape;348;h16c9172fd640176f_1_72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fbaeb5a70d_1_18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fbaeb5a70d_1_18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g3fbaeb5a70d_1_18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1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hyperlink" Target="https://vegasafterglow.readthedocs.io/en/latest/index.html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jpg"/><Relationship Id="rId4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jpg"/><Relationship Id="rId4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Relationship Id="rId4" Type="http://schemas.openxmlformats.org/officeDocument/2006/relationships/image" Target="../media/image25.png"/><Relationship Id="rId5" Type="http://schemas.openxmlformats.org/officeDocument/2006/relationships/image" Target="../media/image1.png"/><Relationship Id="rId6" Type="http://schemas.openxmlformats.org/officeDocument/2006/relationships/image" Target="../media/image2.jpg"/><Relationship Id="rId7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/>
          <p:nvPr/>
        </p:nvSpPr>
        <p:spPr>
          <a:xfrm>
            <a:off x="334500" y="1207738"/>
            <a:ext cx="115230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9D0E0"/>
              </a:buClr>
              <a:buSzPts val="1900"/>
              <a:buFont typeface="Source Serif 4"/>
              <a:buNone/>
            </a:pPr>
            <a:r>
              <a:rPr b="1" lang="en-GB" sz="2700">
                <a:solidFill>
                  <a:srgbClr val="A61C00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Constraining Jet Structure in Low-Luminosity Gamma-Ray Bursts </a:t>
            </a:r>
            <a:endParaRPr b="1" sz="2700">
              <a:solidFill>
                <a:srgbClr val="A61C00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9D0E0"/>
              </a:buClr>
              <a:buSzPts val="1900"/>
              <a:buFont typeface="Source Serif 4"/>
              <a:buNone/>
            </a:pPr>
            <a:r>
              <a:rPr b="1" lang="en-GB" sz="2700">
                <a:solidFill>
                  <a:schemeClr val="dk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A Comparative Analysis of  Jets in GRB 161219B</a:t>
            </a:r>
            <a:endParaRPr b="1" sz="2700">
              <a:solidFill>
                <a:schemeClr val="dk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93" name="Google Shape;93;p16"/>
          <p:cNvSpPr/>
          <p:nvPr/>
        </p:nvSpPr>
        <p:spPr>
          <a:xfrm>
            <a:off x="60600" y="5700425"/>
            <a:ext cx="5320200" cy="1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9AA3B8"/>
              </a:buClr>
              <a:buSzPts val="1200"/>
              <a:buFont typeface="Inter"/>
              <a:buNone/>
            </a:pPr>
            <a:r>
              <a:rPr lang="en-GB" sz="1600">
                <a:latin typeface="Inter"/>
                <a:ea typeface="Inter"/>
                <a:cs typeface="Inter"/>
                <a:sym typeface="Inter"/>
              </a:rPr>
              <a:t>Astrophysics Research Group: </a:t>
            </a:r>
            <a:r>
              <a:rPr i="0" lang="en-GB" sz="1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Department of Physics  </a:t>
            </a:r>
            <a:endParaRPr i="0" sz="16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9AA3B8"/>
              </a:buClr>
              <a:buSzPts val="1200"/>
              <a:buFont typeface="Inter"/>
              <a:buNone/>
            </a:pPr>
            <a:r>
              <a:rPr b="1" i="0" lang="en-GB" sz="16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Copperbelt University Zambia</a:t>
            </a:r>
            <a:endParaRPr b="1" i="0" sz="1600" u="none" cap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9AA3B8"/>
              </a:buClr>
              <a:buSzPts val="1200"/>
              <a:buFont typeface="Inter"/>
              <a:buNone/>
            </a:pPr>
            <a:r>
              <a:rPr b="1" lang="en-GB" sz="1600">
                <a:latin typeface="Inter"/>
                <a:ea typeface="Inter"/>
                <a:cs typeface="Inter"/>
                <a:sym typeface="Inter"/>
              </a:rPr>
              <a:t>HEASA 2026 Conference</a:t>
            </a:r>
            <a:endParaRPr b="1" sz="16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8375" y="41950"/>
            <a:ext cx="1043625" cy="10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600" y="46849"/>
            <a:ext cx="1661051" cy="8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>
            <p:ph idx="1" type="subTitle"/>
          </p:nvPr>
        </p:nvSpPr>
        <p:spPr>
          <a:xfrm>
            <a:off x="60600" y="3692725"/>
            <a:ext cx="6421800" cy="14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None/>
            </a:pPr>
            <a:r>
              <a:rPr b="1" lang="en-GB" sz="16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Collaborators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 sz="1600">
                <a:latin typeface="Arial"/>
                <a:ea typeface="Arial"/>
                <a:cs typeface="Arial"/>
                <a:sym typeface="Arial"/>
              </a:rPr>
              <a:t>Prof. S. Razzaque: </a:t>
            </a:r>
            <a:r>
              <a:rPr b="1" lang="en-GB" sz="1600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University of Johannesburg, SA (UJ)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 sz="1600">
                <a:latin typeface="Arial"/>
                <a:ea typeface="Arial"/>
                <a:cs typeface="Arial"/>
                <a:sym typeface="Arial"/>
              </a:rPr>
              <a:t>Dr. G. Ankur: </a:t>
            </a:r>
            <a:r>
              <a:rPr b="1" lang="en-GB" sz="1600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University of Johannesburg, SA (UJ) 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-GB" sz="1600">
                <a:latin typeface="Arial"/>
                <a:ea typeface="Arial"/>
                <a:cs typeface="Arial"/>
                <a:sym typeface="Arial"/>
              </a:rPr>
              <a:t>Dr. S. P. Phiri: </a:t>
            </a:r>
            <a:r>
              <a:rPr b="1" lang="en-GB" sz="1600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Copperbelt University, Zambia (CBU)</a:t>
            </a:r>
            <a:endParaRPr sz="1600"/>
          </a:p>
        </p:txBody>
      </p:sp>
      <p:sp>
        <p:nvSpPr>
          <p:cNvPr id="97" name="Google Shape;97;p16"/>
          <p:cNvSpPr txBox="1"/>
          <p:nvPr/>
        </p:nvSpPr>
        <p:spPr>
          <a:xfrm>
            <a:off x="60600" y="2743688"/>
            <a:ext cx="2606100" cy="58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b="1" i="0" lang="en-GB" sz="16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G. F Abbey</a:t>
            </a:r>
            <a:endParaRPr b="1" i="0" sz="1600" u="none" cap="none" strike="noStrike">
              <a:solidFill>
                <a:srgbClr val="2F549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b="1" i="0" lang="en-GB" sz="1600" u="none" cap="none" strike="noStrik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Postdoctoral Fellow</a:t>
            </a:r>
            <a:endParaRPr b="1" i="0" sz="1600" u="none" cap="none" strike="noStrike">
              <a:solidFill>
                <a:srgbClr val="833C0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1800" y="2373475"/>
            <a:ext cx="6156849" cy="416265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6"/>
          <p:cNvSpPr txBox="1"/>
          <p:nvPr/>
        </p:nvSpPr>
        <p:spPr>
          <a:xfrm>
            <a:off x="9142925" y="63963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30th September , 2026</a:t>
            </a:r>
            <a:endParaRPr b="1"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9250" y="0"/>
            <a:ext cx="1043625" cy="1043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/>
          <p:nvPr>
            <p:ph type="title"/>
          </p:nvPr>
        </p:nvSpPr>
        <p:spPr>
          <a:xfrm>
            <a:off x="896257" y="158041"/>
            <a:ext cx="10515600" cy="8202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b="1" lang="en-GB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Outline</a:t>
            </a:r>
            <a:endParaRPr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7"/>
          <p:cNvSpPr txBox="1"/>
          <p:nvPr>
            <p:ph idx="1" type="body"/>
          </p:nvPr>
        </p:nvSpPr>
        <p:spPr>
          <a:xfrm>
            <a:off x="611993" y="1369530"/>
            <a:ext cx="10968000" cy="36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Introduction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Scientific Motivation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Data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Modelling 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Results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Summary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 sz="2400">
                <a:latin typeface="Arial"/>
                <a:ea typeface="Arial"/>
                <a:cs typeface="Arial"/>
                <a:sym typeface="Arial"/>
              </a:rPr>
              <a:t>Future Work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5825" y="1304513"/>
            <a:ext cx="8269000" cy="457862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/>
          <p:nvPr/>
        </p:nvSpPr>
        <p:spPr>
          <a:xfrm>
            <a:off x="4532175" y="0"/>
            <a:ext cx="42144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r>
              <a:rPr b="1" lang="en-GB" sz="4100">
                <a:solidFill>
                  <a:srgbClr val="CC0000"/>
                </a:solidFill>
                <a:highlight>
                  <a:srgbClr val="FFFFFF"/>
                </a:highlight>
              </a:rPr>
              <a:t>Introduction</a:t>
            </a:r>
            <a:endParaRPr sz="2900">
              <a:solidFill>
                <a:srgbClr val="CC0000"/>
              </a:solidFill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228750" y="761400"/>
            <a:ext cx="583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r>
              <a:rPr b="1" lang="en-GB" sz="2000">
                <a:solidFill>
                  <a:schemeClr val="dk1"/>
                </a:solidFill>
                <a:highlight>
                  <a:schemeClr val="lt1"/>
                </a:highlight>
              </a:rPr>
              <a:t>Gamma-ray Bursts (GRBs) and Fireball Model</a:t>
            </a:r>
            <a:endParaRPr b="1" sz="800">
              <a:solidFill>
                <a:schemeClr val="dk1"/>
              </a:solidFill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948475" y="6060000"/>
            <a:ext cx="90594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A61C00"/>
                </a:solidFill>
              </a:rPr>
              <a:t>Figure 1: GRB Fireball model</a:t>
            </a:r>
            <a:endParaRPr b="1" sz="1500">
              <a:solidFill>
                <a:srgbClr val="A61C00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1010E0"/>
                </a:solidFill>
                <a:latin typeface="Arial"/>
                <a:ea typeface="Arial"/>
                <a:cs typeface="Arial"/>
                <a:sym typeface="Arial"/>
              </a:rPr>
              <a:t>(Knust, 2017; Pe’Er, 2015; Piran, 2005; Mészáros, Rees, &amp; Wijers, 1999; Pe’Er, 2015; Piran, 2005). </a:t>
            </a:r>
            <a:endParaRPr b="1" sz="1500">
              <a:solidFill>
                <a:srgbClr val="1010E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7900" y="86925"/>
            <a:ext cx="5017675" cy="336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275" y="1667175"/>
            <a:ext cx="6355825" cy="383200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7857675" y="6368700"/>
            <a:ext cx="3189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300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Edo </a:t>
            </a:r>
            <a:r>
              <a:rPr b="1" lang="en-GB" sz="2300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Berger’s Lectures</a:t>
            </a:r>
            <a:r>
              <a:rPr b="1" lang="en-GB" sz="2300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2300">
              <a:solidFill>
                <a:srgbClr val="00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86100" y="3537000"/>
            <a:ext cx="4812552" cy="29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/>
        </p:nvSpPr>
        <p:spPr>
          <a:xfrm>
            <a:off x="159850" y="1185513"/>
            <a:ext cx="6263100" cy="17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highlight>
                  <a:srgbClr val="FFFFFF"/>
                </a:highlight>
              </a:rPr>
              <a:t>Population</a:t>
            </a:r>
            <a:endParaRPr b="1" sz="2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F1115"/>
              </a:buClr>
              <a:buSzPts val="1500"/>
              <a:buFont typeface="Inter"/>
              <a:buChar char="●"/>
            </a:pPr>
            <a:r>
              <a:rPr b="1" lang="en-GB" sz="1500">
                <a:solidFill>
                  <a:srgbClr val="0F1115"/>
                </a:solidFill>
                <a:highlight>
                  <a:srgbClr val="FFFFFF"/>
                </a:highlight>
              </a:rPr>
              <a:t>Swift Observatory (XRT/UVOT):&gt;</a:t>
            </a:r>
            <a:r>
              <a:rPr lang="en-GB" sz="1500">
                <a:solidFill>
                  <a:srgbClr val="0F1115"/>
                </a:solidFill>
                <a:highlight>
                  <a:srgbClr val="FFFFFF"/>
                </a:highlight>
              </a:rPr>
              <a:t> 2,000 (3/days)</a:t>
            </a:r>
            <a:endParaRPr sz="1500">
              <a:solidFill>
                <a:srgbClr val="0F1115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500"/>
              <a:buFont typeface="Inter"/>
              <a:buChar char="●"/>
            </a:pPr>
            <a:r>
              <a:rPr b="1" lang="en-GB" sz="1500">
                <a:solidFill>
                  <a:srgbClr val="0F1115"/>
                </a:solidFill>
                <a:highlight>
                  <a:srgbClr val="FFFFFF"/>
                </a:highlight>
              </a:rPr>
              <a:t>Fermi Gamma-ray Space Telescope (GBM): </a:t>
            </a:r>
            <a:r>
              <a:rPr lang="en-GB" sz="1500">
                <a:solidFill>
                  <a:srgbClr val="0F1115"/>
                </a:solidFill>
                <a:highlight>
                  <a:srgbClr val="FFFFFF"/>
                </a:highlight>
              </a:rPr>
              <a:t>&gt; </a:t>
            </a:r>
            <a:r>
              <a:rPr lang="en-GB" sz="1500">
                <a:solidFill>
                  <a:srgbClr val="0F1115"/>
                </a:solidFill>
                <a:highlight>
                  <a:srgbClr val="FFFFFF"/>
                </a:highlight>
              </a:rPr>
              <a:t>4,000 (240/year)</a:t>
            </a:r>
            <a:endParaRPr b="1" sz="1800">
              <a:solidFill>
                <a:srgbClr val="0F1115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500"/>
              <a:buFont typeface="Inter"/>
              <a:buChar char="●"/>
            </a:pPr>
            <a:r>
              <a:rPr b="1" lang="en-GB" sz="1500">
                <a:solidFill>
                  <a:srgbClr val="0F1115"/>
                </a:solidFill>
                <a:highlight>
                  <a:srgbClr val="FFFFFF"/>
                </a:highlight>
              </a:rPr>
              <a:t>CGRO (</a:t>
            </a:r>
            <a:r>
              <a:rPr b="1" lang="en-GB" sz="1500">
                <a:solidFill>
                  <a:srgbClr val="0F1115"/>
                </a:solidFill>
                <a:highlight>
                  <a:srgbClr val="FFFFFF"/>
                </a:highlight>
              </a:rPr>
              <a:t>BATSE): </a:t>
            </a:r>
            <a:r>
              <a:rPr lang="en-GB" sz="1500">
                <a:solidFill>
                  <a:srgbClr val="0F1115"/>
                </a:solidFill>
                <a:highlight>
                  <a:srgbClr val="FFFFFF"/>
                </a:highlight>
              </a:rPr>
              <a:t>=</a:t>
            </a:r>
            <a:r>
              <a:rPr lang="en-GB" sz="1500">
                <a:solidFill>
                  <a:srgbClr val="0F1115"/>
                </a:solidFill>
                <a:highlight>
                  <a:srgbClr val="FFFFFF"/>
                </a:highlight>
              </a:rPr>
              <a:t> 2,704.</a:t>
            </a:r>
            <a:endParaRPr sz="1500">
              <a:solidFill>
                <a:srgbClr val="0F1115"/>
              </a:solidFill>
              <a:highlight>
                <a:srgbClr val="FFFFFF"/>
              </a:highlight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F1115"/>
              </a:buClr>
              <a:buSzPts val="1500"/>
              <a:buFont typeface="Arial"/>
              <a:buChar char="●"/>
            </a:pPr>
            <a:r>
              <a:rPr lang="en-GB" sz="1500">
                <a:solidFill>
                  <a:srgbClr val="0F1115"/>
                </a:solidFill>
                <a:highlight>
                  <a:srgbClr val="FFFFFF"/>
                </a:highlight>
              </a:rPr>
              <a:t>Others </a:t>
            </a:r>
            <a:r>
              <a:rPr b="1" lang="en-GB" sz="1700">
                <a:solidFill>
                  <a:srgbClr val="CC0000"/>
                </a:solidFill>
                <a:highlight>
                  <a:srgbClr val="FFFFFF"/>
                </a:highlight>
              </a:rPr>
              <a:t>Total~10,000+</a:t>
            </a:r>
            <a:endParaRPr b="1" sz="1700">
              <a:solidFill>
                <a:srgbClr val="CC0000"/>
              </a:solidFill>
              <a:highlight>
                <a:srgbClr val="FFFFFF"/>
              </a:highlight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159850" y="748350"/>
            <a:ext cx="2761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r>
              <a:rPr b="1" lang="en-GB" sz="2100">
                <a:solidFill>
                  <a:schemeClr val="dk1"/>
                </a:solidFill>
                <a:highlight>
                  <a:srgbClr val="FFFFFF"/>
                </a:highlight>
              </a:rPr>
              <a:t>GRB Statistics</a:t>
            </a:r>
            <a:endParaRPr sz="900">
              <a:solidFill>
                <a:schemeClr val="dk1"/>
              </a:solidFill>
            </a:endParaRPr>
          </a:p>
        </p:txBody>
      </p:sp>
      <p:pic>
        <p:nvPicPr>
          <p:cNvPr id="132" name="Google Shape;13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6676" y="701925"/>
            <a:ext cx="4314973" cy="300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/>
          <p:nvPr/>
        </p:nvSpPr>
        <p:spPr>
          <a:xfrm>
            <a:off x="10148600" y="2489925"/>
            <a:ext cx="818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r>
              <a:rPr b="1" lang="en-GB" sz="1700">
                <a:solidFill>
                  <a:srgbClr val="CC0000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70%</a:t>
            </a:r>
            <a:endParaRPr/>
          </a:p>
        </p:txBody>
      </p:sp>
      <p:sp>
        <p:nvSpPr>
          <p:cNvPr id="134" name="Google Shape;134;p20"/>
          <p:cNvSpPr txBox="1"/>
          <p:nvPr/>
        </p:nvSpPr>
        <p:spPr>
          <a:xfrm>
            <a:off x="8435050" y="998650"/>
            <a:ext cx="818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r>
              <a:rPr b="1" lang="en-GB" sz="1700">
                <a:solidFill>
                  <a:srgbClr val="6AA84F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30</a:t>
            </a:r>
            <a:r>
              <a:rPr b="1" lang="en-GB" sz="1700">
                <a:solidFill>
                  <a:srgbClr val="6AA84F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%</a:t>
            </a:r>
            <a:endParaRPr>
              <a:solidFill>
                <a:srgbClr val="6AA84F"/>
              </a:solidFill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159850" y="3142925"/>
            <a:ext cx="8619600" cy="14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E"/>
              </a:buClr>
              <a:buSzPts val="2000"/>
              <a:buFont typeface="Arial"/>
              <a:buNone/>
            </a:pPr>
            <a:r>
              <a:rPr b="1" lang="en-GB" sz="1900" u="sng">
                <a:solidFill>
                  <a:srgbClr val="CC0000"/>
                </a:solidFill>
              </a:rPr>
              <a:t>LLGRBs (&lt;0.15%):</a:t>
            </a:r>
            <a:r>
              <a:rPr lang="en-GB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F2EE"/>
              </a:buClr>
              <a:buSzPts val="2000"/>
              <a:buFont typeface="Arial"/>
              <a:buNone/>
            </a:pPr>
            <a:r>
              <a:rPr lang="en-GB" sz="1900">
                <a:solidFill>
                  <a:schemeClr val="dk1"/>
                </a:solidFill>
              </a:rPr>
              <a:t>Are </a:t>
            </a:r>
            <a:r>
              <a:rPr i="0" lang="en-GB" sz="1900" u="none" cap="none" strike="noStrike">
                <a:solidFill>
                  <a:schemeClr val="dk1"/>
                </a:solidFill>
              </a:rPr>
              <a:t>subclass of </a:t>
            </a:r>
            <a:r>
              <a:rPr lang="en-GB" sz="1900">
                <a:solidFill>
                  <a:schemeClr val="dk1"/>
                </a:solidFill>
              </a:rPr>
              <a:t>LGRBs </a:t>
            </a:r>
            <a:r>
              <a:rPr i="0" lang="en-GB" sz="1900" u="none" cap="none" strike="noStrike">
                <a:solidFill>
                  <a:schemeClr val="dk1"/>
                </a:solidFill>
              </a:rPr>
              <a:t>that release much less gamma-ray energy than typical (classical) long-duration GRBs. </a:t>
            </a:r>
            <a:endParaRPr i="0" sz="1900" u="none" cap="none" strike="noStrike">
              <a:solidFill>
                <a:schemeClr val="dk1"/>
              </a:solidFill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8166400" y="163125"/>
            <a:ext cx="1249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S</a:t>
            </a:r>
            <a:r>
              <a:rPr lang="en-GB" sz="2000">
                <a:solidFill>
                  <a:schemeClr val="dk1"/>
                </a:solidFill>
              </a:rPr>
              <a:t>GRBs </a:t>
            </a:r>
            <a:endParaRPr/>
          </a:p>
        </p:txBody>
      </p:sp>
      <p:sp>
        <p:nvSpPr>
          <p:cNvPr id="137" name="Google Shape;137;p20"/>
          <p:cNvSpPr txBox="1"/>
          <p:nvPr/>
        </p:nvSpPr>
        <p:spPr>
          <a:xfrm>
            <a:off x="10148600" y="209325"/>
            <a:ext cx="1249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</a:rPr>
              <a:t>LGRBs </a:t>
            </a:r>
            <a:endParaRPr/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4725" y="4560125"/>
            <a:ext cx="10540376" cy="221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-84525" y="1575"/>
            <a:ext cx="42144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r>
              <a:rPr b="1" lang="en-GB" sz="4100">
                <a:solidFill>
                  <a:srgbClr val="CC0000"/>
                </a:solidFill>
                <a:highlight>
                  <a:srgbClr val="FFFFFF"/>
                </a:highlight>
              </a:rPr>
              <a:t>Intro. Cont…</a:t>
            </a:r>
            <a:endParaRPr sz="2900">
              <a:solidFill>
                <a:srgbClr val="CC0000"/>
              </a:solidFill>
            </a:endParaRPr>
          </a:p>
        </p:txBody>
      </p:sp>
      <p:sp>
        <p:nvSpPr>
          <p:cNvPr id="140" name="Google Shape;140;p20"/>
          <p:cNvSpPr/>
          <p:nvPr/>
        </p:nvSpPr>
        <p:spPr>
          <a:xfrm>
            <a:off x="321675" y="5898875"/>
            <a:ext cx="1749600" cy="272100"/>
          </a:xfrm>
          <a:prstGeom prst="ellipse">
            <a:avLst/>
          </a:prstGeom>
          <a:noFill/>
          <a:ln cap="flat" cmpd="sng" w="38100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/>
          <p:nvPr/>
        </p:nvSpPr>
        <p:spPr>
          <a:xfrm>
            <a:off x="731625" y="224350"/>
            <a:ext cx="41253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5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Scientific Motivation</a:t>
            </a:r>
            <a:endParaRPr b="1" sz="2500">
              <a:solidFill>
                <a:srgbClr val="FFC000"/>
              </a:solidFill>
            </a:endParaRPr>
          </a:p>
        </p:txBody>
      </p:sp>
      <p:pic>
        <p:nvPicPr>
          <p:cNvPr id="147" name="Google Shape;14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400" y="906600"/>
            <a:ext cx="7908998" cy="48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1375" y="430800"/>
            <a:ext cx="3303383" cy="2753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55125" y="3483575"/>
            <a:ext cx="3215852" cy="2587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050" y="1132400"/>
            <a:ext cx="10699725" cy="551182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/>
          <p:nvPr/>
        </p:nvSpPr>
        <p:spPr>
          <a:xfrm>
            <a:off x="-84525" y="1575"/>
            <a:ext cx="42144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r>
              <a:rPr b="1" lang="en-GB" sz="4100">
                <a:solidFill>
                  <a:srgbClr val="CC0000"/>
                </a:solidFill>
                <a:highlight>
                  <a:srgbClr val="FFFFFF"/>
                </a:highlight>
              </a:rPr>
              <a:t>Intro. Cont…</a:t>
            </a:r>
            <a:endParaRPr sz="2900">
              <a:solidFill>
                <a:srgbClr val="CC0000"/>
              </a:solidFill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0" y="1060125"/>
            <a:ext cx="10264800" cy="53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r>
              <a:rPr b="1" lang="en-GB" sz="2300">
                <a:solidFill>
                  <a:srgbClr val="CC0000"/>
                </a:solidFill>
                <a:highlight>
                  <a:srgbClr val="FFFFFF"/>
                </a:highlight>
              </a:rPr>
              <a:t>Synchrotron Forward and </a:t>
            </a:r>
            <a:r>
              <a:rPr b="1" lang="en-GB" sz="2300">
                <a:solidFill>
                  <a:srgbClr val="CC0000"/>
                </a:solidFill>
                <a:highlight>
                  <a:srgbClr val="FFFFFF"/>
                </a:highlight>
              </a:rPr>
              <a:t>Reverse</a:t>
            </a:r>
            <a:r>
              <a:rPr b="1" lang="en-GB" sz="2300">
                <a:solidFill>
                  <a:srgbClr val="CC0000"/>
                </a:solidFill>
                <a:highlight>
                  <a:srgbClr val="FFFFFF"/>
                </a:highlight>
              </a:rPr>
              <a:t> Shock Framework</a:t>
            </a:r>
            <a:endParaRPr sz="11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26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/>
        </p:nvSpPr>
        <p:spPr>
          <a:xfrm>
            <a:off x="531825" y="99925"/>
            <a:ext cx="108894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300"/>
              <a:buFont typeface="Calibri"/>
              <a:buNone/>
            </a:pPr>
            <a:r>
              <a:rPr b="1" i="0" lang="en-GB" sz="4500" u="none" cap="none" strike="noStrike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1" lang="en-GB" sz="4500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ata: </a:t>
            </a:r>
            <a:r>
              <a:rPr b="1" lang="en-GB" sz="2000">
                <a:solidFill>
                  <a:srgbClr val="4FC3F7"/>
                </a:solidFill>
                <a:latin typeface="Cambria"/>
                <a:ea typeface="Cambria"/>
                <a:cs typeface="Cambria"/>
                <a:sym typeface="Cambria"/>
              </a:rPr>
              <a:t>Swift UVOT/XRT, Ashall et al. (2019), Cano et al. (2017), Laskar et al. (2011)</a:t>
            </a:r>
            <a:endParaRPr b="1" sz="4500">
              <a:solidFill>
                <a:srgbClr val="FFB3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instruments_full.png" id="164" name="Google Shape;16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650" y="901850"/>
            <a:ext cx="12008700" cy="423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3"/>
          <p:cNvSpPr txBox="1"/>
          <p:nvPr/>
        </p:nvSpPr>
        <p:spPr>
          <a:xfrm>
            <a:off x="531825" y="5399984"/>
            <a:ext cx="2560500" cy="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C3F7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Swift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3"/>
          <p:cNvSpPr txBox="1"/>
          <p:nvPr/>
        </p:nvSpPr>
        <p:spPr>
          <a:xfrm>
            <a:off x="531825" y="5741360"/>
            <a:ext cx="256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BAT, XRT 0.3–10 keV, UVOT UV/optical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3335985" y="5399984"/>
            <a:ext cx="2560500" cy="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GROND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3335985" y="5741360"/>
            <a:ext cx="256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g′ r′ i′ z′ J H Ks, simultaneous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3"/>
          <p:cNvSpPr txBox="1"/>
          <p:nvPr/>
        </p:nvSpPr>
        <p:spPr>
          <a:xfrm>
            <a:off x="6140145" y="5399984"/>
            <a:ext cx="2560500" cy="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57373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E57373"/>
                </a:solidFill>
                <a:latin typeface="Calibri"/>
                <a:ea typeface="Calibri"/>
                <a:cs typeface="Calibri"/>
                <a:sym typeface="Calibri"/>
              </a:rPr>
              <a:t>ALMA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6140145" y="5741360"/>
            <a:ext cx="256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Bands 3, 6, 7 (mm/sub-mm)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3"/>
          <p:cNvSpPr txBox="1"/>
          <p:nvPr/>
        </p:nvSpPr>
        <p:spPr>
          <a:xfrm>
            <a:off x="8944305" y="5399984"/>
            <a:ext cx="2560500" cy="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1C784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81C784"/>
                </a:solidFill>
                <a:latin typeface="Calibri"/>
                <a:ea typeface="Calibri"/>
                <a:cs typeface="Calibri"/>
                <a:sym typeface="Calibri"/>
              </a:rPr>
              <a:t>VLA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8944305" y="5741360"/>
            <a:ext cx="2560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L to K bands (1–26 GHz)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26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/>
        </p:nvSpPr>
        <p:spPr>
          <a:xfrm>
            <a:off x="549000" y="182650"/>
            <a:ext cx="109728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3500"/>
              <a:buFont typeface="Cambria"/>
              <a:buNone/>
            </a:pPr>
            <a:r>
              <a:rPr b="1" i="0" lang="en-GB" sz="2300" u="none" cap="none" strike="noStrike">
                <a:solidFill>
                  <a:srgbClr val="EEF1FA"/>
                </a:solidFill>
                <a:latin typeface="Cambria"/>
                <a:ea typeface="Cambria"/>
                <a:cs typeface="Cambria"/>
                <a:sym typeface="Cambria"/>
              </a:rPr>
              <a:t>Our pipeline: from raw archives to one mJy dataset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4"/>
          <p:cNvSpPr txBox="1"/>
          <p:nvPr/>
        </p:nvSpPr>
        <p:spPr>
          <a:xfrm>
            <a:off x="11094720" y="6400800"/>
            <a:ext cx="609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1889760" y="1365504"/>
            <a:ext cx="17313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1 · Extract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3913632" y="1365504"/>
            <a:ext cx="17313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2 · Clean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5937504" y="1365504"/>
            <a:ext cx="17313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3 · Correct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4"/>
          <p:cNvSpPr txBox="1"/>
          <p:nvPr/>
        </p:nvSpPr>
        <p:spPr>
          <a:xfrm>
            <a:off x="7961376" y="1365504"/>
            <a:ext cx="17313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4 · Convert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4"/>
          <p:cNvSpPr txBox="1"/>
          <p:nvPr/>
        </p:nvSpPr>
        <p:spPr>
          <a:xfrm>
            <a:off x="9985248" y="1365504"/>
            <a:ext cx="17313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5 · Unify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4"/>
          <p:cNvSpPr txBox="1"/>
          <p:nvPr/>
        </p:nvSpPr>
        <p:spPr>
          <a:xfrm>
            <a:off x="487680" y="1865376"/>
            <a:ext cx="1341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UV · Opt · NIR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4"/>
          <p:cNvSpPr txBox="1"/>
          <p:nvPr/>
        </p:nvSpPr>
        <p:spPr>
          <a:xfrm>
            <a:off x="487680" y="2231136"/>
            <a:ext cx="1341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Swift-UVOT + GROND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4"/>
          <p:cNvSpPr/>
          <p:nvPr/>
        </p:nvSpPr>
        <p:spPr>
          <a:xfrm>
            <a:off x="1889760" y="1767840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4"/>
          <p:cNvSpPr txBox="1"/>
          <p:nvPr/>
        </p:nvSpPr>
        <p:spPr>
          <a:xfrm>
            <a:off x="1962912" y="1767840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6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C9D0E6"/>
                </a:solidFill>
                <a:latin typeface="Calibri"/>
                <a:ea typeface="Calibri"/>
                <a:cs typeface="Calibri"/>
                <a:sym typeface="Calibri"/>
              </a:rPr>
              <a:t>Magnitudes, times, errors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9" name="Google Shape;189;p24"/>
          <p:cNvCxnSpPr/>
          <p:nvPr/>
        </p:nvCxnSpPr>
        <p:spPr>
          <a:xfrm>
            <a:off x="3645408" y="2206752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0" name="Google Shape;190;p24"/>
          <p:cNvSpPr/>
          <p:nvPr/>
        </p:nvSpPr>
        <p:spPr>
          <a:xfrm>
            <a:off x="3913632" y="1767840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1" name="Google Shape;191;p24"/>
          <p:cNvCxnSpPr/>
          <p:nvPr/>
        </p:nvCxnSpPr>
        <p:spPr>
          <a:xfrm>
            <a:off x="5669280" y="2206752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2" name="Google Shape;192;p24"/>
          <p:cNvSpPr/>
          <p:nvPr/>
        </p:nvSpPr>
        <p:spPr>
          <a:xfrm>
            <a:off x="5937504" y="1767840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4A3419"/>
          </a:solidFill>
          <a:ln cap="flat" cmpd="sng" w="25400">
            <a:solidFill>
              <a:srgbClr val="FFB3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4"/>
          <p:cNvSpPr txBox="1"/>
          <p:nvPr/>
        </p:nvSpPr>
        <p:spPr>
          <a:xfrm>
            <a:off x="6010656" y="1767840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1400"/>
              <a:buFont typeface="Calibri"/>
              <a:buNone/>
            </a:pPr>
            <a:r>
              <a:rPr b="1" i="0" lang="en-GB" sz="14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Galactic extinction: m − Aλ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4" name="Google Shape;194;p24"/>
          <p:cNvCxnSpPr/>
          <p:nvPr/>
        </p:nvCxnSpPr>
        <p:spPr>
          <a:xfrm>
            <a:off x="7693152" y="2206752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5" name="Google Shape;195;p24"/>
          <p:cNvSpPr/>
          <p:nvPr/>
        </p:nvSpPr>
        <p:spPr>
          <a:xfrm>
            <a:off x="7961376" y="1767840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4A3419"/>
          </a:solidFill>
          <a:ln cap="flat" cmpd="sng" w="25400">
            <a:solidFill>
              <a:srgbClr val="FFB3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4"/>
          <p:cNvSpPr txBox="1"/>
          <p:nvPr/>
        </p:nvSpPr>
        <p:spPr>
          <a:xfrm>
            <a:off x="8034528" y="1767840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1400"/>
              <a:buFont typeface="Calibri"/>
              <a:buNone/>
            </a:pPr>
            <a:r>
              <a:rPr b="1" i="0" lang="en-GB" sz="14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Mag → Fν (Jy)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7" name="Google Shape;197;p24"/>
          <p:cNvCxnSpPr/>
          <p:nvPr/>
        </p:nvCxnSpPr>
        <p:spPr>
          <a:xfrm>
            <a:off x="9717024" y="2206752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8" name="Google Shape;198;p24"/>
          <p:cNvSpPr/>
          <p:nvPr/>
        </p:nvSpPr>
        <p:spPr>
          <a:xfrm>
            <a:off x="9985248" y="1767840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4A3419"/>
          </a:solidFill>
          <a:ln cap="flat" cmpd="sng" w="25400">
            <a:solidFill>
              <a:srgbClr val="FFB3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4"/>
          <p:cNvSpPr txBox="1"/>
          <p:nvPr/>
        </p:nvSpPr>
        <p:spPr>
          <a:xfrm>
            <a:off x="10058400" y="1767840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1400"/>
              <a:buFont typeface="Calibri"/>
              <a:buNone/>
            </a:pPr>
            <a:r>
              <a:rPr b="1" i="0" lang="en-GB" sz="14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Jy → mJy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4"/>
          <p:cNvSpPr txBox="1"/>
          <p:nvPr/>
        </p:nvSpPr>
        <p:spPr>
          <a:xfrm>
            <a:off x="487680" y="2987040"/>
            <a:ext cx="1341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FC3F7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X-ray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4"/>
          <p:cNvSpPr txBox="1"/>
          <p:nvPr/>
        </p:nvSpPr>
        <p:spPr>
          <a:xfrm>
            <a:off x="487680" y="3352800"/>
            <a:ext cx="1341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Swift-XRT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4"/>
          <p:cNvSpPr/>
          <p:nvPr/>
        </p:nvSpPr>
        <p:spPr>
          <a:xfrm>
            <a:off x="1889760" y="2889504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4"/>
          <p:cNvSpPr txBox="1"/>
          <p:nvPr/>
        </p:nvSpPr>
        <p:spPr>
          <a:xfrm>
            <a:off x="1962912" y="2889504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6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C9D0E6"/>
                </a:solidFill>
                <a:latin typeface="Calibri"/>
                <a:ea typeface="Calibri"/>
                <a:cs typeface="Calibri"/>
                <a:sym typeface="Calibri"/>
              </a:rPr>
              <a:t>0.3–10 keV light curve + Γ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4" name="Google Shape;204;p24"/>
          <p:cNvCxnSpPr/>
          <p:nvPr/>
        </p:nvCxnSpPr>
        <p:spPr>
          <a:xfrm>
            <a:off x="3645408" y="3328416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5" name="Google Shape;205;p24"/>
          <p:cNvSpPr/>
          <p:nvPr/>
        </p:nvSpPr>
        <p:spPr>
          <a:xfrm>
            <a:off x="3913632" y="2889504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6" name="Google Shape;206;p24"/>
          <p:cNvCxnSpPr/>
          <p:nvPr/>
        </p:nvCxnSpPr>
        <p:spPr>
          <a:xfrm>
            <a:off x="5669280" y="3328416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7" name="Google Shape;207;p24"/>
          <p:cNvSpPr/>
          <p:nvPr/>
        </p:nvSpPr>
        <p:spPr>
          <a:xfrm>
            <a:off x="5937504" y="2889504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8" name="Google Shape;208;p24"/>
          <p:cNvCxnSpPr/>
          <p:nvPr/>
        </p:nvCxnSpPr>
        <p:spPr>
          <a:xfrm>
            <a:off x="7693152" y="3328416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09" name="Google Shape;209;p24"/>
          <p:cNvSpPr/>
          <p:nvPr/>
        </p:nvSpPr>
        <p:spPr>
          <a:xfrm>
            <a:off x="7961376" y="2889504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7465C"/>
          </a:solidFill>
          <a:ln cap="flat" cmpd="sng" w="254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4"/>
          <p:cNvSpPr txBox="1"/>
          <p:nvPr/>
        </p:nvSpPr>
        <p:spPr>
          <a:xfrm>
            <a:off x="8034528" y="2889504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1400"/>
              <a:buFont typeface="Calibri"/>
              <a:buNone/>
            </a:pPr>
            <a:r>
              <a:rPr b="1" i="0" lang="en-GB" sz="14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Flux → Fν at 1 keV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1" name="Google Shape;211;p24"/>
          <p:cNvCxnSpPr/>
          <p:nvPr/>
        </p:nvCxnSpPr>
        <p:spPr>
          <a:xfrm>
            <a:off x="9717024" y="3328416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2" name="Google Shape;212;p24"/>
          <p:cNvSpPr/>
          <p:nvPr/>
        </p:nvSpPr>
        <p:spPr>
          <a:xfrm>
            <a:off x="9985248" y="2889504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7465C"/>
          </a:solidFill>
          <a:ln cap="flat" cmpd="sng" w="254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4"/>
          <p:cNvSpPr txBox="1"/>
          <p:nvPr/>
        </p:nvSpPr>
        <p:spPr>
          <a:xfrm>
            <a:off x="10058400" y="2889504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1400"/>
              <a:buFont typeface="Calibri"/>
              <a:buNone/>
            </a:pPr>
            <a:r>
              <a:rPr b="1" i="0" lang="en-GB" sz="14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→ mJy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4"/>
          <p:cNvSpPr txBox="1"/>
          <p:nvPr/>
        </p:nvSpPr>
        <p:spPr>
          <a:xfrm>
            <a:off x="487680" y="4108704"/>
            <a:ext cx="1341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1C784"/>
              </a:buClr>
              <a:buSzPts val="1500"/>
              <a:buFont typeface="Calibri"/>
              <a:buNone/>
            </a:pPr>
            <a:r>
              <a:rPr b="1" i="0" lang="en-GB" sz="1500" u="none" cap="none" strike="noStrike">
                <a:solidFill>
                  <a:srgbClr val="81C784"/>
                </a:solidFill>
                <a:latin typeface="Calibri"/>
                <a:ea typeface="Calibri"/>
                <a:cs typeface="Calibri"/>
                <a:sym typeface="Calibri"/>
              </a:rPr>
              <a:t>mm / Radio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4"/>
          <p:cNvSpPr txBox="1"/>
          <p:nvPr/>
        </p:nvSpPr>
        <p:spPr>
          <a:xfrm>
            <a:off x="487680" y="4474464"/>
            <a:ext cx="13413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ALMA + VLA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4"/>
          <p:cNvSpPr/>
          <p:nvPr/>
        </p:nvSpPr>
        <p:spPr>
          <a:xfrm>
            <a:off x="1889760" y="4011168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4"/>
          <p:cNvSpPr txBox="1"/>
          <p:nvPr/>
        </p:nvSpPr>
        <p:spPr>
          <a:xfrm>
            <a:off x="1962912" y="4011168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6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C9D0E6"/>
                </a:solidFill>
                <a:latin typeface="Calibri"/>
                <a:ea typeface="Calibri"/>
                <a:cs typeface="Calibri"/>
                <a:sym typeface="Calibri"/>
              </a:rPr>
              <a:t>Published flux densities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" name="Google Shape;218;p24"/>
          <p:cNvCxnSpPr/>
          <p:nvPr/>
        </p:nvCxnSpPr>
        <p:spPr>
          <a:xfrm>
            <a:off x="3645408" y="4450080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19" name="Google Shape;219;p24"/>
          <p:cNvSpPr/>
          <p:nvPr/>
        </p:nvSpPr>
        <p:spPr>
          <a:xfrm>
            <a:off x="3913632" y="4011168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0" name="Google Shape;220;p24"/>
          <p:cNvCxnSpPr/>
          <p:nvPr/>
        </p:nvCxnSpPr>
        <p:spPr>
          <a:xfrm>
            <a:off x="5669280" y="4450080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1" name="Google Shape;221;p24"/>
          <p:cNvSpPr/>
          <p:nvPr/>
        </p:nvSpPr>
        <p:spPr>
          <a:xfrm>
            <a:off x="5937504" y="4011168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4"/>
          <p:cNvSpPr txBox="1"/>
          <p:nvPr/>
        </p:nvSpPr>
        <p:spPr>
          <a:xfrm>
            <a:off x="6010656" y="4011168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6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C9D0E6"/>
                </a:solidFill>
                <a:latin typeface="Calibri"/>
                <a:ea typeface="Calibri"/>
                <a:cs typeface="Calibri"/>
                <a:sym typeface="Calibri"/>
              </a:rPr>
              <a:t>Dust-free: none needed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3" name="Google Shape;223;p24"/>
          <p:cNvCxnSpPr/>
          <p:nvPr/>
        </p:nvCxnSpPr>
        <p:spPr>
          <a:xfrm>
            <a:off x="7693152" y="4450080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4" name="Google Shape;224;p24"/>
          <p:cNvSpPr/>
          <p:nvPr/>
        </p:nvSpPr>
        <p:spPr>
          <a:xfrm>
            <a:off x="7961376" y="4011168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151D3F"/>
          </a:solidFill>
          <a:ln cap="flat" cmpd="sng" w="12700">
            <a:solidFill>
              <a:srgbClr val="2E397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4"/>
          <p:cNvSpPr txBox="1"/>
          <p:nvPr/>
        </p:nvSpPr>
        <p:spPr>
          <a:xfrm>
            <a:off x="8034528" y="4011168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6"/>
              </a:buClr>
              <a:buSzPts val="1400"/>
              <a:buFont typeface="Calibri"/>
              <a:buNone/>
            </a:pPr>
            <a:r>
              <a:rPr b="0" i="0" lang="en-GB" sz="1400" u="none" cap="none" strike="noStrike">
                <a:solidFill>
                  <a:srgbClr val="C9D0E6"/>
                </a:solidFill>
                <a:latin typeface="Calibri"/>
                <a:ea typeface="Calibri"/>
                <a:cs typeface="Calibri"/>
                <a:sym typeface="Calibri"/>
              </a:rPr>
              <a:t>Frequencies tabulated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" name="Google Shape;226;p24"/>
          <p:cNvCxnSpPr/>
          <p:nvPr/>
        </p:nvCxnSpPr>
        <p:spPr>
          <a:xfrm>
            <a:off x="9717024" y="4450080"/>
            <a:ext cx="243900" cy="0"/>
          </a:xfrm>
          <a:prstGeom prst="straightConnector1">
            <a:avLst/>
          </a:prstGeom>
          <a:noFill/>
          <a:ln cap="flat" cmpd="sng" w="21175">
            <a:solidFill>
              <a:srgbClr val="A9B3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7" name="Google Shape;227;p24"/>
          <p:cNvSpPr/>
          <p:nvPr/>
        </p:nvSpPr>
        <p:spPr>
          <a:xfrm>
            <a:off x="9985248" y="4011168"/>
            <a:ext cx="1731300" cy="878100"/>
          </a:xfrm>
          <a:prstGeom prst="roundRect">
            <a:avLst>
              <a:gd fmla="val 8333" name="adj"/>
            </a:avLst>
          </a:prstGeom>
          <a:solidFill>
            <a:srgbClr val="4A3419"/>
          </a:solidFill>
          <a:ln cap="flat" cmpd="sng" w="25400">
            <a:solidFill>
              <a:srgbClr val="81C7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4"/>
          <p:cNvSpPr txBox="1"/>
          <p:nvPr/>
        </p:nvSpPr>
        <p:spPr>
          <a:xfrm>
            <a:off x="10058400" y="4011168"/>
            <a:ext cx="1584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1400"/>
              <a:buFont typeface="Calibri"/>
              <a:buNone/>
            </a:pPr>
            <a:r>
              <a:rPr b="1" i="0" lang="en-GB" sz="14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μJy / Jy → mJy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4"/>
          <p:cNvSpPr/>
          <p:nvPr/>
        </p:nvSpPr>
        <p:spPr>
          <a:xfrm>
            <a:off x="10607050" y="4937741"/>
            <a:ext cx="487500" cy="7188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B347"/>
          </a:solidFill>
          <a:ln cap="flat" cmpd="sng" w="16925">
            <a:solidFill>
              <a:srgbClr val="FFB3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4"/>
          <p:cNvSpPr/>
          <p:nvPr/>
        </p:nvSpPr>
        <p:spPr>
          <a:xfrm>
            <a:off x="1695372" y="5760331"/>
            <a:ext cx="9753600" cy="853500"/>
          </a:xfrm>
          <a:prstGeom prst="roundRect">
            <a:avLst>
              <a:gd fmla="val 11429" name="adj"/>
            </a:avLst>
          </a:prstGeom>
          <a:solidFill>
            <a:srgbClr val="FFB347"/>
          </a:solidFill>
          <a:ln cap="flat" cmpd="sng" w="16925">
            <a:solidFill>
              <a:srgbClr val="FFB3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4"/>
          <p:cNvSpPr txBox="1"/>
          <p:nvPr/>
        </p:nvSpPr>
        <p:spPr>
          <a:xfrm>
            <a:off x="1695365" y="5742745"/>
            <a:ext cx="93879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026"/>
              </a:buClr>
              <a:buSzPts val="1900"/>
              <a:buFont typeface="Calibri"/>
              <a:buNone/>
            </a:pPr>
            <a:r>
              <a:rPr b="1" i="0" lang="en-GB" sz="1900" u="none" cap="none" strike="noStrike">
                <a:solidFill>
                  <a:srgbClr val="0B1026"/>
                </a:solidFill>
                <a:latin typeface="Calibri"/>
                <a:ea typeface="Calibri"/>
                <a:cs typeface="Calibri"/>
                <a:sym typeface="Calibri"/>
              </a:rPr>
              <a:t>Homogeneous, dereddened dataset in mJy  →  broadband light curves &amp; SEDs, radio to X-ray</a:t>
            </a:r>
            <a:endParaRPr b="1" i="0" sz="1900" u="none" cap="none" strike="noStrike">
              <a:solidFill>
                <a:srgbClr val="0B10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026"/>
              </a:buClr>
              <a:buSzPts val="1900"/>
              <a:buFont typeface="Calibri"/>
              <a:buNone/>
            </a:pPr>
            <a:r>
              <a:rPr b="1" lang="en-GB" sz="1900">
                <a:solidFill>
                  <a:srgbClr val="0B1026"/>
                </a:solidFill>
                <a:latin typeface="Calibri"/>
                <a:ea typeface="Calibri"/>
                <a:cs typeface="Calibri"/>
                <a:sym typeface="Calibri"/>
              </a:rPr>
              <a:t>&gt;1300 Data Points</a:t>
            </a:r>
            <a:endParaRPr b="1" sz="1900">
              <a:solidFill>
                <a:srgbClr val="0B10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26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5"/>
          <p:cNvSpPr txBox="1"/>
          <p:nvPr/>
        </p:nvSpPr>
        <p:spPr>
          <a:xfrm>
            <a:off x="595950" y="136575"/>
            <a:ext cx="4092900" cy="4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300"/>
              <a:buFont typeface="Calibri"/>
              <a:buNone/>
            </a:pPr>
            <a:r>
              <a:rPr b="1" i="0" lang="en-GB" sz="3100" u="none" cap="none" strike="noStrike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r>
              <a:rPr b="1" lang="en-GB" sz="3100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ur  Strongest Point</a:t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5"/>
          <p:cNvSpPr txBox="1"/>
          <p:nvPr/>
        </p:nvSpPr>
        <p:spPr>
          <a:xfrm>
            <a:off x="11094720" y="6400800"/>
            <a:ext cx="609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ed.png" id="239" name="Google Shape;2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39650"/>
            <a:ext cx="8063651" cy="5282199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5"/>
          <p:cNvSpPr txBox="1"/>
          <p:nvPr/>
        </p:nvSpPr>
        <p:spPr>
          <a:xfrm>
            <a:off x="9112750" y="517400"/>
            <a:ext cx="22416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100"/>
              <a:buFont typeface="Calibri"/>
              <a:buNone/>
            </a:pPr>
            <a:r>
              <a:rPr b="1" i="0" lang="en-GB" sz="27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Why mJy?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78751" y="1138925"/>
            <a:ext cx="3636376" cy="303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5"/>
          <p:cNvSpPr txBox="1"/>
          <p:nvPr/>
        </p:nvSpPr>
        <p:spPr>
          <a:xfrm>
            <a:off x="8334588" y="4778016"/>
            <a:ext cx="35247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59625" lIns="59625" spcFirstLastPara="1" rIns="59625" wrap="square" tIns="596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44" u="sng">
                <a:solidFill>
                  <a:srgbClr val="00FF00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https://vegasafterglow.readthedocs.io/en/latest/index.html</a:t>
            </a:r>
            <a:r>
              <a:rPr lang="en-GB" sz="1744">
                <a:solidFill>
                  <a:srgbClr val="00FF00"/>
                </a:solidFill>
              </a:rPr>
              <a:t> </a:t>
            </a:r>
            <a:endParaRPr sz="1744">
              <a:solidFill>
                <a:srgbClr val="00FF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26"/>
        </a:solid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/>
        </p:nvSpPr>
        <p:spPr>
          <a:xfrm>
            <a:off x="803450" y="341375"/>
            <a:ext cx="4783500" cy="4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300"/>
              <a:buFont typeface="Calibri"/>
              <a:buNone/>
            </a:pPr>
            <a:r>
              <a:rPr b="1" lang="en-GB" sz="4100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Our Justification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6"/>
          <p:cNvSpPr txBox="1"/>
          <p:nvPr/>
        </p:nvSpPr>
        <p:spPr>
          <a:xfrm>
            <a:off x="11094720" y="6400800"/>
            <a:ext cx="609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rs_fs_lc.png" id="250" name="Google Shape;25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500" y="904587"/>
            <a:ext cx="7068401" cy="5048826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6"/>
          <p:cNvSpPr txBox="1"/>
          <p:nvPr/>
        </p:nvSpPr>
        <p:spPr>
          <a:xfrm>
            <a:off x="7890825" y="1050175"/>
            <a:ext cx="3260100" cy="14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000"/>
              <a:buFont typeface="Calibri"/>
              <a:buChar char="●"/>
            </a:pPr>
            <a:r>
              <a:rPr b="1" lang="en-GB" sz="2000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b="1" lang="en-GB" sz="2000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ntrinsic or off-axis</a:t>
            </a:r>
            <a:endParaRPr b="1" sz="2000">
              <a:solidFill>
                <a:srgbClr val="EEF1F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000"/>
              <a:buFont typeface="Calibri"/>
              <a:buChar char="●"/>
            </a:pPr>
            <a:r>
              <a:rPr b="1" i="0" lang="en-GB" sz="20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True energy budget</a:t>
            </a:r>
            <a:endParaRPr b="1" i="0" sz="2000" u="none" cap="none" strike="noStrike">
              <a:solidFill>
                <a:srgbClr val="EEF1F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000"/>
              <a:buFont typeface="Calibri"/>
              <a:buChar char="●"/>
            </a:pPr>
            <a:r>
              <a:rPr b="1" lang="en-GB" sz="2000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A fair model choice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000"/>
              <a:buFont typeface="Calibri"/>
              <a:buChar char="●"/>
            </a:pPr>
            <a:r>
              <a:rPr b="1" lang="en-GB" sz="2000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Ejecta magnetisation</a:t>
            </a:r>
            <a:endParaRPr b="1" sz="2000">
              <a:solidFill>
                <a:srgbClr val="EEF1F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6"/>
          <p:cNvSpPr txBox="1"/>
          <p:nvPr/>
        </p:nvSpPr>
        <p:spPr>
          <a:xfrm>
            <a:off x="8750775" y="601975"/>
            <a:ext cx="1738500" cy="4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6B26B"/>
                </a:solidFill>
                <a:latin typeface="Calibri"/>
                <a:ea typeface="Calibri"/>
                <a:cs typeface="Calibri"/>
                <a:sym typeface="Calibri"/>
              </a:rPr>
              <a:t>Our Hope</a:t>
            </a:r>
            <a:endParaRPr b="1" sz="2000">
              <a:solidFill>
                <a:srgbClr val="F6B26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/shocks.png" id="253" name="Google Shape;25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86076" y="2407653"/>
            <a:ext cx="4132475" cy="309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26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7"/>
          <p:cNvSpPr txBox="1"/>
          <p:nvPr/>
        </p:nvSpPr>
        <p:spPr>
          <a:xfrm>
            <a:off x="740400" y="616350"/>
            <a:ext cx="60783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3500"/>
              <a:buFont typeface="Cambria"/>
              <a:buNone/>
            </a:pPr>
            <a:r>
              <a:rPr b="1" i="0" lang="en-GB" sz="2900" u="none" cap="none" strike="noStrike">
                <a:solidFill>
                  <a:srgbClr val="EEF1FA"/>
                </a:solidFill>
                <a:latin typeface="Cambria"/>
                <a:ea typeface="Cambria"/>
                <a:cs typeface="Cambria"/>
                <a:sym typeface="Cambria"/>
              </a:rPr>
              <a:t>Why this jet-model combination?</a:t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7"/>
          <p:cNvSpPr txBox="1"/>
          <p:nvPr/>
        </p:nvSpPr>
        <p:spPr>
          <a:xfrm>
            <a:off x="11094720" y="6400800"/>
            <a:ext cx="609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7"/>
          <p:cNvSpPr txBox="1"/>
          <p:nvPr/>
        </p:nvSpPr>
        <p:spPr>
          <a:xfrm>
            <a:off x="667925" y="1443615"/>
            <a:ext cx="109728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700"/>
              <a:buFont typeface="Calibri"/>
              <a:buNone/>
            </a:pPr>
            <a:r>
              <a:rPr b="0" i="0" lang="en-GB" sz="17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An afterglow fit has to answer two separate questions. We chose models that answer each one, then combine them.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7"/>
          <p:cNvSpPr/>
          <p:nvPr/>
        </p:nvSpPr>
        <p:spPr>
          <a:xfrm>
            <a:off x="609600" y="2133600"/>
            <a:ext cx="5364300" cy="2682300"/>
          </a:xfrm>
          <a:prstGeom prst="roundRect">
            <a:avLst>
              <a:gd fmla="val 3636" name="adj"/>
            </a:avLst>
          </a:prstGeom>
          <a:solidFill>
            <a:srgbClr val="151D3F"/>
          </a:solidFill>
          <a:ln cap="flat" cmpd="sng" w="16925">
            <a:solidFill>
              <a:srgbClr val="151D3F"/>
            </a:solidFill>
            <a:prstDash val="solid"/>
            <a:round/>
            <a:headEnd len="sm" w="sm" type="none"/>
            <a:tailEnd len="sm" w="sm" type="none"/>
          </a:ln>
          <a:effectLst>
            <a:outerShdw blurRad="135467" rotWithShape="0" algn="bl" dir="5400000" dist="33867">
              <a:srgbClr val="000000">
                <a:alpha val="349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7"/>
          <p:cNvSpPr txBox="1"/>
          <p:nvPr/>
        </p:nvSpPr>
        <p:spPr>
          <a:xfrm>
            <a:off x="1828800" y="2401824"/>
            <a:ext cx="3901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100"/>
              <a:buFont typeface="Calibri"/>
              <a:buNone/>
            </a:pPr>
            <a:r>
              <a:rPr b="1" i="0" lang="en-GB" sz="21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Q1 · Angular structure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7"/>
          <p:cNvSpPr txBox="1"/>
          <p:nvPr/>
        </p:nvSpPr>
        <p:spPr>
          <a:xfrm>
            <a:off x="1828800" y="2804160"/>
            <a:ext cx="39015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How is energy spread across the jet, and where are we looking from?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7"/>
          <p:cNvSpPr/>
          <p:nvPr/>
        </p:nvSpPr>
        <p:spPr>
          <a:xfrm>
            <a:off x="914400" y="3779520"/>
            <a:ext cx="1463100" cy="731700"/>
          </a:xfrm>
          <a:prstGeom prst="roundRect">
            <a:avLst>
              <a:gd fmla="val 10000" name="adj"/>
            </a:avLst>
          </a:prstGeom>
          <a:solidFill>
            <a:srgbClr val="1D2754"/>
          </a:solidFill>
          <a:ln cap="flat" cmpd="sng" w="25400">
            <a:solidFill>
              <a:srgbClr val="FFB3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7"/>
          <p:cNvSpPr txBox="1"/>
          <p:nvPr/>
        </p:nvSpPr>
        <p:spPr>
          <a:xfrm>
            <a:off x="914400" y="3779520"/>
            <a:ext cx="14631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Top-hat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560320" y="3779520"/>
            <a:ext cx="1463100" cy="731700"/>
          </a:xfrm>
          <a:prstGeom prst="roundRect">
            <a:avLst>
              <a:gd fmla="val 10000" name="adj"/>
            </a:avLst>
          </a:prstGeom>
          <a:solidFill>
            <a:srgbClr val="1D2754"/>
          </a:solidFill>
          <a:ln cap="flat" cmpd="sng" w="254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7"/>
          <p:cNvSpPr txBox="1"/>
          <p:nvPr/>
        </p:nvSpPr>
        <p:spPr>
          <a:xfrm>
            <a:off x="2560320" y="3779520"/>
            <a:ext cx="14631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FC3F7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Gaussian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4206240" y="3779520"/>
            <a:ext cx="1463100" cy="731700"/>
          </a:xfrm>
          <a:prstGeom prst="roundRect">
            <a:avLst>
              <a:gd fmla="val 10000" name="adj"/>
            </a:avLst>
          </a:prstGeom>
          <a:solidFill>
            <a:srgbClr val="1D2754"/>
          </a:solidFill>
          <a:ln cap="flat" cmpd="sng" w="25400">
            <a:solidFill>
              <a:srgbClr val="81C78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7"/>
          <p:cNvSpPr txBox="1"/>
          <p:nvPr/>
        </p:nvSpPr>
        <p:spPr>
          <a:xfrm>
            <a:off x="4206240" y="3779520"/>
            <a:ext cx="14631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81C784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81C784"/>
                </a:solidFill>
                <a:latin typeface="Calibri"/>
                <a:ea typeface="Calibri"/>
                <a:cs typeface="Calibri"/>
                <a:sym typeface="Calibri"/>
              </a:rPr>
              <a:t>Power-law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7"/>
          <p:cNvSpPr/>
          <p:nvPr/>
        </p:nvSpPr>
        <p:spPr>
          <a:xfrm>
            <a:off x="6217920" y="2133600"/>
            <a:ext cx="5364300" cy="2682300"/>
          </a:xfrm>
          <a:prstGeom prst="roundRect">
            <a:avLst>
              <a:gd fmla="val 3636" name="adj"/>
            </a:avLst>
          </a:prstGeom>
          <a:solidFill>
            <a:srgbClr val="151D3F"/>
          </a:solidFill>
          <a:ln cap="flat" cmpd="sng" w="16925">
            <a:solidFill>
              <a:srgbClr val="151D3F"/>
            </a:solidFill>
            <a:prstDash val="solid"/>
            <a:round/>
            <a:headEnd len="sm" w="sm" type="none"/>
            <a:tailEnd len="sm" w="sm" type="none"/>
          </a:ln>
          <a:effectLst>
            <a:outerShdw blurRad="135467" rotWithShape="0" algn="bl" dir="5400000" dist="33867">
              <a:srgbClr val="000000">
                <a:alpha val="349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7"/>
          <p:cNvSpPr txBox="1"/>
          <p:nvPr/>
        </p:nvSpPr>
        <p:spPr>
          <a:xfrm>
            <a:off x="7437120" y="2401824"/>
            <a:ext cx="3901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100"/>
              <a:buFont typeface="Calibri"/>
              <a:buNone/>
            </a:pPr>
            <a:r>
              <a:rPr b="1" i="0" lang="en-GB" sz="21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Q2 · Emission sites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7"/>
          <p:cNvSpPr txBox="1"/>
          <p:nvPr/>
        </p:nvSpPr>
        <p:spPr>
          <a:xfrm>
            <a:off x="7437120" y="2804160"/>
            <a:ext cx="39015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500"/>
              <a:buFont typeface="Calibri"/>
              <a:buNone/>
            </a:pPr>
            <a:r>
              <a:rPr b="0" i="0" lang="en-GB" sz="15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Which shock makes the light we see, and when?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27"/>
          <p:cNvSpPr/>
          <p:nvPr/>
        </p:nvSpPr>
        <p:spPr>
          <a:xfrm>
            <a:off x="6522723" y="3779525"/>
            <a:ext cx="1463100" cy="731700"/>
          </a:xfrm>
          <a:prstGeom prst="roundRect">
            <a:avLst>
              <a:gd fmla="val 10000" name="adj"/>
            </a:avLst>
          </a:prstGeom>
          <a:solidFill>
            <a:srgbClr val="1D2754"/>
          </a:solidFill>
          <a:ln cap="flat" cmpd="sng" w="25400">
            <a:solidFill>
              <a:srgbClr val="FFB3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/>
        </p:nvSpPr>
        <p:spPr>
          <a:xfrm>
            <a:off x="6522723" y="3779525"/>
            <a:ext cx="14631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Forward shock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7"/>
          <p:cNvSpPr/>
          <p:nvPr/>
        </p:nvSpPr>
        <p:spPr>
          <a:xfrm>
            <a:off x="8991600" y="3779520"/>
            <a:ext cx="2286000" cy="731700"/>
          </a:xfrm>
          <a:prstGeom prst="roundRect">
            <a:avLst>
              <a:gd fmla="val 10000" name="adj"/>
            </a:avLst>
          </a:prstGeom>
          <a:solidFill>
            <a:srgbClr val="1D2754"/>
          </a:solidFill>
          <a:ln cap="flat" cmpd="sng" w="25400">
            <a:solidFill>
              <a:srgbClr val="4FC3F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7"/>
          <p:cNvSpPr txBox="1"/>
          <p:nvPr/>
        </p:nvSpPr>
        <p:spPr>
          <a:xfrm>
            <a:off x="8991600" y="3779520"/>
            <a:ext cx="22860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FC3F7"/>
              </a:buClr>
              <a:buSzPts val="1700"/>
              <a:buFont typeface="Calibri"/>
              <a:buNone/>
            </a:pPr>
            <a:r>
              <a:rPr b="1" i="0" lang="en-GB" sz="1700" u="none" cap="none" strike="noStrike">
                <a:solidFill>
                  <a:srgbClr val="4FC3F7"/>
                </a:solidFill>
                <a:latin typeface="Calibri"/>
                <a:ea typeface="Calibri"/>
                <a:cs typeface="Calibri"/>
                <a:sym typeface="Calibri"/>
              </a:rPr>
              <a:t>Reverse shock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7"/>
          <p:cNvSpPr/>
          <p:nvPr/>
        </p:nvSpPr>
        <p:spPr>
          <a:xfrm>
            <a:off x="609600" y="5120640"/>
            <a:ext cx="10972800" cy="1036500"/>
          </a:xfrm>
          <a:prstGeom prst="roundRect">
            <a:avLst>
              <a:gd fmla="val 9412" name="adj"/>
            </a:avLst>
          </a:prstGeom>
          <a:solidFill>
            <a:srgbClr val="FFB347"/>
          </a:solidFill>
          <a:ln cap="flat" cmpd="sng" w="16925">
            <a:solidFill>
              <a:srgbClr val="FFB3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7"/>
          <p:cNvSpPr txBox="1"/>
          <p:nvPr/>
        </p:nvSpPr>
        <p:spPr>
          <a:xfrm>
            <a:off x="853450" y="5120650"/>
            <a:ext cx="10851000" cy="103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B1026"/>
              </a:buClr>
              <a:buSzPts val="1900"/>
              <a:buFont typeface="Calibri"/>
              <a:buNone/>
            </a:pPr>
            <a:r>
              <a:rPr b="1" i="0" lang="en-GB" sz="1900" u="none" cap="none" strike="noStrike">
                <a:solidFill>
                  <a:srgbClr val="0B1026"/>
                </a:solidFill>
                <a:latin typeface="Calibri"/>
                <a:ea typeface="Calibri"/>
                <a:cs typeface="Calibri"/>
                <a:sym typeface="Calibri"/>
              </a:rPr>
              <a:t>3 jet structures × (forward + reverse shock) = 3 physical models, fitted to the same</a:t>
            </a:r>
            <a:r>
              <a:rPr b="1" lang="en-GB" sz="1900">
                <a:solidFill>
                  <a:srgbClr val="0B102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GB" sz="1900" u="none" cap="none" strike="noStrike">
                <a:solidFill>
                  <a:srgbClr val="0B1026"/>
                </a:solidFill>
                <a:latin typeface="Calibri"/>
                <a:ea typeface="Calibri"/>
                <a:cs typeface="Calibri"/>
                <a:sym typeface="Calibri"/>
              </a:rPr>
              <a:t>dataset and compared statistically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26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8"/>
          <p:cNvSpPr txBox="1"/>
          <p:nvPr/>
        </p:nvSpPr>
        <p:spPr>
          <a:xfrm>
            <a:off x="609600" y="341375"/>
            <a:ext cx="2917500" cy="41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300"/>
              <a:buFont typeface="Calibri"/>
              <a:buNone/>
            </a:pPr>
            <a:r>
              <a:rPr b="1" lang="en-GB" sz="3600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What's</a:t>
            </a:r>
            <a:r>
              <a:rPr b="1" lang="en-GB" sz="3600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 New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8"/>
          <p:cNvSpPr txBox="1"/>
          <p:nvPr/>
        </p:nvSpPr>
        <p:spPr>
          <a:xfrm>
            <a:off x="3965900" y="680625"/>
            <a:ext cx="41169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3500"/>
              <a:buFont typeface="Cambria"/>
              <a:buNone/>
            </a:pPr>
            <a:r>
              <a:rPr b="1" i="0" lang="en-GB" sz="2400" u="none" cap="none" strike="noStrike">
                <a:solidFill>
                  <a:srgbClr val="EEF1FA"/>
                </a:solidFill>
                <a:latin typeface="Cambria"/>
                <a:ea typeface="Cambria"/>
                <a:cs typeface="Cambria"/>
                <a:sym typeface="Cambria"/>
              </a:rPr>
              <a:t>Previous works vs this work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8"/>
          <p:cNvSpPr txBox="1"/>
          <p:nvPr/>
        </p:nvSpPr>
        <p:spPr>
          <a:xfrm>
            <a:off x="11094720" y="6400800"/>
            <a:ext cx="609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88" name="Google Shape;288;p28"/>
          <p:cNvGraphicFramePr/>
          <p:nvPr/>
        </p:nvGraphicFramePr>
        <p:xfrm>
          <a:off x="221850" y="15385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{91C5DA1C-A4D3-4E64-901B-4ECB642D184D}</a:tableStyleId>
              </a:tblPr>
              <a:tblGrid>
                <a:gridCol w="2511100"/>
                <a:gridCol w="4143325"/>
                <a:gridCol w="4645525"/>
              </a:tblGrid>
              <a:tr h="63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1026"/>
                        </a:buClr>
                        <a:buSzPts val="1700"/>
                        <a:buFont typeface="Calibri"/>
                        <a:buNone/>
                      </a:pPr>
                      <a:r>
                        <a:rPr b="1" lang="en-GB" sz="1700" u="none" cap="none" strike="noStrike">
                          <a:solidFill>
                            <a:srgbClr val="0B10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Aspect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34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1026"/>
                        </a:buClr>
                        <a:buSzPts val="1700"/>
                        <a:buFont typeface="Calibri"/>
                        <a:buNone/>
                      </a:pPr>
                      <a:r>
                        <a:rPr b="1" lang="en-GB" sz="1700" u="none" cap="none" strike="noStrike">
                          <a:solidFill>
                            <a:srgbClr val="0B10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Previous works (Cano; Ashall; Laskar)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34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B1026"/>
                        </a:buClr>
                        <a:buSzPts val="1700"/>
                        <a:buFont typeface="Calibri"/>
                        <a:buNone/>
                      </a:pPr>
                      <a:r>
                        <a:rPr b="1" lang="en-GB" sz="1700" u="none" cap="none" strike="noStrike">
                          <a:solidFill>
                            <a:srgbClr val="0B102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This work</a:t>
                      </a:r>
                      <a:endParaRPr sz="1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B347"/>
                    </a:solidFill>
                  </a:tcPr>
                </a:tc>
              </a:tr>
              <a:tr h="63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C3F7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4FC3F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Galactic extinction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6DCF0"/>
                        </a:buClr>
                        <a:buSzPts val="1500"/>
                        <a:buFont typeface="Calibri"/>
                        <a:buNone/>
                      </a:pPr>
                      <a:r>
                        <a:rPr lang="en-GB" sz="1500" u="none" cap="none" strike="noStrike">
                          <a:solidFill>
                            <a:srgbClr val="D6DC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Magnitudes plotted directly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EF1FA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Every UV/optical/NIR band dereddened with its own Aλ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2754"/>
                    </a:solidFill>
                  </a:tcPr>
                </a:tc>
              </a:tr>
              <a:tr h="63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C3F7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4FC3F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Photometric quantity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6DCF0"/>
                        </a:buClr>
                        <a:buSzPts val="1500"/>
                        <a:buFont typeface="Calibri"/>
                        <a:buNone/>
                      </a:pPr>
                      <a:r>
                        <a:rPr lang="en-GB" sz="1500" u="none" cap="none" strike="noStrike">
                          <a:solidFill>
                            <a:srgbClr val="D6DC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Magnitudes (AB and Vega mixed)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EF1FA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Flux density Fν</a:t>
                      </a:r>
                      <a:r>
                        <a:rPr b="1" lang="en-GB" sz="1500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</a:t>
                      </a:r>
                      <a:r>
                        <a:rPr b="1" lang="en-GB" sz="1500" u="none" cap="none" strike="noStrike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AB- and Vega consistent</a:t>
                      </a:r>
                      <a:r>
                        <a:rPr b="1" lang="en-GB" sz="1500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 b="1" sz="1500">
                        <a:solidFill>
                          <a:srgbClr val="EEF1FA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2754"/>
                    </a:solidFill>
                  </a:tcPr>
                </a:tc>
              </a:tr>
              <a:tr h="63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C3F7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4FC3F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Units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6DCF0"/>
                        </a:buClr>
                        <a:buSzPts val="1500"/>
                        <a:buFont typeface="Calibri"/>
                        <a:buNone/>
                      </a:pPr>
                      <a:r>
                        <a:rPr lang="en-GB" sz="1500" u="none" cap="none" strike="noStrike">
                          <a:solidFill>
                            <a:srgbClr val="D6DC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Jy, μJy, mag, erg cm⁻² s⁻¹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EF1FA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Everything in mJy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2754"/>
                    </a:solidFill>
                  </a:tcPr>
                </a:tc>
              </a:tr>
              <a:tr h="63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C3F7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4FC3F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X-ray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6DCF0"/>
                        </a:buClr>
                        <a:buSzPts val="1500"/>
                        <a:buFont typeface="Calibri"/>
                        <a:buNone/>
                      </a:pPr>
                      <a:r>
                        <a:rPr lang="en-GB" sz="1500" u="none" cap="none" strike="noStrike">
                          <a:solidFill>
                            <a:srgbClr val="D6DC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Integrated 0.3–10 keV flux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EF1FA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Flux density at 1 keV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2754"/>
                    </a:solidFill>
                  </a:tcPr>
                </a:tc>
              </a:tr>
              <a:tr h="63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C3F7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4FC3F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Coverage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6DCF0"/>
                        </a:buClr>
                        <a:buSzPts val="1500"/>
                        <a:buFont typeface="Calibri"/>
                        <a:buNone/>
                      </a:pPr>
                      <a:r>
                        <a:rPr lang="en-GB" sz="1500" u="none" cap="none" strike="noStrike">
                          <a:solidFill>
                            <a:srgbClr val="D6DC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Regime by regime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EF1FA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One radio-to-X-ray dataset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2754"/>
                    </a:solidFill>
                  </a:tcPr>
                </a:tc>
              </a:tr>
              <a:tr h="634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FC3F7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4FC3F7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Jet modelling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6DCF0"/>
                        </a:buClr>
                        <a:buSzPts val="1500"/>
                        <a:buFont typeface="Calibri"/>
                        <a:buNone/>
                      </a:pPr>
                      <a:r>
                        <a:rPr lang="en-GB" sz="1500" u="none" cap="none" strike="noStrike">
                          <a:solidFill>
                            <a:srgbClr val="D6DCF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Standard jet framework; FS + RS (Laskar)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51D3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EF1FA"/>
                        </a:buClr>
                        <a:buSzPts val="1500"/>
                        <a:buFont typeface="Calibri"/>
                        <a:buNone/>
                      </a:pPr>
                      <a:r>
                        <a:rPr b="1" lang="en-GB" sz="1500" u="none" cap="none" strike="noStrike">
                          <a:solidFill>
                            <a:srgbClr val="EEF1F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Top-hat, Gaussian and power-law jets, each with FS + RS 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7525" marB="97525" marR="97525" marL="97525" anchor="ctr">
                    <a:lnL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3875">
                      <a:solidFill>
                        <a:srgbClr val="0B102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D275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9"/>
          <p:cNvSpPr txBox="1"/>
          <p:nvPr>
            <p:ph type="title"/>
          </p:nvPr>
        </p:nvSpPr>
        <p:spPr>
          <a:xfrm>
            <a:off x="348926" y="236275"/>
            <a:ext cx="42651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b="1" lang="en-GB" sz="3600">
                <a:solidFill>
                  <a:srgbClr val="C00000"/>
                </a:solidFill>
              </a:rPr>
              <a:t>Results</a:t>
            </a:r>
            <a:endParaRPr b="1" sz="36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1325" y="1039050"/>
            <a:ext cx="6243000" cy="477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9"/>
          <p:cNvSpPr txBox="1"/>
          <p:nvPr/>
        </p:nvSpPr>
        <p:spPr>
          <a:xfrm>
            <a:off x="6641000" y="1819825"/>
            <a:ext cx="5416200" cy="28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B82E2E"/>
                </a:solidFill>
                <a:latin typeface="Calibri"/>
                <a:ea typeface="Calibri"/>
                <a:cs typeface="Calibri"/>
                <a:sym typeface="Calibri"/>
              </a:rPr>
              <a:t>Two best-fit models</a:t>
            </a:r>
            <a:endParaRPr sz="1800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Wind + Power-law jet  (chi2_red = 15.22, best AIC/BIC)</a:t>
            </a:r>
            <a:endParaRPr sz="1800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Wind + Top-hat jet  (chi2_red = 15.23, statistically tied)</a:t>
            </a:r>
            <a:endParaRPr sz="1800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sz="1600">
              <a:solidFill>
                <a:srgbClr val="4444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B82E2E"/>
                </a:solidFill>
                <a:latin typeface="Calibri"/>
                <a:ea typeface="Calibri"/>
                <a:cs typeface="Calibri"/>
                <a:sym typeface="Calibri"/>
              </a:rPr>
              <a:t>Physical reading</a:t>
            </a:r>
            <a:endParaRPr sz="1800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en-GB" sz="16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161219B's afterglow strongly prefers a wind-stratified circumburst medium (n propto r^-2) -- the signature of a massive, mass-losing progenitor consistent with the associated SN 2016jca.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363" y="876463"/>
            <a:ext cx="5806275" cy="4456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0"/>
          <p:cNvSpPr txBox="1"/>
          <p:nvPr/>
        </p:nvSpPr>
        <p:spPr>
          <a:xfrm>
            <a:off x="655213" y="5427850"/>
            <a:ext cx="3910500" cy="5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0"/>
              </a:buClr>
              <a:buSzPts val="1800"/>
              <a:buFont typeface="Arial"/>
              <a:buNone/>
            </a:pPr>
            <a:r>
              <a:rPr lang="en-GB" sz="1500">
                <a:solidFill>
                  <a:schemeClr val="dk1"/>
                </a:solidFill>
              </a:rPr>
              <a:t>Multiwavelength Light </a:t>
            </a:r>
            <a:r>
              <a:rPr lang="en-GB" sz="1500">
                <a:solidFill>
                  <a:schemeClr val="dk1"/>
                </a:solidFill>
              </a:rPr>
              <a:t>curve of 161219B: </a:t>
            </a:r>
            <a:endParaRPr i="0" sz="1500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7950" y="933600"/>
            <a:ext cx="5552148" cy="415057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0"/>
          <p:cNvSpPr txBox="1"/>
          <p:nvPr>
            <p:ph type="title"/>
          </p:nvPr>
        </p:nvSpPr>
        <p:spPr>
          <a:xfrm>
            <a:off x="4565725" y="113400"/>
            <a:ext cx="2208000" cy="8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b="1" lang="en-GB" sz="3600">
                <a:solidFill>
                  <a:srgbClr val="A61C00"/>
                </a:solidFill>
              </a:rPr>
              <a:t>Results</a:t>
            </a:r>
            <a:endParaRPr b="1" sz="3600">
              <a:solidFill>
                <a:srgbClr val="A61C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30"/>
          <p:cNvSpPr txBox="1"/>
          <p:nvPr/>
        </p:nvSpPr>
        <p:spPr>
          <a:xfrm>
            <a:off x="6755877" y="5327600"/>
            <a:ext cx="4596300" cy="5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0"/>
              </a:buClr>
              <a:buSzPts val="1800"/>
              <a:buFont typeface="Arial"/>
              <a:buNone/>
            </a:pPr>
            <a:r>
              <a:rPr lang="en-GB" sz="1500">
                <a:solidFill>
                  <a:schemeClr val="dk1"/>
                </a:solidFill>
              </a:rPr>
              <a:t>Light Curve Fittings </a:t>
            </a:r>
            <a:r>
              <a:rPr lang="en-GB" sz="1500">
                <a:solidFill>
                  <a:schemeClr val="dk1"/>
                </a:solidFill>
              </a:rPr>
              <a:t>of 161219B: </a:t>
            </a:r>
            <a:endParaRPr i="0" sz="1500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800" y="776113"/>
            <a:ext cx="5661000" cy="4231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0025" y="715675"/>
            <a:ext cx="5552148" cy="415057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1"/>
          <p:cNvSpPr txBox="1"/>
          <p:nvPr/>
        </p:nvSpPr>
        <p:spPr>
          <a:xfrm>
            <a:off x="614452" y="4956600"/>
            <a:ext cx="4623300" cy="5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0"/>
              </a:buClr>
              <a:buSzPts val="1800"/>
              <a:buFont typeface="Arial"/>
              <a:buNone/>
            </a:pPr>
            <a:r>
              <a:rPr lang="en-GB" sz="1500">
                <a:solidFill>
                  <a:schemeClr val="dk1"/>
                </a:solidFill>
              </a:rPr>
              <a:t>Multiwavelength Fits with SN Data161219B: </a:t>
            </a:r>
            <a:endParaRPr i="0" sz="1500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1"/>
          <p:cNvSpPr txBox="1"/>
          <p:nvPr/>
        </p:nvSpPr>
        <p:spPr>
          <a:xfrm>
            <a:off x="6269627" y="5055400"/>
            <a:ext cx="4623300" cy="5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0"/>
              </a:buClr>
              <a:buSzPts val="1800"/>
              <a:buFont typeface="Arial"/>
              <a:buNone/>
            </a:pPr>
            <a:r>
              <a:rPr lang="en-GB" sz="1500">
                <a:solidFill>
                  <a:schemeClr val="dk1"/>
                </a:solidFill>
              </a:rPr>
              <a:t>Multiwavelength Fits without SN Data161219B: </a:t>
            </a:r>
            <a:endParaRPr i="0" sz="1500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3531877" y="269125"/>
            <a:ext cx="4623300" cy="5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9D0E0"/>
              </a:buClr>
              <a:buSzPts val="1800"/>
              <a:buFont typeface="Arial"/>
              <a:buNone/>
            </a:pPr>
            <a:r>
              <a:rPr b="1" lang="en-GB" sz="2300">
                <a:solidFill>
                  <a:srgbClr val="A61C00"/>
                </a:solidFill>
              </a:rPr>
              <a:t>Multiwavelength Fittings: </a:t>
            </a:r>
            <a:endParaRPr b="1" i="0" sz="2300" cap="none" strike="noStrike">
              <a:solidFill>
                <a:srgbClr val="A61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959125" y="5463600"/>
            <a:ext cx="8751600" cy="7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5275" lvl="0" marL="457200" rtl="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b="1" lang="en-GB" sz="1050">
                <a:solidFill>
                  <a:schemeClr val="dk1"/>
                </a:solidFill>
                <a:highlight>
                  <a:schemeClr val="lt1"/>
                </a:highlight>
              </a:rPr>
              <a:t>t &lt; 0.6 days (51,840 s)</a:t>
            </a:r>
            <a:r>
              <a:rPr lang="en-GB" sz="1050">
                <a:solidFill>
                  <a:schemeClr val="dk1"/>
                </a:solidFill>
                <a:highlight>
                  <a:schemeClr val="lt1"/>
                </a:highlight>
              </a:rPr>
              <a:t>: (Ashall et al.) -- forward-shock-only physics doesn't include this.</a:t>
            </a:r>
            <a:endParaRPr sz="10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b="1" lang="en-GB" sz="1050">
                <a:solidFill>
                  <a:schemeClr val="dk1"/>
                </a:solidFill>
                <a:highlight>
                  <a:schemeClr val="lt1"/>
                </a:highlight>
              </a:rPr>
              <a:t>Optical/NIR, t &gt; 5 days (432,000 s)</a:t>
            </a:r>
            <a:r>
              <a:rPr lang="en-GB" sz="1050">
                <a:solidFill>
                  <a:schemeClr val="dk1"/>
                </a:solidFill>
                <a:highlight>
                  <a:schemeClr val="lt1"/>
                </a:highlight>
              </a:rPr>
              <a:t>: SN 2016jca emerges here (spectroscopically confirmed by 3.73d)</a:t>
            </a:r>
            <a:endParaRPr sz="105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-295275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AutoNum type="arabicPeriod"/>
            </a:pPr>
            <a:r>
              <a:rPr b="1" lang="en-GB" sz="1050">
                <a:solidFill>
                  <a:schemeClr val="dk1"/>
                </a:solidFill>
                <a:highlight>
                  <a:schemeClr val="lt1"/>
                </a:highlight>
              </a:rPr>
              <a:t>Radio below 10 GHz, around t = 1.49 days</a:t>
            </a:r>
            <a:r>
              <a:rPr lang="en-GB" sz="1050">
                <a:solidFill>
                  <a:schemeClr val="dk1"/>
                </a:solidFill>
                <a:highlight>
                  <a:schemeClr val="lt1"/>
                </a:highlight>
              </a:rPr>
              <a:t>: Laskar et al.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c_wind_pl_small.jpg" id="323" name="Google Shape;32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3050" y="112300"/>
            <a:ext cx="4209425" cy="3469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4" name="Google Shape;324;p32"/>
          <p:cNvGraphicFramePr/>
          <p:nvPr/>
        </p:nvGraphicFramePr>
        <p:xfrm>
          <a:off x="7115588" y="36306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{66BE5C7B-B79C-412D-A546-20CFED1A8722}</a:tableStyleId>
              </a:tblPr>
              <a:tblGrid>
                <a:gridCol w="2554650"/>
                <a:gridCol w="2189675"/>
              </a:tblGrid>
              <a:tr h="23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Parameter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Value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1E2761"/>
                    </a:solidFill>
                  </a:tcPr>
                </a:tc>
              </a:tr>
              <a:tr h="23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log E_iso [erg]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51.998 (prior-bounded)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</a:tr>
              <a:tr h="23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Gamma_0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55.5 (+3.4/-3.0)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23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theta_c [deg]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22.7 (prior-bounded)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</a:tr>
              <a:tr h="23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log A_star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-2.34 +/- 0.01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23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</a:t>
                      </a:r>
                      <a:endParaRPr sz="15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2.117 +/- 0.002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</a:tr>
              <a:tr h="23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eps_e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0.49 +/- 0.01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233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eps_B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444444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0.0993 (prior-bounded)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25" name="Google Shape;32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050" y="366125"/>
            <a:ext cx="6784725" cy="62634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2"/>
          <p:cNvSpPr txBox="1"/>
          <p:nvPr/>
        </p:nvSpPr>
        <p:spPr>
          <a:xfrm>
            <a:off x="476625" y="0"/>
            <a:ext cx="69045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</a:rPr>
              <a:t>GRB 161219B — Best Fit #1: Wind + Power-law Jet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27" name="Google Shape;327;p32"/>
          <p:cNvSpPr txBox="1"/>
          <p:nvPr/>
        </p:nvSpPr>
        <p:spPr>
          <a:xfrm>
            <a:off x="7381125" y="6125750"/>
            <a:ext cx="39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B82E2E"/>
                </a:solidFill>
                <a:latin typeface="Calibri"/>
                <a:ea typeface="Calibri"/>
                <a:cs typeface="Calibri"/>
                <a:sym typeface="Calibri"/>
              </a:rPr>
              <a:t>chi2_red = 15.22   |   AIC = 3290.5</a:t>
            </a:r>
            <a:endParaRPr sz="16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3"/>
          <p:cNvSpPr txBox="1"/>
          <p:nvPr/>
        </p:nvSpPr>
        <p:spPr>
          <a:xfrm>
            <a:off x="457200" y="228600"/>
            <a:ext cx="67047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GRB 161219B — Best Fit #2: Wind + Top-hat Jet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334" name="Google Shape;334;p33"/>
          <p:cNvGraphicFramePr/>
          <p:nvPr/>
        </p:nvGraphicFramePr>
        <p:xfrm>
          <a:off x="5933475" y="36462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{66BE5C7B-B79C-412D-A546-20CFED1A8722}</a:tableStyleId>
              </a:tblPr>
              <a:tblGrid>
                <a:gridCol w="3092600"/>
                <a:gridCol w="2650825"/>
              </a:tblGrid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Parameter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Value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1E2761"/>
                    </a:solidFill>
                  </a:tcPr>
                </a:tc>
              </a:tr>
              <a:tr h="2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log E_iso [erg]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51.998 (prior-bounded)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</a:tr>
              <a:tr h="2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Gamma_0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51.3 (+3.0/-2.8)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2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theta_c [deg]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22.7 (prior-bounded)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</a:tr>
              <a:tr h="2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log A_star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-2.34 +/- 0.01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2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2.118 +/- 0.002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</a:tr>
              <a:tr h="2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eps_e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0.49 +/- 0.01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2F2F2"/>
                    </a:solidFill>
                  </a:tcPr>
                </a:tc>
              </a:tr>
              <a:tr h="239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eps_B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44444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0.0993 (prior-bounded)</a:t>
                      </a:r>
                      <a:endParaRPr sz="1200"/>
                    </a:p>
                  </a:txBody>
                  <a:tcPr marT="45725" marB="45725" marR="91450" marL="9145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35" name="Google Shape;335;p33"/>
          <p:cNvSpPr txBox="1"/>
          <p:nvPr/>
        </p:nvSpPr>
        <p:spPr>
          <a:xfrm>
            <a:off x="7115600" y="6104100"/>
            <a:ext cx="3900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B82E2E"/>
                </a:solidFill>
                <a:latin typeface="Calibri"/>
                <a:ea typeface="Calibri"/>
                <a:cs typeface="Calibri"/>
                <a:sym typeface="Calibri"/>
              </a:rPr>
              <a:t>chi2_red = 15.23   |   AIC = 3319.4</a:t>
            </a:r>
            <a:endParaRPr sz="1800"/>
          </a:p>
        </p:txBody>
      </p:sp>
      <p:pic>
        <p:nvPicPr>
          <p:cNvPr descr="lc_wind_pl_small.jpg" id="336" name="Google Shape;33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1950" y="228600"/>
            <a:ext cx="4387300" cy="327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750" y="726300"/>
            <a:ext cx="5541498" cy="5090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4"/>
          <p:cNvSpPr txBox="1"/>
          <p:nvPr/>
        </p:nvSpPr>
        <p:spPr>
          <a:xfrm>
            <a:off x="556975" y="1054625"/>
            <a:ext cx="10182600" cy="52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8300" lvl="0" marL="457200" rtl="0" algn="l">
              <a:spcBef>
                <a:spcPts val="600"/>
              </a:spcBef>
              <a:spcAft>
                <a:spcPts val="0"/>
              </a:spcAft>
              <a:buClr>
                <a:srgbClr val="444444"/>
              </a:buClr>
              <a:buSzPts val="2200"/>
              <a:buFont typeface="Calibri"/>
              <a:buChar char="●"/>
            </a:pPr>
            <a:r>
              <a:rPr b="1" lang="en-GB" sz="220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161219B's </a:t>
            </a:r>
            <a:r>
              <a:rPr lang="en-GB" sz="22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afterglow strongly prefers a wind-stratified circumburst medium -- the signature of a massive, mass-losing progenitor consistent with the associated SN 2016jca.</a:t>
            </a:r>
            <a:endParaRPr sz="2200">
              <a:solidFill>
                <a:srgbClr val="4444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400"/>
              <a:buFont typeface="Calibri"/>
              <a:buChar char="●"/>
            </a:pPr>
            <a:r>
              <a:rPr lang="en-GB" sz="22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Sharp-edged (top-hat) jet gives essentially the same physical parameters as the power-law jet -- p, eps_e, A_star and Gamma_0 all agree within established standard for LLGRBs 161219B (</a:t>
            </a:r>
            <a:r>
              <a:rPr lang="en-GB" sz="1800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Ashall et al. (2019), Cano et al. (2017), Laskar et al. (2018))</a:t>
            </a:r>
            <a:r>
              <a:rPr lang="en-GB" sz="22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>
              <a:solidFill>
                <a:srgbClr val="0000FF"/>
              </a:solidFill>
            </a:endParaRPr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200"/>
              <a:buFont typeface="Calibri"/>
              <a:buChar char="●"/>
            </a:pPr>
            <a:r>
              <a:rPr lang="en-GB" sz="22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Together, Fits 1 and 2 show the robust result is: </a:t>
            </a:r>
            <a:r>
              <a:rPr lang="en-GB" sz="220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wind medium</a:t>
            </a:r>
            <a:r>
              <a:rPr lang="en-GB" sz="22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2200">
                <a:solidFill>
                  <a:srgbClr val="A61C00"/>
                </a:solidFill>
                <a:latin typeface="Calibri"/>
                <a:ea typeface="Calibri"/>
                <a:cs typeface="Calibri"/>
                <a:sym typeface="Calibri"/>
              </a:rPr>
              <a:t>mildly relativistic outflow</a:t>
            </a:r>
            <a:r>
              <a:rPr lang="en-GB" sz="22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 (50-55), theta_c ~ 23 deg and theta_v </a:t>
            </a:r>
            <a:r>
              <a:rPr lang="en-GB" sz="22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~ 10 degree</a:t>
            </a:r>
            <a:r>
              <a:rPr lang="en-GB" sz="22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>
              <a:solidFill>
                <a:srgbClr val="4444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200"/>
              <a:buChar char="●"/>
            </a:pPr>
            <a:r>
              <a:rPr lang="en-GB" sz="2200">
                <a:solidFill>
                  <a:srgbClr val="444444"/>
                </a:solidFill>
              </a:rPr>
              <a:t>Spectral </a:t>
            </a:r>
            <a:r>
              <a:rPr lang="en-GB" sz="2200">
                <a:solidFill>
                  <a:srgbClr val="444444"/>
                </a:solidFill>
              </a:rPr>
              <a:t>Indices</a:t>
            </a:r>
            <a:r>
              <a:rPr lang="en-GB" sz="2200">
                <a:solidFill>
                  <a:srgbClr val="444444"/>
                </a:solidFill>
              </a:rPr>
              <a:t> (</a:t>
            </a:r>
            <a:r>
              <a:rPr lang="en-GB" sz="2200">
                <a:solidFill>
                  <a:srgbClr val="444444"/>
                </a:solidFill>
              </a:rPr>
              <a:t>p = 2.12): matches standard relativistic shock acceleration theory</a:t>
            </a:r>
            <a:endParaRPr sz="2200">
              <a:solidFill>
                <a:srgbClr val="444444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200"/>
              <a:buChar char="●"/>
            </a:pPr>
            <a:r>
              <a:rPr lang="en-GB" sz="2200">
                <a:solidFill>
                  <a:srgbClr val="444444"/>
                </a:solidFill>
              </a:rPr>
              <a:t>eps_e ~ 0.49: is close to equipartition energy -- electrons carry nearly as much energy as the magnetic field and protons combined.</a:t>
            </a:r>
            <a:endParaRPr sz="2200">
              <a:solidFill>
                <a:srgbClr val="444444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200"/>
              <a:buFont typeface="Calibri"/>
              <a:buChar char="●"/>
            </a:pPr>
            <a:r>
              <a:rPr lang="en-GB" sz="2200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Goodness of Fits (AIC/BIC) between the two best models is not large enough to prefer one jet edge-profile over the other from this dataset alone.</a:t>
            </a:r>
            <a:endParaRPr sz="2200">
              <a:solidFill>
                <a:srgbClr val="44444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2200"/>
              <a:buFont typeface="Calibri"/>
              <a:buChar char="●"/>
            </a:pPr>
            <a:r>
              <a:t/>
            </a:r>
            <a:endParaRPr sz="2200">
              <a:solidFill>
                <a:srgbClr val="4444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4"/>
          <p:cNvSpPr txBox="1"/>
          <p:nvPr/>
        </p:nvSpPr>
        <p:spPr>
          <a:xfrm>
            <a:off x="1104900" y="230125"/>
            <a:ext cx="5553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750">
                <a:solidFill>
                  <a:srgbClr val="A61C00"/>
                </a:solidFill>
              </a:rPr>
              <a:t>Summary of Results </a:t>
            </a:r>
            <a:endParaRPr sz="2900">
              <a:solidFill>
                <a:srgbClr val="A61C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26"/>
        </a:solidFill>
      </p:bgPr>
    </p:bg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5"/>
          <p:cNvSpPr txBox="1"/>
          <p:nvPr/>
        </p:nvSpPr>
        <p:spPr>
          <a:xfrm>
            <a:off x="815575" y="317125"/>
            <a:ext cx="59208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B347"/>
              </a:buClr>
              <a:buSzPts val="1300"/>
              <a:buFont typeface="Calibri"/>
              <a:buNone/>
            </a:pPr>
            <a:r>
              <a:rPr b="1" lang="en-GB" sz="3900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Future improvements</a:t>
            </a:r>
            <a:endParaRPr b="0" i="0" sz="3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5"/>
          <p:cNvSpPr txBox="1"/>
          <p:nvPr/>
        </p:nvSpPr>
        <p:spPr>
          <a:xfrm>
            <a:off x="864050" y="1211275"/>
            <a:ext cx="51831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3500"/>
              <a:buFont typeface="Cambria"/>
              <a:buNone/>
            </a:pPr>
            <a:r>
              <a:rPr b="1" i="0" lang="en-GB" sz="2600" u="none" cap="none" strike="noStrike">
                <a:solidFill>
                  <a:srgbClr val="EEF1FA"/>
                </a:solidFill>
                <a:latin typeface="Cambria"/>
                <a:ea typeface="Cambria"/>
                <a:cs typeface="Cambria"/>
                <a:sym typeface="Cambria"/>
              </a:rPr>
              <a:t>What we hope to improve next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35"/>
          <p:cNvSpPr txBox="1"/>
          <p:nvPr/>
        </p:nvSpPr>
        <p:spPr>
          <a:xfrm>
            <a:off x="11094720" y="6400800"/>
            <a:ext cx="6096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200"/>
              <a:buFont typeface="Calibri"/>
              <a:buNone/>
            </a:pPr>
            <a:r>
              <a:rPr b="0" i="0" lang="en-GB" sz="12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35"/>
          <p:cNvSpPr/>
          <p:nvPr/>
        </p:nvSpPr>
        <p:spPr>
          <a:xfrm>
            <a:off x="609600" y="2003974"/>
            <a:ext cx="5364300" cy="2072700"/>
          </a:xfrm>
          <a:prstGeom prst="roundRect">
            <a:avLst>
              <a:gd fmla="val 4706" name="adj"/>
            </a:avLst>
          </a:prstGeom>
          <a:solidFill>
            <a:srgbClr val="151D3F"/>
          </a:solidFill>
          <a:ln cap="flat" cmpd="sng" w="16925">
            <a:solidFill>
              <a:srgbClr val="151D3F"/>
            </a:solidFill>
            <a:prstDash val="solid"/>
            <a:round/>
            <a:headEnd len="sm" w="sm" type="none"/>
            <a:tailEnd len="sm" w="sm" type="none"/>
          </a:ln>
          <a:effectLst>
            <a:outerShdw blurRad="135467" rotWithShape="0" algn="bl" dir="5400000" dist="33867">
              <a:srgbClr val="000000">
                <a:alpha val="349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5"/>
          <p:cNvSpPr txBox="1"/>
          <p:nvPr/>
        </p:nvSpPr>
        <p:spPr>
          <a:xfrm>
            <a:off x="1841160" y="2365759"/>
            <a:ext cx="38403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100"/>
              <a:buFont typeface="Calibri"/>
              <a:buNone/>
            </a:pPr>
            <a:r>
              <a:rPr b="1" i="0" lang="en-GB" sz="21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Complete the model fits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5"/>
          <p:cNvSpPr txBox="1"/>
          <p:nvPr/>
        </p:nvSpPr>
        <p:spPr>
          <a:xfrm>
            <a:off x="1627325" y="2988050"/>
            <a:ext cx="38403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600"/>
              <a:buFont typeface="Calibri"/>
              <a:buNone/>
            </a:pPr>
            <a:r>
              <a:rPr b="0" i="0" lang="en-GB" sz="16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Run the three jet structures with FS + RS+SN on the full corrected dataset and rank them.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35"/>
          <p:cNvSpPr/>
          <p:nvPr/>
        </p:nvSpPr>
        <p:spPr>
          <a:xfrm>
            <a:off x="6217920" y="2003974"/>
            <a:ext cx="5364300" cy="2072700"/>
          </a:xfrm>
          <a:prstGeom prst="roundRect">
            <a:avLst>
              <a:gd fmla="val 4706" name="adj"/>
            </a:avLst>
          </a:prstGeom>
          <a:solidFill>
            <a:srgbClr val="151D3F"/>
          </a:solidFill>
          <a:ln cap="flat" cmpd="sng" w="16925">
            <a:solidFill>
              <a:srgbClr val="151D3F"/>
            </a:solidFill>
            <a:prstDash val="solid"/>
            <a:round/>
            <a:headEnd len="sm" w="sm" type="none"/>
            <a:tailEnd len="sm" w="sm" type="none"/>
          </a:ln>
          <a:effectLst>
            <a:outerShdw blurRad="135467" rotWithShape="0" algn="bl" dir="5400000" dist="33867">
              <a:srgbClr val="000000">
                <a:alpha val="349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/>
        </p:nvSpPr>
        <p:spPr>
          <a:xfrm>
            <a:off x="7430055" y="2365759"/>
            <a:ext cx="38403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100"/>
              <a:buFont typeface="Calibri"/>
              <a:buNone/>
            </a:pPr>
            <a:r>
              <a:rPr b="1" i="0" lang="en-GB" sz="21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Host-galaxy </a:t>
            </a:r>
            <a:r>
              <a:rPr b="1" i="0" lang="en-GB" sz="21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extinction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35"/>
          <p:cNvSpPr txBox="1"/>
          <p:nvPr/>
        </p:nvSpPr>
        <p:spPr>
          <a:xfrm>
            <a:off x="7430050" y="2864625"/>
            <a:ext cx="3840300" cy="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600"/>
              <a:buFont typeface="Calibri"/>
              <a:buNone/>
            </a:pPr>
            <a:r>
              <a:rPr b="0" i="0" lang="en-GB" sz="16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Constrain host dust from the corrected SED shape.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5"/>
          <p:cNvSpPr/>
          <p:nvPr/>
        </p:nvSpPr>
        <p:spPr>
          <a:xfrm>
            <a:off x="609600" y="4219979"/>
            <a:ext cx="5364300" cy="2072700"/>
          </a:xfrm>
          <a:prstGeom prst="roundRect">
            <a:avLst>
              <a:gd fmla="val 4706" name="adj"/>
            </a:avLst>
          </a:prstGeom>
          <a:solidFill>
            <a:srgbClr val="151D3F"/>
          </a:solidFill>
          <a:ln cap="flat" cmpd="sng" w="16925">
            <a:solidFill>
              <a:srgbClr val="151D3F"/>
            </a:solidFill>
            <a:prstDash val="solid"/>
            <a:round/>
            <a:headEnd len="sm" w="sm" type="none"/>
            <a:tailEnd len="sm" w="sm" type="none"/>
          </a:ln>
          <a:effectLst>
            <a:outerShdw blurRad="135467" rotWithShape="0" algn="bl" dir="5400000" dist="33867">
              <a:srgbClr val="000000">
                <a:alpha val="349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5"/>
          <p:cNvSpPr txBox="1"/>
          <p:nvPr/>
        </p:nvSpPr>
        <p:spPr>
          <a:xfrm>
            <a:off x="1841160" y="4620464"/>
            <a:ext cx="38403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100"/>
              <a:buFont typeface="Calibri"/>
              <a:buNone/>
            </a:pPr>
            <a:r>
              <a:rPr b="1" i="0" lang="en-GB" sz="21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LLGRBs sample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35"/>
          <p:cNvSpPr txBox="1"/>
          <p:nvPr/>
        </p:nvSpPr>
        <p:spPr>
          <a:xfrm>
            <a:off x="1262675" y="5181125"/>
            <a:ext cx="41130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600"/>
              <a:buFont typeface="Calibri"/>
              <a:buNone/>
            </a:pPr>
            <a:r>
              <a:rPr b="0" i="0" lang="en-GB" sz="16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Apply the same pipeline to other nearby LLGRBs–SN events for a consistent comparison.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35"/>
          <p:cNvSpPr/>
          <p:nvPr/>
        </p:nvSpPr>
        <p:spPr>
          <a:xfrm>
            <a:off x="6217920" y="4300429"/>
            <a:ext cx="5364300" cy="2072700"/>
          </a:xfrm>
          <a:prstGeom prst="roundRect">
            <a:avLst>
              <a:gd fmla="val 4706" name="adj"/>
            </a:avLst>
          </a:prstGeom>
          <a:solidFill>
            <a:srgbClr val="151D3F"/>
          </a:solidFill>
          <a:ln cap="flat" cmpd="sng" w="16925">
            <a:solidFill>
              <a:srgbClr val="151D3F"/>
            </a:solidFill>
            <a:prstDash val="solid"/>
            <a:round/>
            <a:headEnd len="sm" w="sm" type="none"/>
            <a:tailEnd len="sm" w="sm" type="none"/>
          </a:ln>
          <a:effectLst>
            <a:outerShdw blurRad="135467" rotWithShape="0" algn="bl" dir="5400000" dist="33867">
              <a:srgbClr val="000000">
                <a:alpha val="34900"/>
              </a:srgbClr>
            </a:outerShdw>
          </a:effectLst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5"/>
          <p:cNvSpPr txBox="1"/>
          <p:nvPr/>
        </p:nvSpPr>
        <p:spPr>
          <a:xfrm>
            <a:off x="7430052" y="4620475"/>
            <a:ext cx="2181600" cy="4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F1FA"/>
              </a:buClr>
              <a:buSzPts val="2100"/>
              <a:buFont typeface="Calibri"/>
              <a:buNone/>
            </a:pPr>
            <a:r>
              <a:rPr b="1" i="0" lang="en-GB" sz="2100" u="none" cap="none" strike="noStrike">
                <a:solidFill>
                  <a:srgbClr val="EEF1FA"/>
                </a:solidFill>
                <a:latin typeface="Calibri"/>
                <a:ea typeface="Calibri"/>
                <a:cs typeface="Calibri"/>
                <a:sym typeface="Calibri"/>
              </a:rPr>
              <a:t>Open dataset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5"/>
          <p:cNvSpPr txBox="1"/>
          <p:nvPr/>
        </p:nvSpPr>
        <p:spPr>
          <a:xfrm>
            <a:off x="7016625" y="5047375"/>
            <a:ext cx="4507200" cy="10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600"/>
              <a:buFont typeface="Calibri"/>
              <a:buNone/>
            </a:pPr>
            <a:r>
              <a:rPr b="0" i="0" lang="en-GB" sz="1600" u="none" cap="none" strike="noStrike">
                <a:solidFill>
                  <a:srgbClr val="A9B3D1"/>
                </a:solidFill>
                <a:latin typeface="Calibri"/>
                <a:ea typeface="Calibri"/>
                <a:cs typeface="Calibri"/>
                <a:sym typeface="Calibri"/>
              </a:rPr>
              <a:t>Release the homogenised mJy tables </a:t>
            </a:r>
            <a:endParaRPr sz="1600">
              <a:solidFill>
                <a:srgbClr val="A9B3D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9B3D1"/>
              </a:buClr>
              <a:buSzPts val="1600"/>
              <a:buFont typeface="Calibri"/>
              <a:buNone/>
            </a:pPr>
            <a:r>
              <a:rPr b="1" i="0" lang="en-GB" sz="2800" u="none" cap="none" strike="noStrike">
                <a:solidFill>
                  <a:srgbClr val="FFB347"/>
                </a:solidFill>
                <a:latin typeface="Calibri"/>
                <a:ea typeface="Calibri"/>
                <a:cs typeface="Calibri"/>
                <a:sym typeface="Calibri"/>
              </a:rPr>
              <a:t>So others can build on them.</a:t>
            </a:r>
            <a:endParaRPr b="1" i="0" sz="2800" u="none" cap="none" strike="noStrike">
              <a:solidFill>
                <a:srgbClr val="FFB3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6"/>
          <p:cNvSpPr txBox="1"/>
          <p:nvPr/>
        </p:nvSpPr>
        <p:spPr>
          <a:xfrm>
            <a:off x="889850" y="130722"/>
            <a:ext cx="9906000" cy="1987800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8000"/>
              <a:buFont typeface="Arial"/>
              <a:buNone/>
            </a:pPr>
            <a:r>
              <a:rPr b="1" lang="en-GB" sz="360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THANK YOU FOR LISTENING</a:t>
            </a:r>
            <a:endParaRPr sz="100"/>
          </a:p>
        </p:txBody>
      </p:sp>
      <p:pic>
        <p:nvPicPr>
          <p:cNvPr descr="Question and answer - Free communications icons" id="371" name="Google Shape;37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4125" y="1163975"/>
            <a:ext cx="2875675" cy="271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4714" y="4314898"/>
            <a:ext cx="2081107" cy="2081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9412" y="4348110"/>
            <a:ext cx="2005763" cy="2014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29684" y="4913257"/>
            <a:ext cx="1635155" cy="884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41443" y="4403410"/>
            <a:ext cx="1958129" cy="1958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