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84" r:id="rId3"/>
    <p:sldId id="286" r:id="rId4"/>
    <p:sldId id="259" r:id="rId5"/>
    <p:sldId id="287" r:id="rId6"/>
    <p:sldId id="260" r:id="rId7"/>
    <p:sldId id="261" r:id="rId8"/>
    <p:sldId id="262" r:id="rId9"/>
    <p:sldId id="263" r:id="rId10"/>
    <p:sldId id="264" r:id="rId11"/>
    <p:sldId id="266" r:id="rId12"/>
    <p:sldId id="267" r:id="rId13"/>
    <p:sldId id="271" r:id="rId14"/>
    <p:sldId id="285" r:id="rId15"/>
    <p:sldId id="288" r:id="rId16"/>
    <p:sldId id="275" r:id="rId17"/>
    <p:sldId id="276"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31" autoAdjust="0"/>
    <p:restoredTop sz="94660"/>
  </p:normalViewPr>
  <p:slideViewPr>
    <p:cSldViewPr snapToGrid="0" snapToObjects="1">
      <p:cViewPr varScale="1">
        <p:scale>
          <a:sx n="86" d="100"/>
          <a:sy n="86" d="100"/>
        </p:scale>
        <p:origin x="96" y="485"/>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080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Opening: State the problem in one sentence: standard γγ opacity calculations average over polarization, but the γγ cross section depends on polarization. My project asks whether retaining that information changes the inferred minimum Doppler factor δ_min for relativistic sources.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Conclude in the same order as the project. First, the microscopic physics is polarization dependent. Second, the effect survives into opacity. Third, because opacity determines δmin, the inferred Doppler factor changes. In the representative grid the correction is percent-level and decreases with lower magnetic-field ordering. Finally, emphasize validation: the extension is built on a numerical implementation that reproduces the published benchmark values.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945574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Figure 1 script: Start at the x-axis. x is the dimensionless center-of-momentum energy variable. Pair production requires x≥1, so the curves begin at zero at threshold. Moving right, the cross section rises rapidly, reaches a maximum, then decreases. The key comparison is vertical: the red/perpendicular curve is above the black average curve, while the blue/parallel curve is below it. Therefore σ⊥ &gt; σavg &gt; σ∥ over much of the plotted range. At high x the curves approach one another, so the polarization distinction becomes less pronounced. Do not say the cross section simply increases with energy—it peaks and then falls.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Conclude in the same order as the project. First, the microscopic physics is polarization dependent. Second, the effect survives into opacity. Third, because opacity determines δmin, the inferred Doppler factor changes. In the representative grid the correction is percent-level and decreases with lower magnetic-field ordering. Finally, emphasize validation: the extension is built on a numerical implementation that reproduces the published benchmark values.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968849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Figure 2 script: The y-axis is optical depth τγγ. The x-axis is gamma-ray energy in units of m_e c² and is logarithmic. All three curves rise with energy in this plotted range, meaning higher-energy gamma rays experience greater absorption. The red dashed parallel curve is highest, black average is in the middle, blue dotted perpendicular is lowest. Thus τ∥ &gt; τavg &gt; τ⊥ for this model setup. The important conceptual step is: Figure 1 told us individual collisions have different cross sections; Figure 2 shows that after integrating over the photon field, this becomes a macroscopic difference in opacity.</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Figure 3 script: There are two panels. In the bottom panel, black is total flux, red dotted is perpendicular, and blue dashed is parallel. At high energies, the blue parallel component is much smaller than the perpendicular component, showing stronger selective absorption of the parallel component. In the top panel, the polarization fraction therefore rises from roughly 69.2% toward roughly 72%. Explain the mechanism: if one polarization component is removed more efficiently, the remaining radiation is more polarized. This is the observable consequence of polarization-dependent absorption.</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Figure 4 script: This is a validation figure, not yet the new astrophysical result. Top panel: the relative opacity difference between average and perpendicular cases increases with spectral index α. Bottom panel: the blue γγ-absorption polarization change increases gradually with α; the orange electron-spectrum-break contribution rises more strongly and then saturates around the upper part of the plotted range. At α=0.5, my implementation gives approximately 2.72% for the γγ contribution versus about 2.7% reported by Böttcher, and approximately 5.77% versus about 5.8% for the electron-spectrum-break contribution. The scientific point is that the numerical implementation reproduces the published benchmark.</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the extension carefully. The observed luminosity and variability time are converted into comoving quantities using δ and redshift. Because L′ scales as δ^-4 while R′ scales as δ, the compactness scales as δ^-5. The gamma-ray energy in the comoving frame scales as δ^-1. Thus increasing δ generally makes the source more transparent through two effects. This is why δ can be solved from the transparency condition.</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Say: I define the minimum Doppler factor at the point where optical depth equals one. Below that value the model is too opaque for the chosen gamma-ray energy; above it the source becomes progressively more transparent. Because the full opacity is a numerical integral, there is no simple closed-form δmin, so I solve τ(δ)=1 numerically using a root finder.</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the sign and meaning. The conventional estimate uses the polarization-averaged opacity. The perpendicular case has lower opacity in the model, so it requires a smaller δ to reach τ=1. The bias is the fractional difference relative to δavg. For the simple example 100 and 97, the bias is 3%. It is a relative shift in the inferred constraint, not a measurement uncertainty.</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Figure/result script: This plot compares representative GRB cases on the left and blazar cases on the right. Each source has three bars corresponding to fB=1.0, 0.5 and 0.3. The consistent trend is that reducing fB reduces the bias. At fB=1, four of the five GRB cases lie at roughly 2.7–3.3%, while the short GRB bright case is lower at about 1.2%, inside the blazar range of roughly 1.0–1.45%. At fB=0.5 the GRB biases are roughly 0.3–1.5% and the blazar biases 0.5–0.7%; at fB=0.3 they are roughly 0.2–0.9% and 0.3–0.4%. Do not generalize this as 'all GRBs have larger bias': the short GRB bright case is a counter-example within this grid, and the values depend on the representative source parameters used. The physical interpretation: stronger magnetic ordering → larger polarization fraction → greater difference between polarization populations → larger polarization correction. These results are for the grid without the high-energy target-photon cutoff; the εcut = 1 sensitivity run is in the appendix.</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Conclude in the same order as the project. First, the microscopic physics is polarization dependent. Second, the effect survives into opacity. Third, because opacity determines δmin, the inferred Doppler factor changes. In the representative grid the correction is percent-level and decreases with lower magnetic-field ordering. Finally, emphasize validation: the extension is built on a numerical implementation that reproduces the published benchmark values.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Conclude in the same order as the project. First, the microscopic physics is polarization dependent. Second, the effect survives into opacity. Third, because opacity determines δmin, the inferred Doppler factor changes. In the representative grid the correction is percent-level and decreases with lower magnetic-field ordering. Finally, emphasize validation: the extension is built on a numerical implementation that reproduces the published benchmark values.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0379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Conclude in the same order as the project. First, the microscopic physics is polarization dependent. Second, the effect survives into opacity. Third, because opacity determines δmin, the inferred Doppler factor changes. In the representative grid the correction is percent-level and decreases with lower magnetic-field ordering. Finally, emphasize validation: the extension is built on a numerical implementation that reproduces the published benchmark values.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356639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Table script: each row is one representative source, for the grid without a high-energy cutoff. δavg is the minimum Doppler factor from the polarization-averaged opacity and does not depend on fB; δ⊥ is from the perpendicular opacity, shown for fB=1.0, 0.5 and 0.3, with the bias 100(δavg − δ⊥)/δavg beside each. The bias falls with fB for every source. Blazar δmin lies between about 180 and 1500; the GRB values are larger (about 2000–6800). The table is the numerical backing for slides 12–13.</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Table script: same source grid and layout as the previous slide, but with the target-photon spectrum cut off at εcut = 1. The blazar rows are almost unchanged (δmin differs by under 2%), while the GRB δmin values fall to roughly 600–1800. The bias again falls with fB for every source; at fB=1 the GRB biases are roughly 2.7–3.5%, the largest being long GRB soft (3.52%). This is a sensitivity test on the assumed target spectrum.</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Cutoff sensitivity run: the same source grid with the target-photon spectrum suppressed above εcut = 1 (n(εt) → n(εt) exp(−εt/εcut)). Compared with the no-cutoff grid, the GRB minimum Doppler factors drop from roughly 2000–6800 to roughly 600–1800, while the blazar values change by under 2%. This is the expected direction, since removing high-energy target photons reduces the opacity, and the effect is much larger for the GRBs than for the blazars. At fB=1 the GRB biases are roughly 2.7–3.5% (short GRB bright ~3.1%, versus ~1.2% without a cutoff) and the blazar biases roughly 1.0–1.45%. The trend that the bias decreases with fB is unchanged. This is a sensitivity test, not a claim about the real source spectrum.</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Cutoff sensitivity run (εcut = 1), source by source. Same message as the previous slide: the bias falls with fB for every source; compared with the no-cutoff grid the GRB δmin values are lower by a factor of roughly 3.4–3.8 and the blazar values are essentially unchanged. The largest bias is long GRB soft (~3.5% at fB=1) in this run, versus long GRB 130427A-like (~3.3%) without a cutoff.</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8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789920" cy="292388"/>
          </a:xfrm>
          <a:prstGeom prst="rect">
            <a:avLst/>
          </a:prstGeom>
          <a:noFill/>
        </p:spPr>
        <p:txBody>
          <a:bodyPr wrap="square" anchor="t">
            <a:spAutoFit/>
          </a:bodyPr>
          <a:lstStyle/>
          <a:p>
            <a:pPr algn="l"/>
            <a:r>
              <a:rPr sz="1300" b="1" dirty="0">
                <a:solidFill>
                  <a:srgbClr val="2FBFAD"/>
                </a:solidFill>
                <a:latin typeface="Aptos"/>
              </a:rPr>
              <a:t>MSc </a:t>
            </a:r>
            <a:r>
              <a:rPr lang="en-GB" sz="1300" b="1" dirty="0" smtClean="0">
                <a:solidFill>
                  <a:srgbClr val="2FBFAD"/>
                </a:solidFill>
                <a:latin typeface="Aptos"/>
              </a:rPr>
              <a:t>Project</a:t>
            </a:r>
            <a:endParaRPr sz="1300" b="1" dirty="0">
              <a:solidFill>
                <a:srgbClr val="2FBFAD"/>
              </a:solidFill>
              <a:latin typeface="Aptos"/>
            </a:endParaRPr>
          </a:p>
        </p:txBody>
      </p:sp>
      <p:sp>
        <p:nvSpPr>
          <p:cNvPr id="3" name="TextBox 2"/>
          <p:cNvSpPr txBox="1"/>
          <p:nvPr/>
        </p:nvSpPr>
        <p:spPr>
          <a:xfrm>
            <a:off x="640080" y="1143000"/>
            <a:ext cx="10698480" cy="1569660"/>
          </a:xfrm>
          <a:prstGeom prst="rect">
            <a:avLst/>
          </a:prstGeom>
          <a:noFill/>
        </p:spPr>
        <p:txBody>
          <a:bodyPr wrap="square" anchor="t">
            <a:spAutoFit/>
          </a:bodyPr>
          <a:lstStyle/>
          <a:p>
            <a:r>
              <a:rPr sz="3200" b="1" dirty="0">
                <a:solidFill>
                  <a:srgbClr val="F8FAFC"/>
                </a:solidFill>
                <a:latin typeface="Aptos"/>
              </a:rPr>
              <a:t>Revisiting Lorentz-factor </a:t>
            </a:r>
            <a:r>
              <a:rPr sz="3200" b="1" dirty="0" smtClean="0">
                <a:solidFill>
                  <a:srgbClr val="F8FAFC"/>
                </a:solidFill>
                <a:latin typeface="Aptos"/>
              </a:rPr>
              <a:t>constraints
in </a:t>
            </a:r>
            <a:r>
              <a:rPr sz="3200" b="1" dirty="0">
                <a:solidFill>
                  <a:srgbClr val="F8FAFC"/>
                </a:solidFill>
                <a:latin typeface="Aptos"/>
              </a:rPr>
              <a:t>blazars and gamma-ray </a:t>
            </a:r>
            <a:r>
              <a:rPr sz="3200" b="1" dirty="0" smtClean="0">
                <a:solidFill>
                  <a:srgbClr val="F8FAFC"/>
                </a:solidFill>
                <a:latin typeface="Aptos"/>
              </a:rPr>
              <a:t>bursts</a:t>
            </a:r>
            <a:r>
              <a:rPr lang="en-GB" sz="3200" b="1" dirty="0" smtClean="0">
                <a:solidFill>
                  <a:srgbClr val="F8FAFC"/>
                </a:solidFill>
                <a:latin typeface="Aptos"/>
              </a:rPr>
              <a:t> based on Polarization – dependent </a:t>
            </a:r>
            <a:r>
              <a:rPr lang="el-GR" sz="3200" b="1" dirty="0">
                <a:solidFill>
                  <a:srgbClr val="F8FAFC"/>
                </a:solidFill>
                <a:latin typeface="Aptos"/>
              </a:rPr>
              <a:t>γγ </a:t>
            </a:r>
            <a:r>
              <a:rPr lang="en-GB" sz="3200" b="1" dirty="0" smtClean="0">
                <a:solidFill>
                  <a:srgbClr val="F8FAFC"/>
                </a:solidFill>
                <a:latin typeface="Aptos"/>
              </a:rPr>
              <a:t> absorption</a:t>
            </a:r>
            <a:endParaRPr lang="en-ZA" sz="3200" dirty="0">
              <a:solidFill>
                <a:srgbClr val="B1BED0"/>
              </a:solidFill>
              <a:latin typeface="Aptos"/>
            </a:endParaRPr>
          </a:p>
        </p:txBody>
      </p:sp>
      <p:sp>
        <p:nvSpPr>
          <p:cNvPr id="5" name="TextBox 4"/>
          <p:cNvSpPr txBox="1"/>
          <p:nvPr/>
        </p:nvSpPr>
        <p:spPr>
          <a:xfrm>
            <a:off x="640080" y="3146870"/>
            <a:ext cx="4572000" cy="365760"/>
          </a:xfrm>
          <a:prstGeom prst="rect">
            <a:avLst/>
          </a:prstGeom>
          <a:noFill/>
        </p:spPr>
        <p:txBody>
          <a:bodyPr wrap="square" anchor="t">
            <a:spAutoFit/>
          </a:bodyPr>
          <a:lstStyle/>
          <a:p>
            <a:pPr algn="l"/>
            <a:r>
              <a:rPr sz="1800" b="1" dirty="0">
                <a:solidFill>
                  <a:srgbClr val="F8FAFC"/>
                </a:solidFill>
                <a:latin typeface="Aptos"/>
              </a:rPr>
              <a:t>Denzel </a:t>
            </a:r>
            <a:r>
              <a:rPr sz="1800" b="1" dirty="0" err="1">
                <a:solidFill>
                  <a:srgbClr val="F8FAFC"/>
                </a:solidFill>
                <a:latin typeface="Aptos"/>
              </a:rPr>
              <a:t>Mkhwanazi</a:t>
            </a:r>
            <a:endParaRPr sz="1800" b="1" dirty="0">
              <a:solidFill>
                <a:srgbClr val="F8FAFC"/>
              </a:solidFill>
              <a:latin typeface="Aptos"/>
            </a:endParaRPr>
          </a:p>
        </p:txBody>
      </p:sp>
      <p:sp>
        <p:nvSpPr>
          <p:cNvPr id="6" name="TextBox 5"/>
          <p:cNvSpPr txBox="1"/>
          <p:nvPr/>
        </p:nvSpPr>
        <p:spPr>
          <a:xfrm>
            <a:off x="640080" y="3528030"/>
            <a:ext cx="5486400" cy="320040"/>
          </a:xfrm>
          <a:prstGeom prst="rect">
            <a:avLst/>
          </a:prstGeom>
          <a:noFill/>
        </p:spPr>
        <p:txBody>
          <a:bodyPr wrap="square" anchor="t">
            <a:spAutoFit/>
          </a:bodyPr>
          <a:lstStyle/>
          <a:p>
            <a:pPr algn="l"/>
            <a:r>
              <a:rPr sz="1400" b="0" dirty="0">
                <a:solidFill>
                  <a:srgbClr val="B1BED0"/>
                </a:solidFill>
                <a:latin typeface="Aptos"/>
              </a:rPr>
              <a:t>Supervisor: Prof. Markus </a:t>
            </a:r>
            <a:r>
              <a:rPr sz="1400" b="0" dirty="0" err="1">
                <a:solidFill>
                  <a:srgbClr val="B1BED0"/>
                </a:solidFill>
                <a:latin typeface="Aptos"/>
              </a:rPr>
              <a:t>Böttcher</a:t>
            </a:r>
            <a:endParaRPr sz="1400" b="0" dirty="0">
              <a:solidFill>
                <a:srgbClr val="B1BED0"/>
              </a:solidFill>
              <a:latin typeface="Aptos"/>
            </a:endParaRPr>
          </a:p>
        </p:txBody>
      </p:sp>
      <p:sp>
        <p:nvSpPr>
          <p:cNvPr id="7" name="Rectangle 6"/>
          <p:cNvSpPr/>
          <p:nvPr/>
        </p:nvSpPr>
        <p:spPr>
          <a:xfrm>
            <a:off x="8686800" y="4297680"/>
            <a:ext cx="2286000" cy="109728"/>
          </a:xfrm>
          <a:prstGeom prst="rect">
            <a:avLst/>
          </a:prstGeom>
          <a:solidFill>
            <a:srgbClr val="2FBF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9326880" y="4663440"/>
            <a:ext cx="1645920" cy="109728"/>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9784080" y="5029200"/>
            <a:ext cx="1188720" cy="109728"/>
          </a:xfrm>
          <a:prstGeom prst="rect">
            <a:avLst/>
          </a:prstGeom>
          <a:solidFill>
            <a:srgbClr val="E05C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 y="4159064"/>
            <a:ext cx="3437855" cy="1507068"/>
          </a:xfrm>
          <a:prstGeom prst="rect">
            <a:avLst/>
          </a:prstGeom>
        </p:spPr>
      </p:pic>
      <p:sp>
        <p:nvSpPr>
          <p:cNvPr id="12" name="TextBox 11"/>
          <p:cNvSpPr txBox="1"/>
          <p:nvPr/>
        </p:nvSpPr>
        <p:spPr>
          <a:xfrm>
            <a:off x="11290361" y="6583680"/>
            <a:ext cx="755335"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01/15</a:t>
            </a:r>
          </a:p>
        </p:txBody>
      </p:sp>
      <p:sp>
        <p:nvSpPr>
          <p:cNvPr id="10" name="AutoShape 2" descr="PoS - Conference families"/>
          <p:cNvSpPr>
            <a:spLocks noChangeAspect="1" noChangeArrowheads="1"/>
          </p:cNvSpPr>
          <p:nvPr/>
        </p:nvSpPr>
        <p:spPr bwMode="auto">
          <a:xfrm>
            <a:off x="460375" y="39160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15" name="Picture 14"/>
          <p:cNvPicPr>
            <a:picLocks noChangeAspect="1"/>
          </p:cNvPicPr>
          <p:nvPr/>
        </p:nvPicPr>
        <p:blipFill>
          <a:blip r:embed="rId4"/>
          <a:stretch>
            <a:fillRect/>
          </a:stretch>
        </p:blipFill>
        <p:spPr>
          <a:xfrm>
            <a:off x="4280534" y="4165384"/>
            <a:ext cx="1845945" cy="1409700"/>
          </a:xfrm>
          <a:prstGeom prst="rect">
            <a:avLst/>
          </a:prstGeom>
        </p:spPr>
      </p:pic>
      <p:pic>
        <p:nvPicPr>
          <p:cNvPr id="17" name="Picture 16"/>
          <p:cNvPicPr>
            <a:picLocks noChangeAspect="1"/>
          </p:cNvPicPr>
          <p:nvPr/>
        </p:nvPicPr>
        <p:blipFill>
          <a:blip r:embed="rId5"/>
          <a:stretch>
            <a:fillRect/>
          </a:stretch>
        </p:blipFill>
        <p:spPr>
          <a:xfrm>
            <a:off x="6329078" y="4165384"/>
            <a:ext cx="2209800" cy="14097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658368" y="384048"/>
            <a:ext cx="10789920" cy="502920"/>
          </a:xfrm>
          <a:prstGeom prst="rect">
            <a:avLst/>
          </a:prstGeom>
          <a:noFill/>
        </p:spPr>
        <p:txBody>
          <a:bodyPr wrap="none" anchor="ctr">
            <a:spAutoFit/>
          </a:bodyPr>
          <a:lstStyle/>
          <a:p>
            <a:pPr algn="l"/>
            <a:r>
              <a:rPr sz="1100" b="1">
                <a:solidFill>
                  <a:srgbClr val="C6CED8"/>
                </a:solidFill>
                <a:latin typeface="Aptos"/>
              </a:rPr>
              <a:t>01 • INTRODUCTION</a:t>
            </a:r>
          </a:p>
        </p:txBody>
      </p:sp>
      <mc:AlternateContent xmlns:mc="http://schemas.openxmlformats.org/markup-compatibility/2006" xmlns:a14="http://schemas.microsoft.com/office/drawing/2010/main">
        <mc:Choice Requires="a14">
          <p:sp>
            <p:nvSpPr>
              <p:cNvPr id="3" name="TextBox 2"/>
              <p:cNvSpPr txBox="1"/>
              <p:nvPr/>
            </p:nvSpPr>
            <p:spPr>
              <a:xfrm>
                <a:off x="658368" y="843461"/>
                <a:ext cx="8237063" cy="507639"/>
              </a:xfrm>
              <a:prstGeom prst="rect">
                <a:avLst/>
              </a:prstGeom>
              <a:noFill/>
            </p:spPr>
            <p:txBody>
              <a:bodyPr wrap="none" anchor="ctr">
                <a:spAutoFit/>
              </a:bodyPr>
              <a:lstStyle/>
              <a:p>
                <a:r>
                  <a:rPr sz="2500" b="1" dirty="0">
                    <a:solidFill>
                      <a:srgbClr val="F2F4F7"/>
                    </a:solidFill>
                    <a:latin typeface="Aptos"/>
                  </a:rPr>
                  <a:t>How the project connects: from polarization to </a:t>
                </a:r>
                <a14:m>
                  <m:oMath xmlns:m="http://schemas.openxmlformats.org/officeDocument/2006/math">
                    <m:sSub>
                      <m:sSubPr>
                        <m:ctrlPr>
                          <a:rPr lang="en-ZA" sz="2500" b="1" i="1" smtClean="0">
                            <a:solidFill>
                              <a:srgbClr val="F2F4F7"/>
                            </a:solidFill>
                            <a:latin typeface="Cambria Math" panose="02040503050406030204" pitchFamily="18" charset="0"/>
                          </a:rPr>
                        </m:ctrlPr>
                      </m:sSubPr>
                      <m:e>
                        <m:r>
                          <m:rPr>
                            <m:nor/>
                          </m:rPr>
                          <a:rPr lang="el-GR" sz="2500" b="1" dirty="0">
                            <a:solidFill>
                              <a:srgbClr val="F2F4F7"/>
                            </a:solidFill>
                            <a:latin typeface="Aptos"/>
                          </a:rPr>
                          <m:t>δ</m:t>
                        </m:r>
                      </m:e>
                      <m:sub>
                        <m:r>
                          <m:rPr>
                            <m:nor/>
                          </m:rPr>
                          <a:rPr lang="en-ZA" sz="2500" b="1" dirty="0">
                            <a:solidFill>
                              <a:srgbClr val="F2F4F7"/>
                            </a:solidFill>
                            <a:latin typeface="Aptos"/>
                          </a:rPr>
                          <m:t>min</m:t>
                        </m:r>
                        <m:r>
                          <m:rPr>
                            <m:nor/>
                          </m:rPr>
                          <a:rPr lang="en-ZA" sz="2500" b="1" dirty="0">
                            <a:solidFill>
                              <a:srgbClr val="F2F4F7"/>
                            </a:solidFill>
                            <a:latin typeface="Aptos"/>
                          </a:rPr>
                          <m:t> </m:t>
                        </m:r>
                      </m:sub>
                    </m:sSub>
                  </m:oMath>
                </a14:m>
                <a:endParaRPr sz="2500" b="1" dirty="0">
                  <a:solidFill>
                    <a:srgbClr val="F2F4F7"/>
                  </a:solidFill>
                  <a:latin typeface="Aptos"/>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658368" y="843461"/>
                <a:ext cx="8237063" cy="507639"/>
              </a:xfrm>
              <a:prstGeom prst="rect">
                <a:avLst/>
              </a:prstGeom>
              <a:blipFill>
                <a:blip r:embed="rId2"/>
                <a:stretch>
                  <a:fillRect l="-1184" t="-9524" b="-21429"/>
                </a:stretch>
              </a:blipFill>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4" name="Rounded Rectangle 3"/>
              <p:cNvSpPr/>
              <p:nvPr/>
            </p:nvSpPr>
            <p:spPr>
              <a:xfrm>
                <a:off x="674696" y="1572768"/>
                <a:ext cx="10607040" cy="822960"/>
              </a:xfrm>
              <a:prstGeom prst="roundRect">
                <a:avLst/>
              </a:prstGeom>
              <a:solidFill>
                <a:srgbClr val="16253A"/>
              </a:solidFill>
              <a:ln>
                <a:solidFill>
                  <a:srgbClr val="3A4B62"/>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sz="1700" b="1" dirty="0" smtClean="0">
                    <a:solidFill>
                      <a:srgbClr val="F2F4F7"/>
                    </a:solidFill>
                    <a:latin typeface="Aptos"/>
                  </a:rPr>
                  <a:t>QUESTION  •  Does retaining the polarization dependence of </a:t>
                </a:r>
                <a:r>
                  <a:rPr lang="el-GR" sz="1700" b="1" dirty="0" err="1">
                    <a:solidFill>
                      <a:srgbClr val="F2F4F7"/>
                    </a:solidFill>
                    <a:latin typeface="Aptos"/>
                  </a:rPr>
                  <a:t>γγ</a:t>
                </a:r>
                <a:r>
                  <a:rPr lang="el-GR" sz="1700" b="1" dirty="0">
                    <a:solidFill>
                      <a:srgbClr val="F2F4F7"/>
                    </a:solidFill>
                    <a:latin typeface="Aptos"/>
                  </a:rPr>
                  <a:t> </a:t>
                </a:r>
                <a:r>
                  <a:rPr lang="en-ZA" sz="1700" b="1" dirty="0">
                    <a:solidFill>
                      <a:srgbClr val="F2F4F7"/>
                    </a:solidFill>
                    <a:latin typeface="Aptos"/>
                  </a:rPr>
                  <a:t>absorption change the inferred minimum Doppler </a:t>
                </a:r>
                <a:r>
                  <a:rPr lang="en-ZA" sz="1700" b="1" dirty="0" smtClean="0">
                    <a:solidFill>
                      <a:srgbClr val="F2F4F7"/>
                    </a:solidFill>
                    <a:latin typeface="Aptos"/>
                  </a:rPr>
                  <a:t>factor (</a:t>
                </a:r>
                <a14:m>
                  <m:oMath xmlns:m="http://schemas.openxmlformats.org/officeDocument/2006/math">
                    <m:sSub>
                      <m:sSubPr>
                        <m:ctrlPr>
                          <a:rPr lang="ar-AE" b="1" i="1" smtClean="0">
                            <a:solidFill>
                              <a:srgbClr val="F2F4F7"/>
                            </a:solidFill>
                            <a:latin typeface="Cambria Math" panose="02040503050406030204" pitchFamily="18" charset="0"/>
                          </a:rPr>
                        </m:ctrlPr>
                      </m:sSubPr>
                      <m:e>
                        <m:r>
                          <m:rPr>
                            <m:nor/>
                          </m:rPr>
                          <a:rPr lang="el-GR" b="1" dirty="0">
                            <a:solidFill>
                              <a:srgbClr val="F2F4F7"/>
                            </a:solidFill>
                            <a:latin typeface="Aptos"/>
                          </a:rPr>
                          <m:t>δ</m:t>
                        </m:r>
                      </m:e>
                      <m:sub>
                        <m:r>
                          <m:rPr>
                            <m:nor/>
                          </m:rPr>
                          <a:rPr lang="en-ZA" b="1" dirty="0">
                            <a:solidFill>
                              <a:srgbClr val="F2F4F7"/>
                            </a:solidFill>
                            <a:latin typeface="Aptos"/>
                          </a:rPr>
                          <m:t>min</m:t>
                        </m:r>
                        <m:r>
                          <m:rPr>
                            <m:nor/>
                          </m:rPr>
                          <a:rPr lang="en-ZA" b="1" dirty="0">
                            <a:solidFill>
                              <a:srgbClr val="F2F4F7"/>
                            </a:solidFill>
                            <a:latin typeface="Aptos"/>
                          </a:rPr>
                          <m:t> </m:t>
                        </m:r>
                      </m:sub>
                    </m:sSub>
                    <m:r>
                      <a:rPr lang="en-GB" b="1" i="1" dirty="0" smtClean="0">
                        <a:solidFill>
                          <a:srgbClr val="F2F4F7"/>
                        </a:solidFill>
                        <a:latin typeface="Cambria Math" panose="02040503050406030204" pitchFamily="18" charset="0"/>
                      </a:rPr>
                      <m:t> </m:t>
                    </m:r>
                    <m:r>
                      <a:rPr lang="ar-AE" b="1" i="1" dirty="0" smtClean="0">
                        <a:solidFill>
                          <a:srgbClr val="F2F4F7"/>
                        </a:solidFill>
                        <a:latin typeface="Cambria Math" panose="02040503050406030204" pitchFamily="18" charset="0"/>
                      </a:rPr>
                      <m:t>)</m:t>
                    </m:r>
                  </m:oMath>
                </a14:m>
                <a:r>
                  <a:rPr lang="ar-AE" sz="1700" b="1" dirty="0" smtClean="0">
                    <a:solidFill>
                      <a:srgbClr val="F2F4F7"/>
                    </a:solidFill>
                    <a:latin typeface="Aptos"/>
                  </a:rPr>
                  <a:t>?</a:t>
                </a:r>
                <a:r>
                  <a:rPr lang="en-GB" sz="1700" b="1" dirty="0" smtClean="0">
                    <a:solidFill>
                      <a:srgbClr val="F2F4F7"/>
                    </a:solidFill>
                    <a:latin typeface="Aptos"/>
                  </a:rPr>
                  <a:t> </a:t>
                </a:r>
                <a:endParaRPr sz="1700" b="1" dirty="0">
                  <a:solidFill>
                    <a:srgbClr val="F2F4F7"/>
                  </a:solidFill>
                  <a:latin typeface="Aptos"/>
                </a:endParaRPr>
              </a:p>
            </p:txBody>
          </p:sp>
        </mc:Choice>
        <mc:Fallback xmlns="">
          <p:sp>
            <p:nvSpPr>
              <p:cNvPr id="4" name="Rounded Rectangle 3"/>
              <p:cNvSpPr>
                <a:spLocks noRot="1" noChangeAspect="1" noMove="1" noResize="1" noEditPoints="1" noAdjustHandles="1" noChangeArrowheads="1" noChangeShapeType="1" noTextEdit="1"/>
              </p:cNvSpPr>
              <p:nvPr/>
            </p:nvSpPr>
            <p:spPr>
              <a:xfrm>
                <a:off x="674696" y="1572768"/>
                <a:ext cx="10607040" cy="822960"/>
              </a:xfrm>
              <a:prstGeom prst="roundRect">
                <a:avLst/>
              </a:prstGeom>
              <a:blipFill>
                <a:blip r:embed="rId3"/>
                <a:stretch>
                  <a:fillRect/>
                </a:stretch>
              </a:blipFill>
              <a:ln>
                <a:solidFill>
                  <a:srgbClr val="3A4B62"/>
                </a:solidFill>
              </a:ln>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5" name="Rounded Rectangle 4"/>
              <p:cNvSpPr/>
              <p:nvPr/>
            </p:nvSpPr>
            <p:spPr>
              <a:xfrm>
                <a:off x="658368" y="2697480"/>
                <a:ext cx="2240280" cy="1993392"/>
              </a:xfrm>
              <a:prstGeom prst="roundRect">
                <a:avLst/>
              </a:prstGeom>
              <a:solidFill>
                <a:srgbClr val="16253A"/>
              </a:solidFill>
              <a:ln>
                <a:solidFill>
                  <a:srgbClr val="3A4B62"/>
                </a:solidFill>
              </a:ln>
            </p:spPr>
            <p:style>
              <a:lnRef idx="1">
                <a:schemeClr val="accent1"/>
              </a:lnRef>
              <a:fillRef idx="3">
                <a:schemeClr val="accent1"/>
              </a:fillRef>
              <a:effectRef idx="2">
                <a:schemeClr val="accent1"/>
              </a:effectRef>
              <a:fontRef idx="minor">
                <a:schemeClr val="lt1"/>
              </a:fontRef>
            </p:style>
            <p:txBody>
              <a:bodyPr lIns="109728" tIns="91440" rIns="109728" rtlCol="0" anchor="ctr"/>
              <a:lstStyle/>
              <a:p>
                <a:pPr algn="l"/>
                <a:r>
                  <a:rPr sz="1400" b="1" dirty="0">
                    <a:solidFill>
                      <a:srgbClr val="F2F4F7"/>
                    </a:solidFill>
                    <a:latin typeface="Aptos"/>
                  </a:rPr>
                  <a:t>1  MICROPHYSICS</a:t>
                </a:r>
              </a:p>
              <a:p>
                <a:pPr>
                  <a:spcBef>
                    <a:spcPts val="600"/>
                  </a:spcBef>
                </a:pPr>
                <a14:m>
                  <m:oMath xmlns:m="http://schemas.openxmlformats.org/officeDocument/2006/math">
                    <m:sSub>
                      <m:sSubPr>
                        <m:ctrlPr>
                          <a:rPr lang="en-ZA" sz="1150" i="1" dirty="0" smtClean="0">
                            <a:solidFill>
                              <a:srgbClr val="F2F4F7"/>
                            </a:solidFill>
                            <a:latin typeface="Cambria Math" panose="02040503050406030204" pitchFamily="18" charset="0"/>
                          </a:rPr>
                        </m:ctrlPr>
                      </m:sSubPr>
                      <m:e>
                        <m:r>
                          <m:rPr>
                            <m:nor/>
                          </m:rPr>
                          <a:rPr lang="el-GR" sz="1150" dirty="0">
                            <a:solidFill>
                              <a:srgbClr val="F2F4F7"/>
                            </a:solidFill>
                            <a:latin typeface="Aptos"/>
                          </a:rPr>
                          <m:t>σ</m:t>
                        </m:r>
                      </m:e>
                      <m:sub>
                        <m:r>
                          <a:rPr lang="en-ZA" sz="1150" i="1" dirty="0">
                            <a:solidFill>
                              <a:srgbClr val="F2F4F7"/>
                            </a:solidFill>
                            <a:latin typeface="Cambria Math" panose="02040503050406030204" pitchFamily="18" charset="0"/>
                          </a:rPr>
                          <m:t>⊥</m:t>
                        </m:r>
                      </m:sub>
                    </m:sSub>
                    <m:r>
                      <a:rPr lang="en-ZA" sz="1150" i="1" dirty="0" smtClean="0">
                        <a:solidFill>
                          <a:srgbClr val="F2F4F7"/>
                        </a:solidFill>
                        <a:latin typeface="Cambria Math" panose="02040503050406030204" pitchFamily="18" charset="0"/>
                      </a:rPr>
                      <m:t>,</m:t>
                    </m:r>
                    <m:sSub>
                      <m:sSubPr>
                        <m:ctrlPr>
                          <a:rPr lang="en-ZA" sz="1150" i="1">
                            <a:solidFill>
                              <a:srgbClr val="F2F4F7"/>
                            </a:solidFill>
                            <a:latin typeface="Cambria Math" panose="02040503050406030204" pitchFamily="18" charset="0"/>
                          </a:rPr>
                        </m:ctrlPr>
                      </m:sSubPr>
                      <m:e>
                        <m:r>
                          <m:rPr>
                            <m:nor/>
                          </m:rPr>
                          <a:rPr lang="el-GR" sz="1150" dirty="0">
                            <a:solidFill>
                              <a:srgbClr val="F2F4F7"/>
                            </a:solidFill>
                            <a:latin typeface="Aptos"/>
                          </a:rPr>
                          <m:t>σ</m:t>
                        </m:r>
                      </m:e>
                      <m:sub>
                        <m:r>
                          <m:rPr>
                            <m:nor/>
                          </m:rPr>
                          <a:rPr lang="en-ZA" sz="1150" dirty="0">
                            <a:solidFill>
                              <a:srgbClr val="F2F4F7"/>
                            </a:solidFill>
                            <a:latin typeface="Aptos"/>
                          </a:rPr>
                          <m:t>avg</m:t>
                        </m:r>
                      </m:sub>
                    </m:sSub>
                  </m:oMath>
                </a14:m>
                <a:r>
                  <a:rPr lang="en-GB" sz="1150" dirty="0" smtClean="0">
                    <a:solidFill>
                      <a:srgbClr val="F2F4F7"/>
                    </a:solidFill>
                    <a:latin typeface="Aptos"/>
                  </a:rPr>
                  <a:t>,</a:t>
                </a:r>
                <a:r>
                  <a:rPr sz="1150" dirty="0" smtClean="0">
                    <a:solidFill>
                      <a:srgbClr val="F2F4F7"/>
                    </a:solidFill>
                    <a:latin typeface="Aptos"/>
                  </a:rPr>
                  <a:t> </a:t>
                </a:r>
                <a14:m>
                  <m:oMath xmlns:m="http://schemas.openxmlformats.org/officeDocument/2006/math">
                    <m:sSub>
                      <m:sSubPr>
                        <m:ctrlPr>
                          <a:rPr lang="en-ZA" sz="1150" i="1" smtClean="0">
                            <a:solidFill>
                              <a:srgbClr val="F2F4F7"/>
                            </a:solidFill>
                            <a:latin typeface="Cambria Math" panose="02040503050406030204" pitchFamily="18" charset="0"/>
                          </a:rPr>
                        </m:ctrlPr>
                      </m:sSubPr>
                      <m:e>
                        <m:r>
                          <m:rPr>
                            <m:nor/>
                          </m:rPr>
                          <a:rPr lang="el-GR" sz="1150" dirty="0">
                            <a:solidFill>
                              <a:srgbClr val="F2F4F7"/>
                            </a:solidFill>
                            <a:latin typeface="Aptos"/>
                          </a:rPr>
                          <m:t>σ</m:t>
                        </m:r>
                      </m:e>
                      <m:sub>
                        <m:r>
                          <m:rPr>
                            <m:nor/>
                          </m:rPr>
                          <a:rPr lang="en-ZA" sz="1150" dirty="0">
                            <a:solidFill>
                              <a:srgbClr val="F2F4F7"/>
                            </a:solidFill>
                            <a:latin typeface="Aptos"/>
                          </a:rPr>
                          <m:t>∥</m:t>
                        </m:r>
                      </m:sub>
                    </m:sSub>
                  </m:oMath>
                </a14:m>
                <a:r>
                  <a:rPr sz="1150" dirty="0">
                    <a:solidFill>
                      <a:srgbClr val="F2F4F7"/>
                    </a:solidFill>
                    <a:latin typeface="Aptos"/>
                  </a:rPr>
                  <a:t>
</a:t>
                </a:r>
                <a:r>
                  <a:rPr sz="1150" dirty="0" smtClean="0">
                    <a:solidFill>
                      <a:srgbClr val="F2F4F7"/>
                    </a:solidFill>
                    <a:latin typeface="Aptos"/>
                  </a:rPr>
                  <a:t>Polarization </a:t>
                </a:r>
                <a:r>
                  <a:rPr sz="1150" dirty="0">
                    <a:solidFill>
                      <a:srgbClr val="F2F4F7"/>
                    </a:solidFill>
                    <a:latin typeface="Aptos"/>
                  </a:rPr>
                  <a:t>changes the pair-production probability</a:t>
                </a:r>
              </a:p>
            </p:txBody>
          </p:sp>
        </mc:Choice>
        <mc:Fallback xmlns="">
          <p:sp>
            <p:nvSpPr>
              <p:cNvPr id="5" name="Rounded Rectangle 4"/>
              <p:cNvSpPr>
                <a:spLocks noRot="1" noChangeAspect="1" noMove="1" noResize="1" noEditPoints="1" noAdjustHandles="1" noChangeArrowheads="1" noChangeShapeType="1" noTextEdit="1"/>
              </p:cNvSpPr>
              <p:nvPr/>
            </p:nvSpPr>
            <p:spPr>
              <a:xfrm>
                <a:off x="658368" y="2697480"/>
                <a:ext cx="2240280" cy="1993392"/>
              </a:xfrm>
              <a:prstGeom prst="roundRect">
                <a:avLst/>
              </a:prstGeom>
              <a:blipFill>
                <a:blip r:embed="rId4"/>
                <a:stretch>
                  <a:fillRect/>
                </a:stretch>
              </a:blipFill>
              <a:ln>
                <a:solidFill>
                  <a:srgbClr val="3A4B62"/>
                </a:solidFill>
              </a:ln>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6" name="Rounded Rectangle 5"/>
              <p:cNvSpPr/>
              <p:nvPr/>
            </p:nvSpPr>
            <p:spPr>
              <a:xfrm>
                <a:off x="3364992" y="2697480"/>
                <a:ext cx="2240280" cy="1993392"/>
              </a:xfrm>
              <a:prstGeom prst="roundRect">
                <a:avLst/>
              </a:prstGeom>
              <a:solidFill>
                <a:srgbClr val="16253A"/>
              </a:solidFill>
              <a:ln>
                <a:solidFill>
                  <a:srgbClr val="3A4B62"/>
                </a:solidFill>
              </a:ln>
            </p:spPr>
            <p:style>
              <a:lnRef idx="1">
                <a:schemeClr val="accent1"/>
              </a:lnRef>
              <a:fillRef idx="3">
                <a:schemeClr val="accent1"/>
              </a:fillRef>
              <a:effectRef idx="2">
                <a:schemeClr val="accent1"/>
              </a:effectRef>
              <a:fontRef idx="minor">
                <a:schemeClr val="lt1"/>
              </a:fontRef>
            </p:style>
            <p:txBody>
              <a:bodyPr lIns="109728" tIns="91440" rIns="109728" rtlCol="0" anchor="ctr"/>
              <a:lstStyle/>
              <a:p>
                <a:pPr algn="l"/>
                <a:r>
                  <a:rPr lang="en-ZA" sz="1400" b="1" dirty="0" smtClean="0">
                    <a:solidFill>
                      <a:srgbClr val="F2F4F7"/>
                    </a:solidFill>
                    <a:latin typeface="Aptos"/>
                  </a:rPr>
                  <a:t>2  OPACITY</a:t>
                </a:r>
              </a:p>
              <a:p>
                <a:pPr>
                  <a:spcBef>
                    <a:spcPts val="600"/>
                  </a:spcBef>
                </a:pPr>
                <a14:m>
                  <m:oMath xmlns:m="http://schemas.openxmlformats.org/officeDocument/2006/math">
                    <m:sSub>
                      <m:sSubPr>
                        <m:ctrlPr>
                          <a:rPr lang="ar-AE" sz="1150" i="1" smtClean="0">
                            <a:solidFill>
                              <a:srgbClr val="F2F4F7"/>
                            </a:solidFill>
                            <a:latin typeface="Cambria Math" panose="02040503050406030204" pitchFamily="18" charset="0"/>
                          </a:rPr>
                        </m:ctrlPr>
                      </m:sSubPr>
                      <m:e>
                        <m:r>
                          <m:rPr>
                            <m:nor/>
                          </m:rPr>
                          <a:rPr lang="el-GR" sz="1150" dirty="0">
                            <a:solidFill>
                              <a:srgbClr val="F2F4F7"/>
                            </a:solidFill>
                            <a:latin typeface="Aptos"/>
                          </a:rPr>
                          <m:t>τ</m:t>
                        </m:r>
                      </m:e>
                      <m:sub>
                        <m:r>
                          <m:rPr>
                            <m:nor/>
                          </m:rPr>
                          <a:rPr lang="ar-AE" sz="1150" dirty="0">
                            <a:solidFill>
                              <a:srgbClr val="F2F4F7"/>
                            </a:solidFill>
                            <a:latin typeface="Aptos"/>
                          </a:rPr>
                          <m:t>∥</m:t>
                        </m:r>
                      </m:sub>
                    </m:sSub>
                  </m:oMath>
                </a14:m>
                <a:r>
                  <a:rPr lang="ar-AE" sz="1150" dirty="0" smtClean="0">
                    <a:solidFill>
                      <a:srgbClr val="F2F4F7"/>
                    </a:solidFill>
                    <a:latin typeface="Aptos"/>
                  </a:rPr>
                  <a:t> </a:t>
                </a:r>
                <a:r>
                  <a:rPr lang="ar-AE" sz="1150" dirty="0">
                    <a:solidFill>
                      <a:srgbClr val="F2F4F7"/>
                    </a:solidFill>
                    <a:latin typeface="Aptos"/>
                  </a:rPr>
                  <a:t>&gt; </a:t>
                </a:r>
                <a14:m>
                  <m:oMath xmlns:m="http://schemas.openxmlformats.org/officeDocument/2006/math">
                    <m:sSub>
                      <m:sSubPr>
                        <m:ctrlPr>
                          <a:rPr lang="ar-AE" sz="1150" i="1" smtClean="0">
                            <a:solidFill>
                              <a:srgbClr val="F2F4F7"/>
                            </a:solidFill>
                            <a:latin typeface="Cambria Math" panose="02040503050406030204" pitchFamily="18" charset="0"/>
                          </a:rPr>
                        </m:ctrlPr>
                      </m:sSubPr>
                      <m:e>
                        <m:r>
                          <m:rPr>
                            <m:nor/>
                          </m:rPr>
                          <a:rPr lang="el-GR" sz="1150" dirty="0">
                            <a:solidFill>
                              <a:srgbClr val="F2F4F7"/>
                            </a:solidFill>
                            <a:latin typeface="Aptos"/>
                          </a:rPr>
                          <m:t>τ</m:t>
                        </m:r>
                      </m:e>
                      <m:sub>
                        <m:r>
                          <a:rPr lang="ar-AE" sz="1150" b="0" i="1" smtClean="0">
                            <a:solidFill>
                              <a:srgbClr val="F2F4F7"/>
                            </a:solidFill>
                            <a:latin typeface="Cambria Math" panose="02040503050406030204" pitchFamily="18" charset="0"/>
                          </a:rPr>
                          <m:t>𝑎</m:t>
                        </m:r>
                        <m:r>
                          <a:rPr lang="en-GB" sz="1150" b="0" i="1" smtClean="0">
                            <a:solidFill>
                              <a:srgbClr val="F2F4F7"/>
                            </a:solidFill>
                            <a:latin typeface="Cambria Math" panose="02040503050406030204" pitchFamily="18" charset="0"/>
                          </a:rPr>
                          <m:t>𝑣𝑔</m:t>
                        </m:r>
                      </m:sub>
                    </m:sSub>
                  </m:oMath>
                </a14:m>
                <a:r>
                  <a:rPr lang="en-ZA" sz="1150" dirty="0" smtClean="0">
                    <a:solidFill>
                      <a:srgbClr val="F2F4F7"/>
                    </a:solidFill>
                    <a:latin typeface="Aptos"/>
                  </a:rPr>
                  <a:t> &gt;</a:t>
                </a:r>
                <a14:m>
                  <m:oMath xmlns:m="http://schemas.openxmlformats.org/officeDocument/2006/math">
                    <m:sSub>
                      <m:sSubPr>
                        <m:ctrlPr>
                          <a:rPr lang="en-ZA" sz="1150" i="1" dirty="0" smtClean="0">
                            <a:solidFill>
                              <a:srgbClr val="F2F4F7"/>
                            </a:solidFill>
                            <a:latin typeface="Cambria Math" panose="02040503050406030204" pitchFamily="18" charset="0"/>
                          </a:rPr>
                        </m:ctrlPr>
                      </m:sSubPr>
                      <m:e>
                        <m:r>
                          <m:rPr>
                            <m:nor/>
                          </m:rPr>
                          <a:rPr lang="el-GR" sz="1150" dirty="0">
                            <a:solidFill>
                              <a:srgbClr val="F2F4F7"/>
                            </a:solidFill>
                            <a:latin typeface="Aptos"/>
                          </a:rPr>
                          <m:t>τ</m:t>
                        </m:r>
                      </m:e>
                      <m:sub>
                        <m:r>
                          <m:rPr>
                            <m:nor/>
                          </m:rPr>
                          <a:rPr lang="el-GR" sz="1150" dirty="0">
                            <a:solidFill>
                              <a:srgbClr val="F2F4F7"/>
                            </a:solidFill>
                            <a:latin typeface="Aptos"/>
                          </a:rPr>
                          <m:t>⊥</m:t>
                        </m:r>
                      </m:sub>
                    </m:sSub>
                  </m:oMath>
                </a14:m>
                <a:r>
                  <a:rPr lang="en-ZA" sz="1150" dirty="0" smtClean="0">
                    <a:solidFill>
                      <a:srgbClr val="F2F4F7"/>
                    </a:solidFill>
                    <a:latin typeface="Aptos"/>
                  </a:rPr>
                  <a:t> </a:t>
                </a:r>
                <a:r>
                  <a:rPr lang="el-GR" sz="1150" dirty="0">
                    <a:solidFill>
                      <a:srgbClr val="F2F4F7"/>
                    </a:solidFill>
                    <a:latin typeface="Aptos"/>
                  </a:rPr>
                  <a:t>
</a:t>
                </a:r>
                <a:r>
                  <a:rPr lang="en-ZA" sz="1150" dirty="0">
                    <a:solidFill>
                      <a:srgbClr val="F2F4F7"/>
                    </a:solidFill>
                    <a:latin typeface="Aptos"/>
                  </a:rPr>
                  <a:t>The difference survives photon-field integration</a:t>
                </a:r>
                <a:endParaRPr sz="1150" dirty="0">
                  <a:solidFill>
                    <a:srgbClr val="F2F4F7"/>
                  </a:solidFill>
                  <a:latin typeface="Aptos"/>
                </a:endParaRPr>
              </a:p>
            </p:txBody>
          </p:sp>
        </mc:Choice>
        <mc:Fallback xmlns="">
          <p:sp>
            <p:nvSpPr>
              <p:cNvPr id="6" name="Rounded Rectangle 5"/>
              <p:cNvSpPr>
                <a:spLocks noRot="1" noChangeAspect="1" noMove="1" noResize="1" noEditPoints="1" noAdjustHandles="1" noChangeArrowheads="1" noChangeShapeType="1" noTextEdit="1"/>
              </p:cNvSpPr>
              <p:nvPr/>
            </p:nvSpPr>
            <p:spPr>
              <a:xfrm>
                <a:off x="3364992" y="2697480"/>
                <a:ext cx="2240280" cy="1993392"/>
              </a:xfrm>
              <a:prstGeom prst="roundRect">
                <a:avLst/>
              </a:prstGeom>
              <a:blipFill>
                <a:blip r:embed="rId5"/>
                <a:stretch>
                  <a:fillRect/>
                </a:stretch>
              </a:blipFill>
              <a:ln>
                <a:solidFill>
                  <a:srgbClr val="3A4B62"/>
                </a:solidFill>
              </a:ln>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7" name="Rounded Rectangle 6"/>
              <p:cNvSpPr/>
              <p:nvPr/>
            </p:nvSpPr>
            <p:spPr>
              <a:xfrm>
                <a:off x="6071616" y="2697480"/>
                <a:ext cx="2240280" cy="1993392"/>
              </a:xfrm>
              <a:prstGeom prst="roundRect">
                <a:avLst/>
              </a:prstGeom>
              <a:solidFill>
                <a:srgbClr val="16253A"/>
              </a:solidFill>
              <a:ln>
                <a:solidFill>
                  <a:srgbClr val="3A4B62"/>
                </a:solidFill>
              </a:ln>
            </p:spPr>
            <p:style>
              <a:lnRef idx="1">
                <a:schemeClr val="accent1"/>
              </a:lnRef>
              <a:fillRef idx="3">
                <a:schemeClr val="accent1"/>
              </a:fillRef>
              <a:effectRef idx="2">
                <a:schemeClr val="accent1"/>
              </a:effectRef>
              <a:fontRef idx="minor">
                <a:schemeClr val="lt1"/>
              </a:fontRef>
            </p:style>
            <p:txBody>
              <a:bodyPr lIns="109728" tIns="91440" rIns="109728" rtlCol="0" anchor="ctr"/>
              <a:lstStyle/>
              <a:p>
                <a:pPr algn="l"/>
                <a:r>
                  <a:rPr sz="1400" b="1" dirty="0">
                    <a:solidFill>
                      <a:srgbClr val="F2F4F7"/>
                    </a:solidFill>
                    <a:latin typeface="Aptos"/>
                  </a:rPr>
                  <a:t>3  δ-CONSTRAINT</a:t>
                </a:r>
              </a:p>
              <a:p>
                <a:pPr>
                  <a:spcBef>
                    <a:spcPts val="600"/>
                  </a:spcBef>
                </a:pPr>
                <a:r>
                  <a:rPr sz="1150" dirty="0" smtClean="0">
                    <a:solidFill>
                      <a:srgbClr val="F2F4F7"/>
                    </a:solidFill>
                    <a:latin typeface="Aptos"/>
                  </a:rPr>
                  <a:t>ℓ</a:t>
                </a:r>
                <a:r>
                  <a:rPr sz="1150" dirty="0">
                    <a:solidFill>
                      <a:srgbClr val="F2F4F7"/>
                    </a:solidFill>
                    <a:latin typeface="Aptos"/>
                  </a:rPr>
                  <a:t>′ ∝ δ⁻⁵,  </a:t>
                </a:r>
                <a14:m>
                  <m:oMath xmlns:m="http://schemas.openxmlformats.org/officeDocument/2006/math">
                    <m:sSub>
                      <m:sSubPr>
                        <m:ctrlPr>
                          <a:rPr lang="en-ZA" sz="1150" i="1" smtClean="0">
                            <a:solidFill>
                              <a:srgbClr val="F2F4F7"/>
                            </a:solidFill>
                            <a:latin typeface="Cambria Math" panose="02040503050406030204" pitchFamily="18" charset="0"/>
                          </a:rPr>
                        </m:ctrlPr>
                      </m:sSubPr>
                      <m:e>
                        <m:r>
                          <m:rPr>
                            <m:nor/>
                          </m:rPr>
                          <a:rPr lang="el-GR" sz="1150" dirty="0">
                            <a:solidFill>
                              <a:srgbClr val="F2F4F7"/>
                            </a:solidFill>
                            <a:latin typeface="Aptos"/>
                          </a:rPr>
                          <m:t>ε</m:t>
                        </m:r>
                      </m:e>
                      <m:sub>
                        <m:r>
                          <m:rPr>
                            <m:nor/>
                          </m:rPr>
                          <a:rPr lang="el-GR" sz="1150" dirty="0">
                            <a:solidFill>
                              <a:srgbClr val="F2F4F7"/>
                            </a:solidFill>
                            <a:latin typeface="Aptos"/>
                          </a:rPr>
                          <m:t>γ</m:t>
                        </m:r>
                      </m:sub>
                    </m:sSub>
                  </m:oMath>
                </a14:m>
                <a:r>
                  <a:rPr sz="1150" dirty="0" smtClean="0">
                    <a:solidFill>
                      <a:srgbClr val="F2F4F7"/>
                    </a:solidFill>
                    <a:latin typeface="Aptos"/>
                  </a:rPr>
                  <a:t> </a:t>
                </a:r>
                <a:r>
                  <a:rPr sz="1150" dirty="0">
                    <a:solidFill>
                      <a:srgbClr val="F2F4F7"/>
                    </a:solidFill>
                    <a:latin typeface="Aptos"/>
                  </a:rPr>
                  <a:t>∝ δ⁻¹
Solve </a:t>
                </a:r>
                <a14:m>
                  <m:oMath xmlns:m="http://schemas.openxmlformats.org/officeDocument/2006/math">
                    <m:sSub>
                      <m:sSubPr>
                        <m:ctrlPr>
                          <a:rPr lang="en-ZA" sz="1150" i="1" smtClean="0">
                            <a:solidFill>
                              <a:srgbClr val="F2F4F7"/>
                            </a:solidFill>
                            <a:latin typeface="Cambria Math" panose="02040503050406030204" pitchFamily="18" charset="0"/>
                          </a:rPr>
                        </m:ctrlPr>
                      </m:sSubPr>
                      <m:e>
                        <m:r>
                          <m:rPr>
                            <m:nor/>
                          </m:rPr>
                          <a:rPr lang="el-GR" sz="1150" dirty="0">
                            <a:solidFill>
                              <a:srgbClr val="F2F4F7"/>
                            </a:solidFill>
                            <a:latin typeface="Aptos"/>
                          </a:rPr>
                          <m:t>τ</m:t>
                        </m:r>
                      </m:e>
                      <m:sub>
                        <m:r>
                          <m:rPr>
                            <m:nor/>
                          </m:rPr>
                          <a:rPr lang="el-GR" sz="1150" dirty="0">
                            <a:solidFill>
                              <a:srgbClr val="F2F4F7"/>
                            </a:solidFill>
                            <a:latin typeface="Aptos"/>
                          </a:rPr>
                          <m:t>γγ</m:t>
                        </m:r>
                      </m:sub>
                    </m:sSub>
                  </m:oMath>
                </a14:m>
                <a:r>
                  <a:rPr sz="1150" dirty="0" smtClean="0">
                    <a:solidFill>
                      <a:srgbClr val="F2F4F7"/>
                    </a:solidFill>
                    <a:latin typeface="Aptos"/>
                  </a:rPr>
                  <a:t>(</a:t>
                </a:r>
                <a14:m>
                  <m:oMath xmlns:m="http://schemas.openxmlformats.org/officeDocument/2006/math">
                    <m:sSub>
                      <m:sSubPr>
                        <m:ctrlPr>
                          <a:rPr lang="en-ZA" sz="1150" i="1" dirty="0" smtClean="0">
                            <a:solidFill>
                              <a:srgbClr val="F2F4F7"/>
                            </a:solidFill>
                            <a:latin typeface="Cambria Math" panose="02040503050406030204" pitchFamily="18" charset="0"/>
                          </a:rPr>
                        </m:ctrlPr>
                      </m:sSubPr>
                      <m:e>
                        <m:r>
                          <m:rPr>
                            <m:nor/>
                          </m:rPr>
                          <a:rPr lang="el-GR" sz="1150" dirty="0">
                            <a:solidFill>
                              <a:srgbClr val="F2F4F7"/>
                            </a:solidFill>
                            <a:latin typeface="Aptos"/>
                          </a:rPr>
                          <m:t>δ</m:t>
                        </m:r>
                      </m:e>
                      <m:sub>
                        <m:r>
                          <m:rPr>
                            <m:nor/>
                          </m:rPr>
                          <a:rPr lang="en-ZA" sz="1150" dirty="0">
                            <a:solidFill>
                              <a:srgbClr val="F2F4F7"/>
                            </a:solidFill>
                            <a:latin typeface="Aptos"/>
                          </a:rPr>
                          <m:t>min</m:t>
                        </m:r>
                      </m:sub>
                    </m:sSub>
                  </m:oMath>
                </a14:m>
                <a:r>
                  <a:rPr sz="1150" dirty="0" smtClean="0">
                    <a:solidFill>
                      <a:srgbClr val="F2F4F7"/>
                    </a:solidFill>
                    <a:latin typeface="Aptos"/>
                  </a:rPr>
                  <a:t>)=</a:t>
                </a:r>
                <a:r>
                  <a:rPr sz="1150" dirty="0">
                    <a:solidFill>
                      <a:srgbClr val="F2F4F7"/>
                    </a:solidFill>
                    <a:latin typeface="Aptos"/>
                  </a:rPr>
                  <a:t>1</a:t>
                </a:r>
              </a:p>
            </p:txBody>
          </p:sp>
        </mc:Choice>
        <mc:Fallback xmlns="">
          <p:sp>
            <p:nvSpPr>
              <p:cNvPr id="7" name="Rounded Rectangle 6"/>
              <p:cNvSpPr>
                <a:spLocks noRot="1" noChangeAspect="1" noMove="1" noResize="1" noEditPoints="1" noAdjustHandles="1" noChangeArrowheads="1" noChangeShapeType="1" noTextEdit="1"/>
              </p:cNvSpPr>
              <p:nvPr/>
            </p:nvSpPr>
            <p:spPr>
              <a:xfrm>
                <a:off x="6071616" y="2697480"/>
                <a:ext cx="2240280" cy="1993392"/>
              </a:xfrm>
              <a:prstGeom prst="roundRect">
                <a:avLst/>
              </a:prstGeom>
              <a:blipFill>
                <a:blip r:embed="rId6"/>
                <a:stretch>
                  <a:fillRect/>
                </a:stretch>
              </a:blipFill>
              <a:ln>
                <a:solidFill>
                  <a:srgbClr val="3A4B62"/>
                </a:solidFill>
              </a:ln>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8" name="Rounded Rectangle 7"/>
              <p:cNvSpPr/>
              <p:nvPr/>
            </p:nvSpPr>
            <p:spPr>
              <a:xfrm>
                <a:off x="8778240" y="2697480"/>
                <a:ext cx="2240280" cy="1993392"/>
              </a:xfrm>
              <a:prstGeom prst="roundRect">
                <a:avLst/>
              </a:prstGeom>
              <a:solidFill>
                <a:srgbClr val="16253A"/>
              </a:solidFill>
              <a:ln>
                <a:solidFill>
                  <a:srgbClr val="3A4B62"/>
                </a:solidFill>
              </a:ln>
            </p:spPr>
            <p:style>
              <a:lnRef idx="1">
                <a:schemeClr val="accent1"/>
              </a:lnRef>
              <a:fillRef idx="3">
                <a:schemeClr val="accent1"/>
              </a:fillRef>
              <a:effectRef idx="2">
                <a:schemeClr val="accent1"/>
              </a:effectRef>
              <a:fontRef idx="minor">
                <a:schemeClr val="lt1"/>
              </a:fontRef>
            </p:style>
            <p:txBody>
              <a:bodyPr lIns="109728" tIns="91440" rIns="109728" rtlCol="0" anchor="ctr"/>
              <a:lstStyle/>
              <a:p>
                <a:pPr algn="l"/>
                <a:r>
                  <a:rPr sz="1400" b="1" dirty="0">
                    <a:solidFill>
                      <a:srgbClr val="F2F4F7"/>
                    </a:solidFill>
                    <a:latin typeface="Aptos"/>
                  </a:rPr>
                  <a:t>4  RESULT</a:t>
                </a:r>
              </a:p>
              <a:p>
                <a:pPr>
                  <a:spcBef>
                    <a:spcPts val="600"/>
                  </a:spcBef>
                </a:pPr>
                <a:r>
                  <a:rPr sz="1150" dirty="0">
                    <a:solidFill>
                      <a:srgbClr val="F2F4F7"/>
                    </a:solidFill>
                    <a:latin typeface="Aptos"/>
                  </a:rPr>
                  <a:t>Bias = </a:t>
                </a:r>
                <a:r>
                  <a:rPr sz="1150" dirty="0" smtClean="0">
                    <a:solidFill>
                      <a:srgbClr val="F2F4F7"/>
                    </a:solidFill>
                    <a:latin typeface="Aptos"/>
                  </a:rPr>
                  <a:t>100(</a:t>
                </a:r>
                <a14:m>
                  <m:oMath xmlns:m="http://schemas.openxmlformats.org/officeDocument/2006/math">
                    <m:sSub>
                      <m:sSubPr>
                        <m:ctrlPr>
                          <a:rPr lang="en-ZA" sz="1200" b="1" i="1">
                            <a:solidFill>
                              <a:srgbClr val="F2F4F7"/>
                            </a:solidFill>
                            <a:latin typeface="Cambria Math" panose="02040503050406030204" pitchFamily="18" charset="0"/>
                          </a:rPr>
                        </m:ctrlPr>
                      </m:sSubPr>
                      <m:e>
                        <m:r>
                          <m:rPr>
                            <m:nor/>
                          </m:rPr>
                          <a:rPr lang="el-GR" sz="1200" b="1" dirty="0">
                            <a:solidFill>
                              <a:srgbClr val="F2F4F7"/>
                            </a:solidFill>
                            <a:latin typeface="Aptos"/>
                          </a:rPr>
                          <m:t>δ</m:t>
                        </m:r>
                      </m:e>
                      <m:sub>
                        <m:r>
                          <m:rPr>
                            <m:nor/>
                          </m:rPr>
                          <a:rPr lang="en-GB" sz="1200" b="1" i="0" dirty="0" smtClean="0">
                            <a:solidFill>
                              <a:srgbClr val="F2F4F7"/>
                            </a:solidFill>
                            <a:latin typeface="Cambria Math" panose="02040503050406030204" pitchFamily="18" charset="0"/>
                          </a:rPr>
                          <m:t>avg</m:t>
                        </m:r>
                        <m:r>
                          <m:rPr>
                            <m:nor/>
                          </m:rPr>
                          <a:rPr lang="en-ZA" sz="1200" b="1" dirty="0">
                            <a:solidFill>
                              <a:srgbClr val="F2F4F7"/>
                            </a:solidFill>
                            <a:latin typeface="Aptos"/>
                          </a:rPr>
                          <m:t> </m:t>
                        </m:r>
                      </m:sub>
                    </m:sSub>
                  </m:oMath>
                </a14:m>
                <a:r>
                  <a:rPr sz="1150" dirty="0" smtClean="0">
                    <a:solidFill>
                      <a:srgbClr val="F2F4F7"/>
                    </a:solidFill>
                    <a:latin typeface="Aptos"/>
                  </a:rPr>
                  <a:t>−</a:t>
                </a:r>
                <a14:m>
                  <m:oMath xmlns:m="http://schemas.openxmlformats.org/officeDocument/2006/math">
                    <m:sSub>
                      <m:sSubPr>
                        <m:ctrlPr>
                          <a:rPr lang="en-ZA" sz="1100" b="1" i="1">
                            <a:solidFill>
                              <a:srgbClr val="F2F4F7"/>
                            </a:solidFill>
                            <a:latin typeface="Cambria Math" panose="02040503050406030204" pitchFamily="18" charset="0"/>
                          </a:rPr>
                        </m:ctrlPr>
                      </m:sSubPr>
                      <m:e>
                        <m:r>
                          <m:rPr>
                            <m:nor/>
                          </m:rPr>
                          <a:rPr lang="el-GR" sz="1100" b="1" dirty="0">
                            <a:solidFill>
                              <a:srgbClr val="F2F4F7"/>
                            </a:solidFill>
                            <a:latin typeface="Aptos"/>
                          </a:rPr>
                          <m:t>δ</m:t>
                        </m:r>
                      </m:e>
                      <m:sub>
                        <m:r>
                          <m:rPr>
                            <m:nor/>
                          </m:rPr>
                          <a:rPr lang="en-ZA" sz="1100" dirty="0">
                            <a:solidFill>
                              <a:srgbClr val="F2F4F7"/>
                            </a:solidFill>
                            <a:latin typeface="Aptos"/>
                          </a:rPr>
                          <m:t>⊥</m:t>
                        </m:r>
                      </m:sub>
                    </m:sSub>
                  </m:oMath>
                </a14:m>
                <a:r>
                  <a:rPr sz="1150" dirty="0" smtClean="0">
                    <a:solidFill>
                      <a:srgbClr val="F2F4F7"/>
                    </a:solidFill>
                    <a:latin typeface="Aptos"/>
                  </a:rPr>
                  <a:t>)/</a:t>
                </a:r>
                <a14:m>
                  <m:oMath xmlns:m="http://schemas.openxmlformats.org/officeDocument/2006/math">
                    <m:sSub>
                      <m:sSubPr>
                        <m:ctrlPr>
                          <a:rPr lang="en-ZA" sz="1100" b="1" i="1">
                            <a:solidFill>
                              <a:srgbClr val="F2F4F7"/>
                            </a:solidFill>
                            <a:latin typeface="Cambria Math" panose="02040503050406030204" pitchFamily="18" charset="0"/>
                          </a:rPr>
                        </m:ctrlPr>
                      </m:sSubPr>
                      <m:e>
                        <m:r>
                          <m:rPr>
                            <m:nor/>
                          </m:rPr>
                          <a:rPr lang="el-GR" sz="1100" b="1" dirty="0">
                            <a:solidFill>
                              <a:srgbClr val="F2F4F7"/>
                            </a:solidFill>
                            <a:latin typeface="Aptos"/>
                          </a:rPr>
                          <m:t>δ</m:t>
                        </m:r>
                      </m:e>
                      <m:sub>
                        <m:r>
                          <m:rPr>
                            <m:nor/>
                          </m:rPr>
                          <a:rPr lang="en-GB" sz="1100" b="1" dirty="0">
                            <a:solidFill>
                              <a:srgbClr val="F2F4F7"/>
                            </a:solidFill>
                            <a:latin typeface="Cambria Math" panose="02040503050406030204" pitchFamily="18" charset="0"/>
                          </a:rPr>
                          <m:t>avg</m:t>
                        </m:r>
                        <m:r>
                          <m:rPr>
                            <m:nor/>
                          </m:rPr>
                          <a:rPr lang="en-ZA" sz="1100" b="1" dirty="0">
                            <a:solidFill>
                              <a:srgbClr val="F2F4F7"/>
                            </a:solidFill>
                            <a:latin typeface="Aptos"/>
                          </a:rPr>
                          <m:t> </m:t>
                        </m:r>
                      </m:sub>
                    </m:sSub>
                  </m:oMath>
                </a14:m>
                <a:r>
                  <a:rPr sz="1150" dirty="0">
                    <a:solidFill>
                      <a:srgbClr val="F2F4F7"/>
                    </a:solidFill>
                    <a:latin typeface="Aptos"/>
                  </a:rPr>
                  <a:t>
Quantify the correction</a:t>
                </a:r>
              </a:p>
            </p:txBody>
          </p:sp>
        </mc:Choice>
        <mc:Fallback xmlns="">
          <p:sp>
            <p:nvSpPr>
              <p:cNvPr id="8" name="Rounded Rectangle 7"/>
              <p:cNvSpPr>
                <a:spLocks noRot="1" noChangeAspect="1" noMove="1" noResize="1" noEditPoints="1" noAdjustHandles="1" noChangeArrowheads="1" noChangeShapeType="1" noTextEdit="1"/>
              </p:cNvSpPr>
              <p:nvPr/>
            </p:nvSpPr>
            <p:spPr>
              <a:xfrm>
                <a:off x="8778240" y="2697480"/>
                <a:ext cx="2240280" cy="1993392"/>
              </a:xfrm>
              <a:prstGeom prst="roundRect">
                <a:avLst/>
              </a:prstGeom>
              <a:blipFill>
                <a:blip r:embed="rId7"/>
                <a:stretch>
                  <a:fillRect/>
                </a:stretch>
              </a:blipFill>
              <a:ln>
                <a:solidFill>
                  <a:srgbClr val="3A4B62"/>
                </a:solidFill>
              </a:ln>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9" name="Rounded Rectangle 8"/>
              <p:cNvSpPr/>
              <p:nvPr/>
            </p:nvSpPr>
            <p:spPr>
              <a:xfrm>
                <a:off x="665988" y="4919472"/>
                <a:ext cx="10607040" cy="841248"/>
              </a:xfrm>
              <a:prstGeom prst="roundRect">
                <a:avLst/>
              </a:prstGeom>
              <a:solidFill>
                <a:srgbClr val="16253A"/>
              </a:solidFill>
              <a:ln>
                <a:solidFill>
                  <a:srgbClr val="3A4B6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ZA" sz="1300" b="1" dirty="0" smtClean="0">
                    <a:solidFill>
                      <a:srgbClr val="F2F4F7"/>
                    </a:solidFill>
                    <a:latin typeface="Aptos"/>
                  </a:rPr>
                  <a:t>KEY EQUATIONS:   R′ = </a:t>
                </a:r>
                <a:r>
                  <a:rPr lang="en-ZA" sz="1300" b="1" dirty="0" err="1" smtClean="0">
                    <a:solidFill>
                      <a:srgbClr val="F2F4F7"/>
                    </a:solidFill>
                    <a:latin typeface="Aptos"/>
                  </a:rPr>
                  <a:t>c</a:t>
                </a:r>
                <a:r>
                  <a:rPr lang="el-GR" sz="1300" b="1" dirty="0" err="1" smtClean="0">
                    <a:solidFill>
                      <a:srgbClr val="F2F4F7"/>
                    </a:solidFill>
                    <a:latin typeface="Aptos"/>
                  </a:rPr>
                  <a:t>δ</a:t>
                </a:r>
                <a14:m>
                  <m:oMath xmlns:m="http://schemas.openxmlformats.org/officeDocument/2006/math">
                    <m:sSub>
                      <m:sSubPr>
                        <m:ctrlPr>
                          <a:rPr lang="ar-AE" sz="1400" b="1" i="1">
                            <a:solidFill>
                              <a:srgbClr val="F2F4F7"/>
                            </a:solidFill>
                            <a:latin typeface="Cambria Math" panose="02040503050406030204" pitchFamily="18" charset="0"/>
                          </a:rPr>
                        </m:ctrlPr>
                      </m:sSubPr>
                      <m:e>
                        <m:r>
                          <m:rPr>
                            <m:nor/>
                          </m:rPr>
                          <a:rPr lang="en-ZA" sz="1400" b="1" i="0" smtClean="0">
                            <a:solidFill>
                              <a:srgbClr val="F2F4F7"/>
                            </a:solidFill>
                            <a:latin typeface="Cambria Math" panose="02040503050406030204" pitchFamily="18" charset="0"/>
                          </a:rPr>
                          <m:t>t</m:t>
                        </m:r>
                      </m:e>
                      <m:sub>
                        <m:r>
                          <m:rPr>
                            <m:nor/>
                          </m:rPr>
                          <a:rPr lang="en-ZA" sz="1400" b="1" i="0" dirty="0" smtClean="0">
                            <a:solidFill>
                              <a:srgbClr val="F2F4F7"/>
                            </a:solidFill>
                            <a:latin typeface="Cambria Math" panose="02040503050406030204" pitchFamily="18" charset="0"/>
                          </a:rPr>
                          <m:t>var</m:t>
                        </m:r>
                        <m:r>
                          <m:rPr>
                            <m:nor/>
                          </m:rPr>
                          <a:rPr lang="en-ZA" sz="1400" b="1" dirty="0">
                            <a:solidFill>
                              <a:srgbClr val="F2F4F7"/>
                            </a:solidFill>
                            <a:latin typeface="Aptos"/>
                          </a:rPr>
                          <m:t> </m:t>
                        </m:r>
                      </m:sub>
                    </m:sSub>
                  </m:oMath>
                </a14:m>
                <a:r>
                  <a:rPr lang="ar-AE" sz="1300" b="1" dirty="0" smtClean="0">
                    <a:solidFill>
                      <a:srgbClr val="F2F4F7"/>
                    </a:solidFill>
                    <a:latin typeface="Aptos"/>
                  </a:rPr>
                  <a:t>/</a:t>
                </a:r>
                <a:r>
                  <a:rPr lang="en-ZA" sz="1300" b="1" dirty="0" smtClean="0">
                    <a:solidFill>
                      <a:srgbClr val="F2F4F7"/>
                    </a:solidFill>
                    <a:latin typeface="Aptos"/>
                  </a:rPr>
                  <a:t> (1+z) </a:t>
                </a:r>
                <a:r>
                  <a:rPr lang="en-ZA" sz="1300" b="1" dirty="0">
                    <a:solidFill>
                      <a:srgbClr val="F2F4F7"/>
                    </a:solidFill>
                    <a:latin typeface="Aptos"/>
                  </a:rPr>
                  <a:t>•    L′ = Lobs/</a:t>
                </a:r>
                <a:r>
                  <a:rPr lang="el-GR" sz="1300" b="1" dirty="0">
                    <a:solidFill>
                      <a:srgbClr val="F2F4F7"/>
                    </a:solidFill>
                    <a:latin typeface="Aptos"/>
                  </a:rPr>
                  <a:t>δ⁴    •    ε′γ = (1+</a:t>
                </a:r>
                <a:r>
                  <a:rPr lang="en-ZA" sz="1300" b="1" dirty="0" smtClean="0">
                    <a:solidFill>
                      <a:srgbClr val="F2F4F7"/>
                    </a:solidFill>
                    <a:latin typeface="Aptos"/>
                  </a:rPr>
                  <a:t>z)</a:t>
                </a:r>
                <a14:m>
                  <m:oMath xmlns:m="http://schemas.openxmlformats.org/officeDocument/2006/math">
                    <m:sSub>
                      <m:sSubPr>
                        <m:ctrlPr>
                          <a:rPr lang="en-ZA" sz="1300" b="1" i="1" smtClean="0">
                            <a:solidFill>
                              <a:srgbClr val="F2F4F7"/>
                            </a:solidFill>
                            <a:latin typeface="Cambria Math" panose="02040503050406030204" pitchFamily="18" charset="0"/>
                          </a:rPr>
                        </m:ctrlPr>
                      </m:sSubPr>
                      <m:e>
                        <m:r>
                          <a:rPr lang="en-GB" sz="1300" b="1" i="1" smtClean="0">
                            <a:solidFill>
                              <a:srgbClr val="F2F4F7"/>
                            </a:solidFill>
                            <a:latin typeface="Cambria Math" panose="02040503050406030204" pitchFamily="18" charset="0"/>
                          </a:rPr>
                          <m:t>𝑬</m:t>
                        </m:r>
                      </m:e>
                      <m:sub>
                        <m:r>
                          <m:rPr>
                            <m:nor/>
                          </m:rPr>
                          <a:rPr lang="el-GR" sz="1300" b="1" dirty="0">
                            <a:solidFill>
                              <a:srgbClr val="F2F4F7"/>
                            </a:solidFill>
                            <a:latin typeface="Aptos"/>
                          </a:rPr>
                          <m:t>γ</m:t>
                        </m:r>
                        <m:r>
                          <m:rPr>
                            <m:nor/>
                          </m:rPr>
                          <a:rPr lang="el-GR" sz="1300" b="1" dirty="0">
                            <a:solidFill>
                              <a:srgbClr val="F2F4F7"/>
                            </a:solidFill>
                            <a:latin typeface="Aptos"/>
                          </a:rPr>
                          <m:t>,</m:t>
                        </m:r>
                        <m:r>
                          <m:rPr>
                            <m:nor/>
                          </m:rPr>
                          <a:rPr lang="en-ZA" sz="1300" b="1" dirty="0">
                            <a:solidFill>
                              <a:srgbClr val="F2F4F7"/>
                            </a:solidFill>
                            <a:latin typeface="Aptos"/>
                          </a:rPr>
                          <m:t>obs</m:t>
                        </m:r>
                      </m:sub>
                    </m:sSub>
                  </m:oMath>
                </a14:m>
                <a:r>
                  <a:rPr lang="en-ZA" sz="1300" b="1" dirty="0" smtClean="0">
                    <a:solidFill>
                      <a:srgbClr val="F2F4F7"/>
                    </a:solidFill>
                    <a:latin typeface="Aptos"/>
                  </a:rPr>
                  <a:t>/</a:t>
                </a:r>
                <a:r>
                  <a:rPr lang="el-GR" sz="1300" b="1" dirty="0" smtClean="0">
                    <a:solidFill>
                      <a:srgbClr val="F2F4F7"/>
                    </a:solidFill>
                    <a:latin typeface="Aptos"/>
                  </a:rPr>
                  <a:t>δ    </a:t>
                </a:r>
                <a:r>
                  <a:rPr lang="el-GR" sz="1300" b="1" dirty="0">
                    <a:solidFill>
                      <a:srgbClr val="F2F4F7"/>
                    </a:solidFill>
                    <a:latin typeface="Aptos"/>
                  </a:rPr>
                  <a:t>•    ℓ′ ∝ δ⁻⁵    •   </a:t>
                </a:r>
                <a14:m>
                  <m:oMath xmlns:m="http://schemas.openxmlformats.org/officeDocument/2006/math">
                    <m:sSub>
                      <m:sSubPr>
                        <m:ctrlPr>
                          <a:rPr lang="ar-AE" sz="1300" b="1" i="1" smtClean="0">
                            <a:solidFill>
                              <a:srgbClr val="F2F4F7"/>
                            </a:solidFill>
                            <a:latin typeface="Cambria Math" panose="02040503050406030204" pitchFamily="18" charset="0"/>
                          </a:rPr>
                        </m:ctrlPr>
                      </m:sSubPr>
                      <m:e>
                        <m:r>
                          <a:rPr lang="ar-AE" sz="1300" b="1" i="1" smtClean="0">
                            <a:solidFill>
                              <a:srgbClr val="F2F4F7"/>
                            </a:solidFill>
                            <a:latin typeface="Cambria Math" panose="02040503050406030204" pitchFamily="18" charset="0"/>
                          </a:rPr>
                          <m:t>𝑻</m:t>
                        </m:r>
                      </m:e>
                      <m:sub>
                        <m:r>
                          <m:rPr>
                            <m:nor/>
                          </m:rPr>
                          <a:rPr lang="el-GR" sz="1300" b="1" dirty="0">
                            <a:solidFill>
                              <a:srgbClr val="F2F4F7"/>
                            </a:solidFill>
                            <a:latin typeface="Aptos"/>
                          </a:rPr>
                          <m:t>γγ</m:t>
                        </m:r>
                      </m:sub>
                    </m:sSub>
                  </m:oMath>
                </a14:m>
                <a:r>
                  <a:rPr lang="ar-AE" sz="1300" b="1" dirty="0" smtClean="0">
                    <a:solidFill>
                      <a:srgbClr val="F2F4F7"/>
                    </a:solidFill>
                    <a:latin typeface="Aptos"/>
                  </a:rPr>
                  <a:t> </a:t>
                </a:r>
                <a:r>
                  <a:rPr lang="el-GR" sz="1300" b="1" dirty="0" smtClean="0">
                    <a:solidFill>
                      <a:srgbClr val="F2F4F7"/>
                    </a:solidFill>
                    <a:latin typeface="Aptos"/>
                  </a:rPr>
                  <a:t>(</a:t>
                </a:r>
                <a14:m>
                  <m:oMath xmlns:m="http://schemas.openxmlformats.org/officeDocument/2006/math">
                    <m:sSub>
                      <m:sSubPr>
                        <m:ctrlPr>
                          <a:rPr lang="ar-AE" sz="1200" b="1" i="1" smtClean="0">
                            <a:solidFill>
                              <a:srgbClr val="F2F4F7"/>
                            </a:solidFill>
                            <a:latin typeface="Cambria Math" panose="02040503050406030204" pitchFamily="18" charset="0"/>
                          </a:rPr>
                        </m:ctrlPr>
                      </m:sSubPr>
                      <m:e>
                        <m:r>
                          <m:rPr>
                            <m:nor/>
                          </m:rPr>
                          <a:rPr lang="el-GR" sz="1200" b="1" dirty="0">
                            <a:solidFill>
                              <a:srgbClr val="F2F4F7"/>
                            </a:solidFill>
                            <a:latin typeface="Aptos"/>
                          </a:rPr>
                          <m:t>δ</m:t>
                        </m:r>
                      </m:e>
                      <m:sub>
                        <m:r>
                          <m:rPr>
                            <m:nor/>
                          </m:rPr>
                          <a:rPr lang="en-ZA" sz="1200" b="1" dirty="0">
                            <a:solidFill>
                              <a:srgbClr val="F2F4F7"/>
                            </a:solidFill>
                            <a:latin typeface="Aptos"/>
                          </a:rPr>
                          <m:t>min</m:t>
                        </m:r>
                        <m:r>
                          <m:rPr>
                            <m:nor/>
                          </m:rPr>
                          <a:rPr lang="en-ZA" sz="1200" b="1" dirty="0">
                            <a:solidFill>
                              <a:srgbClr val="F2F4F7"/>
                            </a:solidFill>
                            <a:latin typeface="Aptos"/>
                          </a:rPr>
                          <m:t> </m:t>
                        </m:r>
                      </m:sub>
                    </m:sSub>
                  </m:oMath>
                </a14:m>
                <a:r>
                  <a:rPr lang="en-GB" sz="1300" b="1" dirty="0" smtClean="0">
                    <a:solidFill>
                      <a:srgbClr val="F2F4F7"/>
                    </a:solidFill>
                    <a:latin typeface="Aptos"/>
                  </a:rPr>
                  <a:t>= 1)</a:t>
                </a:r>
                <a:endParaRPr sz="1300" b="1" dirty="0">
                  <a:solidFill>
                    <a:srgbClr val="F2F4F7"/>
                  </a:solidFill>
                  <a:latin typeface="Aptos"/>
                </a:endParaRPr>
              </a:p>
            </p:txBody>
          </p:sp>
        </mc:Choice>
        <mc:Fallback xmlns="">
          <p:sp>
            <p:nvSpPr>
              <p:cNvPr id="9" name="Rounded Rectangle 8"/>
              <p:cNvSpPr>
                <a:spLocks noRot="1" noChangeAspect="1" noMove="1" noResize="1" noEditPoints="1" noAdjustHandles="1" noChangeArrowheads="1" noChangeShapeType="1" noTextEdit="1"/>
              </p:cNvSpPr>
              <p:nvPr/>
            </p:nvSpPr>
            <p:spPr>
              <a:xfrm>
                <a:off x="665988" y="4919472"/>
                <a:ext cx="10607040" cy="841248"/>
              </a:xfrm>
              <a:prstGeom prst="roundRect">
                <a:avLst/>
              </a:prstGeom>
              <a:blipFill>
                <a:blip r:embed="rId8"/>
                <a:stretch>
                  <a:fillRect/>
                </a:stretch>
              </a:blipFill>
              <a:ln>
                <a:solidFill>
                  <a:srgbClr val="3A4B62"/>
                </a:solidFill>
              </a:ln>
            </p:spPr>
            <p:txBody>
              <a:bodyPr/>
              <a:lstStyle/>
              <a:p>
                <a:r>
                  <a:rPr lang="en-ZA">
                    <a:noFill/>
                  </a:rPr>
                  <a:t> </a:t>
                </a:r>
              </a:p>
            </p:txBody>
          </p:sp>
        </mc:Fallback>
      </mc:AlternateContent>
      <p:sp>
        <p:nvSpPr>
          <p:cNvPr id="10" name="TextBox 9"/>
          <p:cNvSpPr txBox="1"/>
          <p:nvPr/>
        </p:nvSpPr>
        <p:spPr>
          <a:xfrm>
            <a:off x="658368" y="5870448"/>
            <a:ext cx="10607040" cy="310896"/>
          </a:xfrm>
          <a:prstGeom prst="rect">
            <a:avLst/>
          </a:prstGeom>
          <a:noFill/>
        </p:spPr>
        <p:txBody>
          <a:bodyPr wrap="none" anchor="ctr">
            <a:spAutoFit/>
          </a:bodyPr>
          <a:lstStyle/>
          <a:p>
            <a:pPr algn="ctr"/>
            <a:r>
              <a:rPr sz="1050" b="0">
                <a:solidFill>
                  <a:srgbClr val="C6CED8"/>
                </a:solidFill>
                <a:latin typeface="Aptos"/>
              </a:rPr>
              <a:t>Story: collision → opacity → polarization → validation → δ-dependent opacity → transparency boundary → bias → source-grid result</a:t>
            </a:r>
          </a:p>
        </p:txBody>
      </p:sp>
      <p:sp>
        <p:nvSpPr>
          <p:cNvPr id="11" name="TextBox 10"/>
          <p:cNvSpPr txBox="1"/>
          <p:nvPr/>
        </p:nvSpPr>
        <p:spPr>
          <a:xfrm>
            <a:off x="11437036" y="6583680"/>
            <a:ext cx="728084" cy="338554"/>
          </a:xfrm>
          <a:prstGeom prst="rect">
            <a:avLst/>
          </a:prstGeom>
          <a:noFill/>
        </p:spPr>
        <p:txBody>
          <a:bodyPr wrap="none">
            <a:spAutoFit/>
          </a:bodyPr>
          <a:lstStyle/>
          <a:p>
            <a:pPr algn="ctr"/>
            <a:r>
              <a:rPr sz="850" b="1" dirty="0" smtClean="0">
                <a:solidFill>
                  <a:srgbClr val="C6CED8"/>
                </a:solidFill>
                <a:latin typeface="Aptos"/>
              </a:rPr>
              <a:t> </a:t>
            </a:r>
            <a:r>
              <a:rPr sz="1600" b="1" dirty="0">
                <a:solidFill>
                  <a:srgbClr val="C6CED8"/>
                </a:solidFill>
                <a:latin typeface="Aptos"/>
              </a:rPr>
              <a:t>02/15</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3" name="TextBox 2"/>
          <p:cNvSpPr txBox="1"/>
          <p:nvPr/>
        </p:nvSpPr>
        <p:spPr>
          <a:xfrm>
            <a:off x="292608" y="408430"/>
            <a:ext cx="10972800" cy="507831"/>
          </a:xfrm>
          <a:prstGeom prst="rect">
            <a:avLst/>
          </a:prstGeom>
          <a:noFill/>
        </p:spPr>
        <p:txBody>
          <a:bodyPr wrap="square" anchor="t">
            <a:spAutoFit/>
          </a:bodyPr>
          <a:lstStyle/>
          <a:p>
            <a:pPr algn="l"/>
            <a:endParaRPr sz="2700" b="1" dirty="0">
              <a:solidFill>
                <a:srgbClr val="F8FAFC"/>
              </a:solidFill>
              <a:latin typeface="Aptos"/>
            </a:endParaRPr>
          </a:p>
        </p:txBody>
      </p:sp>
      <mc:AlternateContent xmlns:mc="http://schemas.openxmlformats.org/markup-compatibility/2006" xmlns:a14="http://schemas.microsoft.com/office/drawing/2010/main">
        <mc:Choice Requires="a14">
          <p:sp>
            <p:nvSpPr>
              <p:cNvPr id="5" name="TextBox 4"/>
              <p:cNvSpPr txBox="1"/>
              <p:nvPr/>
            </p:nvSpPr>
            <p:spPr>
              <a:xfrm>
                <a:off x="292608" y="943970"/>
                <a:ext cx="10515600" cy="5668475"/>
              </a:xfrm>
              <a:prstGeom prst="rect">
                <a:avLst/>
              </a:prstGeom>
              <a:noFill/>
            </p:spPr>
            <p:txBody>
              <a:bodyPr wrap="square">
                <a:spAutoFit/>
              </a:bodyPr>
              <a:lstStyle/>
              <a:p>
                <a:pPr>
                  <a:spcAft>
                    <a:spcPts val="800"/>
                  </a:spcAft>
                </a:pPr>
                <a:r>
                  <a:rPr lang="el-GR" altLang="en-US" dirty="0" smtClean="0">
                    <a:solidFill>
                      <a:schemeClr val="bg1"/>
                    </a:solidFill>
                    <a:latin typeface="Arial" panose="020B0604020202020204" pitchFamily="34" charset="0"/>
                  </a:rPr>
                  <a:t>Β</a:t>
                </a:r>
                <a:r>
                  <a:rPr lang="en-GB" altLang="en-US" dirty="0">
                    <a:solidFill>
                      <a:schemeClr val="bg1"/>
                    </a:solidFill>
                    <a:latin typeface="Arial" panose="020B0604020202020204" pitchFamily="34" charset="0"/>
                  </a:rPr>
                  <a:t> = </a:t>
                </a:r>
                <a14:m>
                  <m:oMath xmlns:m="http://schemas.openxmlformats.org/officeDocument/2006/math">
                    <m:rad>
                      <m:radPr>
                        <m:degHide m:val="on"/>
                        <m:ctrlPr>
                          <a:rPr lang="en-GB" altLang="en-US" i="1">
                            <a:solidFill>
                              <a:schemeClr val="bg1"/>
                            </a:solidFill>
                            <a:latin typeface="Cambria Math" panose="02040503050406030204" pitchFamily="18" charset="0"/>
                          </a:rPr>
                        </m:ctrlPr>
                      </m:radPr>
                      <m:deg/>
                      <m:e>
                        <m:r>
                          <a:rPr lang="en-GB" altLang="en-US" i="1">
                            <a:solidFill>
                              <a:schemeClr val="bg1"/>
                            </a:solidFill>
                            <a:latin typeface="Cambria Math" panose="02040503050406030204" pitchFamily="18" charset="0"/>
                          </a:rPr>
                          <m:t>1</m:t>
                        </m:r>
                        <m:r>
                          <a:rPr lang="en-GB" altLang="en-US" i="1">
                            <a:solidFill>
                              <a:schemeClr val="bg1"/>
                            </a:solidFill>
                            <a:latin typeface="Cambria Math" panose="02040503050406030204" pitchFamily="18" charset="0"/>
                          </a:rPr>
                          <m:t>−</m:t>
                        </m:r>
                        <m:f>
                          <m:fPr>
                            <m:ctrlPr>
                              <a:rPr lang="en-GB" altLang="en-US" i="1">
                                <a:solidFill>
                                  <a:schemeClr val="bg1"/>
                                </a:solidFill>
                                <a:latin typeface="Cambria Math" panose="02040503050406030204" pitchFamily="18" charset="0"/>
                              </a:rPr>
                            </m:ctrlPr>
                          </m:fPr>
                          <m:num>
                            <m:r>
                              <a:rPr lang="en-GB" altLang="en-US" i="1">
                                <a:solidFill>
                                  <a:schemeClr val="bg1"/>
                                </a:solidFill>
                                <a:latin typeface="Cambria Math" panose="02040503050406030204" pitchFamily="18" charset="0"/>
                              </a:rPr>
                              <m:t>1</m:t>
                            </m:r>
                          </m:num>
                          <m:den>
                            <m:r>
                              <a:rPr lang="en-GB" altLang="en-US" i="1">
                                <a:solidFill>
                                  <a:schemeClr val="bg1"/>
                                </a:solidFill>
                                <a:latin typeface="Cambria Math" panose="02040503050406030204" pitchFamily="18" charset="0"/>
                              </a:rPr>
                              <m:t>𝑥</m:t>
                            </m:r>
                          </m:den>
                        </m:f>
                        <m:r>
                          <a:rPr lang="en-GB" altLang="en-US" i="1">
                            <a:solidFill>
                              <a:schemeClr val="bg1"/>
                            </a:solidFill>
                            <a:latin typeface="Cambria Math" panose="02040503050406030204" pitchFamily="18" charset="0"/>
                          </a:rPr>
                          <m:t> </m:t>
                        </m:r>
                      </m:e>
                    </m:rad>
                  </m:oMath>
                </a14:m>
                <a:endParaRPr lang="en-GB" dirty="0">
                  <a:solidFill>
                    <a:srgbClr val="F5F7FA"/>
                  </a:solidFill>
                </a:endParaRPr>
              </a:p>
              <a:p>
                <a:endParaRPr lang="en-ZA" dirty="0" smtClean="0">
                  <a:solidFill>
                    <a:schemeClr val="bg1"/>
                  </a:solidFill>
                </a:endParaRPr>
              </a:p>
              <a:p>
                <a:r>
                  <a:rPr lang="en-ZA" dirty="0">
                    <a:solidFill>
                      <a:schemeClr val="bg1"/>
                    </a:solidFill>
                  </a:rPr>
                  <a:t>Average</a:t>
                </a:r>
                <a14:m>
                  <m:oMath xmlns:m="http://schemas.openxmlformats.org/officeDocument/2006/math">
                    <m:r>
                      <a:rPr lang="en-ZA" i="1">
                        <a:solidFill>
                          <a:schemeClr val="bg1"/>
                        </a:solidFill>
                        <a:latin typeface="Cambria Math" panose="02040503050406030204" pitchFamily="18" charset="0"/>
                      </a:rPr>
                      <m:t> </m:t>
                    </m:r>
                  </m:oMath>
                </a14:m>
                <a:endParaRPr lang="en-ZA" dirty="0">
                  <a:solidFill>
                    <a:schemeClr val="bg1"/>
                  </a:solidFill>
                </a:endParaRPr>
              </a:p>
              <a:p>
                <a:endParaRPr lang="en-GB" i="1" dirty="0">
                  <a:solidFill>
                    <a:schemeClr val="bg1"/>
                  </a:solidFill>
                  <a:latin typeface="Cambria Math" panose="02040503050406030204" pitchFamily="18" charset="0"/>
                </a:endParaRPr>
              </a:p>
              <a:p>
                <a14:m>
                  <m:oMath xmlns:m="http://schemas.openxmlformats.org/officeDocument/2006/math">
                    <m:sSub>
                      <m:sSubPr>
                        <m:ctrlPr>
                          <a:rPr lang="en-ZA" i="1">
                            <a:solidFill>
                              <a:schemeClr val="bg1"/>
                            </a:solidFill>
                            <a:latin typeface="Cambria Math" panose="02040503050406030204" pitchFamily="18" charset="0"/>
                          </a:rPr>
                        </m:ctrlPr>
                      </m:sSubPr>
                      <m:e>
                        <m:sSup>
                          <m:sSupPr>
                            <m:ctrlPr>
                              <a:rPr lang="en-ZA" i="1">
                                <a:solidFill>
                                  <a:schemeClr val="bg1"/>
                                </a:solidFill>
                                <a:latin typeface="Cambria Math" panose="02040503050406030204" pitchFamily="18" charset="0"/>
                              </a:rPr>
                            </m:ctrlPr>
                          </m:sSupPr>
                          <m:e>
                            <m:r>
                              <m:rPr>
                                <m:sty m:val="p"/>
                              </m:rPr>
                              <a:rPr lang="el-GR" i="1">
                                <a:solidFill>
                                  <a:schemeClr val="bg1"/>
                                </a:solidFill>
                                <a:latin typeface="Cambria Math" panose="02040503050406030204" pitchFamily="18" charset="0"/>
                              </a:rPr>
                              <m:t>σ</m:t>
                            </m:r>
                          </m:e>
                          <m:sup>
                            <m:r>
                              <a:rPr lang="en-GB" i="1">
                                <a:solidFill>
                                  <a:schemeClr val="bg1"/>
                                </a:solidFill>
                                <a:latin typeface="Cambria Math" panose="02040503050406030204" pitchFamily="18" charset="0"/>
                              </a:rPr>
                              <m:t>𝑎𝑣𝑔</m:t>
                            </m:r>
                          </m:sup>
                        </m:sSup>
                      </m:e>
                      <m:sub>
                        <m:r>
                          <m:rPr>
                            <m:sty m:val="p"/>
                          </m:rPr>
                          <a:rPr lang="el-GR" i="1">
                            <a:solidFill>
                              <a:schemeClr val="bg1"/>
                            </a:solidFill>
                            <a:latin typeface="Cambria Math" panose="02040503050406030204" pitchFamily="18" charset="0"/>
                          </a:rPr>
                          <m:t>ϒϒ</m:t>
                        </m:r>
                        <m:r>
                          <a:rPr lang="en-GB" i="1">
                            <a:solidFill>
                              <a:schemeClr val="bg1"/>
                            </a:solidFill>
                            <a:latin typeface="Cambria Math" panose="02040503050406030204" pitchFamily="18" charset="0"/>
                          </a:rPr>
                          <m:t> </m:t>
                        </m:r>
                      </m:sub>
                    </m:sSub>
                    <m:r>
                      <a:rPr lang="en-GB" i="1">
                        <a:solidFill>
                          <a:schemeClr val="bg1"/>
                        </a:solidFill>
                        <a:latin typeface="Cambria Math" panose="02040503050406030204" pitchFamily="18" charset="0"/>
                      </a:rPr>
                      <m:t>= </m:t>
                    </m:r>
                    <m:r>
                      <a:rPr lang="en-ZA" i="1">
                        <a:latin typeface="Cambria Math" panose="02040503050406030204" pitchFamily="18" charset="0"/>
                      </a:rPr>
                      <m:t> </m:t>
                    </m:r>
                    <m:f>
                      <m:fPr>
                        <m:ctrlPr>
                          <a:rPr lang="en-ZA" i="1">
                            <a:solidFill>
                              <a:schemeClr val="bg1"/>
                            </a:solidFill>
                            <a:latin typeface="Cambria Math" panose="02040503050406030204" pitchFamily="18" charset="0"/>
                          </a:rPr>
                        </m:ctrlPr>
                      </m:fPr>
                      <m:num>
                        <m:r>
                          <a:rPr lang="en-GB" i="1">
                            <a:solidFill>
                              <a:schemeClr val="bg1"/>
                            </a:solidFill>
                            <a:latin typeface="Cambria Math" panose="02040503050406030204" pitchFamily="18" charset="0"/>
                          </a:rPr>
                          <m:t>3</m:t>
                        </m:r>
                      </m:num>
                      <m:den>
                        <m:r>
                          <a:rPr lang="en-GB" i="1">
                            <a:solidFill>
                              <a:schemeClr val="bg1"/>
                            </a:solidFill>
                            <a:latin typeface="Cambria Math" panose="02040503050406030204" pitchFamily="18" charset="0"/>
                          </a:rPr>
                          <m:t>16</m:t>
                        </m:r>
                      </m:den>
                    </m:f>
                  </m:oMath>
                </a14:m>
                <a:r>
                  <a:rPr lang="en-ZA" dirty="0">
                    <a:solidFill>
                      <a:schemeClr val="bg1"/>
                    </a:solidFill>
                  </a:rPr>
                  <a:t> </a:t>
                </a:r>
                <a14:m>
                  <m:oMath xmlns:m="http://schemas.openxmlformats.org/officeDocument/2006/math">
                    <m:sSub>
                      <m:sSubPr>
                        <m:ctrlPr>
                          <a:rPr lang="en-ZA" i="1" dirty="0">
                            <a:solidFill>
                              <a:schemeClr val="bg1"/>
                            </a:solidFill>
                            <a:latin typeface="Cambria Math" panose="02040503050406030204" pitchFamily="18" charset="0"/>
                          </a:rPr>
                        </m:ctrlPr>
                      </m:sSubPr>
                      <m:e>
                        <m:r>
                          <m:rPr>
                            <m:sty m:val="p"/>
                          </m:rPr>
                          <a:rPr lang="el-GR" i="1">
                            <a:solidFill>
                              <a:schemeClr val="bg1"/>
                            </a:solidFill>
                            <a:latin typeface="Cambria Math" panose="02040503050406030204" pitchFamily="18" charset="0"/>
                          </a:rPr>
                          <m:t>σ</m:t>
                        </m:r>
                      </m:e>
                      <m:sub>
                        <m:r>
                          <a:rPr lang="en-GB" i="1" dirty="0">
                            <a:solidFill>
                              <a:schemeClr val="bg1"/>
                            </a:solidFill>
                            <a:latin typeface="Cambria Math" panose="02040503050406030204" pitchFamily="18" charset="0"/>
                          </a:rPr>
                          <m:t>𝑇</m:t>
                        </m:r>
                      </m:sub>
                    </m:sSub>
                    <m:r>
                      <a:rPr lang="en-GB" i="1" dirty="0">
                        <a:solidFill>
                          <a:schemeClr val="bg1"/>
                        </a:solidFill>
                        <a:latin typeface="Cambria Math" panose="02040503050406030204" pitchFamily="18" charset="0"/>
                      </a:rPr>
                      <m:t>(</m:t>
                    </m:r>
                    <m:r>
                      <a:rPr lang="en-GB" i="1" dirty="0">
                        <a:solidFill>
                          <a:schemeClr val="bg1"/>
                        </a:solidFill>
                        <a:latin typeface="Cambria Math" panose="02040503050406030204" pitchFamily="18" charset="0"/>
                      </a:rPr>
                      <m:t>1</m:t>
                    </m:r>
                    <m:r>
                      <a:rPr lang="en-GB" i="1" dirty="0">
                        <a:solidFill>
                          <a:schemeClr val="bg1"/>
                        </a:solidFill>
                        <a:latin typeface="Cambria Math" panose="02040503050406030204" pitchFamily="18" charset="0"/>
                      </a:rPr>
                      <m:t>−</m:t>
                    </m:r>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2</m:t>
                        </m:r>
                      </m:sup>
                    </m:sSup>
                    <m:r>
                      <a:rPr lang="en-GB" i="1" dirty="0">
                        <a:solidFill>
                          <a:schemeClr val="bg1"/>
                        </a:solidFill>
                        <a:latin typeface="Cambria Math" panose="02040503050406030204" pitchFamily="18" charset="0"/>
                      </a:rPr>
                      <m:t>) </m:t>
                    </m:r>
                  </m:oMath>
                </a14:m>
                <a:r>
                  <a:rPr lang="en-ZA" dirty="0">
                    <a:solidFill>
                      <a:schemeClr val="bg1"/>
                    </a:solidFill>
                  </a:rPr>
                  <a:t>X {(3-</a:t>
                </a:r>
                <a14:m>
                  <m:oMath xmlns:m="http://schemas.openxmlformats.org/officeDocument/2006/math">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4</m:t>
                        </m:r>
                      </m:sup>
                    </m:sSup>
                    <m:r>
                      <a:rPr lang="en-GB" i="1" dirty="0">
                        <a:solidFill>
                          <a:schemeClr val="bg1"/>
                        </a:solidFill>
                        <a:latin typeface="Cambria Math" panose="02040503050406030204" pitchFamily="18" charset="0"/>
                      </a:rPr>
                      <m:t>)</m:t>
                    </m:r>
                    <m:r>
                      <a:rPr lang="en-GB" i="1" dirty="0">
                        <a:solidFill>
                          <a:schemeClr val="bg1"/>
                        </a:solidFill>
                        <a:latin typeface="Cambria Math" panose="02040503050406030204" pitchFamily="18" charset="0"/>
                      </a:rPr>
                      <m:t>𝐼𝑛</m:t>
                    </m:r>
                    <m:d>
                      <m:dPr>
                        <m:ctrlPr>
                          <a:rPr lang="en-GB" i="1" dirty="0">
                            <a:solidFill>
                              <a:schemeClr val="bg1"/>
                            </a:solidFill>
                            <a:latin typeface="Cambria Math" panose="02040503050406030204" pitchFamily="18" charset="0"/>
                          </a:rPr>
                        </m:ctrlPr>
                      </m:dPr>
                      <m:e>
                        <m:f>
                          <m:fPr>
                            <m:ctrlPr>
                              <a:rPr lang="en-GB" i="1" dirty="0">
                                <a:solidFill>
                                  <a:schemeClr val="bg1"/>
                                </a:solidFill>
                                <a:latin typeface="Cambria Math" panose="02040503050406030204" pitchFamily="18" charset="0"/>
                              </a:rPr>
                            </m:ctrlPr>
                          </m:fPr>
                          <m:num>
                            <m:r>
                              <a:rPr lang="en-GB" i="1" dirty="0">
                                <a:solidFill>
                                  <a:schemeClr val="bg1"/>
                                </a:solidFill>
                                <a:latin typeface="Cambria Math" panose="02040503050406030204" pitchFamily="18" charset="0"/>
                              </a:rPr>
                              <m:t>1</m:t>
                            </m:r>
                            <m:r>
                              <a:rPr lang="en-GB" i="1" dirty="0">
                                <a:solidFill>
                                  <a:schemeClr val="bg1"/>
                                </a:solidFill>
                                <a:latin typeface="Cambria Math" panose="02040503050406030204" pitchFamily="18" charset="0"/>
                              </a:rPr>
                              <m:t>+</m:t>
                            </m:r>
                            <m:r>
                              <m:rPr>
                                <m:sty m:val="p"/>
                              </m:rPr>
                              <a:rPr lang="el-GR" i="1" dirty="0">
                                <a:solidFill>
                                  <a:schemeClr val="bg1"/>
                                </a:solidFill>
                                <a:latin typeface="Cambria Math" panose="02040503050406030204" pitchFamily="18" charset="0"/>
                              </a:rPr>
                              <m:t>β</m:t>
                            </m:r>
                          </m:num>
                          <m:den>
                            <m:r>
                              <a:rPr lang="en-GB" i="1" dirty="0">
                                <a:solidFill>
                                  <a:schemeClr val="bg1"/>
                                </a:solidFill>
                                <a:latin typeface="Cambria Math" panose="02040503050406030204" pitchFamily="18" charset="0"/>
                              </a:rPr>
                              <m:t>1</m:t>
                            </m:r>
                            <m:r>
                              <a:rPr lang="en-GB" i="1" dirty="0">
                                <a:solidFill>
                                  <a:schemeClr val="bg1"/>
                                </a:solidFill>
                                <a:latin typeface="Cambria Math" panose="02040503050406030204" pitchFamily="18" charset="0"/>
                              </a:rPr>
                              <m:t>−</m:t>
                            </m:r>
                            <m:r>
                              <m:rPr>
                                <m:sty m:val="p"/>
                              </m:rPr>
                              <a:rPr lang="el-GR" i="1" dirty="0">
                                <a:solidFill>
                                  <a:schemeClr val="bg1"/>
                                </a:solidFill>
                                <a:latin typeface="Cambria Math" panose="02040503050406030204" pitchFamily="18" charset="0"/>
                              </a:rPr>
                              <m:t>β</m:t>
                            </m:r>
                          </m:den>
                        </m:f>
                      </m:e>
                    </m:d>
                    <m:r>
                      <a:rPr lang="en-GB" i="1" dirty="0">
                        <a:solidFill>
                          <a:schemeClr val="bg1"/>
                        </a:solidFill>
                        <a:latin typeface="Cambria Math" panose="02040503050406030204" pitchFamily="18" charset="0"/>
                      </a:rPr>
                      <m:t>−</m:t>
                    </m:r>
                    <m:r>
                      <a:rPr lang="en-GB" i="1" dirty="0">
                        <a:solidFill>
                          <a:schemeClr val="bg1"/>
                        </a:solidFill>
                        <a:latin typeface="Cambria Math" panose="02040503050406030204" pitchFamily="18" charset="0"/>
                      </a:rPr>
                      <m:t>2</m:t>
                    </m:r>
                    <m:r>
                      <m:rPr>
                        <m:sty m:val="p"/>
                      </m:rPr>
                      <a:rPr lang="el-GR" i="1" dirty="0">
                        <a:solidFill>
                          <a:schemeClr val="bg1"/>
                        </a:solidFill>
                        <a:latin typeface="Cambria Math" panose="02040503050406030204" pitchFamily="18" charset="0"/>
                      </a:rPr>
                      <m:t>β</m:t>
                    </m:r>
                  </m:oMath>
                </a14:m>
                <a:r>
                  <a:rPr lang="en-ZA" dirty="0">
                    <a:solidFill>
                      <a:schemeClr val="bg1"/>
                    </a:solidFill>
                  </a:rPr>
                  <a:t>(2-</a:t>
                </a:r>
                <a14:m>
                  <m:oMath xmlns:m="http://schemas.openxmlformats.org/officeDocument/2006/math">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2</m:t>
                        </m:r>
                      </m:sup>
                    </m:sSup>
                  </m:oMath>
                </a14:m>
                <a:r>
                  <a:rPr lang="en-ZA" dirty="0">
                    <a:solidFill>
                      <a:schemeClr val="bg1"/>
                    </a:solidFill>
                  </a:rPr>
                  <a:t>)}   (1)</a:t>
                </a:r>
              </a:p>
              <a:p>
                <a14:m>
                  <m:oMath xmlns:m="http://schemas.openxmlformats.org/officeDocument/2006/math">
                    <m:sSub>
                      <m:sSubPr>
                        <m:ctrlPr>
                          <a:rPr lang="en-ZA" i="1">
                            <a:solidFill>
                              <a:schemeClr val="bg1"/>
                            </a:solidFill>
                            <a:latin typeface="Cambria Math" panose="02040503050406030204" pitchFamily="18" charset="0"/>
                          </a:rPr>
                        </m:ctrlPr>
                      </m:sSubPr>
                      <m:e>
                        <m:sSup>
                          <m:sSupPr>
                            <m:ctrlPr>
                              <a:rPr lang="en-ZA" i="1">
                                <a:solidFill>
                                  <a:schemeClr val="bg1"/>
                                </a:solidFill>
                                <a:latin typeface="Cambria Math" panose="02040503050406030204" pitchFamily="18" charset="0"/>
                              </a:rPr>
                            </m:ctrlPr>
                          </m:sSupPr>
                          <m:e>
                            <m:r>
                              <m:rPr>
                                <m:sty m:val="p"/>
                              </m:rPr>
                              <a:rPr lang="el-GR" i="1">
                                <a:solidFill>
                                  <a:schemeClr val="bg1"/>
                                </a:solidFill>
                                <a:latin typeface="Cambria Math" panose="02040503050406030204" pitchFamily="18" charset="0"/>
                              </a:rPr>
                              <m:t>σ</m:t>
                            </m:r>
                          </m:e>
                          <m:sup>
                            <m:r>
                              <a:rPr lang="en-GB" i="1">
                                <a:solidFill>
                                  <a:schemeClr val="bg1"/>
                                </a:solidFill>
                                <a:latin typeface="Cambria Math" panose="02040503050406030204" pitchFamily="18" charset="0"/>
                              </a:rPr>
                              <m:t>𝑎𝑣𝑔</m:t>
                            </m:r>
                          </m:sup>
                        </m:sSup>
                      </m:e>
                      <m:sub>
                        <m:r>
                          <m:rPr>
                            <m:sty m:val="p"/>
                          </m:rPr>
                          <a:rPr lang="el-GR" i="1">
                            <a:solidFill>
                              <a:schemeClr val="bg1"/>
                            </a:solidFill>
                            <a:latin typeface="Cambria Math" panose="02040503050406030204" pitchFamily="18" charset="0"/>
                          </a:rPr>
                          <m:t>ϒϒ</m:t>
                        </m:r>
                        <m:r>
                          <a:rPr lang="en-GB" i="1">
                            <a:solidFill>
                              <a:schemeClr val="bg1"/>
                            </a:solidFill>
                            <a:latin typeface="Cambria Math" panose="02040503050406030204" pitchFamily="18" charset="0"/>
                          </a:rPr>
                          <m:t> </m:t>
                        </m:r>
                      </m:sub>
                    </m:sSub>
                  </m:oMath>
                </a14:m>
                <a:r>
                  <a:rPr lang="en-ZA" dirty="0">
                    <a:solidFill>
                      <a:schemeClr val="bg1"/>
                    </a:solidFill>
                  </a:rPr>
                  <a:t> =</a:t>
                </a:r>
                <a14:m>
                  <m:oMath xmlns:m="http://schemas.openxmlformats.org/officeDocument/2006/math">
                    <m:f>
                      <m:fPr>
                        <m:ctrlPr>
                          <a:rPr lang="en-ZA" i="1" dirty="0">
                            <a:solidFill>
                              <a:schemeClr val="bg1"/>
                            </a:solidFill>
                            <a:latin typeface="Cambria Math" panose="02040503050406030204" pitchFamily="18" charset="0"/>
                          </a:rPr>
                        </m:ctrlPr>
                      </m:fPr>
                      <m:num>
                        <m:sSub>
                          <m:sSubPr>
                            <m:ctrlPr>
                              <a:rPr lang="en-ZA" i="1">
                                <a:solidFill>
                                  <a:schemeClr val="bg1"/>
                                </a:solidFill>
                                <a:latin typeface="Cambria Math" panose="02040503050406030204" pitchFamily="18" charset="0"/>
                              </a:rPr>
                            </m:ctrlPr>
                          </m:sSubPr>
                          <m:e>
                            <m:sSup>
                              <m:sSupPr>
                                <m:ctrlPr>
                                  <a:rPr lang="en-ZA" i="1">
                                    <a:solidFill>
                                      <a:schemeClr val="bg1"/>
                                    </a:solidFill>
                                    <a:latin typeface="Cambria Math" panose="02040503050406030204" pitchFamily="18" charset="0"/>
                                  </a:rPr>
                                </m:ctrlPr>
                              </m:sSupPr>
                              <m:e>
                                <m:r>
                                  <m:rPr>
                                    <m:sty m:val="p"/>
                                  </m:rPr>
                                  <a:rPr lang="el-GR" i="1">
                                    <a:solidFill>
                                      <a:schemeClr val="bg1"/>
                                    </a:solidFill>
                                    <a:latin typeface="Cambria Math" panose="02040503050406030204" pitchFamily="18" charset="0"/>
                                  </a:rPr>
                                  <m:t>σ</m:t>
                                </m:r>
                              </m:e>
                              <m:sup>
                                <m:r>
                                  <a:rPr lang="en-GB" i="1">
                                    <a:solidFill>
                                      <a:schemeClr val="bg1"/>
                                    </a:solidFill>
                                    <a:latin typeface="Cambria Math" panose="02040503050406030204" pitchFamily="18" charset="0"/>
                                  </a:rPr>
                                  <m:t>𝑎𝑣𝑔</m:t>
                                </m:r>
                              </m:sup>
                            </m:sSup>
                          </m:e>
                          <m:sub>
                            <m:r>
                              <m:rPr>
                                <m:sty m:val="p"/>
                              </m:rPr>
                              <a:rPr lang="el-GR" i="1">
                                <a:solidFill>
                                  <a:schemeClr val="bg1"/>
                                </a:solidFill>
                                <a:latin typeface="Cambria Math" panose="02040503050406030204" pitchFamily="18" charset="0"/>
                              </a:rPr>
                              <m:t>ϒϒ</m:t>
                            </m:r>
                            <m:r>
                              <a:rPr lang="en-GB" i="1">
                                <a:solidFill>
                                  <a:schemeClr val="bg1"/>
                                </a:solidFill>
                                <a:latin typeface="Cambria Math" panose="02040503050406030204" pitchFamily="18" charset="0"/>
                              </a:rPr>
                              <m:t> </m:t>
                            </m:r>
                          </m:sub>
                        </m:sSub>
                        <m:r>
                          <m:rPr>
                            <m:nor/>
                          </m:rPr>
                          <a:rPr lang="en-ZA" dirty="0">
                            <a:solidFill>
                              <a:schemeClr val="bg1"/>
                            </a:solidFill>
                          </a:rPr>
                          <m:t>+ </m:t>
                        </m:r>
                        <m:sSub>
                          <m:sSubPr>
                            <m:ctrlPr>
                              <a:rPr lang="en-ZA" i="1">
                                <a:solidFill>
                                  <a:schemeClr val="bg1"/>
                                </a:solidFill>
                                <a:latin typeface="Cambria Math" panose="02040503050406030204" pitchFamily="18" charset="0"/>
                              </a:rPr>
                            </m:ctrlPr>
                          </m:sSubPr>
                          <m:e>
                            <m:sSup>
                              <m:sSupPr>
                                <m:ctrlPr>
                                  <a:rPr lang="en-ZA" i="1">
                                    <a:solidFill>
                                      <a:schemeClr val="bg1"/>
                                    </a:solidFill>
                                    <a:latin typeface="Cambria Math" panose="02040503050406030204" pitchFamily="18" charset="0"/>
                                  </a:rPr>
                                </m:ctrlPr>
                              </m:sSupPr>
                              <m:e>
                                <m:r>
                                  <m:rPr>
                                    <m:sty m:val="p"/>
                                  </m:rPr>
                                  <a:rPr lang="el-GR" i="1">
                                    <a:solidFill>
                                      <a:schemeClr val="bg1"/>
                                    </a:solidFill>
                                    <a:latin typeface="Cambria Math" panose="02040503050406030204" pitchFamily="18" charset="0"/>
                                  </a:rPr>
                                  <m:t>σ</m:t>
                                </m:r>
                              </m:e>
                              <m:sup>
                                <m:r>
                                  <m:rPr>
                                    <m:nor/>
                                  </m:rPr>
                                  <a:rPr lang="en-US" altLang="en-US" dirty="0">
                                    <a:solidFill>
                                      <a:schemeClr val="bg1"/>
                                    </a:solidFill>
                                    <a:latin typeface="Arial" panose="020B0604020202020204" pitchFamily="34" charset="0"/>
                                  </a:rPr>
                                  <m:t>⊥</m:t>
                                </m:r>
                              </m:sup>
                            </m:sSup>
                          </m:e>
                          <m:sub>
                            <m:r>
                              <m:rPr>
                                <m:sty m:val="p"/>
                              </m:rPr>
                              <a:rPr lang="el-GR" i="1">
                                <a:solidFill>
                                  <a:schemeClr val="bg1"/>
                                </a:solidFill>
                                <a:latin typeface="Cambria Math" panose="02040503050406030204" pitchFamily="18" charset="0"/>
                              </a:rPr>
                              <m:t>ϒϒ</m:t>
                            </m:r>
                            <m:r>
                              <a:rPr lang="en-GB" i="1">
                                <a:solidFill>
                                  <a:schemeClr val="bg1"/>
                                </a:solidFill>
                                <a:latin typeface="Cambria Math" panose="02040503050406030204" pitchFamily="18" charset="0"/>
                              </a:rPr>
                              <m:t> </m:t>
                            </m:r>
                          </m:sub>
                        </m:sSub>
                      </m:num>
                      <m:den>
                        <m:r>
                          <a:rPr lang="en-GB" i="1" dirty="0">
                            <a:solidFill>
                              <a:schemeClr val="bg1"/>
                            </a:solidFill>
                            <a:latin typeface="Cambria Math" panose="02040503050406030204" pitchFamily="18" charset="0"/>
                          </a:rPr>
                          <m:t>2</m:t>
                        </m:r>
                      </m:den>
                    </m:f>
                    <m:r>
                      <a:rPr lang="en-GB" b="0" i="1" dirty="0" smtClean="0">
                        <a:solidFill>
                          <a:schemeClr val="bg1"/>
                        </a:solidFill>
                        <a:latin typeface="Cambria Math" panose="02040503050406030204" pitchFamily="18" charset="0"/>
                      </a:rPr>
                      <m:t>  </m:t>
                    </m:r>
                  </m:oMath>
                </a14:m>
                <a:r>
                  <a:rPr lang="en-ZA" dirty="0" smtClean="0">
                    <a:solidFill>
                      <a:schemeClr val="bg1"/>
                    </a:solidFill>
                  </a:rPr>
                  <a:t>  (2)</a:t>
                </a:r>
                <a:endParaRPr lang="en-ZA" dirty="0">
                  <a:solidFill>
                    <a:schemeClr val="bg1"/>
                  </a:solidFill>
                </a:endParaRPr>
              </a:p>
              <a:p>
                <a:endParaRPr lang="en-GB" dirty="0">
                  <a:solidFill>
                    <a:schemeClr val="bg1"/>
                  </a:solidFill>
                </a:endParaRPr>
              </a:p>
              <a:p>
                <a:endParaRPr lang="en-ZA" dirty="0">
                  <a:solidFill>
                    <a:schemeClr val="bg1"/>
                  </a:solidFill>
                </a:endParaRPr>
              </a:p>
              <a:p>
                <a:r>
                  <a:rPr lang="en-GB" dirty="0">
                    <a:solidFill>
                      <a:schemeClr val="bg1"/>
                    </a:solidFill>
                  </a:rPr>
                  <a:t>Parallel</a:t>
                </a:r>
                <a:endParaRPr lang="en-ZA" dirty="0">
                  <a:solidFill>
                    <a:schemeClr val="bg1"/>
                  </a:solidFill>
                </a:endParaRPr>
              </a:p>
              <a:p>
                <a14:m>
                  <m:oMath xmlns:m="http://schemas.openxmlformats.org/officeDocument/2006/math">
                    <m:sSub>
                      <m:sSubPr>
                        <m:ctrlPr>
                          <a:rPr lang="en-ZA" i="1">
                            <a:solidFill>
                              <a:schemeClr val="bg1"/>
                            </a:solidFill>
                            <a:latin typeface="Cambria Math" panose="02040503050406030204" pitchFamily="18" charset="0"/>
                          </a:rPr>
                        </m:ctrlPr>
                      </m:sSubPr>
                      <m:e>
                        <m:sSup>
                          <m:sSupPr>
                            <m:ctrlPr>
                              <a:rPr lang="en-ZA" i="1">
                                <a:solidFill>
                                  <a:schemeClr val="bg1"/>
                                </a:solidFill>
                                <a:latin typeface="Cambria Math" panose="02040503050406030204" pitchFamily="18" charset="0"/>
                              </a:rPr>
                            </m:ctrlPr>
                          </m:sSupPr>
                          <m:e>
                            <m:r>
                              <m:rPr>
                                <m:sty m:val="p"/>
                              </m:rPr>
                              <a:rPr lang="el-GR" i="1">
                                <a:solidFill>
                                  <a:schemeClr val="bg1"/>
                                </a:solidFill>
                                <a:latin typeface="Cambria Math" panose="02040503050406030204" pitchFamily="18" charset="0"/>
                              </a:rPr>
                              <m:t>σ</m:t>
                            </m:r>
                          </m:e>
                          <m:sup>
                            <m:r>
                              <m:rPr>
                                <m:nor/>
                              </m:rPr>
                              <a:rPr lang="en-US" altLang="en-US" dirty="0">
                                <a:solidFill>
                                  <a:schemeClr val="bg1"/>
                                </a:solidFill>
                                <a:latin typeface="Arial" panose="020B0604020202020204" pitchFamily="34" charset="0"/>
                              </a:rPr>
                              <m:t>∥</m:t>
                            </m:r>
                          </m:sup>
                        </m:sSup>
                      </m:e>
                      <m:sub>
                        <m:r>
                          <m:rPr>
                            <m:sty m:val="p"/>
                          </m:rPr>
                          <a:rPr lang="el-GR" i="1">
                            <a:solidFill>
                              <a:schemeClr val="bg1"/>
                            </a:solidFill>
                            <a:latin typeface="Cambria Math" panose="02040503050406030204" pitchFamily="18" charset="0"/>
                          </a:rPr>
                          <m:t>ϒϒ</m:t>
                        </m:r>
                        <m:r>
                          <a:rPr lang="en-GB" i="1">
                            <a:solidFill>
                              <a:schemeClr val="bg1"/>
                            </a:solidFill>
                            <a:latin typeface="Cambria Math" panose="02040503050406030204" pitchFamily="18" charset="0"/>
                          </a:rPr>
                          <m:t> </m:t>
                        </m:r>
                      </m:sub>
                    </m:sSub>
                    <m:r>
                      <a:rPr lang="en-GB" i="1">
                        <a:solidFill>
                          <a:schemeClr val="bg1"/>
                        </a:solidFill>
                        <a:latin typeface="Cambria Math" panose="02040503050406030204" pitchFamily="18" charset="0"/>
                      </a:rPr>
                      <m:t>= </m:t>
                    </m:r>
                    <m:r>
                      <a:rPr lang="en-ZA" i="1">
                        <a:latin typeface="Cambria Math" panose="02040503050406030204" pitchFamily="18" charset="0"/>
                      </a:rPr>
                      <m:t> </m:t>
                    </m:r>
                    <m:f>
                      <m:fPr>
                        <m:ctrlPr>
                          <a:rPr lang="en-ZA" i="1">
                            <a:solidFill>
                              <a:schemeClr val="bg1"/>
                            </a:solidFill>
                            <a:latin typeface="Cambria Math" panose="02040503050406030204" pitchFamily="18" charset="0"/>
                          </a:rPr>
                        </m:ctrlPr>
                      </m:fPr>
                      <m:num>
                        <m:r>
                          <a:rPr lang="en-GB" i="1">
                            <a:solidFill>
                              <a:schemeClr val="bg1"/>
                            </a:solidFill>
                            <a:latin typeface="Cambria Math" panose="02040503050406030204" pitchFamily="18" charset="0"/>
                          </a:rPr>
                          <m:t>3</m:t>
                        </m:r>
                      </m:num>
                      <m:den>
                        <m:r>
                          <a:rPr lang="en-GB" i="1">
                            <a:solidFill>
                              <a:schemeClr val="bg1"/>
                            </a:solidFill>
                            <a:latin typeface="Cambria Math" panose="02040503050406030204" pitchFamily="18" charset="0"/>
                          </a:rPr>
                          <m:t>16</m:t>
                        </m:r>
                      </m:den>
                    </m:f>
                  </m:oMath>
                </a14:m>
                <a:r>
                  <a:rPr lang="en-ZA" dirty="0">
                    <a:solidFill>
                      <a:schemeClr val="bg1"/>
                    </a:solidFill>
                  </a:rPr>
                  <a:t> </a:t>
                </a:r>
                <a14:m>
                  <m:oMath xmlns:m="http://schemas.openxmlformats.org/officeDocument/2006/math">
                    <m:sSub>
                      <m:sSubPr>
                        <m:ctrlPr>
                          <a:rPr lang="en-ZA" i="1" dirty="0">
                            <a:solidFill>
                              <a:schemeClr val="bg1"/>
                            </a:solidFill>
                            <a:latin typeface="Cambria Math" panose="02040503050406030204" pitchFamily="18" charset="0"/>
                          </a:rPr>
                        </m:ctrlPr>
                      </m:sSubPr>
                      <m:e>
                        <m:r>
                          <m:rPr>
                            <m:sty m:val="p"/>
                          </m:rPr>
                          <a:rPr lang="el-GR" i="1">
                            <a:solidFill>
                              <a:schemeClr val="bg1"/>
                            </a:solidFill>
                            <a:latin typeface="Cambria Math" panose="02040503050406030204" pitchFamily="18" charset="0"/>
                          </a:rPr>
                          <m:t>σ</m:t>
                        </m:r>
                      </m:e>
                      <m:sub>
                        <m:r>
                          <a:rPr lang="en-GB" i="1" dirty="0">
                            <a:solidFill>
                              <a:schemeClr val="bg1"/>
                            </a:solidFill>
                            <a:latin typeface="Cambria Math" panose="02040503050406030204" pitchFamily="18" charset="0"/>
                          </a:rPr>
                          <m:t>𝑇</m:t>
                        </m:r>
                      </m:sub>
                    </m:sSub>
                    <m:r>
                      <a:rPr lang="en-GB" i="1" dirty="0">
                        <a:solidFill>
                          <a:schemeClr val="bg1"/>
                        </a:solidFill>
                        <a:latin typeface="Cambria Math" panose="02040503050406030204" pitchFamily="18" charset="0"/>
                      </a:rPr>
                      <m:t>(</m:t>
                    </m:r>
                    <m:r>
                      <a:rPr lang="en-GB" i="1" dirty="0">
                        <a:solidFill>
                          <a:schemeClr val="bg1"/>
                        </a:solidFill>
                        <a:latin typeface="Cambria Math" panose="02040503050406030204" pitchFamily="18" charset="0"/>
                      </a:rPr>
                      <m:t>1</m:t>
                    </m:r>
                    <m:r>
                      <a:rPr lang="en-GB" i="1" dirty="0">
                        <a:solidFill>
                          <a:schemeClr val="bg1"/>
                        </a:solidFill>
                        <a:latin typeface="Cambria Math" panose="02040503050406030204" pitchFamily="18" charset="0"/>
                      </a:rPr>
                      <m:t>−</m:t>
                    </m:r>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2</m:t>
                        </m:r>
                      </m:sup>
                    </m:sSup>
                    <m:r>
                      <a:rPr lang="en-GB" i="1" dirty="0">
                        <a:solidFill>
                          <a:schemeClr val="bg1"/>
                        </a:solidFill>
                        <a:latin typeface="Cambria Math" panose="02040503050406030204" pitchFamily="18" charset="0"/>
                      </a:rPr>
                      <m:t>) </m:t>
                    </m:r>
                  </m:oMath>
                </a14:m>
                <a:r>
                  <a:rPr lang="en-ZA" dirty="0">
                    <a:solidFill>
                      <a:schemeClr val="bg1"/>
                    </a:solidFill>
                  </a:rPr>
                  <a:t>X {</a:t>
                </a:r>
                <a14:m>
                  <m:oMath xmlns:m="http://schemas.openxmlformats.org/officeDocument/2006/math">
                    <m:f>
                      <m:fPr>
                        <m:ctrlPr>
                          <a:rPr lang="en-ZA" i="1">
                            <a:solidFill>
                              <a:schemeClr val="bg1"/>
                            </a:solidFill>
                            <a:latin typeface="Cambria Math" panose="02040503050406030204" pitchFamily="18" charset="0"/>
                          </a:rPr>
                        </m:ctrlPr>
                      </m:fPr>
                      <m:num>
                        <m:r>
                          <a:rPr lang="en-GB" i="1">
                            <a:solidFill>
                              <a:schemeClr val="bg1"/>
                            </a:solidFill>
                            <a:latin typeface="Cambria Math" panose="02040503050406030204" pitchFamily="18" charset="0"/>
                          </a:rPr>
                          <m:t>7</m:t>
                        </m:r>
                        <m:r>
                          <a:rPr lang="en-GB" i="1">
                            <a:solidFill>
                              <a:schemeClr val="bg1"/>
                            </a:solidFill>
                            <a:latin typeface="Cambria Math" panose="02040503050406030204" pitchFamily="18" charset="0"/>
                          </a:rPr>
                          <m:t>−</m:t>
                        </m:r>
                        <m:r>
                          <a:rPr lang="en-GB" i="1">
                            <a:solidFill>
                              <a:schemeClr val="bg1"/>
                            </a:solidFill>
                            <a:latin typeface="Cambria Math" panose="02040503050406030204" pitchFamily="18" charset="0"/>
                          </a:rPr>
                          <m:t>2</m:t>
                        </m:r>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2</m:t>
                            </m:r>
                          </m:sup>
                        </m:sSup>
                        <m:r>
                          <a:rPr lang="en-GB" i="1" dirty="0">
                            <a:solidFill>
                              <a:schemeClr val="bg1"/>
                            </a:solidFill>
                            <a:latin typeface="Cambria Math" panose="02040503050406030204" pitchFamily="18" charset="0"/>
                          </a:rPr>
                          <m:t>−</m:t>
                        </m:r>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4</m:t>
                            </m:r>
                          </m:sup>
                        </m:sSup>
                      </m:num>
                      <m:den>
                        <m:r>
                          <a:rPr lang="en-GB" i="1">
                            <a:solidFill>
                              <a:schemeClr val="bg1"/>
                            </a:solidFill>
                            <a:latin typeface="Cambria Math" panose="02040503050406030204" pitchFamily="18" charset="0"/>
                          </a:rPr>
                          <m:t>2</m:t>
                        </m:r>
                      </m:den>
                    </m:f>
                    <m:r>
                      <a:rPr lang="en-GB" i="1" dirty="0">
                        <a:solidFill>
                          <a:schemeClr val="bg1"/>
                        </a:solidFill>
                        <a:latin typeface="Cambria Math" panose="02040503050406030204" pitchFamily="18" charset="0"/>
                      </a:rPr>
                      <m:t>𝐼𝑛</m:t>
                    </m:r>
                    <m:d>
                      <m:dPr>
                        <m:ctrlPr>
                          <a:rPr lang="en-GB" i="1" dirty="0">
                            <a:solidFill>
                              <a:schemeClr val="bg1"/>
                            </a:solidFill>
                            <a:latin typeface="Cambria Math" panose="02040503050406030204" pitchFamily="18" charset="0"/>
                          </a:rPr>
                        </m:ctrlPr>
                      </m:dPr>
                      <m:e>
                        <m:f>
                          <m:fPr>
                            <m:ctrlPr>
                              <a:rPr lang="en-GB" i="1" dirty="0">
                                <a:solidFill>
                                  <a:schemeClr val="bg1"/>
                                </a:solidFill>
                                <a:latin typeface="Cambria Math" panose="02040503050406030204" pitchFamily="18" charset="0"/>
                              </a:rPr>
                            </m:ctrlPr>
                          </m:fPr>
                          <m:num>
                            <m:r>
                              <a:rPr lang="en-GB" i="1" dirty="0">
                                <a:solidFill>
                                  <a:schemeClr val="bg1"/>
                                </a:solidFill>
                                <a:latin typeface="Cambria Math" panose="02040503050406030204" pitchFamily="18" charset="0"/>
                              </a:rPr>
                              <m:t>1</m:t>
                            </m:r>
                            <m:r>
                              <a:rPr lang="en-GB" i="1" dirty="0">
                                <a:solidFill>
                                  <a:schemeClr val="bg1"/>
                                </a:solidFill>
                                <a:latin typeface="Cambria Math" panose="02040503050406030204" pitchFamily="18" charset="0"/>
                              </a:rPr>
                              <m:t>+</m:t>
                            </m:r>
                            <m:r>
                              <m:rPr>
                                <m:sty m:val="p"/>
                              </m:rPr>
                              <a:rPr lang="el-GR" i="1" dirty="0">
                                <a:solidFill>
                                  <a:schemeClr val="bg1"/>
                                </a:solidFill>
                                <a:latin typeface="Cambria Math" panose="02040503050406030204" pitchFamily="18" charset="0"/>
                              </a:rPr>
                              <m:t>β</m:t>
                            </m:r>
                          </m:num>
                          <m:den>
                            <m:r>
                              <a:rPr lang="en-GB" i="1" dirty="0">
                                <a:solidFill>
                                  <a:schemeClr val="bg1"/>
                                </a:solidFill>
                                <a:latin typeface="Cambria Math" panose="02040503050406030204" pitchFamily="18" charset="0"/>
                              </a:rPr>
                              <m:t>1</m:t>
                            </m:r>
                            <m:r>
                              <a:rPr lang="en-GB" i="1" dirty="0">
                                <a:solidFill>
                                  <a:schemeClr val="bg1"/>
                                </a:solidFill>
                                <a:latin typeface="Cambria Math" panose="02040503050406030204" pitchFamily="18" charset="0"/>
                              </a:rPr>
                              <m:t>−</m:t>
                            </m:r>
                            <m:r>
                              <m:rPr>
                                <m:sty m:val="p"/>
                              </m:rPr>
                              <a:rPr lang="el-GR" i="1" dirty="0">
                                <a:solidFill>
                                  <a:schemeClr val="bg1"/>
                                </a:solidFill>
                                <a:latin typeface="Cambria Math" panose="02040503050406030204" pitchFamily="18" charset="0"/>
                              </a:rPr>
                              <m:t>β</m:t>
                            </m:r>
                          </m:den>
                        </m:f>
                      </m:e>
                    </m:d>
                    <m:r>
                      <a:rPr lang="en-GB" i="1" dirty="0">
                        <a:solidFill>
                          <a:schemeClr val="bg1"/>
                        </a:solidFill>
                        <a:latin typeface="Cambria Math" panose="02040503050406030204" pitchFamily="18" charset="0"/>
                      </a:rPr>
                      <m:t>−</m:t>
                    </m:r>
                    <m:r>
                      <m:rPr>
                        <m:sty m:val="p"/>
                      </m:rPr>
                      <a:rPr lang="el-GR" i="1" dirty="0">
                        <a:solidFill>
                          <a:schemeClr val="bg1"/>
                        </a:solidFill>
                        <a:latin typeface="Cambria Math" panose="02040503050406030204" pitchFamily="18" charset="0"/>
                      </a:rPr>
                      <m:t>β</m:t>
                    </m:r>
                  </m:oMath>
                </a14:m>
                <a:r>
                  <a:rPr lang="en-ZA" dirty="0">
                    <a:solidFill>
                      <a:schemeClr val="bg1"/>
                    </a:solidFill>
                  </a:rPr>
                  <a:t>(5-3</a:t>
                </a:r>
                <a14:m>
                  <m:oMath xmlns:m="http://schemas.openxmlformats.org/officeDocument/2006/math">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2</m:t>
                        </m:r>
                      </m:sup>
                    </m:sSup>
                  </m:oMath>
                </a14:m>
                <a:r>
                  <a:rPr lang="en-ZA" dirty="0">
                    <a:solidFill>
                      <a:schemeClr val="bg1"/>
                    </a:solidFill>
                  </a:rPr>
                  <a:t>)}  (3)</a:t>
                </a:r>
              </a:p>
              <a:p>
                <a:endParaRPr lang="en-ZA" dirty="0">
                  <a:solidFill>
                    <a:schemeClr val="bg1"/>
                  </a:solidFill>
                </a:endParaRPr>
              </a:p>
              <a:p>
                <a:r>
                  <a:rPr lang="en-GB" dirty="0">
                    <a:solidFill>
                      <a:schemeClr val="bg1"/>
                    </a:solidFill>
                  </a:rPr>
                  <a:t>Perpendicular</a:t>
                </a:r>
                <a:endParaRPr lang="en-ZA" dirty="0">
                  <a:solidFill>
                    <a:schemeClr val="bg1"/>
                  </a:solidFill>
                </a:endParaRPr>
              </a:p>
              <a:p>
                <a14:m>
                  <m:oMath xmlns:m="http://schemas.openxmlformats.org/officeDocument/2006/math">
                    <m:sSub>
                      <m:sSubPr>
                        <m:ctrlPr>
                          <a:rPr lang="en-ZA" i="1">
                            <a:solidFill>
                              <a:schemeClr val="bg1"/>
                            </a:solidFill>
                            <a:latin typeface="Cambria Math" panose="02040503050406030204" pitchFamily="18" charset="0"/>
                          </a:rPr>
                        </m:ctrlPr>
                      </m:sSubPr>
                      <m:e>
                        <m:sSup>
                          <m:sSupPr>
                            <m:ctrlPr>
                              <a:rPr lang="en-ZA" i="1">
                                <a:solidFill>
                                  <a:schemeClr val="bg1"/>
                                </a:solidFill>
                                <a:latin typeface="Cambria Math" panose="02040503050406030204" pitchFamily="18" charset="0"/>
                              </a:rPr>
                            </m:ctrlPr>
                          </m:sSupPr>
                          <m:e>
                            <m:r>
                              <m:rPr>
                                <m:sty m:val="p"/>
                              </m:rPr>
                              <a:rPr lang="el-GR" i="1">
                                <a:solidFill>
                                  <a:schemeClr val="bg1"/>
                                </a:solidFill>
                                <a:latin typeface="Cambria Math" panose="02040503050406030204" pitchFamily="18" charset="0"/>
                              </a:rPr>
                              <m:t>σ</m:t>
                            </m:r>
                          </m:e>
                          <m:sup>
                            <m:r>
                              <m:rPr>
                                <m:nor/>
                              </m:rPr>
                              <a:rPr lang="en-US" altLang="en-US" dirty="0">
                                <a:solidFill>
                                  <a:schemeClr val="bg1"/>
                                </a:solidFill>
                                <a:latin typeface="Arial" panose="020B0604020202020204" pitchFamily="34" charset="0"/>
                              </a:rPr>
                              <m:t>⊥</m:t>
                            </m:r>
                          </m:sup>
                        </m:sSup>
                      </m:e>
                      <m:sub>
                        <m:r>
                          <m:rPr>
                            <m:sty m:val="p"/>
                          </m:rPr>
                          <a:rPr lang="el-GR" i="1">
                            <a:solidFill>
                              <a:schemeClr val="bg1"/>
                            </a:solidFill>
                            <a:latin typeface="Cambria Math" panose="02040503050406030204" pitchFamily="18" charset="0"/>
                          </a:rPr>
                          <m:t>ϒϒ</m:t>
                        </m:r>
                        <m:r>
                          <a:rPr lang="en-GB" i="1">
                            <a:solidFill>
                              <a:schemeClr val="bg1"/>
                            </a:solidFill>
                            <a:latin typeface="Cambria Math" panose="02040503050406030204" pitchFamily="18" charset="0"/>
                          </a:rPr>
                          <m:t> </m:t>
                        </m:r>
                      </m:sub>
                    </m:sSub>
                    <m:r>
                      <a:rPr lang="en-GB" i="1">
                        <a:solidFill>
                          <a:schemeClr val="bg1"/>
                        </a:solidFill>
                        <a:latin typeface="Cambria Math" panose="02040503050406030204" pitchFamily="18" charset="0"/>
                      </a:rPr>
                      <m:t>= </m:t>
                    </m:r>
                    <m:r>
                      <a:rPr lang="en-ZA" i="1">
                        <a:latin typeface="Cambria Math" panose="02040503050406030204" pitchFamily="18" charset="0"/>
                      </a:rPr>
                      <m:t> </m:t>
                    </m:r>
                    <m:f>
                      <m:fPr>
                        <m:ctrlPr>
                          <a:rPr lang="en-ZA" i="1">
                            <a:solidFill>
                              <a:schemeClr val="bg1"/>
                            </a:solidFill>
                            <a:latin typeface="Cambria Math" panose="02040503050406030204" pitchFamily="18" charset="0"/>
                          </a:rPr>
                        </m:ctrlPr>
                      </m:fPr>
                      <m:num>
                        <m:r>
                          <a:rPr lang="en-GB" i="1">
                            <a:solidFill>
                              <a:schemeClr val="bg1"/>
                            </a:solidFill>
                            <a:latin typeface="Cambria Math" panose="02040503050406030204" pitchFamily="18" charset="0"/>
                          </a:rPr>
                          <m:t>3</m:t>
                        </m:r>
                      </m:num>
                      <m:den>
                        <m:r>
                          <a:rPr lang="en-GB" i="1">
                            <a:solidFill>
                              <a:schemeClr val="bg1"/>
                            </a:solidFill>
                            <a:latin typeface="Cambria Math" panose="02040503050406030204" pitchFamily="18" charset="0"/>
                          </a:rPr>
                          <m:t>16</m:t>
                        </m:r>
                      </m:den>
                    </m:f>
                  </m:oMath>
                </a14:m>
                <a:r>
                  <a:rPr lang="en-ZA" dirty="0">
                    <a:solidFill>
                      <a:schemeClr val="bg1"/>
                    </a:solidFill>
                  </a:rPr>
                  <a:t> </a:t>
                </a:r>
                <a14:m>
                  <m:oMath xmlns:m="http://schemas.openxmlformats.org/officeDocument/2006/math">
                    <m:sSub>
                      <m:sSubPr>
                        <m:ctrlPr>
                          <a:rPr lang="en-ZA" i="1" dirty="0">
                            <a:solidFill>
                              <a:schemeClr val="bg1"/>
                            </a:solidFill>
                            <a:latin typeface="Cambria Math" panose="02040503050406030204" pitchFamily="18" charset="0"/>
                          </a:rPr>
                        </m:ctrlPr>
                      </m:sSubPr>
                      <m:e>
                        <m:r>
                          <m:rPr>
                            <m:sty m:val="p"/>
                          </m:rPr>
                          <a:rPr lang="el-GR" i="1">
                            <a:solidFill>
                              <a:schemeClr val="bg1"/>
                            </a:solidFill>
                            <a:latin typeface="Cambria Math" panose="02040503050406030204" pitchFamily="18" charset="0"/>
                          </a:rPr>
                          <m:t>σ</m:t>
                        </m:r>
                      </m:e>
                      <m:sub>
                        <m:r>
                          <a:rPr lang="en-GB" i="1" dirty="0">
                            <a:solidFill>
                              <a:schemeClr val="bg1"/>
                            </a:solidFill>
                            <a:latin typeface="Cambria Math" panose="02040503050406030204" pitchFamily="18" charset="0"/>
                          </a:rPr>
                          <m:t>𝑇</m:t>
                        </m:r>
                      </m:sub>
                    </m:sSub>
                    <m:r>
                      <a:rPr lang="en-GB" i="1" dirty="0">
                        <a:solidFill>
                          <a:schemeClr val="bg1"/>
                        </a:solidFill>
                        <a:latin typeface="Cambria Math" panose="02040503050406030204" pitchFamily="18" charset="0"/>
                      </a:rPr>
                      <m:t>(</m:t>
                    </m:r>
                    <m:r>
                      <a:rPr lang="en-GB" i="1" dirty="0">
                        <a:solidFill>
                          <a:schemeClr val="bg1"/>
                        </a:solidFill>
                        <a:latin typeface="Cambria Math" panose="02040503050406030204" pitchFamily="18" charset="0"/>
                      </a:rPr>
                      <m:t>1</m:t>
                    </m:r>
                    <m:r>
                      <a:rPr lang="en-GB" i="1" dirty="0">
                        <a:solidFill>
                          <a:schemeClr val="bg1"/>
                        </a:solidFill>
                        <a:latin typeface="Cambria Math" panose="02040503050406030204" pitchFamily="18" charset="0"/>
                      </a:rPr>
                      <m:t>−</m:t>
                    </m:r>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2</m:t>
                        </m:r>
                      </m:sup>
                    </m:sSup>
                    <m:r>
                      <a:rPr lang="en-GB" i="1" dirty="0">
                        <a:solidFill>
                          <a:schemeClr val="bg1"/>
                        </a:solidFill>
                        <a:latin typeface="Cambria Math" panose="02040503050406030204" pitchFamily="18" charset="0"/>
                      </a:rPr>
                      <m:t>) </m:t>
                    </m:r>
                  </m:oMath>
                </a14:m>
                <a:r>
                  <a:rPr lang="en-ZA" dirty="0">
                    <a:solidFill>
                      <a:schemeClr val="bg1"/>
                    </a:solidFill>
                  </a:rPr>
                  <a:t>X {</a:t>
                </a:r>
                <a14:m>
                  <m:oMath xmlns:m="http://schemas.openxmlformats.org/officeDocument/2006/math">
                    <m:f>
                      <m:fPr>
                        <m:ctrlPr>
                          <a:rPr lang="en-ZA" i="1">
                            <a:solidFill>
                              <a:schemeClr val="bg1"/>
                            </a:solidFill>
                            <a:latin typeface="Cambria Math" panose="02040503050406030204" pitchFamily="18" charset="0"/>
                          </a:rPr>
                        </m:ctrlPr>
                      </m:fPr>
                      <m:num>
                        <m:r>
                          <a:rPr lang="en-GB" i="1">
                            <a:solidFill>
                              <a:schemeClr val="bg1"/>
                            </a:solidFill>
                            <a:latin typeface="Cambria Math" panose="02040503050406030204" pitchFamily="18" charset="0"/>
                          </a:rPr>
                          <m:t>7</m:t>
                        </m:r>
                        <m:r>
                          <a:rPr lang="en-GB" i="1">
                            <a:solidFill>
                              <a:schemeClr val="bg1"/>
                            </a:solidFill>
                            <a:latin typeface="Cambria Math" panose="02040503050406030204" pitchFamily="18" charset="0"/>
                          </a:rPr>
                          <m:t>−</m:t>
                        </m:r>
                        <m:r>
                          <a:rPr lang="en-GB" i="1">
                            <a:solidFill>
                              <a:schemeClr val="bg1"/>
                            </a:solidFill>
                            <a:latin typeface="Cambria Math" panose="02040503050406030204" pitchFamily="18" charset="0"/>
                          </a:rPr>
                          <m:t>2</m:t>
                        </m:r>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2</m:t>
                            </m:r>
                          </m:sup>
                        </m:sSup>
                        <m:r>
                          <a:rPr lang="en-GB" i="1" dirty="0">
                            <a:solidFill>
                              <a:schemeClr val="bg1"/>
                            </a:solidFill>
                            <a:latin typeface="Cambria Math" panose="02040503050406030204" pitchFamily="18" charset="0"/>
                          </a:rPr>
                          <m:t>−</m:t>
                        </m:r>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4</m:t>
                            </m:r>
                          </m:sup>
                        </m:sSup>
                      </m:num>
                      <m:den>
                        <m:r>
                          <a:rPr lang="en-GB" i="1">
                            <a:solidFill>
                              <a:schemeClr val="bg1"/>
                            </a:solidFill>
                            <a:latin typeface="Cambria Math" panose="02040503050406030204" pitchFamily="18" charset="0"/>
                          </a:rPr>
                          <m:t>2</m:t>
                        </m:r>
                      </m:den>
                    </m:f>
                    <m:r>
                      <a:rPr lang="en-GB" i="1" dirty="0">
                        <a:solidFill>
                          <a:schemeClr val="bg1"/>
                        </a:solidFill>
                        <a:latin typeface="Cambria Math" panose="02040503050406030204" pitchFamily="18" charset="0"/>
                      </a:rPr>
                      <m:t>𝐼𝑛</m:t>
                    </m:r>
                    <m:d>
                      <m:dPr>
                        <m:ctrlPr>
                          <a:rPr lang="en-GB" i="1" dirty="0">
                            <a:solidFill>
                              <a:schemeClr val="bg1"/>
                            </a:solidFill>
                            <a:latin typeface="Cambria Math" panose="02040503050406030204" pitchFamily="18" charset="0"/>
                          </a:rPr>
                        </m:ctrlPr>
                      </m:dPr>
                      <m:e>
                        <m:f>
                          <m:fPr>
                            <m:ctrlPr>
                              <a:rPr lang="en-GB" i="1" dirty="0">
                                <a:solidFill>
                                  <a:schemeClr val="bg1"/>
                                </a:solidFill>
                                <a:latin typeface="Cambria Math" panose="02040503050406030204" pitchFamily="18" charset="0"/>
                              </a:rPr>
                            </m:ctrlPr>
                          </m:fPr>
                          <m:num>
                            <m:r>
                              <a:rPr lang="en-GB" i="1" dirty="0">
                                <a:solidFill>
                                  <a:schemeClr val="bg1"/>
                                </a:solidFill>
                                <a:latin typeface="Cambria Math" panose="02040503050406030204" pitchFamily="18" charset="0"/>
                              </a:rPr>
                              <m:t>1</m:t>
                            </m:r>
                            <m:r>
                              <a:rPr lang="en-GB" i="1" dirty="0">
                                <a:solidFill>
                                  <a:schemeClr val="bg1"/>
                                </a:solidFill>
                                <a:latin typeface="Cambria Math" panose="02040503050406030204" pitchFamily="18" charset="0"/>
                              </a:rPr>
                              <m:t>+</m:t>
                            </m:r>
                            <m:r>
                              <m:rPr>
                                <m:sty m:val="p"/>
                              </m:rPr>
                              <a:rPr lang="el-GR" i="1" dirty="0">
                                <a:solidFill>
                                  <a:schemeClr val="bg1"/>
                                </a:solidFill>
                                <a:latin typeface="Cambria Math" panose="02040503050406030204" pitchFamily="18" charset="0"/>
                              </a:rPr>
                              <m:t>β</m:t>
                            </m:r>
                          </m:num>
                          <m:den>
                            <m:r>
                              <a:rPr lang="en-GB" i="1" dirty="0">
                                <a:solidFill>
                                  <a:schemeClr val="bg1"/>
                                </a:solidFill>
                                <a:latin typeface="Cambria Math" panose="02040503050406030204" pitchFamily="18" charset="0"/>
                              </a:rPr>
                              <m:t>1</m:t>
                            </m:r>
                            <m:r>
                              <a:rPr lang="en-GB" i="1" dirty="0">
                                <a:solidFill>
                                  <a:schemeClr val="bg1"/>
                                </a:solidFill>
                                <a:latin typeface="Cambria Math" panose="02040503050406030204" pitchFamily="18" charset="0"/>
                              </a:rPr>
                              <m:t>−</m:t>
                            </m:r>
                            <m:r>
                              <m:rPr>
                                <m:sty m:val="p"/>
                              </m:rPr>
                              <a:rPr lang="el-GR" i="1" dirty="0">
                                <a:solidFill>
                                  <a:schemeClr val="bg1"/>
                                </a:solidFill>
                                <a:latin typeface="Cambria Math" panose="02040503050406030204" pitchFamily="18" charset="0"/>
                              </a:rPr>
                              <m:t>β</m:t>
                            </m:r>
                          </m:den>
                        </m:f>
                      </m:e>
                    </m:d>
                    <m:r>
                      <a:rPr lang="en-GB" i="1" dirty="0">
                        <a:solidFill>
                          <a:schemeClr val="bg1"/>
                        </a:solidFill>
                        <a:latin typeface="Cambria Math" panose="02040503050406030204" pitchFamily="18" charset="0"/>
                      </a:rPr>
                      <m:t>−</m:t>
                    </m:r>
                    <m:r>
                      <m:rPr>
                        <m:sty m:val="p"/>
                      </m:rPr>
                      <a:rPr lang="el-GR" i="1" dirty="0">
                        <a:solidFill>
                          <a:schemeClr val="bg1"/>
                        </a:solidFill>
                        <a:latin typeface="Cambria Math" panose="02040503050406030204" pitchFamily="18" charset="0"/>
                      </a:rPr>
                      <m:t>β</m:t>
                    </m:r>
                  </m:oMath>
                </a14:m>
                <a:r>
                  <a:rPr lang="en-ZA" dirty="0">
                    <a:solidFill>
                      <a:schemeClr val="bg1"/>
                    </a:solidFill>
                  </a:rPr>
                  <a:t>(3-</a:t>
                </a:r>
                <a14:m>
                  <m:oMath xmlns:m="http://schemas.openxmlformats.org/officeDocument/2006/math">
                    <m:sSup>
                      <m:sSupPr>
                        <m:ctrlPr>
                          <a:rPr lang="en-GB" i="1" dirty="0">
                            <a:solidFill>
                              <a:schemeClr val="bg1"/>
                            </a:solidFill>
                            <a:latin typeface="Cambria Math" panose="02040503050406030204" pitchFamily="18" charset="0"/>
                          </a:rPr>
                        </m:ctrlPr>
                      </m:sSupPr>
                      <m:e>
                        <m:r>
                          <m:rPr>
                            <m:sty m:val="p"/>
                          </m:rPr>
                          <a:rPr lang="el-GR" i="1" dirty="0">
                            <a:solidFill>
                              <a:schemeClr val="bg1"/>
                            </a:solidFill>
                            <a:latin typeface="Cambria Math" panose="02040503050406030204" pitchFamily="18" charset="0"/>
                          </a:rPr>
                          <m:t>β</m:t>
                        </m:r>
                      </m:e>
                      <m:sup>
                        <m:r>
                          <a:rPr lang="en-GB" i="1" dirty="0">
                            <a:solidFill>
                              <a:schemeClr val="bg1"/>
                            </a:solidFill>
                            <a:latin typeface="Cambria Math" panose="02040503050406030204" pitchFamily="18" charset="0"/>
                          </a:rPr>
                          <m:t>2</m:t>
                        </m:r>
                      </m:sup>
                    </m:sSup>
                  </m:oMath>
                </a14:m>
                <a:r>
                  <a:rPr lang="en-ZA" dirty="0">
                    <a:solidFill>
                      <a:schemeClr val="bg1"/>
                    </a:solidFill>
                  </a:rPr>
                  <a:t>)}  (4)</a:t>
                </a:r>
              </a:p>
              <a:p>
                <a:endParaRPr lang="en-GB" dirty="0">
                  <a:solidFill>
                    <a:schemeClr val="bg1"/>
                  </a:solidFill>
                </a:endParaRPr>
              </a:p>
              <a:p>
                <a:r>
                  <a:rPr lang="en-GB" dirty="0">
                    <a:solidFill>
                      <a:schemeClr val="bg1"/>
                    </a:solidFill>
                  </a:rPr>
                  <a:t>x ↓β ↓cross section ↓probability of </a:t>
                </a:r>
                <a:r>
                  <a:rPr lang="en-GB" dirty="0" err="1">
                    <a:solidFill>
                      <a:schemeClr val="bg1"/>
                    </a:solidFill>
                  </a:rPr>
                  <a:t>γγ</a:t>
                </a:r>
                <a:r>
                  <a:rPr lang="en-GB" dirty="0">
                    <a:solidFill>
                      <a:schemeClr val="bg1"/>
                    </a:solidFill>
                  </a:rPr>
                  <a:t> absorption</a:t>
                </a:r>
              </a:p>
              <a:p>
                <a:pPr>
                  <a:spcAft>
                    <a:spcPts val="800"/>
                  </a:spcAft>
                </a:pPr>
                <a:endParaRPr sz="1800" dirty="0">
                  <a:solidFill>
                    <a:srgbClr val="F5F7FA"/>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292608" y="943970"/>
                <a:ext cx="10515600" cy="5668475"/>
              </a:xfrm>
              <a:prstGeom prst="rect">
                <a:avLst/>
              </a:prstGeom>
              <a:blipFill>
                <a:blip r:embed="rId3"/>
                <a:stretch>
                  <a:fillRect l="-464"/>
                </a:stretch>
              </a:blipFill>
            </p:spPr>
            <p:txBody>
              <a:bodyPr/>
              <a:lstStyle/>
              <a:p>
                <a:r>
                  <a:rPr lang="en-ZA">
                    <a:noFill/>
                  </a:rPr>
                  <a:t> </a:t>
                </a:r>
              </a:p>
            </p:txBody>
          </p:sp>
        </mc:Fallback>
      </mc:AlternateContent>
      <p:sp>
        <p:nvSpPr>
          <p:cNvPr id="7" name="Rectangle 6"/>
          <p:cNvSpPr/>
          <p:nvPr/>
        </p:nvSpPr>
        <p:spPr>
          <a:xfrm>
            <a:off x="4092009" y="3377914"/>
            <a:ext cx="4867079" cy="461665"/>
          </a:xfrm>
          <a:prstGeom prst="rect">
            <a:avLst/>
          </a:prstGeom>
        </p:spPr>
        <p:txBody>
          <a:bodyPr wrap="square">
            <a:spAutoFit/>
          </a:bodyPr>
          <a:lstStyle/>
          <a:p>
            <a:r>
              <a:rPr lang="en-GB" sz="2400" b="1" dirty="0" smtClean="0">
                <a:solidFill>
                  <a:srgbClr val="2DD2C3"/>
                </a:solidFill>
              </a:rPr>
              <a:t>  </a:t>
            </a:r>
            <a:endParaRPr sz="2400" b="1" dirty="0">
              <a:solidFill>
                <a:srgbClr val="2DD2C3"/>
              </a:solidFill>
            </a:endParaRPr>
          </a:p>
        </p:txBody>
      </p:sp>
      <p:sp>
        <p:nvSpPr>
          <p:cNvPr id="9" name="TextBox 8"/>
          <p:cNvSpPr txBox="1"/>
          <p:nvPr/>
        </p:nvSpPr>
        <p:spPr>
          <a:xfrm>
            <a:off x="11301710" y="6583680"/>
            <a:ext cx="743986"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11/15</a:t>
            </a:r>
          </a:p>
        </p:txBody>
      </p:sp>
      <p:sp>
        <p:nvSpPr>
          <p:cNvPr id="10" name="Rectangle 9"/>
          <p:cNvSpPr/>
          <p:nvPr/>
        </p:nvSpPr>
        <p:spPr>
          <a:xfrm>
            <a:off x="726440" y="431514"/>
            <a:ext cx="5684520" cy="461665"/>
          </a:xfrm>
          <a:prstGeom prst="rect">
            <a:avLst/>
          </a:prstGeom>
        </p:spPr>
        <p:txBody>
          <a:bodyPr wrap="square">
            <a:spAutoFit/>
          </a:bodyPr>
          <a:lstStyle/>
          <a:p>
            <a:r>
              <a:rPr lang="en-GB" sz="2400" b="1" dirty="0" smtClean="0">
                <a:solidFill>
                  <a:srgbClr val="2DD2C3"/>
                </a:solidFill>
              </a:rPr>
              <a:t>Cross Section</a:t>
            </a:r>
            <a:endParaRPr sz="2400" b="1" dirty="0">
              <a:solidFill>
                <a:srgbClr val="2DD2C3"/>
              </a:solidFill>
            </a:endParaRPr>
          </a:p>
        </p:txBody>
      </p:sp>
    </p:spTree>
    <p:extLst>
      <p:ext uri="{BB962C8B-B14F-4D97-AF65-F5344CB8AC3E}">
        <p14:creationId xmlns:p14="http://schemas.microsoft.com/office/powerpoint/2010/main" val="9930301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r>
              <a:rPr sz="1100" b="1">
                <a:solidFill>
                  <a:srgbClr val="2DD2C3"/>
                </a:solidFill>
              </a:rPr>
              <a:t>02 • MICROPHYSICS</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dirty="0">
                <a:solidFill>
                  <a:srgbClr val="F8FAFC"/>
                </a:solidFill>
                <a:latin typeface="Aptos"/>
              </a:rPr>
              <a:t>STEP 1 — THE COLLISION: polarization changes the </a:t>
            </a:r>
            <a:r>
              <a:rPr sz="2700" b="1" dirty="0" err="1">
                <a:solidFill>
                  <a:srgbClr val="F8FAFC"/>
                </a:solidFill>
                <a:latin typeface="Aptos"/>
              </a:rPr>
              <a:t>γγ</a:t>
            </a:r>
            <a:r>
              <a:rPr sz="2700" b="1" dirty="0">
                <a:solidFill>
                  <a:srgbClr val="F8FAFC"/>
                </a:solidFill>
                <a:latin typeface="Aptos"/>
              </a:rPr>
              <a:t> cross section</a:t>
            </a:r>
          </a:p>
        </p:txBody>
      </p:sp>
      <p:pic>
        <p:nvPicPr>
          <p:cNvPr id="5" name="Picture 4" descr="slide32_0.png"/>
          <p:cNvPicPr>
            <a:picLocks noChangeAspect="1"/>
          </p:cNvPicPr>
          <p:nvPr/>
        </p:nvPicPr>
        <p:blipFill>
          <a:blip r:embed="rId3"/>
          <a:stretch>
            <a:fillRect/>
          </a:stretch>
        </p:blipFill>
        <p:spPr>
          <a:xfrm>
            <a:off x="594360" y="1706077"/>
            <a:ext cx="6766560" cy="4709160"/>
          </a:xfrm>
          <a:prstGeom prst="rect">
            <a:avLst/>
          </a:prstGeom>
        </p:spPr>
      </p:pic>
      <p:sp>
        <p:nvSpPr>
          <p:cNvPr id="6" name="Rounded Rectangle 5"/>
          <p:cNvSpPr/>
          <p:nvPr/>
        </p:nvSpPr>
        <p:spPr>
          <a:xfrm>
            <a:off x="7635240" y="1554480"/>
            <a:ext cx="3931920" cy="123444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799831" y="1691639"/>
            <a:ext cx="3602736" cy="320040"/>
          </a:xfrm>
          <a:prstGeom prst="rect">
            <a:avLst/>
          </a:prstGeom>
          <a:noFill/>
        </p:spPr>
        <p:txBody>
          <a:bodyPr wrap="square" anchor="t">
            <a:spAutoFit/>
          </a:bodyPr>
          <a:lstStyle/>
          <a:p>
            <a:pPr algn="l"/>
            <a:r>
              <a:rPr sz="1400" b="1">
                <a:solidFill>
                  <a:srgbClr val="2FBFAD"/>
                </a:solidFill>
                <a:latin typeface="Aptos"/>
              </a:rPr>
              <a:t>READ THE AXES</a:t>
            </a:r>
          </a:p>
        </p:txBody>
      </p:sp>
      <mc:AlternateContent xmlns:mc="http://schemas.openxmlformats.org/markup-compatibility/2006" xmlns:a14="http://schemas.microsoft.com/office/drawing/2010/main">
        <mc:Choice Requires="a14">
          <p:sp>
            <p:nvSpPr>
              <p:cNvPr id="8" name="TextBox 7"/>
              <p:cNvSpPr txBox="1"/>
              <p:nvPr/>
            </p:nvSpPr>
            <p:spPr>
              <a:xfrm>
                <a:off x="7799831" y="2084831"/>
                <a:ext cx="3602736" cy="744306"/>
              </a:xfrm>
              <a:prstGeom prst="rect">
                <a:avLst/>
              </a:prstGeom>
              <a:noFill/>
            </p:spPr>
            <p:txBody>
              <a:bodyPr wrap="square" anchor="t">
                <a:spAutoFit/>
              </a:bodyPr>
              <a:lstStyle/>
              <a:p>
                <a:r>
                  <a:rPr sz="1600" b="0" dirty="0">
                    <a:solidFill>
                      <a:srgbClr val="F8FAFC"/>
                    </a:solidFill>
                    <a:latin typeface="Aptos"/>
                  </a:rPr>
                  <a:t>x</a:t>
                </a:r>
                <a:r>
                  <a:rPr sz="1600" b="0" dirty="0" smtClean="0">
                    <a:solidFill>
                      <a:srgbClr val="F8FAFC"/>
                    </a:solidFill>
                    <a:latin typeface="Aptos"/>
                  </a:rPr>
                  <a:t>:</a:t>
                </a:r>
                <a:r>
                  <a:rPr lang="en-GB" sz="1600" b="0" dirty="0" smtClean="0">
                    <a:solidFill>
                      <a:srgbClr val="F8FAFC"/>
                    </a:solidFill>
                    <a:latin typeface="Aptos"/>
                  </a:rPr>
                  <a:t> </a:t>
                </a:r>
                <a14:m>
                  <m:oMath xmlns:m="http://schemas.openxmlformats.org/officeDocument/2006/math">
                    <m:f>
                      <m:fPr>
                        <m:ctrlPr>
                          <a:rPr lang="en-GB" altLang="en-US" sz="1600" i="1">
                            <a:solidFill>
                              <a:schemeClr val="bg1"/>
                            </a:solidFill>
                            <a:latin typeface="Cambria Math" panose="02040503050406030204" pitchFamily="18" charset="0"/>
                          </a:rPr>
                        </m:ctrlPr>
                      </m:fPr>
                      <m:num>
                        <m:sSub>
                          <m:sSubPr>
                            <m:ctrlPr>
                              <a:rPr lang="en-GB" altLang="en-US" sz="1600" i="1">
                                <a:solidFill>
                                  <a:schemeClr val="bg1"/>
                                </a:solidFill>
                                <a:latin typeface="Cambria Math" panose="02040503050406030204" pitchFamily="18" charset="0"/>
                              </a:rPr>
                            </m:ctrlPr>
                          </m:sSubPr>
                          <m:e>
                            <m:r>
                              <m:rPr>
                                <m:sty m:val="p"/>
                              </m:rPr>
                              <a:rPr lang="el-GR" altLang="en-US" sz="1600" i="1">
                                <a:solidFill>
                                  <a:schemeClr val="bg1"/>
                                </a:solidFill>
                                <a:latin typeface="Cambria Math" panose="02040503050406030204" pitchFamily="18" charset="0"/>
                              </a:rPr>
                              <m:t>ε</m:t>
                            </m:r>
                          </m:e>
                          <m:sub>
                            <m:r>
                              <m:rPr>
                                <m:sty m:val="p"/>
                              </m:rPr>
                              <a:rPr lang="el-GR" altLang="en-US" sz="1600" i="1">
                                <a:solidFill>
                                  <a:schemeClr val="bg1"/>
                                </a:solidFill>
                                <a:latin typeface="Cambria Math" panose="02040503050406030204" pitchFamily="18" charset="0"/>
                              </a:rPr>
                              <m:t>γ</m:t>
                            </m:r>
                          </m:sub>
                        </m:sSub>
                        <m:sSub>
                          <m:sSubPr>
                            <m:ctrlPr>
                              <a:rPr lang="en-GB" altLang="en-US" sz="1600" i="1">
                                <a:solidFill>
                                  <a:schemeClr val="bg1"/>
                                </a:solidFill>
                                <a:latin typeface="Cambria Math" panose="02040503050406030204" pitchFamily="18" charset="0"/>
                              </a:rPr>
                            </m:ctrlPr>
                          </m:sSubPr>
                          <m:e>
                            <m:r>
                              <m:rPr>
                                <m:sty m:val="p"/>
                              </m:rPr>
                              <a:rPr lang="el-GR" altLang="en-US" sz="1600" i="1">
                                <a:solidFill>
                                  <a:schemeClr val="bg1"/>
                                </a:solidFill>
                                <a:latin typeface="Cambria Math" panose="02040503050406030204" pitchFamily="18" charset="0"/>
                              </a:rPr>
                              <m:t>ε</m:t>
                            </m:r>
                          </m:e>
                          <m:sub>
                            <m:r>
                              <a:rPr lang="en-GB" altLang="en-US" sz="1600" i="1">
                                <a:solidFill>
                                  <a:schemeClr val="bg1"/>
                                </a:solidFill>
                                <a:latin typeface="Cambria Math" panose="02040503050406030204" pitchFamily="18" charset="0"/>
                              </a:rPr>
                              <m:t>𝑡</m:t>
                            </m:r>
                          </m:sub>
                        </m:sSub>
                        <m:r>
                          <a:rPr lang="en-GB" altLang="en-US" sz="1600" i="1">
                            <a:solidFill>
                              <a:schemeClr val="bg1"/>
                            </a:solidFill>
                            <a:latin typeface="Cambria Math" panose="02040503050406030204" pitchFamily="18" charset="0"/>
                          </a:rPr>
                          <m:t>(1−</m:t>
                        </m:r>
                        <m:r>
                          <m:rPr>
                            <m:nor/>
                          </m:rPr>
                          <a:rPr lang="el-GR" sz="1600" dirty="0">
                            <a:solidFill>
                              <a:srgbClr val="F8FAFC"/>
                            </a:solidFill>
                            <a:latin typeface="Aptos"/>
                          </a:rPr>
                          <m:t>μ</m:t>
                        </m:r>
                        <m:r>
                          <a:rPr lang="en-GB" sz="1600" i="1" dirty="0">
                            <a:solidFill>
                              <a:srgbClr val="F8FAFC"/>
                            </a:solidFill>
                            <a:latin typeface="Cambria Math" panose="02040503050406030204" pitchFamily="18" charset="0"/>
                          </a:rPr>
                          <m:t>)</m:t>
                        </m:r>
                      </m:num>
                      <m:den>
                        <m:r>
                          <a:rPr lang="en-GB" altLang="en-US" sz="1600" i="1">
                            <a:solidFill>
                              <a:schemeClr val="bg1"/>
                            </a:solidFill>
                            <a:latin typeface="Cambria Math" panose="02040503050406030204" pitchFamily="18" charset="0"/>
                          </a:rPr>
                          <m:t>2</m:t>
                        </m:r>
                      </m:den>
                    </m:f>
                  </m:oMath>
                </a14:m>
                <a:r>
                  <a:rPr sz="1600" b="0" dirty="0" smtClean="0">
                    <a:solidFill>
                      <a:srgbClr val="F8FAFC"/>
                    </a:solidFill>
                    <a:latin typeface="Aptos"/>
                  </a:rPr>
                  <a:t>
 y:</a:t>
                </a:r>
                <a:r>
                  <a:rPr lang="en-GB" sz="1600" b="0" dirty="0" smtClean="0">
                    <a:solidFill>
                      <a:srgbClr val="F8FAFC"/>
                    </a:solidFill>
                    <a:latin typeface="Aptos"/>
                  </a:rPr>
                  <a:t>  </a:t>
                </a:r>
                <a14:m>
                  <m:oMath xmlns:m="http://schemas.openxmlformats.org/officeDocument/2006/math">
                    <m:sSub>
                      <m:sSubPr>
                        <m:ctrlPr>
                          <a:rPr lang="en-ZA" sz="1600" i="1">
                            <a:solidFill>
                              <a:schemeClr val="bg1"/>
                            </a:solidFill>
                            <a:latin typeface="Cambria Math" panose="02040503050406030204" pitchFamily="18" charset="0"/>
                          </a:rPr>
                        </m:ctrlPr>
                      </m:sSubPr>
                      <m:e>
                        <m:r>
                          <m:rPr>
                            <m:sty m:val="p"/>
                          </m:rPr>
                          <a:rPr lang="el-GR" sz="1600" i="1">
                            <a:solidFill>
                              <a:schemeClr val="bg1"/>
                            </a:solidFill>
                            <a:latin typeface="Cambria Math" panose="02040503050406030204" pitchFamily="18" charset="0"/>
                          </a:rPr>
                          <m:t>σ</m:t>
                        </m:r>
                      </m:e>
                      <m:sub>
                        <m:r>
                          <m:rPr>
                            <m:nor/>
                          </m:rPr>
                          <a:rPr lang="el-GR" sz="1600" dirty="0">
                            <a:solidFill>
                              <a:srgbClr val="F8FAFC"/>
                            </a:solidFill>
                            <a:latin typeface="Aptos"/>
                          </a:rPr>
                          <m:t>γγ</m:t>
                        </m:r>
                      </m:sub>
                    </m:sSub>
                  </m:oMath>
                </a14:m>
                <a:r>
                  <a:rPr sz="1600" b="0" dirty="0" smtClean="0">
                    <a:solidFill>
                      <a:srgbClr val="F8FAFC"/>
                    </a:solidFill>
                    <a:latin typeface="Aptos"/>
                  </a:rPr>
                  <a:t>  in 10⁻²⁵ cm²</a:t>
                </a:r>
                <a:endParaRPr sz="1600" b="0" dirty="0">
                  <a:solidFill>
                    <a:srgbClr val="F8FAFC"/>
                  </a:solidFill>
                  <a:latin typeface="Aptos"/>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7799831" y="2084831"/>
                <a:ext cx="3602736" cy="744306"/>
              </a:xfrm>
              <a:prstGeom prst="rect">
                <a:avLst/>
              </a:prstGeom>
              <a:blipFill>
                <a:blip r:embed="rId4"/>
                <a:stretch>
                  <a:fillRect l="-846" b="-5738"/>
                </a:stretch>
              </a:blipFill>
            </p:spPr>
            <p:txBody>
              <a:bodyPr/>
              <a:lstStyle/>
              <a:p>
                <a:r>
                  <a:rPr lang="en-ZA">
                    <a:noFill/>
                  </a:rPr>
                  <a:t> </a:t>
                </a:r>
              </a:p>
            </p:txBody>
          </p:sp>
        </mc:Fallback>
      </mc:AlternateContent>
      <p:sp>
        <p:nvSpPr>
          <p:cNvPr id="9" name="Rounded Rectangle 8"/>
          <p:cNvSpPr/>
          <p:nvPr/>
        </p:nvSpPr>
        <p:spPr>
          <a:xfrm>
            <a:off x="7635240" y="2971800"/>
            <a:ext cx="3931920" cy="123444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99831" y="3108960"/>
            <a:ext cx="3602736" cy="320040"/>
          </a:xfrm>
          <a:prstGeom prst="rect">
            <a:avLst/>
          </a:prstGeom>
          <a:noFill/>
        </p:spPr>
        <p:txBody>
          <a:bodyPr wrap="square" anchor="t">
            <a:spAutoFit/>
          </a:bodyPr>
          <a:lstStyle/>
          <a:p>
            <a:pPr algn="l"/>
            <a:r>
              <a:rPr sz="1400" b="1">
                <a:solidFill>
                  <a:srgbClr val="F5A623"/>
                </a:solidFill>
                <a:latin typeface="Aptos"/>
              </a:rPr>
              <a:t>MAIN RESULT</a:t>
            </a:r>
          </a:p>
        </p:txBody>
      </p:sp>
      <mc:AlternateContent xmlns:mc="http://schemas.openxmlformats.org/markup-compatibility/2006" xmlns:a14="http://schemas.microsoft.com/office/drawing/2010/main">
        <mc:Choice Requires="a14">
          <p:sp>
            <p:nvSpPr>
              <p:cNvPr id="11" name="TextBox 10"/>
              <p:cNvSpPr txBox="1"/>
              <p:nvPr/>
            </p:nvSpPr>
            <p:spPr>
              <a:xfrm>
                <a:off x="7635240" y="3459584"/>
                <a:ext cx="3602736" cy="387542"/>
              </a:xfrm>
              <a:prstGeom prst="rect">
                <a:avLst/>
              </a:prstGeom>
              <a:noFill/>
            </p:spPr>
            <p:txBody>
              <a:bodyPr wrap="square" anchor="t">
                <a:spAutoFit/>
              </a:bodyPr>
              <a:lstStyle/>
              <a:p>
                <a:pPr/>
                <a14:m>
                  <m:oMathPara xmlns:m="http://schemas.openxmlformats.org/officeDocument/2006/math">
                    <m:oMathParaPr>
                      <m:jc m:val="centerGroup"/>
                    </m:oMathParaPr>
                    <m:oMath xmlns:m="http://schemas.openxmlformats.org/officeDocument/2006/math">
                      <m:sSub>
                        <m:sSubPr>
                          <m:ctrlPr>
                            <a:rPr lang="en-ZA" sz="1600" b="0" i="1" smtClean="0">
                              <a:solidFill>
                                <a:schemeClr val="bg1"/>
                              </a:solidFill>
                              <a:latin typeface="Cambria Math" panose="02040503050406030204" pitchFamily="18" charset="0"/>
                            </a:rPr>
                          </m:ctrlPr>
                        </m:sSubPr>
                        <m:e>
                          <m:r>
                            <m:rPr>
                              <m:sty m:val="p"/>
                            </m:rPr>
                            <a:rPr lang="el-GR" sz="1600" i="1">
                              <a:solidFill>
                                <a:schemeClr val="bg1"/>
                              </a:solidFill>
                              <a:latin typeface="Cambria Math" panose="02040503050406030204" pitchFamily="18" charset="0"/>
                            </a:rPr>
                            <m:t>σ</m:t>
                          </m:r>
                        </m:e>
                        <m:sub>
                          <m:r>
                            <m:rPr>
                              <m:nor/>
                            </m:rPr>
                            <a:rPr lang="en-ZA" sz="1600">
                              <a:solidFill>
                                <a:schemeClr val="bg1"/>
                              </a:solidFill>
                            </a:rPr>
                            <m:t>⊥</m:t>
                          </m:r>
                        </m:sub>
                      </m:sSub>
                      <m:r>
                        <m:rPr>
                          <m:nor/>
                        </m:rPr>
                        <a:rPr lang="en-GB" sz="1600" b="0" i="0" smtClean="0">
                          <a:solidFill>
                            <a:schemeClr val="bg1"/>
                          </a:solidFill>
                        </a:rPr>
                        <m:t>&gt; </m:t>
                      </m:r>
                      <m:sSub>
                        <m:sSubPr>
                          <m:ctrlPr>
                            <a:rPr lang="en-ZA" sz="1600" i="1">
                              <a:solidFill>
                                <a:schemeClr val="bg1"/>
                              </a:solidFill>
                              <a:latin typeface="Cambria Math" panose="02040503050406030204" pitchFamily="18" charset="0"/>
                            </a:rPr>
                          </m:ctrlPr>
                        </m:sSubPr>
                        <m:e>
                          <m:r>
                            <m:rPr>
                              <m:sty m:val="p"/>
                            </m:rPr>
                            <a:rPr lang="el-GR" sz="1600" i="1">
                              <a:solidFill>
                                <a:schemeClr val="bg1"/>
                              </a:solidFill>
                              <a:latin typeface="Cambria Math" panose="02040503050406030204" pitchFamily="18" charset="0"/>
                            </a:rPr>
                            <m:t>σ</m:t>
                          </m:r>
                        </m:e>
                        <m:sub>
                          <m:r>
                            <m:rPr>
                              <m:nor/>
                            </m:rPr>
                            <a:rPr lang="en-GB" sz="1600" b="0" i="0" smtClean="0">
                              <a:solidFill>
                                <a:schemeClr val="bg1"/>
                              </a:solidFill>
                              <a:latin typeface="Cambria Math" panose="02040503050406030204" pitchFamily="18" charset="0"/>
                            </a:rPr>
                            <m:t>avg</m:t>
                          </m:r>
                        </m:sub>
                      </m:sSub>
                      <m:r>
                        <a:rPr lang="en-GB" sz="1600" b="0" i="1" smtClean="0">
                          <a:solidFill>
                            <a:schemeClr val="bg1"/>
                          </a:solidFill>
                          <a:latin typeface="Cambria Math" panose="02040503050406030204" pitchFamily="18" charset="0"/>
                        </a:rPr>
                        <m:t>&gt;</m:t>
                      </m:r>
                      <m:sSub>
                        <m:sSubPr>
                          <m:ctrlPr>
                            <a:rPr lang="en-ZA" sz="1600" i="1" smtClean="0">
                              <a:solidFill>
                                <a:schemeClr val="bg1"/>
                              </a:solidFill>
                              <a:latin typeface="Cambria Math" panose="02040503050406030204" pitchFamily="18" charset="0"/>
                            </a:rPr>
                          </m:ctrlPr>
                        </m:sSubPr>
                        <m:e>
                          <m:r>
                            <m:rPr>
                              <m:sty m:val="p"/>
                            </m:rPr>
                            <a:rPr lang="el-GR" sz="1600" i="1">
                              <a:solidFill>
                                <a:schemeClr val="bg1"/>
                              </a:solidFill>
                              <a:latin typeface="Cambria Math" panose="02040503050406030204" pitchFamily="18" charset="0"/>
                            </a:rPr>
                            <m:t>σ</m:t>
                          </m:r>
                        </m:e>
                        <m:sub>
                          <m:r>
                            <m:rPr>
                              <m:nor/>
                            </m:rPr>
                            <a:rPr lang="en-ZA" sz="1600">
                              <a:solidFill>
                                <a:schemeClr val="bg1"/>
                              </a:solidFill>
                            </a:rPr>
                            <m:t>∥</m:t>
                          </m:r>
                        </m:sub>
                      </m:sSub>
                    </m:oMath>
                  </m:oMathPara>
                </a14:m>
                <a:endParaRPr sz="1600" b="0" dirty="0">
                  <a:solidFill>
                    <a:srgbClr val="F8FAFC"/>
                  </a:solidFill>
                  <a:latin typeface="Aptos"/>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7635240" y="3459584"/>
                <a:ext cx="3602736" cy="387542"/>
              </a:xfrm>
              <a:prstGeom prst="rect">
                <a:avLst/>
              </a:prstGeom>
              <a:blipFill>
                <a:blip r:embed="rId5"/>
                <a:stretch>
                  <a:fillRect b="-6349"/>
                </a:stretch>
              </a:blipFill>
            </p:spPr>
            <p:txBody>
              <a:bodyPr/>
              <a:lstStyle/>
              <a:p>
                <a:r>
                  <a:rPr lang="en-ZA">
                    <a:noFill/>
                  </a:rPr>
                  <a:t> </a:t>
                </a:r>
              </a:p>
            </p:txBody>
          </p:sp>
        </mc:Fallback>
      </mc:AlternateContent>
      <p:sp>
        <p:nvSpPr>
          <p:cNvPr id="12" name="Rounded Rectangle 11"/>
          <p:cNvSpPr/>
          <p:nvPr/>
        </p:nvSpPr>
        <p:spPr>
          <a:xfrm>
            <a:off x="7635240" y="4389120"/>
            <a:ext cx="3931920" cy="155448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799831" y="4526280"/>
            <a:ext cx="3602736" cy="320040"/>
          </a:xfrm>
          <a:prstGeom prst="rect">
            <a:avLst/>
          </a:prstGeom>
          <a:noFill/>
        </p:spPr>
        <p:txBody>
          <a:bodyPr wrap="square" anchor="t">
            <a:spAutoFit/>
          </a:bodyPr>
          <a:lstStyle/>
          <a:p>
            <a:pPr algn="l"/>
            <a:r>
              <a:rPr sz="1400" b="1">
                <a:solidFill>
                  <a:srgbClr val="E05C5C"/>
                </a:solidFill>
                <a:latin typeface="Aptos"/>
              </a:rPr>
              <a:t>WHY THIS STARTS THE STORY</a:t>
            </a:r>
          </a:p>
        </p:txBody>
      </p:sp>
      <p:sp>
        <p:nvSpPr>
          <p:cNvPr id="14" name="TextBox 13"/>
          <p:cNvSpPr txBox="1"/>
          <p:nvPr/>
        </p:nvSpPr>
        <p:spPr>
          <a:xfrm>
            <a:off x="7799831" y="4846320"/>
            <a:ext cx="3602736" cy="576072"/>
          </a:xfrm>
          <a:prstGeom prst="rect">
            <a:avLst/>
          </a:prstGeom>
          <a:noFill/>
        </p:spPr>
        <p:txBody>
          <a:bodyPr wrap="square" anchor="t">
            <a:spAutoFit/>
          </a:bodyPr>
          <a:lstStyle/>
          <a:p>
            <a:pPr algn="l"/>
            <a:r>
              <a:rPr sz="1500" b="0" dirty="0">
                <a:solidFill>
                  <a:srgbClr val="F8FAFC"/>
                </a:solidFill>
                <a:latin typeface="Aptos"/>
              </a:rPr>
              <a:t>The two polarization states do not interact equally: in this regime, σ⊥ is larger than σavg, so the perpendicular state is more strongly absorbed.</a:t>
            </a:r>
          </a:p>
        </p:txBody>
      </p:sp>
      <p:sp>
        <p:nvSpPr>
          <p:cNvPr id="15" name="TextBox 14"/>
          <p:cNvSpPr txBox="1"/>
          <p:nvPr/>
        </p:nvSpPr>
        <p:spPr>
          <a:xfrm>
            <a:off x="11290361" y="6583680"/>
            <a:ext cx="755335"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03/15</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3" name="TextBox 2"/>
          <p:cNvSpPr txBox="1"/>
          <p:nvPr/>
        </p:nvSpPr>
        <p:spPr>
          <a:xfrm>
            <a:off x="292608" y="385348"/>
            <a:ext cx="10972800" cy="369332"/>
          </a:xfrm>
          <a:prstGeom prst="rect">
            <a:avLst/>
          </a:prstGeom>
          <a:noFill/>
        </p:spPr>
        <p:txBody>
          <a:bodyPr wrap="square" anchor="t">
            <a:spAutoFit/>
          </a:bodyPr>
          <a:lstStyle/>
          <a:p>
            <a:r>
              <a:rPr lang="en-US" dirty="0">
                <a:solidFill>
                  <a:schemeClr val="bg1"/>
                </a:solidFill>
              </a:rPr>
              <a:t>But one collision is not yet an astrophysical opacity. Does this difference survive the photon-field integration?”</a:t>
            </a:r>
            <a:endParaRPr lang="en-ZA" dirty="0">
              <a:solidFill>
                <a:schemeClr val="bg1"/>
              </a:solidFill>
            </a:endParaRPr>
          </a:p>
        </p:txBody>
      </p:sp>
      <p:sp>
        <p:nvSpPr>
          <p:cNvPr id="9" name="TextBox 8"/>
          <p:cNvSpPr txBox="1"/>
          <p:nvPr/>
        </p:nvSpPr>
        <p:spPr>
          <a:xfrm>
            <a:off x="11301710" y="6583680"/>
            <a:ext cx="743986"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11/15</a:t>
            </a:r>
          </a:p>
        </p:txBody>
      </p:sp>
      <mc:AlternateContent xmlns:mc="http://schemas.openxmlformats.org/markup-compatibility/2006" xmlns:a14="http://schemas.microsoft.com/office/drawing/2010/main">
        <mc:Choice Requires="a14">
          <p:sp>
            <p:nvSpPr>
              <p:cNvPr id="8" name="Rectangle 7"/>
              <p:cNvSpPr/>
              <p:nvPr/>
            </p:nvSpPr>
            <p:spPr>
              <a:xfrm>
                <a:off x="640080" y="893179"/>
                <a:ext cx="10779760" cy="4243406"/>
              </a:xfrm>
              <a:prstGeom prst="rect">
                <a:avLst/>
              </a:prstGeom>
            </p:spPr>
            <p:txBody>
              <a:bodyPr wrap="square">
                <a:spAutoFit/>
              </a:bodyPr>
              <a:lstStyle/>
              <a:p>
                <a:r>
                  <a:rPr lang="el-GR" sz="2400" dirty="0" smtClean="0">
                    <a:solidFill>
                      <a:schemeClr val="bg1"/>
                    </a:solidFill>
                  </a:rPr>
                  <a:t>Π</a:t>
                </a:r>
                <a:r>
                  <a:rPr lang="en-GB" sz="2400" dirty="0" smtClean="0">
                    <a:solidFill>
                      <a:schemeClr val="bg1"/>
                    </a:solidFill>
                  </a:rPr>
                  <a:t>  = </a:t>
                </a:r>
                <a14:m>
                  <m:oMath xmlns:m="http://schemas.openxmlformats.org/officeDocument/2006/math">
                    <m:f>
                      <m:fPr>
                        <m:ctrlPr>
                          <a:rPr lang="en-GB" sz="2400" i="1" smtClean="0">
                            <a:solidFill>
                              <a:schemeClr val="bg1"/>
                            </a:solidFill>
                            <a:latin typeface="Cambria Math" panose="02040503050406030204" pitchFamily="18" charset="0"/>
                          </a:rPr>
                        </m:ctrlPr>
                      </m:fPr>
                      <m:num>
                        <m:r>
                          <m:rPr>
                            <m:nor/>
                          </m:rPr>
                          <a:rPr lang="el-GR" sz="2400">
                            <a:solidFill>
                              <a:schemeClr val="bg1"/>
                            </a:solidFill>
                          </a:rPr>
                          <m:t>(</m:t>
                        </m:r>
                        <m:r>
                          <m:rPr>
                            <m:nor/>
                          </m:rPr>
                          <a:rPr lang="el-GR" sz="2400">
                            <a:solidFill>
                              <a:schemeClr val="bg1"/>
                            </a:solidFill>
                          </a:rPr>
                          <m:t>α</m:t>
                        </m:r>
                        <m:r>
                          <m:rPr>
                            <m:nor/>
                          </m:rPr>
                          <a:rPr lang="el-GR" sz="2400">
                            <a:solidFill>
                              <a:schemeClr val="bg1"/>
                            </a:solidFill>
                          </a:rPr>
                          <m:t>+</m:t>
                        </m:r>
                        <m:r>
                          <m:rPr>
                            <m:nor/>
                          </m:rPr>
                          <a:rPr lang="el-GR" sz="2400">
                            <a:solidFill>
                              <a:schemeClr val="bg1"/>
                            </a:solidFill>
                          </a:rPr>
                          <m:t>1</m:t>
                        </m:r>
                        <m:r>
                          <m:rPr>
                            <m:nor/>
                          </m:rPr>
                          <a:rPr lang="en-GB" sz="2400" b="0" i="0" smtClean="0">
                            <a:solidFill>
                              <a:schemeClr val="bg1"/>
                            </a:solidFill>
                          </a:rPr>
                          <m:t>)</m:t>
                        </m:r>
                      </m:num>
                      <m:den>
                        <m:r>
                          <m:rPr>
                            <m:nor/>
                          </m:rPr>
                          <a:rPr lang="el-GR" sz="2400">
                            <a:solidFill>
                              <a:schemeClr val="bg1"/>
                            </a:solidFill>
                          </a:rPr>
                          <m:t>α</m:t>
                        </m:r>
                        <m:r>
                          <a:rPr lang="en-GB" sz="2400" b="0" i="1" smtClean="0">
                            <a:solidFill>
                              <a:schemeClr val="bg1"/>
                            </a:solidFill>
                            <a:latin typeface="Cambria Math" panose="02040503050406030204" pitchFamily="18" charset="0"/>
                          </a:rPr>
                          <m:t>+</m:t>
                        </m:r>
                        <m:f>
                          <m:fPr>
                            <m:ctrlPr>
                              <a:rPr lang="en-GB" sz="2400" b="0" i="1" smtClean="0">
                                <a:solidFill>
                                  <a:schemeClr val="bg1"/>
                                </a:solidFill>
                                <a:latin typeface="Cambria Math" panose="02040503050406030204" pitchFamily="18" charset="0"/>
                              </a:rPr>
                            </m:ctrlPr>
                          </m:fPr>
                          <m:num>
                            <m:r>
                              <a:rPr lang="en-GB" sz="2400" b="0" i="1" smtClean="0">
                                <a:solidFill>
                                  <a:schemeClr val="bg1"/>
                                </a:solidFill>
                                <a:latin typeface="Cambria Math" panose="02040503050406030204" pitchFamily="18" charset="0"/>
                              </a:rPr>
                              <m:t>5</m:t>
                            </m:r>
                          </m:num>
                          <m:den>
                            <m:r>
                              <a:rPr lang="en-GB" sz="2400" b="0" i="1" smtClean="0">
                                <a:solidFill>
                                  <a:schemeClr val="bg1"/>
                                </a:solidFill>
                                <a:latin typeface="Cambria Math" panose="02040503050406030204" pitchFamily="18" charset="0"/>
                              </a:rPr>
                              <m:t>3</m:t>
                            </m:r>
                          </m:den>
                        </m:f>
                      </m:den>
                    </m:f>
                  </m:oMath>
                </a14:m>
                <a:r>
                  <a:rPr lang="en-ZA" altLang="en-US" sz="2400" i="1" dirty="0" smtClean="0">
                    <a:solidFill>
                      <a:schemeClr val="bg1"/>
                    </a:solidFill>
                    <a:latin typeface="Cambria Math" panose="02040503050406030204" pitchFamily="18" charset="0"/>
                  </a:rPr>
                  <a:t>  </a:t>
                </a:r>
                <a:r>
                  <a:rPr lang="en-ZA" sz="2400" dirty="0">
                    <a:solidFill>
                      <a:schemeClr val="bg1"/>
                    </a:solidFill>
                  </a:rPr>
                  <a:t>(5)</a:t>
                </a:r>
              </a:p>
              <a:p>
                <a:endParaRPr lang="en-ZA" altLang="en-US" sz="2400" i="1" dirty="0">
                  <a:solidFill>
                    <a:schemeClr val="bg1"/>
                  </a:solidFill>
                  <a:latin typeface="Cambria Math" panose="02040503050406030204" pitchFamily="18" charset="0"/>
                </a:endParaRPr>
              </a:p>
              <a:p>
                <a14:m>
                  <m:oMath xmlns:m="http://schemas.openxmlformats.org/officeDocument/2006/math">
                    <m:sSubSup>
                      <m:sSubSupPr>
                        <m:ctrlPr>
                          <a:rPr lang="en-ZA" altLang="en-US" sz="2400" i="1">
                            <a:solidFill>
                              <a:schemeClr val="bg1"/>
                            </a:solidFill>
                            <a:latin typeface="Cambria Math" panose="02040503050406030204" pitchFamily="18" charset="0"/>
                          </a:rPr>
                        </m:ctrlPr>
                      </m:sSubSupPr>
                      <m:e>
                        <m:r>
                          <a:rPr lang="en-GB" altLang="en-US" sz="2400" i="1">
                            <a:solidFill>
                              <a:schemeClr val="bg1"/>
                            </a:solidFill>
                            <a:latin typeface="Cambria Math" panose="02040503050406030204" pitchFamily="18" charset="0"/>
                          </a:rPr>
                          <m:t>𝑘</m:t>
                        </m:r>
                      </m:e>
                      <m:sub>
                        <m:r>
                          <a:rPr lang="en-GB" altLang="en-US" sz="2400" i="1" dirty="0">
                            <a:solidFill>
                              <a:schemeClr val="bg1"/>
                            </a:solidFill>
                            <a:latin typeface="Cambria Math" panose="02040503050406030204" pitchFamily="18" charset="0"/>
                          </a:rPr>
                          <m:t>𝑣</m:t>
                        </m:r>
                      </m:sub>
                      <m:sup>
                        <m:r>
                          <m:rPr>
                            <m:nor/>
                          </m:rPr>
                          <a:rPr lang="en-US" altLang="en-US" sz="2400" dirty="0">
                            <a:solidFill>
                              <a:schemeClr val="bg1"/>
                            </a:solidFill>
                            <a:latin typeface="Arial" panose="020B0604020202020204" pitchFamily="34" charset="0"/>
                          </a:rPr>
                          <m:t>⊥</m:t>
                        </m:r>
                        <m:r>
                          <m:rPr>
                            <m:nor/>
                          </m:rPr>
                          <a:rPr lang="en-GB" altLang="en-US" sz="2400" dirty="0">
                            <a:solidFill>
                              <a:schemeClr val="bg1"/>
                            </a:solidFill>
                            <a:latin typeface="Arial" panose="020B0604020202020204" pitchFamily="34" charset="0"/>
                          </a:rPr>
                          <m:t> </m:t>
                        </m:r>
                      </m:sup>
                    </m:sSubSup>
                  </m:oMath>
                </a14:m>
                <a:r>
                  <a:rPr lang="en-ZA" sz="2400" dirty="0">
                    <a:solidFill>
                      <a:schemeClr val="bg1"/>
                    </a:solidFill>
                  </a:rPr>
                  <a:t>= </a:t>
                </a:r>
                <a14:m>
                  <m:oMath xmlns:m="http://schemas.openxmlformats.org/officeDocument/2006/math">
                    <m:nary>
                      <m:naryPr>
                        <m:ctrlPr>
                          <a:rPr lang="en-ZA" sz="2400" i="1">
                            <a:solidFill>
                              <a:schemeClr val="bg1"/>
                            </a:solidFill>
                            <a:latin typeface="Cambria Math" panose="02040503050406030204" pitchFamily="18" charset="0"/>
                          </a:rPr>
                        </m:ctrlPr>
                      </m:naryPr>
                      <m:sub>
                        <m:r>
                          <m:rPr>
                            <m:brk m:alnAt="23"/>
                          </m:rPr>
                          <a:rPr lang="en-GB" sz="2400" i="1">
                            <a:solidFill>
                              <a:schemeClr val="bg1"/>
                            </a:solidFill>
                            <a:latin typeface="Cambria Math" panose="02040503050406030204" pitchFamily="18" charset="0"/>
                          </a:rPr>
                          <m:t>0</m:t>
                        </m:r>
                      </m:sub>
                      <m:sup>
                        <m:r>
                          <a:rPr lang="en-ZA" sz="2400" i="1">
                            <a:solidFill>
                              <a:schemeClr val="bg1"/>
                            </a:solidFill>
                            <a:latin typeface="Cambria Math" panose="02040503050406030204" pitchFamily="18" charset="0"/>
                          </a:rPr>
                          <m:t>∞</m:t>
                        </m:r>
                        <m:r>
                          <m:rPr>
                            <m:nor/>
                          </m:rPr>
                          <a:rPr lang="en-ZA" sz="2400" dirty="0">
                            <a:solidFill>
                              <a:schemeClr val="bg1"/>
                            </a:solidFill>
                          </a:rPr>
                          <m:t> </m:t>
                        </m:r>
                      </m:sup>
                      <m:e>
                        <m:r>
                          <a:rPr lang="en-GB" sz="2400" i="1">
                            <a:solidFill>
                              <a:schemeClr val="bg1"/>
                            </a:solidFill>
                            <a:latin typeface="Cambria Math" panose="02040503050406030204" pitchFamily="18" charset="0"/>
                          </a:rPr>
                          <m:t>𝑑</m:t>
                        </m:r>
                        <m:r>
                          <a:rPr lang="en-GB" sz="2400" i="1">
                            <a:solidFill>
                              <a:schemeClr val="bg1"/>
                            </a:solidFill>
                            <a:latin typeface="Cambria Math" panose="02040503050406030204" pitchFamily="18" charset="0"/>
                          </a:rPr>
                          <m:t>∊</m:t>
                        </m:r>
                      </m:e>
                    </m:nary>
                    <m:nary>
                      <m:naryPr>
                        <m:ctrlPr>
                          <a:rPr lang="en-ZA" sz="2400" i="1">
                            <a:solidFill>
                              <a:schemeClr val="bg1"/>
                            </a:solidFill>
                            <a:latin typeface="Cambria Math" panose="02040503050406030204" pitchFamily="18" charset="0"/>
                          </a:rPr>
                        </m:ctrlPr>
                      </m:naryPr>
                      <m:sub>
                        <m:r>
                          <m:rPr>
                            <m:brk m:alnAt="23"/>
                          </m:rPr>
                          <a:rPr lang="en-GB" sz="2400" i="1">
                            <a:solidFill>
                              <a:schemeClr val="bg1"/>
                            </a:solidFill>
                            <a:latin typeface="Cambria Math" panose="02040503050406030204" pitchFamily="18" charset="0"/>
                          </a:rPr>
                          <m:t>4</m:t>
                        </m:r>
                        <m:r>
                          <m:rPr>
                            <m:sty m:val="p"/>
                          </m:rPr>
                          <a:rPr lang="el-GR" sz="2400" i="1">
                            <a:solidFill>
                              <a:schemeClr val="bg1"/>
                            </a:solidFill>
                            <a:latin typeface="Cambria Math" panose="02040503050406030204" pitchFamily="18" charset="0"/>
                          </a:rPr>
                          <m:t>π</m:t>
                        </m:r>
                      </m:sub>
                      <m:sup/>
                      <m:e>
                        <m:r>
                          <a:rPr lang="en-GB" sz="2400" i="1">
                            <a:solidFill>
                              <a:schemeClr val="bg1"/>
                            </a:solidFill>
                            <a:latin typeface="Cambria Math" panose="02040503050406030204" pitchFamily="18" charset="0"/>
                          </a:rPr>
                          <m:t>𝑑</m:t>
                        </m:r>
                        <m:r>
                          <m:rPr>
                            <m:nor/>
                          </m:rPr>
                          <a:rPr lang="el-GR" sz="2400">
                            <a:solidFill>
                              <a:schemeClr val="bg1"/>
                            </a:solidFill>
                          </a:rPr>
                          <m:t>Ω</m:t>
                        </m:r>
                      </m:e>
                    </m:nary>
                    <m:r>
                      <a:rPr lang="en-GB" sz="2400" i="1">
                        <a:solidFill>
                          <a:schemeClr val="bg1"/>
                        </a:solidFill>
                        <a:latin typeface="Cambria Math" panose="02040503050406030204" pitchFamily="18" charset="0"/>
                      </a:rPr>
                      <m:t>(</m:t>
                    </m:r>
                    <m:r>
                      <a:rPr lang="en-GB" sz="2400" i="1">
                        <a:solidFill>
                          <a:schemeClr val="bg1"/>
                        </a:solidFill>
                        <a:latin typeface="Cambria Math" panose="02040503050406030204" pitchFamily="18" charset="0"/>
                      </a:rPr>
                      <m:t>1</m:t>
                    </m:r>
                    <m:r>
                      <a:rPr lang="en-GB" sz="2400" i="1">
                        <a:solidFill>
                          <a:schemeClr val="bg1"/>
                        </a:solidFill>
                        <a:latin typeface="Cambria Math" panose="02040503050406030204" pitchFamily="18" charset="0"/>
                      </a:rPr>
                      <m:t>−µ)</m:t>
                    </m:r>
                  </m:oMath>
                </a14:m>
                <a:r>
                  <a:rPr lang="en-ZA" sz="2400" dirty="0">
                    <a:solidFill>
                      <a:schemeClr val="bg1"/>
                    </a:solidFill>
                  </a:rPr>
                  <a:t>X{</a:t>
                </a:r>
                <a14:m>
                  <m:oMath xmlns:m="http://schemas.openxmlformats.org/officeDocument/2006/math">
                    <m:sSub>
                      <m:sSubPr>
                        <m:ctrlPr>
                          <a:rPr lang="en-ZA" sz="2400" i="1">
                            <a:solidFill>
                              <a:schemeClr val="bg1"/>
                            </a:solidFill>
                            <a:latin typeface="Cambria Math" panose="02040503050406030204" pitchFamily="18" charset="0"/>
                          </a:rPr>
                        </m:ctrlPr>
                      </m:sSubPr>
                      <m:e>
                        <m:sSup>
                          <m:sSupPr>
                            <m:ctrlPr>
                              <a:rPr lang="en-ZA" sz="2400" i="1">
                                <a:solidFill>
                                  <a:schemeClr val="bg1"/>
                                </a:solidFill>
                                <a:latin typeface="Cambria Math" panose="02040503050406030204" pitchFamily="18" charset="0"/>
                              </a:rPr>
                            </m:ctrlPr>
                          </m:sSupPr>
                          <m:e>
                            <m:r>
                              <m:rPr>
                                <m:sty m:val="p"/>
                              </m:rPr>
                              <a:rPr lang="el-GR" sz="2400" i="1">
                                <a:solidFill>
                                  <a:schemeClr val="bg1"/>
                                </a:solidFill>
                                <a:latin typeface="Cambria Math" panose="02040503050406030204" pitchFamily="18" charset="0"/>
                              </a:rPr>
                              <m:t>σ</m:t>
                            </m:r>
                          </m:e>
                          <m:sup>
                            <m:r>
                              <m:rPr>
                                <m:nor/>
                              </m:rPr>
                              <a:rPr lang="en-US" altLang="en-US" sz="2400" dirty="0">
                                <a:solidFill>
                                  <a:schemeClr val="bg1"/>
                                </a:solidFill>
                                <a:latin typeface="Arial" panose="020B0604020202020204" pitchFamily="34" charset="0"/>
                              </a:rPr>
                              <m:t>∥</m:t>
                            </m:r>
                          </m:sup>
                        </m:sSup>
                      </m:e>
                      <m:sub>
                        <m:r>
                          <m:rPr>
                            <m:sty m:val="p"/>
                          </m:rPr>
                          <a:rPr lang="el-GR" sz="2400" i="1">
                            <a:solidFill>
                              <a:schemeClr val="bg1"/>
                            </a:solidFill>
                            <a:latin typeface="Cambria Math" panose="02040503050406030204" pitchFamily="18" charset="0"/>
                          </a:rPr>
                          <m:t>ϒϒ</m:t>
                        </m:r>
                        <m:r>
                          <a:rPr lang="en-GB" sz="2400" i="1">
                            <a:solidFill>
                              <a:schemeClr val="bg1"/>
                            </a:solidFill>
                            <a:latin typeface="Cambria Math" panose="02040503050406030204" pitchFamily="18" charset="0"/>
                          </a:rPr>
                          <m:t> </m:t>
                        </m:r>
                      </m:sub>
                    </m:sSub>
                  </m:oMath>
                </a14:m>
                <a:r>
                  <a:rPr lang="en-ZA" sz="2400" dirty="0">
                    <a:solidFill>
                      <a:schemeClr val="bg1"/>
                    </a:solidFill>
                  </a:rPr>
                  <a:t>(</a:t>
                </a:r>
                <a14:m>
                  <m:oMath xmlns:m="http://schemas.openxmlformats.org/officeDocument/2006/math">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𝑛</m:t>
                        </m:r>
                      </m:e>
                      <m:sup>
                        <m:r>
                          <m:rPr>
                            <m:nor/>
                          </m:rPr>
                          <a:rPr lang="en-US" altLang="en-US" sz="2400" dirty="0">
                            <a:solidFill>
                              <a:schemeClr val="bg1"/>
                            </a:solidFill>
                            <a:latin typeface="Arial" panose="020B0604020202020204" pitchFamily="34" charset="0"/>
                          </a:rPr>
                          <m:t>⊥</m:t>
                        </m:r>
                      </m:sup>
                    </m:sSup>
                    <m:d>
                      <m:dPr>
                        <m:begChr m:val="["/>
                        <m:endChr m:val="]"/>
                        <m:ctrlPr>
                          <a:rPr lang="en-GB" sz="2400" i="1" dirty="0">
                            <a:solidFill>
                              <a:schemeClr val="bg1"/>
                            </a:solidFill>
                            <a:latin typeface="Cambria Math" panose="02040503050406030204" pitchFamily="18" charset="0"/>
                          </a:rPr>
                        </m:ctrlPr>
                      </m:dPr>
                      <m:e>
                        <m:r>
                          <a:rPr lang="en-GB" sz="2400" i="1" dirty="0">
                            <a:solidFill>
                              <a:schemeClr val="bg1"/>
                            </a:solidFill>
                            <a:latin typeface="Cambria Math" panose="02040503050406030204" pitchFamily="18" charset="0"/>
                          </a:rPr>
                          <m:t>∊,</m:t>
                        </m:r>
                        <m:r>
                          <m:rPr>
                            <m:nor/>
                          </m:rPr>
                          <a:rPr lang="el-GR" sz="2400">
                            <a:solidFill>
                              <a:schemeClr val="bg1"/>
                            </a:solidFill>
                          </a:rPr>
                          <m:t>Ω</m:t>
                        </m:r>
                      </m:e>
                    </m:d>
                  </m:oMath>
                </a14:m>
                <a:r>
                  <a:rPr lang="en-ZA" sz="2400" dirty="0">
                    <a:solidFill>
                      <a:schemeClr val="bg1"/>
                    </a:solidFill>
                  </a:rPr>
                  <a:t> </a:t>
                </a:r>
                <a14:m>
                  <m:oMath xmlns:m="http://schemas.openxmlformats.org/officeDocument/2006/math">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𝑐𝑜𝑠</m:t>
                        </m:r>
                      </m:e>
                      <m:sup>
                        <m:r>
                          <a:rPr lang="en-GB" sz="2400" i="1" dirty="0">
                            <a:solidFill>
                              <a:schemeClr val="bg1"/>
                            </a:solidFill>
                            <a:latin typeface="Cambria Math" panose="02040503050406030204" pitchFamily="18" charset="0"/>
                          </a:rPr>
                          <m:t>2</m:t>
                        </m:r>
                      </m:sup>
                    </m:sSup>
                  </m:oMath>
                </a14:m>
                <a:r>
                  <a:rPr lang="en-ZA" sz="2400" dirty="0">
                    <a:solidFill>
                      <a:schemeClr val="bg1"/>
                    </a:solidFill>
                  </a:rPr>
                  <a:t>+ </a:t>
                </a:r>
                <a14:m>
                  <m:oMath xmlns:m="http://schemas.openxmlformats.org/officeDocument/2006/math">
                    <m:sSup>
                      <m:sSupPr>
                        <m:ctrlPr>
                          <a:rPr lang="en-ZA" sz="2400" i="1">
                            <a:solidFill>
                              <a:schemeClr val="bg1"/>
                            </a:solidFill>
                            <a:latin typeface="Cambria Math" panose="02040503050406030204" pitchFamily="18" charset="0"/>
                          </a:rPr>
                        </m:ctrlPr>
                      </m:sSupPr>
                      <m:e>
                        <m:r>
                          <a:rPr lang="en-GB" sz="2400" i="1">
                            <a:solidFill>
                              <a:schemeClr val="bg1"/>
                            </a:solidFill>
                            <a:latin typeface="Cambria Math" panose="02040503050406030204" pitchFamily="18" charset="0"/>
                          </a:rPr>
                          <m:t>𝑛</m:t>
                        </m:r>
                      </m:e>
                      <m:sup>
                        <m:r>
                          <m:rPr>
                            <m:nor/>
                          </m:rPr>
                          <a:rPr lang="en-US" altLang="en-US" sz="2400" dirty="0">
                            <a:solidFill>
                              <a:schemeClr val="bg1"/>
                            </a:solidFill>
                            <a:latin typeface="Arial" panose="020B0604020202020204" pitchFamily="34" charset="0"/>
                          </a:rPr>
                          <m:t>∥</m:t>
                        </m:r>
                      </m:sup>
                    </m:sSup>
                    <m:d>
                      <m:dPr>
                        <m:begChr m:val="["/>
                        <m:endChr m:val="]"/>
                        <m:ctrlPr>
                          <a:rPr lang="en-GB" sz="2400" i="1" dirty="0">
                            <a:solidFill>
                              <a:schemeClr val="bg1"/>
                            </a:solidFill>
                            <a:latin typeface="Cambria Math" panose="02040503050406030204" pitchFamily="18" charset="0"/>
                          </a:rPr>
                        </m:ctrlPr>
                      </m:dPr>
                      <m:e>
                        <m:r>
                          <a:rPr lang="en-GB" sz="2400" i="1" dirty="0">
                            <a:solidFill>
                              <a:schemeClr val="bg1"/>
                            </a:solidFill>
                            <a:latin typeface="Cambria Math" panose="02040503050406030204" pitchFamily="18" charset="0"/>
                          </a:rPr>
                          <m:t>∊,</m:t>
                        </m:r>
                        <m:r>
                          <m:rPr>
                            <m:nor/>
                          </m:rPr>
                          <a:rPr lang="el-GR" sz="2400">
                            <a:solidFill>
                              <a:schemeClr val="bg1"/>
                            </a:solidFill>
                          </a:rPr>
                          <m:t>Ω</m:t>
                        </m:r>
                      </m:e>
                    </m:d>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𝑠𝑖𝑛</m:t>
                        </m:r>
                      </m:e>
                      <m:sup>
                        <m:r>
                          <a:rPr lang="en-GB" sz="2400" i="1" dirty="0">
                            <a:solidFill>
                              <a:schemeClr val="bg1"/>
                            </a:solidFill>
                            <a:latin typeface="Cambria Math" panose="02040503050406030204" pitchFamily="18" charset="0"/>
                          </a:rPr>
                          <m:t>2</m:t>
                        </m:r>
                      </m:sup>
                    </m:sSup>
                    <m:r>
                      <a:rPr lang="en-GB" sz="2400" i="1" dirty="0">
                        <a:solidFill>
                          <a:schemeClr val="bg1"/>
                        </a:solidFill>
                        <a:latin typeface="Cambria Math" panose="02040503050406030204" pitchFamily="18" charset="0"/>
                      </a:rPr>
                      <m:t>)+</m:t>
                    </m:r>
                    <m:sSub>
                      <m:sSubPr>
                        <m:ctrlPr>
                          <a:rPr lang="en-ZA" sz="2400" i="1">
                            <a:solidFill>
                              <a:schemeClr val="bg1"/>
                            </a:solidFill>
                            <a:latin typeface="Cambria Math" panose="02040503050406030204" pitchFamily="18" charset="0"/>
                          </a:rPr>
                        </m:ctrlPr>
                      </m:sSubPr>
                      <m:e>
                        <m:sSup>
                          <m:sSupPr>
                            <m:ctrlPr>
                              <a:rPr lang="en-ZA" sz="2400" i="1">
                                <a:solidFill>
                                  <a:schemeClr val="bg1"/>
                                </a:solidFill>
                                <a:latin typeface="Cambria Math" panose="02040503050406030204" pitchFamily="18" charset="0"/>
                              </a:rPr>
                            </m:ctrlPr>
                          </m:sSupPr>
                          <m:e>
                            <m:r>
                              <m:rPr>
                                <m:sty m:val="p"/>
                              </m:rPr>
                              <a:rPr lang="el-GR" sz="2400" i="1">
                                <a:solidFill>
                                  <a:schemeClr val="bg1"/>
                                </a:solidFill>
                                <a:latin typeface="Cambria Math" panose="02040503050406030204" pitchFamily="18" charset="0"/>
                              </a:rPr>
                              <m:t>σ</m:t>
                            </m:r>
                          </m:e>
                          <m:sup>
                            <m:r>
                              <m:rPr>
                                <m:nor/>
                              </m:rPr>
                              <a:rPr lang="en-US" altLang="en-US" sz="2400" dirty="0">
                                <a:solidFill>
                                  <a:schemeClr val="bg1"/>
                                </a:solidFill>
                                <a:latin typeface="Arial" panose="020B0604020202020204" pitchFamily="34" charset="0"/>
                              </a:rPr>
                              <m:t>⊥</m:t>
                            </m:r>
                          </m:sup>
                        </m:sSup>
                      </m:e>
                      <m:sub>
                        <m:r>
                          <m:rPr>
                            <m:sty m:val="p"/>
                          </m:rPr>
                          <a:rPr lang="el-GR" sz="2400" i="1">
                            <a:solidFill>
                              <a:schemeClr val="bg1"/>
                            </a:solidFill>
                            <a:latin typeface="Cambria Math" panose="02040503050406030204" pitchFamily="18" charset="0"/>
                          </a:rPr>
                          <m:t>ϒϒ</m:t>
                        </m:r>
                        <m:r>
                          <a:rPr lang="en-GB" sz="2400" i="1">
                            <a:solidFill>
                              <a:schemeClr val="bg1"/>
                            </a:solidFill>
                            <a:latin typeface="Cambria Math" panose="02040503050406030204" pitchFamily="18" charset="0"/>
                          </a:rPr>
                          <m:t> </m:t>
                        </m:r>
                      </m:sub>
                    </m:sSub>
                    <m:r>
                      <a:rPr lang="en-GB" sz="2400">
                        <a:solidFill>
                          <a:schemeClr val="bg1"/>
                        </a:solidFill>
                        <a:latin typeface="Cambria Math" panose="02040503050406030204" pitchFamily="18" charset="0"/>
                      </a:rPr>
                      <m:t>(</m:t>
                    </m:r>
                    <m:sSup>
                      <m:sSupPr>
                        <m:ctrlPr>
                          <a:rPr lang="en-ZA" sz="2400" i="1">
                            <a:solidFill>
                              <a:schemeClr val="bg1"/>
                            </a:solidFill>
                            <a:latin typeface="Cambria Math" panose="02040503050406030204" pitchFamily="18" charset="0"/>
                          </a:rPr>
                        </m:ctrlPr>
                      </m:sSupPr>
                      <m:e>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𝑛</m:t>
                            </m:r>
                          </m:e>
                          <m:sup>
                            <m:r>
                              <m:rPr>
                                <m:nor/>
                              </m:rPr>
                              <a:rPr lang="en-US" altLang="en-US" sz="2400" dirty="0">
                                <a:solidFill>
                                  <a:schemeClr val="bg1"/>
                                </a:solidFill>
                                <a:latin typeface="Arial" panose="020B0604020202020204" pitchFamily="34" charset="0"/>
                              </a:rPr>
                              <m:t>⊥</m:t>
                            </m:r>
                          </m:sup>
                        </m:sSup>
                        <m:d>
                          <m:dPr>
                            <m:begChr m:val="["/>
                            <m:endChr m:val="]"/>
                            <m:ctrlPr>
                              <a:rPr lang="en-GB" sz="2400" i="1" dirty="0">
                                <a:solidFill>
                                  <a:schemeClr val="bg1"/>
                                </a:solidFill>
                                <a:latin typeface="Cambria Math" panose="02040503050406030204" pitchFamily="18" charset="0"/>
                              </a:rPr>
                            </m:ctrlPr>
                          </m:dPr>
                          <m:e>
                            <m:r>
                              <a:rPr lang="en-GB" sz="2400" i="1" dirty="0">
                                <a:solidFill>
                                  <a:schemeClr val="bg1"/>
                                </a:solidFill>
                                <a:latin typeface="Cambria Math" panose="02040503050406030204" pitchFamily="18" charset="0"/>
                              </a:rPr>
                              <m:t>∊,</m:t>
                            </m:r>
                            <m:r>
                              <m:rPr>
                                <m:nor/>
                              </m:rPr>
                              <a:rPr lang="el-GR" sz="2400">
                                <a:solidFill>
                                  <a:schemeClr val="bg1"/>
                                </a:solidFill>
                              </a:rPr>
                              <m:t>Ω</m:t>
                            </m:r>
                          </m:e>
                        </m:d>
                        <m:r>
                          <m:rPr>
                            <m:nor/>
                          </m:rPr>
                          <a:rPr lang="en-ZA" sz="2400" dirty="0">
                            <a:solidFill>
                              <a:schemeClr val="bg1"/>
                            </a:solidFill>
                          </a:rPr>
                          <m:t> </m:t>
                        </m:r>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𝑠𝑖𝑛</m:t>
                            </m:r>
                          </m:e>
                          <m:sup>
                            <m:r>
                              <a:rPr lang="en-GB" sz="2400" i="1" dirty="0">
                                <a:solidFill>
                                  <a:schemeClr val="bg1"/>
                                </a:solidFill>
                                <a:latin typeface="Cambria Math" panose="02040503050406030204" pitchFamily="18" charset="0"/>
                              </a:rPr>
                              <m:t>2</m:t>
                            </m:r>
                          </m:sup>
                        </m:sSup>
                        <m:r>
                          <a:rPr lang="en-GB" sz="2400" i="1">
                            <a:solidFill>
                              <a:schemeClr val="bg1"/>
                            </a:solidFill>
                            <a:latin typeface="Cambria Math" panose="02040503050406030204" pitchFamily="18" charset="0"/>
                          </a:rPr>
                          <m:t>+</m:t>
                        </m:r>
                        <m:r>
                          <a:rPr lang="en-GB" sz="2400" i="1">
                            <a:solidFill>
                              <a:schemeClr val="bg1"/>
                            </a:solidFill>
                            <a:latin typeface="Cambria Math" panose="02040503050406030204" pitchFamily="18" charset="0"/>
                          </a:rPr>
                          <m:t>𝑛</m:t>
                        </m:r>
                      </m:e>
                      <m:sup>
                        <m:r>
                          <m:rPr>
                            <m:nor/>
                          </m:rPr>
                          <a:rPr lang="en-US" altLang="en-US" sz="2400" dirty="0">
                            <a:solidFill>
                              <a:schemeClr val="bg1"/>
                            </a:solidFill>
                            <a:latin typeface="Arial" panose="020B0604020202020204" pitchFamily="34" charset="0"/>
                          </a:rPr>
                          <m:t>∥</m:t>
                        </m:r>
                      </m:sup>
                    </m:sSup>
                    <m:d>
                      <m:dPr>
                        <m:begChr m:val="["/>
                        <m:endChr m:val="]"/>
                        <m:ctrlPr>
                          <a:rPr lang="en-GB" sz="2400" i="1" dirty="0">
                            <a:solidFill>
                              <a:schemeClr val="bg1"/>
                            </a:solidFill>
                            <a:latin typeface="Cambria Math" panose="02040503050406030204" pitchFamily="18" charset="0"/>
                          </a:rPr>
                        </m:ctrlPr>
                      </m:dPr>
                      <m:e>
                        <m:r>
                          <a:rPr lang="en-GB" sz="2400" i="1" dirty="0">
                            <a:solidFill>
                              <a:schemeClr val="bg1"/>
                            </a:solidFill>
                            <a:latin typeface="Cambria Math" panose="02040503050406030204" pitchFamily="18" charset="0"/>
                          </a:rPr>
                          <m:t>∊</m:t>
                        </m:r>
                        <m:r>
                          <m:rPr>
                            <m:nor/>
                          </m:rPr>
                          <a:rPr lang="el-GR" sz="2400">
                            <a:solidFill>
                              <a:schemeClr val="bg1"/>
                            </a:solidFill>
                          </a:rPr>
                          <m:t>Ω</m:t>
                        </m:r>
                      </m:e>
                    </m:d>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𝑠𝑖𝑛</m:t>
                        </m:r>
                      </m:e>
                      <m:sup>
                        <m:r>
                          <a:rPr lang="en-GB" sz="2400" i="1" dirty="0">
                            <a:solidFill>
                              <a:schemeClr val="bg1"/>
                            </a:solidFill>
                            <a:latin typeface="Cambria Math" panose="02040503050406030204" pitchFamily="18" charset="0"/>
                          </a:rPr>
                          <m:t>2</m:t>
                        </m:r>
                      </m:sup>
                    </m:sSup>
                    <m:r>
                      <a:rPr lang="en-GB" sz="2400">
                        <a:solidFill>
                          <a:schemeClr val="bg1"/>
                        </a:solidFill>
                        <a:latin typeface="Cambria Math" panose="02040503050406030204" pitchFamily="18" charset="0"/>
                      </a:rPr>
                      <m:t>)</m:t>
                    </m:r>
                  </m:oMath>
                </a14:m>
                <a:r>
                  <a:rPr lang="en-ZA" sz="2400" dirty="0">
                    <a:solidFill>
                      <a:schemeClr val="bg1"/>
                    </a:solidFill>
                  </a:rPr>
                  <a:t>}                          </a:t>
                </a:r>
                <a:r>
                  <a:rPr lang="en-ZA" sz="2400" dirty="0" smtClean="0">
                    <a:solidFill>
                      <a:schemeClr val="bg1"/>
                    </a:solidFill>
                  </a:rPr>
                  <a:t>(6)</a:t>
                </a:r>
                <a:endParaRPr lang="en-ZA" sz="2400" dirty="0">
                  <a:solidFill>
                    <a:schemeClr val="bg1"/>
                  </a:solidFill>
                </a:endParaRPr>
              </a:p>
              <a:p>
                <a:endParaRPr lang="en-GB" sz="2400" dirty="0">
                  <a:solidFill>
                    <a:schemeClr val="bg1"/>
                  </a:solidFill>
                </a:endParaRPr>
              </a:p>
              <a:p>
                <a14:m>
                  <m:oMath xmlns:m="http://schemas.openxmlformats.org/officeDocument/2006/math">
                    <m:sSubSup>
                      <m:sSubSupPr>
                        <m:ctrlPr>
                          <a:rPr lang="en-ZA" altLang="en-US" sz="2400" i="1">
                            <a:solidFill>
                              <a:schemeClr val="bg1"/>
                            </a:solidFill>
                            <a:latin typeface="Cambria Math" panose="02040503050406030204" pitchFamily="18" charset="0"/>
                          </a:rPr>
                        </m:ctrlPr>
                      </m:sSubSupPr>
                      <m:e>
                        <m:r>
                          <a:rPr lang="en-GB" altLang="en-US" sz="2400" i="1">
                            <a:solidFill>
                              <a:schemeClr val="bg1"/>
                            </a:solidFill>
                            <a:latin typeface="Cambria Math" panose="02040503050406030204" pitchFamily="18" charset="0"/>
                          </a:rPr>
                          <m:t>𝑘</m:t>
                        </m:r>
                      </m:e>
                      <m:sub>
                        <m:r>
                          <a:rPr lang="en-GB" altLang="en-US" sz="2400" i="1" dirty="0">
                            <a:solidFill>
                              <a:schemeClr val="bg1"/>
                            </a:solidFill>
                            <a:latin typeface="Cambria Math" panose="02040503050406030204" pitchFamily="18" charset="0"/>
                          </a:rPr>
                          <m:t>𝑣</m:t>
                        </m:r>
                      </m:sub>
                      <m:sup>
                        <m:r>
                          <m:rPr>
                            <m:nor/>
                          </m:rPr>
                          <a:rPr lang="en-US" altLang="en-US" sz="2400" dirty="0">
                            <a:solidFill>
                              <a:schemeClr val="bg1"/>
                            </a:solidFill>
                            <a:latin typeface="Arial" panose="020B0604020202020204" pitchFamily="34" charset="0"/>
                          </a:rPr>
                          <m:t>∥</m:t>
                        </m:r>
                      </m:sup>
                    </m:sSubSup>
                  </m:oMath>
                </a14:m>
                <a:r>
                  <a:rPr lang="en-ZA" sz="2400" dirty="0">
                    <a:solidFill>
                      <a:schemeClr val="bg1"/>
                    </a:solidFill>
                  </a:rPr>
                  <a:t>= </a:t>
                </a:r>
                <a14:m>
                  <m:oMath xmlns:m="http://schemas.openxmlformats.org/officeDocument/2006/math">
                    <m:nary>
                      <m:naryPr>
                        <m:ctrlPr>
                          <a:rPr lang="en-ZA" sz="2400" i="1">
                            <a:solidFill>
                              <a:schemeClr val="bg1"/>
                            </a:solidFill>
                            <a:latin typeface="Cambria Math" panose="02040503050406030204" pitchFamily="18" charset="0"/>
                          </a:rPr>
                        </m:ctrlPr>
                      </m:naryPr>
                      <m:sub>
                        <m:r>
                          <m:rPr>
                            <m:brk m:alnAt="23"/>
                          </m:rPr>
                          <a:rPr lang="en-GB" sz="2400" i="1">
                            <a:solidFill>
                              <a:schemeClr val="bg1"/>
                            </a:solidFill>
                            <a:latin typeface="Cambria Math" panose="02040503050406030204" pitchFamily="18" charset="0"/>
                          </a:rPr>
                          <m:t>0</m:t>
                        </m:r>
                      </m:sub>
                      <m:sup>
                        <m:r>
                          <a:rPr lang="en-ZA" sz="2400" i="1">
                            <a:solidFill>
                              <a:schemeClr val="bg1"/>
                            </a:solidFill>
                            <a:latin typeface="Cambria Math" panose="02040503050406030204" pitchFamily="18" charset="0"/>
                          </a:rPr>
                          <m:t>∞</m:t>
                        </m:r>
                        <m:r>
                          <m:rPr>
                            <m:nor/>
                          </m:rPr>
                          <a:rPr lang="en-ZA" sz="2400" dirty="0">
                            <a:solidFill>
                              <a:schemeClr val="bg1"/>
                            </a:solidFill>
                          </a:rPr>
                          <m:t> </m:t>
                        </m:r>
                      </m:sup>
                      <m:e>
                        <m:r>
                          <a:rPr lang="en-GB" sz="2400" i="1">
                            <a:solidFill>
                              <a:schemeClr val="bg1"/>
                            </a:solidFill>
                            <a:latin typeface="Cambria Math" panose="02040503050406030204" pitchFamily="18" charset="0"/>
                          </a:rPr>
                          <m:t>𝑑</m:t>
                        </m:r>
                        <m:r>
                          <a:rPr lang="en-GB" sz="2400" i="1">
                            <a:solidFill>
                              <a:schemeClr val="bg1"/>
                            </a:solidFill>
                            <a:latin typeface="Cambria Math" panose="02040503050406030204" pitchFamily="18" charset="0"/>
                          </a:rPr>
                          <m:t>∊</m:t>
                        </m:r>
                      </m:e>
                    </m:nary>
                    <m:nary>
                      <m:naryPr>
                        <m:ctrlPr>
                          <a:rPr lang="en-ZA" sz="2400" i="1">
                            <a:solidFill>
                              <a:schemeClr val="bg1"/>
                            </a:solidFill>
                            <a:latin typeface="Cambria Math" panose="02040503050406030204" pitchFamily="18" charset="0"/>
                          </a:rPr>
                        </m:ctrlPr>
                      </m:naryPr>
                      <m:sub>
                        <m:r>
                          <m:rPr>
                            <m:brk m:alnAt="23"/>
                          </m:rPr>
                          <a:rPr lang="en-GB" sz="2400" i="1">
                            <a:solidFill>
                              <a:schemeClr val="bg1"/>
                            </a:solidFill>
                            <a:latin typeface="Cambria Math" panose="02040503050406030204" pitchFamily="18" charset="0"/>
                          </a:rPr>
                          <m:t>4</m:t>
                        </m:r>
                        <m:r>
                          <m:rPr>
                            <m:sty m:val="p"/>
                          </m:rPr>
                          <a:rPr lang="el-GR" sz="2400" i="1">
                            <a:solidFill>
                              <a:schemeClr val="bg1"/>
                            </a:solidFill>
                            <a:latin typeface="Cambria Math" panose="02040503050406030204" pitchFamily="18" charset="0"/>
                          </a:rPr>
                          <m:t>π</m:t>
                        </m:r>
                      </m:sub>
                      <m:sup/>
                      <m:e>
                        <m:r>
                          <a:rPr lang="en-GB" sz="2400" i="1">
                            <a:solidFill>
                              <a:schemeClr val="bg1"/>
                            </a:solidFill>
                            <a:latin typeface="Cambria Math" panose="02040503050406030204" pitchFamily="18" charset="0"/>
                          </a:rPr>
                          <m:t>𝑑</m:t>
                        </m:r>
                        <m:r>
                          <m:rPr>
                            <m:nor/>
                          </m:rPr>
                          <a:rPr lang="el-GR" sz="2400">
                            <a:solidFill>
                              <a:schemeClr val="bg1"/>
                            </a:solidFill>
                          </a:rPr>
                          <m:t>Ω</m:t>
                        </m:r>
                      </m:e>
                    </m:nary>
                    <m:r>
                      <a:rPr lang="en-GB" sz="2400" i="1">
                        <a:solidFill>
                          <a:schemeClr val="bg1"/>
                        </a:solidFill>
                        <a:latin typeface="Cambria Math" panose="02040503050406030204" pitchFamily="18" charset="0"/>
                      </a:rPr>
                      <m:t>(</m:t>
                    </m:r>
                    <m:r>
                      <a:rPr lang="en-GB" sz="2400" i="1">
                        <a:solidFill>
                          <a:schemeClr val="bg1"/>
                        </a:solidFill>
                        <a:latin typeface="Cambria Math" panose="02040503050406030204" pitchFamily="18" charset="0"/>
                      </a:rPr>
                      <m:t>1</m:t>
                    </m:r>
                    <m:r>
                      <a:rPr lang="en-GB" sz="2400" i="1">
                        <a:solidFill>
                          <a:schemeClr val="bg1"/>
                        </a:solidFill>
                        <a:latin typeface="Cambria Math" panose="02040503050406030204" pitchFamily="18" charset="0"/>
                      </a:rPr>
                      <m:t>−µ)</m:t>
                    </m:r>
                  </m:oMath>
                </a14:m>
                <a:r>
                  <a:rPr lang="en-ZA" sz="2400" dirty="0">
                    <a:solidFill>
                      <a:schemeClr val="bg1"/>
                    </a:solidFill>
                  </a:rPr>
                  <a:t>X{</a:t>
                </a:r>
                <a14:m>
                  <m:oMath xmlns:m="http://schemas.openxmlformats.org/officeDocument/2006/math">
                    <m:sSub>
                      <m:sSubPr>
                        <m:ctrlPr>
                          <a:rPr lang="en-ZA" sz="2400" i="1">
                            <a:solidFill>
                              <a:schemeClr val="bg1"/>
                            </a:solidFill>
                            <a:latin typeface="Cambria Math" panose="02040503050406030204" pitchFamily="18" charset="0"/>
                          </a:rPr>
                        </m:ctrlPr>
                      </m:sSubPr>
                      <m:e>
                        <m:sSup>
                          <m:sSupPr>
                            <m:ctrlPr>
                              <a:rPr lang="en-ZA" sz="2400" i="1">
                                <a:solidFill>
                                  <a:schemeClr val="bg1"/>
                                </a:solidFill>
                                <a:latin typeface="Cambria Math" panose="02040503050406030204" pitchFamily="18" charset="0"/>
                              </a:rPr>
                            </m:ctrlPr>
                          </m:sSupPr>
                          <m:e>
                            <m:r>
                              <m:rPr>
                                <m:sty m:val="p"/>
                              </m:rPr>
                              <a:rPr lang="el-GR" sz="2400" i="1">
                                <a:solidFill>
                                  <a:schemeClr val="bg1"/>
                                </a:solidFill>
                                <a:latin typeface="Cambria Math" panose="02040503050406030204" pitchFamily="18" charset="0"/>
                              </a:rPr>
                              <m:t>σ</m:t>
                            </m:r>
                          </m:e>
                          <m:sup>
                            <m:r>
                              <m:rPr>
                                <m:nor/>
                              </m:rPr>
                              <a:rPr lang="en-US" altLang="en-US" sz="2400" dirty="0">
                                <a:solidFill>
                                  <a:schemeClr val="bg1"/>
                                </a:solidFill>
                                <a:latin typeface="Arial" panose="020B0604020202020204" pitchFamily="34" charset="0"/>
                              </a:rPr>
                              <m:t>∥</m:t>
                            </m:r>
                          </m:sup>
                        </m:sSup>
                      </m:e>
                      <m:sub>
                        <m:r>
                          <m:rPr>
                            <m:sty m:val="p"/>
                          </m:rPr>
                          <a:rPr lang="el-GR" sz="2400" i="1">
                            <a:solidFill>
                              <a:schemeClr val="bg1"/>
                            </a:solidFill>
                            <a:latin typeface="Cambria Math" panose="02040503050406030204" pitchFamily="18" charset="0"/>
                          </a:rPr>
                          <m:t>ϒϒ</m:t>
                        </m:r>
                        <m:r>
                          <a:rPr lang="en-GB" sz="2400" i="1">
                            <a:solidFill>
                              <a:schemeClr val="bg1"/>
                            </a:solidFill>
                            <a:latin typeface="Cambria Math" panose="02040503050406030204" pitchFamily="18" charset="0"/>
                          </a:rPr>
                          <m:t> </m:t>
                        </m:r>
                      </m:sub>
                    </m:sSub>
                  </m:oMath>
                </a14:m>
                <a:r>
                  <a:rPr lang="en-ZA" sz="2400" dirty="0">
                    <a:solidFill>
                      <a:schemeClr val="bg1"/>
                    </a:solidFill>
                  </a:rPr>
                  <a:t>(</a:t>
                </a:r>
                <a14:m>
                  <m:oMath xmlns:m="http://schemas.openxmlformats.org/officeDocument/2006/math">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𝑛</m:t>
                        </m:r>
                      </m:e>
                      <m:sup>
                        <m:r>
                          <m:rPr>
                            <m:nor/>
                          </m:rPr>
                          <a:rPr lang="en-US" altLang="en-US" sz="2400" dirty="0">
                            <a:solidFill>
                              <a:schemeClr val="bg1"/>
                            </a:solidFill>
                            <a:latin typeface="Arial" panose="020B0604020202020204" pitchFamily="34" charset="0"/>
                          </a:rPr>
                          <m:t>∥</m:t>
                        </m:r>
                      </m:sup>
                    </m:sSup>
                    <m:d>
                      <m:dPr>
                        <m:begChr m:val="["/>
                        <m:endChr m:val="]"/>
                        <m:ctrlPr>
                          <a:rPr lang="en-GB" sz="2400" i="1" dirty="0">
                            <a:solidFill>
                              <a:schemeClr val="bg1"/>
                            </a:solidFill>
                            <a:latin typeface="Cambria Math" panose="02040503050406030204" pitchFamily="18" charset="0"/>
                          </a:rPr>
                        </m:ctrlPr>
                      </m:dPr>
                      <m:e>
                        <m:r>
                          <a:rPr lang="en-GB" sz="2400" i="1" dirty="0">
                            <a:solidFill>
                              <a:schemeClr val="bg1"/>
                            </a:solidFill>
                            <a:latin typeface="Cambria Math" panose="02040503050406030204" pitchFamily="18" charset="0"/>
                          </a:rPr>
                          <m:t>∊,</m:t>
                        </m:r>
                        <m:r>
                          <m:rPr>
                            <m:nor/>
                          </m:rPr>
                          <a:rPr lang="el-GR" sz="2400">
                            <a:solidFill>
                              <a:schemeClr val="bg1"/>
                            </a:solidFill>
                          </a:rPr>
                          <m:t>Ω</m:t>
                        </m:r>
                      </m:e>
                    </m:d>
                  </m:oMath>
                </a14:m>
                <a:r>
                  <a:rPr lang="en-ZA" sz="2400" dirty="0">
                    <a:solidFill>
                      <a:schemeClr val="bg1"/>
                    </a:solidFill>
                  </a:rPr>
                  <a:t> </a:t>
                </a:r>
                <a14:m>
                  <m:oMath xmlns:m="http://schemas.openxmlformats.org/officeDocument/2006/math">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𝑐𝑜𝑠</m:t>
                        </m:r>
                      </m:e>
                      <m:sup>
                        <m:r>
                          <a:rPr lang="en-GB" sz="2400" i="1" dirty="0">
                            <a:solidFill>
                              <a:schemeClr val="bg1"/>
                            </a:solidFill>
                            <a:latin typeface="Cambria Math" panose="02040503050406030204" pitchFamily="18" charset="0"/>
                          </a:rPr>
                          <m:t>2</m:t>
                        </m:r>
                      </m:sup>
                    </m:sSup>
                  </m:oMath>
                </a14:m>
                <a:r>
                  <a:rPr lang="en-ZA" sz="2400" dirty="0">
                    <a:solidFill>
                      <a:schemeClr val="bg1"/>
                    </a:solidFill>
                  </a:rPr>
                  <a:t>+ </a:t>
                </a:r>
                <a14:m>
                  <m:oMath xmlns:m="http://schemas.openxmlformats.org/officeDocument/2006/math">
                    <m:sSup>
                      <m:sSupPr>
                        <m:ctrlPr>
                          <a:rPr lang="en-ZA" sz="2400" i="1">
                            <a:solidFill>
                              <a:schemeClr val="bg1"/>
                            </a:solidFill>
                            <a:latin typeface="Cambria Math" panose="02040503050406030204" pitchFamily="18" charset="0"/>
                          </a:rPr>
                        </m:ctrlPr>
                      </m:sSupPr>
                      <m:e>
                        <m:r>
                          <a:rPr lang="en-GB" sz="2400" i="1">
                            <a:solidFill>
                              <a:schemeClr val="bg1"/>
                            </a:solidFill>
                            <a:latin typeface="Cambria Math" panose="02040503050406030204" pitchFamily="18" charset="0"/>
                          </a:rPr>
                          <m:t>𝑛</m:t>
                        </m:r>
                      </m:e>
                      <m:sup>
                        <m:r>
                          <m:rPr>
                            <m:nor/>
                          </m:rPr>
                          <a:rPr lang="en-US" altLang="en-US" sz="2400" dirty="0">
                            <a:solidFill>
                              <a:schemeClr val="bg1"/>
                            </a:solidFill>
                            <a:latin typeface="Arial" panose="020B0604020202020204" pitchFamily="34" charset="0"/>
                          </a:rPr>
                          <m:t>⊥</m:t>
                        </m:r>
                      </m:sup>
                    </m:sSup>
                    <m:d>
                      <m:dPr>
                        <m:begChr m:val="["/>
                        <m:endChr m:val="]"/>
                        <m:ctrlPr>
                          <a:rPr lang="en-GB" sz="2400" i="1" dirty="0">
                            <a:solidFill>
                              <a:schemeClr val="bg1"/>
                            </a:solidFill>
                            <a:latin typeface="Cambria Math" panose="02040503050406030204" pitchFamily="18" charset="0"/>
                          </a:rPr>
                        </m:ctrlPr>
                      </m:dPr>
                      <m:e>
                        <m:r>
                          <a:rPr lang="en-GB" sz="2400" i="1" dirty="0">
                            <a:solidFill>
                              <a:schemeClr val="bg1"/>
                            </a:solidFill>
                            <a:latin typeface="Cambria Math" panose="02040503050406030204" pitchFamily="18" charset="0"/>
                          </a:rPr>
                          <m:t>∊,</m:t>
                        </m:r>
                        <m:r>
                          <m:rPr>
                            <m:nor/>
                          </m:rPr>
                          <a:rPr lang="el-GR" sz="2400">
                            <a:solidFill>
                              <a:schemeClr val="bg1"/>
                            </a:solidFill>
                          </a:rPr>
                          <m:t>Ω</m:t>
                        </m:r>
                      </m:e>
                    </m:d>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𝑠𝑖𝑛</m:t>
                        </m:r>
                      </m:e>
                      <m:sup>
                        <m:r>
                          <a:rPr lang="en-GB" sz="2400" i="1" dirty="0">
                            <a:solidFill>
                              <a:schemeClr val="bg1"/>
                            </a:solidFill>
                            <a:latin typeface="Cambria Math" panose="02040503050406030204" pitchFamily="18" charset="0"/>
                          </a:rPr>
                          <m:t>2</m:t>
                        </m:r>
                      </m:sup>
                    </m:sSup>
                    <m:r>
                      <a:rPr lang="en-GB" sz="2400" i="1" dirty="0">
                        <a:solidFill>
                          <a:schemeClr val="bg1"/>
                        </a:solidFill>
                        <a:latin typeface="Cambria Math" panose="02040503050406030204" pitchFamily="18" charset="0"/>
                      </a:rPr>
                      <m:t>)+</m:t>
                    </m:r>
                    <m:sSub>
                      <m:sSubPr>
                        <m:ctrlPr>
                          <a:rPr lang="en-ZA" sz="2400" i="1">
                            <a:solidFill>
                              <a:schemeClr val="bg1"/>
                            </a:solidFill>
                            <a:latin typeface="Cambria Math" panose="02040503050406030204" pitchFamily="18" charset="0"/>
                          </a:rPr>
                        </m:ctrlPr>
                      </m:sSubPr>
                      <m:e>
                        <m:sSup>
                          <m:sSupPr>
                            <m:ctrlPr>
                              <a:rPr lang="en-ZA" sz="2400" i="1">
                                <a:solidFill>
                                  <a:schemeClr val="bg1"/>
                                </a:solidFill>
                                <a:latin typeface="Cambria Math" panose="02040503050406030204" pitchFamily="18" charset="0"/>
                              </a:rPr>
                            </m:ctrlPr>
                          </m:sSupPr>
                          <m:e>
                            <m:r>
                              <m:rPr>
                                <m:sty m:val="p"/>
                              </m:rPr>
                              <a:rPr lang="el-GR" sz="2400" i="1">
                                <a:solidFill>
                                  <a:schemeClr val="bg1"/>
                                </a:solidFill>
                                <a:latin typeface="Cambria Math" panose="02040503050406030204" pitchFamily="18" charset="0"/>
                              </a:rPr>
                              <m:t>σ</m:t>
                            </m:r>
                          </m:e>
                          <m:sup>
                            <m:r>
                              <m:rPr>
                                <m:nor/>
                              </m:rPr>
                              <a:rPr lang="en-US" altLang="en-US" sz="2400" dirty="0">
                                <a:solidFill>
                                  <a:schemeClr val="bg1"/>
                                </a:solidFill>
                                <a:latin typeface="Arial" panose="020B0604020202020204" pitchFamily="34" charset="0"/>
                              </a:rPr>
                              <m:t>⊥</m:t>
                            </m:r>
                          </m:sup>
                        </m:sSup>
                      </m:e>
                      <m:sub>
                        <m:r>
                          <m:rPr>
                            <m:sty m:val="p"/>
                          </m:rPr>
                          <a:rPr lang="el-GR" sz="2400" i="1">
                            <a:solidFill>
                              <a:schemeClr val="bg1"/>
                            </a:solidFill>
                            <a:latin typeface="Cambria Math" panose="02040503050406030204" pitchFamily="18" charset="0"/>
                          </a:rPr>
                          <m:t>ϒϒ</m:t>
                        </m:r>
                        <m:r>
                          <a:rPr lang="en-GB" sz="2400" i="1">
                            <a:solidFill>
                              <a:schemeClr val="bg1"/>
                            </a:solidFill>
                            <a:latin typeface="Cambria Math" panose="02040503050406030204" pitchFamily="18" charset="0"/>
                          </a:rPr>
                          <m:t> </m:t>
                        </m:r>
                      </m:sub>
                    </m:sSub>
                    <m:r>
                      <a:rPr lang="en-GB" sz="2400">
                        <a:solidFill>
                          <a:schemeClr val="bg1"/>
                        </a:solidFill>
                        <a:latin typeface="Cambria Math" panose="02040503050406030204" pitchFamily="18" charset="0"/>
                      </a:rPr>
                      <m:t>(</m:t>
                    </m:r>
                    <m:sSup>
                      <m:sSupPr>
                        <m:ctrlPr>
                          <a:rPr lang="en-ZA" sz="2400" i="1">
                            <a:solidFill>
                              <a:schemeClr val="bg1"/>
                            </a:solidFill>
                            <a:latin typeface="Cambria Math" panose="02040503050406030204" pitchFamily="18" charset="0"/>
                          </a:rPr>
                        </m:ctrlPr>
                      </m:sSupPr>
                      <m:e>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𝑛</m:t>
                            </m:r>
                          </m:e>
                          <m:sup>
                            <m:r>
                              <m:rPr>
                                <m:nor/>
                              </m:rPr>
                              <a:rPr lang="en-US" altLang="en-US" sz="2400" dirty="0">
                                <a:solidFill>
                                  <a:schemeClr val="bg1"/>
                                </a:solidFill>
                                <a:latin typeface="Arial" panose="020B0604020202020204" pitchFamily="34" charset="0"/>
                              </a:rPr>
                              <m:t>⊥</m:t>
                            </m:r>
                          </m:sup>
                        </m:sSup>
                        <m:d>
                          <m:dPr>
                            <m:begChr m:val="["/>
                            <m:endChr m:val="]"/>
                            <m:ctrlPr>
                              <a:rPr lang="en-GB" sz="2400" i="1" dirty="0">
                                <a:solidFill>
                                  <a:schemeClr val="bg1"/>
                                </a:solidFill>
                                <a:latin typeface="Cambria Math" panose="02040503050406030204" pitchFamily="18" charset="0"/>
                              </a:rPr>
                            </m:ctrlPr>
                          </m:dPr>
                          <m:e>
                            <m:r>
                              <a:rPr lang="en-GB" sz="2400" i="1" dirty="0">
                                <a:solidFill>
                                  <a:schemeClr val="bg1"/>
                                </a:solidFill>
                                <a:latin typeface="Cambria Math" panose="02040503050406030204" pitchFamily="18" charset="0"/>
                              </a:rPr>
                              <m:t>∊,</m:t>
                            </m:r>
                            <m:r>
                              <m:rPr>
                                <m:nor/>
                              </m:rPr>
                              <a:rPr lang="el-GR" sz="2400">
                                <a:solidFill>
                                  <a:schemeClr val="bg1"/>
                                </a:solidFill>
                              </a:rPr>
                              <m:t>Ω</m:t>
                            </m:r>
                          </m:e>
                        </m:d>
                        <m:r>
                          <m:rPr>
                            <m:nor/>
                          </m:rPr>
                          <a:rPr lang="en-ZA" sz="2400" dirty="0">
                            <a:solidFill>
                              <a:schemeClr val="bg1"/>
                            </a:solidFill>
                          </a:rPr>
                          <m:t> </m:t>
                        </m:r>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𝑠𝑖𝑛</m:t>
                            </m:r>
                          </m:e>
                          <m:sup>
                            <m:r>
                              <a:rPr lang="en-GB" sz="2400" i="1" dirty="0">
                                <a:solidFill>
                                  <a:schemeClr val="bg1"/>
                                </a:solidFill>
                                <a:latin typeface="Cambria Math" panose="02040503050406030204" pitchFamily="18" charset="0"/>
                              </a:rPr>
                              <m:t>2</m:t>
                            </m:r>
                          </m:sup>
                        </m:sSup>
                        <m:r>
                          <a:rPr lang="en-GB" sz="2400" i="1">
                            <a:solidFill>
                              <a:schemeClr val="bg1"/>
                            </a:solidFill>
                            <a:latin typeface="Cambria Math" panose="02040503050406030204" pitchFamily="18" charset="0"/>
                          </a:rPr>
                          <m:t>+</m:t>
                        </m:r>
                        <m:r>
                          <a:rPr lang="en-GB" sz="2400" i="1">
                            <a:solidFill>
                              <a:schemeClr val="bg1"/>
                            </a:solidFill>
                            <a:latin typeface="Cambria Math" panose="02040503050406030204" pitchFamily="18" charset="0"/>
                          </a:rPr>
                          <m:t>𝑛</m:t>
                        </m:r>
                      </m:e>
                      <m:sup>
                        <m:r>
                          <m:rPr>
                            <m:nor/>
                          </m:rPr>
                          <a:rPr lang="en-US" altLang="en-US" sz="2400" dirty="0">
                            <a:solidFill>
                              <a:schemeClr val="bg1"/>
                            </a:solidFill>
                            <a:latin typeface="Arial" panose="020B0604020202020204" pitchFamily="34" charset="0"/>
                          </a:rPr>
                          <m:t>∥</m:t>
                        </m:r>
                      </m:sup>
                    </m:sSup>
                    <m:d>
                      <m:dPr>
                        <m:begChr m:val="["/>
                        <m:endChr m:val="]"/>
                        <m:ctrlPr>
                          <a:rPr lang="en-GB" sz="2400" i="1" dirty="0">
                            <a:solidFill>
                              <a:schemeClr val="bg1"/>
                            </a:solidFill>
                            <a:latin typeface="Cambria Math" panose="02040503050406030204" pitchFamily="18" charset="0"/>
                          </a:rPr>
                        </m:ctrlPr>
                      </m:dPr>
                      <m:e>
                        <m:r>
                          <a:rPr lang="en-GB" sz="2400" i="1" dirty="0">
                            <a:solidFill>
                              <a:schemeClr val="bg1"/>
                            </a:solidFill>
                            <a:latin typeface="Cambria Math" panose="02040503050406030204" pitchFamily="18" charset="0"/>
                          </a:rPr>
                          <m:t>∊</m:t>
                        </m:r>
                        <m:r>
                          <m:rPr>
                            <m:nor/>
                          </m:rPr>
                          <a:rPr lang="el-GR" sz="2400">
                            <a:solidFill>
                              <a:schemeClr val="bg1"/>
                            </a:solidFill>
                          </a:rPr>
                          <m:t>Ω</m:t>
                        </m:r>
                      </m:e>
                    </m:d>
                    <m:sSup>
                      <m:sSupPr>
                        <m:ctrlPr>
                          <a:rPr lang="en-ZA" sz="2400" i="1" dirty="0">
                            <a:solidFill>
                              <a:schemeClr val="bg1"/>
                            </a:solidFill>
                            <a:latin typeface="Cambria Math" panose="02040503050406030204" pitchFamily="18" charset="0"/>
                          </a:rPr>
                        </m:ctrlPr>
                      </m:sSupPr>
                      <m:e>
                        <m:r>
                          <a:rPr lang="en-GB" sz="2400" i="1" dirty="0">
                            <a:solidFill>
                              <a:schemeClr val="bg1"/>
                            </a:solidFill>
                            <a:latin typeface="Cambria Math" panose="02040503050406030204" pitchFamily="18" charset="0"/>
                          </a:rPr>
                          <m:t>𝑠𝑖𝑛</m:t>
                        </m:r>
                      </m:e>
                      <m:sup>
                        <m:r>
                          <a:rPr lang="en-GB" sz="2400" i="1" dirty="0">
                            <a:solidFill>
                              <a:schemeClr val="bg1"/>
                            </a:solidFill>
                            <a:latin typeface="Cambria Math" panose="02040503050406030204" pitchFamily="18" charset="0"/>
                          </a:rPr>
                          <m:t>2</m:t>
                        </m:r>
                      </m:sup>
                    </m:sSup>
                    <m:r>
                      <a:rPr lang="en-GB" sz="2400">
                        <a:solidFill>
                          <a:schemeClr val="bg1"/>
                        </a:solidFill>
                        <a:latin typeface="Cambria Math" panose="02040503050406030204" pitchFamily="18" charset="0"/>
                      </a:rPr>
                      <m:t>)</m:t>
                    </m:r>
                  </m:oMath>
                </a14:m>
                <a:r>
                  <a:rPr lang="en-ZA" sz="2400" dirty="0">
                    <a:solidFill>
                      <a:schemeClr val="bg1"/>
                    </a:solidFill>
                  </a:rPr>
                  <a:t>}                </a:t>
                </a:r>
                <a:r>
                  <a:rPr lang="en-ZA" sz="2400" dirty="0" smtClean="0">
                    <a:solidFill>
                      <a:schemeClr val="bg1"/>
                    </a:solidFill>
                  </a:rPr>
                  <a:t>(7)</a:t>
                </a:r>
                <a:endParaRPr lang="en-ZA" sz="2400" dirty="0">
                  <a:solidFill>
                    <a:schemeClr val="bg1"/>
                  </a:solidFill>
                </a:endParaRPr>
              </a:p>
              <a:p>
                <a:endParaRPr lang="en-GB" sz="2400" dirty="0">
                  <a:solidFill>
                    <a:schemeClr val="bg1"/>
                  </a:solidFill>
                </a:endParaRPr>
              </a:p>
              <a:p>
                <a:endParaRPr sz="2400" b="1" dirty="0">
                  <a:solidFill>
                    <a:srgbClr val="2DD2C3"/>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640080" y="893179"/>
                <a:ext cx="10779760" cy="4243406"/>
              </a:xfrm>
              <a:prstGeom prst="rect">
                <a:avLst/>
              </a:prstGeom>
              <a:blipFill>
                <a:blip r:embed="rId3"/>
                <a:stretch>
                  <a:fillRect l="-848"/>
                </a:stretch>
              </a:blipFill>
            </p:spPr>
            <p:txBody>
              <a:bodyPr/>
              <a:lstStyle/>
              <a:p>
                <a:r>
                  <a:rPr lang="en-ZA">
                    <a:noFill/>
                  </a:rPr>
                  <a:t> </a:t>
                </a:r>
              </a:p>
            </p:txBody>
          </p:sp>
        </mc:Fallback>
      </mc:AlternateContent>
    </p:spTree>
    <p:extLst>
      <p:ext uri="{BB962C8B-B14F-4D97-AF65-F5344CB8AC3E}">
        <p14:creationId xmlns:p14="http://schemas.microsoft.com/office/powerpoint/2010/main" val="3896828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r>
              <a:rPr sz="1100" b="1">
                <a:solidFill>
                  <a:srgbClr val="2DD2C3"/>
                </a:solidFill>
              </a:rPr>
              <a:t>03 • MACROPHYSICS</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a:solidFill>
                  <a:srgbClr val="F8FAFC"/>
                </a:solidFill>
                <a:latin typeface="Aptos"/>
              </a:rPr>
              <a:t>STEP 2 — THE SOURCE: the cross-section difference becomes opacity</a:t>
            </a:r>
          </a:p>
        </p:txBody>
      </p:sp>
      <p:pic>
        <p:nvPicPr>
          <p:cNvPr id="5" name="Picture 4" descr="slide33_0.png"/>
          <p:cNvPicPr>
            <a:picLocks noChangeAspect="1"/>
          </p:cNvPicPr>
          <p:nvPr/>
        </p:nvPicPr>
        <p:blipFill>
          <a:blip r:embed="rId3"/>
          <a:stretch>
            <a:fillRect/>
          </a:stretch>
        </p:blipFill>
        <p:spPr>
          <a:xfrm>
            <a:off x="594360" y="1554480"/>
            <a:ext cx="6507776" cy="4529060"/>
          </a:xfrm>
          <a:prstGeom prst="rect">
            <a:avLst/>
          </a:prstGeom>
        </p:spPr>
      </p:pic>
      <p:sp>
        <p:nvSpPr>
          <p:cNvPr id="6" name="Rounded Rectangle 5"/>
          <p:cNvSpPr/>
          <p:nvPr/>
        </p:nvSpPr>
        <p:spPr>
          <a:xfrm>
            <a:off x="7635240" y="1554480"/>
            <a:ext cx="3931920" cy="123444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799831" y="1691639"/>
            <a:ext cx="3602736" cy="320040"/>
          </a:xfrm>
          <a:prstGeom prst="rect">
            <a:avLst/>
          </a:prstGeom>
          <a:noFill/>
        </p:spPr>
        <p:txBody>
          <a:bodyPr wrap="square" anchor="t">
            <a:spAutoFit/>
          </a:bodyPr>
          <a:lstStyle/>
          <a:p>
            <a:pPr algn="l"/>
            <a:r>
              <a:rPr sz="1400" b="1">
                <a:solidFill>
                  <a:srgbClr val="2FBFAD"/>
                </a:solidFill>
                <a:latin typeface="Aptos"/>
              </a:rPr>
              <a:t>WHAT IS PLOTTED</a:t>
            </a:r>
          </a:p>
        </p:txBody>
      </p:sp>
      <p:sp>
        <p:nvSpPr>
          <p:cNvPr id="8" name="TextBox 7"/>
          <p:cNvSpPr txBox="1"/>
          <p:nvPr/>
        </p:nvSpPr>
        <p:spPr>
          <a:xfrm>
            <a:off x="7799831" y="2084831"/>
            <a:ext cx="3602736" cy="576072"/>
          </a:xfrm>
          <a:prstGeom prst="rect">
            <a:avLst/>
          </a:prstGeom>
          <a:noFill/>
        </p:spPr>
        <p:txBody>
          <a:bodyPr wrap="square" anchor="t">
            <a:spAutoFit/>
          </a:bodyPr>
          <a:lstStyle/>
          <a:p>
            <a:pPr algn="l"/>
            <a:r>
              <a:rPr sz="1500" b="0">
                <a:solidFill>
                  <a:srgbClr val="F8FAFC"/>
                </a:solidFill>
                <a:latin typeface="Aptos"/>
              </a:rPr>
              <a:t>τ</a:t>
            </a:r>
            <a:r>
              <a:rPr sz="1500" b="0" baseline="-25000">
                <a:solidFill>
                  <a:srgbClr val="F8FAFC"/>
                </a:solidFill>
                <a:latin typeface="Aptos"/>
              </a:rPr>
              <a:t>γγ</a:t>
            </a:r>
            <a:r>
              <a:rPr sz="1500" b="0">
                <a:solidFill>
                  <a:srgbClr val="F8FAFC"/>
                </a:solidFill>
                <a:latin typeface="Aptos"/>
              </a:rPr>
              <a:t> versus γ-ray energy, for α=0.5 and ℓ=1.</a:t>
            </a:r>
          </a:p>
        </p:txBody>
      </p:sp>
      <p:sp>
        <p:nvSpPr>
          <p:cNvPr id="9" name="Rounded Rectangle 8"/>
          <p:cNvSpPr/>
          <p:nvPr/>
        </p:nvSpPr>
        <p:spPr>
          <a:xfrm>
            <a:off x="7635240" y="2971800"/>
            <a:ext cx="3931920" cy="100584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99831" y="3108960"/>
            <a:ext cx="3602736" cy="320040"/>
          </a:xfrm>
          <a:prstGeom prst="rect">
            <a:avLst/>
          </a:prstGeom>
          <a:noFill/>
        </p:spPr>
        <p:txBody>
          <a:bodyPr wrap="square" anchor="t">
            <a:spAutoFit/>
          </a:bodyPr>
          <a:lstStyle/>
          <a:p>
            <a:pPr algn="l"/>
            <a:r>
              <a:rPr sz="1400" b="1">
                <a:solidFill>
                  <a:srgbClr val="F5A623"/>
                </a:solidFill>
                <a:latin typeface="Aptos"/>
              </a:rPr>
              <a:t>KEY ORDERING</a:t>
            </a:r>
          </a:p>
        </p:txBody>
      </p:sp>
      <mc:AlternateContent xmlns:mc="http://schemas.openxmlformats.org/markup-compatibility/2006" xmlns:a14="http://schemas.microsoft.com/office/drawing/2010/main">
        <mc:Choice Requires="a14">
          <p:sp>
            <p:nvSpPr>
              <p:cNvPr id="11" name="TextBox 10"/>
              <p:cNvSpPr txBox="1"/>
              <p:nvPr/>
            </p:nvSpPr>
            <p:spPr>
              <a:xfrm>
                <a:off x="7799831" y="3502152"/>
                <a:ext cx="3602736" cy="471219"/>
              </a:xfrm>
              <a:prstGeom prst="rect">
                <a:avLst/>
              </a:prstGeom>
              <a:noFill/>
            </p:spPr>
            <p:txBody>
              <a:bodyPr wrap="square" anchor="t">
                <a:spAutoFit/>
              </a:bodyPr>
              <a:lstStyle/>
              <a:p>
                <a14:m>
                  <m:oMath xmlns:m="http://schemas.openxmlformats.org/officeDocument/2006/math">
                    <m:sSub>
                      <m:sSubPr>
                        <m:ctrlPr>
                          <a:rPr lang="ar-AE" sz="2200" b="0" i="1" smtClean="0">
                            <a:solidFill>
                              <a:srgbClr val="F8FAFC"/>
                            </a:solidFill>
                            <a:latin typeface="Cambria Math" panose="02040503050406030204" pitchFamily="18" charset="0"/>
                          </a:rPr>
                        </m:ctrlPr>
                      </m:sSubPr>
                      <m:e>
                        <m:r>
                          <a:rPr lang="ar-AE" sz="2200" b="0" i="1" smtClean="0">
                            <a:solidFill>
                              <a:srgbClr val="F8FAFC"/>
                            </a:solidFill>
                            <a:latin typeface="Cambria Math" panose="02040503050406030204" pitchFamily="18" charset="0"/>
                          </a:rPr>
                          <m:t>𝑇</m:t>
                        </m:r>
                      </m:e>
                      <m:sub>
                        <m:r>
                          <m:rPr>
                            <m:nor/>
                          </m:rPr>
                          <a:rPr lang="el-GR" sz="2200" dirty="0">
                            <a:solidFill>
                              <a:srgbClr val="F8FAFC"/>
                            </a:solidFill>
                            <a:latin typeface="Aptos"/>
                          </a:rPr>
                          <m:t>∥</m:t>
                        </m:r>
                      </m:sub>
                    </m:sSub>
                  </m:oMath>
                </a14:m>
                <a:r>
                  <a:rPr lang="el-GR" sz="2200" b="0" dirty="0" smtClean="0">
                    <a:solidFill>
                      <a:srgbClr val="F8FAFC"/>
                    </a:solidFill>
                    <a:latin typeface="Aptos"/>
                  </a:rPr>
                  <a:t> </a:t>
                </a:r>
                <a:r>
                  <a:rPr lang="el-GR" sz="2200" b="0" dirty="0">
                    <a:solidFill>
                      <a:srgbClr val="F8FAFC"/>
                    </a:solidFill>
                    <a:latin typeface="Aptos"/>
                  </a:rPr>
                  <a:t>&gt; </a:t>
                </a:r>
                <a:r>
                  <a:rPr lang="el-GR" sz="2200" b="0" dirty="0" err="1">
                    <a:solidFill>
                      <a:srgbClr val="F8FAFC"/>
                    </a:solidFill>
                    <a:latin typeface="Aptos"/>
                  </a:rPr>
                  <a:t>τ</a:t>
                </a:r>
                <a:r>
                  <a:rPr lang="en-ZA" sz="2200" b="0" baseline="-25000" dirty="0" err="1">
                    <a:solidFill>
                      <a:srgbClr val="F8FAFC"/>
                    </a:solidFill>
                    <a:latin typeface="Aptos"/>
                  </a:rPr>
                  <a:t>avg</a:t>
                </a:r>
                <a:r>
                  <a:rPr lang="en-ZA" sz="2200" b="0" dirty="0">
                    <a:solidFill>
                      <a:srgbClr val="F8FAFC"/>
                    </a:solidFill>
                    <a:latin typeface="Aptos"/>
                  </a:rPr>
                  <a:t> &gt; </a:t>
                </a:r>
                <a14:m>
                  <m:oMath xmlns:m="http://schemas.openxmlformats.org/officeDocument/2006/math">
                    <m:sSub>
                      <m:sSubPr>
                        <m:ctrlPr>
                          <a:rPr lang="en-ZA" sz="2200" b="0" i="1" smtClean="0">
                            <a:solidFill>
                              <a:srgbClr val="F8FAFC"/>
                            </a:solidFill>
                            <a:latin typeface="Cambria Math" panose="02040503050406030204" pitchFamily="18" charset="0"/>
                          </a:rPr>
                        </m:ctrlPr>
                      </m:sSubPr>
                      <m:e>
                        <m:r>
                          <m:rPr>
                            <m:nor/>
                          </m:rPr>
                          <a:rPr lang="el-GR" sz="2200" dirty="0">
                            <a:solidFill>
                              <a:srgbClr val="F8FAFC"/>
                            </a:solidFill>
                            <a:latin typeface="Aptos"/>
                          </a:rPr>
                          <m:t>τ</m:t>
                        </m:r>
                      </m:e>
                      <m:sub>
                        <m:r>
                          <m:rPr>
                            <m:nor/>
                          </m:rPr>
                          <a:rPr lang="el-GR" sz="2200" dirty="0">
                            <a:solidFill>
                              <a:srgbClr val="F8FAFC"/>
                            </a:solidFill>
                            <a:latin typeface="Aptos"/>
                          </a:rPr>
                          <m:t>⊥ </m:t>
                        </m:r>
                      </m:sub>
                    </m:sSub>
                  </m:oMath>
                </a14:m>
                <a:endParaRPr sz="2200" b="0" dirty="0">
                  <a:solidFill>
                    <a:srgbClr val="F8FAFC"/>
                  </a:solidFill>
                  <a:latin typeface="Aptos"/>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7799831" y="3502152"/>
                <a:ext cx="3602736" cy="471219"/>
              </a:xfrm>
              <a:prstGeom prst="rect">
                <a:avLst/>
              </a:prstGeom>
              <a:blipFill>
                <a:blip r:embed="rId4"/>
                <a:stretch>
                  <a:fillRect t="-9091" b="-16883"/>
                </a:stretch>
              </a:blipFill>
            </p:spPr>
            <p:txBody>
              <a:bodyPr/>
              <a:lstStyle/>
              <a:p>
                <a:r>
                  <a:rPr lang="en-ZA">
                    <a:noFill/>
                  </a:rPr>
                  <a:t> </a:t>
                </a:r>
              </a:p>
            </p:txBody>
          </p:sp>
        </mc:Fallback>
      </mc:AlternateContent>
      <p:sp>
        <p:nvSpPr>
          <p:cNvPr id="12" name="Rounded Rectangle 11"/>
          <p:cNvSpPr/>
          <p:nvPr/>
        </p:nvSpPr>
        <p:spPr>
          <a:xfrm>
            <a:off x="7635240" y="4224528"/>
            <a:ext cx="3931920" cy="1883309"/>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799831" y="4297680"/>
            <a:ext cx="3602736" cy="320040"/>
          </a:xfrm>
          <a:prstGeom prst="rect">
            <a:avLst/>
          </a:prstGeom>
          <a:noFill/>
        </p:spPr>
        <p:txBody>
          <a:bodyPr wrap="square" anchor="t">
            <a:spAutoFit/>
          </a:bodyPr>
          <a:lstStyle/>
          <a:p>
            <a:pPr algn="l"/>
            <a:r>
              <a:rPr sz="1400" b="1">
                <a:solidFill>
                  <a:srgbClr val="E05C5C"/>
                </a:solidFill>
                <a:latin typeface="Aptos"/>
              </a:rPr>
              <a:t>THE BRIDGE TO ASTROPHYSICS</a:t>
            </a:r>
          </a:p>
        </p:txBody>
      </p:sp>
      <mc:AlternateContent xmlns:mc="http://schemas.openxmlformats.org/markup-compatibility/2006" xmlns:a14="http://schemas.microsoft.com/office/drawing/2010/main">
        <mc:Choice Requires="a14">
          <p:sp>
            <p:nvSpPr>
              <p:cNvPr id="14" name="TextBox 13"/>
              <p:cNvSpPr txBox="1"/>
              <p:nvPr/>
            </p:nvSpPr>
            <p:spPr>
              <a:xfrm>
                <a:off x="7799831" y="4690872"/>
                <a:ext cx="3602736" cy="1297150"/>
              </a:xfrm>
              <a:prstGeom prst="rect">
                <a:avLst/>
              </a:prstGeom>
              <a:noFill/>
            </p:spPr>
            <p:txBody>
              <a:bodyPr wrap="square" anchor="t">
                <a:spAutoFit/>
              </a:bodyPr>
              <a:lstStyle/>
              <a:p>
                <a:r>
                  <a:rPr lang="en-ZA" sz="1500" b="0" dirty="0" smtClean="0">
                    <a:solidFill>
                      <a:srgbClr val="F8FAFC"/>
                    </a:solidFill>
                    <a:latin typeface="Aptos"/>
                  </a:rPr>
                  <a:t>The microscopic difference survives the integration over target photons and appears as different source transparency.</a:t>
                </a:r>
                <a:r>
                  <a:rPr lang="en-ZA" sz="1600" b="1" dirty="0">
                    <a:solidFill>
                      <a:srgbClr val="F8FAFC"/>
                    </a:solidFill>
                  </a:rPr>
                  <a:t> </a:t>
                </a:r>
                <a14:m>
                  <m:oMath xmlns:m="http://schemas.openxmlformats.org/officeDocument/2006/math">
                    <m:r>
                      <m:rPr>
                        <m:nor/>
                      </m:rPr>
                      <a:rPr lang="el-GR" sz="1600" b="1" dirty="0">
                        <a:solidFill>
                          <a:srgbClr val="F8FAFC"/>
                        </a:solidFill>
                        <a:latin typeface="Aptos"/>
                      </a:rPr>
                      <m:t>Π</m:t>
                    </m:r>
                  </m:oMath>
                </a14:m>
                <a:r>
                  <a:rPr lang="el-GR" sz="1600" dirty="0"/>
                  <a:t> </a:t>
                </a:r>
                <a:r>
                  <a:rPr lang="el-GR" sz="1600" dirty="0">
                    <a:solidFill>
                      <a:schemeClr val="bg1"/>
                    </a:solidFill>
                  </a:rPr>
                  <a:t>= </a:t>
                </a:r>
                <a14:m>
                  <m:oMath xmlns:m="http://schemas.openxmlformats.org/officeDocument/2006/math">
                    <m:sSub>
                      <m:sSubPr>
                        <m:ctrlPr>
                          <a:rPr lang="ar-AE" sz="1600" i="1">
                            <a:solidFill>
                              <a:schemeClr val="bg1"/>
                            </a:solidFill>
                            <a:latin typeface="Cambria Math" panose="02040503050406030204" pitchFamily="18" charset="0"/>
                          </a:rPr>
                        </m:ctrlPr>
                      </m:sSubPr>
                      <m:e>
                        <m:r>
                          <a:rPr lang="ar-AE" sz="1600" i="1">
                            <a:solidFill>
                              <a:schemeClr val="bg1"/>
                            </a:solidFill>
                            <a:latin typeface="Cambria Math" panose="02040503050406030204" pitchFamily="18" charset="0"/>
                          </a:rPr>
                          <m:t>𝑓</m:t>
                        </m:r>
                      </m:e>
                      <m:sub>
                        <m:r>
                          <a:rPr lang="ar-AE" sz="1600" i="1">
                            <a:solidFill>
                              <a:schemeClr val="bg1"/>
                            </a:solidFill>
                            <a:latin typeface="Cambria Math" panose="02040503050406030204" pitchFamily="18" charset="0"/>
                          </a:rPr>
                          <m:t>𝐵</m:t>
                        </m:r>
                      </m:sub>
                    </m:sSub>
                    <m:f>
                      <m:fPr>
                        <m:ctrlPr>
                          <a:rPr lang="ar-AE" sz="1600" i="1">
                            <a:latin typeface="Cambria Math" panose="02040503050406030204" pitchFamily="18" charset="0"/>
                          </a:rPr>
                        </m:ctrlPr>
                      </m:fPr>
                      <m:num>
                        <m:r>
                          <m:rPr>
                            <m:nor/>
                          </m:rPr>
                          <a:rPr lang="ar-AE" sz="1600" b="1" dirty="0">
                            <a:solidFill>
                              <a:srgbClr val="F8FAFC"/>
                            </a:solidFill>
                            <a:latin typeface="Aptos"/>
                          </a:rPr>
                          <m:t>(</m:t>
                        </m:r>
                        <m:r>
                          <m:rPr>
                            <m:nor/>
                          </m:rPr>
                          <a:rPr lang="el-GR" sz="1600" b="1" dirty="0">
                            <a:solidFill>
                              <a:srgbClr val="F8FAFC"/>
                            </a:solidFill>
                            <a:latin typeface="Aptos"/>
                          </a:rPr>
                          <m:t>α</m:t>
                        </m:r>
                        <m:r>
                          <m:rPr>
                            <m:nor/>
                          </m:rPr>
                          <a:rPr lang="el-GR" sz="1600" b="1" dirty="0">
                            <a:solidFill>
                              <a:srgbClr val="F8FAFC"/>
                            </a:solidFill>
                            <a:latin typeface="Aptos"/>
                          </a:rPr>
                          <m:t>+</m:t>
                        </m:r>
                        <m:r>
                          <m:rPr>
                            <m:nor/>
                          </m:rPr>
                          <a:rPr lang="el-GR" sz="1600" b="1" dirty="0">
                            <a:solidFill>
                              <a:srgbClr val="F8FAFC"/>
                            </a:solidFill>
                            <a:latin typeface="Aptos"/>
                          </a:rPr>
                          <m:t>1</m:t>
                        </m:r>
                        <m:r>
                          <m:rPr>
                            <m:nor/>
                          </m:rPr>
                          <a:rPr lang="el-GR" sz="1600" b="1" dirty="0">
                            <a:solidFill>
                              <a:srgbClr val="F8FAFC"/>
                            </a:solidFill>
                            <a:latin typeface="Aptos"/>
                          </a:rPr>
                          <m:t>)</m:t>
                        </m:r>
                      </m:num>
                      <m:den>
                        <m:r>
                          <m:rPr>
                            <m:nor/>
                          </m:rPr>
                          <a:rPr lang="ar-AE" sz="1600" b="1" dirty="0">
                            <a:solidFill>
                              <a:srgbClr val="F8FAFC"/>
                            </a:solidFill>
                            <a:latin typeface="Aptos"/>
                          </a:rPr>
                          <m:t>(</m:t>
                        </m:r>
                        <m:r>
                          <m:rPr>
                            <m:nor/>
                          </m:rPr>
                          <a:rPr lang="el-GR" sz="1600" b="1" dirty="0">
                            <a:solidFill>
                              <a:srgbClr val="F8FAFC"/>
                            </a:solidFill>
                            <a:latin typeface="Aptos"/>
                          </a:rPr>
                          <m:t>α</m:t>
                        </m:r>
                        <m:r>
                          <m:rPr>
                            <m:nor/>
                          </m:rPr>
                          <a:rPr lang="el-GR" sz="1600" b="1" dirty="0">
                            <a:solidFill>
                              <a:srgbClr val="F8FAFC"/>
                            </a:solidFill>
                            <a:latin typeface="Aptos"/>
                          </a:rPr>
                          <m:t>+</m:t>
                        </m:r>
                        <m:f>
                          <m:fPr>
                            <m:ctrlPr>
                              <a:rPr lang="ar-AE" sz="1600" b="1" i="1" dirty="0">
                                <a:solidFill>
                                  <a:srgbClr val="F8FAFC"/>
                                </a:solidFill>
                                <a:latin typeface="Cambria Math" panose="02040503050406030204" pitchFamily="18" charset="0"/>
                              </a:rPr>
                            </m:ctrlPr>
                          </m:fPr>
                          <m:num>
                            <m:r>
                              <a:rPr lang="ar-AE" sz="1600" b="1" i="1" dirty="0">
                                <a:solidFill>
                                  <a:srgbClr val="F8FAFC"/>
                                </a:solidFill>
                                <a:latin typeface="Cambria Math" panose="02040503050406030204" pitchFamily="18" charset="0"/>
                              </a:rPr>
                              <m:t>𝟓</m:t>
                            </m:r>
                          </m:num>
                          <m:den>
                            <m:r>
                              <a:rPr lang="ar-AE" sz="1600" b="1" i="1" dirty="0">
                                <a:solidFill>
                                  <a:srgbClr val="F8FAFC"/>
                                </a:solidFill>
                                <a:latin typeface="Cambria Math" panose="02040503050406030204" pitchFamily="18" charset="0"/>
                              </a:rPr>
                              <m:t>𝟑</m:t>
                            </m:r>
                          </m:den>
                        </m:f>
                        <m:r>
                          <m:rPr>
                            <m:nor/>
                          </m:rPr>
                          <a:rPr lang="ar-AE" sz="1600" b="1" dirty="0">
                            <a:solidFill>
                              <a:srgbClr val="F8FAFC"/>
                            </a:solidFill>
                            <a:latin typeface="Aptos"/>
                          </a:rPr>
                          <m:t>) </m:t>
                        </m:r>
                      </m:den>
                    </m:f>
                    <m:r>
                      <a:rPr lang="ar-AE" sz="1600" b="1" i="1" dirty="0" smtClean="0">
                        <a:solidFill>
                          <a:srgbClr val="F8FAFC"/>
                        </a:solidFill>
                        <a:latin typeface="Cambria Math" panose="02040503050406030204" pitchFamily="18" charset="0"/>
                      </a:rPr>
                      <m:t>(</m:t>
                    </m:r>
                    <m:r>
                      <a:rPr lang="en-GB" sz="1600" b="1" i="1" dirty="0" smtClean="0">
                        <a:solidFill>
                          <a:srgbClr val="F8FAFC"/>
                        </a:solidFill>
                        <a:latin typeface="Cambria Math" panose="02040503050406030204" pitchFamily="18" charset="0"/>
                      </a:rPr>
                      <m:t>𝟖</m:t>
                    </m:r>
                    <m:r>
                      <a:rPr lang="en-GB" sz="1600" b="1" i="1" dirty="0" smtClean="0">
                        <a:solidFill>
                          <a:srgbClr val="F8FAFC"/>
                        </a:solidFill>
                        <a:latin typeface="Cambria Math" panose="02040503050406030204" pitchFamily="18" charset="0"/>
                      </a:rPr>
                      <m:t>)</m:t>
                    </m:r>
                  </m:oMath>
                </a14:m>
                <a:endParaRPr sz="1500" b="0" dirty="0">
                  <a:solidFill>
                    <a:srgbClr val="F8FAFC"/>
                  </a:solidFill>
                  <a:latin typeface="Aptos"/>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7799831" y="4690872"/>
                <a:ext cx="3602736" cy="1297150"/>
              </a:xfrm>
              <a:prstGeom prst="rect">
                <a:avLst/>
              </a:prstGeom>
              <a:blipFill>
                <a:blip r:embed="rId5"/>
                <a:stretch>
                  <a:fillRect l="-508" t="-1415" r="-169" b="-472"/>
                </a:stretch>
              </a:blipFill>
            </p:spPr>
            <p:txBody>
              <a:bodyPr/>
              <a:lstStyle/>
              <a:p>
                <a:r>
                  <a:rPr lang="en-ZA">
                    <a:noFill/>
                  </a:rPr>
                  <a:t> </a:t>
                </a:r>
              </a:p>
            </p:txBody>
          </p:sp>
        </mc:Fallback>
      </mc:AlternateContent>
      <p:sp>
        <p:nvSpPr>
          <p:cNvPr id="15" name="TextBox 14"/>
          <p:cNvSpPr txBox="1"/>
          <p:nvPr/>
        </p:nvSpPr>
        <p:spPr>
          <a:xfrm>
            <a:off x="11348069" y="6583680"/>
            <a:ext cx="697627" cy="338554"/>
          </a:xfrm>
          <a:prstGeom prst="rect">
            <a:avLst/>
          </a:prstGeom>
          <a:noFill/>
        </p:spPr>
        <p:txBody>
          <a:bodyPr wrap="none">
            <a:spAutoFit/>
          </a:bodyPr>
          <a:lstStyle/>
          <a:p>
            <a:pPr algn="r"/>
            <a:r>
              <a:rPr sz="1600" b="1" dirty="0" smtClean="0">
                <a:solidFill>
                  <a:srgbClr val="5A5A5A"/>
                </a:solidFill>
                <a:latin typeface="Aptos"/>
              </a:rPr>
              <a:t>04/15</a:t>
            </a:r>
            <a:endParaRPr sz="1600" b="1" dirty="0">
              <a:solidFill>
                <a:srgbClr val="5A5A5A"/>
              </a:solidFill>
              <a:latin typeface="Aptos"/>
            </a:endParaRPr>
          </a:p>
        </p:txBody>
      </p:sp>
      <p:sp>
        <p:nvSpPr>
          <p:cNvPr id="4" name="Rectangle 3"/>
          <p:cNvSpPr/>
          <p:nvPr/>
        </p:nvSpPr>
        <p:spPr>
          <a:xfrm>
            <a:off x="479394" y="6159528"/>
            <a:ext cx="10706470" cy="729430"/>
          </a:xfrm>
          <a:prstGeom prst="rect">
            <a:avLst/>
          </a:prstGeom>
        </p:spPr>
        <p:txBody>
          <a:bodyPr wrap="square">
            <a:spAutoFit/>
          </a:bodyPr>
          <a:lstStyle/>
          <a:p>
            <a:pPr>
              <a:lnSpc>
                <a:spcPct val="115000"/>
              </a:lnSpc>
              <a:spcAft>
                <a:spcPts val="1000"/>
              </a:spcAft>
            </a:pPr>
            <a:r>
              <a:rPr lang="en-US" dirty="0">
                <a:solidFill>
                  <a:schemeClr val="bg1"/>
                </a:solidFill>
                <a:latin typeface="Aptos"/>
                <a:ea typeface="MS Mincho"/>
                <a:cs typeface="Times New Roman" panose="02020603050405020304" pitchFamily="18" charset="0"/>
              </a:rPr>
              <a:t>If one polarization is preferentially absorbed, then the radiation that escapes should also change polarization.”</a:t>
            </a:r>
            <a:endParaRPr lang="en-ZA" dirty="0">
              <a:solidFill>
                <a:schemeClr val="bg1"/>
              </a:solidFill>
              <a:latin typeface="Aptos"/>
              <a:ea typeface="MS Mincho"/>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r>
              <a:rPr sz="1100" b="1">
                <a:solidFill>
                  <a:srgbClr val="2DD2C3"/>
                </a:solidFill>
              </a:rPr>
              <a:t>04 • RADIATIVE TRANSFER</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a:solidFill>
                  <a:srgbClr val="F8FAFC"/>
                </a:solidFill>
                <a:latin typeface="Aptos"/>
              </a:rPr>
              <a:t>STEP 3 — THE OBSERVABLE: selective absorption changes polarization</a:t>
            </a:r>
          </a:p>
        </p:txBody>
      </p:sp>
      <p:pic>
        <p:nvPicPr>
          <p:cNvPr id="5" name="Picture 4" descr="slide35_0.png"/>
          <p:cNvPicPr>
            <a:picLocks noChangeAspect="1"/>
          </p:cNvPicPr>
          <p:nvPr/>
        </p:nvPicPr>
        <p:blipFill>
          <a:blip r:embed="rId3"/>
          <a:stretch>
            <a:fillRect/>
          </a:stretch>
        </p:blipFill>
        <p:spPr>
          <a:xfrm>
            <a:off x="527530" y="1567910"/>
            <a:ext cx="5670812" cy="4371251"/>
          </a:xfrm>
          <a:prstGeom prst="rect">
            <a:avLst/>
          </a:prstGeom>
        </p:spPr>
      </p:pic>
      <p:sp>
        <p:nvSpPr>
          <p:cNvPr id="6" name="Rounded Rectangle 5"/>
          <p:cNvSpPr/>
          <p:nvPr/>
        </p:nvSpPr>
        <p:spPr>
          <a:xfrm>
            <a:off x="7242046" y="1074420"/>
            <a:ext cx="4114800" cy="114300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46834" y="1046988"/>
            <a:ext cx="3785615" cy="320040"/>
          </a:xfrm>
          <a:prstGeom prst="rect">
            <a:avLst/>
          </a:prstGeom>
          <a:noFill/>
        </p:spPr>
        <p:txBody>
          <a:bodyPr wrap="square" anchor="t">
            <a:spAutoFit/>
          </a:bodyPr>
          <a:lstStyle/>
          <a:p>
            <a:pPr algn="l"/>
            <a:r>
              <a:rPr sz="1400" b="1" dirty="0">
                <a:solidFill>
                  <a:srgbClr val="2FBFAD"/>
                </a:solidFill>
                <a:latin typeface="Aptos"/>
              </a:rPr>
              <a:t>TOP PANEL</a:t>
            </a:r>
          </a:p>
        </p:txBody>
      </p:sp>
      <p:sp>
        <p:nvSpPr>
          <p:cNvPr id="8" name="TextBox 7"/>
          <p:cNvSpPr txBox="1"/>
          <p:nvPr/>
        </p:nvSpPr>
        <p:spPr>
          <a:xfrm>
            <a:off x="7406640" y="1302512"/>
            <a:ext cx="3785615" cy="484632"/>
          </a:xfrm>
          <a:prstGeom prst="rect">
            <a:avLst/>
          </a:prstGeom>
          <a:noFill/>
        </p:spPr>
        <p:txBody>
          <a:bodyPr wrap="square" anchor="t">
            <a:spAutoFit/>
          </a:bodyPr>
          <a:lstStyle/>
          <a:p>
            <a:pPr algn="l"/>
            <a:r>
              <a:rPr sz="1500" b="0" dirty="0">
                <a:solidFill>
                  <a:srgbClr val="F8FAFC"/>
                </a:solidFill>
                <a:latin typeface="Aptos"/>
              </a:rPr>
              <a:t>Observed polarization rises from ≈69.2% to ≈72% as energy increases.</a:t>
            </a:r>
          </a:p>
        </p:txBody>
      </p:sp>
      <p:sp>
        <p:nvSpPr>
          <p:cNvPr id="9" name="Rounded Rectangle 8"/>
          <p:cNvSpPr/>
          <p:nvPr/>
        </p:nvSpPr>
        <p:spPr>
          <a:xfrm>
            <a:off x="7282241" y="2253996"/>
            <a:ext cx="4114800" cy="150876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446834" y="2283460"/>
            <a:ext cx="3785615" cy="320040"/>
          </a:xfrm>
          <a:prstGeom prst="rect">
            <a:avLst/>
          </a:prstGeom>
          <a:noFill/>
        </p:spPr>
        <p:txBody>
          <a:bodyPr wrap="square" anchor="t">
            <a:spAutoFit/>
          </a:bodyPr>
          <a:lstStyle/>
          <a:p>
            <a:pPr algn="l"/>
            <a:r>
              <a:rPr sz="1400" b="1" dirty="0">
                <a:solidFill>
                  <a:srgbClr val="F5A623"/>
                </a:solidFill>
                <a:latin typeface="Aptos"/>
              </a:rPr>
              <a:t>BOTTOM PANEL</a:t>
            </a:r>
          </a:p>
        </p:txBody>
      </p:sp>
      <p:sp>
        <p:nvSpPr>
          <p:cNvPr id="11" name="TextBox 10"/>
          <p:cNvSpPr txBox="1"/>
          <p:nvPr/>
        </p:nvSpPr>
        <p:spPr>
          <a:xfrm>
            <a:off x="7446834" y="2542032"/>
            <a:ext cx="3785615" cy="850392"/>
          </a:xfrm>
          <a:prstGeom prst="rect">
            <a:avLst/>
          </a:prstGeom>
          <a:noFill/>
        </p:spPr>
        <p:txBody>
          <a:bodyPr wrap="square" anchor="t">
            <a:spAutoFit/>
          </a:bodyPr>
          <a:lstStyle/>
          <a:p>
            <a:pPr algn="l"/>
            <a:r>
              <a:rPr sz="1500" b="0" dirty="0">
                <a:solidFill>
                  <a:srgbClr val="F8FAFC"/>
                </a:solidFill>
                <a:latin typeface="Aptos"/>
              </a:rPr>
              <a:t>The parallel component is absorbed more strongly; the surviving flux becomes increasingly dominated by the perpendicular component.</a:t>
            </a:r>
          </a:p>
        </p:txBody>
      </p:sp>
      <p:sp>
        <p:nvSpPr>
          <p:cNvPr id="12" name="Rounded Rectangle 11"/>
          <p:cNvSpPr/>
          <p:nvPr/>
        </p:nvSpPr>
        <p:spPr>
          <a:xfrm>
            <a:off x="7366446" y="3847227"/>
            <a:ext cx="3825809" cy="2351422"/>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611426" y="3826621"/>
            <a:ext cx="3785615" cy="320040"/>
          </a:xfrm>
          <a:prstGeom prst="rect">
            <a:avLst/>
          </a:prstGeom>
          <a:noFill/>
        </p:spPr>
        <p:txBody>
          <a:bodyPr wrap="square" anchor="t">
            <a:spAutoFit/>
          </a:bodyPr>
          <a:lstStyle/>
          <a:p>
            <a:pPr algn="l"/>
            <a:r>
              <a:rPr sz="1400" b="1" dirty="0">
                <a:solidFill>
                  <a:srgbClr val="E05C5C"/>
                </a:solidFill>
                <a:latin typeface="Aptos"/>
              </a:rPr>
              <a:t>THE SURPRISING CONSEQUENCE</a:t>
            </a:r>
          </a:p>
        </p:txBody>
      </p:sp>
      <mc:AlternateContent xmlns:mc="http://schemas.openxmlformats.org/markup-compatibility/2006" xmlns:a14="http://schemas.microsoft.com/office/drawing/2010/main">
        <mc:Choice Requires="a14">
          <p:sp>
            <p:nvSpPr>
              <p:cNvPr id="14" name="TextBox 13"/>
              <p:cNvSpPr txBox="1"/>
              <p:nvPr/>
            </p:nvSpPr>
            <p:spPr>
              <a:xfrm>
                <a:off x="7735825" y="4217559"/>
                <a:ext cx="3785615" cy="3137654"/>
              </a:xfrm>
              <a:prstGeom prst="rect">
                <a:avLst/>
              </a:prstGeom>
              <a:noFill/>
            </p:spPr>
            <p:txBody>
              <a:bodyPr wrap="square" anchor="t">
                <a:spAutoFit/>
              </a:bodyPr>
              <a:lstStyle/>
              <a:p>
                <a:pPr algn="l"/>
                <a:r>
                  <a:rPr lang="en-ZA" sz="1600" b="0" dirty="0" smtClean="0">
                    <a:solidFill>
                      <a:srgbClr val="F8FAFC"/>
                    </a:solidFill>
                    <a:latin typeface="Aptos"/>
                  </a:rPr>
                  <a:t>Absorption does not only dim the source—it changes its polarization.</a:t>
                </a:r>
              </a:p>
              <a:p>
                <a:pPr algn="l"/>
                <a:endParaRPr lang="en-ZA" sz="1600" b="0" dirty="0" smtClean="0">
                  <a:solidFill>
                    <a:srgbClr val="F8FAFC"/>
                  </a:solidFill>
                  <a:latin typeface="Aptos"/>
                </a:endParaRPr>
              </a:p>
              <a:p>
                <a:pPr/>
                <a14:m>
                  <m:oMathPara xmlns:m="http://schemas.openxmlformats.org/officeDocument/2006/math">
                    <m:oMathParaPr>
                      <m:jc m:val="centerGroup"/>
                    </m:oMathParaPr>
                    <m:oMath xmlns:m="http://schemas.openxmlformats.org/officeDocument/2006/math">
                      <m:sSup>
                        <m:sSupPr>
                          <m:ctrlPr>
                            <a:rPr lang="ar-AE" sz="1600" i="1">
                              <a:solidFill>
                                <a:schemeClr val="bg1"/>
                              </a:solidFill>
                              <a:latin typeface="Cambria Math" panose="02040503050406030204" pitchFamily="18" charset="0"/>
                            </a:rPr>
                          </m:ctrlPr>
                        </m:sSupPr>
                        <m:e>
                          <m:sSub>
                            <m:sSubPr>
                              <m:ctrlPr>
                                <a:rPr lang="ar-AE" sz="1600" i="1">
                                  <a:solidFill>
                                    <a:schemeClr val="bg1"/>
                                  </a:solidFill>
                                  <a:latin typeface="Cambria Math" panose="02040503050406030204" pitchFamily="18" charset="0"/>
                                </a:rPr>
                              </m:ctrlPr>
                            </m:sSubPr>
                            <m:e>
                              <m:r>
                                <a:rPr lang="ar-AE" sz="1600" i="1">
                                  <a:solidFill>
                                    <a:schemeClr val="bg1"/>
                                  </a:solidFill>
                                  <a:latin typeface="Cambria Math" panose="02040503050406030204" pitchFamily="18" charset="0"/>
                                </a:rPr>
                                <m:t>𝐹</m:t>
                              </m:r>
                            </m:e>
                            <m:sub>
                              <m:r>
                                <a:rPr lang="ar-AE" sz="1600" i="1">
                                  <a:solidFill>
                                    <a:schemeClr val="bg1"/>
                                  </a:solidFill>
                                  <a:latin typeface="Cambria Math" panose="02040503050406030204" pitchFamily="18" charset="0"/>
                                </a:rPr>
                                <m:t>𝑣</m:t>
                              </m:r>
                            </m:sub>
                          </m:sSub>
                        </m:e>
                        <m:sup>
                          <m:r>
                            <a:rPr lang="ar-AE" sz="1600" i="1">
                              <a:solidFill>
                                <a:schemeClr val="bg1"/>
                              </a:solidFill>
                              <a:latin typeface="Cambria Math" panose="02040503050406030204" pitchFamily="18" charset="0"/>
                            </a:rPr>
                            <m:t>𝑜𝑏𝑠</m:t>
                          </m:r>
                        </m:sup>
                      </m:sSup>
                      <m:r>
                        <a:rPr lang="ar-AE" sz="1600" i="1">
                          <a:solidFill>
                            <a:schemeClr val="bg1"/>
                          </a:solidFill>
                          <a:latin typeface="Cambria Math" panose="02040503050406030204" pitchFamily="18" charset="0"/>
                        </a:rPr>
                        <m:t>=</m:t>
                      </m:r>
                      <m:sSup>
                        <m:sSupPr>
                          <m:ctrlPr>
                            <a:rPr lang="ar-AE" sz="1600" i="1">
                              <a:solidFill>
                                <a:schemeClr val="bg1"/>
                              </a:solidFill>
                              <a:latin typeface="Cambria Math" panose="02040503050406030204" pitchFamily="18" charset="0"/>
                            </a:rPr>
                          </m:ctrlPr>
                        </m:sSupPr>
                        <m:e>
                          <m:sSub>
                            <m:sSubPr>
                              <m:ctrlPr>
                                <a:rPr lang="ar-AE" sz="1600" i="1">
                                  <a:solidFill>
                                    <a:schemeClr val="bg1"/>
                                  </a:solidFill>
                                  <a:latin typeface="Cambria Math" panose="02040503050406030204" pitchFamily="18" charset="0"/>
                                </a:rPr>
                              </m:ctrlPr>
                            </m:sSubPr>
                            <m:e>
                              <m:r>
                                <a:rPr lang="ar-AE" sz="1600" i="1">
                                  <a:solidFill>
                                    <a:schemeClr val="bg1"/>
                                  </a:solidFill>
                                  <a:latin typeface="Cambria Math" panose="02040503050406030204" pitchFamily="18" charset="0"/>
                                </a:rPr>
                                <m:t>𝐹</m:t>
                              </m:r>
                            </m:e>
                            <m:sub>
                              <m:r>
                                <a:rPr lang="ar-AE" sz="1600" i="1">
                                  <a:solidFill>
                                    <a:schemeClr val="bg1"/>
                                  </a:solidFill>
                                  <a:latin typeface="Cambria Math" panose="02040503050406030204" pitchFamily="18" charset="0"/>
                                </a:rPr>
                                <m:t>𝑣</m:t>
                              </m:r>
                            </m:sub>
                          </m:sSub>
                        </m:e>
                        <m:sup>
                          <m:r>
                            <a:rPr lang="ar-AE" sz="1600" i="1">
                              <a:solidFill>
                                <a:schemeClr val="bg1"/>
                              </a:solidFill>
                              <a:latin typeface="Cambria Math" panose="02040503050406030204" pitchFamily="18" charset="0"/>
                            </a:rPr>
                            <m:t>𝑖𝑛𝑡</m:t>
                          </m:r>
                        </m:sup>
                      </m:sSup>
                      <m:f>
                        <m:fPr>
                          <m:ctrlPr>
                            <a:rPr lang="ar-AE" sz="1600" i="1">
                              <a:solidFill>
                                <a:schemeClr val="bg1"/>
                              </a:solidFill>
                              <a:latin typeface="Cambria Math" panose="02040503050406030204" pitchFamily="18" charset="0"/>
                            </a:rPr>
                          </m:ctrlPr>
                        </m:fPr>
                        <m:num>
                          <m:r>
                            <a:rPr lang="ar-AE" sz="1600" i="1">
                              <a:solidFill>
                                <a:schemeClr val="bg1"/>
                              </a:solidFill>
                              <a:latin typeface="Cambria Math" panose="02040503050406030204" pitchFamily="18" charset="0"/>
                            </a:rPr>
                            <m:t>1</m:t>
                          </m:r>
                          <m:r>
                            <a:rPr lang="ar-AE" sz="1600" i="1">
                              <a:solidFill>
                                <a:schemeClr val="bg1"/>
                              </a:solidFill>
                              <a:latin typeface="Cambria Math" panose="02040503050406030204" pitchFamily="18" charset="0"/>
                            </a:rPr>
                            <m:t>−</m:t>
                          </m:r>
                          <m:sSup>
                            <m:sSupPr>
                              <m:ctrlPr>
                                <a:rPr lang="ar-AE" sz="1600" i="1">
                                  <a:solidFill>
                                    <a:schemeClr val="bg1"/>
                                  </a:solidFill>
                                  <a:latin typeface="Cambria Math" panose="02040503050406030204" pitchFamily="18" charset="0"/>
                                </a:rPr>
                              </m:ctrlPr>
                            </m:sSupPr>
                            <m:e>
                              <m:r>
                                <a:rPr lang="ar-AE" sz="1600" i="1">
                                  <a:solidFill>
                                    <a:schemeClr val="bg1"/>
                                  </a:solidFill>
                                  <a:latin typeface="Cambria Math" panose="02040503050406030204" pitchFamily="18" charset="0"/>
                                </a:rPr>
                                <m:t>𝑒</m:t>
                              </m:r>
                            </m:e>
                            <m:sup>
                              <m:r>
                                <a:rPr lang="ar-AE" sz="1600" i="1">
                                  <a:solidFill>
                                    <a:schemeClr val="bg1"/>
                                  </a:solidFill>
                                  <a:latin typeface="Cambria Math" panose="02040503050406030204" pitchFamily="18" charset="0"/>
                                </a:rPr>
                                <m:t>−</m:t>
                              </m:r>
                              <m:r>
                                <m:rPr>
                                  <m:nor/>
                                </m:rPr>
                                <a:rPr lang="el-GR" sz="1600" b="1">
                                  <a:solidFill>
                                    <a:schemeClr val="bg1"/>
                                  </a:solidFill>
                                </a:rPr>
                                <m:t>τ</m:t>
                              </m:r>
                            </m:sup>
                          </m:sSup>
                        </m:num>
                        <m:den>
                          <m:sSub>
                            <m:sSubPr>
                              <m:ctrlPr>
                                <a:rPr lang="ar-AE" sz="1600" b="1" i="1">
                                  <a:solidFill>
                                    <a:schemeClr val="bg1"/>
                                  </a:solidFill>
                                  <a:latin typeface="Cambria Math" panose="02040503050406030204" pitchFamily="18" charset="0"/>
                                </a:rPr>
                              </m:ctrlPr>
                            </m:sSubPr>
                            <m:e>
                              <m:r>
                                <m:rPr>
                                  <m:nor/>
                                </m:rPr>
                                <a:rPr lang="el-GR" sz="1600" b="1">
                                  <a:solidFill>
                                    <a:schemeClr val="bg1"/>
                                  </a:solidFill>
                                </a:rPr>
                                <m:t>τ</m:t>
                              </m:r>
                            </m:e>
                            <m:sub>
                              <m:r>
                                <m:rPr>
                                  <m:sty m:val="p"/>
                                </m:rPr>
                                <a:rPr lang="el-GR" sz="1600" b="1" i="1">
                                  <a:solidFill>
                                    <a:schemeClr val="bg1"/>
                                  </a:solidFill>
                                  <a:latin typeface="Cambria Math" panose="02040503050406030204" pitchFamily="18" charset="0"/>
                                </a:rPr>
                                <m:t>γγ</m:t>
                              </m:r>
                            </m:sub>
                          </m:sSub>
                        </m:den>
                      </m:f>
                      <m:r>
                        <m:rPr>
                          <m:nor/>
                        </m:rPr>
                        <a:rPr lang="ar-AE" sz="1600" dirty="0">
                          <a:solidFill>
                            <a:srgbClr val="F8FAFC"/>
                          </a:solidFill>
                          <a:latin typeface="Aptos"/>
                        </a:rPr>
                        <m:t>(</m:t>
                      </m:r>
                      <m:r>
                        <m:rPr>
                          <m:nor/>
                        </m:rPr>
                        <a:rPr lang="ar-AE" sz="1600" dirty="0">
                          <a:solidFill>
                            <a:srgbClr val="F8FAFC"/>
                          </a:solidFill>
                          <a:latin typeface="Aptos"/>
                        </a:rPr>
                        <m:t>9</m:t>
                      </m:r>
                      <m:r>
                        <m:rPr>
                          <m:nor/>
                        </m:rPr>
                        <a:rPr lang="ar-AE" sz="1600" dirty="0">
                          <a:solidFill>
                            <a:srgbClr val="F8FAFC"/>
                          </a:solidFill>
                          <a:latin typeface="Aptos"/>
                        </a:rPr>
                        <m:t>)</m:t>
                      </m:r>
                    </m:oMath>
                  </m:oMathPara>
                </a14:m>
                <a:endParaRPr lang="ar-AE" sz="1600" dirty="0">
                  <a:solidFill>
                    <a:srgbClr val="F8FAFC"/>
                  </a:solidFill>
                  <a:latin typeface="Aptos"/>
                </a:endParaRPr>
              </a:p>
              <a:p>
                <a:r>
                  <a:rPr lang="el-GR" sz="1600" dirty="0">
                    <a:solidFill>
                      <a:schemeClr val="bg1"/>
                    </a:solidFill>
                  </a:rPr>
                  <a:t>Π = </a:t>
                </a:r>
                <a14:m>
                  <m:oMath xmlns:m="http://schemas.openxmlformats.org/officeDocument/2006/math">
                    <m:f>
                      <m:fPr>
                        <m:ctrlPr>
                          <a:rPr lang="ar-AE" sz="1600" i="1">
                            <a:solidFill>
                              <a:schemeClr val="bg1"/>
                            </a:solidFill>
                            <a:latin typeface="Cambria Math" panose="02040503050406030204" pitchFamily="18" charset="0"/>
                          </a:rPr>
                        </m:ctrlPr>
                      </m:fPr>
                      <m:num>
                        <m:sSub>
                          <m:sSubPr>
                            <m:ctrlPr>
                              <a:rPr lang="ar-AE" sz="1600" i="1">
                                <a:solidFill>
                                  <a:schemeClr val="bg1"/>
                                </a:solidFill>
                                <a:latin typeface="Cambria Math" panose="02040503050406030204" pitchFamily="18" charset="0"/>
                              </a:rPr>
                            </m:ctrlPr>
                          </m:sSubPr>
                          <m:e>
                            <m:r>
                              <a:rPr lang="ar-AE" sz="1600" i="1">
                                <a:solidFill>
                                  <a:schemeClr val="bg1"/>
                                </a:solidFill>
                                <a:latin typeface="Cambria Math" panose="02040503050406030204" pitchFamily="18" charset="0"/>
                              </a:rPr>
                              <m:t>𝐹</m:t>
                            </m:r>
                          </m:e>
                          <m:sub>
                            <m:r>
                              <m:rPr>
                                <m:nor/>
                              </m:rPr>
                              <a:rPr lang="en-ZA" sz="1600">
                                <a:solidFill>
                                  <a:schemeClr val="bg1"/>
                                </a:solidFill>
                              </a:rPr>
                              <m:t>⊥</m:t>
                            </m:r>
                            <m:r>
                              <m:rPr>
                                <m:nor/>
                              </m:rPr>
                              <a:rPr lang="en-GB" sz="1600">
                                <a:solidFill>
                                  <a:schemeClr val="bg1"/>
                                </a:solidFill>
                              </a:rPr>
                              <m:t> </m:t>
                            </m:r>
                          </m:sub>
                        </m:sSub>
                        <m:r>
                          <a:rPr lang="en-GB" sz="1600" i="1">
                            <a:solidFill>
                              <a:schemeClr val="bg1"/>
                            </a:solidFill>
                            <a:latin typeface="Cambria Math" panose="02040503050406030204" pitchFamily="18" charset="0"/>
                          </a:rPr>
                          <m:t>−</m:t>
                        </m:r>
                        <m:sSub>
                          <m:sSubPr>
                            <m:ctrlPr>
                              <a:rPr lang="ar-AE" sz="1600" i="1">
                                <a:solidFill>
                                  <a:schemeClr val="bg1"/>
                                </a:solidFill>
                                <a:latin typeface="Cambria Math" panose="02040503050406030204" pitchFamily="18" charset="0"/>
                              </a:rPr>
                            </m:ctrlPr>
                          </m:sSubPr>
                          <m:e>
                            <m:r>
                              <a:rPr lang="ar-AE" sz="1600" i="1">
                                <a:solidFill>
                                  <a:schemeClr val="bg1"/>
                                </a:solidFill>
                                <a:latin typeface="Cambria Math" panose="02040503050406030204" pitchFamily="18" charset="0"/>
                              </a:rPr>
                              <m:t>𝐹</m:t>
                            </m:r>
                          </m:e>
                          <m:sub>
                            <m:r>
                              <m:rPr>
                                <m:nor/>
                              </m:rPr>
                              <a:rPr lang="en-ZA" sz="1600">
                                <a:solidFill>
                                  <a:schemeClr val="bg1"/>
                                </a:solidFill>
                              </a:rPr>
                              <m:t>∥</m:t>
                            </m:r>
                          </m:sub>
                        </m:sSub>
                      </m:num>
                      <m:den>
                        <m:sSub>
                          <m:sSubPr>
                            <m:ctrlPr>
                              <a:rPr lang="ar-AE" sz="1600" i="1">
                                <a:solidFill>
                                  <a:schemeClr val="bg1"/>
                                </a:solidFill>
                                <a:latin typeface="Cambria Math" panose="02040503050406030204" pitchFamily="18" charset="0"/>
                              </a:rPr>
                            </m:ctrlPr>
                          </m:sSubPr>
                          <m:e>
                            <m:r>
                              <a:rPr lang="ar-AE" sz="1600" i="1">
                                <a:solidFill>
                                  <a:schemeClr val="bg1"/>
                                </a:solidFill>
                                <a:latin typeface="Cambria Math" panose="02040503050406030204" pitchFamily="18" charset="0"/>
                              </a:rPr>
                              <m:t>𝐹</m:t>
                            </m:r>
                          </m:e>
                          <m:sub>
                            <m:r>
                              <m:rPr>
                                <m:nor/>
                              </m:rPr>
                              <a:rPr lang="en-ZA" sz="1600">
                                <a:solidFill>
                                  <a:schemeClr val="bg1"/>
                                </a:solidFill>
                              </a:rPr>
                              <m:t>⊥</m:t>
                            </m:r>
                            <m:r>
                              <m:rPr>
                                <m:nor/>
                              </m:rPr>
                              <a:rPr lang="en-GB" sz="1600">
                                <a:solidFill>
                                  <a:schemeClr val="bg1"/>
                                </a:solidFill>
                              </a:rPr>
                              <m:t> </m:t>
                            </m:r>
                          </m:sub>
                        </m:sSub>
                        <m:r>
                          <a:rPr lang="en-GB" sz="1600" i="1">
                            <a:solidFill>
                              <a:schemeClr val="bg1"/>
                            </a:solidFill>
                            <a:latin typeface="Cambria Math" panose="02040503050406030204" pitchFamily="18" charset="0"/>
                          </a:rPr>
                          <m:t>+ </m:t>
                        </m:r>
                        <m:sSub>
                          <m:sSubPr>
                            <m:ctrlPr>
                              <a:rPr lang="ar-AE" sz="1600" i="1">
                                <a:solidFill>
                                  <a:schemeClr val="bg1"/>
                                </a:solidFill>
                                <a:latin typeface="Cambria Math" panose="02040503050406030204" pitchFamily="18" charset="0"/>
                              </a:rPr>
                            </m:ctrlPr>
                          </m:sSubPr>
                          <m:e>
                            <m:r>
                              <a:rPr lang="ar-AE" sz="1600" i="1">
                                <a:solidFill>
                                  <a:schemeClr val="bg1"/>
                                </a:solidFill>
                                <a:latin typeface="Cambria Math" panose="02040503050406030204" pitchFamily="18" charset="0"/>
                              </a:rPr>
                              <m:t>𝐹</m:t>
                            </m:r>
                          </m:e>
                          <m:sub>
                            <m:r>
                              <m:rPr>
                                <m:nor/>
                              </m:rPr>
                              <a:rPr lang="en-ZA" sz="1600">
                                <a:solidFill>
                                  <a:schemeClr val="bg1"/>
                                </a:solidFill>
                              </a:rPr>
                              <m:t>∥</m:t>
                            </m:r>
                          </m:sub>
                        </m:sSub>
                      </m:den>
                    </m:f>
                    <m:r>
                      <m:rPr>
                        <m:nor/>
                      </m:rPr>
                      <a:rPr lang="en-GB" sz="1600">
                        <a:solidFill>
                          <a:schemeClr val="bg1"/>
                        </a:solidFill>
                        <a:latin typeface="Cambria Math" panose="02040503050406030204" pitchFamily="18" charset="0"/>
                      </a:rPr>
                      <m:t> </m:t>
                    </m:r>
                    <m:r>
                      <m:rPr>
                        <m:nor/>
                      </m:rPr>
                      <a:rPr lang="ar-AE" sz="1600" dirty="0">
                        <a:solidFill>
                          <a:srgbClr val="F8FAFC"/>
                        </a:solidFill>
                        <a:latin typeface="Aptos"/>
                      </a:rPr>
                      <m:t>(</m:t>
                    </m:r>
                    <m:r>
                      <m:rPr>
                        <m:nor/>
                      </m:rPr>
                      <a:rPr lang="en-GB" sz="1600" dirty="0">
                        <a:solidFill>
                          <a:srgbClr val="F8FAFC"/>
                        </a:solidFill>
                        <a:latin typeface="Aptos"/>
                      </a:rPr>
                      <m:t>10</m:t>
                    </m:r>
                    <m:r>
                      <m:rPr>
                        <m:nor/>
                      </m:rPr>
                      <a:rPr lang="ar-AE" sz="1600" dirty="0">
                        <a:solidFill>
                          <a:srgbClr val="F8FAFC"/>
                        </a:solidFill>
                        <a:latin typeface="Aptos"/>
                      </a:rPr>
                      <m:t>)</m:t>
                    </m:r>
                  </m:oMath>
                </a14:m>
                <a:endParaRPr lang="ar-AE" sz="1600" dirty="0">
                  <a:solidFill>
                    <a:srgbClr val="F8FAFC"/>
                  </a:solidFill>
                  <a:latin typeface="Aptos"/>
                </a:endParaRPr>
              </a:p>
              <a:p>
                <a:pPr algn="l"/>
                <a:endParaRPr lang="en-ZA" sz="1600" b="0" dirty="0" smtClean="0">
                  <a:solidFill>
                    <a:srgbClr val="F8FAFC"/>
                  </a:solidFill>
                  <a:latin typeface="Aptos"/>
                </a:endParaRPr>
              </a:p>
              <a:p>
                <a:endParaRPr lang="ar-AE" sz="1600" dirty="0" smtClean="0">
                  <a:solidFill>
                    <a:schemeClr val="bg1"/>
                  </a:solidFill>
                </a:endParaRPr>
              </a:p>
              <a:p>
                <a:endParaRPr lang="ar-AE" sz="1600" dirty="0">
                  <a:solidFill>
                    <a:schemeClr val="bg1"/>
                  </a:solidFill>
                </a:endParaRPr>
              </a:p>
              <a:p>
                <a:endParaRPr lang="ar-AE" sz="1600" dirty="0">
                  <a:solidFill>
                    <a:schemeClr val="bg1"/>
                  </a:solidFill>
                </a:endParaRPr>
              </a:p>
              <a:p>
                <a:pPr algn="l"/>
                <a:endParaRPr sz="1600" b="0" dirty="0">
                  <a:solidFill>
                    <a:srgbClr val="F8FAFC"/>
                  </a:solidFill>
                  <a:latin typeface="Aptos"/>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7735825" y="4217559"/>
                <a:ext cx="3785615" cy="3137654"/>
              </a:xfrm>
              <a:prstGeom prst="rect">
                <a:avLst/>
              </a:prstGeom>
              <a:blipFill>
                <a:blip r:embed="rId4"/>
                <a:stretch>
                  <a:fillRect l="-805" t="-583"/>
                </a:stretch>
              </a:blipFill>
            </p:spPr>
            <p:txBody>
              <a:bodyPr/>
              <a:lstStyle/>
              <a:p>
                <a:r>
                  <a:rPr lang="en-ZA">
                    <a:noFill/>
                  </a:rPr>
                  <a:t> </a:t>
                </a:r>
              </a:p>
            </p:txBody>
          </p:sp>
        </mc:Fallback>
      </mc:AlternateContent>
      <p:sp>
        <p:nvSpPr>
          <p:cNvPr id="15" name="TextBox 14"/>
          <p:cNvSpPr txBox="1"/>
          <p:nvPr/>
        </p:nvSpPr>
        <p:spPr>
          <a:xfrm>
            <a:off x="11232449" y="6583680"/>
            <a:ext cx="755335"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05/15</a:t>
            </a:r>
          </a:p>
        </p:txBody>
      </p:sp>
      <p:sp>
        <p:nvSpPr>
          <p:cNvPr id="4" name="Rectangle 3"/>
          <p:cNvSpPr/>
          <p:nvPr/>
        </p:nvSpPr>
        <p:spPr>
          <a:xfrm>
            <a:off x="1" y="6143642"/>
            <a:ext cx="12082508" cy="646331"/>
          </a:xfrm>
          <a:prstGeom prst="rect">
            <a:avLst/>
          </a:prstGeom>
        </p:spPr>
        <p:txBody>
          <a:bodyPr wrap="square">
            <a:spAutoFit/>
          </a:bodyPr>
          <a:lstStyle/>
          <a:p>
            <a:r>
              <a:rPr lang="en-US" dirty="0">
                <a:solidFill>
                  <a:schemeClr val="bg1"/>
                </a:solidFill>
                <a:latin typeface="Aptos"/>
                <a:ea typeface="MS Mincho"/>
                <a:cs typeface="Times New Roman" panose="02020603050405020304" pitchFamily="18" charset="0"/>
              </a:rPr>
              <a:t>Before using this machinery in a new Doppler-factor calculation, </a:t>
            </a:r>
            <a:r>
              <a:rPr lang="en-US" dirty="0" smtClean="0">
                <a:solidFill>
                  <a:schemeClr val="bg1"/>
                </a:solidFill>
                <a:latin typeface="Aptos"/>
                <a:ea typeface="MS Mincho"/>
                <a:cs typeface="Times New Roman" panose="02020603050405020304" pitchFamily="18" charset="0"/>
              </a:rPr>
              <a:t>we </a:t>
            </a:r>
            <a:r>
              <a:rPr lang="en-US" dirty="0">
                <a:solidFill>
                  <a:schemeClr val="bg1"/>
                </a:solidFill>
                <a:latin typeface="Aptos"/>
                <a:ea typeface="MS Mincho"/>
                <a:cs typeface="Times New Roman" panose="02020603050405020304" pitchFamily="18" charset="0"/>
              </a:rPr>
              <a:t>need to check that the numerical implementation reproduces the established result.</a:t>
            </a:r>
            <a:endParaRPr lang="en-ZA"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r>
              <a:rPr sz="1100" b="1">
                <a:solidFill>
                  <a:srgbClr val="2DD2C3"/>
                </a:solidFill>
              </a:rPr>
              <a:t>05 • CODE VALIDATION</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a:solidFill>
                  <a:srgbClr val="F8FAFC"/>
                </a:solidFill>
                <a:latin typeface="Aptos"/>
              </a:rPr>
              <a:t>STEP 4 — TRUST THE CALCULATION: validate before extending it</a:t>
            </a:r>
          </a:p>
        </p:txBody>
      </p:sp>
      <p:pic>
        <p:nvPicPr>
          <p:cNvPr id="5" name="Picture 4" descr="slide36_0.png"/>
          <p:cNvPicPr>
            <a:picLocks noChangeAspect="1"/>
          </p:cNvPicPr>
          <p:nvPr/>
        </p:nvPicPr>
        <p:blipFill>
          <a:blip r:embed="rId3"/>
          <a:stretch>
            <a:fillRect/>
          </a:stretch>
        </p:blipFill>
        <p:spPr>
          <a:xfrm>
            <a:off x="789433" y="1547679"/>
            <a:ext cx="5957360" cy="4637944"/>
          </a:xfrm>
          <a:prstGeom prst="rect">
            <a:avLst/>
          </a:prstGeom>
        </p:spPr>
      </p:pic>
      <p:sp>
        <p:nvSpPr>
          <p:cNvPr id="6" name="Rounded Rectangle 5"/>
          <p:cNvSpPr/>
          <p:nvPr/>
        </p:nvSpPr>
        <p:spPr>
          <a:xfrm>
            <a:off x="7535455" y="1157921"/>
            <a:ext cx="3931920" cy="128016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799831" y="1554480"/>
            <a:ext cx="3602736" cy="320040"/>
          </a:xfrm>
          <a:prstGeom prst="rect">
            <a:avLst/>
          </a:prstGeom>
          <a:noFill/>
        </p:spPr>
        <p:txBody>
          <a:bodyPr wrap="square" anchor="t">
            <a:spAutoFit/>
          </a:bodyPr>
          <a:lstStyle/>
          <a:p>
            <a:pPr algn="l"/>
            <a:r>
              <a:rPr sz="1400" b="1">
                <a:solidFill>
                  <a:srgbClr val="2FBFAD"/>
                </a:solidFill>
                <a:latin typeface="Aptos"/>
              </a:rPr>
              <a:t>AT α = 0.5</a:t>
            </a:r>
          </a:p>
        </p:txBody>
      </p:sp>
      <p:sp>
        <p:nvSpPr>
          <p:cNvPr id="8" name="TextBox 7"/>
          <p:cNvSpPr txBox="1"/>
          <p:nvPr/>
        </p:nvSpPr>
        <p:spPr>
          <a:xfrm>
            <a:off x="7736108" y="1752387"/>
            <a:ext cx="3602736" cy="621792"/>
          </a:xfrm>
          <a:prstGeom prst="rect">
            <a:avLst/>
          </a:prstGeom>
          <a:noFill/>
        </p:spPr>
        <p:txBody>
          <a:bodyPr wrap="square" anchor="t">
            <a:spAutoFit/>
          </a:bodyPr>
          <a:lstStyle/>
          <a:p>
            <a:pPr algn="l"/>
            <a:r>
              <a:rPr sz="1500" b="0" dirty="0" err="1">
                <a:solidFill>
                  <a:srgbClr val="F8FAFC"/>
                </a:solidFill>
                <a:latin typeface="Aptos"/>
              </a:rPr>
              <a:t>γγ</a:t>
            </a:r>
            <a:r>
              <a:rPr sz="1500" b="0" dirty="0">
                <a:solidFill>
                  <a:srgbClr val="F8FAFC"/>
                </a:solidFill>
                <a:latin typeface="Aptos"/>
              </a:rPr>
              <a:t> absorption: </a:t>
            </a:r>
            <a:r>
              <a:rPr sz="1500" b="0" dirty="0" err="1">
                <a:solidFill>
                  <a:srgbClr val="F8FAFC"/>
                </a:solidFill>
                <a:latin typeface="Aptos"/>
              </a:rPr>
              <a:t>ΔΠ</a:t>
            </a:r>
            <a:r>
              <a:rPr sz="1500" b="0" baseline="-25000" dirty="0" err="1">
                <a:solidFill>
                  <a:srgbClr val="F8FAFC"/>
                </a:solidFill>
                <a:latin typeface="Aptos"/>
              </a:rPr>
              <a:t>γγ</a:t>
            </a:r>
            <a:r>
              <a:rPr sz="1500" b="0" dirty="0">
                <a:solidFill>
                  <a:srgbClr val="F8FAFC"/>
                </a:solidFill>
                <a:latin typeface="Aptos"/>
              </a:rPr>
              <a:t> ≈ 2.72%  |  published ≈ 2.7%</a:t>
            </a:r>
          </a:p>
        </p:txBody>
      </p:sp>
      <p:sp>
        <p:nvSpPr>
          <p:cNvPr id="9" name="Rounded Rectangle 8"/>
          <p:cNvSpPr/>
          <p:nvPr/>
        </p:nvSpPr>
        <p:spPr>
          <a:xfrm>
            <a:off x="7635240" y="2488384"/>
            <a:ext cx="3931920" cy="118872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99831" y="2495670"/>
            <a:ext cx="3602736" cy="320040"/>
          </a:xfrm>
          <a:prstGeom prst="rect">
            <a:avLst/>
          </a:prstGeom>
          <a:noFill/>
        </p:spPr>
        <p:txBody>
          <a:bodyPr wrap="square" anchor="t">
            <a:spAutoFit/>
          </a:bodyPr>
          <a:lstStyle/>
          <a:p>
            <a:pPr algn="l"/>
            <a:r>
              <a:rPr sz="1400" b="1" dirty="0">
                <a:solidFill>
                  <a:srgbClr val="F5A623"/>
                </a:solidFill>
                <a:latin typeface="Aptos"/>
              </a:rPr>
              <a:t>ELECTRON-SPECTRUM BREAK</a:t>
            </a:r>
          </a:p>
        </p:txBody>
      </p:sp>
      <p:sp>
        <p:nvSpPr>
          <p:cNvPr id="11" name="TextBox 10"/>
          <p:cNvSpPr txBox="1"/>
          <p:nvPr/>
        </p:nvSpPr>
        <p:spPr>
          <a:xfrm>
            <a:off x="7864639" y="3005229"/>
            <a:ext cx="3602736" cy="530352"/>
          </a:xfrm>
          <a:prstGeom prst="rect">
            <a:avLst/>
          </a:prstGeom>
          <a:noFill/>
        </p:spPr>
        <p:txBody>
          <a:bodyPr wrap="square" anchor="t">
            <a:spAutoFit/>
          </a:bodyPr>
          <a:lstStyle/>
          <a:p>
            <a:pPr algn="l"/>
            <a:r>
              <a:rPr sz="1500" b="0" dirty="0" err="1">
                <a:solidFill>
                  <a:srgbClr val="F8FAFC"/>
                </a:solidFill>
                <a:latin typeface="Aptos"/>
              </a:rPr>
              <a:t>ΔΠ</a:t>
            </a:r>
            <a:r>
              <a:rPr sz="1500" b="0" baseline="-25000" dirty="0" err="1">
                <a:solidFill>
                  <a:srgbClr val="F8FAFC"/>
                </a:solidFill>
                <a:latin typeface="Aptos"/>
              </a:rPr>
              <a:t>e</a:t>
            </a:r>
            <a:r>
              <a:rPr sz="1500" b="0" dirty="0">
                <a:solidFill>
                  <a:srgbClr val="F8FAFC"/>
                </a:solidFill>
                <a:latin typeface="Aptos"/>
              </a:rPr>
              <a:t> ≈ 5.77%  |  published ≈ 5.8%</a:t>
            </a:r>
          </a:p>
        </p:txBody>
      </p:sp>
      <p:sp>
        <p:nvSpPr>
          <p:cNvPr id="12" name="TextBox 11"/>
          <p:cNvSpPr txBox="1"/>
          <p:nvPr/>
        </p:nvSpPr>
        <p:spPr>
          <a:xfrm>
            <a:off x="11290361" y="6583680"/>
            <a:ext cx="755335"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06/15</a:t>
            </a:r>
          </a:p>
        </p:txBody>
      </p:sp>
      <p:sp>
        <p:nvSpPr>
          <p:cNvPr id="4" name="Rectangle 3"/>
          <p:cNvSpPr/>
          <p:nvPr/>
        </p:nvSpPr>
        <p:spPr>
          <a:xfrm>
            <a:off x="257452" y="6403232"/>
            <a:ext cx="11209923" cy="369332"/>
          </a:xfrm>
          <a:prstGeom prst="rect">
            <a:avLst/>
          </a:prstGeom>
        </p:spPr>
        <p:txBody>
          <a:bodyPr wrap="square">
            <a:spAutoFit/>
          </a:bodyPr>
          <a:lstStyle/>
          <a:p>
            <a:r>
              <a:rPr lang="en-US" dirty="0" smtClean="0">
                <a:solidFill>
                  <a:schemeClr val="bg1"/>
                </a:solidFill>
                <a:latin typeface="Aptos"/>
                <a:ea typeface="MS Mincho"/>
                <a:cs typeface="Times New Roman" panose="02020603050405020304" pitchFamily="18" charset="0"/>
              </a:rPr>
              <a:t>we </a:t>
            </a:r>
            <a:r>
              <a:rPr lang="en-US" dirty="0">
                <a:solidFill>
                  <a:schemeClr val="bg1"/>
                </a:solidFill>
                <a:latin typeface="Aptos"/>
                <a:ea typeface="MS Mincho"/>
                <a:cs typeface="Times New Roman" panose="02020603050405020304" pitchFamily="18" charset="0"/>
              </a:rPr>
              <a:t>can now make the opacity explicitly depend on δ</a:t>
            </a:r>
            <a:endParaRPr lang="en-ZA" dirty="0">
              <a:solidFill>
                <a:schemeClr val="bg1"/>
              </a:solidFill>
            </a:endParaRPr>
          </a:p>
        </p:txBody>
      </p:sp>
      <p:sp>
        <p:nvSpPr>
          <p:cNvPr id="14" name="Rounded Rectangle 13"/>
          <p:cNvSpPr/>
          <p:nvPr/>
        </p:nvSpPr>
        <p:spPr>
          <a:xfrm>
            <a:off x="7571516" y="3749668"/>
            <a:ext cx="3931920" cy="3088173"/>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t>A break in the gamma-ray spectrum can have two different causes. Either </a:t>
            </a:r>
            <a:r>
              <a:rPr lang="en-GB" sz="1400" dirty="0" err="1"/>
              <a:t>γγ</a:t>
            </a:r>
            <a:r>
              <a:rPr lang="en-GB" sz="1400" dirty="0"/>
              <a:t> absorption removes photons on the way out, or the electrons themselves have a break, so the source emits a steeper spectrum. In both cases the spectrum steepens by the same amount, from α = 0.5 to 1, so the spectrum alone can't tell them apart. But the polarization changes differently. For an electron break, it changes by about 5.8%. For absorption, only about 2.7%. My code gives 2.72% and 5.77%, matching the published values, so it is validated before I extend it</a:t>
            </a:r>
            <a:endParaRPr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r>
              <a:rPr sz="1100" b="1">
                <a:solidFill>
                  <a:srgbClr val="2DD2C3"/>
                </a:solidFill>
              </a:rPr>
              <a:t>06 • NEW CALCULATION</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dirty="0">
                <a:solidFill>
                  <a:srgbClr val="F8FAFC"/>
                </a:solidFill>
                <a:latin typeface="Aptos"/>
              </a:rPr>
              <a:t>STEP 5 — THE NEW QUESTION: what happens when opacity depends on δ?</a:t>
            </a:r>
          </a:p>
        </p:txBody>
      </p:sp>
      <p:sp>
        <p:nvSpPr>
          <p:cNvPr id="5" name="Rounded Rectangle 4"/>
          <p:cNvSpPr/>
          <p:nvPr/>
        </p:nvSpPr>
        <p:spPr>
          <a:xfrm>
            <a:off x="683514" y="3245727"/>
            <a:ext cx="3429000" cy="132588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r>
              <a:rPr lang="pt-BR">
                <a:solidFill>
                  <a:srgbClr val="F8FAFC"/>
                </a:solidFill>
                <a:latin typeface="Aptos"/>
              </a:rPr>
              <a:t>R′ = c δ t</a:t>
            </a:r>
            <a:r>
              <a:rPr lang="pt-BR" baseline="-25000">
                <a:solidFill>
                  <a:srgbClr val="F8FAFC"/>
                </a:solidFill>
                <a:latin typeface="Aptos"/>
              </a:rPr>
              <a:t>var</a:t>
            </a:r>
            <a:r>
              <a:rPr lang="pt-BR">
                <a:solidFill>
                  <a:srgbClr val="F8FAFC"/>
                </a:solidFill>
                <a:latin typeface="Aptos"/>
              </a:rPr>
              <a:t> /(1+z)</a:t>
            </a:r>
            <a:endParaRPr lang="pt-BR" dirty="0">
              <a:solidFill>
                <a:srgbClr val="F8FAFC"/>
              </a:solidFill>
              <a:latin typeface="Aptos"/>
            </a:endParaRPr>
          </a:p>
        </p:txBody>
      </p:sp>
      <p:sp>
        <p:nvSpPr>
          <p:cNvPr id="6" name="TextBox 5"/>
          <p:cNvSpPr txBox="1"/>
          <p:nvPr/>
        </p:nvSpPr>
        <p:spPr>
          <a:xfrm>
            <a:off x="1098967" y="2907179"/>
            <a:ext cx="3099816" cy="320040"/>
          </a:xfrm>
          <a:prstGeom prst="rect">
            <a:avLst/>
          </a:prstGeom>
          <a:noFill/>
        </p:spPr>
        <p:txBody>
          <a:bodyPr wrap="square" anchor="t">
            <a:spAutoFit/>
          </a:bodyPr>
          <a:lstStyle/>
          <a:p>
            <a:pPr algn="l"/>
            <a:r>
              <a:rPr sz="1400" b="1" dirty="0">
                <a:solidFill>
                  <a:srgbClr val="2FBFAD"/>
                </a:solidFill>
                <a:latin typeface="Aptos"/>
              </a:rPr>
              <a:t>SOURCE SIZE</a:t>
            </a:r>
          </a:p>
        </p:txBody>
      </p:sp>
      <p:sp>
        <p:nvSpPr>
          <p:cNvPr id="8" name="Rounded Rectangle 7"/>
          <p:cNvSpPr/>
          <p:nvPr/>
        </p:nvSpPr>
        <p:spPr>
          <a:xfrm>
            <a:off x="4267963" y="3255065"/>
            <a:ext cx="3429000" cy="132588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r>
              <a:rPr lang="en-ZA">
                <a:solidFill>
                  <a:srgbClr val="F8FAFC"/>
                </a:solidFill>
                <a:latin typeface="Aptos"/>
              </a:rPr>
              <a:t>L′ = L</a:t>
            </a:r>
            <a:r>
              <a:rPr lang="en-ZA" baseline="-25000">
                <a:solidFill>
                  <a:srgbClr val="F8FAFC"/>
                </a:solidFill>
                <a:latin typeface="Aptos"/>
              </a:rPr>
              <a:t>obs</a:t>
            </a:r>
            <a:r>
              <a:rPr lang="en-ZA">
                <a:solidFill>
                  <a:srgbClr val="F8FAFC"/>
                </a:solidFill>
                <a:latin typeface="Aptos"/>
              </a:rPr>
              <a:t> / </a:t>
            </a:r>
            <a:r>
              <a:rPr lang="el-GR">
                <a:solidFill>
                  <a:srgbClr val="F8FAFC"/>
                </a:solidFill>
                <a:latin typeface="Aptos"/>
              </a:rPr>
              <a:t>δ⁴</a:t>
            </a:r>
            <a:endParaRPr lang="el-GR" dirty="0">
              <a:solidFill>
                <a:srgbClr val="F8FAFC"/>
              </a:solidFill>
              <a:latin typeface="Aptos"/>
            </a:endParaRPr>
          </a:p>
        </p:txBody>
      </p:sp>
      <p:sp>
        <p:nvSpPr>
          <p:cNvPr id="9" name="TextBox 8"/>
          <p:cNvSpPr txBox="1"/>
          <p:nvPr/>
        </p:nvSpPr>
        <p:spPr>
          <a:xfrm>
            <a:off x="4666148" y="2925687"/>
            <a:ext cx="3099816" cy="320040"/>
          </a:xfrm>
          <a:prstGeom prst="rect">
            <a:avLst/>
          </a:prstGeom>
          <a:noFill/>
        </p:spPr>
        <p:txBody>
          <a:bodyPr wrap="square" anchor="t">
            <a:spAutoFit/>
          </a:bodyPr>
          <a:lstStyle/>
          <a:p>
            <a:pPr algn="l"/>
            <a:r>
              <a:rPr sz="1400" b="1" dirty="0">
                <a:solidFill>
                  <a:srgbClr val="F5A623"/>
                </a:solidFill>
                <a:latin typeface="Aptos"/>
              </a:rPr>
              <a:t>COMOVING LUMINOSITY</a:t>
            </a:r>
          </a:p>
        </p:txBody>
      </p:sp>
      <p:sp>
        <p:nvSpPr>
          <p:cNvPr id="11" name="Rounded Rectangle 10"/>
          <p:cNvSpPr/>
          <p:nvPr/>
        </p:nvSpPr>
        <p:spPr>
          <a:xfrm>
            <a:off x="8046718" y="3236596"/>
            <a:ext cx="3429000" cy="132588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r>
              <a:rPr lang="el-GR">
                <a:solidFill>
                  <a:srgbClr val="F8FAFC"/>
                </a:solidFill>
                <a:latin typeface="Aptos"/>
              </a:rPr>
              <a:t>ε</a:t>
            </a:r>
            <a:r>
              <a:rPr lang="el-GR" baseline="-25000">
                <a:solidFill>
                  <a:srgbClr val="F8FAFC"/>
                </a:solidFill>
                <a:latin typeface="Aptos"/>
              </a:rPr>
              <a:t>γ</a:t>
            </a:r>
            <a:r>
              <a:rPr lang="el-GR">
                <a:solidFill>
                  <a:srgbClr val="F8FAFC"/>
                </a:solidFill>
                <a:latin typeface="Aptos"/>
              </a:rPr>
              <a:t> = (1+</a:t>
            </a:r>
            <a:r>
              <a:rPr lang="en-ZA">
                <a:solidFill>
                  <a:srgbClr val="F8FAFC"/>
                </a:solidFill>
                <a:latin typeface="Aptos"/>
              </a:rPr>
              <a:t>z) E</a:t>
            </a:r>
            <a:r>
              <a:rPr lang="el-GR" baseline="-25000">
                <a:solidFill>
                  <a:srgbClr val="F8FAFC"/>
                </a:solidFill>
                <a:latin typeface="Aptos"/>
              </a:rPr>
              <a:t>γ,</a:t>
            </a:r>
            <a:r>
              <a:rPr lang="en-ZA" baseline="-25000">
                <a:solidFill>
                  <a:srgbClr val="F8FAFC"/>
                </a:solidFill>
                <a:latin typeface="Aptos"/>
              </a:rPr>
              <a:t>obs</a:t>
            </a:r>
            <a:r>
              <a:rPr lang="en-ZA">
                <a:solidFill>
                  <a:srgbClr val="F8FAFC"/>
                </a:solidFill>
                <a:latin typeface="Aptos"/>
              </a:rPr>
              <a:t> / </a:t>
            </a:r>
            <a:r>
              <a:rPr lang="el-GR">
                <a:solidFill>
                  <a:srgbClr val="F8FAFC"/>
                </a:solidFill>
                <a:latin typeface="Aptos"/>
              </a:rPr>
              <a:t>δ</a:t>
            </a:r>
            <a:endParaRPr lang="el-GR" dirty="0">
              <a:solidFill>
                <a:srgbClr val="F8FAFC"/>
              </a:solidFill>
              <a:latin typeface="Aptos"/>
            </a:endParaRPr>
          </a:p>
        </p:txBody>
      </p:sp>
      <p:sp>
        <p:nvSpPr>
          <p:cNvPr id="12" name="TextBox 11"/>
          <p:cNvSpPr txBox="1"/>
          <p:nvPr/>
        </p:nvSpPr>
        <p:spPr>
          <a:xfrm>
            <a:off x="8375902" y="2875758"/>
            <a:ext cx="3099816" cy="320040"/>
          </a:xfrm>
          <a:prstGeom prst="rect">
            <a:avLst/>
          </a:prstGeom>
          <a:noFill/>
        </p:spPr>
        <p:txBody>
          <a:bodyPr wrap="square" anchor="t">
            <a:spAutoFit/>
          </a:bodyPr>
          <a:lstStyle/>
          <a:p>
            <a:pPr algn="l"/>
            <a:r>
              <a:rPr sz="1400" b="1" dirty="0">
                <a:solidFill>
                  <a:srgbClr val="E05C5C"/>
                </a:solidFill>
                <a:latin typeface="Aptos"/>
              </a:rPr>
              <a:t>COMOVING γ-RAY ENERGY</a:t>
            </a:r>
          </a:p>
        </p:txBody>
      </p:sp>
      <p:sp>
        <p:nvSpPr>
          <p:cNvPr id="14" name="TextBox 13"/>
          <p:cNvSpPr txBox="1"/>
          <p:nvPr/>
        </p:nvSpPr>
        <p:spPr>
          <a:xfrm>
            <a:off x="838963" y="4574534"/>
            <a:ext cx="1371600" cy="365760"/>
          </a:xfrm>
          <a:prstGeom prst="rect">
            <a:avLst/>
          </a:prstGeom>
          <a:noFill/>
        </p:spPr>
        <p:txBody>
          <a:bodyPr wrap="square" anchor="t">
            <a:spAutoFit/>
          </a:bodyPr>
          <a:lstStyle/>
          <a:p>
            <a:pPr algn="l"/>
            <a:r>
              <a:rPr sz="1500" b="1" dirty="0">
                <a:solidFill>
                  <a:srgbClr val="B1BED0"/>
                </a:solidFill>
                <a:latin typeface="Aptos"/>
              </a:rPr>
              <a:t>Therefore</a:t>
            </a:r>
          </a:p>
        </p:txBody>
      </p:sp>
      <p:sp>
        <p:nvSpPr>
          <p:cNvPr id="15" name="TextBox 14"/>
          <p:cNvSpPr txBox="1"/>
          <p:nvPr/>
        </p:nvSpPr>
        <p:spPr>
          <a:xfrm>
            <a:off x="252126" y="4946149"/>
            <a:ext cx="10515600" cy="594360"/>
          </a:xfrm>
          <a:prstGeom prst="rect">
            <a:avLst/>
          </a:prstGeom>
          <a:noFill/>
        </p:spPr>
        <p:txBody>
          <a:bodyPr wrap="square" anchor="t">
            <a:spAutoFit/>
          </a:bodyPr>
          <a:lstStyle/>
          <a:p>
            <a:pPr algn="ctr"/>
            <a:r>
              <a:rPr sz="2800" b="1" dirty="0">
                <a:solidFill>
                  <a:srgbClr val="F8FAFC"/>
                </a:solidFill>
                <a:latin typeface="Aptos"/>
              </a:rPr>
              <a:t>ℓ′ ∝ δ⁻⁵        and        </a:t>
            </a:r>
            <a:r>
              <a:rPr sz="2800" b="1" dirty="0" err="1">
                <a:solidFill>
                  <a:srgbClr val="F8FAFC"/>
                </a:solidFill>
                <a:latin typeface="Aptos"/>
              </a:rPr>
              <a:t>ε</a:t>
            </a:r>
            <a:r>
              <a:rPr sz="2800" b="1" baseline="-25000" dirty="0" err="1">
                <a:solidFill>
                  <a:srgbClr val="F8FAFC"/>
                </a:solidFill>
                <a:latin typeface="Aptos"/>
              </a:rPr>
              <a:t>γ</a:t>
            </a:r>
            <a:r>
              <a:rPr sz="2800" b="1" dirty="0">
                <a:solidFill>
                  <a:srgbClr val="F8FAFC"/>
                </a:solidFill>
                <a:latin typeface="Aptos"/>
              </a:rPr>
              <a:t> ∝ δ⁻¹</a:t>
            </a:r>
          </a:p>
        </p:txBody>
      </p:sp>
      <p:sp>
        <p:nvSpPr>
          <p:cNvPr id="16" name="TextBox 15"/>
          <p:cNvSpPr txBox="1"/>
          <p:nvPr/>
        </p:nvSpPr>
        <p:spPr>
          <a:xfrm>
            <a:off x="594360" y="5556486"/>
            <a:ext cx="10241280" cy="502920"/>
          </a:xfrm>
          <a:prstGeom prst="rect">
            <a:avLst/>
          </a:prstGeom>
          <a:noFill/>
        </p:spPr>
        <p:txBody>
          <a:bodyPr wrap="square" anchor="t">
            <a:spAutoFit/>
          </a:bodyPr>
          <a:lstStyle/>
          <a:p>
            <a:pPr algn="ctr"/>
            <a:r>
              <a:rPr sz="1900" b="0" dirty="0">
                <a:solidFill>
                  <a:srgbClr val="B1BED0"/>
                </a:solidFill>
                <a:latin typeface="Aptos"/>
              </a:rPr>
              <a:t>Higher δ  →  lower photon compactness + lower </a:t>
            </a:r>
            <a:r>
              <a:rPr sz="1900" b="0" dirty="0" err="1">
                <a:solidFill>
                  <a:srgbClr val="B1BED0"/>
                </a:solidFill>
                <a:latin typeface="Aptos"/>
              </a:rPr>
              <a:t>comoving</a:t>
            </a:r>
            <a:r>
              <a:rPr sz="1900" b="0" dirty="0">
                <a:solidFill>
                  <a:srgbClr val="B1BED0"/>
                </a:solidFill>
                <a:latin typeface="Aptos"/>
              </a:rPr>
              <a:t> γ-ray energy  →  lower </a:t>
            </a:r>
            <a:r>
              <a:rPr sz="1900" b="0" dirty="0" err="1">
                <a:solidFill>
                  <a:srgbClr val="B1BED0"/>
                </a:solidFill>
                <a:latin typeface="Aptos"/>
              </a:rPr>
              <a:t>τ</a:t>
            </a:r>
            <a:r>
              <a:rPr sz="1900" b="0" baseline="-25000" dirty="0" err="1">
                <a:solidFill>
                  <a:srgbClr val="B1BED0"/>
                </a:solidFill>
                <a:latin typeface="Aptos"/>
              </a:rPr>
              <a:t>γγ</a:t>
            </a:r>
            <a:endParaRPr sz="1900" b="0" baseline="-25000" dirty="0">
              <a:solidFill>
                <a:srgbClr val="B1BED0"/>
              </a:solidFill>
              <a:latin typeface="Aptos"/>
            </a:endParaRPr>
          </a:p>
        </p:txBody>
      </p:sp>
      <p:sp>
        <p:nvSpPr>
          <p:cNvPr id="17" name="TextBox 16"/>
          <p:cNvSpPr txBox="1"/>
          <p:nvPr/>
        </p:nvSpPr>
        <p:spPr>
          <a:xfrm>
            <a:off x="11278169" y="6583680"/>
            <a:ext cx="755335"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07/15</a:t>
            </a:r>
          </a:p>
        </p:txBody>
      </p:sp>
      <p:sp>
        <p:nvSpPr>
          <p:cNvPr id="4" name="Rectangle 3"/>
          <p:cNvSpPr/>
          <p:nvPr/>
        </p:nvSpPr>
        <p:spPr>
          <a:xfrm>
            <a:off x="463314" y="6307855"/>
            <a:ext cx="11192522" cy="383823"/>
          </a:xfrm>
          <a:prstGeom prst="rect">
            <a:avLst/>
          </a:prstGeom>
        </p:spPr>
        <p:txBody>
          <a:bodyPr wrap="square">
            <a:spAutoFit/>
          </a:bodyPr>
          <a:lstStyle/>
          <a:p>
            <a:pPr>
              <a:lnSpc>
                <a:spcPct val="115000"/>
              </a:lnSpc>
              <a:spcAft>
                <a:spcPts val="1000"/>
              </a:spcAft>
            </a:pPr>
            <a:r>
              <a:rPr lang="en-US" dirty="0">
                <a:solidFill>
                  <a:schemeClr val="bg1"/>
                </a:solidFill>
                <a:latin typeface="Aptos"/>
                <a:ea typeface="MS Mincho"/>
                <a:cs typeface="Times New Roman" panose="02020603050405020304" pitchFamily="18" charset="0"/>
              </a:rPr>
              <a:t>If increasing δ makes the source more transparent, there must be a boundary that defines the minimum δ.”</a:t>
            </a:r>
            <a:endParaRPr lang="en-ZA" dirty="0">
              <a:solidFill>
                <a:schemeClr val="bg1"/>
              </a:solidFill>
              <a:latin typeface="Aptos"/>
              <a:ea typeface="MS Mincho"/>
              <a:cs typeface="Times New Roman" panose="02020603050405020304" pitchFamily="18" charset="0"/>
            </a:endParaRPr>
          </a:p>
        </p:txBody>
      </p:sp>
      <p:sp>
        <p:nvSpPr>
          <p:cNvPr id="18" name="Rectangle 17"/>
          <p:cNvSpPr/>
          <p:nvPr/>
        </p:nvSpPr>
        <p:spPr>
          <a:xfrm>
            <a:off x="838963" y="1968654"/>
            <a:ext cx="10767282" cy="646331"/>
          </a:xfrm>
          <a:prstGeom prst="rect">
            <a:avLst/>
          </a:prstGeom>
        </p:spPr>
        <p:txBody>
          <a:bodyPr wrap="square">
            <a:spAutoFit/>
          </a:bodyPr>
          <a:lstStyle/>
          <a:p>
            <a:r>
              <a:rPr lang="en-US" dirty="0">
                <a:solidFill>
                  <a:schemeClr val="bg1"/>
                </a:solidFill>
                <a:latin typeface="Aptos"/>
                <a:ea typeface="MS Mincho"/>
                <a:cs typeface="Times New Roman" panose="02020603050405020304" pitchFamily="18" charset="0"/>
              </a:rPr>
              <a:t>This is the core extension. </a:t>
            </a:r>
            <a:r>
              <a:rPr lang="en-US" dirty="0" smtClean="0">
                <a:solidFill>
                  <a:schemeClr val="bg1"/>
                </a:solidFill>
                <a:latin typeface="Aptos"/>
                <a:ea typeface="MS Mincho"/>
                <a:cs typeface="Times New Roman" panose="02020603050405020304" pitchFamily="18" charset="0"/>
              </a:rPr>
              <a:t>We convert </a:t>
            </a:r>
            <a:r>
              <a:rPr lang="en-US" dirty="0">
                <a:solidFill>
                  <a:schemeClr val="bg1"/>
                </a:solidFill>
                <a:latin typeface="Aptos"/>
                <a:ea typeface="MS Mincho"/>
                <a:cs typeface="Times New Roman" panose="02020603050405020304" pitchFamily="18" charset="0"/>
              </a:rPr>
              <a:t>the observed source quantities into the </a:t>
            </a:r>
            <a:r>
              <a:rPr lang="en-US" dirty="0" err="1">
                <a:solidFill>
                  <a:schemeClr val="bg1"/>
                </a:solidFill>
                <a:latin typeface="Aptos"/>
                <a:ea typeface="MS Mincho"/>
                <a:cs typeface="Times New Roman" panose="02020603050405020304" pitchFamily="18" charset="0"/>
              </a:rPr>
              <a:t>comoving</a:t>
            </a:r>
            <a:r>
              <a:rPr lang="en-US" dirty="0">
                <a:solidFill>
                  <a:schemeClr val="bg1"/>
                </a:solidFill>
                <a:latin typeface="Aptos"/>
                <a:ea typeface="MS Mincho"/>
                <a:cs typeface="Times New Roman" panose="02020603050405020304" pitchFamily="18" charset="0"/>
              </a:rPr>
              <a:t> frame using δ and redshift</a:t>
            </a:r>
            <a:endParaRPr lang="en-ZA"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r>
              <a:rPr sz="1100" b="1">
                <a:solidFill>
                  <a:srgbClr val="2DD2C3"/>
                </a:solidFill>
              </a:rPr>
              <a:t>07 • CONSTRAINT</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a:solidFill>
                  <a:srgbClr val="F8FAFC"/>
                </a:solidFill>
                <a:latin typeface="Aptos"/>
              </a:rPr>
              <a:t>STEP 6 — THE THRESHOLD: where does the gamma ray escape?</a:t>
            </a:r>
          </a:p>
        </p:txBody>
      </p:sp>
      <p:sp>
        <p:nvSpPr>
          <p:cNvPr id="4" name="Rectangle 3"/>
          <p:cNvSpPr/>
          <p:nvPr/>
        </p:nvSpPr>
        <p:spPr>
          <a:xfrm>
            <a:off x="594360" y="1307592"/>
            <a:ext cx="960120" cy="50292"/>
          </a:xfrm>
          <a:prstGeom prst="rect">
            <a:avLst/>
          </a:prstGeom>
          <a:solidFill>
            <a:srgbClr val="2FBF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19684" y="3133259"/>
            <a:ext cx="10332720" cy="707886"/>
          </a:xfrm>
          <a:prstGeom prst="rect">
            <a:avLst/>
          </a:prstGeom>
          <a:noFill/>
        </p:spPr>
        <p:txBody>
          <a:bodyPr wrap="square" anchor="t">
            <a:spAutoFit/>
          </a:bodyPr>
          <a:lstStyle/>
          <a:p>
            <a:pPr algn="ctr"/>
            <a:r>
              <a:rPr sz="4000" b="1" dirty="0" err="1">
                <a:solidFill>
                  <a:srgbClr val="F8FAFC"/>
                </a:solidFill>
                <a:latin typeface="Aptos"/>
              </a:rPr>
              <a:t>τ</a:t>
            </a:r>
            <a:r>
              <a:rPr sz="4000" b="1" baseline="-25000" dirty="0" err="1">
                <a:solidFill>
                  <a:srgbClr val="F8FAFC"/>
                </a:solidFill>
                <a:latin typeface="Aptos"/>
              </a:rPr>
              <a:t>γγ</a:t>
            </a:r>
            <a:r>
              <a:rPr sz="4000" b="1" dirty="0">
                <a:solidFill>
                  <a:srgbClr val="F8FAFC"/>
                </a:solidFill>
                <a:latin typeface="Aptos"/>
              </a:rPr>
              <a:t>(</a:t>
            </a:r>
            <a:r>
              <a:rPr sz="2400" b="1" dirty="0" err="1">
                <a:solidFill>
                  <a:srgbClr val="F8FAFC"/>
                </a:solidFill>
                <a:latin typeface="Aptos"/>
              </a:rPr>
              <a:t>δ</a:t>
            </a:r>
            <a:r>
              <a:rPr sz="2400" b="1" baseline="-25000" dirty="0" err="1">
                <a:solidFill>
                  <a:srgbClr val="F8FAFC"/>
                </a:solidFill>
                <a:latin typeface="Aptos"/>
              </a:rPr>
              <a:t>min</a:t>
            </a:r>
            <a:r>
              <a:rPr sz="4000" b="1" dirty="0">
                <a:solidFill>
                  <a:srgbClr val="F8FAFC"/>
                </a:solidFill>
                <a:latin typeface="Aptos"/>
              </a:rPr>
              <a:t>) = 1</a:t>
            </a:r>
          </a:p>
        </p:txBody>
      </p:sp>
      <p:sp>
        <p:nvSpPr>
          <p:cNvPr id="6" name="Rounded Rectangle 5"/>
          <p:cNvSpPr/>
          <p:nvPr/>
        </p:nvSpPr>
        <p:spPr>
          <a:xfrm>
            <a:off x="754158" y="4034543"/>
            <a:ext cx="2926080" cy="109728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23544" y="4257658"/>
            <a:ext cx="2596896" cy="320040"/>
          </a:xfrm>
          <a:prstGeom prst="rect">
            <a:avLst/>
          </a:prstGeom>
          <a:noFill/>
        </p:spPr>
        <p:txBody>
          <a:bodyPr wrap="square" anchor="t">
            <a:spAutoFit/>
          </a:bodyPr>
          <a:lstStyle/>
          <a:p>
            <a:pPr algn="l"/>
            <a:r>
              <a:rPr sz="1400" b="1" dirty="0">
                <a:solidFill>
                  <a:srgbClr val="2FBFAD"/>
                </a:solidFill>
                <a:latin typeface="Aptos"/>
              </a:rPr>
              <a:t>τ &lt; 1</a:t>
            </a:r>
          </a:p>
        </p:txBody>
      </p:sp>
      <p:sp>
        <p:nvSpPr>
          <p:cNvPr id="8" name="TextBox 7"/>
          <p:cNvSpPr txBox="1"/>
          <p:nvPr/>
        </p:nvSpPr>
        <p:spPr>
          <a:xfrm>
            <a:off x="923544" y="4690554"/>
            <a:ext cx="2596896" cy="438912"/>
          </a:xfrm>
          <a:prstGeom prst="rect">
            <a:avLst/>
          </a:prstGeom>
          <a:noFill/>
        </p:spPr>
        <p:txBody>
          <a:bodyPr wrap="square" anchor="t">
            <a:spAutoFit/>
          </a:bodyPr>
          <a:lstStyle/>
          <a:p>
            <a:pPr algn="l"/>
            <a:r>
              <a:rPr sz="1800" b="0" dirty="0">
                <a:solidFill>
                  <a:srgbClr val="F8FAFC"/>
                </a:solidFill>
                <a:latin typeface="Aptos"/>
              </a:rPr>
              <a:t>Mostly transparent</a:t>
            </a:r>
          </a:p>
        </p:txBody>
      </p:sp>
      <p:sp>
        <p:nvSpPr>
          <p:cNvPr id="9" name="Rounded Rectangle 8"/>
          <p:cNvSpPr/>
          <p:nvPr/>
        </p:nvSpPr>
        <p:spPr>
          <a:xfrm>
            <a:off x="4200203" y="4026468"/>
            <a:ext cx="2926080" cy="109728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29387" y="4171702"/>
            <a:ext cx="2596896" cy="320040"/>
          </a:xfrm>
          <a:prstGeom prst="rect">
            <a:avLst/>
          </a:prstGeom>
          <a:noFill/>
        </p:spPr>
        <p:txBody>
          <a:bodyPr wrap="square" anchor="t">
            <a:spAutoFit/>
          </a:bodyPr>
          <a:lstStyle/>
          <a:p>
            <a:pPr algn="l"/>
            <a:r>
              <a:rPr sz="1400" b="1" dirty="0">
                <a:solidFill>
                  <a:srgbClr val="F5A623"/>
                </a:solidFill>
                <a:latin typeface="Aptos"/>
              </a:rPr>
              <a:t>τ = 1</a:t>
            </a:r>
          </a:p>
        </p:txBody>
      </p:sp>
      <p:sp>
        <p:nvSpPr>
          <p:cNvPr id="11" name="TextBox 10"/>
          <p:cNvSpPr txBox="1"/>
          <p:nvPr/>
        </p:nvSpPr>
        <p:spPr>
          <a:xfrm>
            <a:off x="4529387" y="4677065"/>
            <a:ext cx="2596896" cy="438912"/>
          </a:xfrm>
          <a:prstGeom prst="rect">
            <a:avLst/>
          </a:prstGeom>
          <a:noFill/>
        </p:spPr>
        <p:txBody>
          <a:bodyPr wrap="square" anchor="t">
            <a:spAutoFit/>
          </a:bodyPr>
          <a:lstStyle/>
          <a:p>
            <a:pPr algn="l"/>
            <a:r>
              <a:rPr sz="1800" b="0" dirty="0">
                <a:solidFill>
                  <a:srgbClr val="F8FAFC"/>
                </a:solidFill>
                <a:latin typeface="Aptos"/>
              </a:rPr>
              <a:t>Boundary → </a:t>
            </a:r>
            <a:r>
              <a:rPr sz="1800" b="0" dirty="0" err="1">
                <a:solidFill>
                  <a:srgbClr val="F8FAFC"/>
                </a:solidFill>
                <a:latin typeface="Aptos"/>
              </a:rPr>
              <a:t>δ</a:t>
            </a:r>
            <a:r>
              <a:rPr sz="1800" b="0" baseline="-25000" dirty="0" err="1">
                <a:solidFill>
                  <a:srgbClr val="F8FAFC"/>
                </a:solidFill>
                <a:latin typeface="Aptos"/>
              </a:rPr>
              <a:t>min</a:t>
            </a:r>
            <a:endParaRPr sz="1800" b="0" baseline="-25000" dirty="0">
              <a:solidFill>
                <a:srgbClr val="F8FAFC"/>
              </a:solidFill>
              <a:latin typeface="Aptos"/>
            </a:endParaRPr>
          </a:p>
        </p:txBody>
      </p:sp>
      <p:sp>
        <p:nvSpPr>
          <p:cNvPr id="12" name="Rounded Rectangle 11"/>
          <p:cNvSpPr/>
          <p:nvPr/>
        </p:nvSpPr>
        <p:spPr>
          <a:xfrm>
            <a:off x="7575228" y="3927298"/>
            <a:ext cx="2926080" cy="109728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255508" y="4087970"/>
            <a:ext cx="2596896" cy="320040"/>
          </a:xfrm>
          <a:prstGeom prst="rect">
            <a:avLst/>
          </a:prstGeom>
          <a:noFill/>
        </p:spPr>
        <p:txBody>
          <a:bodyPr wrap="square" anchor="t">
            <a:spAutoFit/>
          </a:bodyPr>
          <a:lstStyle/>
          <a:p>
            <a:pPr algn="l"/>
            <a:r>
              <a:rPr sz="1400" b="1" dirty="0">
                <a:solidFill>
                  <a:srgbClr val="E05C5C"/>
                </a:solidFill>
                <a:latin typeface="Aptos"/>
              </a:rPr>
              <a:t>τ &gt; 1</a:t>
            </a:r>
          </a:p>
        </p:txBody>
      </p:sp>
      <p:sp>
        <p:nvSpPr>
          <p:cNvPr id="14" name="TextBox 13"/>
          <p:cNvSpPr txBox="1"/>
          <p:nvPr/>
        </p:nvSpPr>
        <p:spPr>
          <a:xfrm>
            <a:off x="7975432" y="4615910"/>
            <a:ext cx="2596896" cy="438912"/>
          </a:xfrm>
          <a:prstGeom prst="rect">
            <a:avLst/>
          </a:prstGeom>
          <a:noFill/>
        </p:spPr>
        <p:txBody>
          <a:bodyPr wrap="square" anchor="t">
            <a:spAutoFit/>
          </a:bodyPr>
          <a:lstStyle/>
          <a:p>
            <a:pPr algn="l"/>
            <a:r>
              <a:rPr sz="1800" b="0" dirty="0">
                <a:solidFill>
                  <a:srgbClr val="F8FAFC"/>
                </a:solidFill>
                <a:latin typeface="Aptos"/>
              </a:rPr>
              <a:t>Mostly opaque</a:t>
            </a:r>
          </a:p>
        </p:txBody>
      </p:sp>
      <p:sp>
        <p:nvSpPr>
          <p:cNvPr id="15" name="TextBox 14"/>
          <p:cNvSpPr txBox="1"/>
          <p:nvPr/>
        </p:nvSpPr>
        <p:spPr>
          <a:xfrm>
            <a:off x="762285" y="5538201"/>
            <a:ext cx="10332720" cy="502920"/>
          </a:xfrm>
          <a:prstGeom prst="rect">
            <a:avLst/>
          </a:prstGeom>
          <a:noFill/>
        </p:spPr>
        <p:txBody>
          <a:bodyPr wrap="square" anchor="t">
            <a:spAutoFit/>
          </a:bodyPr>
          <a:lstStyle/>
          <a:p>
            <a:pPr algn="ctr"/>
            <a:r>
              <a:rPr sz="1900" b="0" dirty="0">
                <a:solidFill>
                  <a:srgbClr val="B1BED0"/>
                </a:solidFill>
                <a:latin typeface="Aptos"/>
              </a:rPr>
              <a:t>The solver searches for the δ at which the gamma ray is just able to escape.</a:t>
            </a:r>
          </a:p>
        </p:txBody>
      </p:sp>
      <p:sp>
        <p:nvSpPr>
          <p:cNvPr id="16" name="TextBox 15"/>
          <p:cNvSpPr txBox="1"/>
          <p:nvPr/>
        </p:nvSpPr>
        <p:spPr>
          <a:xfrm>
            <a:off x="11290361" y="6583680"/>
            <a:ext cx="755335"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08/15</a:t>
            </a:r>
          </a:p>
        </p:txBody>
      </p:sp>
      <p:sp>
        <p:nvSpPr>
          <p:cNvPr id="17" name="Rectangle 16"/>
          <p:cNvSpPr/>
          <p:nvPr/>
        </p:nvSpPr>
        <p:spPr>
          <a:xfrm>
            <a:off x="519684" y="6170787"/>
            <a:ext cx="10427208" cy="646331"/>
          </a:xfrm>
          <a:prstGeom prst="rect">
            <a:avLst/>
          </a:prstGeom>
        </p:spPr>
        <p:txBody>
          <a:bodyPr wrap="square">
            <a:spAutoFit/>
          </a:bodyPr>
          <a:lstStyle/>
          <a:p>
            <a:r>
              <a:rPr lang="en-US" dirty="0">
                <a:solidFill>
                  <a:schemeClr val="bg1"/>
                </a:solidFill>
              </a:rPr>
              <a:t>Now </a:t>
            </a:r>
            <a:r>
              <a:rPr lang="en-US" dirty="0" smtClean="0">
                <a:solidFill>
                  <a:schemeClr val="bg1"/>
                </a:solidFill>
              </a:rPr>
              <a:t>we </a:t>
            </a:r>
            <a:r>
              <a:rPr lang="en-US" dirty="0">
                <a:solidFill>
                  <a:schemeClr val="bg1"/>
                </a:solidFill>
              </a:rPr>
              <a:t>have a conventional constraint and a polarization-dependent constraint. </a:t>
            </a:r>
            <a:r>
              <a:rPr lang="en-US" smtClean="0">
                <a:solidFill>
                  <a:schemeClr val="bg1"/>
                </a:solidFill>
              </a:rPr>
              <a:t>We need </a:t>
            </a:r>
            <a:r>
              <a:rPr lang="en-US" dirty="0">
                <a:solidFill>
                  <a:schemeClr val="bg1"/>
                </a:solidFill>
              </a:rPr>
              <a:t>a single comparison number</a:t>
            </a:r>
            <a:endParaRPr lang="en-ZA" dirty="0">
              <a:solidFill>
                <a:schemeClr val="bg1"/>
              </a:solidFill>
            </a:endParaRPr>
          </a:p>
        </p:txBody>
      </p:sp>
      <p:sp>
        <p:nvSpPr>
          <p:cNvPr id="18" name="Rectangle 17"/>
          <p:cNvSpPr/>
          <p:nvPr/>
        </p:nvSpPr>
        <p:spPr>
          <a:xfrm>
            <a:off x="472440" y="1772244"/>
            <a:ext cx="11343739" cy="646331"/>
          </a:xfrm>
          <a:prstGeom prst="rect">
            <a:avLst/>
          </a:prstGeom>
        </p:spPr>
        <p:txBody>
          <a:bodyPr wrap="square">
            <a:spAutoFit/>
          </a:bodyPr>
          <a:lstStyle/>
          <a:p>
            <a:r>
              <a:rPr lang="en-US" dirty="0" smtClean="0">
                <a:solidFill>
                  <a:schemeClr val="bg1"/>
                </a:solidFill>
                <a:latin typeface="Aptos"/>
                <a:ea typeface="MS Mincho"/>
                <a:cs typeface="Times New Roman" panose="02020603050405020304" pitchFamily="18" charset="0"/>
              </a:rPr>
              <a:t>We define the minimum Doppler factor at the transparency boundary </a:t>
            </a:r>
            <a:r>
              <a:rPr lang="en-US" dirty="0" err="1" smtClean="0">
                <a:solidFill>
                  <a:schemeClr val="bg1"/>
                </a:solidFill>
                <a:latin typeface="Aptos"/>
                <a:ea typeface="MS Mincho"/>
                <a:cs typeface="Times New Roman" panose="02020603050405020304" pitchFamily="18" charset="0"/>
              </a:rPr>
              <a:t>τγγ</a:t>
            </a:r>
            <a:r>
              <a:rPr lang="en-US" dirty="0" smtClean="0">
                <a:solidFill>
                  <a:schemeClr val="bg1"/>
                </a:solidFill>
                <a:latin typeface="Aptos"/>
                <a:ea typeface="MS Mincho"/>
                <a:cs typeface="Times New Roman" panose="02020603050405020304" pitchFamily="18" charset="0"/>
              </a:rPr>
              <a:t>(</a:t>
            </a:r>
            <a:r>
              <a:rPr lang="en-US" dirty="0" err="1" smtClean="0">
                <a:solidFill>
                  <a:schemeClr val="bg1"/>
                </a:solidFill>
                <a:latin typeface="Aptos"/>
                <a:ea typeface="MS Mincho"/>
                <a:cs typeface="Times New Roman" panose="02020603050405020304" pitchFamily="18" charset="0"/>
              </a:rPr>
              <a:t>δmin</a:t>
            </a:r>
            <a:r>
              <a:rPr lang="en-US" dirty="0" smtClean="0">
                <a:solidFill>
                  <a:schemeClr val="bg1"/>
                </a:solidFill>
                <a:latin typeface="Aptos"/>
                <a:ea typeface="MS Mincho"/>
                <a:cs typeface="Times New Roman" panose="02020603050405020304" pitchFamily="18" charset="0"/>
              </a:rPr>
              <a:t>)=1. Below it the model is too opaque for the chosen gamma-ray energy; above it the source becomes progressively more transparent</a:t>
            </a:r>
            <a:endParaRPr lang="en-ZA"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r>
              <a:rPr sz="1100" b="1">
                <a:solidFill>
                  <a:srgbClr val="2DD2C3"/>
                </a:solidFill>
              </a:rPr>
              <a:t>08 • BIAS</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dirty="0">
                <a:solidFill>
                  <a:srgbClr val="F8FAFC"/>
                </a:solidFill>
                <a:latin typeface="Aptos"/>
              </a:rPr>
              <a:t>STEP 7 — THE COMPARISON: how large is the polarization correction?</a:t>
            </a:r>
          </a:p>
        </p:txBody>
      </p:sp>
      <p:sp>
        <p:nvSpPr>
          <p:cNvPr id="5" name="TextBox 4"/>
          <p:cNvSpPr txBox="1"/>
          <p:nvPr/>
        </p:nvSpPr>
        <p:spPr>
          <a:xfrm>
            <a:off x="731520" y="1600200"/>
            <a:ext cx="10698480" cy="731520"/>
          </a:xfrm>
          <a:prstGeom prst="rect">
            <a:avLst/>
          </a:prstGeom>
          <a:noFill/>
        </p:spPr>
        <p:txBody>
          <a:bodyPr wrap="square" anchor="t">
            <a:spAutoFit/>
          </a:bodyPr>
          <a:lstStyle/>
          <a:p>
            <a:pPr algn="ctr"/>
            <a:r>
              <a:rPr sz="3100" b="1">
                <a:solidFill>
                  <a:srgbClr val="F8FAFC"/>
                </a:solidFill>
                <a:latin typeface="Aptos"/>
              </a:rPr>
              <a:t>Bias = 100 × (δ</a:t>
            </a:r>
            <a:r>
              <a:rPr sz="3100" b="1" baseline="-25000">
                <a:solidFill>
                  <a:srgbClr val="F8FAFC"/>
                </a:solidFill>
                <a:latin typeface="Aptos"/>
              </a:rPr>
              <a:t>avg</a:t>
            </a:r>
            <a:r>
              <a:rPr sz="3100" b="1">
                <a:solidFill>
                  <a:srgbClr val="F8FAFC"/>
                </a:solidFill>
                <a:latin typeface="Aptos"/>
              </a:rPr>
              <a:t> − δ⊥) / δ</a:t>
            </a:r>
            <a:r>
              <a:rPr sz="3100" b="1" baseline="-25000">
                <a:solidFill>
                  <a:srgbClr val="F8FAFC"/>
                </a:solidFill>
                <a:latin typeface="Aptos"/>
              </a:rPr>
              <a:t>avg</a:t>
            </a:r>
          </a:p>
        </p:txBody>
      </p:sp>
      <p:sp>
        <p:nvSpPr>
          <p:cNvPr id="6" name="Rounded Rectangle 5"/>
          <p:cNvSpPr/>
          <p:nvPr/>
        </p:nvSpPr>
        <p:spPr>
          <a:xfrm>
            <a:off x="914400" y="2926080"/>
            <a:ext cx="3200400" cy="137160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78992" y="3063240"/>
            <a:ext cx="2871216" cy="320040"/>
          </a:xfrm>
          <a:prstGeom prst="rect">
            <a:avLst/>
          </a:prstGeom>
          <a:noFill/>
        </p:spPr>
        <p:txBody>
          <a:bodyPr wrap="square" anchor="t">
            <a:spAutoFit/>
          </a:bodyPr>
          <a:lstStyle/>
          <a:p>
            <a:pPr algn="l"/>
            <a:r>
              <a:rPr sz="1400" b="1">
                <a:solidFill>
                  <a:srgbClr val="2FBFAD"/>
                </a:solidFill>
                <a:latin typeface="Aptos"/>
              </a:rPr>
              <a:t>CONVENTIONAL</a:t>
            </a:r>
          </a:p>
        </p:txBody>
      </p:sp>
      <p:sp>
        <p:nvSpPr>
          <p:cNvPr id="8" name="TextBox 7"/>
          <p:cNvSpPr txBox="1"/>
          <p:nvPr/>
        </p:nvSpPr>
        <p:spPr>
          <a:xfrm>
            <a:off x="1078992" y="3456432"/>
            <a:ext cx="2871216" cy="713232"/>
          </a:xfrm>
          <a:prstGeom prst="rect">
            <a:avLst/>
          </a:prstGeom>
          <a:noFill/>
        </p:spPr>
        <p:txBody>
          <a:bodyPr wrap="square" anchor="t">
            <a:spAutoFit/>
          </a:bodyPr>
          <a:lstStyle/>
          <a:p>
            <a:pPr algn="l"/>
            <a:r>
              <a:rPr sz="1600" b="0">
                <a:solidFill>
                  <a:srgbClr val="F8FAFC"/>
                </a:solidFill>
                <a:latin typeface="Aptos"/>
              </a:rPr>
              <a:t>δ</a:t>
            </a:r>
            <a:r>
              <a:rPr sz="1600" b="0" baseline="-25000">
                <a:solidFill>
                  <a:srgbClr val="F8FAFC"/>
                </a:solidFill>
                <a:latin typeface="Aptos"/>
              </a:rPr>
              <a:t>avg</a:t>
            </a:r>
            <a:r>
              <a:rPr sz="1600" b="0">
                <a:solidFill>
                  <a:srgbClr val="F8FAFC"/>
                </a:solidFill>
                <a:latin typeface="Aptos"/>
              </a:rPr>
              <a:t> uses polarization-averaged opacity.</a:t>
            </a:r>
          </a:p>
        </p:txBody>
      </p:sp>
      <p:sp>
        <p:nvSpPr>
          <p:cNvPr id="9" name="Rounded Rectangle 8"/>
          <p:cNvSpPr/>
          <p:nvPr/>
        </p:nvSpPr>
        <p:spPr>
          <a:xfrm>
            <a:off x="4480560" y="2926080"/>
            <a:ext cx="3200400" cy="137160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645152" y="3063240"/>
            <a:ext cx="2871216" cy="320040"/>
          </a:xfrm>
          <a:prstGeom prst="rect">
            <a:avLst/>
          </a:prstGeom>
          <a:noFill/>
        </p:spPr>
        <p:txBody>
          <a:bodyPr wrap="square" anchor="t">
            <a:spAutoFit/>
          </a:bodyPr>
          <a:lstStyle/>
          <a:p>
            <a:pPr algn="l"/>
            <a:r>
              <a:rPr sz="1400" b="1">
                <a:solidFill>
                  <a:srgbClr val="F5A623"/>
                </a:solidFill>
                <a:latin typeface="Aptos"/>
              </a:rPr>
              <a:t>POLARIZATION-DEPENDENT</a:t>
            </a:r>
          </a:p>
        </p:txBody>
      </p:sp>
      <p:sp>
        <p:nvSpPr>
          <p:cNvPr id="11" name="TextBox 10"/>
          <p:cNvSpPr txBox="1"/>
          <p:nvPr/>
        </p:nvSpPr>
        <p:spPr>
          <a:xfrm>
            <a:off x="4645152" y="3456432"/>
            <a:ext cx="2871216" cy="713232"/>
          </a:xfrm>
          <a:prstGeom prst="rect">
            <a:avLst/>
          </a:prstGeom>
          <a:noFill/>
        </p:spPr>
        <p:txBody>
          <a:bodyPr wrap="square" anchor="t">
            <a:spAutoFit/>
          </a:bodyPr>
          <a:lstStyle/>
          <a:p>
            <a:pPr algn="l"/>
            <a:r>
              <a:rPr sz="1600" b="0">
                <a:solidFill>
                  <a:srgbClr val="F8FAFC"/>
                </a:solidFill>
                <a:latin typeface="Aptos"/>
              </a:rPr>
              <a:t>δ⊥ uses the perpendicular opacity.</a:t>
            </a:r>
          </a:p>
        </p:txBody>
      </p:sp>
      <p:sp>
        <p:nvSpPr>
          <p:cNvPr id="12" name="Rounded Rectangle 11"/>
          <p:cNvSpPr/>
          <p:nvPr/>
        </p:nvSpPr>
        <p:spPr>
          <a:xfrm>
            <a:off x="8046720" y="2926080"/>
            <a:ext cx="3200400" cy="1371600"/>
          </a:xfrm>
          <a:prstGeom prst="roundRect">
            <a:avLst/>
          </a:prstGeom>
          <a:solidFill>
            <a:srgbClr val="142641"/>
          </a:solidFill>
          <a:ln>
            <a:solidFill>
              <a:srgbClr val="2E42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211312" y="3063240"/>
            <a:ext cx="2871216" cy="320040"/>
          </a:xfrm>
          <a:prstGeom prst="rect">
            <a:avLst/>
          </a:prstGeom>
          <a:noFill/>
        </p:spPr>
        <p:txBody>
          <a:bodyPr wrap="square" anchor="t">
            <a:spAutoFit/>
          </a:bodyPr>
          <a:lstStyle/>
          <a:p>
            <a:pPr algn="l"/>
            <a:r>
              <a:rPr sz="1400" b="1">
                <a:solidFill>
                  <a:srgbClr val="E05C5C"/>
                </a:solidFill>
                <a:latin typeface="Aptos"/>
              </a:rPr>
              <a:t>WHAT THE NUMBER MEANS</a:t>
            </a:r>
          </a:p>
        </p:txBody>
      </p:sp>
      <p:sp>
        <p:nvSpPr>
          <p:cNvPr id="14" name="TextBox 13"/>
          <p:cNvSpPr txBox="1"/>
          <p:nvPr/>
        </p:nvSpPr>
        <p:spPr>
          <a:xfrm>
            <a:off x="8211312" y="3456432"/>
            <a:ext cx="2871216" cy="713232"/>
          </a:xfrm>
          <a:prstGeom prst="rect">
            <a:avLst/>
          </a:prstGeom>
          <a:noFill/>
        </p:spPr>
        <p:txBody>
          <a:bodyPr wrap="square" anchor="t">
            <a:spAutoFit/>
          </a:bodyPr>
          <a:lstStyle/>
          <a:p>
            <a:pPr algn="l"/>
            <a:r>
              <a:rPr sz="1500" b="0">
                <a:solidFill>
                  <a:srgbClr val="F8FAFC"/>
                </a:solidFill>
                <a:latin typeface="Aptos"/>
              </a:rPr>
              <a:t>Bias measures how much the inferred δ changes when polarization is retained.</a:t>
            </a:r>
          </a:p>
        </p:txBody>
      </p:sp>
      <p:sp>
        <p:nvSpPr>
          <p:cNvPr id="15" name="TextBox 14"/>
          <p:cNvSpPr txBox="1"/>
          <p:nvPr/>
        </p:nvSpPr>
        <p:spPr>
          <a:xfrm>
            <a:off x="1005840" y="5029200"/>
            <a:ext cx="10149840" cy="502920"/>
          </a:xfrm>
          <a:prstGeom prst="rect">
            <a:avLst/>
          </a:prstGeom>
          <a:noFill/>
        </p:spPr>
        <p:txBody>
          <a:bodyPr wrap="square" anchor="t">
            <a:spAutoFit/>
          </a:bodyPr>
          <a:lstStyle/>
          <a:p>
            <a:pPr algn="ctr"/>
            <a:r>
              <a:rPr sz="2000" b="0">
                <a:solidFill>
                  <a:srgbClr val="B1BED0"/>
                </a:solidFill>
                <a:latin typeface="Aptos"/>
              </a:rPr>
              <a:t>Example: δ</a:t>
            </a:r>
            <a:r>
              <a:rPr sz="2000" b="0" baseline="-25000">
                <a:solidFill>
                  <a:srgbClr val="B1BED0"/>
                </a:solidFill>
                <a:latin typeface="Aptos"/>
              </a:rPr>
              <a:t>avg</a:t>
            </a:r>
            <a:r>
              <a:rPr sz="2000" b="0">
                <a:solidFill>
                  <a:srgbClr val="B1BED0"/>
                </a:solidFill>
                <a:latin typeface="Aptos"/>
              </a:rPr>
              <a:t>=100, δ⊥=97  →  Bias = 3%</a:t>
            </a:r>
          </a:p>
        </p:txBody>
      </p:sp>
      <p:sp>
        <p:nvSpPr>
          <p:cNvPr id="16" name="TextBox 15"/>
          <p:cNvSpPr txBox="1"/>
          <p:nvPr/>
        </p:nvSpPr>
        <p:spPr>
          <a:xfrm>
            <a:off x="11290361" y="6583680"/>
            <a:ext cx="755335"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09/15</a:t>
            </a:r>
          </a:p>
        </p:txBody>
      </p:sp>
      <p:sp>
        <p:nvSpPr>
          <p:cNvPr id="4" name="Rectangle 3"/>
          <p:cNvSpPr/>
          <p:nvPr/>
        </p:nvSpPr>
        <p:spPr>
          <a:xfrm>
            <a:off x="1118616" y="5958762"/>
            <a:ext cx="10448544" cy="369332"/>
          </a:xfrm>
          <a:prstGeom prst="rect">
            <a:avLst/>
          </a:prstGeom>
        </p:spPr>
        <p:txBody>
          <a:bodyPr wrap="square">
            <a:spAutoFit/>
          </a:bodyPr>
          <a:lstStyle/>
          <a:p>
            <a:r>
              <a:rPr lang="en-US" dirty="0">
                <a:solidFill>
                  <a:schemeClr val="bg1"/>
                </a:solidFill>
                <a:latin typeface="Aptos"/>
                <a:ea typeface="MS Mincho"/>
                <a:cs typeface="Times New Roman" panose="02020603050405020304" pitchFamily="18" charset="0"/>
              </a:rPr>
              <a:t>The final question is how this correction behaves for representative blazars and GRBs</a:t>
            </a:r>
            <a:endParaRPr lang="en-ZA"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r>
              <a:rPr sz="1100" b="1">
                <a:solidFill>
                  <a:srgbClr val="2DD2C3"/>
                </a:solidFill>
              </a:rPr>
              <a:t>09 • RESULTS</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a:solidFill>
                  <a:srgbClr val="F8FAFC"/>
                </a:solidFill>
                <a:latin typeface="Aptos"/>
              </a:rPr>
              <a:t>STEP 8 — THE RESULT: the correction depends on magnetic ordering</a:t>
            </a:r>
          </a:p>
        </p:txBody>
      </p:sp>
      <p:pic>
        <p:nvPicPr>
          <p:cNvPr id="5" name="Picture 4" descr="Bar chart: polarization bias in minimum Doppler factor for five GRB cases (left) and six blazar cases (right) at fB = 1.0, 0.5, 0.3, without cutoff, with the bias percentage printed above each bar"/>
          <p:cNvPicPr>
            <a:picLocks noChangeAspect="1"/>
          </p:cNvPicPr>
          <p:nvPr/>
        </p:nvPicPr>
        <p:blipFill>
          <a:blip r:embed="rId3"/>
          <a:stretch>
            <a:fillRect/>
          </a:stretch>
        </p:blipFill>
        <p:spPr>
          <a:xfrm>
            <a:off x="502920" y="1708484"/>
            <a:ext cx="11155680" cy="4800600"/>
          </a:xfrm>
          <a:prstGeom prst="rect">
            <a:avLst/>
          </a:prstGeom>
        </p:spPr>
      </p:pic>
      <p:sp>
        <p:nvSpPr>
          <p:cNvPr id="6" name="TextBox 5"/>
          <p:cNvSpPr txBox="1"/>
          <p:nvPr/>
        </p:nvSpPr>
        <p:spPr>
          <a:xfrm>
            <a:off x="11290361" y="6583680"/>
            <a:ext cx="755335"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10/15</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3" name="TextBox 2"/>
          <p:cNvSpPr txBox="1"/>
          <p:nvPr/>
        </p:nvSpPr>
        <p:spPr>
          <a:xfrm>
            <a:off x="365760" y="592074"/>
            <a:ext cx="10972800" cy="507831"/>
          </a:xfrm>
          <a:prstGeom prst="rect">
            <a:avLst/>
          </a:prstGeom>
          <a:noFill/>
        </p:spPr>
        <p:txBody>
          <a:bodyPr wrap="square" anchor="t">
            <a:spAutoFit/>
          </a:bodyPr>
          <a:lstStyle/>
          <a:p>
            <a:pPr algn="l"/>
            <a:endParaRPr sz="2700" b="1" dirty="0">
              <a:solidFill>
                <a:srgbClr val="F8FAFC"/>
              </a:solidFill>
              <a:latin typeface="Aptos"/>
            </a:endParaRPr>
          </a:p>
        </p:txBody>
      </p:sp>
      <p:sp>
        <p:nvSpPr>
          <p:cNvPr id="5" name="TextBox 4"/>
          <p:cNvSpPr txBox="1"/>
          <p:nvPr/>
        </p:nvSpPr>
        <p:spPr>
          <a:xfrm>
            <a:off x="749808" y="1508760"/>
            <a:ext cx="10515600" cy="1887696"/>
          </a:xfrm>
          <a:prstGeom prst="rect">
            <a:avLst/>
          </a:prstGeom>
          <a:noFill/>
        </p:spPr>
        <p:txBody>
          <a:bodyPr wrap="square">
            <a:spAutoFit/>
          </a:bodyPr>
          <a:lstStyle/>
          <a:p>
            <a:pPr>
              <a:spcAft>
                <a:spcPts val="800"/>
              </a:spcAft>
            </a:pPr>
            <a:r>
              <a:rPr sz="1800" dirty="0">
                <a:solidFill>
                  <a:srgbClr val="F5F7FA"/>
                </a:solidFill>
              </a:rPr>
              <a:t>• </a:t>
            </a:r>
            <a:r>
              <a:rPr lang="en-GB" sz="1800" dirty="0" smtClean="0">
                <a:solidFill>
                  <a:srgbClr val="F5F7FA"/>
                </a:solidFill>
              </a:rPr>
              <a:t>we</a:t>
            </a:r>
            <a:r>
              <a:rPr sz="1800" dirty="0" smtClean="0">
                <a:solidFill>
                  <a:srgbClr val="F5F7FA"/>
                </a:solidFill>
              </a:rPr>
              <a:t> </a:t>
            </a:r>
            <a:r>
              <a:rPr sz="1800" dirty="0">
                <a:solidFill>
                  <a:srgbClr val="F5F7FA"/>
                </a:solidFill>
              </a:rPr>
              <a:t>implemented and validated the polarization-dependent </a:t>
            </a:r>
            <a:r>
              <a:rPr sz="1800" dirty="0" err="1">
                <a:solidFill>
                  <a:srgbClr val="F5F7FA"/>
                </a:solidFill>
              </a:rPr>
              <a:t>γγ</a:t>
            </a:r>
            <a:r>
              <a:rPr sz="1800" dirty="0">
                <a:solidFill>
                  <a:srgbClr val="F5F7FA"/>
                </a:solidFill>
              </a:rPr>
              <a:t> formalism.</a:t>
            </a:r>
          </a:p>
          <a:p>
            <a:pPr>
              <a:spcAft>
                <a:spcPts val="800"/>
              </a:spcAft>
            </a:pPr>
            <a:r>
              <a:rPr sz="1800" dirty="0">
                <a:solidFill>
                  <a:srgbClr val="F5F7FA"/>
                </a:solidFill>
              </a:rPr>
              <a:t>• </a:t>
            </a:r>
            <a:r>
              <a:rPr lang="en-GB" dirty="0" smtClean="0">
                <a:solidFill>
                  <a:srgbClr val="F5F7FA"/>
                </a:solidFill>
              </a:rPr>
              <a:t>we </a:t>
            </a:r>
            <a:r>
              <a:rPr sz="1800" dirty="0" smtClean="0">
                <a:solidFill>
                  <a:srgbClr val="F5F7FA"/>
                </a:solidFill>
              </a:rPr>
              <a:t>made </a:t>
            </a:r>
            <a:r>
              <a:rPr sz="1800" dirty="0">
                <a:solidFill>
                  <a:srgbClr val="F5F7FA"/>
                </a:solidFill>
              </a:rPr>
              <a:t>the compactness observable-based, so </a:t>
            </a:r>
            <a:r>
              <a:rPr sz="1800" dirty="0" err="1">
                <a:solidFill>
                  <a:srgbClr val="F5F7FA"/>
                </a:solidFill>
              </a:rPr>
              <a:t>τγγ</a:t>
            </a:r>
            <a:r>
              <a:rPr sz="1800" dirty="0">
                <a:solidFill>
                  <a:srgbClr val="F5F7FA"/>
                </a:solidFill>
              </a:rPr>
              <a:t> becomes a function of δ.</a:t>
            </a:r>
          </a:p>
          <a:p>
            <a:pPr>
              <a:spcAft>
                <a:spcPts val="800"/>
              </a:spcAft>
            </a:pPr>
            <a:r>
              <a:rPr sz="1800" dirty="0">
                <a:solidFill>
                  <a:srgbClr val="F5F7FA"/>
                </a:solidFill>
              </a:rPr>
              <a:t>• </a:t>
            </a:r>
            <a:r>
              <a:rPr lang="en-GB" sz="1800" dirty="0" smtClean="0">
                <a:solidFill>
                  <a:srgbClr val="F5F7FA"/>
                </a:solidFill>
              </a:rPr>
              <a:t>we</a:t>
            </a:r>
            <a:r>
              <a:rPr sz="1800" dirty="0" smtClean="0">
                <a:solidFill>
                  <a:srgbClr val="F5F7FA"/>
                </a:solidFill>
              </a:rPr>
              <a:t> </a:t>
            </a:r>
            <a:r>
              <a:rPr sz="1800" dirty="0">
                <a:solidFill>
                  <a:srgbClr val="F5F7FA"/>
                </a:solidFill>
              </a:rPr>
              <a:t>solved </a:t>
            </a:r>
            <a:r>
              <a:rPr sz="1800" dirty="0" err="1">
                <a:solidFill>
                  <a:srgbClr val="F5F7FA"/>
                </a:solidFill>
              </a:rPr>
              <a:t>τγγ</a:t>
            </a:r>
            <a:r>
              <a:rPr sz="1800" dirty="0">
                <a:solidFill>
                  <a:srgbClr val="F5F7FA"/>
                </a:solidFill>
              </a:rPr>
              <a:t>(δ)=1 to obtain polarization-dependent </a:t>
            </a:r>
            <a:r>
              <a:rPr sz="1800" dirty="0" err="1">
                <a:solidFill>
                  <a:srgbClr val="F5F7FA"/>
                </a:solidFill>
              </a:rPr>
              <a:t>δmin</a:t>
            </a:r>
            <a:r>
              <a:rPr sz="1800" dirty="0">
                <a:solidFill>
                  <a:srgbClr val="F5F7FA"/>
                </a:solidFill>
              </a:rPr>
              <a:t>.</a:t>
            </a:r>
          </a:p>
          <a:p>
            <a:pPr>
              <a:spcAft>
                <a:spcPts val="800"/>
              </a:spcAft>
            </a:pPr>
            <a:r>
              <a:rPr sz="1800" dirty="0">
                <a:solidFill>
                  <a:srgbClr val="F5F7FA"/>
                </a:solidFill>
              </a:rPr>
              <a:t>• The representative grid gives a percent-level correction that decreases as </a:t>
            </a:r>
            <a:r>
              <a:rPr sz="1800" dirty="0" err="1">
                <a:solidFill>
                  <a:srgbClr val="F5F7FA"/>
                </a:solidFill>
              </a:rPr>
              <a:t>fB</a:t>
            </a:r>
            <a:r>
              <a:rPr sz="1800" dirty="0">
                <a:solidFill>
                  <a:srgbClr val="F5F7FA"/>
                </a:solidFill>
              </a:rPr>
              <a:t> decreases.</a:t>
            </a:r>
          </a:p>
          <a:p>
            <a:pPr>
              <a:spcAft>
                <a:spcPts val="800"/>
              </a:spcAft>
            </a:pPr>
            <a:r>
              <a:rPr sz="1800" dirty="0">
                <a:solidFill>
                  <a:srgbClr val="F5F7FA"/>
                </a:solidFill>
              </a:rPr>
              <a:t>• The implementation reproduces the published </a:t>
            </a:r>
            <a:r>
              <a:rPr sz="1800" dirty="0" err="1">
                <a:solidFill>
                  <a:srgbClr val="F5F7FA"/>
                </a:solidFill>
              </a:rPr>
              <a:t>Böttcher</a:t>
            </a:r>
            <a:r>
              <a:rPr sz="1800" dirty="0">
                <a:solidFill>
                  <a:srgbClr val="F5F7FA"/>
                </a:solidFill>
              </a:rPr>
              <a:t> benchmarks before the δ-dependent extension.</a:t>
            </a:r>
          </a:p>
        </p:txBody>
      </p:sp>
      <p:sp>
        <p:nvSpPr>
          <p:cNvPr id="6" name="TextBox 5"/>
          <p:cNvSpPr txBox="1"/>
          <p:nvPr/>
        </p:nvSpPr>
        <p:spPr>
          <a:xfrm>
            <a:off x="868680" y="5623560"/>
            <a:ext cx="10515600" cy="457200"/>
          </a:xfrm>
          <a:prstGeom prst="rect">
            <a:avLst/>
          </a:prstGeom>
          <a:noFill/>
        </p:spPr>
        <p:txBody>
          <a:bodyPr wrap="square" anchor="t">
            <a:spAutoFit/>
          </a:bodyPr>
          <a:lstStyle/>
          <a:p>
            <a:r>
              <a:rPr sz="1400">
                <a:solidFill>
                  <a:srgbClr val="AFB9C8"/>
                </a:solidFill>
              </a:rPr>
              <a:t>Bottom line: polarization produces a correction to the transparency constraint, not a replacement for the underlying γγ physics.</a:t>
            </a:r>
          </a:p>
        </p:txBody>
      </p:sp>
      <p:sp>
        <p:nvSpPr>
          <p:cNvPr id="7" name="Rectangle 6"/>
          <p:cNvSpPr/>
          <p:nvPr/>
        </p:nvSpPr>
        <p:spPr>
          <a:xfrm>
            <a:off x="685800" y="256032"/>
            <a:ext cx="4867079" cy="461665"/>
          </a:xfrm>
          <a:prstGeom prst="rect">
            <a:avLst/>
          </a:prstGeom>
        </p:spPr>
        <p:txBody>
          <a:bodyPr wrap="square">
            <a:spAutoFit/>
          </a:bodyPr>
          <a:lstStyle/>
          <a:p>
            <a:r>
              <a:rPr sz="2400" b="1" dirty="0">
                <a:solidFill>
                  <a:srgbClr val="2DD2C3"/>
                </a:solidFill>
              </a:rPr>
              <a:t>10 • CONTRIBUTION &amp; CONCLUSION</a:t>
            </a:r>
          </a:p>
        </p:txBody>
      </p:sp>
      <p:sp>
        <p:nvSpPr>
          <p:cNvPr id="9" name="TextBox 8"/>
          <p:cNvSpPr txBox="1"/>
          <p:nvPr/>
        </p:nvSpPr>
        <p:spPr>
          <a:xfrm>
            <a:off x="11301710" y="6583680"/>
            <a:ext cx="743986"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11/15</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3" name="TextBox 2"/>
          <p:cNvSpPr txBox="1"/>
          <p:nvPr/>
        </p:nvSpPr>
        <p:spPr>
          <a:xfrm>
            <a:off x="292608" y="256032"/>
            <a:ext cx="10972800" cy="507831"/>
          </a:xfrm>
          <a:prstGeom prst="rect">
            <a:avLst/>
          </a:prstGeom>
          <a:noFill/>
        </p:spPr>
        <p:txBody>
          <a:bodyPr wrap="square" anchor="t">
            <a:spAutoFit/>
          </a:bodyPr>
          <a:lstStyle/>
          <a:p>
            <a:pPr algn="l"/>
            <a:endParaRPr sz="2700" b="1" dirty="0">
              <a:solidFill>
                <a:srgbClr val="F8FAFC"/>
              </a:solidFill>
              <a:latin typeface="Aptos"/>
            </a:endParaRPr>
          </a:p>
        </p:txBody>
      </p:sp>
      <p:sp>
        <p:nvSpPr>
          <p:cNvPr id="5" name="TextBox 4"/>
          <p:cNvSpPr txBox="1"/>
          <p:nvPr/>
        </p:nvSpPr>
        <p:spPr>
          <a:xfrm>
            <a:off x="749808" y="1508760"/>
            <a:ext cx="10515600" cy="369332"/>
          </a:xfrm>
          <a:prstGeom prst="rect">
            <a:avLst/>
          </a:prstGeom>
          <a:noFill/>
        </p:spPr>
        <p:txBody>
          <a:bodyPr wrap="square">
            <a:spAutoFit/>
          </a:bodyPr>
          <a:lstStyle/>
          <a:p>
            <a:pPr>
              <a:spcAft>
                <a:spcPts val="800"/>
              </a:spcAft>
            </a:pPr>
            <a:r>
              <a:rPr sz="1800" dirty="0" smtClean="0">
                <a:solidFill>
                  <a:srgbClr val="F5F7FA"/>
                </a:solidFill>
              </a:rPr>
              <a:t>.</a:t>
            </a:r>
            <a:r>
              <a:rPr lang="en-GB" sz="1800" dirty="0" smtClean="0">
                <a:solidFill>
                  <a:srgbClr val="F5F7FA"/>
                </a:solidFill>
              </a:rPr>
              <a:t> Have  a meeting with Prof after the talk</a:t>
            </a:r>
            <a:endParaRPr sz="1800" dirty="0">
              <a:solidFill>
                <a:srgbClr val="F5F7FA"/>
              </a:solidFill>
            </a:endParaRPr>
          </a:p>
        </p:txBody>
      </p:sp>
      <p:sp>
        <p:nvSpPr>
          <p:cNvPr id="7" name="Rectangle 6"/>
          <p:cNvSpPr/>
          <p:nvPr/>
        </p:nvSpPr>
        <p:spPr>
          <a:xfrm>
            <a:off x="4092009" y="3377914"/>
            <a:ext cx="4867079" cy="461665"/>
          </a:xfrm>
          <a:prstGeom prst="rect">
            <a:avLst/>
          </a:prstGeom>
        </p:spPr>
        <p:txBody>
          <a:bodyPr wrap="square">
            <a:spAutoFit/>
          </a:bodyPr>
          <a:lstStyle/>
          <a:p>
            <a:r>
              <a:rPr lang="en-GB" sz="2400" b="1" dirty="0" smtClean="0">
                <a:solidFill>
                  <a:srgbClr val="2DD2C3"/>
                </a:solidFill>
              </a:rPr>
              <a:t>Thank you  </a:t>
            </a:r>
            <a:endParaRPr sz="2400" b="1" dirty="0">
              <a:solidFill>
                <a:srgbClr val="2DD2C3"/>
              </a:solidFill>
            </a:endParaRPr>
          </a:p>
        </p:txBody>
      </p:sp>
      <p:sp>
        <p:nvSpPr>
          <p:cNvPr id="9" name="TextBox 8"/>
          <p:cNvSpPr txBox="1"/>
          <p:nvPr/>
        </p:nvSpPr>
        <p:spPr>
          <a:xfrm>
            <a:off x="11301710" y="6583680"/>
            <a:ext cx="743986"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11/15</a:t>
            </a:r>
          </a:p>
        </p:txBody>
      </p:sp>
      <p:sp>
        <p:nvSpPr>
          <p:cNvPr id="10" name="Rectangle 9"/>
          <p:cNvSpPr/>
          <p:nvPr/>
        </p:nvSpPr>
        <p:spPr>
          <a:xfrm>
            <a:off x="726440" y="431514"/>
            <a:ext cx="4867079" cy="461665"/>
          </a:xfrm>
          <a:prstGeom prst="rect">
            <a:avLst/>
          </a:prstGeom>
        </p:spPr>
        <p:txBody>
          <a:bodyPr wrap="square">
            <a:spAutoFit/>
          </a:bodyPr>
          <a:lstStyle/>
          <a:p>
            <a:r>
              <a:rPr sz="2400" b="1" dirty="0" smtClean="0">
                <a:solidFill>
                  <a:srgbClr val="2DD2C3"/>
                </a:solidFill>
              </a:rPr>
              <a:t>1</a:t>
            </a:r>
            <a:r>
              <a:rPr lang="en-GB" sz="2400" b="1" dirty="0" smtClean="0">
                <a:solidFill>
                  <a:srgbClr val="2DD2C3"/>
                </a:solidFill>
              </a:rPr>
              <a:t>1. What’s Next </a:t>
            </a:r>
            <a:endParaRPr sz="2400" b="1" dirty="0">
              <a:solidFill>
                <a:srgbClr val="2DD2C3"/>
              </a:solidFill>
            </a:endParaRPr>
          </a:p>
        </p:txBody>
      </p:sp>
    </p:spTree>
    <p:extLst>
      <p:ext uri="{BB962C8B-B14F-4D97-AF65-F5344CB8AC3E}">
        <p14:creationId xmlns:p14="http://schemas.microsoft.com/office/powerpoint/2010/main" val="17054507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3" name="TextBox 2"/>
          <p:cNvSpPr txBox="1"/>
          <p:nvPr/>
        </p:nvSpPr>
        <p:spPr>
          <a:xfrm>
            <a:off x="292608" y="256032"/>
            <a:ext cx="10972800" cy="507831"/>
          </a:xfrm>
          <a:prstGeom prst="rect">
            <a:avLst/>
          </a:prstGeom>
          <a:noFill/>
        </p:spPr>
        <p:txBody>
          <a:bodyPr wrap="square" anchor="t">
            <a:spAutoFit/>
          </a:bodyPr>
          <a:lstStyle/>
          <a:p>
            <a:pPr algn="l"/>
            <a:endParaRPr sz="2700" b="1" dirty="0">
              <a:solidFill>
                <a:srgbClr val="F8FAFC"/>
              </a:solidFill>
              <a:latin typeface="Aptos"/>
            </a:endParaRPr>
          </a:p>
        </p:txBody>
      </p:sp>
      <p:sp>
        <p:nvSpPr>
          <p:cNvPr id="9" name="TextBox 8"/>
          <p:cNvSpPr txBox="1"/>
          <p:nvPr/>
        </p:nvSpPr>
        <p:spPr>
          <a:xfrm>
            <a:off x="11301710" y="6583680"/>
            <a:ext cx="743986" cy="338554"/>
          </a:xfrm>
          <a:prstGeom prst="rect">
            <a:avLst/>
          </a:prstGeom>
          <a:noFill/>
        </p:spPr>
        <p:txBody>
          <a:bodyPr wrap="none">
            <a:spAutoFit/>
          </a:bodyPr>
          <a:lstStyle/>
          <a:p>
            <a:pPr algn="r"/>
            <a:r>
              <a:rPr sz="1600" b="1" dirty="0" smtClean="0">
                <a:solidFill>
                  <a:srgbClr val="5A5A5A"/>
                </a:solidFill>
                <a:latin typeface="Aptos"/>
              </a:rPr>
              <a:t> </a:t>
            </a:r>
            <a:r>
              <a:rPr sz="1600" b="1" dirty="0">
                <a:solidFill>
                  <a:srgbClr val="5A5A5A"/>
                </a:solidFill>
                <a:latin typeface="Aptos"/>
              </a:rPr>
              <a:t>11/15</a:t>
            </a:r>
          </a:p>
        </p:txBody>
      </p:sp>
      <p:sp>
        <p:nvSpPr>
          <p:cNvPr id="10" name="Rectangle 9"/>
          <p:cNvSpPr/>
          <p:nvPr/>
        </p:nvSpPr>
        <p:spPr>
          <a:xfrm>
            <a:off x="726440" y="431514"/>
            <a:ext cx="4867079" cy="461665"/>
          </a:xfrm>
          <a:prstGeom prst="rect">
            <a:avLst/>
          </a:prstGeom>
        </p:spPr>
        <p:txBody>
          <a:bodyPr wrap="square">
            <a:spAutoFit/>
          </a:bodyPr>
          <a:lstStyle/>
          <a:p>
            <a:r>
              <a:rPr lang="en-GB" sz="2400" b="1" dirty="0" smtClean="0">
                <a:solidFill>
                  <a:srgbClr val="2DD2C3"/>
                </a:solidFill>
              </a:rPr>
              <a:t>APPENDIX </a:t>
            </a:r>
            <a:endParaRPr sz="2400" b="1" dirty="0">
              <a:solidFill>
                <a:srgbClr val="2DD2C3"/>
              </a:solidFill>
            </a:endParaRPr>
          </a:p>
        </p:txBody>
      </p:sp>
    </p:spTree>
    <p:extLst>
      <p:ext uri="{BB962C8B-B14F-4D97-AF65-F5344CB8AC3E}">
        <p14:creationId xmlns:p14="http://schemas.microsoft.com/office/powerpoint/2010/main" val="30403917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pPr algn="l"/>
            <a:r>
              <a:rPr sz="1100" b="1">
                <a:solidFill>
                  <a:srgbClr val="2FBFAD"/>
                </a:solidFill>
                <a:latin typeface="Aptos"/>
              </a:rPr>
              <a:t>APPENDIX</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a:solidFill>
                  <a:srgbClr val="F8FAFC"/>
                </a:solidFill>
                <a:latin typeface="Aptos"/>
              </a:rPr>
              <a:t>Minimum Doppler factors and bias (no cutoff)</a:t>
            </a:r>
          </a:p>
        </p:txBody>
      </p:sp>
      <p:sp>
        <p:nvSpPr>
          <p:cNvPr id="4" name="Rectangle 3"/>
          <p:cNvSpPr/>
          <p:nvPr/>
        </p:nvSpPr>
        <p:spPr>
          <a:xfrm>
            <a:off x="594360" y="1307592"/>
            <a:ext cx="960120" cy="50292"/>
          </a:xfrm>
          <a:prstGeom prst="rect">
            <a:avLst/>
          </a:prstGeom>
          <a:solidFill>
            <a:srgbClr val="2FBF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5" name="Table 4" descr="Table of minimum Doppler factors and polarization-induced bias for eleven sources at fB = 1.0, 0.5 and 0.3"/>
          <p:cNvGraphicFramePr>
            <a:graphicFrameLocks noGrp="1"/>
          </p:cNvGraphicFramePr>
          <p:nvPr/>
        </p:nvGraphicFramePr>
        <p:xfrm>
          <a:off x="594360" y="1480000"/>
          <a:ext cx="10972800" cy="4162320"/>
        </p:xfrm>
        <a:graphic>
          <a:graphicData uri="http://schemas.openxmlformats.org/drawingml/2006/table">
            <a:tbl>
              <a:tblPr firstRow="1"/>
              <a:tblGrid>
                <a:gridCol w="2772800">
                  <a:extLst>
                    <a:ext uri="{9D8B030D-6E8A-4147-A177-3AD203B41FA5}">
                      <a16:colId xmlns:a16="http://schemas.microsoft.com/office/drawing/2014/main" val="20000"/>
                    </a:ext>
                  </a:extLst>
                </a:gridCol>
                <a:gridCol w="700000">
                  <a:extLst>
                    <a:ext uri="{9D8B030D-6E8A-4147-A177-3AD203B41FA5}">
                      <a16:colId xmlns:a16="http://schemas.microsoft.com/office/drawing/2014/main" val="20001"/>
                    </a:ext>
                  </a:extLst>
                </a:gridCol>
                <a:gridCol w="1200000">
                  <a:extLst>
                    <a:ext uri="{9D8B030D-6E8A-4147-A177-3AD203B41FA5}">
                      <a16:colId xmlns:a16="http://schemas.microsoft.com/office/drawing/2014/main" val="20002"/>
                    </a:ext>
                  </a:extLst>
                </a:gridCol>
                <a:gridCol w="1100000">
                  <a:extLst>
                    <a:ext uri="{9D8B030D-6E8A-4147-A177-3AD203B41FA5}">
                      <a16:colId xmlns:a16="http://schemas.microsoft.com/office/drawing/2014/main" val="20003"/>
                    </a:ext>
                  </a:extLst>
                </a:gridCol>
                <a:gridCol w="1000000">
                  <a:extLst>
                    <a:ext uri="{9D8B030D-6E8A-4147-A177-3AD203B41FA5}">
                      <a16:colId xmlns:a16="http://schemas.microsoft.com/office/drawing/2014/main" val="20004"/>
                    </a:ext>
                  </a:extLst>
                </a:gridCol>
                <a:gridCol w="1100000">
                  <a:extLst>
                    <a:ext uri="{9D8B030D-6E8A-4147-A177-3AD203B41FA5}">
                      <a16:colId xmlns:a16="http://schemas.microsoft.com/office/drawing/2014/main" val="20005"/>
                    </a:ext>
                  </a:extLst>
                </a:gridCol>
                <a:gridCol w="1000000">
                  <a:extLst>
                    <a:ext uri="{9D8B030D-6E8A-4147-A177-3AD203B41FA5}">
                      <a16:colId xmlns:a16="http://schemas.microsoft.com/office/drawing/2014/main" val="20006"/>
                    </a:ext>
                  </a:extLst>
                </a:gridCol>
                <a:gridCol w="1100000">
                  <a:extLst>
                    <a:ext uri="{9D8B030D-6E8A-4147-A177-3AD203B41FA5}">
                      <a16:colId xmlns:a16="http://schemas.microsoft.com/office/drawing/2014/main" val="20007"/>
                    </a:ext>
                  </a:extLst>
                </a:gridCol>
                <a:gridCol w="1000000">
                  <a:extLst>
                    <a:ext uri="{9D8B030D-6E8A-4147-A177-3AD203B41FA5}">
                      <a16:colId xmlns:a16="http://schemas.microsoft.com/office/drawing/2014/main" val="20008"/>
                    </a:ext>
                  </a:extLst>
                </a:gridCol>
              </a:tblGrid>
              <a:tr h="318000">
                <a:tc>
                  <a:txBody>
                    <a:bodyPr/>
                    <a:lstStyle/>
                    <a:p>
                      <a:pPr algn="r"/>
                      <a:endParaRPr/>
                    </a:p>
                  </a:txBody>
                  <a:tcPr marL="72000" marR="72000" marT="36000" marB="36000" anchor="ctr">
                    <a:lnL w="0">
                      <a:noFill/>
                    </a:lnL>
                    <a:lnR w="0">
                      <a:noFill/>
                    </a:lnR>
                    <a:lnT w="0">
                      <a:noFill/>
                    </a:lnT>
                    <a:lnB w="0">
                      <a:noFill/>
                    </a:lnB>
                    <a:noFill/>
                  </a:tcPr>
                </a:tc>
                <a:tc>
                  <a:txBody>
                    <a:bodyPr/>
                    <a:lstStyle/>
                    <a:p>
                      <a:pPr algn="r"/>
                      <a:endParaRPr/>
                    </a:p>
                  </a:txBody>
                  <a:tcPr marL="72000" marR="72000" marT="36000" marB="36000" anchor="ctr">
                    <a:lnL w="0">
                      <a:noFill/>
                    </a:lnL>
                    <a:lnR w="0">
                      <a:noFill/>
                    </a:lnR>
                    <a:lnT w="0">
                      <a:noFill/>
                    </a:lnT>
                    <a:lnB w="0">
                      <a:noFill/>
                    </a:lnB>
                    <a:noFill/>
                  </a:tcPr>
                </a:tc>
                <a:tc>
                  <a:txBody>
                    <a:bodyPr/>
                    <a:lstStyle/>
                    <a:p>
                      <a:pPr algn="r"/>
                      <a:endParaRPr/>
                    </a:p>
                  </a:txBody>
                  <a:tcPr marL="72000" marR="72000" marT="36000" marB="36000" anchor="ctr">
                    <a:lnL w="0">
                      <a:noFill/>
                    </a:lnL>
                    <a:lnR w="0">
                      <a:noFill/>
                    </a:lnR>
                    <a:lnT w="0">
                      <a:noFill/>
                    </a:lnT>
                    <a:lnB w="0">
                      <a:noFill/>
                    </a:lnB>
                    <a:noFill/>
                  </a:tcPr>
                </a:tc>
                <a:tc gridSpan="2">
                  <a:txBody>
                    <a:bodyPr/>
                    <a:lstStyle/>
                    <a:p>
                      <a:pPr algn="ctr"/>
                      <a:r>
                        <a:rPr lang="en-GB" sz="1100" b="1">
                          <a:solidFill>
                            <a:srgbClr val="2FBFAD"/>
                          </a:solidFill>
                          <a:latin typeface="Aptos"/>
                        </a:rPr>
                        <a:t>f</a:t>
                      </a:r>
                      <a:r>
                        <a:rPr lang="en-GB" sz="1100" b="1" baseline="-25000">
                          <a:solidFill>
                            <a:srgbClr val="2FBFAD"/>
                          </a:solidFill>
                          <a:latin typeface="Aptos"/>
                        </a:rPr>
                        <a:t>B</a:t>
                      </a:r>
                      <a:r>
                        <a:rPr lang="en-GB" sz="1100" b="1">
                          <a:solidFill>
                            <a:srgbClr val="2FBFAD"/>
                          </a:solidFill>
                          <a:latin typeface="Aptos"/>
                        </a:rPr>
                        <a:t> = 1.0</a:t>
                      </a:r>
                    </a:p>
                  </a:txBody>
                  <a:tcPr marL="72000" marR="72000" marT="36000" marB="36000" anchor="ctr">
                    <a:lnL w="12700">
                      <a:noFill/>
                    </a:lnL>
                    <a:lnR w="0">
                      <a:noFill/>
                    </a:lnR>
                    <a:lnT w="0">
                      <a:noFill/>
                    </a:lnT>
                    <a:lnB w="12700">
                      <a:solidFill>
                        <a:srgbClr val="2FBFAD"/>
                      </a:solidFill>
                    </a:lnB>
                    <a:noFill/>
                  </a:tcPr>
                </a:tc>
                <a:tc hMerge="1">
                  <a:txBody>
                    <a:bodyPr/>
                    <a:lstStyle/>
                    <a:p>
                      <a:endParaRPr lang="en-GB"/>
                    </a:p>
                  </a:txBody>
                  <a:tcPr/>
                </a:tc>
                <a:tc gridSpan="2">
                  <a:txBody>
                    <a:bodyPr/>
                    <a:lstStyle/>
                    <a:p>
                      <a:pPr algn="ctr"/>
                      <a:r>
                        <a:rPr lang="en-GB" sz="1100" b="1">
                          <a:solidFill>
                            <a:srgbClr val="2FBFAD"/>
                          </a:solidFill>
                          <a:latin typeface="Aptos"/>
                        </a:rPr>
                        <a:t>f</a:t>
                      </a:r>
                      <a:r>
                        <a:rPr lang="en-GB" sz="1100" b="1" baseline="-25000">
                          <a:solidFill>
                            <a:srgbClr val="2FBFAD"/>
                          </a:solidFill>
                          <a:latin typeface="Aptos"/>
                        </a:rPr>
                        <a:t>B</a:t>
                      </a:r>
                      <a:r>
                        <a:rPr lang="en-GB" sz="1100" b="1">
                          <a:solidFill>
                            <a:srgbClr val="2FBFAD"/>
                          </a:solidFill>
                          <a:latin typeface="Aptos"/>
                        </a:rPr>
                        <a:t> = 0.5</a:t>
                      </a:r>
                    </a:p>
                  </a:txBody>
                  <a:tcPr marL="72000" marR="72000" marT="36000" marB="36000" anchor="ctr">
                    <a:lnL w="12700">
                      <a:noFill/>
                    </a:lnL>
                    <a:lnR w="0">
                      <a:noFill/>
                    </a:lnR>
                    <a:lnT w="0">
                      <a:noFill/>
                    </a:lnT>
                    <a:lnB w="12700">
                      <a:solidFill>
                        <a:srgbClr val="2FBFAD"/>
                      </a:solidFill>
                    </a:lnB>
                    <a:noFill/>
                  </a:tcPr>
                </a:tc>
                <a:tc hMerge="1">
                  <a:txBody>
                    <a:bodyPr/>
                    <a:lstStyle/>
                    <a:p>
                      <a:endParaRPr lang="en-GB"/>
                    </a:p>
                  </a:txBody>
                  <a:tcPr/>
                </a:tc>
                <a:tc gridSpan="2">
                  <a:txBody>
                    <a:bodyPr/>
                    <a:lstStyle/>
                    <a:p>
                      <a:pPr algn="ctr"/>
                      <a:r>
                        <a:rPr lang="en-GB" sz="1100" b="1">
                          <a:solidFill>
                            <a:srgbClr val="2FBFAD"/>
                          </a:solidFill>
                          <a:latin typeface="Aptos"/>
                        </a:rPr>
                        <a:t>f</a:t>
                      </a:r>
                      <a:r>
                        <a:rPr lang="en-GB" sz="1100" b="1" baseline="-25000">
                          <a:solidFill>
                            <a:srgbClr val="2FBFAD"/>
                          </a:solidFill>
                          <a:latin typeface="Aptos"/>
                        </a:rPr>
                        <a:t>B</a:t>
                      </a:r>
                      <a:r>
                        <a:rPr lang="en-GB" sz="1100" b="1">
                          <a:solidFill>
                            <a:srgbClr val="2FBFAD"/>
                          </a:solidFill>
                          <a:latin typeface="Aptos"/>
                        </a:rPr>
                        <a:t> = 0.3</a:t>
                      </a:r>
                    </a:p>
                  </a:txBody>
                  <a:tcPr marL="72000" marR="72000" marT="36000" marB="36000" anchor="ctr">
                    <a:lnL w="12700">
                      <a:noFill/>
                    </a:lnL>
                    <a:lnR w="0">
                      <a:noFill/>
                    </a:lnR>
                    <a:lnT w="0">
                      <a:noFill/>
                    </a:lnT>
                    <a:lnB w="12700">
                      <a:solidFill>
                        <a:srgbClr val="2FBFAD"/>
                      </a:solidFill>
                    </a:lnB>
                    <a:noFill/>
                  </a:tcPr>
                </a:tc>
                <a:tc hMerge="1">
                  <a:txBody>
                    <a:bodyPr/>
                    <a:lstStyle/>
                    <a:p>
                      <a:endParaRPr lang="en-GB"/>
                    </a:p>
                  </a:txBody>
                  <a:tcPr/>
                </a:tc>
                <a:extLst>
                  <a:ext uri="{0D108BD9-81ED-4DB2-BD59-A6C34878D82A}">
                    <a16:rowId xmlns:a16="http://schemas.microsoft.com/office/drawing/2014/main" val="10000"/>
                  </a:ext>
                </a:extLst>
              </a:tr>
              <a:tr h="318000">
                <a:tc>
                  <a:txBody>
                    <a:bodyPr/>
                    <a:lstStyle/>
                    <a:p>
                      <a:pPr algn="l"/>
                      <a:r>
                        <a:rPr lang="en-GB" sz="1100" b="1">
                          <a:solidFill>
                            <a:srgbClr val="B1BED0"/>
                          </a:solidFill>
                          <a:latin typeface="Aptos"/>
                        </a:rPr>
                        <a:t>Source</a:t>
                      </a:r>
                    </a:p>
                  </a:txBody>
                  <a:tcPr marL="72000" marR="72000" marT="36000" marB="36000" anchor="ctr">
                    <a:lnL w="0">
                      <a:noFill/>
                    </a:lnL>
                    <a:lnR w="0">
                      <a:noFill/>
                    </a:lnR>
                    <a:lnT w="0">
                      <a:noFill/>
                    </a:lnT>
                    <a:lnB w="12700">
                      <a:solidFill>
                        <a:srgbClr val="B1BED0"/>
                      </a:solidFill>
                    </a:lnB>
                    <a:noFill/>
                  </a:tcPr>
                </a:tc>
                <a:tc>
                  <a:txBody>
                    <a:bodyPr/>
                    <a:lstStyle/>
                    <a:p>
                      <a:pPr algn="r"/>
                      <a:r>
                        <a:rPr lang="en-GB" sz="1100" b="1">
                          <a:solidFill>
                            <a:srgbClr val="B1BED0"/>
                          </a:solidFill>
                          <a:latin typeface="Aptos"/>
                        </a:rPr>
                        <a:t>α</a:t>
                      </a:r>
                    </a:p>
                  </a:txBody>
                  <a:tcPr marL="72000" marR="72000" marT="36000" marB="36000" anchor="ctr">
                    <a:lnL w="0">
                      <a:noFill/>
                    </a:lnL>
                    <a:lnR w="0">
                      <a:noFill/>
                    </a:lnR>
                    <a:lnT w="0">
                      <a:noFill/>
                    </a:lnT>
                    <a:lnB w="12700">
                      <a:solidFill>
                        <a:srgbClr val="B1BED0"/>
                      </a:solidFill>
                    </a:lnB>
                    <a:noFill/>
                  </a:tcPr>
                </a:tc>
                <a:tc>
                  <a:txBody>
                    <a:bodyPr/>
                    <a:lstStyle/>
                    <a:p>
                      <a:pPr algn="r"/>
                      <a:r>
                        <a:rPr lang="en-GB" sz="1100" b="1">
                          <a:solidFill>
                            <a:srgbClr val="B1BED0"/>
                          </a:solidFill>
                          <a:latin typeface="Aptos"/>
                        </a:rPr>
                        <a:t>δ</a:t>
                      </a:r>
                      <a:r>
                        <a:rPr lang="en-GB" sz="1100" b="1" baseline="-25000">
                          <a:solidFill>
                            <a:srgbClr val="B1BED0"/>
                          </a:solidFill>
                          <a:latin typeface="Aptos"/>
                        </a:rPr>
                        <a:t>avg</a:t>
                      </a:r>
                    </a:p>
                  </a:txBody>
                  <a:tcPr marL="72000" marR="72000" marT="36000" marB="36000" anchor="ctr">
                    <a:lnL w="0">
                      <a:noFill/>
                    </a:lnL>
                    <a:lnR w="0">
                      <a:noFill/>
                    </a:lnR>
                    <a:lnT w="0">
                      <a:noFill/>
                    </a:lnT>
                    <a:lnB w="12700">
                      <a:solidFill>
                        <a:srgbClr val="B1BED0"/>
                      </a:solidFill>
                    </a:lnB>
                    <a:noFill/>
                  </a:tcPr>
                </a:tc>
                <a:tc>
                  <a:txBody>
                    <a:bodyPr/>
                    <a:lstStyle/>
                    <a:p>
                      <a:pPr algn="r"/>
                      <a:r>
                        <a:rPr lang="en-GB" sz="1100" b="1">
                          <a:solidFill>
                            <a:srgbClr val="B1BED0"/>
                          </a:solidFill>
                          <a:latin typeface="Aptos"/>
                        </a:rPr>
                        <a:t>δ⊥</a:t>
                      </a:r>
                    </a:p>
                  </a:txBody>
                  <a:tcPr marL="72000" marR="72000" marT="36000" marB="36000" anchor="ctr">
                    <a:lnL w="12700">
                      <a:noFill/>
                    </a:lnL>
                    <a:lnR w="0">
                      <a:noFill/>
                    </a:lnR>
                    <a:lnT w="12700" cap="flat" cmpd="sng" algn="ctr">
                      <a:solidFill>
                        <a:srgbClr val="2FBFAD"/>
                      </a:solidFill>
                      <a:prstDash val="solid"/>
                      <a:round/>
                      <a:headEnd type="none" w="med" len="med"/>
                      <a:tailEnd type="none" w="med" len="med"/>
                    </a:lnT>
                    <a:lnB w="12700">
                      <a:solidFill>
                        <a:srgbClr val="B1BED0"/>
                      </a:solidFill>
                    </a:lnB>
                    <a:noFill/>
                  </a:tcPr>
                </a:tc>
                <a:tc>
                  <a:txBody>
                    <a:bodyPr/>
                    <a:lstStyle/>
                    <a:p>
                      <a:pPr algn="r"/>
                      <a:r>
                        <a:rPr lang="en-GB" sz="1100" b="1">
                          <a:solidFill>
                            <a:srgbClr val="B1BED0"/>
                          </a:solidFill>
                          <a:latin typeface="Aptos"/>
                        </a:rPr>
                        <a:t>bias [%]</a:t>
                      </a:r>
                    </a:p>
                  </a:txBody>
                  <a:tcPr marL="72000" marR="72000" marT="36000" marB="36000" anchor="ctr">
                    <a:lnL w="0">
                      <a:noFill/>
                    </a:lnL>
                    <a:lnR w="0">
                      <a:noFill/>
                    </a:lnR>
                    <a:lnT w="0">
                      <a:noFill/>
                    </a:lnT>
                    <a:lnB w="12700">
                      <a:solidFill>
                        <a:srgbClr val="B1BED0"/>
                      </a:solidFill>
                    </a:lnB>
                    <a:noFill/>
                  </a:tcPr>
                </a:tc>
                <a:tc>
                  <a:txBody>
                    <a:bodyPr/>
                    <a:lstStyle/>
                    <a:p>
                      <a:pPr algn="r"/>
                      <a:r>
                        <a:rPr lang="en-GB" sz="1100" b="1">
                          <a:solidFill>
                            <a:srgbClr val="B1BED0"/>
                          </a:solidFill>
                          <a:latin typeface="Aptos"/>
                        </a:rPr>
                        <a:t>δ⊥</a:t>
                      </a:r>
                    </a:p>
                  </a:txBody>
                  <a:tcPr marL="72000" marR="72000" marT="36000" marB="36000" anchor="ctr">
                    <a:lnL w="12700">
                      <a:noFill/>
                    </a:lnL>
                    <a:lnR w="0">
                      <a:noFill/>
                    </a:lnR>
                    <a:lnT w="12700" cap="flat" cmpd="sng" algn="ctr">
                      <a:solidFill>
                        <a:srgbClr val="2FBFAD"/>
                      </a:solidFill>
                      <a:prstDash val="solid"/>
                      <a:round/>
                      <a:headEnd type="none" w="med" len="med"/>
                      <a:tailEnd type="none" w="med" len="med"/>
                    </a:lnT>
                    <a:lnB w="12700">
                      <a:solidFill>
                        <a:srgbClr val="B1BED0"/>
                      </a:solidFill>
                    </a:lnB>
                    <a:noFill/>
                  </a:tcPr>
                </a:tc>
                <a:tc>
                  <a:txBody>
                    <a:bodyPr/>
                    <a:lstStyle/>
                    <a:p>
                      <a:pPr algn="r"/>
                      <a:r>
                        <a:rPr lang="en-GB" sz="1100" b="1">
                          <a:solidFill>
                            <a:srgbClr val="B1BED0"/>
                          </a:solidFill>
                          <a:latin typeface="Aptos"/>
                        </a:rPr>
                        <a:t>bias [%]</a:t>
                      </a:r>
                    </a:p>
                  </a:txBody>
                  <a:tcPr marL="72000" marR="72000" marT="36000" marB="36000" anchor="ctr">
                    <a:lnL w="0">
                      <a:noFill/>
                    </a:lnL>
                    <a:lnR w="0">
                      <a:noFill/>
                    </a:lnR>
                    <a:lnT w="0">
                      <a:noFill/>
                    </a:lnT>
                    <a:lnB w="12700">
                      <a:solidFill>
                        <a:srgbClr val="B1BED0"/>
                      </a:solidFill>
                    </a:lnB>
                    <a:noFill/>
                  </a:tcPr>
                </a:tc>
                <a:tc>
                  <a:txBody>
                    <a:bodyPr/>
                    <a:lstStyle/>
                    <a:p>
                      <a:pPr algn="r"/>
                      <a:r>
                        <a:rPr lang="en-GB" sz="1100" b="1">
                          <a:solidFill>
                            <a:srgbClr val="B1BED0"/>
                          </a:solidFill>
                          <a:latin typeface="Aptos"/>
                        </a:rPr>
                        <a:t>δ⊥</a:t>
                      </a:r>
                    </a:p>
                  </a:txBody>
                  <a:tcPr marL="72000" marR="72000" marT="36000" marB="36000" anchor="ctr">
                    <a:lnL w="12700">
                      <a:noFill/>
                    </a:lnL>
                    <a:lnR w="0">
                      <a:noFill/>
                    </a:lnR>
                    <a:lnT w="12700" cap="flat" cmpd="sng" algn="ctr">
                      <a:solidFill>
                        <a:srgbClr val="2FBFAD"/>
                      </a:solidFill>
                      <a:prstDash val="solid"/>
                      <a:round/>
                      <a:headEnd type="none" w="med" len="med"/>
                      <a:tailEnd type="none" w="med" len="med"/>
                    </a:lnT>
                    <a:lnB w="12700">
                      <a:solidFill>
                        <a:srgbClr val="B1BED0"/>
                      </a:solidFill>
                    </a:lnB>
                    <a:noFill/>
                  </a:tcPr>
                </a:tc>
                <a:tc>
                  <a:txBody>
                    <a:bodyPr/>
                    <a:lstStyle/>
                    <a:p>
                      <a:pPr algn="r"/>
                      <a:r>
                        <a:rPr lang="en-GB" sz="1100" b="1">
                          <a:solidFill>
                            <a:srgbClr val="B1BED0"/>
                          </a:solidFill>
                          <a:latin typeface="Aptos"/>
                        </a:rPr>
                        <a:t>bias [%]</a:t>
                      </a:r>
                    </a:p>
                  </a:txBody>
                  <a:tcPr marL="72000" marR="72000" marT="36000" marB="36000" anchor="ctr">
                    <a:lnL w="0">
                      <a:noFill/>
                    </a:lnL>
                    <a:lnR w="0">
                      <a:noFill/>
                    </a:lnR>
                    <a:lnT w="0">
                      <a:noFill/>
                    </a:lnT>
                    <a:lnB w="12700">
                      <a:solidFill>
                        <a:srgbClr val="B1BED0"/>
                      </a:solidFill>
                    </a:lnB>
                    <a:noFill/>
                  </a:tcPr>
                </a:tc>
                <a:extLst>
                  <a:ext uri="{0D108BD9-81ED-4DB2-BD59-A6C34878D82A}">
                    <a16:rowId xmlns:a16="http://schemas.microsoft.com/office/drawing/2014/main" val="10001"/>
                  </a:ext>
                </a:extLst>
              </a:tr>
              <a:tr h="318000">
                <a:tc>
                  <a:txBody>
                    <a:bodyPr/>
                    <a:lstStyle/>
                    <a:p>
                      <a:pPr algn="l"/>
                      <a:r>
                        <a:rPr lang="en-GB" sz="1100" b="0">
                          <a:solidFill>
                            <a:srgbClr val="F8FAFC"/>
                          </a:solidFill>
                          <a:latin typeface="Aptos"/>
                        </a:rPr>
                        <a:t>HBL Mrk 421 flare</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0">
                          <a:solidFill>
                            <a:srgbClr val="F8FAFC"/>
                          </a:solidFill>
                          <a:latin typeface="Aptos"/>
                        </a:rPr>
                        <a:t>0.5</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0">
                          <a:solidFill>
                            <a:srgbClr val="F8FAFC"/>
                          </a:solidFill>
                          <a:latin typeface="Aptos"/>
                        </a:rPr>
                        <a:t>317.9</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0">
                          <a:solidFill>
                            <a:srgbClr val="F8FAFC"/>
                          </a:solidFill>
                          <a:latin typeface="Aptos"/>
                        </a:rPr>
                        <a:t>314.6</a:t>
                      </a:r>
                    </a:p>
                  </a:txBody>
                  <a:tcPr marL="72000" marR="72000" marT="36000" marB="36000" anchor="ctr">
                    <a:lnL w="1270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1">
                          <a:solidFill>
                            <a:srgbClr val="F8FAFC"/>
                          </a:solidFill>
                          <a:latin typeface="Aptos"/>
                        </a:rPr>
                        <a:t>1.02</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0">
                          <a:solidFill>
                            <a:srgbClr val="F8FAFC"/>
                          </a:solidFill>
                          <a:latin typeface="Aptos"/>
                        </a:rPr>
                        <a:t>316.3</a:t>
                      </a:r>
                    </a:p>
                  </a:txBody>
                  <a:tcPr marL="72000" marR="72000" marT="36000" marB="36000" anchor="ctr">
                    <a:lnL w="1270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1">
                          <a:solidFill>
                            <a:srgbClr val="F8FAFC"/>
                          </a:solidFill>
                          <a:latin typeface="Aptos"/>
                        </a:rPr>
                        <a:t>0.50</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0">
                          <a:solidFill>
                            <a:srgbClr val="F8FAFC"/>
                          </a:solidFill>
                          <a:latin typeface="Aptos"/>
                        </a:rPr>
                        <a:t>316.9</a:t>
                      </a:r>
                    </a:p>
                  </a:txBody>
                  <a:tcPr marL="72000" marR="72000" marT="36000" marB="36000" anchor="ctr">
                    <a:lnL w="1270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1">
                          <a:solidFill>
                            <a:srgbClr val="F8FAFC"/>
                          </a:solidFill>
                          <a:latin typeface="Aptos"/>
                        </a:rPr>
                        <a:t>0.30</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extLst>
                  <a:ext uri="{0D108BD9-81ED-4DB2-BD59-A6C34878D82A}">
                    <a16:rowId xmlns:a16="http://schemas.microsoft.com/office/drawing/2014/main" val="10002"/>
                  </a:ext>
                </a:extLst>
              </a:tr>
              <a:tr h="318000">
                <a:tc>
                  <a:txBody>
                    <a:bodyPr/>
                    <a:lstStyle/>
                    <a:p>
                      <a:pPr algn="l"/>
                      <a:r>
                        <a:rPr lang="en-GB" sz="1100" b="0">
                          <a:solidFill>
                            <a:srgbClr val="F8FAFC"/>
                          </a:solidFill>
                          <a:latin typeface="Aptos"/>
                        </a:rPr>
                        <a:t>HBL Mrk 501 flare</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0.7</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184.0</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181.9</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1.18</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183.0</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0.58</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183.4</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0.34</a:t>
                      </a:r>
                    </a:p>
                  </a:txBody>
                  <a:tcPr marL="72000" marR="72000" marT="36000" marB="36000" anchor="ctr">
                    <a:lnL w="0">
                      <a:noFill/>
                    </a:lnL>
                    <a:lnR w="0">
                      <a:noFill/>
                    </a:lnR>
                    <a:lnT w="0">
                      <a:noFill/>
                    </a:lnT>
                    <a:lnB w="0">
                      <a:noFill/>
                    </a:lnB>
                    <a:solidFill>
                      <a:srgbClr val="0C192D"/>
                    </a:solidFill>
                  </a:tcPr>
                </a:tc>
                <a:extLst>
                  <a:ext uri="{0D108BD9-81ED-4DB2-BD59-A6C34878D82A}">
                    <a16:rowId xmlns:a16="http://schemas.microsoft.com/office/drawing/2014/main" val="10003"/>
                  </a:ext>
                </a:extLst>
              </a:tr>
              <a:tr h="318000">
                <a:tc>
                  <a:txBody>
                    <a:bodyPr/>
                    <a:lstStyle/>
                    <a:p>
                      <a:pPr algn="l"/>
                      <a:r>
                        <a:rPr lang="en-GB" sz="1100" b="0">
                          <a:solidFill>
                            <a:srgbClr val="F8FAFC"/>
                          </a:solidFill>
                          <a:latin typeface="Aptos"/>
                        </a:rPr>
                        <a:t>HBL 1ES 1959+650</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0.6</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197.4</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195.2</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1.09</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196.3</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0.55</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196.7</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0.33</a:t>
                      </a:r>
                    </a:p>
                  </a:txBody>
                  <a:tcPr marL="72000" marR="72000" marT="36000" marB="36000" anchor="ctr">
                    <a:lnL w="0">
                      <a:noFill/>
                    </a:lnL>
                    <a:lnR w="0">
                      <a:noFill/>
                    </a:lnR>
                    <a:lnT w="0">
                      <a:noFill/>
                    </a:lnT>
                    <a:lnB w="0">
                      <a:noFill/>
                    </a:lnB>
                    <a:solidFill>
                      <a:srgbClr val="12233E"/>
                    </a:solidFill>
                  </a:tcPr>
                </a:tc>
                <a:extLst>
                  <a:ext uri="{0D108BD9-81ED-4DB2-BD59-A6C34878D82A}">
                    <a16:rowId xmlns:a16="http://schemas.microsoft.com/office/drawing/2014/main" val="10004"/>
                  </a:ext>
                </a:extLst>
              </a:tr>
              <a:tr h="318000">
                <a:tc>
                  <a:txBody>
                    <a:bodyPr/>
                    <a:lstStyle/>
                    <a:p>
                      <a:pPr algn="l"/>
                      <a:r>
                        <a:rPr lang="en-GB" sz="1100" b="0">
                          <a:solidFill>
                            <a:srgbClr val="F8FAFC"/>
                          </a:solidFill>
                          <a:latin typeface="Aptos"/>
                        </a:rPr>
                        <a:t>FSRQ 3C 279 flare</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0.8</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1408.5</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1391.5</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1.21</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1400.2</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0.59</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1403.6</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0.35</a:t>
                      </a:r>
                    </a:p>
                  </a:txBody>
                  <a:tcPr marL="72000" marR="72000" marT="36000" marB="36000" anchor="ctr">
                    <a:lnL w="0">
                      <a:noFill/>
                    </a:lnL>
                    <a:lnR w="0">
                      <a:noFill/>
                    </a:lnR>
                    <a:lnT w="0">
                      <a:noFill/>
                    </a:lnT>
                    <a:lnB w="0">
                      <a:noFill/>
                    </a:lnB>
                    <a:solidFill>
                      <a:srgbClr val="0C192D"/>
                    </a:solidFill>
                  </a:tcPr>
                </a:tc>
                <a:extLst>
                  <a:ext uri="{0D108BD9-81ED-4DB2-BD59-A6C34878D82A}">
                    <a16:rowId xmlns:a16="http://schemas.microsoft.com/office/drawing/2014/main" val="10005"/>
                  </a:ext>
                </a:extLst>
              </a:tr>
              <a:tr h="318000">
                <a:tc>
                  <a:txBody>
                    <a:bodyPr/>
                    <a:lstStyle/>
                    <a:p>
                      <a:pPr algn="l"/>
                      <a:r>
                        <a:rPr lang="en-GB" sz="1100" b="0">
                          <a:solidFill>
                            <a:srgbClr val="F8FAFC"/>
                          </a:solidFill>
                          <a:latin typeface="Aptos"/>
                        </a:rPr>
                        <a:t>FSRQ PKS 1510-089</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1.0</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909.2</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896.0</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1.45</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902.7</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0.71</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905.3</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0.42</a:t>
                      </a:r>
                    </a:p>
                  </a:txBody>
                  <a:tcPr marL="72000" marR="72000" marT="36000" marB="36000" anchor="ctr">
                    <a:lnL w="0">
                      <a:noFill/>
                    </a:lnL>
                    <a:lnR w="0">
                      <a:noFill/>
                    </a:lnR>
                    <a:lnT w="0">
                      <a:noFill/>
                    </a:lnT>
                    <a:lnB w="0">
                      <a:noFill/>
                    </a:lnB>
                    <a:solidFill>
                      <a:srgbClr val="12233E"/>
                    </a:solidFill>
                  </a:tcPr>
                </a:tc>
                <a:extLst>
                  <a:ext uri="{0D108BD9-81ED-4DB2-BD59-A6C34878D82A}">
                    <a16:rowId xmlns:a16="http://schemas.microsoft.com/office/drawing/2014/main" val="10006"/>
                  </a:ext>
                </a:extLst>
              </a:tr>
              <a:tr h="318000">
                <a:tc>
                  <a:txBody>
                    <a:bodyPr/>
                    <a:lstStyle/>
                    <a:p>
                      <a:pPr algn="l"/>
                      <a:r>
                        <a:rPr lang="en-GB" sz="1100" b="0">
                          <a:solidFill>
                            <a:srgbClr val="F8FAFC"/>
                          </a:solidFill>
                          <a:latin typeface="Aptos"/>
                        </a:rPr>
                        <a:t>FSRQ 3C 454.3 flare</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0.9</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1512.2</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1492.5</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1.30</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1502.5</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0.64</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1506.2</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0.40</a:t>
                      </a:r>
                    </a:p>
                  </a:txBody>
                  <a:tcPr marL="72000" marR="72000" marT="36000" marB="36000" anchor="ctr">
                    <a:lnL w="0">
                      <a:noFill/>
                    </a:lnL>
                    <a:lnR w="0">
                      <a:noFill/>
                    </a:lnR>
                    <a:lnT w="0">
                      <a:noFill/>
                    </a:lnT>
                    <a:lnB w="0">
                      <a:noFill/>
                    </a:lnB>
                    <a:solidFill>
                      <a:srgbClr val="0C192D"/>
                    </a:solidFill>
                  </a:tcPr>
                </a:tc>
                <a:extLst>
                  <a:ext uri="{0D108BD9-81ED-4DB2-BD59-A6C34878D82A}">
                    <a16:rowId xmlns:a16="http://schemas.microsoft.com/office/drawing/2014/main" val="10007"/>
                  </a:ext>
                </a:extLst>
              </a:tr>
              <a:tr h="318000">
                <a:tc>
                  <a:txBody>
                    <a:bodyPr/>
                    <a:lstStyle/>
                    <a:p>
                      <a:pPr algn="l"/>
                      <a:r>
                        <a:rPr lang="en-GB" sz="1100" b="0">
                          <a:solidFill>
                            <a:srgbClr val="F8FAFC"/>
                          </a:solidFill>
                          <a:latin typeface="Aptos"/>
                        </a:rPr>
                        <a:t>Long GRB 130427A-like</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0.5</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6833.1</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6607.9</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3.30</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6738.3</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1.39</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6773.7</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0.87</a:t>
                      </a:r>
                    </a:p>
                  </a:txBody>
                  <a:tcPr marL="72000" marR="72000" marT="36000" marB="36000" anchor="ctr">
                    <a:lnL w="0">
                      <a:noFill/>
                    </a:lnL>
                    <a:lnR w="0">
                      <a:noFill/>
                    </a:lnR>
                    <a:lnT w="0">
                      <a:noFill/>
                    </a:lnT>
                    <a:lnB w="0">
                      <a:noFill/>
                    </a:lnB>
                    <a:solidFill>
                      <a:srgbClr val="12233E"/>
                    </a:solidFill>
                  </a:tcPr>
                </a:tc>
                <a:extLst>
                  <a:ext uri="{0D108BD9-81ED-4DB2-BD59-A6C34878D82A}">
                    <a16:rowId xmlns:a16="http://schemas.microsoft.com/office/drawing/2014/main" val="10008"/>
                  </a:ext>
                </a:extLst>
              </a:tr>
              <a:tr h="318000">
                <a:tc>
                  <a:txBody>
                    <a:bodyPr/>
                    <a:lstStyle/>
                    <a:p>
                      <a:pPr algn="l"/>
                      <a:r>
                        <a:rPr lang="en-GB" sz="1100" b="0">
                          <a:solidFill>
                            <a:srgbClr val="F8FAFC"/>
                          </a:solidFill>
                          <a:latin typeface="Aptos"/>
                        </a:rPr>
                        <a:t>Long GRB typical</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0.8</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3892.3</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3770.7</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3.12</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3834.2</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1.49</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3857.7</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0.89</a:t>
                      </a:r>
                    </a:p>
                  </a:txBody>
                  <a:tcPr marL="72000" marR="72000" marT="36000" marB="36000" anchor="ctr">
                    <a:lnL w="0">
                      <a:noFill/>
                    </a:lnL>
                    <a:lnR w="0">
                      <a:noFill/>
                    </a:lnR>
                    <a:lnT w="0">
                      <a:noFill/>
                    </a:lnT>
                    <a:lnB w="0">
                      <a:noFill/>
                    </a:lnB>
                    <a:solidFill>
                      <a:srgbClr val="0C192D"/>
                    </a:solidFill>
                  </a:tcPr>
                </a:tc>
                <a:extLst>
                  <a:ext uri="{0D108BD9-81ED-4DB2-BD59-A6C34878D82A}">
                    <a16:rowId xmlns:a16="http://schemas.microsoft.com/office/drawing/2014/main" val="10009"/>
                  </a:ext>
                </a:extLst>
              </a:tr>
              <a:tr h="318000">
                <a:tc>
                  <a:txBody>
                    <a:bodyPr/>
                    <a:lstStyle/>
                    <a:p>
                      <a:pPr algn="l"/>
                      <a:r>
                        <a:rPr lang="en-GB" sz="1100" b="0">
                          <a:solidFill>
                            <a:srgbClr val="F8FAFC"/>
                          </a:solidFill>
                          <a:latin typeface="Aptos"/>
                        </a:rPr>
                        <a:t>Long GRB soft</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1.0</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2019.0</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1954.7</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3.18</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1988.8</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1.50</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2002.1</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0.84</a:t>
                      </a:r>
                    </a:p>
                  </a:txBody>
                  <a:tcPr marL="72000" marR="72000" marT="36000" marB="36000" anchor="ctr">
                    <a:lnL w="0">
                      <a:noFill/>
                    </a:lnL>
                    <a:lnR w="0">
                      <a:noFill/>
                    </a:lnR>
                    <a:lnT w="0">
                      <a:noFill/>
                    </a:lnT>
                    <a:lnB w="0">
                      <a:noFill/>
                    </a:lnB>
                    <a:solidFill>
                      <a:srgbClr val="12233E"/>
                    </a:solidFill>
                  </a:tcPr>
                </a:tc>
                <a:extLst>
                  <a:ext uri="{0D108BD9-81ED-4DB2-BD59-A6C34878D82A}">
                    <a16:rowId xmlns:a16="http://schemas.microsoft.com/office/drawing/2014/main" val="10010"/>
                  </a:ext>
                </a:extLst>
              </a:tr>
              <a:tr h="318000">
                <a:tc>
                  <a:txBody>
                    <a:bodyPr/>
                    <a:lstStyle/>
                    <a:p>
                      <a:pPr algn="l"/>
                      <a:r>
                        <a:rPr lang="en-GB" sz="1100" b="0">
                          <a:solidFill>
                            <a:srgbClr val="F8FAFC"/>
                          </a:solidFill>
                          <a:latin typeface="Aptos"/>
                        </a:rPr>
                        <a:t>Short GRB</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0.6</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2543.7</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2475.8</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2.67</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2524.9</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0.74</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2534.8</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0.35</a:t>
                      </a:r>
                    </a:p>
                  </a:txBody>
                  <a:tcPr marL="72000" marR="72000" marT="36000" marB="36000" anchor="ctr">
                    <a:lnL w="0">
                      <a:noFill/>
                    </a:lnL>
                    <a:lnR w="0">
                      <a:noFill/>
                    </a:lnR>
                    <a:lnT w="0">
                      <a:noFill/>
                    </a:lnT>
                    <a:lnB w="0">
                      <a:noFill/>
                    </a:lnB>
                    <a:solidFill>
                      <a:srgbClr val="0C192D"/>
                    </a:solidFill>
                  </a:tcPr>
                </a:tc>
                <a:extLst>
                  <a:ext uri="{0D108BD9-81ED-4DB2-BD59-A6C34878D82A}">
                    <a16:rowId xmlns:a16="http://schemas.microsoft.com/office/drawing/2014/main" val="10011"/>
                  </a:ext>
                </a:extLst>
              </a:tr>
              <a:tr h="318000">
                <a:tc>
                  <a:txBody>
                    <a:bodyPr/>
                    <a:lstStyle/>
                    <a:p>
                      <a:pPr algn="l"/>
                      <a:r>
                        <a:rPr lang="en-GB" sz="1100" b="0">
                          <a:solidFill>
                            <a:srgbClr val="F8FAFC"/>
                          </a:solidFill>
                          <a:latin typeface="Aptos"/>
                        </a:rPr>
                        <a:t>Short GRB bright</a:t>
                      </a:r>
                    </a:p>
                  </a:txBody>
                  <a:tcPr marL="72000" marR="72000" marT="36000" marB="36000" anchor="ctr">
                    <a:lnL w="0">
                      <a:noFill/>
                    </a:lnL>
                    <a:lnR w="0">
                      <a:noFill/>
                    </a:lnR>
                    <a:lnT w="0">
                      <a:noFill/>
                    </a:lnT>
                    <a:lnB w="12700">
                      <a:solidFill>
                        <a:srgbClr val="2A3F5F"/>
                      </a:solidFill>
                    </a:lnB>
                    <a:solidFill>
                      <a:srgbClr val="12233E"/>
                    </a:solidFill>
                  </a:tcPr>
                </a:tc>
                <a:tc>
                  <a:txBody>
                    <a:bodyPr/>
                    <a:lstStyle/>
                    <a:p>
                      <a:pPr algn="r"/>
                      <a:r>
                        <a:rPr lang="en-GB" sz="1100" b="0">
                          <a:solidFill>
                            <a:srgbClr val="F8FAFC"/>
                          </a:solidFill>
                          <a:latin typeface="Aptos"/>
                        </a:rPr>
                        <a:t>0.4</a:t>
                      </a:r>
                    </a:p>
                  </a:txBody>
                  <a:tcPr marL="72000" marR="72000" marT="36000" marB="36000" anchor="ctr">
                    <a:lnL w="0">
                      <a:noFill/>
                    </a:lnL>
                    <a:lnR w="0">
                      <a:noFill/>
                    </a:lnR>
                    <a:lnT w="0">
                      <a:noFill/>
                    </a:lnT>
                    <a:lnB w="12700">
                      <a:solidFill>
                        <a:srgbClr val="2A3F5F"/>
                      </a:solidFill>
                    </a:lnB>
                    <a:solidFill>
                      <a:srgbClr val="12233E"/>
                    </a:solidFill>
                  </a:tcPr>
                </a:tc>
                <a:tc>
                  <a:txBody>
                    <a:bodyPr/>
                    <a:lstStyle/>
                    <a:p>
                      <a:pPr algn="r"/>
                      <a:r>
                        <a:rPr lang="en-GB" sz="1100" b="0">
                          <a:solidFill>
                            <a:srgbClr val="F8FAFC"/>
                          </a:solidFill>
                          <a:latin typeface="Aptos"/>
                        </a:rPr>
                        <a:t>3690.9</a:t>
                      </a:r>
                    </a:p>
                  </a:txBody>
                  <a:tcPr marL="72000" marR="72000" marT="36000" marB="36000" anchor="ctr">
                    <a:lnL w="0">
                      <a:noFill/>
                    </a:lnL>
                    <a:lnR w="0">
                      <a:noFill/>
                    </a:lnR>
                    <a:lnT w="0">
                      <a:noFill/>
                    </a:lnT>
                    <a:lnB w="12700">
                      <a:solidFill>
                        <a:srgbClr val="2A3F5F"/>
                      </a:solidFill>
                    </a:lnB>
                    <a:solidFill>
                      <a:srgbClr val="12233E"/>
                    </a:solidFill>
                  </a:tcPr>
                </a:tc>
                <a:tc>
                  <a:txBody>
                    <a:bodyPr/>
                    <a:lstStyle/>
                    <a:p>
                      <a:pPr algn="r"/>
                      <a:r>
                        <a:rPr lang="en-GB" sz="1100" b="0">
                          <a:solidFill>
                            <a:srgbClr val="F8FAFC"/>
                          </a:solidFill>
                          <a:latin typeface="Aptos"/>
                        </a:rPr>
                        <a:t>3646.9</a:t>
                      </a:r>
                    </a:p>
                  </a:txBody>
                  <a:tcPr marL="72000" marR="72000" marT="36000" marB="36000" anchor="ctr">
                    <a:lnL w="12700">
                      <a:noFill/>
                    </a:lnL>
                    <a:lnR w="0">
                      <a:noFill/>
                    </a:lnR>
                    <a:lnT w="0">
                      <a:noFill/>
                    </a:lnT>
                    <a:lnB w="12700">
                      <a:solidFill>
                        <a:srgbClr val="2A3F5F"/>
                      </a:solidFill>
                    </a:lnB>
                    <a:solidFill>
                      <a:srgbClr val="12233E"/>
                    </a:solidFill>
                  </a:tcPr>
                </a:tc>
                <a:tc>
                  <a:txBody>
                    <a:bodyPr/>
                    <a:lstStyle/>
                    <a:p>
                      <a:pPr algn="r"/>
                      <a:r>
                        <a:rPr lang="en-GB" sz="1100" b="1">
                          <a:solidFill>
                            <a:srgbClr val="F8FAFC"/>
                          </a:solidFill>
                          <a:latin typeface="Aptos"/>
                        </a:rPr>
                        <a:t>1.19</a:t>
                      </a:r>
                    </a:p>
                  </a:txBody>
                  <a:tcPr marL="72000" marR="72000" marT="36000" marB="36000" anchor="ctr">
                    <a:lnL w="0">
                      <a:noFill/>
                    </a:lnL>
                    <a:lnR w="0">
                      <a:noFill/>
                    </a:lnR>
                    <a:lnT w="0">
                      <a:noFill/>
                    </a:lnT>
                    <a:lnB w="12700">
                      <a:solidFill>
                        <a:srgbClr val="2A3F5F"/>
                      </a:solidFill>
                    </a:lnB>
                    <a:solidFill>
                      <a:srgbClr val="12233E"/>
                    </a:solidFill>
                  </a:tcPr>
                </a:tc>
                <a:tc>
                  <a:txBody>
                    <a:bodyPr/>
                    <a:lstStyle/>
                    <a:p>
                      <a:pPr algn="r"/>
                      <a:r>
                        <a:rPr lang="en-GB" sz="1100" b="0">
                          <a:solidFill>
                            <a:srgbClr val="F8FAFC"/>
                          </a:solidFill>
                          <a:latin typeface="Aptos"/>
                        </a:rPr>
                        <a:t>3680.0</a:t>
                      </a:r>
                    </a:p>
                  </a:txBody>
                  <a:tcPr marL="72000" marR="72000" marT="36000" marB="36000" anchor="ctr">
                    <a:lnL w="12700">
                      <a:noFill/>
                    </a:lnL>
                    <a:lnR w="0">
                      <a:noFill/>
                    </a:lnR>
                    <a:lnT w="0">
                      <a:noFill/>
                    </a:lnT>
                    <a:lnB w="12700">
                      <a:solidFill>
                        <a:srgbClr val="2A3F5F"/>
                      </a:solidFill>
                    </a:lnB>
                    <a:solidFill>
                      <a:srgbClr val="12233E"/>
                    </a:solidFill>
                  </a:tcPr>
                </a:tc>
                <a:tc>
                  <a:txBody>
                    <a:bodyPr/>
                    <a:lstStyle/>
                    <a:p>
                      <a:pPr algn="r"/>
                      <a:r>
                        <a:rPr lang="en-GB" sz="1100" b="1">
                          <a:solidFill>
                            <a:srgbClr val="F8FAFC"/>
                          </a:solidFill>
                          <a:latin typeface="Aptos"/>
                        </a:rPr>
                        <a:t>0.29</a:t>
                      </a:r>
                    </a:p>
                  </a:txBody>
                  <a:tcPr marL="72000" marR="72000" marT="36000" marB="36000" anchor="ctr">
                    <a:lnL w="0">
                      <a:noFill/>
                    </a:lnL>
                    <a:lnR w="0">
                      <a:noFill/>
                    </a:lnR>
                    <a:lnT w="0">
                      <a:noFill/>
                    </a:lnT>
                    <a:lnB w="12700">
                      <a:solidFill>
                        <a:srgbClr val="2A3F5F"/>
                      </a:solidFill>
                    </a:lnB>
                    <a:solidFill>
                      <a:srgbClr val="12233E"/>
                    </a:solidFill>
                  </a:tcPr>
                </a:tc>
                <a:tc>
                  <a:txBody>
                    <a:bodyPr/>
                    <a:lstStyle/>
                    <a:p>
                      <a:pPr algn="r"/>
                      <a:r>
                        <a:rPr lang="en-GB" sz="1100" b="0">
                          <a:solidFill>
                            <a:srgbClr val="F8FAFC"/>
                          </a:solidFill>
                          <a:latin typeface="Aptos"/>
                        </a:rPr>
                        <a:t>3683.4</a:t>
                      </a:r>
                    </a:p>
                  </a:txBody>
                  <a:tcPr marL="72000" marR="72000" marT="36000" marB="36000" anchor="ctr">
                    <a:lnL w="12700">
                      <a:noFill/>
                    </a:lnL>
                    <a:lnR w="0">
                      <a:noFill/>
                    </a:lnR>
                    <a:lnT w="0">
                      <a:noFill/>
                    </a:lnT>
                    <a:lnB w="12700">
                      <a:solidFill>
                        <a:srgbClr val="2A3F5F"/>
                      </a:solidFill>
                    </a:lnB>
                    <a:solidFill>
                      <a:srgbClr val="12233E"/>
                    </a:solidFill>
                  </a:tcPr>
                </a:tc>
                <a:tc>
                  <a:txBody>
                    <a:bodyPr/>
                    <a:lstStyle/>
                    <a:p>
                      <a:pPr algn="r"/>
                      <a:r>
                        <a:rPr lang="en-GB" sz="1100" b="1">
                          <a:solidFill>
                            <a:srgbClr val="F8FAFC"/>
                          </a:solidFill>
                          <a:latin typeface="Aptos"/>
                        </a:rPr>
                        <a:t>0.20</a:t>
                      </a:r>
                    </a:p>
                  </a:txBody>
                  <a:tcPr marL="72000" marR="72000" marT="36000" marB="36000" anchor="ctr">
                    <a:lnL w="0">
                      <a:noFill/>
                    </a:lnL>
                    <a:lnR w="0">
                      <a:noFill/>
                    </a:lnR>
                    <a:lnT w="0">
                      <a:noFill/>
                    </a:lnT>
                    <a:lnB w="12700">
                      <a:solidFill>
                        <a:srgbClr val="2A3F5F"/>
                      </a:solidFill>
                    </a:lnB>
                    <a:solidFill>
                      <a:srgbClr val="12233E"/>
                    </a:solidFill>
                  </a:tcPr>
                </a:tc>
                <a:extLst>
                  <a:ext uri="{0D108BD9-81ED-4DB2-BD59-A6C34878D82A}">
                    <a16:rowId xmlns:a16="http://schemas.microsoft.com/office/drawing/2014/main" val="10012"/>
                  </a:ext>
                </a:extLst>
              </a:tr>
            </a:tbl>
          </a:graphicData>
        </a:graphic>
      </p:graphicFrame>
      <p:sp>
        <p:nvSpPr>
          <p:cNvPr id="7" name="TextBox 6"/>
          <p:cNvSpPr txBox="1"/>
          <p:nvPr/>
        </p:nvSpPr>
        <p:spPr>
          <a:xfrm>
            <a:off x="594360" y="5724000"/>
            <a:ext cx="10972800" cy="300000"/>
          </a:xfrm>
          <a:prstGeom prst="rect">
            <a:avLst/>
          </a:prstGeom>
          <a:noFill/>
        </p:spPr>
        <p:txBody>
          <a:bodyPr wrap="square" lIns="0" anchor="t">
            <a:normAutofit/>
          </a:bodyPr>
          <a:lstStyle/>
          <a:p>
            <a:pPr algn="l"/>
            <a:r>
              <a:rPr lang="en-GB" sz="1000">
                <a:solidFill>
                  <a:srgbClr val="B1BED0"/>
                </a:solidFill>
                <a:latin typeface="Aptos"/>
              </a:rPr>
              <a:t>δ</a:t>
            </a:r>
            <a:r>
              <a:rPr lang="en-GB" sz="1000" baseline="-25000">
                <a:solidFill>
                  <a:srgbClr val="B1BED0"/>
                </a:solidFill>
                <a:latin typeface="Aptos"/>
              </a:rPr>
              <a:t>avg</a:t>
            </a:r>
            <a:r>
              <a:rPr lang="en-GB" sz="1000">
                <a:solidFill>
                  <a:srgbClr val="B1BED0"/>
                </a:solidFill>
                <a:latin typeface="Aptos"/>
              </a:rPr>
              <a:t> (polarization-averaged opacity) does not depend on f</a:t>
            </a:r>
            <a:r>
              <a:rPr lang="en-GB" sz="1000" baseline="-25000">
                <a:solidFill>
                  <a:srgbClr val="B1BED0"/>
                </a:solidFill>
                <a:latin typeface="Aptos"/>
              </a:rPr>
              <a:t>B</a:t>
            </a:r>
            <a:r>
              <a:rPr lang="en-GB" sz="1000">
                <a:solidFill>
                  <a:srgbClr val="B1BED0"/>
                </a:solidFill>
                <a:latin typeface="Aptos"/>
              </a:rPr>
              <a:t>, so it is listed once per source. Bias = 100 (δ</a:t>
            </a:r>
            <a:r>
              <a:rPr lang="en-GB" sz="1000" baseline="-25000">
                <a:solidFill>
                  <a:srgbClr val="B1BED0"/>
                </a:solidFill>
                <a:latin typeface="Aptos"/>
              </a:rPr>
              <a:t>avg</a:t>
            </a:r>
            <a:r>
              <a:rPr lang="en-GB" sz="1000">
                <a:solidFill>
                  <a:srgbClr val="B1BED0"/>
                </a:solidFill>
                <a:latin typeface="Aptos"/>
              </a:rPr>
              <a:t> − δ⊥) / δ</a:t>
            </a:r>
            <a:r>
              <a:rPr lang="en-GB" sz="1000" baseline="-25000">
                <a:solidFill>
                  <a:srgbClr val="B1BED0"/>
                </a:solidFill>
                <a:latin typeface="Aptos"/>
              </a:rPr>
              <a:t>avg</a:t>
            </a:r>
            <a:r>
              <a:rPr lang="en-GB" sz="1000">
                <a:solidFill>
                  <a:srgbClr val="B1BED0"/>
                </a:solidFill>
                <a:latin typeface="Aptos"/>
              </a:rPr>
              <a:t>. α is the spectral index.</a:t>
            </a:r>
          </a:p>
        </p:txBody>
      </p:sp>
      <p:sp>
        <p:nvSpPr>
          <p:cNvPr id="8" name="TextBox 7"/>
          <p:cNvSpPr txBox="1"/>
          <p:nvPr/>
        </p:nvSpPr>
        <p:spPr>
          <a:xfrm>
            <a:off x="11113008" y="6583680"/>
            <a:ext cx="932688" cy="164592"/>
          </a:xfrm>
          <a:prstGeom prst="rect">
            <a:avLst/>
          </a:prstGeom>
          <a:noFill/>
        </p:spPr>
        <p:txBody>
          <a:bodyPr wrap="none">
            <a:spAutoFit/>
          </a:bodyPr>
          <a:lstStyle/>
          <a:p>
            <a:pPr algn="r"/>
            <a:r>
              <a:rPr sz="850" b="1">
                <a:solidFill>
                  <a:srgbClr val="5A5A5A"/>
                </a:solidFill>
                <a:latin typeface="Aptos"/>
              </a:rPr>
              <a:t>SLIDE 12/15</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pPr algn="l"/>
            <a:r>
              <a:rPr sz="1100" b="1">
                <a:solidFill>
                  <a:srgbClr val="2FBFAD"/>
                </a:solidFill>
                <a:latin typeface="Aptos"/>
              </a:rPr>
              <a:t>APPENDIX</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a:solidFill>
                  <a:srgbClr val="F8FAFC"/>
                </a:solidFill>
                <a:latin typeface="Aptos"/>
              </a:rPr>
              <a:t>Minimum Doppler factors and bias (ε</a:t>
            </a:r>
            <a:r>
              <a:rPr sz="2700" b="1" baseline="-25000">
                <a:solidFill>
                  <a:srgbClr val="F8FAFC"/>
                </a:solidFill>
                <a:latin typeface="Aptos"/>
              </a:rPr>
              <a:t>cut</a:t>
            </a:r>
            <a:r>
              <a:rPr sz="2700" b="1">
                <a:solidFill>
                  <a:srgbClr val="F8FAFC"/>
                </a:solidFill>
                <a:latin typeface="Aptos"/>
              </a:rPr>
              <a:t> = 1)</a:t>
            </a:r>
          </a:p>
        </p:txBody>
      </p:sp>
      <p:sp>
        <p:nvSpPr>
          <p:cNvPr id="4" name="Rectangle 3"/>
          <p:cNvSpPr/>
          <p:nvPr/>
        </p:nvSpPr>
        <p:spPr>
          <a:xfrm>
            <a:off x="594360" y="1307592"/>
            <a:ext cx="960120" cy="50292"/>
          </a:xfrm>
          <a:prstGeom prst="rect">
            <a:avLst/>
          </a:prstGeom>
          <a:solidFill>
            <a:srgbClr val="2FBF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5" name="Table 4" descr="Table of minimum Doppler factors and polarization-induced bias for eleven sources at fB = 1.0, 0.5 and 0.3"/>
          <p:cNvGraphicFramePr>
            <a:graphicFrameLocks noGrp="1"/>
          </p:cNvGraphicFramePr>
          <p:nvPr/>
        </p:nvGraphicFramePr>
        <p:xfrm>
          <a:off x="594360" y="1480000"/>
          <a:ext cx="10972800" cy="4162320"/>
        </p:xfrm>
        <a:graphic>
          <a:graphicData uri="http://schemas.openxmlformats.org/drawingml/2006/table">
            <a:tbl>
              <a:tblPr firstRow="1"/>
              <a:tblGrid>
                <a:gridCol w="2772800">
                  <a:extLst>
                    <a:ext uri="{9D8B030D-6E8A-4147-A177-3AD203B41FA5}">
                      <a16:colId xmlns:a16="http://schemas.microsoft.com/office/drawing/2014/main" val="20000"/>
                    </a:ext>
                  </a:extLst>
                </a:gridCol>
                <a:gridCol w="700000">
                  <a:extLst>
                    <a:ext uri="{9D8B030D-6E8A-4147-A177-3AD203B41FA5}">
                      <a16:colId xmlns:a16="http://schemas.microsoft.com/office/drawing/2014/main" val="20001"/>
                    </a:ext>
                  </a:extLst>
                </a:gridCol>
                <a:gridCol w="1200000">
                  <a:extLst>
                    <a:ext uri="{9D8B030D-6E8A-4147-A177-3AD203B41FA5}">
                      <a16:colId xmlns:a16="http://schemas.microsoft.com/office/drawing/2014/main" val="20002"/>
                    </a:ext>
                  </a:extLst>
                </a:gridCol>
                <a:gridCol w="1100000">
                  <a:extLst>
                    <a:ext uri="{9D8B030D-6E8A-4147-A177-3AD203B41FA5}">
                      <a16:colId xmlns:a16="http://schemas.microsoft.com/office/drawing/2014/main" val="20003"/>
                    </a:ext>
                  </a:extLst>
                </a:gridCol>
                <a:gridCol w="1000000">
                  <a:extLst>
                    <a:ext uri="{9D8B030D-6E8A-4147-A177-3AD203B41FA5}">
                      <a16:colId xmlns:a16="http://schemas.microsoft.com/office/drawing/2014/main" val="20004"/>
                    </a:ext>
                  </a:extLst>
                </a:gridCol>
                <a:gridCol w="1100000">
                  <a:extLst>
                    <a:ext uri="{9D8B030D-6E8A-4147-A177-3AD203B41FA5}">
                      <a16:colId xmlns:a16="http://schemas.microsoft.com/office/drawing/2014/main" val="20005"/>
                    </a:ext>
                  </a:extLst>
                </a:gridCol>
                <a:gridCol w="1000000">
                  <a:extLst>
                    <a:ext uri="{9D8B030D-6E8A-4147-A177-3AD203B41FA5}">
                      <a16:colId xmlns:a16="http://schemas.microsoft.com/office/drawing/2014/main" val="20006"/>
                    </a:ext>
                  </a:extLst>
                </a:gridCol>
                <a:gridCol w="1100000">
                  <a:extLst>
                    <a:ext uri="{9D8B030D-6E8A-4147-A177-3AD203B41FA5}">
                      <a16:colId xmlns:a16="http://schemas.microsoft.com/office/drawing/2014/main" val="20007"/>
                    </a:ext>
                  </a:extLst>
                </a:gridCol>
                <a:gridCol w="1000000">
                  <a:extLst>
                    <a:ext uri="{9D8B030D-6E8A-4147-A177-3AD203B41FA5}">
                      <a16:colId xmlns:a16="http://schemas.microsoft.com/office/drawing/2014/main" val="20008"/>
                    </a:ext>
                  </a:extLst>
                </a:gridCol>
              </a:tblGrid>
              <a:tr h="318000">
                <a:tc>
                  <a:txBody>
                    <a:bodyPr/>
                    <a:lstStyle/>
                    <a:p>
                      <a:pPr algn="r"/>
                      <a:endParaRPr/>
                    </a:p>
                  </a:txBody>
                  <a:tcPr marL="72000" marR="72000" marT="36000" marB="36000" anchor="ctr">
                    <a:lnL w="0">
                      <a:noFill/>
                    </a:lnL>
                    <a:lnR w="0">
                      <a:noFill/>
                    </a:lnR>
                    <a:lnT w="0">
                      <a:noFill/>
                    </a:lnT>
                    <a:lnB w="0">
                      <a:noFill/>
                    </a:lnB>
                    <a:noFill/>
                  </a:tcPr>
                </a:tc>
                <a:tc>
                  <a:txBody>
                    <a:bodyPr/>
                    <a:lstStyle/>
                    <a:p>
                      <a:pPr algn="r"/>
                      <a:endParaRPr/>
                    </a:p>
                  </a:txBody>
                  <a:tcPr marL="72000" marR="72000" marT="36000" marB="36000" anchor="ctr">
                    <a:lnL w="0">
                      <a:noFill/>
                    </a:lnL>
                    <a:lnR w="0">
                      <a:noFill/>
                    </a:lnR>
                    <a:lnT w="0">
                      <a:noFill/>
                    </a:lnT>
                    <a:lnB w="0">
                      <a:noFill/>
                    </a:lnB>
                    <a:noFill/>
                  </a:tcPr>
                </a:tc>
                <a:tc>
                  <a:txBody>
                    <a:bodyPr/>
                    <a:lstStyle/>
                    <a:p>
                      <a:pPr algn="r"/>
                      <a:endParaRPr/>
                    </a:p>
                  </a:txBody>
                  <a:tcPr marL="72000" marR="72000" marT="36000" marB="36000" anchor="ctr">
                    <a:lnL w="0">
                      <a:noFill/>
                    </a:lnL>
                    <a:lnR w="0">
                      <a:noFill/>
                    </a:lnR>
                    <a:lnT w="0">
                      <a:noFill/>
                    </a:lnT>
                    <a:lnB w="0">
                      <a:noFill/>
                    </a:lnB>
                    <a:noFill/>
                  </a:tcPr>
                </a:tc>
                <a:tc gridSpan="2">
                  <a:txBody>
                    <a:bodyPr/>
                    <a:lstStyle/>
                    <a:p>
                      <a:pPr algn="ctr"/>
                      <a:r>
                        <a:rPr lang="en-GB" sz="1100" b="1">
                          <a:solidFill>
                            <a:srgbClr val="2FBFAD"/>
                          </a:solidFill>
                          <a:latin typeface="Aptos"/>
                        </a:rPr>
                        <a:t>f</a:t>
                      </a:r>
                      <a:r>
                        <a:rPr lang="en-GB" sz="1100" b="1" baseline="-25000">
                          <a:solidFill>
                            <a:srgbClr val="2FBFAD"/>
                          </a:solidFill>
                          <a:latin typeface="Aptos"/>
                        </a:rPr>
                        <a:t>B</a:t>
                      </a:r>
                      <a:r>
                        <a:rPr lang="en-GB" sz="1100" b="1">
                          <a:solidFill>
                            <a:srgbClr val="2FBFAD"/>
                          </a:solidFill>
                          <a:latin typeface="Aptos"/>
                        </a:rPr>
                        <a:t> = 1.0</a:t>
                      </a:r>
                    </a:p>
                  </a:txBody>
                  <a:tcPr marL="72000" marR="72000" marT="36000" marB="36000" anchor="ctr">
                    <a:lnL w="12700">
                      <a:noFill/>
                    </a:lnL>
                    <a:lnR w="0">
                      <a:noFill/>
                    </a:lnR>
                    <a:lnT w="0">
                      <a:noFill/>
                    </a:lnT>
                    <a:lnB w="12700">
                      <a:solidFill>
                        <a:srgbClr val="2FBFAD"/>
                      </a:solidFill>
                    </a:lnB>
                    <a:noFill/>
                  </a:tcPr>
                </a:tc>
                <a:tc hMerge="1">
                  <a:txBody>
                    <a:bodyPr/>
                    <a:lstStyle/>
                    <a:p>
                      <a:endParaRPr lang="en-GB"/>
                    </a:p>
                  </a:txBody>
                  <a:tcPr/>
                </a:tc>
                <a:tc gridSpan="2">
                  <a:txBody>
                    <a:bodyPr/>
                    <a:lstStyle/>
                    <a:p>
                      <a:pPr algn="ctr"/>
                      <a:r>
                        <a:rPr lang="en-GB" sz="1100" b="1">
                          <a:solidFill>
                            <a:srgbClr val="2FBFAD"/>
                          </a:solidFill>
                          <a:latin typeface="Aptos"/>
                        </a:rPr>
                        <a:t>f</a:t>
                      </a:r>
                      <a:r>
                        <a:rPr lang="en-GB" sz="1100" b="1" baseline="-25000">
                          <a:solidFill>
                            <a:srgbClr val="2FBFAD"/>
                          </a:solidFill>
                          <a:latin typeface="Aptos"/>
                        </a:rPr>
                        <a:t>B</a:t>
                      </a:r>
                      <a:r>
                        <a:rPr lang="en-GB" sz="1100" b="1">
                          <a:solidFill>
                            <a:srgbClr val="2FBFAD"/>
                          </a:solidFill>
                          <a:latin typeface="Aptos"/>
                        </a:rPr>
                        <a:t> = 0.5</a:t>
                      </a:r>
                    </a:p>
                  </a:txBody>
                  <a:tcPr marL="72000" marR="72000" marT="36000" marB="36000" anchor="ctr">
                    <a:lnL w="12700">
                      <a:noFill/>
                    </a:lnL>
                    <a:lnR w="0">
                      <a:noFill/>
                    </a:lnR>
                    <a:lnT w="0">
                      <a:noFill/>
                    </a:lnT>
                    <a:lnB w="12700">
                      <a:solidFill>
                        <a:srgbClr val="2FBFAD"/>
                      </a:solidFill>
                    </a:lnB>
                    <a:noFill/>
                  </a:tcPr>
                </a:tc>
                <a:tc hMerge="1">
                  <a:txBody>
                    <a:bodyPr/>
                    <a:lstStyle/>
                    <a:p>
                      <a:endParaRPr lang="en-GB"/>
                    </a:p>
                  </a:txBody>
                  <a:tcPr/>
                </a:tc>
                <a:tc gridSpan="2">
                  <a:txBody>
                    <a:bodyPr/>
                    <a:lstStyle/>
                    <a:p>
                      <a:pPr algn="ctr"/>
                      <a:r>
                        <a:rPr lang="en-GB" sz="1100" b="1">
                          <a:solidFill>
                            <a:srgbClr val="2FBFAD"/>
                          </a:solidFill>
                          <a:latin typeface="Aptos"/>
                        </a:rPr>
                        <a:t>f</a:t>
                      </a:r>
                      <a:r>
                        <a:rPr lang="en-GB" sz="1100" b="1" baseline="-25000">
                          <a:solidFill>
                            <a:srgbClr val="2FBFAD"/>
                          </a:solidFill>
                          <a:latin typeface="Aptos"/>
                        </a:rPr>
                        <a:t>B</a:t>
                      </a:r>
                      <a:r>
                        <a:rPr lang="en-GB" sz="1100" b="1">
                          <a:solidFill>
                            <a:srgbClr val="2FBFAD"/>
                          </a:solidFill>
                          <a:latin typeface="Aptos"/>
                        </a:rPr>
                        <a:t> = 0.3</a:t>
                      </a:r>
                    </a:p>
                  </a:txBody>
                  <a:tcPr marL="72000" marR="72000" marT="36000" marB="36000" anchor="ctr">
                    <a:lnL w="12700">
                      <a:noFill/>
                    </a:lnL>
                    <a:lnR w="0">
                      <a:noFill/>
                    </a:lnR>
                    <a:lnT w="0">
                      <a:noFill/>
                    </a:lnT>
                    <a:lnB w="12700">
                      <a:solidFill>
                        <a:srgbClr val="2FBFAD"/>
                      </a:solidFill>
                    </a:lnB>
                    <a:noFill/>
                  </a:tcPr>
                </a:tc>
                <a:tc hMerge="1">
                  <a:txBody>
                    <a:bodyPr/>
                    <a:lstStyle/>
                    <a:p>
                      <a:endParaRPr lang="en-GB"/>
                    </a:p>
                  </a:txBody>
                  <a:tcPr/>
                </a:tc>
                <a:extLst>
                  <a:ext uri="{0D108BD9-81ED-4DB2-BD59-A6C34878D82A}">
                    <a16:rowId xmlns:a16="http://schemas.microsoft.com/office/drawing/2014/main" val="10000"/>
                  </a:ext>
                </a:extLst>
              </a:tr>
              <a:tr h="318000">
                <a:tc>
                  <a:txBody>
                    <a:bodyPr/>
                    <a:lstStyle/>
                    <a:p>
                      <a:pPr algn="l"/>
                      <a:r>
                        <a:rPr lang="en-GB" sz="1100" b="1">
                          <a:solidFill>
                            <a:srgbClr val="B1BED0"/>
                          </a:solidFill>
                          <a:latin typeface="Aptos"/>
                        </a:rPr>
                        <a:t>Source</a:t>
                      </a:r>
                    </a:p>
                  </a:txBody>
                  <a:tcPr marL="72000" marR="72000" marT="36000" marB="36000" anchor="ctr">
                    <a:lnL w="0">
                      <a:noFill/>
                    </a:lnL>
                    <a:lnR w="0">
                      <a:noFill/>
                    </a:lnR>
                    <a:lnT w="0">
                      <a:noFill/>
                    </a:lnT>
                    <a:lnB w="12700">
                      <a:solidFill>
                        <a:srgbClr val="B1BED0"/>
                      </a:solidFill>
                    </a:lnB>
                    <a:noFill/>
                  </a:tcPr>
                </a:tc>
                <a:tc>
                  <a:txBody>
                    <a:bodyPr/>
                    <a:lstStyle/>
                    <a:p>
                      <a:pPr algn="r"/>
                      <a:r>
                        <a:rPr lang="en-GB" sz="1100" b="1">
                          <a:solidFill>
                            <a:srgbClr val="B1BED0"/>
                          </a:solidFill>
                          <a:latin typeface="Aptos"/>
                        </a:rPr>
                        <a:t>α</a:t>
                      </a:r>
                    </a:p>
                  </a:txBody>
                  <a:tcPr marL="72000" marR="72000" marT="36000" marB="36000" anchor="ctr">
                    <a:lnL w="0">
                      <a:noFill/>
                    </a:lnL>
                    <a:lnR w="0">
                      <a:noFill/>
                    </a:lnR>
                    <a:lnT w="0">
                      <a:noFill/>
                    </a:lnT>
                    <a:lnB w="12700">
                      <a:solidFill>
                        <a:srgbClr val="B1BED0"/>
                      </a:solidFill>
                    </a:lnB>
                    <a:noFill/>
                  </a:tcPr>
                </a:tc>
                <a:tc>
                  <a:txBody>
                    <a:bodyPr/>
                    <a:lstStyle/>
                    <a:p>
                      <a:pPr algn="r"/>
                      <a:r>
                        <a:rPr lang="en-GB" sz="1100" b="1">
                          <a:solidFill>
                            <a:srgbClr val="B1BED0"/>
                          </a:solidFill>
                          <a:latin typeface="Aptos"/>
                        </a:rPr>
                        <a:t>δ</a:t>
                      </a:r>
                      <a:r>
                        <a:rPr lang="en-GB" sz="1100" b="1" baseline="-25000">
                          <a:solidFill>
                            <a:srgbClr val="B1BED0"/>
                          </a:solidFill>
                          <a:latin typeface="Aptos"/>
                        </a:rPr>
                        <a:t>avg</a:t>
                      </a:r>
                    </a:p>
                  </a:txBody>
                  <a:tcPr marL="72000" marR="72000" marT="36000" marB="36000" anchor="ctr">
                    <a:lnL w="0">
                      <a:noFill/>
                    </a:lnL>
                    <a:lnR w="0">
                      <a:noFill/>
                    </a:lnR>
                    <a:lnT w="0">
                      <a:noFill/>
                    </a:lnT>
                    <a:lnB w="12700">
                      <a:solidFill>
                        <a:srgbClr val="B1BED0"/>
                      </a:solidFill>
                    </a:lnB>
                    <a:noFill/>
                  </a:tcPr>
                </a:tc>
                <a:tc>
                  <a:txBody>
                    <a:bodyPr/>
                    <a:lstStyle/>
                    <a:p>
                      <a:pPr algn="r"/>
                      <a:r>
                        <a:rPr lang="en-GB" sz="1100" b="1">
                          <a:solidFill>
                            <a:srgbClr val="B1BED0"/>
                          </a:solidFill>
                          <a:latin typeface="Aptos"/>
                        </a:rPr>
                        <a:t>δ⊥</a:t>
                      </a:r>
                    </a:p>
                  </a:txBody>
                  <a:tcPr marL="72000" marR="72000" marT="36000" marB="36000" anchor="ctr">
                    <a:lnL w="12700">
                      <a:noFill/>
                    </a:lnL>
                    <a:lnR w="0">
                      <a:noFill/>
                    </a:lnR>
                    <a:lnT w="12700" cap="flat" cmpd="sng" algn="ctr">
                      <a:solidFill>
                        <a:srgbClr val="2FBFAD"/>
                      </a:solidFill>
                      <a:prstDash val="solid"/>
                      <a:round/>
                      <a:headEnd type="none" w="med" len="med"/>
                      <a:tailEnd type="none" w="med" len="med"/>
                    </a:lnT>
                    <a:lnB w="12700">
                      <a:solidFill>
                        <a:srgbClr val="B1BED0"/>
                      </a:solidFill>
                    </a:lnB>
                    <a:noFill/>
                  </a:tcPr>
                </a:tc>
                <a:tc>
                  <a:txBody>
                    <a:bodyPr/>
                    <a:lstStyle/>
                    <a:p>
                      <a:pPr algn="r"/>
                      <a:r>
                        <a:rPr lang="en-GB" sz="1100" b="1">
                          <a:solidFill>
                            <a:srgbClr val="B1BED0"/>
                          </a:solidFill>
                          <a:latin typeface="Aptos"/>
                        </a:rPr>
                        <a:t>bias [%]</a:t>
                      </a:r>
                    </a:p>
                  </a:txBody>
                  <a:tcPr marL="72000" marR="72000" marT="36000" marB="36000" anchor="ctr">
                    <a:lnL w="0">
                      <a:noFill/>
                    </a:lnL>
                    <a:lnR w="0">
                      <a:noFill/>
                    </a:lnR>
                    <a:lnT w="0">
                      <a:noFill/>
                    </a:lnT>
                    <a:lnB w="12700">
                      <a:solidFill>
                        <a:srgbClr val="B1BED0"/>
                      </a:solidFill>
                    </a:lnB>
                    <a:noFill/>
                  </a:tcPr>
                </a:tc>
                <a:tc>
                  <a:txBody>
                    <a:bodyPr/>
                    <a:lstStyle/>
                    <a:p>
                      <a:pPr algn="r"/>
                      <a:r>
                        <a:rPr lang="en-GB" sz="1100" b="1">
                          <a:solidFill>
                            <a:srgbClr val="B1BED0"/>
                          </a:solidFill>
                          <a:latin typeface="Aptos"/>
                        </a:rPr>
                        <a:t>δ⊥</a:t>
                      </a:r>
                    </a:p>
                  </a:txBody>
                  <a:tcPr marL="72000" marR="72000" marT="36000" marB="36000" anchor="ctr">
                    <a:lnL w="12700">
                      <a:noFill/>
                    </a:lnL>
                    <a:lnR w="0">
                      <a:noFill/>
                    </a:lnR>
                    <a:lnT w="12700" cap="flat" cmpd="sng" algn="ctr">
                      <a:solidFill>
                        <a:srgbClr val="2FBFAD"/>
                      </a:solidFill>
                      <a:prstDash val="solid"/>
                      <a:round/>
                      <a:headEnd type="none" w="med" len="med"/>
                      <a:tailEnd type="none" w="med" len="med"/>
                    </a:lnT>
                    <a:lnB w="12700">
                      <a:solidFill>
                        <a:srgbClr val="B1BED0"/>
                      </a:solidFill>
                    </a:lnB>
                    <a:noFill/>
                  </a:tcPr>
                </a:tc>
                <a:tc>
                  <a:txBody>
                    <a:bodyPr/>
                    <a:lstStyle/>
                    <a:p>
                      <a:pPr algn="r"/>
                      <a:r>
                        <a:rPr lang="en-GB" sz="1100" b="1">
                          <a:solidFill>
                            <a:srgbClr val="B1BED0"/>
                          </a:solidFill>
                          <a:latin typeface="Aptos"/>
                        </a:rPr>
                        <a:t>bias [%]</a:t>
                      </a:r>
                    </a:p>
                  </a:txBody>
                  <a:tcPr marL="72000" marR="72000" marT="36000" marB="36000" anchor="ctr">
                    <a:lnL w="0">
                      <a:noFill/>
                    </a:lnL>
                    <a:lnR w="0">
                      <a:noFill/>
                    </a:lnR>
                    <a:lnT w="0">
                      <a:noFill/>
                    </a:lnT>
                    <a:lnB w="12700">
                      <a:solidFill>
                        <a:srgbClr val="B1BED0"/>
                      </a:solidFill>
                    </a:lnB>
                    <a:noFill/>
                  </a:tcPr>
                </a:tc>
                <a:tc>
                  <a:txBody>
                    <a:bodyPr/>
                    <a:lstStyle/>
                    <a:p>
                      <a:pPr algn="r"/>
                      <a:r>
                        <a:rPr lang="en-GB" sz="1100" b="1">
                          <a:solidFill>
                            <a:srgbClr val="B1BED0"/>
                          </a:solidFill>
                          <a:latin typeface="Aptos"/>
                        </a:rPr>
                        <a:t>δ⊥</a:t>
                      </a:r>
                    </a:p>
                  </a:txBody>
                  <a:tcPr marL="72000" marR="72000" marT="36000" marB="36000" anchor="ctr">
                    <a:lnL w="12700">
                      <a:noFill/>
                    </a:lnL>
                    <a:lnR w="0">
                      <a:noFill/>
                    </a:lnR>
                    <a:lnT w="12700" cap="flat" cmpd="sng" algn="ctr">
                      <a:solidFill>
                        <a:srgbClr val="2FBFAD"/>
                      </a:solidFill>
                      <a:prstDash val="solid"/>
                      <a:round/>
                      <a:headEnd type="none" w="med" len="med"/>
                      <a:tailEnd type="none" w="med" len="med"/>
                    </a:lnT>
                    <a:lnB w="12700">
                      <a:solidFill>
                        <a:srgbClr val="B1BED0"/>
                      </a:solidFill>
                    </a:lnB>
                    <a:noFill/>
                  </a:tcPr>
                </a:tc>
                <a:tc>
                  <a:txBody>
                    <a:bodyPr/>
                    <a:lstStyle/>
                    <a:p>
                      <a:pPr algn="r"/>
                      <a:r>
                        <a:rPr lang="en-GB" sz="1100" b="1">
                          <a:solidFill>
                            <a:srgbClr val="B1BED0"/>
                          </a:solidFill>
                          <a:latin typeface="Aptos"/>
                        </a:rPr>
                        <a:t>bias [%]</a:t>
                      </a:r>
                    </a:p>
                  </a:txBody>
                  <a:tcPr marL="72000" marR="72000" marT="36000" marB="36000" anchor="ctr">
                    <a:lnL w="0">
                      <a:noFill/>
                    </a:lnL>
                    <a:lnR w="0">
                      <a:noFill/>
                    </a:lnR>
                    <a:lnT w="0">
                      <a:noFill/>
                    </a:lnT>
                    <a:lnB w="12700">
                      <a:solidFill>
                        <a:srgbClr val="B1BED0"/>
                      </a:solidFill>
                    </a:lnB>
                    <a:noFill/>
                  </a:tcPr>
                </a:tc>
                <a:extLst>
                  <a:ext uri="{0D108BD9-81ED-4DB2-BD59-A6C34878D82A}">
                    <a16:rowId xmlns:a16="http://schemas.microsoft.com/office/drawing/2014/main" val="10001"/>
                  </a:ext>
                </a:extLst>
              </a:tr>
              <a:tr h="318000">
                <a:tc>
                  <a:txBody>
                    <a:bodyPr/>
                    <a:lstStyle/>
                    <a:p>
                      <a:pPr algn="l"/>
                      <a:r>
                        <a:rPr lang="en-GB" sz="1100" b="0">
                          <a:solidFill>
                            <a:srgbClr val="F8FAFC"/>
                          </a:solidFill>
                          <a:latin typeface="Aptos"/>
                        </a:rPr>
                        <a:t>HBL Mrk 421 flare</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0">
                          <a:solidFill>
                            <a:srgbClr val="F8FAFC"/>
                          </a:solidFill>
                          <a:latin typeface="Aptos"/>
                        </a:rPr>
                        <a:t>0.5</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0">
                          <a:solidFill>
                            <a:srgbClr val="F8FAFC"/>
                          </a:solidFill>
                          <a:latin typeface="Aptos"/>
                        </a:rPr>
                        <a:t>317.8</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0">
                          <a:solidFill>
                            <a:srgbClr val="F8FAFC"/>
                          </a:solidFill>
                          <a:latin typeface="Aptos"/>
                        </a:rPr>
                        <a:t>314.6</a:t>
                      </a:r>
                    </a:p>
                  </a:txBody>
                  <a:tcPr marL="72000" marR="72000" marT="36000" marB="36000" anchor="ctr">
                    <a:lnL w="1270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1">
                          <a:solidFill>
                            <a:srgbClr val="F8FAFC"/>
                          </a:solidFill>
                          <a:latin typeface="Aptos"/>
                        </a:rPr>
                        <a:t>1.02</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0">
                          <a:solidFill>
                            <a:srgbClr val="F8FAFC"/>
                          </a:solidFill>
                          <a:latin typeface="Aptos"/>
                        </a:rPr>
                        <a:t>316.2</a:t>
                      </a:r>
                    </a:p>
                  </a:txBody>
                  <a:tcPr marL="72000" marR="72000" marT="36000" marB="36000" anchor="ctr">
                    <a:lnL w="1270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1">
                          <a:solidFill>
                            <a:srgbClr val="F8FAFC"/>
                          </a:solidFill>
                          <a:latin typeface="Aptos"/>
                        </a:rPr>
                        <a:t>0.50</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0">
                          <a:solidFill>
                            <a:srgbClr val="F8FAFC"/>
                          </a:solidFill>
                          <a:latin typeface="Aptos"/>
                        </a:rPr>
                        <a:t>316.8</a:t>
                      </a:r>
                    </a:p>
                  </a:txBody>
                  <a:tcPr marL="72000" marR="72000" marT="36000" marB="36000" anchor="ctr">
                    <a:lnL w="12700">
                      <a:noFill/>
                    </a:lnL>
                    <a:lnR w="0">
                      <a:noFill/>
                    </a:lnR>
                    <a:lnT w="12700" cap="flat" cmpd="sng" algn="ctr">
                      <a:solidFill>
                        <a:srgbClr val="B1BED0"/>
                      </a:solidFill>
                      <a:prstDash val="solid"/>
                      <a:round/>
                      <a:headEnd type="none" w="med" len="med"/>
                      <a:tailEnd type="none" w="med" len="med"/>
                    </a:lnT>
                    <a:lnB w="0">
                      <a:noFill/>
                    </a:lnB>
                    <a:solidFill>
                      <a:srgbClr val="12233E"/>
                    </a:solidFill>
                  </a:tcPr>
                </a:tc>
                <a:tc>
                  <a:txBody>
                    <a:bodyPr/>
                    <a:lstStyle/>
                    <a:p>
                      <a:pPr algn="r"/>
                      <a:r>
                        <a:rPr lang="en-GB" sz="1100" b="1">
                          <a:solidFill>
                            <a:srgbClr val="F8FAFC"/>
                          </a:solidFill>
                          <a:latin typeface="Aptos"/>
                        </a:rPr>
                        <a:t>0.30</a:t>
                      </a:r>
                    </a:p>
                  </a:txBody>
                  <a:tcPr marL="72000" marR="72000" marT="36000" marB="36000" anchor="ctr">
                    <a:lnL w="0">
                      <a:noFill/>
                    </a:lnL>
                    <a:lnR w="0">
                      <a:noFill/>
                    </a:lnR>
                    <a:lnT w="12700" cap="flat" cmpd="sng" algn="ctr">
                      <a:solidFill>
                        <a:srgbClr val="B1BED0"/>
                      </a:solidFill>
                      <a:prstDash val="solid"/>
                      <a:round/>
                      <a:headEnd type="none" w="med" len="med"/>
                      <a:tailEnd type="none" w="med" len="med"/>
                    </a:lnT>
                    <a:lnB w="0">
                      <a:noFill/>
                    </a:lnB>
                    <a:solidFill>
                      <a:srgbClr val="12233E"/>
                    </a:solidFill>
                  </a:tcPr>
                </a:tc>
                <a:extLst>
                  <a:ext uri="{0D108BD9-81ED-4DB2-BD59-A6C34878D82A}">
                    <a16:rowId xmlns:a16="http://schemas.microsoft.com/office/drawing/2014/main" val="10002"/>
                  </a:ext>
                </a:extLst>
              </a:tr>
              <a:tr h="318000">
                <a:tc>
                  <a:txBody>
                    <a:bodyPr/>
                    <a:lstStyle/>
                    <a:p>
                      <a:pPr algn="l"/>
                      <a:r>
                        <a:rPr lang="en-GB" sz="1100" b="0">
                          <a:solidFill>
                            <a:srgbClr val="F8FAFC"/>
                          </a:solidFill>
                          <a:latin typeface="Aptos"/>
                        </a:rPr>
                        <a:t>HBL Mrk 501 flare</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0.7</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184.0</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181.8</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1.18</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182.9</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0.58</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183.4</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0.34</a:t>
                      </a:r>
                    </a:p>
                  </a:txBody>
                  <a:tcPr marL="72000" marR="72000" marT="36000" marB="36000" anchor="ctr">
                    <a:lnL w="0">
                      <a:noFill/>
                    </a:lnL>
                    <a:lnR w="0">
                      <a:noFill/>
                    </a:lnR>
                    <a:lnT w="0">
                      <a:noFill/>
                    </a:lnT>
                    <a:lnB w="0">
                      <a:noFill/>
                    </a:lnB>
                    <a:solidFill>
                      <a:srgbClr val="0C192D"/>
                    </a:solidFill>
                  </a:tcPr>
                </a:tc>
                <a:extLst>
                  <a:ext uri="{0D108BD9-81ED-4DB2-BD59-A6C34878D82A}">
                    <a16:rowId xmlns:a16="http://schemas.microsoft.com/office/drawing/2014/main" val="10003"/>
                  </a:ext>
                </a:extLst>
              </a:tr>
              <a:tr h="318000">
                <a:tc>
                  <a:txBody>
                    <a:bodyPr/>
                    <a:lstStyle/>
                    <a:p>
                      <a:pPr algn="l"/>
                      <a:r>
                        <a:rPr lang="en-GB" sz="1100" b="0">
                          <a:solidFill>
                            <a:srgbClr val="F8FAFC"/>
                          </a:solidFill>
                          <a:latin typeface="Aptos"/>
                        </a:rPr>
                        <a:t>HBL 1ES 1959+650</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0.6</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197.3</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195.1</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1.09</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196.2</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0.55</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196.6</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0.33</a:t>
                      </a:r>
                    </a:p>
                  </a:txBody>
                  <a:tcPr marL="72000" marR="72000" marT="36000" marB="36000" anchor="ctr">
                    <a:lnL w="0">
                      <a:noFill/>
                    </a:lnL>
                    <a:lnR w="0">
                      <a:noFill/>
                    </a:lnR>
                    <a:lnT w="0">
                      <a:noFill/>
                    </a:lnT>
                    <a:lnB w="0">
                      <a:noFill/>
                    </a:lnB>
                    <a:solidFill>
                      <a:srgbClr val="12233E"/>
                    </a:solidFill>
                  </a:tcPr>
                </a:tc>
                <a:extLst>
                  <a:ext uri="{0D108BD9-81ED-4DB2-BD59-A6C34878D82A}">
                    <a16:rowId xmlns:a16="http://schemas.microsoft.com/office/drawing/2014/main" val="10004"/>
                  </a:ext>
                </a:extLst>
              </a:tr>
              <a:tr h="318000">
                <a:tc>
                  <a:txBody>
                    <a:bodyPr/>
                    <a:lstStyle/>
                    <a:p>
                      <a:pPr algn="l"/>
                      <a:r>
                        <a:rPr lang="en-GB" sz="1100" b="0">
                          <a:solidFill>
                            <a:srgbClr val="F8FAFC"/>
                          </a:solidFill>
                          <a:latin typeface="Aptos"/>
                        </a:rPr>
                        <a:t>FSRQ 3C 279 flare</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0.8</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1402.4</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1385.0</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1.24</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1393.8</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0.61</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1397.3</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0.36</a:t>
                      </a:r>
                    </a:p>
                  </a:txBody>
                  <a:tcPr marL="72000" marR="72000" marT="36000" marB="36000" anchor="ctr">
                    <a:lnL w="0">
                      <a:noFill/>
                    </a:lnL>
                    <a:lnR w="0">
                      <a:noFill/>
                    </a:lnR>
                    <a:lnT w="0">
                      <a:noFill/>
                    </a:lnT>
                    <a:lnB w="0">
                      <a:noFill/>
                    </a:lnB>
                    <a:solidFill>
                      <a:srgbClr val="0C192D"/>
                    </a:solidFill>
                  </a:tcPr>
                </a:tc>
                <a:extLst>
                  <a:ext uri="{0D108BD9-81ED-4DB2-BD59-A6C34878D82A}">
                    <a16:rowId xmlns:a16="http://schemas.microsoft.com/office/drawing/2014/main" val="10005"/>
                  </a:ext>
                </a:extLst>
              </a:tr>
              <a:tr h="318000">
                <a:tc>
                  <a:txBody>
                    <a:bodyPr/>
                    <a:lstStyle/>
                    <a:p>
                      <a:pPr algn="l"/>
                      <a:r>
                        <a:rPr lang="en-GB" sz="1100" b="0">
                          <a:solidFill>
                            <a:srgbClr val="F8FAFC"/>
                          </a:solidFill>
                          <a:latin typeface="Aptos"/>
                        </a:rPr>
                        <a:t>FSRQ PKS 1510-089</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1.0</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904.5</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891.5</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1.44</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897.9</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0.73</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900.6</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0.43</a:t>
                      </a:r>
                    </a:p>
                  </a:txBody>
                  <a:tcPr marL="72000" marR="72000" marT="36000" marB="36000" anchor="ctr">
                    <a:lnL w="0">
                      <a:noFill/>
                    </a:lnL>
                    <a:lnR w="0">
                      <a:noFill/>
                    </a:lnR>
                    <a:lnT w="0">
                      <a:noFill/>
                    </a:lnT>
                    <a:lnB w="0">
                      <a:noFill/>
                    </a:lnB>
                    <a:solidFill>
                      <a:srgbClr val="12233E"/>
                    </a:solidFill>
                  </a:tcPr>
                </a:tc>
                <a:extLst>
                  <a:ext uri="{0D108BD9-81ED-4DB2-BD59-A6C34878D82A}">
                    <a16:rowId xmlns:a16="http://schemas.microsoft.com/office/drawing/2014/main" val="10006"/>
                  </a:ext>
                </a:extLst>
              </a:tr>
              <a:tr h="318000">
                <a:tc>
                  <a:txBody>
                    <a:bodyPr/>
                    <a:lstStyle/>
                    <a:p>
                      <a:pPr algn="l"/>
                      <a:r>
                        <a:rPr lang="en-GB" sz="1100" b="0">
                          <a:solidFill>
                            <a:srgbClr val="F8FAFC"/>
                          </a:solidFill>
                          <a:latin typeface="Aptos"/>
                        </a:rPr>
                        <a:t>FSRQ 3C 454.3 flare</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0.9</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1487.9</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1468.0</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1.34</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1478.0</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0.66</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1481.9</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0.40</a:t>
                      </a:r>
                    </a:p>
                  </a:txBody>
                  <a:tcPr marL="72000" marR="72000" marT="36000" marB="36000" anchor="ctr">
                    <a:lnL w="0">
                      <a:noFill/>
                    </a:lnL>
                    <a:lnR w="0">
                      <a:noFill/>
                    </a:lnR>
                    <a:lnT w="0">
                      <a:noFill/>
                    </a:lnT>
                    <a:lnB w="0">
                      <a:noFill/>
                    </a:lnB>
                    <a:solidFill>
                      <a:srgbClr val="0C192D"/>
                    </a:solidFill>
                  </a:tcPr>
                </a:tc>
                <a:extLst>
                  <a:ext uri="{0D108BD9-81ED-4DB2-BD59-A6C34878D82A}">
                    <a16:rowId xmlns:a16="http://schemas.microsoft.com/office/drawing/2014/main" val="10007"/>
                  </a:ext>
                </a:extLst>
              </a:tr>
              <a:tr h="318000">
                <a:tc>
                  <a:txBody>
                    <a:bodyPr/>
                    <a:lstStyle/>
                    <a:p>
                      <a:pPr algn="l"/>
                      <a:r>
                        <a:rPr lang="en-GB" sz="1100" b="0">
                          <a:solidFill>
                            <a:srgbClr val="F8FAFC"/>
                          </a:solidFill>
                          <a:latin typeface="Aptos"/>
                        </a:rPr>
                        <a:t>Long GRB 130427A-like</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0.5</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1815.3</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1765.5</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2.74</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1794.4</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1.15</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1804.2</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0.61</a:t>
                      </a:r>
                    </a:p>
                  </a:txBody>
                  <a:tcPr marL="72000" marR="72000" marT="36000" marB="36000" anchor="ctr">
                    <a:lnL w="0">
                      <a:noFill/>
                    </a:lnL>
                    <a:lnR w="0">
                      <a:noFill/>
                    </a:lnR>
                    <a:lnT w="0">
                      <a:noFill/>
                    </a:lnT>
                    <a:lnB w="0">
                      <a:noFill/>
                    </a:lnB>
                    <a:solidFill>
                      <a:srgbClr val="12233E"/>
                    </a:solidFill>
                  </a:tcPr>
                </a:tc>
                <a:extLst>
                  <a:ext uri="{0D108BD9-81ED-4DB2-BD59-A6C34878D82A}">
                    <a16:rowId xmlns:a16="http://schemas.microsoft.com/office/drawing/2014/main" val="10008"/>
                  </a:ext>
                </a:extLst>
              </a:tr>
              <a:tr h="318000">
                <a:tc>
                  <a:txBody>
                    <a:bodyPr/>
                    <a:lstStyle/>
                    <a:p>
                      <a:pPr algn="l"/>
                      <a:r>
                        <a:rPr lang="en-GB" sz="1100" b="0">
                          <a:solidFill>
                            <a:srgbClr val="F8FAFC"/>
                          </a:solidFill>
                          <a:latin typeface="Aptos"/>
                        </a:rPr>
                        <a:t>Long GRB typical</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0.8</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1128.9</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1091.3</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3.33</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1112.8</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1.43</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1120.2</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0.78</a:t>
                      </a:r>
                    </a:p>
                  </a:txBody>
                  <a:tcPr marL="72000" marR="72000" marT="36000" marB="36000" anchor="ctr">
                    <a:lnL w="0">
                      <a:noFill/>
                    </a:lnL>
                    <a:lnR w="0">
                      <a:noFill/>
                    </a:lnR>
                    <a:lnT w="0">
                      <a:noFill/>
                    </a:lnT>
                    <a:lnB w="0">
                      <a:noFill/>
                    </a:lnB>
                    <a:solidFill>
                      <a:srgbClr val="0C192D"/>
                    </a:solidFill>
                  </a:tcPr>
                </a:tc>
                <a:extLst>
                  <a:ext uri="{0D108BD9-81ED-4DB2-BD59-A6C34878D82A}">
                    <a16:rowId xmlns:a16="http://schemas.microsoft.com/office/drawing/2014/main" val="10009"/>
                  </a:ext>
                </a:extLst>
              </a:tr>
              <a:tr h="318000">
                <a:tc>
                  <a:txBody>
                    <a:bodyPr/>
                    <a:lstStyle/>
                    <a:p>
                      <a:pPr algn="l"/>
                      <a:r>
                        <a:rPr lang="en-GB" sz="1100" b="0">
                          <a:solidFill>
                            <a:srgbClr val="F8FAFC"/>
                          </a:solidFill>
                          <a:latin typeface="Aptos"/>
                        </a:rPr>
                        <a:t>Long GRB soft</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1.0</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597.4</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576.4</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3.52</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587.4</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1.68</a:t>
                      </a:r>
                    </a:p>
                  </a:txBody>
                  <a:tcPr marL="72000" marR="72000" marT="36000" marB="36000" anchor="ctr">
                    <a:lnL w="0">
                      <a:noFill/>
                    </a:lnL>
                    <a:lnR w="0">
                      <a:noFill/>
                    </a:lnR>
                    <a:lnT w="0">
                      <a:noFill/>
                    </a:lnT>
                    <a:lnB w="0">
                      <a:noFill/>
                    </a:lnB>
                    <a:solidFill>
                      <a:srgbClr val="12233E"/>
                    </a:solidFill>
                  </a:tcPr>
                </a:tc>
                <a:tc>
                  <a:txBody>
                    <a:bodyPr/>
                    <a:lstStyle/>
                    <a:p>
                      <a:pPr algn="r"/>
                      <a:r>
                        <a:rPr lang="en-GB" sz="1100" b="0">
                          <a:solidFill>
                            <a:srgbClr val="F8FAFC"/>
                          </a:solidFill>
                          <a:latin typeface="Aptos"/>
                        </a:rPr>
                        <a:t>591.0</a:t>
                      </a:r>
                    </a:p>
                  </a:txBody>
                  <a:tcPr marL="72000" marR="72000" marT="36000" marB="36000" anchor="ctr">
                    <a:lnL w="12700">
                      <a:noFill/>
                    </a:lnL>
                    <a:lnR w="0">
                      <a:noFill/>
                    </a:lnR>
                    <a:lnT w="0">
                      <a:noFill/>
                    </a:lnT>
                    <a:lnB w="0">
                      <a:noFill/>
                    </a:lnB>
                    <a:solidFill>
                      <a:srgbClr val="12233E"/>
                    </a:solidFill>
                  </a:tcPr>
                </a:tc>
                <a:tc>
                  <a:txBody>
                    <a:bodyPr/>
                    <a:lstStyle/>
                    <a:p>
                      <a:pPr algn="r"/>
                      <a:r>
                        <a:rPr lang="en-GB" sz="1100" b="1">
                          <a:solidFill>
                            <a:srgbClr val="F8FAFC"/>
                          </a:solidFill>
                          <a:latin typeface="Aptos"/>
                        </a:rPr>
                        <a:t>1.08</a:t>
                      </a:r>
                    </a:p>
                  </a:txBody>
                  <a:tcPr marL="72000" marR="72000" marT="36000" marB="36000" anchor="ctr">
                    <a:lnL w="0">
                      <a:noFill/>
                    </a:lnL>
                    <a:lnR w="0">
                      <a:noFill/>
                    </a:lnR>
                    <a:lnT w="0">
                      <a:noFill/>
                    </a:lnT>
                    <a:lnB w="0">
                      <a:noFill/>
                    </a:lnB>
                    <a:solidFill>
                      <a:srgbClr val="12233E"/>
                    </a:solidFill>
                  </a:tcPr>
                </a:tc>
                <a:extLst>
                  <a:ext uri="{0D108BD9-81ED-4DB2-BD59-A6C34878D82A}">
                    <a16:rowId xmlns:a16="http://schemas.microsoft.com/office/drawing/2014/main" val="10010"/>
                  </a:ext>
                </a:extLst>
              </a:tr>
              <a:tr h="318000">
                <a:tc>
                  <a:txBody>
                    <a:bodyPr/>
                    <a:lstStyle/>
                    <a:p>
                      <a:pPr algn="l"/>
                      <a:r>
                        <a:rPr lang="en-GB" sz="1100" b="0">
                          <a:solidFill>
                            <a:srgbClr val="F8FAFC"/>
                          </a:solidFill>
                          <a:latin typeface="Aptos"/>
                        </a:rPr>
                        <a:t>Short GRB</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0.6</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739.2</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716.0</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3.13</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730.7</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1.15</a:t>
                      </a:r>
                    </a:p>
                  </a:txBody>
                  <a:tcPr marL="72000" marR="72000" marT="36000" marB="36000" anchor="ctr">
                    <a:lnL w="0">
                      <a:noFill/>
                    </a:lnL>
                    <a:lnR w="0">
                      <a:noFill/>
                    </a:lnR>
                    <a:lnT w="0">
                      <a:noFill/>
                    </a:lnT>
                    <a:lnB w="0">
                      <a:noFill/>
                    </a:lnB>
                    <a:solidFill>
                      <a:srgbClr val="0C192D"/>
                    </a:solidFill>
                  </a:tcPr>
                </a:tc>
                <a:tc>
                  <a:txBody>
                    <a:bodyPr/>
                    <a:lstStyle/>
                    <a:p>
                      <a:pPr algn="r"/>
                      <a:r>
                        <a:rPr lang="en-GB" sz="1100" b="0">
                          <a:solidFill>
                            <a:srgbClr val="F8FAFC"/>
                          </a:solidFill>
                          <a:latin typeface="Aptos"/>
                        </a:rPr>
                        <a:t>734.7</a:t>
                      </a:r>
                    </a:p>
                  </a:txBody>
                  <a:tcPr marL="72000" marR="72000" marT="36000" marB="36000" anchor="ctr">
                    <a:lnL w="12700">
                      <a:noFill/>
                    </a:lnL>
                    <a:lnR w="0">
                      <a:noFill/>
                    </a:lnR>
                    <a:lnT w="0">
                      <a:noFill/>
                    </a:lnT>
                    <a:lnB w="0">
                      <a:noFill/>
                    </a:lnB>
                    <a:solidFill>
                      <a:srgbClr val="0C192D"/>
                    </a:solidFill>
                  </a:tcPr>
                </a:tc>
                <a:tc>
                  <a:txBody>
                    <a:bodyPr/>
                    <a:lstStyle/>
                    <a:p>
                      <a:pPr algn="r"/>
                      <a:r>
                        <a:rPr lang="en-GB" sz="1100" b="1">
                          <a:solidFill>
                            <a:srgbClr val="F8FAFC"/>
                          </a:solidFill>
                          <a:latin typeface="Aptos"/>
                        </a:rPr>
                        <a:t>0.60</a:t>
                      </a:r>
                    </a:p>
                  </a:txBody>
                  <a:tcPr marL="72000" marR="72000" marT="36000" marB="36000" anchor="ctr">
                    <a:lnL w="0">
                      <a:noFill/>
                    </a:lnL>
                    <a:lnR w="0">
                      <a:noFill/>
                    </a:lnR>
                    <a:lnT w="0">
                      <a:noFill/>
                    </a:lnT>
                    <a:lnB w="0">
                      <a:noFill/>
                    </a:lnB>
                    <a:solidFill>
                      <a:srgbClr val="0C192D"/>
                    </a:solidFill>
                  </a:tcPr>
                </a:tc>
                <a:extLst>
                  <a:ext uri="{0D108BD9-81ED-4DB2-BD59-A6C34878D82A}">
                    <a16:rowId xmlns:a16="http://schemas.microsoft.com/office/drawing/2014/main" val="10011"/>
                  </a:ext>
                </a:extLst>
              </a:tr>
              <a:tr h="318000">
                <a:tc>
                  <a:txBody>
                    <a:bodyPr/>
                    <a:lstStyle/>
                    <a:p>
                      <a:pPr algn="l"/>
                      <a:r>
                        <a:rPr lang="en-GB" sz="1100" b="0">
                          <a:solidFill>
                            <a:srgbClr val="F8FAFC"/>
                          </a:solidFill>
                          <a:latin typeface="Aptos"/>
                        </a:rPr>
                        <a:t>Short GRB bright</a:t>
                      </a:r>
                    </a:p>
                  </a:txBody>
                  <a:tcPr marL="72000" marR="72000" marT="36000" marB="36000" anchor="ctr">
                    <a:lnL w="0">
                      <a:noFill/>
                    </a:lnL>
                    <a:lnR w="0">
                      <a:noFill/>
                    </a:lnR>
                    <a:lnT w="0">
                      <a:noFill/>
                    </a:lnT>
                    <a:lnB w="12700">
                      <a:solidFill>
                        <a:srgbClr val="2A3F5F"/>
                      </a:solidFill>
                    </a:lnB>
                    <a:solidFill>
                      <a:srgbClr val="12233E"/>
                    </a:solidFill>
                  </a:tcPr>
                </a:tc>
                <a:tc>
                  <a:txBody>
                    <a:bodyPr/>
                    <a:lstStyle/>
                    <a:p>
                      <a:pPr algn="r"/>
                      <a:r>
                        <a:rPr lang="en-GB" sz="1100" b="0">
                          <a:solidFill>
                            <a:srgbClr val="F8FAFC"/>
                          </a:solidFill>
                          <a:latin typeface="Aptos"/>
                        </a:rPr>
                        <a:t>0.4</a:t>
                      </a:r>
                    </a:p>
                  </a:txBody>
                  <a:tcPr marL="72000" marR="72000" marT="36000" marB="36000" anchor="ctr">
                    <a:lnL w="0">
                      <a:noFill/>
                    </a:lnL>
                    <a:lnR w="0">
                      <a:noFill/>
                    </a:lnR>
                    <a:lnT w="0">
                      <a:noFill/>
                    </a:lnT>
                    <a:lnB w="12700">
                      <a:solidFill>
                        <a:srgbClr val="2A3F5F"/>
                      </a:solidFill>
                    </a:lnB>
                    <a:solidFill>
                      <a:srgbClr val="12233E"/>
                    </a:solidFill>
                  </a:tcPr>
                </a:tc>
                <a:tc>
                  <a:txBody>
                    <a:bodyPr/>
                    <a:lstStyle/>
                    <a:p>
                      <a:pPr algn="r"/>
                      <a:r>
                        <a:rPr lang="en-GB" sz="1100" b="0">
                          <a:solidFill>
                            <a:srgbClr val="F8FAFC"/>
                          </a:solidFill>
                          <a:latin typeface="Aptos"/>
                        </a:rPr>
                        <a:t>1088.7</a:t>
                      </a:r>
                    </a:p>
                  </a:txBody>
                  <a:tcPr marL="72000" marR="72000" marT="36000" marB="36000" anchor="ctr">
                    <a:lnL w="0">
                      <a:noFill/>
                    </a:lnL>
                    <a:lnR w="0">
                      <a:noFill/>
                    </a:lnR>
                    <a:lnT w="0">
                      <a:noFill/>
                    </a:lnT>
                    <a:lnB w="12700">
                      <a:solidFill>
                        <a:srgbClr val="2A3F5F"/>
                      </a:solidFill>
                    </a:lnB>
                    <a:solidFill>
                      <a:srgbClr val="12233E"/>
                    </a:solidFill>
                  </a:tcPr>
                </a:tc>
                <a:tc>
                  <a:txBody>
                    <a:bodyPr/>
                    <a:lstStyle/>
                    <a:p>
                      <a:pPr algn="r"/>
                      <a:r>
                        <a:rPr lang="en-GB" sz="1100" b="0">
                          <a:solidFill>
                            <a:srgbClr val="F8FAFC"/>
                          </a:solidFill>
                          <a:latin typeface="Aptos"/>
                        </a:rPr>
                        <a:t>1055.2</a:t>
                      </a:r>
                    </a:p>
                  </a:txBody>
                  <a:tcPr marL="72000" marR="72000" marT="36000" marB="36000" anchor="ctr">
                    <a:lnL w="12700">
                      <a:noFill/>
                    </a:lnL>
                    <a:lnR w="0">
                      <a:noFill/>
                    </a:lnR>
                    <a:lnT w="0">
                      <a:noFill/>
                    </a:lnT>
                    <a:lnB w="12700">
                      <a:solidFill>
                        <a:srgbClr val="2A3F5F"/>
                      </a:solidFill>
                    </a:lnB>
                    <a:solidFill>
                      <a:srgbClr val="12233E"/>
                    </a:solidFill>
                  </a:tcPr>
                </a:tc>
                <a:tc>
                  <a:txBody>
                    <a:bodyPr/>
                    <a:lstStyle/>
                    <a:p>
                      <a:pPr algn="r"/>
                      <a:r>
                        <a:rPr lang="en-GB" sz="1100" b="1">
                          <a:solidFill>
                            <a:srgbClr val="F8FAFC"/>
                          </a:solidFill>
                          <a:latin typeface="Aptos"/>
                        </a:rPr>
                        <a:t>3.07</a:t>
                      </a:r>
                    </a:p>
                  </a:txBody>
                  <a:tcPr marL="72000" marR="72000" marT="36000" marB="36000" anchor="ctr">
                    <a:lnL w="0">
                      <a:noFill/>
                    </a:lnL>
                    <a:lnR w="0">
                      <a:noFill/>
                    </a:lnR>
                    <a:lnT w="0">
                      <a:noFill/>
                    </a:lnT>
                    <a:lnB w="12700">
                      <a:solidFill>
                        <a:srgbClr val="2A3F5F"/>
                      </a:solidFill>
                    </a:lnB>
                    <a:solidFill>
                      <a:srgbClr val="12233E"/>
                    </a:solidFill>
                  </a:tcPr>
                </a:tc>
                <a:tc>
                  <a:txBody>
                    <a:bodyPr/>
                    <a:lstStyle/>
                    <a:p>
                      <a:pPr algn="r"/>
                      <a:r>
                        <a:rPr lang="en-GB" sz="1100" b="0">
                          <a:solidFill>
                            <a:srgbClr val="F8FAFC"/>
                          </a:solidFill>
                          <a:latin typeface="Aptos"/>
                        </a:rPr>
                        <a:t>1071.4</a:t>
                      </a:r>
                    </a:p>
                  </a:txBody>
                  <a:tcPr marL="72000" marR="72000" marT="36000" marB="36000" anchor="ctr">
                    <a:lnL w="12700">
                      <a:noFill/>
                    </a:lnL>
                    <a:lnR w="0">
                      <a:noFill/>
                    </a:lnR>
                    <a:lnT w="0">
                      <a:noFill/>
                    </a:lnT>
                    <a:lnB w="12700">
                      <a:solidFill>
                        <a:srgbClr val="2A3F5F"/>
                      </a:solidFill>
                    </a:lnB>
                    <a:solidFill>
                      <a:srgbClr val="12233E"/>
                    </a:solidFill>
                  </a:tcPr>
                </a:tc>
                <a:tc>
                  <a:txBody>
                    <a:bodyPr/>
                    <a:lstStyle/>
                    <a:p>
                      <a:pPr algn="r"/>
                      <a:r>
                        <a:rPr lang="en-GB" sz="1100" b="1">
                          <a:solidFill>
                            <a:srgbClr val="F8FAFC"/>
                          </a:solidFill>
                          <a:latin typeface="Aptos"/>
                        </a:rPr>
                        <a:t>1.59</a:t>
                      </a:r>
                    </a:p>
                  </a:txBody>
                  <a:tcPr marL="72000" marR="72000" marT="36000" marB="36000" anchor="ctr">
                    <a:lnL w="0">
                      <a:noFill/>
                    </a:lnL>
                    <a:lnR w="0">
                      <a:noFill/>
                    </a:lnR>
                    <a:lnT w="0">
                      <a:noFill/>
                    </a:lnT>
                    <a:lnB w="12700">
                      <a:solidFill>
                        <a:srgbClr val="2A3F5F"/>
                      </a:solidFill>
                    </a:lnB>
                    <a:solidFill>
                      <a:srgbClr val="12233E"/>
                    </a:solidFill>
                  </a:tcPr>
                </a:tc>
                <a:tc>
                  <a:txBody>
                    <a:bodyPr/>
                    <a:lstStyle/>
                    <a:p>
                      <a:pPr algn="r"/>
                      <a:r>
                        <a:rPr lang="en-GB" sz="1100" b="0">
                          <a:solidFill>
                            <a:srgbClr val="F8FAFC"/>
                          </a:solidFill>
                          <a:latin typeface="Aptos"/>
                        </a:rPr>
                        <a:t>1079.1</a:t>
                      </a:r>
                    </a:p>
                  </a:txBody>
                  <a:tcPr marL="72000" marR="72000" marT="36000" marB="36000" anchor="ctr">
                    <a:lnL w="12700">
                      <a:noFill/>
                    </a:lnL>
                    <a:lnR w="0">
                      <a:noFill/>
                    </a:lnR>
                    <a:lnT w="0">
                      <a:noFill/>
                    </a:lnT>
                    <a:lnB w="12700">
                      <a:solidFill>
                        <a:srgbClr val="2A3F5F"/>
                      </a:solidFill>
                    </a:lnB>
                    <a:solidFill>
                      <a:srgbClr val="12233E"/>
                    </a:solidFill>
                  </a:tcPr>
                </a:tc>
                <a:tc>
                  <a:txBody>
                    <a:bodyPr/>
                    <a:lstStyle/>
                    <a:p>
                      <a:pPr algn="r"/>
                      <a:r>
                        <a:rPr lang="en-GB" sz="1100" b="1">
                          <a:solidFill>
                            <a:srgbClr val="F8FAFC"/>
                          </a:solidFill>
                          <a:latin typeface="Aptos"/>
                        </a:rPr>
                        <a:t>0.88</a:t>
                      </a:r>
                    </a:p>
                  </a:txBody>
                  <a:tcPr marL="72000" marR="72000" marT="36000" marB="36000" anchor="ctr">
                    <a:lnL w="0">
                      <a:noFill/>
                    </a:lnL>
                    <a:lnR w="0">
                      <a:noFill/>
                    </a:lnR>
                    <a:lnT w="0">
                      <a:noFill/>
                    </a:lnT>
                    <a:lnB w="12700">
                      <a:solidFill>
                        <a:srgbClr val="2A3F5F"/>
                      </a:solidFill>
                    </a:lnB>
                    <a:solidFill>
                      <a:srgbClr val="12233E"/>
                    </a:solidFill>
                  </a:tcPr>
                </a:tc>
                <a:extLst>
                  <a:ext uri="{0D108BD9-81ED-4DB2-BD59-A6C34878D82A}">
                    <a16:rowId xmlns:a16="http://schemas.microsoft.com/office/drawing/2014/main" val="10012"/>
                  </a:ext>
                </a:extLst>
              </a:tr>
            </a:tbl>
          </a:graphicData>
        </a:graphic>
      </p:graphicFrame>
      <p:sp>
        <p:nvSpPr>
          <p:cNvPr id="7" name="TextBox 6"/>
          <p:cNvSpPr txBox="1"/>
          <p:nvPr/>
        </p:nvSpPr>
        <p:spPr>
          <a:xfrm>
            <a:off x="594360" y="5724000"/>
            <a:ext cx="10972800" cy="300000"/>
          </a:xfrm>
          <a:prstGeom prst="rect">
            <a:avLst/>
          </a:prstGeom>
          <a:noFill/>
        </p:spPr>
        <p:txBody>
          <a:bodyPr wrap="square" lIns="0" anchor="t">
            <a:normAutofit/>
          </a:bodyPr>
          <a:lstStyle/>
          <a:p>
            <a:pPr algn="l"/>
            <a:r>
              <a:rPr lang="en-GB" sz="1000">
                <a:solidFill>
                  <a:srgbClr val="B1BED0"/>
                </a:solidFill>
                <a:latin typeface="Aptos"/>
              </a:rPr>
              <a:t>δ</a:t>
            </a:r>
            <a:r>
              <a:rPr lang="en-GB" sz="1000" baseline="-25000">
                <a:solidFill>
                  <a:srgbClr val="B1BED0"/>
                </a:solidFill>
                <a:latin typeface="Aptos"/>
              </a:rPr>
              <a:t>avg</a:t>
            </a:r>
            <a:r>
              <a:rPr lang="en-GB" sz="1000">
                <a:solidFill>
                  <a:srgbClr val="B1BED0"/>
                </a:solidFill>
                <a:latin typeface="Aptos"/>
              </a:rPr>
              <a:t> (polarization-averaged opacity) does not depend on f</a:t>
            </a:r>
            <a:r>
              <a:rPr lang="en-GB" sz="1000" baseline="-25000">
                <a:solidFill>
                  <a:srgbClr val="B1BED0"/>
                </a:solidFill>
                <a:latin typeface="Aptos"/>
              </a:rPr>
              <a:t>B</a:t>
            </a:r>
            <a:r>
              <a:rPr lang="en-GB" sz="1000">
                <a:solidFill>
                  <a:srgbClr val="B1BED0"/>
                </a:solidFill>
                <a:latin typeface="Aptos"/>
              </a:rPr>
              <a:t>, so it is listed once per source. Bias = 100 (δ</a:t>
            </a:r>
            <a:r>
              <a:rPr lang="en-GB" sz="1000" baseline="-25000">
                <a:solidFill>
                  <a:srgbClr val="B1BED0"/>
                </a:solidFill>
                <a:latin typeface="Aptos"/>
              </a:rPr>
              <a:t>avg</a:t>
            </a:r>
            <a:r>
              <a:rPr lang="en-GB" sz="1000">
                <a:solidFill>
                  <a:srgbClr val="B1BED0"/>
                </a:solidFill>
                <a:latin typeface="Aptos"/>
              </a:rPr>
              <a:t> − δ⊥) / δ</a:t>
            </a:r>
            <a:r>
              <a:rPr lang="en-GB" sz="1000" baseline="-25000">
                <a:solidFill>
                  <a:srgbClr val="B1BED0"/>
                </a:solidFill>
                <a:latin typeface="Aptos"/>
              </a:rPr>
              <a:t>avg</a:t>
            </a:r>
            <a:r>
              <a:rPr lang="en-GB" sz="1000">
                <a:solidFill>
                  <a:srgbClr val="B1BED0"/>
                </a:solidFill>
                <a:latin typeface="Aptos"/>
              </a:rPr>
              <a:t>. α is the spectral index.</a:t>
            </a:r>
          </a:p>
        </p:txBody>
      </p:sp>
      <p:sp>
        <p:nvSpPr>
          <p:cNvPr id="8" name="TextBox 7"/>
          <p:cNvSpPr txBox="1"/>
          <p:nvPr/>
        </p:nvSpPr>
        <p:spPr>
          <a:xfrm>
            <a:off x="11113008" y="6583680"/>
            <a:ext cx="932688" cy="164592"/>
          </a:xfrm>
          <a:prstGeom prst="rect">
            <a:avLst/>
          </a:prstGeom>
          <a:noFill/>
        </p:spPr>
        <p:txBody>
          <a:bodyPr wrap="none">
            <a:spAutoFit/>
          </a:bodyPr>
          <a:lstStyle/>
          <a:p>
            <a:pPr algn="r"/>
            <a:r>
              <a:rPr sz="850" b="1">
                <a:solidFill>
                  <a:srgbClr val="5A5A5A"/>
                </a:solidFill>
                <a:latin typeface="Aptos"/>
              </a:rPr>
              <a:t>SLIDE 13/15</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pPr algn="l"/>
            <a:r>
              <a:rPr sz="1100" b="1">
                <a:solidFill>
                  <a:srgbClr val="2FBFAD"/>
                </a:solidFill>
                <a:latin typeface="Aptos"/>
              </a:rPr>
              <a:t>APPENDIX</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a:solidFill>
                  <a:srgbClr val="F8FAFC"/>
                </a:solidFill>
                <a:latin typeface="Aptos"/>
              </a:rPr>
              <a:t>Cutoff test (ε</a:t>
            </a:r>
            <a:r>
              <a:rPr sz="2700" b="1" baseline="-25000">
                <a:solidFill>
                  <a:srgbClr val="F8FAFC"/>
                </a:solidFill>
                <a:latin typeface="Aptos"/>
              </a:rPr>
              <a:t>cut</a:t>
            </a:r>
            <a:r>
              <a:rPr sz="2700" b="1">
                <a:solidFill>
                  <a:srgbClr val="F8FAFC"/>
                </a:solidFill>
                <a:latin typeface="Aptos"/>
              </a:rPr>
              <a:t> = 1): bias by group</a:t>
            </a:r>
          </a:p>
        </p:txBody>
      </p:sp>
      <p:pic>
        <p:nvPicPr>
          <p:cNvPr id="5" name="Picture 4" descr="Cutoff test (ecut = 1): bias for GRB and blazar cases at fB = 1.0, 0.5, 0.3"/>
          <p:cNvPicPr>
            <a:picLocks noChangeAspect="1"/>
          </p:cNvPicPr>
          <p:nvPr/>
        </p:nvPicPr>
        <p:blipFill>
          <a:blip r:embed="rId3"/>
          <a:stretch>
            <a:fillRect/>
          </a:stretch>
        </p:blipFill>
        <p:spPr>
          <a:xfrm>
            <a:off x="502920" y="1783080"/>
            <a:ext cx="11155680" cy="4800600"/>
          </a:xfrm>
          <a:prstGeom prst="rect">
            <a:avLst/>
          </a:prstGeom>
        </p:spPr>
      </p:pic>
      <p:sp>
        <p:nvSpPr>
          <p:cNvPr id="6" name="TextBox 5"/>
          <p:cNvSpPr txBox="1"/>
          <p:nvPr/>
        </p:nvSpPr>
        <p:spPr>
          <a:xfrm>
            <a:off x="11113008" y="6583680"/>
            <a:ext cx="932688" cy="164592"/>
          </a:xfrm>
          <a:prstGeom prst="rect">
            <a:avLst/>
          </a:prstGeom>
          <a:noFill/>
        </p:spPr>
        <p:txBody>
          <a:bodyPr wrap="none">
            <a:spAutoFit/>
          </a:bodyPr>
          <a:lstStyle/>
          <a:p>
            <a:pPr algn="r"/>
            <a:r>
              <a:rPr sz="850" b="1">
                <a:solidFill>
                  <a:srgbClr val="5A5A5A"/>
                </a:solidFill>
                <a:latin typeface="Aptos"/>
              </a:rPr>
              <a:t>SLIDE 14/15</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C192D"/>
        </a:solidFill>
        <a:effectLst/>
      </p:bgPr>
    </p:bg>
    <p:spTree>
      <p:nvGrpSpPr>
        <p:cNvPr id="1" name=""/>
        <p:cNvGrpSpPr/>
        <p:nvPr/>
      </p:nvGrpSpPr>
      <p:grpSpPr>
        <a:xfrm>
          <a:off x="0" y="0"/>
          <a:ext cx="0" cy="0"/>
          <a:chOff x="0" y="0"/>
          <a:chExt cx="0" cy="0"/>
        </a:xfrm>
      </p:grpSpPr>
      <p:sp>
        <p:nvSpPr>
          <p:cNvPr id="2" name="TextBox 1"/>
          <p:cNvSpPr txBox="1"/>
          <p:nvPr/>
        </p:nvSpPr>
        <p:spPr>
          <a:xfrm>
            <a:off x="594360" y="292608"/>
            <a:ext cx="10972800" cy="320040"/>
          </a:xfrm>
          <a:prstGeom prst="rect">
            <a:avLst/>
          </a:prstGeom>
          <a:noFill/>
        </p:spPr>
        <p:txBody>
          <a:bodyPr wrap="square" anchor="t">
            <a:spAutoFit/>
          </a:bodyPr>
          <a:lstStyle/>
          <a:p>
            <a:pPr algn="l"/>
            <a:r>
              <a:rPr sz="1100" b="1">
                <a:solidFill>
                  <a:srgbClr val="2FBFAD"/>
                </a:solidFill>
                <a:latin typeface="Aptos"/>
              </a:rPr>
              <a:t>APPENDIX</a:t>
            </a:r>
          </a:p>
        </p:txBody>
      </p:sp>
      <p:sp>
        <p:nvSpPr>
          <p:cNvPr id="3" name="TextBox 2"/>
          <p:cNvSpPr txBox="1"/>
          <p:nvPr/>
        </p:nvSpPr>
        <p:spPr>
          <a:xfrm>
            <a:off x="594360" y="658368"/>
            <a:ext cx="10972800" cy="594360"/>
          </a:xfrm>
          <a:prstGeom prst="rect">
            <a:avLst/>
          </a:prstGeom>
          <a:noFill/>
        </p:spPr>
        <p:txBody>
          <a:bodyPr wrap="square" anchor="t">
            <a:spAutoFit/>
          </a:bodyPr>
          <a:lstStyle/>
          <a:p>
            <a:pPr algn="l"/>
            <a:r>
              <a:rPr sz="2700" b="1">
                <a:solidFill>
                  <a:srgbClr val="F8FAFC"/>
                </a:solidFill>
                <a:latin typeface="Aptos"/>
              </a:rPr>
              <a:t>Cutoff test (ε</a:t>
            </a:r>
            <a:r>
              <a:rPr sz="2700" b="1" baseline="-25000">
                <a:solidFill>
                  <a:srgbClr val="F8FAFC"/>
                </a:solidFill>
                <a:latin typeface="Aptos"/>
              </a:rPr>
              <a:t>cut</a:t>
            </a:r>
            <a:r>
              <a:rPr sz="2700" b="1">
                <a:solidFill>
                  <a:srgbClr val="F8FAFC"/>
                </a:solidFill>
                <a:latin typeface="Aptos"/>
              </a:rPr>
              <a:t> = 1): bias by source</a:t>
            </a:r>
          </a:p>
        </p:txBody>
      </p:sp>
      <p:pic>
        <p:nvPicPr>
          <p:cNvPr id="5" name="Picture 4" descr="Cutoff test (ecut = 1): bias for all eleven sources at fB = 1.0, 0.5, 0.3"/>
          <p:cNvPicPr>
            <a:picLocks noChangeAspect="1"/>
          </p:cNvPicPr>
          <p:nvPr/>
        </p:nvPicPr>
        <p:blipFill>
          <a:blip r:embed="rId3"/>
          <a:stretch>
            <a:fillRect/>
          </a:stretch>
        </p:blipFill>
        <p:spPr>
          <a:xfrm>
            <a:off x="502920" y="1777385"/>
            <a:ext cx="11155680" cy="4800600"/>
          </a:xfrm>
          <a:prstGeom prst="rect">
            <a:avLst/>
          </a:prstGeom>
        </p:spPr>
      </p:pic>
      <p:sp>
        <p:nvSpPr>
          <p:cNvPr id="6" name="TextBox 5"/>
          <p:cNvSpPr txBox="1"/>
          <p:nvPr/>
        </p:nvSpPr>
        <p:spPr>
          <a:xfrm>
            <a:off x="11113008" y="6583680"/>
            <a:ext cx="932688" cy="164592"/>
          </a:xfrm>
          <a:prstGeom prst="rect">
            <a:avLst/>
          </a:prstGeom>
          <a:noFill/>
        </p:spPr>
        <p:txBody>
          <a:bodyPr wrap="none">
            <a:spAutoFit/>
          </a:bodyPr>
          <a:lstStyle/>
          <a:p>
            <a:pPr algn="r"/>
            <a:r>
              <a:rPr sz="850" b="1">
                <a:solidFill>
                  <a:srgbClr val="5A5A5A"/>
                </a:solidFill>
                <a:latin typeface="Aptos"/>
              </a:rPr>
              <a:t>SLIDE 15/15</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3562</TotalTime>
  <Words>3909</Words>
  <Application>Microsoft Office PowerPoint</Application>
  <PresentationFormat>Widescreen</PresentationFormat>
  <Paragraphs>398</Paragraphs>
  <Slides>19</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Calibri</vt:lpstr>
      <vt:lpstr>Cambria Math</vt:lpstr>
      <vt:lpstr>MS Mincho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user</dc:creator>
  <cp:keywords/>
  <dc:description>generated using python-pptx</dc:description>
  <cp:lastModifiedBy>user</cp:lastModifiedBy>
  <cp:revision>57</cp:revision>
  <dcterms:created xsi:type="dcterms:W3CDTF">2013-01-27T09:14:16Z</dcterms:created>
  <dcterms:modified xsi:type="dcterms:W3CDTF">2026-09-30T12:16:20Z</dcterms:modified>
  <cp:category/>
</cp:coreProperties>
</file>