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presProps.xml" ContentType="application/vnd.openxmlformats-officedocument.presentationml.presProps+xml"/>
  <Override PartName="/ppt/media/image6.svg" ContentType="image/svg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21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customXml" Target="../customXml/item4.xml"/><Relationship Id="rId8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5175" cy="6859588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840" y="274680"/>
            <a:ext cx="10972800" cy="11404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 defTabSz="1088640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5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09840" y="1600560"/>
            <a:ext cx="10972800" cy="427464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 vert="eaVert">
            <a:noAutofit/>
          </a:bodyPr>
          <a:lstStyle>
            <a:lvl1pPr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–"/>
              <a:def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  <a:def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»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</a:t>
            </a: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Master text styles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84520" lvl="1" indent="-340200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360800" lvl="2" indent="-272160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905480" lvl="3" indent="-27216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449800" lvl="4" indent="-27216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»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1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2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3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1EA6BA57-C031-4513-864B-B37DEB6C14FF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841600" y="274680"/>
            <a:ext cx="2741040" cy="567252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 vert="eaVert">
            <a:noAutofit/>
          </a:bodyPr>
          <a:lstStyle>
            <a:lvl1pPr indent="0" algn="ctr" defTabSz="1088640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l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k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 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 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l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y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l</a:t>
            </a: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</a:t>
            </a:r>
            <a:endParaRPr lang="en-US" sz="5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840" y="274680"/>
            <a:ext cx="8025480" cy="567252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 vert="eaVert">
            <a:noAutofit/>
          </a:bodyPr>
          <a:lstStyle>
            <a:lvl1pPr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–"/>
              <a:def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  <a:def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»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84520" lvl="1" indent="-340200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360800" lvl="2" indent="-272160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905480" lvl="3" indent="-27216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449800" lvl="4" indent="-27216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»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E5C7D10B-6509-4505-A29F-C57C3C3942A1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840" y="274680"/>
            <a:ext cx="10972800" cy="11404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 defTabSz="1088640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5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840" y="1600560"/>
            <a:ext cx="10972800" cy="427464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lstStyle>
            <a:lvl1pPr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–"/>
              <a:def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  <a:def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»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84520" lvl="1" indent="-340200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360800" lvl="2" indent="-272160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905480" lvl="3" indent="-27216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449800" lvl="4" indent="-27216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»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DDFD83FB-4454-41EC-8A02-3EAB716A20D3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963360" y="4407840"/>
            <a:ext cx="10362960" cy="13593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US" sz="4800" b="1" u="none" strike="noStrike" cap="all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800" b="1" u="none" strike="noStrike" cap="all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4800" b="1" u="none" strike="noStrike" cap="all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963360" y="2907360"/>
            <a:ext cx="10362960" cy="149760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b">
            <a:noAutofit/>
          </a:bodyPr>
          <a:lstStyle>
            <a:lvl1pPr indent="0" algn="l" defTabSz="108864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4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0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1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2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7448AF6A-8C74-4AAD-AFA7-DD8FC39DC1BA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840" y="274680"/>
            <a:ext cx="10972800" cy="11404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 defTabSz="1088640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5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840" y="1600560"/>
            <a:ext cx="5383440" cy="434664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lstStyle>
            <a:lvl1pPr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•"/>
              <a:def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–"/>
              <a:def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–"/>
              <a:def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»"/>
              <a:def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408240" indent="-408240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84520" lvl="1" indent="-340200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360800" lvl="2" indent="-27216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905480" lvl="3" indent="-272160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  <a:endParaRPr lang="en-US" sz="21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449800" lvl="4" indent="-272160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»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en-US" sz="21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199200" y="1600560"/>
            <a:ext cx="5383440" cy="434664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lstStyle>
            <a:lvl1pPr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•"/>
              <a:def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–"/>
              <a:def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–"/>
              <a:def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»"/>
              <a:def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408240" indent="-408240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84520" lvl="1" indent="-340200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360800" lvl="2" indent="-27216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905480" lvl="3" indent="-272160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  <a:endParaRPr lang="en-US" sz="21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449800" lvl="4" indent="-272160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»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en-US" sz="21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3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4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sldNum" idx="15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93B24D29-A4F4-41E9-8576-1FB0421EE034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840" y="274680"/>
            <a:ext cx="10972800" cy="11404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 defTabSz="1088640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5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840" y="1535400"/>
            <a:ext cx="5385600" cy="63720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b">
            <a:noAutofit/>
          </a:bodyPr>
          <a:lstStyle>
            <a:lvl1pPr indent="0" algn="l" defTabSz="1088640">
              <a:lnSpc>
                <a:spcPct val="100000"/>
              </a:lnSpc>
              <a:spcBef>
                <a:spcPts val="581"/>
              </a:spcBef>
              <a:buNone/>
              <a:tabLst>
                <a:tab pos="0" algn="l"/>
              </a:tabLst>
              <a:defRPr lang="en-US" sz="29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spcBef>
                <a:spcPts val="581"/>
              </a:spcBef>
              <a:buNone/>
              <a:tabLst>
                <a:tab pos="0" algn="l"/>
              </a:tabLst>
            </a:pPr>
            <a:r>
              <a:rPr lang="en-US" sz="29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09840" y="2175480"/>
            <a:ext cx="5385600" cy="377172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lstStyle>
            <a:lvl1pPr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10886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10886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408240" indent="-408240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84520" lvl="1" indent="-34020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360800" lvl="2" indent="-272160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  <a:endParaRPr lang="en-US" sz="21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905480" lvl="3" indent="-272160" algn="l" defTabSz="10886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  <a:endParaRPr lang="en-US" sz="1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449800" lvl="4" indent="-272160" algn="l" defTabSz="10886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en-US" sz="1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194880" y="1535400"/>
            <a:ext cx="5387400" cy="63720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b">
            <a:noAutofit/>
          </a:bodyPr>
          <a:lstStyle>
            <a:lvl1pPr indent="0" algn="l" defTabSz="1088640">
              <a:lnSpc>
                <a:spcPct val="100000"/>
              </a:lnSpc>
              <a:spcBef>
                <a:spcPts val="581"/>
              </a:spcBef>
              <a:buNone/>
              <a:tabLst>
                <a:tab pos="0" algn="l"/>
              </a:tabLst>
              <a:defRPr lang="en-US" sz="29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spcBef>
                <a:spcPts val="581"/>
              </a:spcBef>
              <a:buNone/>
              <a:tabLst>
                <a:tab pos="0" algn="l"/>
              </a:tabLst>
            </a:pPr>
            <a:r>
              <a:rPr lang="en-US" sz="29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194880" y="2175480"/>
            <a:ext cx="5387400" cy="377172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lstStyle>
            <a:lvl1pPr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10886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10886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408240" indent="-408240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84520" lvl="1" indent="-34020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360800" lvl="2" indent="-272160" algn="l" defTabSz="10886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  <a:endParaRPr lang="en-US" sz="21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905480" lvl="3" indent="-272160" algn="l" defTabSz="10886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  <a:endParaRPr lang="en-US" sz="1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449800" lvl="4" indent="-272160" algn="l" defTabSz="1088640">
              <a:lnSpc>
                <a:spcPct val="100000"/>
              </a:lnSpc>
              <a:spcBef>
                <a:spcPts val="38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en-US" sz="1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dt" idx="16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ftr" idx="17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8"/>
          <p:cNvSpPr>
            <a:spLocks noGrp="1"/>
          </p:cNvSpPr>
          <p:nvPr>
            <p:ph type="sldNum" idx="18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5DEBD07A-AF32-414B-9D43-5D459D267275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840" y="274680"/>
            <a:ext cx="10972800" cy="11404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 defTabSz="1088640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5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dt" idx="19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ftr" idx="20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sldNum" idx="21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A4CF8C6A-591D-4A81-8B53-56411D36BAC4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09480" y="1604880"/>
            <a:ext cx="10972800" cy="397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PlaceHolder 1"/>
          <p:cNvSpPr>
            <a:spLocks noGrp="1"/>
          </p:cNvSpPr>
          <p:nvPr>
            <p:ph type="dt" idx="22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ftr" idx="23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sldNum" idx="24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5B6F8365-4CA7-407D-BDFF-484995380B49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1088640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5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609480" y="1604880"/>
            <a:ext cx="10972440" cy="397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108864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108864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algn="l" defTabSz="108864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algn="l" defTabSz="108864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840" y="273240"/>
            <a:ext cx="4009320" cy="11595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b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2400" b="1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767840" y="273240"/>
            <a:ext cx="6814440" cy="56739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lstStyle>
            <a:lvl1pPr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–"/>
              <a:def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  <a:def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»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</a:lstStyle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84520" lvl="1" indent="-340200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level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360800" lvl="2" indent="-272160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level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905480" lvl="3" indent="-27216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449800" lvl="4" indent="-27216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»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09840" y="1435320"/>
            <a:ext cx="4009320" cy="45118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lstStyle>
            <a:lvl1pPr indent="0" algn="l" defTabSz="1088640">
              <a:lnSpc>
                <a:spcPct val="100000"/>
              </a:lnSpc>
              <a:spcBef>
                <a:spcPts val="340"/>
              </a:spcBef>
              <a:buNone/>
              <a:tabLst>
                <a:tab pos="0" algn="l"/>
              </a:tabLst>
              <a:defRPr lang="en-US" sz="17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spcBef>
                <a:spcPts val="340"/>
              </a:spcBef>
              <a:buNone/>
              <a:tabLst>
                <a:tab pos="0" algn="l"/>
              </a:tabLst>
            </a:pPr>
            <a:r>
              <a:rPr lang="en-US" sz="17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7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5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6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27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D9A35163-FEC0-4389-AB4A-451E10FF35E4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390400" y="4801680"/>
            <a:ext cx="7314120" cy="56412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b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2400" b="1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2390400" y="613080"/>
            <a:ext cx="7314120" cy="4113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1088640">
              <a:lnSpc>
                <a:spcPct val="10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108864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108864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1088640">
              <a:lnSpc>
                <a:spcPct val="100000"/>
              </a:lnSpc>
              <a:spcBef>
                <a:spcPts val="34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544320" lvl="1" indent="-324000" algn="l" defTabSz="1088640">
              <a:lnSpc>
                <a:spcPct val="100000"/>
              </a:lnSpc>
              <a:spcBef>
                <a:spcPts val="660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088640" lvl="2" indent="-288000" algn="l" defTabSz="1088640">
              <a:lnSpc>
                <a:spcPct val="100000"/>
              </a:lnSpc>
              <a:spcBef>
                <a:spcPts val="58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633320" lvl="3" indent="-21600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77640" lvl="4" indent="-216000" algn="l" defTabSz="10886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721960" lvl="5" indent="-216000" algn="l" defTabSz="108864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266280" lvl="6" indent="-216000" algn="l" defTabSz="108864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lang="en-US" sz="3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2390400" y="5368680"/>
            <a:ext cx="7314120" cy="57852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lstStyle>
            <a:lvl1pPr indent="0" algn="l" defTabSz="1088640">
              <a:lnSpc>
                <a:spcPct val="100000"/>
              </a:lnSpc>
              <a:spcBef>
                <a:spcPts val="340"/>
              </a:spcBef>
              <a:buNone/>
              <a:tabLst>
                <a:tab pos="0" algn="l"/>
              </a:tabLst>
              <a:defRPr lang="en-US" sz="17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spcBef>
                <a:spcPts val="340"/>
              </a:spcBef>
              <a:buNone/>
              <a:tabLst>
                <a:tab pos="0" algn="l"/>
              </a:tabLst>
            </a:pPr>
            <a:r>
              <a:rPr lang="en-US" sz="17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17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dt" idx="28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ftr" idx="29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sldNum" idx="30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0434F0ED-B612-45A5-A40E-EC7A2D4A5303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"/>
          <p:cNvPicPr/>
          <p:nvPr/>
        </p:nvPicPr>
        <p:blipFill>
          <a:blip r:embed="rId2"/>
          <a:stretch/>
        </p:blipFill>
        <p:spPr>
          <a:xfrm>
            <a:off x="1440" y="6067080"/>
            <a:ext cx="12189240" cy="78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914760" y="2130840"/>
            <a:ext cx="10362960" cy="14673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 defTabSz="1088640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  <a:endParaRPr lang="en-US" sz="5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dt" idx="31"/>
          </p:nvPr>
        </p:nvSpPr>
        <p:spPr>
          <a:xfrm>
            <a:off x="609840" y="6357960"/>
            <a:ext cx="251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l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ftr" idx="32"/>
          </p:nvPr>
        </p:nvSpPr>
        <p:spPr>
          <a:xfrm>
            <a:off x="3533760" y="6357960"/>
            <a:ext cx="536940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sldNum" idx="33"/>
          </p:nvPr>
        </p:nvSpPr>
        <p:spPr>
          <a:xfrm>
            <a:off x="9338040" y="6357960"/>
            <a:ext cx="1077120" cy="36216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lstStyle>
            <a:lvl1pPr indent="0" algn="r" defTabSz="1088640">
              <a:lnSpc>
                <a:spcPct val="100000"/>
              </a:lnSpc>
              <a:buNone/>
              <a:tabLst>
                <a:tab pos="0" algn="l"/>
              </a:tabLst>
              <a:def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1088640">
              <a:lnSpc>
                <a:spcPct val="100000"/>
              </a:lnSpc>
              <a:buNone/>
              <a:tabLst>
                <a:tab pos="0" algn="l"/>
              </a:tabLst>
            </a:pPr>
            <a:fld id="{5A1968FE-B7C9-49DE-A364-EBC19E0BC19F}" type="slidenum">
              <a:rPr lang="en-ZA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1604880"/>
            <a:ext cx="10972800" cy="397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svg"/><Relationship Id="rId6" Type="http://schemas.openxmlformats.org/officeDocument/2006/relationships/slideLayout" Target="../slideLayouts/slideLayout8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hyperlink" Target="mailto:MukherjeeS@ufs.ac.za" TargetMode="External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"/>
          <p:cNvPicPr/>
          <p:nvPr/>
        </p:nvPicPr>
        <p:blipFill>
          <a:blip r:embed="rId2"/>
          <a:stretch/>
        </p:blipFill>
        <p:spPr>
          <a:xfrm>
            <a:off x="1440" y="4984920"/>
            <a:ext cx="12189240" cy="187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5" name="TextBox 12"/>
          <p:cNvSpPr/>
          <p:nvPr/>
        </p:nvSpPr>
        <p:spPr>
          <a:xfrm>
            <a:off x="480960" y="5086080"/>
            <a:ext cx="542736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1088640">
              <a:lnSpc>
                <a:spcPct val="100000"/>
              </a:lnSpc>
            </a:pPr>
            <a:r>
              <a:rPr lang="en-ZA" sz="1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T: +27 788328857  |  E: MukherjeeS@ufs.ac.za  |   </a:t>
            </a:r>
            <a:r>
              <a:rPr lang="en-ZA" sz="14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www.ufs.ac.za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6" name=""/>
          <p:cNvPicPr/>
          <p:nvPr/>
        </p:nvPicPr>
        <p:blipFill>
          <a:blip r:embed="rId3"/>
          <a:stretch/>
        </p:blipFill>
        <p:spPr>
          <a:xfrm>
            <a:off x="7773840" y="5567400"/>
            <a:ext cx="2054880" cy="1178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" name=""/>
          <p:cNvSpPr/>
          <p:nvPr/>
        </p:nvSpPr>
        <p:spPr>
          <a:xfrm>
            <a:off x="228600" y="457200"/>
            <a:ext cx="10286280" cy="60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Time-Dependent Studies of Blazar Emission: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1516320" y="1144080"/>
            <a:ext cx="41965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400" b="0" u="none" strike="noStrike">
                <a:solidFill>
                  <a:srgbClr val="5983B0"/>
                </a:solidFill>
                <a:effectLst/>
                <a:uFillTx/>
                <a:latin typeface="Calibri"/>
              </a:rPr>
              <a:t>Insights from PKS 2155-304</a:t>
            </a:r>
            <a:r>
              <a:rPr lang="en-US" sz="2400" b="0" u="none" strike="noStrike">
                <a:solidFill>
                  <a:srgbClr val="1A569E"/>
                </a:solidFill>
                <a:effectLst/>
                <a:uFillTx/>
                <a:latin typeface="Calibri"/>
              </a:rPr>
              <a:t> 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>
            <a:off x="0" y="2013480"/>
            <a:ext cx="868572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666666"/>
                </a:solidFill>
                <a:effectLst/>
                <a:uFillTx/>
                <a:latin typeface="Arial"/>
              </a:rPr>
              <a:t>                        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       Shruti Mukherjee | PhD Scholar 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Noto Sans CJK SC"/>
              </a:rPr>
              <a:t> Prof. Brian Van Soelen | Prof. Markus Boettcher | Dr. Anna Luashvili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Noto Sans CJK SC"/>
              </a:rPr>
              <a:t>                                      Dr. Michael Zacharias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Noto Sans CJK SC"/>
              </a:rPr>
              <a:t>           The University of the Free State | North-West University</a:t>
            </a:r>
            <a:r>
              <a:rPr lang="en-US" sz="1600" b="0" u="none" strike="noStrike">
                <a:solidFill>
                  <a:srgbClr val="666666"/>
                </a:solidFill>
                <a:effectLst/>
                <a:uFillTx/>
                <a:latin typeface="Calibri"/>
                <a:ea typeface="Noto Sans CJK SC"/>
              </a:rPr>
              <a:t> 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0" name="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6629400" y="5778360"/>
            <a:ext cx="1369080" cy="96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"/>
          <p:cNvSpPr/>
          <p:nvPr/>
        </p:nvSpPr>
        <p:spPr>
          <a:xfrm>
            <a:off x="1143360" y="3657600"/>
            <a:ext cx="43408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1088640">
              <a:lnSpc>
                <a:spcPct val="100000"/>
              </a:lnSpc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Noto Sans CJK SC"/>
              </a:rPr>
              <a:t>     HEASA 2026 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Noto Sans CJK SC"/>
              </a:rPr>
              <a:t>· 29</a:t>
            </a: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Noto Sans CJK SC"/>
              </a:rPr>
              <a:t> Sep – 2 Oct 2026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36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 </a:t>
            </a:r>
            <a:r>
              <a:rPr lang="en-US" sz="36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Outline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840" y="1371600"/>
            <a:ext cx="10972800" cy="427464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AGNs and Blazars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Scientific Motivation &amp; Workflow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PKS 2155 – 304 : Multiwavelength analysis, state identification, projected modeling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Comparative view of flaring states and the quiescent state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Current Progress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Future Direction  &amp; Conclusions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84" name="Connector 4"/>
          <p:cNvCxnSpPr/>
          <p:nvPr/>
        </p:nvCxnSpPr>
        <p:spPr>
          <a:xfrm>
            <a:off x="30312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36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</a:t>
            </a:r>
            <a:r>
              <a:rPr lang="en-US" sz="36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Active Galactic Nuclei (AGN)</a:t>
            </a:r>
            <a:endParaRPr lang="en-U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85800" y="914400"/>
            <a:ext cx="6474240" cy="182772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Supermassive black hole (SMBH) + accretion disk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Broad Line Region (BLR)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Narrow Line Region (NLR)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Dusty Torus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08240" indent="-408240" algn="l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Relativistic jets (radio-loud subset)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87" name="Connector 1"/>
          <p:cNvCxnSpPr/>
          <p:nvPr/>
        </p:nvCxnSpPr>
        <p:spPr>
          <a:xfrm>
            <a:off x="30312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88" name=""/>
          <p:cNvPicPr/>
          <p:nvPr/>
        </p:nvPicPr>
        <p:blipFill>
          <a:blip r:embed="rId1"/>
          <a:stretch/>
        </p:blipFill>
        <p:spPr>
          <a:xfrm>
            <a:off x="7543800" y="869760"/>
            <a:ext cx="3885120" cy="3472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"/>
          <p:cNvPicPr/>
          <p:nvPr/>
        </p:nvPicPr>
        <p:blipFill>
          <a:blip r:embed="rId2"/>
          <a:stretch/>
        </p:blipFill>
        <p:spPr>
          <a:xfrm>
            <a:off x="457200" y="2837520"/>
            <a:ext cx="4340520" cy="3106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"/>
          <p:cNvSpPr/>
          <p:nvPr/>
        </p:nvSpPr>
        <p:spPr>
          <a:xfrm>
            <a:off x="5323680" y="4800600"/>
            <a:ext cx="6333840" cy="95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just">
              <a:lnSpc>
                <a:spcPct val="100000"/>
              </a:lnSpc>
            </a:pPr>
            <a:r>
              <a:rPr lang="en-US" sz="18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Blazars: jets closely aligned with the line of sight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n-US" sz="1800" b="0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Extreme flux variability across the electromagnetic spectrum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1088640">
              <a:lnSpc>
                <a:spcPct val="100000"/>
              </a:lnSpc>
              <a:spcBef>
                <a:spcPts val="760"/>
              </a:spcBef>
              <a:tabLst>
                <a:tab pos="0" algn="l"/>
              </a:tabLst>
            </a:pPr>
            <a:r>
              <a:rPr lang="en-US" sz="18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This work:</a:t>
            </a: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</a:t>
            </a:r>
            <a:r>
              <a:rPr lang="en-US" sz="1800" b="0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PKS 2155-304 (BL Lac, HBL)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36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Broadband SEDs of BL Lacs &amp; FSRQs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92" name="Connector 5"/>
          <p:cNvCxnSpPr/>
          <p:nvPr/>
        </p:nvCxnSpPr>
        <p:spPr>
          <a:xfrm>
            <a:off x="30312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93" name=""/>
          <p:cNvPicPr/>
          <p:nvPr/>
        </p:nvPicPr>
        <p:blipFill>
          <a:blip r:embed="rId1"/>
          <a:stretch/>
        </p:blipFill>
        <p:spPr>
          <a:xfrm>
            <a:off x="457560" y="914760"/>
            <a:ext cx="4569480" cy="2863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4" name=""/>
          <p:cNvPicPr/>
          <p:nvPr/>
        </p:nvPicPr>
        <p:blipFill>
          <a:blip r:embed="rId2"/>
          <a:stretch/>
        </p:blipFill>
        <p:spPr>
          <a:xfrm>
            <a:off x="7543800" y="2891520"/>
            <a:ext cx="4340880" cy="281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5" name=""/>
          <p:cNvSpPr/>
          <p:nvPr/>
        </p:nvSpPr>
        <p:spPr>
          <a:xfrm>
            <a:off x="5230080" y="1236240"/>
            <a:ext cx="6426000" cy="16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Synchrotron hump 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Radio to UV/X-ray - relativistic electrons in the jet B-field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Inverse Compton hump 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X-ray to γ-ray - up-scattered photons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"/>
          <p:cNvSpPr/>
          <p:nvPr/>
        </p:nvSpPr>
        <p:spPr>
          <a:xfrm>
            <a:off x="378000" y="4114800"/>
            <a:ext cx="6706080" cy="16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BL Lac (HBL): 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Synchrotron peaks at UV/X-ray; IC dominated by SSC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FSRQ: 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Synchrotron peaks at radio/IR; IC dominated by EC from BLR and dust torus; broad emission lines visible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36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Why Variability Matters ?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840" y="752400"/>
            <a:ext cx="11046240" cy="518940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Emission regions: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Variability timescale constrains the size of the emitting region via causality: R ≲ cΔt δ/(1+z)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Particle acceleration: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Flux rise times probe acceleration mechanisms: diffusive shock acceleration, magnetic reconnection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Radiative cooling: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Decay timescales measure synchrotron and IC cooling rates, constraining B-field and particle energy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Jet dynamics: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Correlated variability between wavebands tests the co-spatiality of emitting zones and jet structure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Multi-wavelength approach: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Simultaneous coverage from γ-ray to optical breaks model degeneracies and yields unique physical parameters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99" name="Connector 6"/>
          <p:cNvCxnSpPr/>
          <p:nvPr/>
        </p:nvCxnSpPr>
        <p:spPr>
          <a:xfrm>
            <a:off x="30312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36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Scientific Workflow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01" name="Connector 7"/>
          <p:cNvCxnSpPr/>
          <p:nvPr/>
        </p:nvCxnSpPr>
        <p:spPr>
          <a:xfrm>
            <a:off x="30312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sp>
        <p:nvSpPr>
          <p:cNvPr id="102" name="Rectangle 5"/>
          <p:cNvSpPr/>
          <p:nvPr/>
        </p:nvSpPr>
        <p:spPr>
          <a:xfrm>
            <a:off x="914400" y="1143000"/>
            <a:ext cx="1258920" cy="728640"/>
          </a:xfrm>
          <a:prstGeom prst="rect">
            <a:avLst/>
          </a:prstGeom>
          <a:solidFill>
            <a:srgbClr val="0D3B6E"/>
          </a:solidFill>
          <a:ln w="9360">
            <a:solidFill>
              <a:srgbClr val="0D3B6E"/>
            </a:solidFill>
            <a:round/>
          </a:ln>
          <a:effectLst>
            <a:outerShdw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3" name=""/>
          <p:cNvSpPr/>
          <p:nvPr/>
        </p:nvSpPr>
        <p:spPr>
          <a:xfrm>
            <a:off x="965880" y="1226520"/>
            <a:ext cx="12074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     Multi-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wavelength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     Data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Box 7"/>
          <p:cNvSpPr/>
          <p:nvPr/>
        </p:nvSpPr>
        <p:spPr>
          <a:xfrm>
            <a:off x="2253600" y="1289160"/>
            <a:ext cx="371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1800" b="0" u="none" strike="noStrike">
                <a:solidFill>
                  <a:srgbClr val="666666"/>
                </a:solidFill>
                <a:effectLst/>
                <a:uFillTx/>
                <a:latin typeface="Calibri"/>
              </a:rPr>
              <a:t>→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Rectangle 8"/>
          <p:cNvSpPr/>
          <p:nvPr/>
        </p:nvSpPr>
        <p:spPr>
          <a:xfrm>
            <a:off x="2625120" y="1143000"/>
            <a:ext cx="1258920" cy="728640"/>
          </a:xfrm>
          <a:prstGeom prst="rect">
            <a:avLst/>
          </a:prstGeom>
          <a:solidFill>
            <a:srgbClr val="0D3B6E"/>
          </a:solidFill>
          <a:ln w="9360">
            <a:solidFill>
              <a:srgbClr val="0D3B6E"/>
            </a:solidFill>
            <a:round/>
          </a:ln>
          <a:effectLst>
            <a:outerShdw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6" name="TextBox 10"/>
          <p:cNvSpPr/>
          <p:nvPr/>
        </p:nvSpPr>
        <p:spPr>
          <a:xfrm>
            <a:off x="3886200" y="1289160"/>
            <a:ext cx="371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1800" b="0" u="none" strike="noStrike">
                <a:solidFill>
                  <a:srgbClr val="666666"/>
                </a:solidFill>
                <a:effectLst/>
                <a:uFillTx/>
                <a:latin typeface="Calibri"/>
              </a:rPr>
              <a:t>→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"/>
          <p:cNvSpPr/>
          <p:nvPr/>
        </p:nvSpPr>
        <p:spPr>
          <a:xfrm>
            <a:off x="2743560" y="1206000"/>
            <a:ext cx="9118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  Light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 Curves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Rectangle 11"/>
          <p:cNvSpPr/>
          <p:nvPr/>
        </p:nvSpPr>
        <p:spPr>
          <a:xfrm>
            <a:off x="4343400" y="1143000"/>
            <a:ext cx="1258920" cy="728640"/>
          </a:xfrm>
          <a:prstGeom prst="rect">
            <a:avLst/>
          </a:prstGeom>
          <a:solidFill>
            <a:srgbClr val="1A569E"/>
          </a:solidFill>
          <a:ln w="9360">
            <a:solidFill>
              <a:srgbClr val="1A569E"/>
            </a:solidFill>
            <a:round/>
          </a:ln>
          <a:effectLst>
            <a:outerShdw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Bayesian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Blocks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Rectangle 14"/>
          <p:cNvSpPr/>
          <p:nvPr/>
        </p:nvSpPr>
        <p:spPr>
          <a:xfrm>
            <a:off x="6172200" y="1143000"/>
            <a:ext cx="1258920" cy="728640"/>
          </a:xfrm>
          <a:prstGeom prst="rect">
            <a:avLst/>
          </a:prstGeom>
          <a:solidFill>
            <a:srgbClr val="1A569E"/>
          </a:solidFill>
          <a:ln w="9360">
            <a:solidFill>
              <a:srgbClr val="1A569E"/>
            </a:solidFill>
            <a:round/>
          </a:ln>
          <a:effectLst>
            <a:outerShdw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HOP 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Algorithm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Rectangle 17"/>
          <p:cNvSpPr/>
          <p:nvPr/>
        </p:nvSpPr>
        <p:spPr>
          <a:xfrm>
            <a:off x="8001000" y="1143000"/>
            <a:ext cx="1258920" cy="728640"/>
          </a:xfrm>
          <a:prstGeom prst="rect">
            <a:avLst/>
          </a:prstGeom>
          <a:solidFill>
            <a:srgbClr val="245C8F"/>
          </a:solidFill>
          <a:ln w="9360">
            <a:solidFill>
              <a:srgbClr val="245C8F"/>
            </a:solidFill>
            <a:round/>
          </a:ln>
          <a:effectLst>
            <a:outerShdw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Steady State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Resolved SEDs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Box 2"/>
          <p:cNvSpPr/>
          <p:nvPr/>
        </p:nvSpPr>
        <p:spPr>
          <a:xfrm>
            <a:off x="5715000" y="1289520"/>
            <a:ext cx="371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1800" b="0" u="none" strike="noStrike">
                <a:solidFill>
                  <a:srgbClr val="666666"/>
                </a:solidFill>
                <a:effectLst/>
                <a:uFillTx/>
                <a:latin typeface="Calibri"/>
              </a:rPr>
              <a:t>→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Rectangle 20"/>
          <p:cNvSpPr/>
          <p:nvPr/>
        </p:nvSpPr>
        <p:spPr>
          <a:xfrm>
            <a:off x="9829800" y="1143000"/>
            <a:ext cx="1258920" cy="728640"/>
          </a:xfrm>
          <a:prstGeom prst="rect">
            <a:avLst/>
          </a:prstGeom>
          <a:solidFill>
            <a:srgbClr val="245C8F"/>
          </a:solidFill>
          <a:ln w="9360">
            <a:solidFill>
              <a:srgbClr val="245C8F"/>
            </a:solidFill>
            <a:round/>
          </a:ln>
          <a:effectLst>
            <a:outerShdw dir="5400000" dist="23040" rotWithShape="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Time-</a:t>
            </a: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Dependent </a:t>
            </a: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Modeling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Box 19"/>
          <p:cNvSpPr/>
          <p:nvPr/>
        </p:nvSpPr>
        <p:spPr>
          <a:xfrm>
            <a:off x="7543800" y="1289160"/>
            <a:ext cx="371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1800" b="0" u="none" strike="noStrike">
                <a:solidFill>
                  <a:srgbClr val="666666"/>
                </a:solidFill>
                <a:effectLst/>
                <a:uFillTx/>
                <a:latin typeface="Calibri"/>
              </a:rPr>
              <a:t>→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Box 3"/>
          <p:cNvSpPr/>
          <p:nvPr/>
        </p:nvSpPr>
        <p:spPr>
          <a:xfrm>
            <a:off x="9372600" y="1289160"/>
            <a:ext cx="371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1800" b="0" u="none" strike="noStrike">
                <a:solidFill>
                  <a:srgbClr val="666666"/>
                </a:solidFill>
                <a:effectLst/>
                <a:uFillTx/>
                <a:latin typeface="Calibri"/>
              </a:rPr>
              <a:t>→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"/>
          <p:cNvSpPr/>
          <p:nvPr/>
        </p:nvSpPr>
        <p:spPr>
          <a:xfrm>
            <a:off x="971280" y="2728800"/>
            <a:ext cx="10263600" cy="25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Data: 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Fermi-LAT (γ-ray), Swift-XRT (X-ray), Swift-UVOT (UV/optical), Steward Observatory (optical), SMARTS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Bayesian Blocks: 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Change-point algorithm (Scargle et al. 2013) — objectively identifies flux transitions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HOP algorithm: 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Groups Bayesian Block states into discrete flaring and quiescent episodes by local flux topology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Time-dep. model: 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Kinetic equation for N(γ, t) — self-consistent SEDs and model light curves at each timestep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36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PKS 2155-304 – Source Overview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329760" y="1600200"/>
            <a:ext cx="6525720" cy="43408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Classification: 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High-frequency peaked BL Lac (HBL)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Redshift: 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 = 0.116  (~500 Mpc)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Synchrotron peak: 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UV – soft X-ray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HE mechanism: 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Synchrotron self-Compton (SSC)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Significance: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Among brightest and most variable blazars in the sky; benchmark TeV source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Dataset: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Fermi-LAT, Swift-XRT, UVOT, SMARTS, Steward Observatory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Coverage:  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2008 – 2018 (10 years) 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18" name="Connector 8"/>
          <p:cNvCxnSpPr/>
          <p:nvPr/>
        </p:nvCxnSpPr>
        <p:spPr>
          <a:xfrm>
            <a:off x="30312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119" name=""/>
          <p:cNvPicPr/>
          <p:nvPr/>
        </p:nvPicPr>
        <p:blipFill>
          <a:blip r:embed="rId1"/>
          <a:stretch/>
        </p:blipFill>
        <p:spPr>
          <a:xfrm>
            <a:off x="7315200" y="1600200"/>
            <a:ext cx="4419000" cy="3197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16160" y="-684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 PKS 2155-304 – MWL Lightcurves (2008-2018)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685800" y="2057400"/>
            <a:ext cx="5382720" cy="27406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p>
            <a:pPr marL="216000" indent="-216000" algn="just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Fermi-LAT light curve of 10 days binning within the energy range of 0.1 – 300 GeV.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"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" indent="-216000" algn="just" defTabSz="1088640">
              <a:lnSpc>
                <a:spcPct val="100000"/>
              </a:lnSpc>
              <a:spcBef>
                <a:spcPts val="76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Swift-XRT light curve of 1000 sec binning within the energy range 0.1 – 10.0 keV.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22" name="Connector 10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123" name=""/>
          <p:cNvPicPr/>
          <p:nvPr/>
        </p:nvPicPr>
        <p:blipFill>
          <a:blip r:embed="rId1"/>
          <a:stretch/>
        </p:blipFill>
        <p:spPr>
          <a:xfrm>
            <a:off x="6629400" y="763200"/>
            <a:ext cx="5117760" cy="5177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 Bayesian Block &amp; HOP Application – PKS 2155-304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25" name="Connector 11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126" name=""/>
          <p:cNvPicPr/>
          <p:nvPr/>
        </p:nvPicPr>
        <p:blipFill>
          <a:blip r:embed="rId1"/>
          <a:stretch/>
        </p:blipFill>
        <p:spPr>
          <a:xfrm>
            <a:off x="2514600" y="914400"/>
            <a:ext cx="6903000" cy="2471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7" name=""/>
          <p:cNvPicPr/>
          <p:nvPr/>
        </p:nvPicPr>
        <p:blipFill>
          <a:blip r:embed="rId2"/>
          <a:stretch/>
        </p:blipFill>
        <p:spPr>
          <a:xfrm>
            <a:off x="2514600" y="3200400"/>
            <a:ext cx="6927480" cy="2740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HOP Flare Identification – PKS 2155-304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685800" y="1600200"/>
            <a:ext cx="5382720" cy="36550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• HOP algorithm groups Bayesian Block segments by local flux topology: identifies peaks and associates surrounding blocks into discrete flaring episodes.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•  Output: catalogue of flaring and quiescent epochs, each with start/end MJD, peak flux, and mean flux — used to select steady-state &amp; time-resolved SED epochs</a:t>
            </a: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l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30" name="Connector 12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131" name=""/>
          <p:cNvPicPr/>
          <p:nvPr/>
        </p:nvPicPr>
        <p:blipFill>
          <a:blip r:embed="rId1"/>
          <a:stretch/>
        </p:blipFill>
        <p:spPr>
          <a:xfrm>
            <a:off x="7058160" y="781560"/>
            <a:ext cx="4597920" cy="5255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36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n-US" sz="3600" b="1" u="none" strike="noStrike">
                <a:solidFill>
                  <a:srgbClr val="0E4E91"/>
                </a:solidFill>
                <a:effectLst/>
                <a:uFillTx/>
                <a:latin typeface="Arial"/>
              </a:rPr>
              <a:t>One zone Hadro-Leptonic Code (OneHaLe)</a:t>
            </a: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 ?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611280" y="914400"/>
            <a:ext cx="11046240" cy="479952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t">
            <a:noAutofit/>
          </a:bodyPr>
          <a:p>
            <a:pPr marL="343080" indent="-228600" algn="l" defTabSz="1088640">
              <a:lnSpc>
                <a:spcPct val="108000"/>
              </a:lnSpc>
              <a:spcBef>
                <a:spcPts val="799"/>
              </a:spcBef>
              <a:spcAft>
                <a:spcPts val="420"/>
              </a:spcAft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202A35"/>
                </a:solidFill>
                <a:effectLst/>
                <a:uFillTx/>
                <a:latin typeface="Arial"/>
                <a:ea typeface="Noto Sans CJK SC"/>
              </a:rPr>
              <a:t>OneHaLe is a time-dependent, one-zone code for blazar emission; here we use its leptonic option.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43080" indent="-228600" algn="l" defTabSz="1088640">
              <a:lnSpc>
                <a:spcPct val="108000"/>
              </a:lnSpc>
              <a:spcBef>
                <a:spcPts val="799"/>
              </a:spcBef>
              <a:spcAft>
                <a:spcPts val="420"/>
              </a:spcAft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202A35"/>
                </a:solidFill>
                <a:effectLst/>
                <a:uFillTx/>
                <a:latin typeface="Arial"/>
                <a:ea typeface="Noto Sans CJK SC"/>
              </a:rPr>
              <a:t>A spherical emitting region contains relativistic electrons in a magnetic field and moves with bulk Lorentz factor Γ.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43080" indent="-228600" algn="l" defTabSz="1088640">
              <a:lnSpc>
                <a:spcPct val="108000"/>
              </a:lnSpc>
              <a:spcBef>
                <a:spcPts val="799"/>
              </a:spcBef>
              <a:spcAft>
                <a:spcPts val="420"/>
              </a:spcAft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202A35"/>
                </a:solidFill>
                <a:effectLst/>
                <a:uFillTx/>
                <a:latin typeface="Arial"/>
                <a:ea typeface="Noto Sans CJK SC"/>
              </a:rPr>
              <a:t>Electrons produce synchrotron radiation and upscatter those photons through synchrotron self-Compton (SSC) emission.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43080" indent="-228600" algn="l" defTabSz="1088640">
              <a:lnSpc>
                <a:spcPct val="108000"/>
              </a:lnSpc>
              <a:spcBef>
                <a:spcPts val="799"/>
              </a:spcBef>
              <a:spcAft>
                <a:spcPts val="420"/>
              </a:spcAft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202A35"/>
                </a:solidFill>
                <a:effectLst/>
                <a:uFillTx/>
                <a:latin typeface="Arial"/>
                <a:ea typeface="Noto Sans CJK SC"/>
              </a:rPr>
              <a:t>Electron inputs: γₑ,min, γₑ,max, injection index p, injection power Lₑ,inj, and acceleration/escape timescales.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43080" indent="-228600" algn="l" defTabSz="1088640">
              <a:lnSpc>
                <a:spcPct val="108000"/>
              </a:lnSpc>
              <a:spcBef>
                <a:spcPts val="799"/>
              </a:spcBef>
              <a:spcAft>
                <a:spcPts val="420"/>
              </a:spcAft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202A35"/>
                </a:solidFill>
                <a:effectLst/>
                <a:uFillTx/>
                <a:latin typeface="Arial"/>
                <a:ea typeface="Noto Sans CJK SC"/>
              </a:rPr>
              <a:t>Emission-region inputs: radius R, magnetic field B, Γ, and viewing angle θobs; these set the spectrum and Doppler boosting.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43080" indent="-228600" algn="l" defTabSz="1088640">
              <a:lnSpc>
                <a:spcPct val="108000"/>
              </a:lnSpc>
              <a:spcBef>
                <a:spcPts val="799"/>
              </a:spcBef>
              <a:spcAft>
                <a:spcPts val="420"/>
              </a:spcAft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202A35"/>
                </a:solidFill>
                <a:effectLst/>
                <a:uFillTx/>
                <a:latin typeface="Arial"/>
                <a:ea typeface="Noto Sans CJK SC"/>
              </a:rPr>
              <a:t>Variability limits the region size: R ≲ c Δt δ / (1 + z).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1088640">
              <a:lnSpc>
                <a:spcPct val="100000"/>
              </a:lnSpc>
              <a:spcBef>
                <a:spcPts val="76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34" name="Connector 2"/>
          <p:cNvCxnSpPr/>
          <p:nvPr/>
        </p:nvCxnSpPr>
        <p:spPr>
          <a:xfrm>
            <a:off x="30312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PKS 2155-304 – Steady-State SED (55443-55673)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36" name="Connector 13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137" name=""/>
          <p:cNvPicPr/>
          <p:nvPr/>
        </p:nvPicPr>
        <p:blipFill>
          <a:blip r:embed="rId1"/>
          <a:stretch/>
        </p:blipFill>
        <p:spPr>
          <a:xfrm>
            <a:off x="6629400" y="740880"/>
            <a:ext cx="5255280" cy="314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8" name=""/>
          <p:cNvPicPr/>
          <p:nvPr/>
        </p:nvPicPr>
        <p:blipFill>
          <a:blip r:embed="rId2"/>
          <a:stretch/>
        </p:blipFill>
        <p:spPr>
          <a:xfrm>
            <a:off x="457200" y="800640"/>
            <a:ext cx="5484240" cy="308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"/>
          <p:cNvSpPr/>
          <p:nvPr/>
        </p:nvSpPr>
        <p:spPr>
          <a:xfrm>
            <a:off x="1600200" y="4114800"/>
            <a:ext cx="3655440" cy="162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0.014 G;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4.80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17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cm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 = 19.0;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z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0.116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θ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obs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= 0.053 rad (3.01°)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e,min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3.00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e,max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3.00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"/>
          <p:cNvSpPr/>
          <p:nvPr/>
        </p:nvSpPr>
        <p:spPr>
          <a:xfrm>
            <a:off x="6858000" y="4114800"/>
            <a:ext cx="3655440" cy="162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1.55;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e,inj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3.00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41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erg s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-1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acc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/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0.80;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15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R/c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M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BH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4.0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9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M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⊙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disk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/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Edd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= 1.0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-3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i="1" u="none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t</a:t>
            </a:r>
            <a:r>
              <a:rPr lang="en-US" sz="1800" b="1" u="none" strike="noStrike" baseline="-8000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var </a:t>
            </a:r>
            <a:r>
              <a:rPr lang="en-US" sz="1800" b="1" u="none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≈ 10.9 days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41" name="Connector 28"/>
          <p:cNvCxnSpPr/>
          <p:nvPr/>
        </p:nvCxnSpPr>
        <p:spPr>
          <a:xfrm>
            <a:off x="5943600" y="4089960"/>
            <a:ext cx="12600" cy="185616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sp>
        <p:nvSpPr>
          <p:cNvPr id="142" name=""/>
          <p:cNvSpPr/>
          <p:nvPr/>
        </p:nvSpPr>
        <p:spPr>
          <a:xfrm>
            <a:off x="2057400" y="2743200"/>
            <a:ext cx="5028120" cy="227520"/>
          </a:xfrm>
          <a:prstGeom prst="rightArrow">
            <a:avLst>
              <a:gd name="adj1" fmla="val 50000"/>
              <a:gd name="adj2" fmla="val 550000"/>
            </a:avLst>
          </a:prstGeom>
          <a:solidFill>
            <a:srgbClr val="FFDBB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PKS 2155-304 – Steady-State SED (56703-56813)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44" name="Connector 14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145" name=""/>
          <p:cNvPicPr/>
          <p:nvPr/>
        </p:nvPicPr>
        <p:blipFill>
          <a:blip r:embed="rId1"/>
          <a:stretch/>
        </p:blipFill>
        <p:spPr>
          <a:xfrm>
            <a:off x="457200" y="800280"/>
            <a:ext cx="5484240" cy="3312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" name=""/>
          <p:cNvPicPr/>
          <p:nvPr/>
        </p:nvPicPr>
        <p:blipFill>
          <a:blip r:embed="rId2"/>
          <a:stretch/>
        </p:blipFill>
        <p:spPr>
          <a:xfrm>
            <a:off x="6629400" y="863280"/>
            <a:ext cx="5027040" cy="324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"/>
          <p:cNvSpPr/>
          <p:nvPr/>
        </p:nvSpPr>
        <p:spPr>
          <a:xfrm>
            <a:off x="1730160" y="4344480"/>
            <a:ext cx="3525480" cy="136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0.016 G;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4.00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17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cm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 = 19.0;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z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0.116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θ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obs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= 0.053 rad (3.01°)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e,min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3.00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e,max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3.15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48" name="Connector 29"/>
          <p:cNvCxnSpPr/>
          <p:nvPr/>
        </p:nvCxnSpPr>
        <p:spPr>
          <a:xfrm flipH="1">
            <a:off x="6162120" y="4188960"/>
            <a:ext cx="12600" cy="175716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sp>
        <p:nvSpPr>
          <p:cNvPr id="149" name=""/>
          <p:cNvSpPr/>
          <p:nvPr/>
        </p:nvSpPr>
        <p:spPr>
          <a:xfrm>
            <a:off x="7086600" y="4343400"/>
            <a:ext cx="479988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1.35;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e,inj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3.65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41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erg s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-1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acc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/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0.90;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15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R/c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M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BH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4.0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9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M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⊙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disk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/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Edd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= 1.0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-3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i="1" u="none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t</a:t>
            </a:r>
            <a:r>
              <a:rPr lang="en-US" sz="1800" b="1" u="none" strike="noStrike" baseline="-8000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var </a:t>
            </a:r>
            <a:r>
              <a:rPr lang="en-US" sz="1800" b="1" u="none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≈ 9.07 days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"/>
          <p:cNvSpPr/>
          <p:nvPr/>
        </p:nvSpPr>
        <p:spPr>
          <a:xfrm>
            <a:off x="3429000" y="2743200"/>
            <a:ext cx="3427920" cy="227520"/>
          </a:xfrm>
          <a:prstGeom prst="rightArrow">
            <a:avLst>
              <a:gd name="adj1" fmla="val 50000"/>
              <a:gd name="adj2" fmla="val 375000"/>
            </a:avLst>
          </a:prstGeom>
          <a:solidFill>
            <a:srgbClr val="FFDBB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PKS 2155-304 – Steady-State SED (57852-57973)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52" name="Connector 15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153" name=""/>
          <p:cNvPicPr/>
          <p:nvPr/>
        </p:nvPicPr>
        <p:blipFill>
          <a:blip r:embed="rId1"/>
          <a:stretch/>
        </p:blipFill>
        <p:spPr>
          <a:xfrm>
            <a:off x="457200" y="800280"/>
            <a:ext cx="5484240" cy="3312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4" name=""/>
          <p:cNvPicPr/>
          <p:nvPr/>
        </p:nvPicPr>
        <p:blipFill>
          <a:blip r:embed="rId2"/>
          <a:stretch/>
        </p:blipFill>
        <p:spPr>
          <a:xfrm>
            <a:off x="6629400" y="857520"/>
            <a:ext cx="5027040" cy="325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5" name=""/>
          <p:cNvSpPr/>
          <p:nvPr/>
        </p:nvSpPr>
        <p:spPr>
          <a:xfrm>
            <a:off x="1958760" y="4343400"/>
            <a:ext cx="3525480" cy="136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0.015 G;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4.00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17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cm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 = 19.0;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z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0.116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θ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obs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= 0.053 rad (3.01°)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e,min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3.00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e,max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3.00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56" name="Connector 30"/>
          <p:cNvCxnSpPr/>
          <p:nvPr/>
        </p:nvCxnSpPr>
        <p:spPr>
          <a:xfrm flipH="1">
            <a:off x="6162120" y="4188960"/>
            <a:ext cx="12600" cy="175716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sp>
        <p:nvSpPr>
          <p:cNvPr id="157" name=""/>
          <p:cNvSpPr/>
          <p:nvPr/>
        </p:nvSpPr>
        <p:spPr>
          <a:xfrm>
            <a:off x="6858000" y="4254480"/>
            <a:ext cx="479988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1.45;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e,inj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2.85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41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erg s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-1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acc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/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0.92;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15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R/c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M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BH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4.0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9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M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⊙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disk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/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Edd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= 1.0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-3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i="1" u="none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t</a:t>
            </a:r>
            <a:r>
              <a:rPr lang="en-US" sz="1800" b="1" u="none" strike="noStrike" baseline="-8000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var</a:t>
            </a:r>
            <a:r>
              <a:rPr lang="en-US" sz="1800" b="1" u="none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 ≈ 9.07 days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"/>
          <p:cNvSpPr/>
          <p:nvPr/>
        </p:nvSpPr>
        <p:spPr>
          <a:xfrm>
            <a:off x="4800600" y="2743920"/>
            <a:ext cx="2056320" cy="227520"/>
          </a:xfrm>
          <a:prstGeom prst="rightArrow">
            <a:avLst>
              <a:gd name="adj1" fmla="val 50000"/>
              <a:gd name="adj2" fmla="val 225000"/>
            </a:avLst>
          </a:prstGeom>
          <a:solidFill>
            <a:srgbClr val="FFDBB6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0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PKS 2155-304 – Steady-State SED (evolution of Fstate)</a:t>
            </a:r>
            <a:endParaRPr lang="en-US" sz="3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60" name="Connector 16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161" name=""/>
          <p:cNvPicPr/>
          <p:nvPr/>
        </p:nvPicPr>
        <p:blipFill>
          <a:blip r:embed="rId1"/>
          <a:stretch/>
        </p:blipFill>
        <p:spPr>
          <a:xfrm>
            <a:off x="2430360" y="703440"/>
            <a:ext cx="7855560" cy="5312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PKS 2155-304 – Steady-State SED (Q-state)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63" name="Connector 17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164" name=""/>
          <p:cNvPicPr/>
          <p:nvPr/>
        </p:nvPicPr>
        <p:blipFill>
          <a:blip r:embed="rId1"/>
          <a:stretch/>
        </p:blipFill>
        <p:spPr>
          <a:xfrm>
            <a:off x="457200" y="800640"/>
            <a:ext cx="5645160" cy="3312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"/>
          <p:cNvSpPr/>
          <p:nvPr/>
        </p:nvSpPr>
        <p:spPr>
          <a:xfrm>
            <a:off x="2057400" y="4344480"/>
            <a:ext cx="3525480" cy="146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0.018 G;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2.50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17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cm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 = 20.0; 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z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0.116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θ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obs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= 0.05 rad (2.86°)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e,min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8.70 × 10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DejaVu Sans"/>
                <a:ea typeface="DejaVu Sans"/>
              </a:rPr>
              <a:t>²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γ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e,max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2.90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66" name="Connector 31"/>
          <p:cNvCxnSpPr/>
          <p:nvPr/>
        </p:nvCxnSpPr>
        <p:spPr>
          <a:xfrm flipH="1">
            <a:off x="6162120" y="4188960"/>
            <a:ext cx="12600" cy="175716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sp>
        <p:nvSpPr>
          <p:cNvPr id="167" name=""/>
          <p:cNvSpPr/>
          <p:nvPr/>
        </p:nvSpPr>
        <p:spPr>
          <a:xfrm>
            <a:off x="6693480" y="4254480"/>
            <a:ext cx="382104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P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1.35;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e,inj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1.85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41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erg s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-1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acc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/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1.5;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esc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50 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R/c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M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BH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= 4.0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9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M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⊙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disk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/</a:t>
            </a:r>
            <a:r>
              <a:rPr lang="en-US" sz="1800" b="0" i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</a:t>
            </a:r>
            <a:r>
              <a:rPr lang="en-US" sz="1800" b="0" u="none" strike="noStrike" baseline="-8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Edd </a:t>
            </a: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= 1.0 × 10</a:t>
            </a:r>
            <a:r>
              <a:rPr lang="en-US" sz="1800" b="0" u="none" strike="noStrike" baseline="3300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-3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i="1" u="none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t</a:t>
            </a:r>
            <a:r>
              <a:rPr lang="en-US" sz="1800" b="1" u="none" strike="noStrike" baseline="-8000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var </a:t>
            </a:r>
            <a:r>
              <a:rPr lang="en-US" sz="1800" b="1" u="none" strike="noStrike">
                <a:solidFill>
                  <a:srgbClr val="2A6099"/>
                </a:solidFill>
                <a:effectLst/>
                <a:uFillTx/>
                <a:latin typeface="Arial"/>
                <a:ea typeface="DejaVu Sans"/>
              </a:rPr>
              <a:t>≈ 5.39 days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8" name=""/>
          <p:cNvPicPr/>
          <p:nvPr/>
        </p:nvPicPr>
        <p:blipFill>
          <a:blip r:embed="rId2"/>
          <a:stretch/>
        </p:blipFill>
        <p:spPr>
          <a:xfrm>
            <a:off x="6629400" y="777240"/>
            <a:ext cx="5028120" cy="3427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PKS 2155-304 – Steady-State SED (Fstate &amp; Q-state)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70" name="Connector 19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pic>
        <p:nvPicPr>
          <p:cNvPr id="171" name=""/>
          <p:cNvPicPr/>
          <p:nvPr/>
        </p:nvPicPr>
        <p:blipFill>
          <a:blip r:embed="rId1"/>
          <a:stretch/>
        </p:blipFill>
        <p:spPr>
          <a:xfrm>
            <a:off x="2201760" y="784080"/>
            <a:ext cx="7626960" cy="5158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PKS 2155-304 – Current Progress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73" name="Connector 18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sp>
        <p:nvSpPr>
          <p:cNvPr id="174" name=""/>
          <p:cNvSpPr/>
          <p:nvPr/>
        </p:nvSpPr>
        <p:spPr>
          <a:xfrm>
            <a:off x="1094040" y="1143000"/>
            <a:ext cx="59900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1A7A40"/>
                </a:solidFill>
                <a:effectLst/>
                <a:uFillTx/>
                <a:latin typeface="Arial"/>
              </a:rPr>
              <a:t>✓   Multi-wavelength light curves (2008–2018)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>
            <a:off x="1143000" y="1600200"/>
            <a:ext cx="45694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1A7A40"/>
                </a:solidFill>
                <a:effectLst/>
                <a:uFillTx/>
                <a:latin typeface="Arial"/>
              </a:rPr>
              <a:t>✓   Bayesian Block analysis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"/>
          <p:cNvSpPr/>
          <p:nvPr/>
        </p:nvSpPr>
        <p:spPr>
          <a:xfrm>
            <a:off x="1143000" y="2128320"/>
            <a:ext cx="47980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1A7A40"/>
                </a:solidFill>
                <a:effectLst/>
                <a:uFillTx/>
                <a:latin typeface="Arial"/>
              </a:rPr>
              <a:t>✓   HOP flare identification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"/>
          <p:cNvSpPr/>
          <p:nvPr/>
        </p:nvSpPr>
        <p:spPr>
          <a:xfrm>
            <a:off x="1143000" y="2585520"/>
            <a:ext cx="59410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1A7A40"/>
                </a:solidFill>
                <a:effectLst/>
                <a:uFillTx/>
                <a:latin typeface="Arial"/>
              </a:rPr>
              <a:t>✓   Equilibrium SED modeled in F &amp; Q states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"/>
          <p:cNvSpPr/>
          <p:nvPr/>
        </p:nvSpPr>
        <p:spPr>
          <a:xfrm>
            <a:off x="1143000" y="3200400"/>
            <a:ext cx="59410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000" b="1" u="none" strike="noStrike">
                <a:solidFill>
                  <a:srgbClr val="B35A00"/>
                </a:solidFill>
                <a:effectLst/>
                <a:uFillTx/>
                <a:latin typeface="Arial"/>
              </a:rPr>
              <a:t>⟳   </a:t>
            </a:r>
            <a:r>
              <a:rPr lang="en-US" sz="2000" b="0" u="none" strike="noStrike">
                <a:solidFill>
                  <a:srgbClr val="B35A00"/>
                </a:solidFill>
                <a:effectLst/>
                <a:uFillTx/>
                <a:latin typeface="Arial"/>
              </a:rPr>
              <a:t>Time-dependent  SED + light curves modeling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  Future Directions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80" name="Connector 20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sp>
        <p:nvSpPr>
          <p:cNvPr id="181" name=""/>
          <p:cNvSpPr/>
          <p:nvPr/>
        </p:nvSpPr>
        <p:spPr>
          <a:xfrm>
            <a:off x="832320" y="1600200"/>
            <a:ext cx="10366560" cy="340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6000"/>
              </a:lnSpc>
              <a:spcAft>
                <a:spcPts val="1451"/>
              </a:spcAft>
            </a:pPr>
            <a:r>
              <a:rPr lang="en-US" sz="19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CTA era:  </a:t>
            </a:r>
            <a:r>
              <a:rPr lang="en-US" sz="1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The Cherenkov Telescope Array will extend multiwavelength campaigns into the TeV band and help constrain electron cooling through rapid variability.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6000"/>
              </a:lnSpc>
              <a:spcAft>
                <a:spcPts val="1451"/>
              </a:spcAft>
            </a:pPr>
            <a:r>
              <a:rPr lang="en-US" sz="19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Population studies:  </a:t>
            </a:r>
            <a:r>
              <a:rPr lang="en-US" sz="1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Apply Bayesian Blocks, HOP, and time-dependent modeling to a blazar sample to compare the drivers of flux variability across sources.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6000"/>
              </a:lnSpc>
              <a:spcAft>
                <a:spcPts val="1451"/>
              </a:spcAft>
            </a:pPr>
            <a:r>
              <a:rPr lang="en-US" sz="19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Extending to VHE:  </a:t>
            </a:r>
            <a:r>
              <a:rPr lang="en-US" sz="1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Combine Fermi-LAT and archival H.E.S.S., MAGIC, and VERITAS data for PKS 2155-304 to constrain optical-to-TeV SEDs during flares.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6000"/>
              </a:lnSpc>
              <a:spcAft>
                <a:spcPts val="1451"/>
              </a:spcAft>
            </a:pPr>
            <a:r>
              <a:rPr lang="en-US" sz="19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Beyond one zone:  </a:t>
            </a:r>
            <a:r>
              <a:rPr lang="en-US" sz="1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Use H.E.S.S. VHE data to test a time-dependent leptonic code that couples diffusive shock acceleration with radiative transfer, especially where a one-zone SSC model cannot reproduce the TeV spectrum.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  Conclusions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83" name="Connector 21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sp>
        <p:nvSpPr>
          <p:cNvPr id="184" name=""/>
          <p:cNvSpPr/>
          <p:nvPr/>
        </p:nvSpPr>
        <p:spPr>
          <a:xfrm>
            <a:off x="832320" y="1600200"/>
            <a:ext cx="10366560" cy="389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just">
              <a:lnSpc>
                <a:spcPct val="100000"/>
              </a:lnSpc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1.  </a:t>
            </a:r>
            <a:r>
              <a:rPr lang="en-US" sz="2000" b="1" u="none" strike="noStrike">
                <a:solidFill>
                  <a:srgbClr val="1A569E"/>
                </a:solidFill>
                <a:effectLst/>
                <a:uFillTx/>
                <a:latin typeface="Arial"/>
              </a:rPr>
              <a:t>Multi-wavelength campaign: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Ten-year (PKS 2155-304) datasets constructed from Fermi-LAT, Swift-XRT, Swift-UVOT, and Steward Observatory</a:t>
            </a:r>
            <a:r>
              <a:rPr lang="en-US" sz="2000" b="0" u="none" strike="noStrike">
                <a:solidFill>
                  <a:srgbClr val="444444"/>
                </a:solidFill>
                <a:effectLst/>
                <a:uFillTx/>
                <a:latin typeface="Arial"/>
              </a:rPr>
              <a:t>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01"/>
              </a:spcBef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2.  </a:t>
            </a:r>
            <a:r>
              <a:rPr lang="en-US" sz="2000" b="1" u="none" strike="noStrike">
                <a:solidFill>
                  <a:srgbClr val="1A569E"/>
                </a:solidFill>
                <a:effectLst/>
                <a:uFillTx/>
                <a:latin typeface="Arial"/>
              </a:rPr>
              <a:t>State identification: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Bayesian Block analysis and HOP algorithm provide objective, statistically robust separation of flaring and quiescent epochs in both sources.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01"/>
              </a:spcBef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3.  </a:t>
            </a:r>
            <a:r>
              <a:rPr lang="en-US" sz="2000" b="1" u="none" strike="noStrike">
                <a:solidFill>
                  <a:srgbClr val="1A569E"/>
                </a:solidFill>
                <a:effectLst/>
                <a:uFillTx/>
                <a:latin typeface="Arial"/>
              </a:rPr>
              <a:t>Steady-state modeling: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PKS 2155-304: leptonic SED modeling across all identified states completed — EC/BLR dominates the γ-ray emission; physical parameters vary systematically between states.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01"/>
              </a:spcBef>
            </a:pPr>
            <a:r>
              <a:rPr lang="en-US" sz="2000" b="1" u="none" strike="noStrike">
                <a:solidFill>
                  <a:srgbClr val="0D3B6E"/>
                </a:solidFill>
                <a:effectLst/>
                <a:uFillTx/>
                <a:latin typeface="Arial"/>
              </a:rPr>
              <a:t>4.  </a:t>
            </a:r>
            <a:r>
              <a:rPr lang="en-US" sz="2000" b="1" u="none" strike="noStrike">
                <a:solidFill>
                  <a:srgbClr val="1A569E"/>
                </a:solidFill>
                <a:effectLst/>
                <a:uFillTx/>
                <a:latin typeface="Arial"/>
              </a:rPr>
              <a:t>Time-dependent modeling: 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Kinetic modeling (self-consistent SEDs + model light curves) underway for both sources — probing particle injection, cooling, and escape on flare timescales.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57200" y="-30600"/>
            <a:ext cx="11125440" cy="683280"/>
          </a:xfrm>
          <a:prstGeom prst="rect">
            <a:avLst/>
          </a:prstGeom>
          <a:noFill/>
          <a:ln w="0">
            <a:noFill/>
          </a:ln>
        </p:spPr>
        <p:txBody>
          <a:bodyPr lIns="108720" tIns="54360" rIns="108720" bIns="54360" anchor="ctr">
            <a:noAutofit/>
          </a:bodyPr>
          <a:p>
            <a:pPr indent="0" algn="ctr" defTabSz="108864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1" u="none" strike="noStrike">
                <a:solidFill>
                  <a:srgbClr val="0C447E"/>
                </a:solidFill>
                <a:effectLst/>
                <a:uFillTx/>
                <a:latin typeface="Arial"/>
              </a:rPr>
              <a:t>  References</a:t>
            </a:r>
            <a:endParaRPr lang="en-US" sz="33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cxnSp>
        <p:nvCxnSpPr>
          <p:cNvPr id="186" name="Connector 22"/>
          <p:cNvCxnSpPr/>
          <p:nvPr/>
        </p:nvCxnSpPr>
        <p:spPr>
          <a:xfrm>
            <a:off x="303480" y="685800"/>
            <a:ext cx="11586600" cy="2880"/>
          </a:xfrm>
          <a:prstGeom prst="straightConnector1">
            <a:avLst/>
          </a:prstGeom>
          <a:ln w="9360">
            <a:solidFill>
              <a:srgbClr val="AABBCC"/>
            </a:solidFill>
            <a:round/>
          </a:ln>
        </p:spPr>
      </p:cxnSp>
      <p:sp>
        <p:nvSpPr>
          <p:cNvPr id="187" name=""/>
          <p:cNvSpPr/>
          <p:nvPr/>
        </p:nvSpPr>
        <p:spPr>
          <a:xfrm>
            <a:off x="832320" y="1051560"/>
            <a:ext cx="10366560" cy="466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OpenSymbol" charset="2"/>
              <a:buAutoNum type="arabicPeriod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Unified Schemes for Radio-Loud Active Galactic Nuclei - arXiv:astro-ph/9506063 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OpenSymbol" charset="2"/>
              <a:buAutoNum type="arabicPeriod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Modeling the emission processes in blazars – 10.1007/s10509-007-9404-0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OpenSymbol" charset="2"/>
              <a:buAutoNum type="arabicPeriod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Leptonic and Hadronic Modeling of Fermi-Detected Blazars - M. Böttcher et al 2013 ApJ 768 54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OpenSymbol" charset="2"/>
              <a:buAutoNum type="arabicPeriod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Very High Energy Gamma Rays from PKS 2155-304 - P. M. Chadwick et al 1999 ApJ 513 161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OpenSymbol" charset="2"/>
              <a:buAutoNum type="arabicPeriod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An Exceptional VHE Gamma-Ray Flare of PKS 2155-304 – Astrophys.J.664:L71-L78,2007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OpenSymbol" charset="2"/>
              <a:buAutoNum type="arabicPeriod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Characterizing the γ-ray long-term variability of PKS 2155-304 with H.E.S.S. and Fermi-LAT - https://doi.org/10.1051/0004-6361/201629419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"/>
          <p:cNvSpPr/>
          <p:nvPr/>
        </p:nvSpPr>
        <p:spPr>
          <a:xfrm>
            <a:off x="2153880" y="1371600"/>
            <a:ext cx="3101760" cy="77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45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Thank You</a:t>
            </a:r>
            <a:endParaRPr lang="en-US" sz="4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"/>
          <p:cNvSpPr/>
          <p:nvPr/>
        </p:nvSpPr>
        <p:spPr>
          <a:xfrm>
            <a:off x="2057400" y="2514600"/>
            <a:ext cx="325116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200" b="0" u="none" strike="noStrike">
                <a:solidFill>
                  <a:srgbClr val="5983B0"/>
                </a:solidFill>
                <a:effectLst/>
                <a:uFillTx/>
                <a:latin typeface="Arial"/>
              </a:rPr>
              <a:t>Questions &amp; Discussion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"/>
          <p:cNvSpPr/>
          <p:nvPr/>
        </p:nvSpPr>
        <p:spPr>
          <a:xfrm>
            <a:off x="1143000" y="3291480"/>
            <a:ext cx="4958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A71930"/>
                </a:solidFill>
                <a:effectLst/>
                <a:uFillTx/>
                <a:latin typeface="Calibri"/>
                <a:hlinkClick r:id="rId2"/>
              </a:rPr>
              <a:t>MukherjeeS@ufs.ac.za</a:t>
            </a:r>
            <a:r>
              <a:rPr lang="en-US" sz="1600" b="0" u="none" strike="noStrike">
                <a:solidFill>
                  <a:srgbClr val="666666"/>
                </a:solidFill>
                <a:effectLst/>
                <a:uFillTx/>
                <a:latin typeface="Calibri"/>
              </a:rPr>
              <a:t> | </a:t>
            </a: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shruti0342@gmail.com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"/>
          <p:cNvSpPr/>
          <p:nvPr/>
        </p:nvSpPr>
        <p:spPr>
          <a:xfrm>
            <a:off x="685800" y="4740480"/>
            <a:ext cx="6398280" cy="2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300" b="0" i="1" u="none" strike="noStrike">
                <a:solidFill>
                  <a:srgbClr val="FFFFFF"/>
                </a:solidFill>
                <a:effectLst/>
                <a:uFillTx/>
                <a:latin typeface="Calibri"/>
                <a:ea typeface="Noto Sans CJK SC"/>
              </a:rPr>
              <a:t>Fermi-LAT  ·  Swift-XRT/UVOT  ·  Steward Observatory Monitoring Program  ·  SMARTS 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UFS Primary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0F204B"/>
      </a:accent1>
      <a:accent2>
        <a:srgbClr val="A71930"/>
      </a:accent2>
      <a:accent3>
        <a:srgbClr val="00675A"/>
      </a:accent3>
      <a:accent4>
        <a:srgbClr val="490E6F"/>
      </a:accent4>
      <a:accent5>
        <a:srgbClr val="0039A7"/>
      </a:accent5>
      <a:accent6>
        <a:srgbClr val="EA8400"/>
      </a:accent6>
      <a:hlink>
        <a:srgbClr val="A71930"/>
      </a:hlink>
      <a:folHlink>
        <a:srgbClr val="800080"/>
      </a:folHlink>
    </a:clrScheme>
    <a:fontScheme name="Office Classic 2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_rels/item4.xml.rels><?xml version="1.0" encoding="UTF-8"?>
<Relationships xmlns="http://schemas.openxmlformats.org/package/2006/relationships"><Relationship Id="rId1" Type="http://schemas.openxmlformats.org/officeDocument/2006/relationships/customXmlProps" Target="itemProps4.xml"/>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nguage xmlns="c6ec084a-b98f-4399-b421-8b05f7ba3a93">Afrikaans</Language>
    <lcf76f155ced4ddcb4097134ff3c332f xmlns="c6ec084a-b98f-4399-b421-8b05f7ba3a93">
      <Terms xmlns="http://schemas.microsoft.com/office/infopath/2007/PartnerControls"/>
    </lcf76f155ced4ddcb4097134ff3c332f>
    <Sort_x0020_order xmlns="c6ec084a-b98f-4399-b421-8b05f7ba3a93" xsi:nil="true"/>
    <TaxCatchAll xmlns="2e17b6d9-a30c-4ee1-b521-635a6477c378" xsi:nil="true"/>
    <Titel xmlns="c6ec084a-b98f-4399-b421-8b05f7ba3a9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55C5E6CDE09C4EB40A0C0482D2EF3D" ma:contentTypeVersion="90" ma:contentTypeDescription="Create a new document." ma:contentTypeScope="" ma:versionID="2fc8f95b00ebd6c7654ea2a59656a1e7">
  <xsd:schema xmlns:xsd="http://www.w3.org/2001/XMLSchema" xmlns:xs="http://www.w3.org/2001/XMLSchema" xmlns:p="http://schemas.microsoft.com/office/2006/metadata/properties" xmlns:ns2="2e17b6d9-a30c-4ee1-b521-635a6477c378" xmlns:ns3="c6ec084a-b98f-4399-b421-8b05f7ba3a93" targetNamespace="http://schemas.microsoft.com/office/2006/metadata/properties" ma:root="true" ma:fieldsID="0d853d016eb7068c966e8ef91cdfe10d" ns2:_="" ns3:_="">
    <xsd:import namespace="2e17b6d9-a30c-4ee1-b521-635a6477c378"/>
    <xsd:import namespace="c6ec084a-b98f-4399-b421-8b05f7ba3a9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ort_x0020_order" minOccurs="0"/>
                <xsd:element ref="ns3:Language" minOccurs="0"/>
                <xsd:element ref="ns3:Tite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17b6d9-a30c-4ee1-b521-635a6477c37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8" nillable="true" ma:displayName="Taxonomy Catch All Column" ma:hidden="true" ma:list="{e105e2bf-d8c5-4182-a752-8d28c4832cec}" ma:internalName="TaxCatchAll" ma:showField="CatchAllData" ma:web="2e17b6d9-a30c-4ee1-b521-635a6477c3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ec084a-b98f-4399-b421-8b05f7ba3a93" elementFormDefault="qualified">
    <xsd:import namespace="http://schemas.microsoft.com/office/2006/documentManagement/types"/>
    <xsd:import namespace="http://schemas.microsoft.com/office/infopath/2007/PartnerControls"/>
    <xsd:element name="Sort_x0020_order" ma:index="11" nillable="true" ma:displayName="Sort Order" ma:internalName="Sort_x0020_order" ma:readOnly="false">
      <xsd:simpleType>
        <xsd:restriction base="dms:Text">
          <xsd:maxLength value="5"/>
        </xsd:restriction>
      </xsd:simpleType>
    </xsd:element>
    <xsd:element name="Language" ma:index="12" nillable="true" ma:displayName="Language" ma:default="Afrikaans" ma:format="Dropdown" ma:internalName="Language" ma:readOnly="false">
      <xsd:simpleType>
        <xsd:restriction base="dms:Choice">
          <xsd:enumeration value="Afrikaans"/>
          <xsd:enumeration value="Bilingual"/>
          <xsd:enumeration value="English"/>
        </xsd:restriction>
      </xsd:simpleType>
    </xsd:element>
    <xsd:element name="Titel" ma:index="13" nillable="true" ma:displayName="Titel" ma:internalName="Titel" ma:readOnly="false">
      <xsd:simpleType>
        <xsd:restriction base="dms:Text">
          <xsd:maxLength value="255"/>
        </xsd:restriction>
      </xsd:simpleType>
    </xsd:element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2386c9f1-85a7-427c-99b8-c162cb69bd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36A107-C93E-4245-9E87-B928077E3587}">
  <ds:schemaRefs>
    <ds:schemaRef ds:uri="http://schemas.microsoft.com/office/2006/metadata/properties"/>
    <ds:schemaRef ds:uri="http://schemas.microsoft.com/office/infopath/2007/PartnerControls"/>
    <ds:schemaRef ds:uri="c6ec084a-b98f-4399-b421-8b05f7ba3a93"/>
    <ds:schemaRef ds:uri="2e17b6d9-a30c-4ee1-b521-635a6477c378"/>
  </ds:schemaRefs>
</ds:datastoreItem>
</file>

<file path=customXml/itemProps2.xml><?xml version="1.0" encoding="utf-8"?>
<ds:datastoreItem xmlns:ds="http://schemas.openxmlformats.org/officeDocument/2006/customXml" ds:itemID="{9CDEE5D6-220E-41CF-8F26-1F82438220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17E779-A483-4B8D-9850-E13B1D3D06A6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FD57C1F-7066-4040-8354-FC7A0C1C09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17b6d9-a30c-4ee1-b521-635a6477c378"/>
    <ds:schemaRef ds:uri="c6ec084a-b98f-4399-b421-8b05f7ba3a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1017</TotalTime>
  <Application>LibreOffice/26.2.5.2$Linux_X86_64 LibreOffice_project/6d2b0d33fb0f5da53a12f98bed3e9973e56ff1f0</Application>
  <AppVersion>15.0000</AppVersion>
  <Words>30</Words>
  <Paragraphs>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2023-09-19T10:52:21Z</dcterms:created>
  <dc:creator>Arno</dc:creator>
  <dc:description/>
  <dc:language>en-US</dc:language>
  <cp:lastModifiedBy/>
  <dcterms:modified xsi:type="dcterms:W3CDTF">2026-09-30T01:43:04Z</dcterms:modified>
  <cp:revision>38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0x0101004055C5E6CDE09C4EB40A0C0482D2EF3D</vt:lpwstr>
  </property>
  <property fmtid="{D5CDD505-2E9C-101B-9397-08002B2CF9AE}" pid="3" name="PresentationFormat">
    <vt:lpwstr>Custom</vt:lpwstr>
  </property>
  <property fmtid="{D5CDD505-2E9C-101B-9397-08002B2CF9AE}" pid="4" name="Slides">
    <vt:i4>2</vt:i4>
  </property>
</Properties>
</file>