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2192000" cy="6858000"/>
  <p:notesSz cx="6858000" cy="9144000"/>
  <p:embeddedFontLst>
    <p:embeddedFont>
      <p:font typeface="Play" pitchFamily="2"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nkpzfsQylSxFR4BQoOnunrzWiN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43"/>
    <p:restoredTop sz="94693"/>
  </p:normalViewPr>
  <p:slideViewPr>
    <p:cSldViewPr snapToGrid="0">
      <p:cViewPr varScale="1">
        <p:scale>
          <a:sx n="65" d="100"/>
          <a:sy n="65" d="100"/>
        </p:scale>
        <p:origin x="224" y="9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dk1"/>
                </a:solidFill>
                <a:latin typeface="Arial"/>
                <a:ea typeface="Arial"/>
                <a:cs typeface="Arial"/>
                <a:sym typeface="Arial"/>
              </a:rPr>
              <a:t>“</a:t>
            </a:r>
            <a:r>
              <a:rPr lang="en-US" sz="1200" dirty="0" err="1">
                <a:solidFill>
                  <a:schemeClr val="dk1"/>
                </a:solidFill>
                <a:latin typeface="Arial"/>
                <a:ea typeface="Arial"/>
                <a:cs typeface="Arial"/>
                <a:sym typeface="Arial"/>
              </a:rPr>
              <a:t>AfAS</a:t>
            </a:r>
            <a:r>
              <a:rPr lang="en-US" sz="1200" dirty="0">
                <a:solidFill>
                  <a:schemeClr val="dk1"/>
                </a:solidFill>
                <a:latin typeface="Arial"/>
                <a:ea typeface="Arial"/>
                <a:cs typeface="Arial"/>
                <a:sym typeface="Arial"/>
              </a:rPr>
              <a:t> is the professional society for astronomers across Africa.</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Our role is to connect the African astronomy community,  strengthen collaboration between countries,  and represent African astronomy internationally.</a:t>
            </a:r>
            <a:endParaRPr dirty="0"/>
          </a:p>
          <a:p>
            <a:pPr marL="0" lvl="0" indent="0" algn="l" rtl="0">
              <a:spcBef>
                <a:spcPts val="0"/>
              </a:spcBef>
              <a:spcAft>
                <a:spcPts val="0"/>
              </a:spcAft>
              <a:buNone/>
            </a:pP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Our vision is to build a globally competitive and collaborative astronomy community in Africa.</a:t>
            </a:r>
            <a:endParaRPr dirty="0"/>
          </a:p>
          <a:p>
            <a:pPr marL="0" lvl="0" indent="0" algn="l" rtl="0">
              <a:spcBef>
                <a:spcPts val="0"/>
              </a:spcBef>
              <a:spcAft>
                <a:spcPts val="0"/>
              </a:spcAft>
              <a:buNone/>
            </a:pP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Beyond scientific research, we also focus on how astronomy can contribute to education, technology development, innovation, and socio-economic growth across the continent.</a:t>
            </a:r>
            <a:endParaRPr dirty="0"/>
          </a:p>
          <a:p>
            <a:pPr marL="0" lvl="0" indent="0" algn="l" rtl="0">
              <a:spcBef>
                <a:spcPts val="0"/>
              </a:spcBef>
              <a:spcAft>
                <a:spcPts val="0"/>
              </a:spcAft>
              <a:buNone/>
            </a:pPr>
            <a:endParaRPr dirty="0"/>
          </a:p>
        </p:txBody>
      </p:sp>
      <p:sp>
        <p:nvSpPr>
          <p:cNvPr id="101" name="Google Shape;10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dk1"/>
                </a:solidFill>
                <a:latin typeface="Arial"/>
                <a:ea typeface="Arial"/>
                <a:cs typeface="Arial"/>
                <a:sym typeface="Arial"/>
              </a:rPr>
              <a:t>Our objectives focus on three major areas.</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First, strengthening astronomy research and infrastructure across Africa.</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Second, developing human capacity, especially attracting young people into STEM fields through astronomy.</a:t>
            </a:r>
            <a:endParaRPr dirty="0"/>
          </a:p>
          <a:p>
            <a:pPr marL="0" lvl="0" indent="0" algn="l" rtl="0">
              <a:spcBef>
                <a:spcPts val="0"/>
              </a:spcBef>
              <a:spcAft>
                <a:spcPts val="0"/>
              </a:spcAft>
              <a:buNone/>
            </a:pPr>
            <a:r>
              <a:rPr lang="en-US" sz="1200" dirty="0">
                <a:solidFill>
                  <a:schemeClr val="dk1"/>
                </a:solidFill>
                <a:latin typeface="Arial"/>
                <a:ea typeface="Arial"/>
                <a:cs typeface="Arial"/>
                <a:sym typeface="Arial"/>
              </a:rPr>
              <a:t>And third, promoting collaboration both within Africa and internationally.</a:t>
            </a:r>
            <a:endParaRPr dirty="0"/>
          </a:p>
          <a:p>
            <a:pPr marL="0" lvl="0" indent="0" algn="l" rtl="0">
              <a:spcBef>
                <a:spcPts val="0"/>
              </a:spcBef>
              <a:spcAft>
                <a:spcPts val="0"/>
              </a:spcAft>
              <a:buNone/>
            </a:pPr>
            <a:endParaRPr sz="1200" dirty="0">
              <a:solidFill>
                <a:schemeClr val="dk1"/>
              </a:solidFill>
              <a:latin typeface="Arial"/>
              <a:ea typeface="Arial"/>
              <a:cs typeface="Arial"/>
              <a:sym typeface="Arial"/>
            </a:endParaRPr>
          </a:p>
          <a:p>
            <a:pPr marL="0" lvl="0" indent="0" algn="l" rtl="0">
              <a:spcBef>
                <a:spcPts val="0"/>
              </a:spcBef>
              <a:spcAft>
                <a:spcPts val="0"/>
              </a:spcAft>
              <a:buNone/>
            </a:pPr>
            <a:r>
              <a:rPr lang="en-US" sz="1200" dirty="0">
                <a:solidFill>
                  <a:schemeClr val="dk1"/>
                </a:solidFill>
                <a:latin typeface="Arial"/>
                <a:ea typeface="Arial"/>
                <a:cs typeface="Arial"/>
                <a:sym typeface="Arial"/>
              </a:rPr>
              <a:t>We also place strong emphasis on inclusion, particularly increasing participation of women and underrepresented groups in astronomy</a:t>
            </a:r>
            <a:endParaRPr dirty="0"/>
          </a:p>
          <a:p>
            <a:pPr marL="0" lvl="0" indent="0" algn="l" rtl="0">
              <a:spcBef>
                <a:spcPts val="0"/>
              </a:spcBef>
              <a:spcAft>
                <a:spcPts val="0"/>
              </a:spcAft>
              <a:buNone/>
            </a:pPr>
            <a:endParaRPr dirty="0"/>
          </a:p>
        </p:txBody>
      </p:sp>
      <p:sp>
        <p:nvSpPr>
          <p:cNvPr id="131" name="Google Shape;13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AfAS operates through an Executive Committee composed of members from different countries across Africa. This structure ensures broad continental representation and allows the Society to reflect the diversity of the African astronomy community. </a:t>
            </a:r>
            <a:endParaRPr/>
          </a:p>
        </p:txBody>
      </p:sp>
      <p:sp>
        <p:nvSpPr>
          <p:cNvPr id="163" name="Google Shape;16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AfAS also operates through several thematic committees covering areas such as science, outreach and education, membership, communication, and fundraising. In addition, the Society supports major initiatives and umbrella projects, including APA and AERAP.</a:t>
            </a:r>
            <a:endParaRPr/>
          </a:p>
          <a:p>
            <a:pPr marL="0" marR="0" lvl="0" indent="0" algn="l" rtl="0">
              <a:lnSpc>
                <a:spcPct val="100000"/>
              </a:lnSpc>
              <a:spcBef>
                <a:spcPts val="0"/>
              </a:spcBef>
              <a:spcAft>
                <a:spcPts val="0"/>
              </a:spcAft>
              <a:buClr>
                <a:schemeClr val="dk1"/>
              </a:buClr>
              <a:buSzPts val="1200"/>
              <a:buFont typeface="Arial"/>
              <a:buNone/>
            </a:pPr>
            <a:endParaRPr/>
          </a:p>
        </p:txBody>
      </p:sp>
      <p:sp>
        <p:nvSpPr>
          <p:cNvPr id="176" name="Google Shape;17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AfAS membership has grown significantly in recent years, with more than 500 members across Africa and over 120 international members. While the largest membership base is in South Africa, the Society is seeing increasing participation from countries across all regions of the continent.</a:t>
            </a:r>
            <a:endParaRPr/>
          </a:p>
          <a:p>
            <a:pPr marL="0" lvl="0" indent="0" algn="l" rtl="0">
              <a:spcBef>
                <a:spcPts val="0"/>
              </a:spcBef>
              <a:spcAft>
                <a:spcPts val="0"/>
              </a:spcAft>
              <a:buNone/>
            </a:pPr>
            <a:endParaRPr/>
          </a:p>
        </p:txBody>
      </p:sp>
      <p:sp>
        <p:nvSpPr>
          <p:cNvPr id="193" name="Google Shape;19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One of AfAS’s main activities is the annual AfAS conference. This year, the conference was held in Botswana, following the 2024 edition in Morocco. The conference rotates across different African countries to promote inclusivity and continental participation, alternating between South Africa and other regions of Africa.</a:t>
            </a:r>
            <a:endParaRPr/>
          </a:p>
          <a:p>
            <a:pPr marL="0" lvl="0" indent="0" algn="l" rtl="0">
              <a:spcBef>
                <a:spcPts val="0"/>
              </a:spcBef>
              <a:spcAft>
                <a:spcPts val="0"/>
              </a:spcAft>
              <a:buNone/>
            </a:pPr>
            <a:endParaRPr/>
          </a:p>
        </p:txBody>
      </p:sp>
      <p:sp>
        <p:nvSpPr>
          <p:cNvPr id="205" name="Google Shape;20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With this year’s conference, AfAS is also launching the AfAS Conference Proceedings for the first time. This is a new initiative currently in progress, and we have just started receiving submissions.</a:t>
            </a:r>
            <a:endParaRPr/>
          </a:p>
          <a:p>
            <a:pPr marL="0" lvl="0" indent="0" algn="l" rtl="0">
              <a:spcBef>
                <a:spcPts val="0"/>
              </a:spcBef>
              <a:spcAft>
                <a:spcPts val="0"/>
              </a:spcAft>
              <a:buNone/>
            </a:pPr>
            <a:endParaRPr/>
          </a:p>
        </p:txBody>
      </p:sp>
      <p:sp>
        <p:nvSpPr>
          <p:cNvPr id="215" name="Google Shape;21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During the conference each year, AfAS provides awards for Master’s and PhD students, seed grants for early-career researchers, and AfNWA awards. The goal is to support young scientists and encourage research excellence</a:t>
            </a:r>
            <a:endParaRPr/>
          </a:p>
        </p:txBody>
      </p:sp>
      <p:sp>
        <p:nvSpPr>
          <p:cNvPr id="226" name="Google Shape;22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AfAS also focuses strongly on outreach across Africa, inspiring young people to pursue careers in astronomy, science, and technology, and showing how astronomy can support education and development.</a:t>
            </a:r>
            <a:endParaRPr/>
          </a:p>
        </p:txBody>
      </p:sp>
      <p:sp>
        <p:nvSpPr>
          <p:cNvPr id="250" name="Google Shape;25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12 August solar eclipse</a:t>
            </a:r>
            <a:r>
              <a:rPr lang="en-US"/>
              <a:t> we prepared resources in English, French and Arabic, including information on visibility and timing across different African countries.</a:t>
            </a:r>
            <a:endParaRPr/>
          </a:p>
          <a:p>
            <a:pPr marL="0" lvl="0" indent="0" algn="l" rtl="0">
              <a:spcBef>
                <a:spcPts val="0"/>
              </a:spcBef>
              <a:spcAft>
                <a:spcPts val="0"/>
              </a:spcAft>
              <a:buNone/>
            </a:pPr>
            <a:r>
              <a:rPr lang="en-US"/>
              <a:t>But we see this as something that could grow beyond one eclipse. We are already looking ahead to the next two solar eclipses in </a:t>
            </a:r>
            <a:r>
              <a:rPr lang="en-US" b="1"/>
              <a:t>February and August 2027</a:t>
            </a:r>
            <a:r>
              <a:rPr lang="en-US"/>
              <a:t>, and we would like to explore how we can make this more useful and more collaborative across Africa.</a:t>
            </a:r>
            <a:endParaRPr/>
          </a:p>
          <a:p>
            <a:pPr marL="0" lvl="0" indent="0" algn="l" rtl="0">
              <a:spcBef>
                <a:spcPts val="0"/>
              </a:spcBef>
              <a:spcAft>
                <a:spcPts val="0"/>
              </a:spcAft>
              <a:buNone/>
            </a:pPr>
            <a:r>
              <a:rPr lang="en-US"/>
              <a:t>So I wanted to bring this idea here, because I’d be very interested in hearing from people who might want to contribute resources, share events, help with translation, outreach, or develop the project further with us.</a:t>
            </a:r>
            <a:endParaRPr/>
          </a:p>
          <a:p>
            <a:pPr marL="0" lvl="0" indent="0" algn="l" rtl="0">
              <a:spcBef>
                <a:spcPts val="0"/>
              </a:spcBef>
              <a:spcAft>
                <a:spcPts val="0"/>
              </a:spcAft>
              <a:buNone/>
            </a:pPr>
            <a:endParaRPr/>
          </a:p>
        </p:txBody>
      </p:sp>
      <p:sp>
        <p:nvSpPr>
          <p:cNvPr id="261" name="Google Shape;26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4"/>
          <p:cNvSpPr>
            <a:spLocks noGrp="1"/>
          </p:cNvSpPr>
          <p:nvPr>
            <p:ph type="pic" idx="2"/>
          </p:nvPr>
        </p:nvSpPr>
        <p:spPr>
          <a:xfrm>
            <a:off x="5183188" y="987425"/>
            <a:ext cx="6172200" cy="4873625"/>
          </a:xfrm>
          <a:prstGeom prst="rect">
            <a:avLst/>
          </a:prstGeom>
          <a:noFill/>
          <a:ln>
            <a:noFill/>
          </a:ln>
        </p:spPr>
      </p:sp>
      <p:sp>
        <p:nvSpPr>
          <p:cNvPr id="68" name="Google Shape;68;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0" name="Google Shape;90;p1"/>
          <p:cNvSpPr/>
          <p:nvPr/>
        </p:nvSpPr>
        <p:spPr>
          <a:xfrm rot="-2700000" flipH="1">
            <a:off x="-376156" y="-253670"/>
            <a:ext cx="1827638" cy="1376989"/>
          </a:xfrm>
          <a:custGeom>
            <a:avLst/>
            <a:gdLst/>
            <a:ahLst/>
            <a:cxnLst/>
            <a:rect l="l" t="t" r="r" b="b"/>
            <a:pathLst>
              <a:path w="1827638" h="1376989" extrusionOk="0">
                <a:moveTo>
                  <a:pt x="0" y="987379"/>
                </a:moveTo>
                <a:lnTo>
                  <a:pt x="987379" y="0"/>
                </a:lnTo>
                <a:lnTo>
                  <a:pt x="1827638" y="840260"/>
                </a:lnTo>
                <a:lnTo>
                  <a:pt x="1827638" y="1376989"/>
                </a:lnTo>
                <a:lnTo>
                  <a:pt x="0" y="1376989"/>
                </a:lnTo>
                <a:close/>
              </a:path>
            </a:pathLst>
          </a:custGeom>
          <a:solidFill>
            <a:schemeClr val="accent1">
              <a:alpha val="3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1" name="Google Shape;91;p1"/>
          <p:cNvSpPr/>
          <p:nvPr/>
        </p:nvSpPr>
        <p:spPr>
          <a:xfrm rot="-2700000" flipH="1">
            <a:off x="891641" y="422146"/>
            <a:ext cx="645368" cy="645368"/>
          </a:xfrm>
          <a:prstGeom prst="rect">
            <a:avLst/>
          </a:prstGeom>
          <a:solidFill>
            <a:schemeClr val="accent1">
              <a:alpha val="3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2" name="Google Shape;92;p1"/>
          <p:cNvSpPr/>
          <p:nvPr/>
        </p:nvSpPr>
        <p:spPr>
          <a:xfrm rot="-2700000" flipH="1">
            <a:off x="10043482" y="655140"/>
            <a:ext cx="687472" cy="687472"/>
          </a:xfrm>
          <a:prstGeom prst="rect">
            <a:avLst/>
          </a:prstGeom>
          <a:solidFill>
            <a:schemeClr val="accent4">
              <a:alpha val="3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3" name="Google Shape;93;p1"/>
          <p:cNvSpPr/>
          <p:nvPr/>
        </p:nvSpPr>
        <p:spPr>
          <a:xfrm rot="10800000" flipH="1">
            <a:off x="9356643" y="0"/>
            <a:ext cx="2835357" cy="1480837"/>
          </a:xfrm>
          <a:custGeom>
            <a:avLst/>
            <a:gdLst/>
            <a:ahLst/>
            <a:cxnLst/>
            <a:rect l="l" t="t" r="r" b="b"/>
            <a:pathLst>
              <a:path w="2835357" h="1480837" extrusionOk="0">
                <a:moveTo>
                  <a:pt x="2835357" y="1480837"/>
                </a:moveTo>
                <a:lnTo>
                  <a:pt x="0" y="1480837"/>
                </a:lnTo>
                <a:lnTo>
                  <a:pt x="1552727" y="0"/>
                </a:lnTo>
                <a:lnTo>
                  <a:pt x="2835357" y="1223245"/>
                </a:lnTo>
                <a:close/>
              </a:path>
            </a:pathLst>
          </a:custGeom>
          <a:solidFill>
            <a:schemeClr val="accent4">
              <a:alpha val="3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4" name="Google Shape;94;p1"/>
          <p:cNvSpPr/>
          <p:nvPr/>
        </p:nvSpPr>
        <p:spPr>
          <a:xfrm flipH="1">
            <a:off x="7976344" y="6115501"/>
            <a:ext cx="1494513" cy="742499"/>
          </a:xfrm>
          <a:prstGeom prst="triangle">
            <a:avLst>
              <a:gd name="adj" fmla="val 50000"/>
            </a:avLst>
          </a:prstGeom>
          <a:solidFill>
            <a:schemeClr val="accent1">
              <a:alpha val="3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95" name="Google Shape;95;p1"/>
          <p:cNvPicPr preferRelativeResize="0"/>
          <p:nvPr/>
        </p:nvPicPr>
        <p:blipFill rotWithShape="1">
          <a:blip r:embed="rId3">
            <a:alphaModFix/>
          </a:blip>
          <a:srcRect/>
          <a:stretch/>
        </p:blipFill>
        <p:spPr>
          <a:xfrm>
            <a:off x="1567488" y="1376371"/>
            <a:ext cx="9057024" cy="3939806"/>
          </a:xfrm>
          <a:prstGeom prst="rect">
            <a:avLst/>
          </a:prstGeom>
          <a:noFill/>
          <a:ln>
            <a:noFill/>
          </a:ln>
        </p:spPr>
      </p:pic>
      <p:sp>
        <p:nvSpPr>
          <p:cNvPr id="96" name="Google Shape;96;p1"/>
          <p:cNvSpPr/>
          <p:nvPr/>
        </p:nvSpPr>
        <p:spPr>
          <a:xfrm flipH="1">
            <a:off x="7604080" y="6453143"/>
            <a:ext cx="814903" cy="404857"/>
          </a:xfrm>
          <a:prstGeom prst="triangle">
            <a:avLst>
              <a:gd name="adj" fmla="val 50000"/>
            </a:avLst>
          </a:prstGeom>
          <a:solidFill>
            <a:schemeClr val="accent1">
              <a:alpha val="3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7" name="Google Shape;97;p1"/>
          <p:cNvSpPr txBox="1"/>
          <p:nvPr/>
        </p:nvSpPr>
        <p:spPr>
          <a:xfrm>
            <a:off x="3716850" y="5466950"/>
            <a:ext cx="4447800" cy="91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a:solidFill>
                  <a:schemeClr val="dk1"/>
                </a:solidFill>
              </a:rPr>
              <a:t>HEASA 2026</a:t>
            </a:r>
            <a:endParaRPr sz="2800">
              <a:solidFill>
                <a:schemeClr val="dk1"/>
              </a:solidFill>
            </a:endParaRPr>
          </a:p>
          <a:p>
            <a:pPr marL="0" lvl="0" indent="0" algn="ctr" rtl="0">
              <a:spcBef>
                <a:spcPts val="0"/>
              </a:spcBef>
              <a:spcAft>
                <a:spcPts val="0"/>
              </a:spcAft>
              <a:buNone/>
            </a:pPr>
            <a:endParaRPr sz="28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grpSp>
        <p:nvGrpSpPr>
          <p:cNvPr id="103" name="Google Shape;103;p2"/>
          <p:cNvGrpSpPr/>
          <p:nvPr/>
        </p:nvGrpSpPr>
        <p:grpSpPr>
          <a:xfrm>
            <a:off x="5230894" y="650835"/>
            <a:ext cx="5956254" cy="6036383"/>
            <a:chOff x="767075" y="6144"/>
            <a:chExt cx="5956254" cy="6036383"/>
          </a:xfrm>
        </p:grpSpPr>
        <p:sp>
          <p:nvSpPr>
            <p:cNvPr id="104" name="Google Shape;104;p2"/>
            <p:cNvSpPr/>
            <p:nvPr/>
          </p:nvSpPr>
          <p:spPr>
            <a:xfrm>
              <a:off x="3436241" y="761714"/>
              <a:ext cx="583722" cy="91440"/>
            </a:xfrm>
            <a:custGeom>
              <a:avLst/>
              <a:gdLst/>
              <a:ahLst/>
              <a:cxnLst/>
              <a:rect l="l" t="t" r="r" b="b"/>
              <a:pathLst>
                <a:path w="120000" h="120000" extrusionOk="0">
                  <a:moveTo>
                    <a:pt x="0" y="60000"/>
                  </a:moveTo>
                  <a:lnTo>
                    <a:pt x="120000" y="60000"/>
                  </a:lnTo>
                </a:path>
              </a:pathLst>
            </a:custGeom>
            <a:noFill/>
            <a:ln w="12700" cap="flat" cmpd="sng">
              <a:solidFill>
                <a:srgbClr val="E77132"/>
              </a:solidFill>
              <a:prstDash val="solid"/>
              <a:miter lim="8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txBox="1"/>
            <p:nvPr/>
          </p:nvSpPr>
          <p:spPr>
            <a:xfrm>
              <a:off x="3712744" y="804359"/>
              <a:ext cx="30716" cy="614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sp>
          <p:nvSpPr>
            <p:cNvPr id="106" name="Google Shape;106;p2"/>
            <p:cNvSpPr/>
            <p:nvPr/>
          </p:nvSpPr>
          <p:spPr>
            <a:xfrm>
              <a:off x="767075" y="6144"/>
              <a:ext cx="2670966" cy="1602579"/>
            </a:xfrm>
            <a:prstGeom prst="rect">
              <a:avLst/>
            </a:prstGeom>
            <a:solidFill>
              <a:srgbClr val="E7713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txBox="1"/>
            <p:nvPr/>
          </p:nvSpPr>
          <p:spPr>
            <a:xfrm>
              <a:off x="767075" y="6144"/>
              <a:ext cx="2670966" cy="1602579"/>
            </a:xfrm>
            <a:prstGeom prst="rect">
              <a:avLst/>
            </a:prstGeom>
            <a:noFill/>
            <a:ln>
              <a:noFill/>
            </a:ln>
          </p:spPr>
          <p:txBody>
            <a:bodyPr spcFirstLastPara="1" wrap="square" lIns="130875" tIns="137375" rIns="130875" bIns="1373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US" sz="1600" b="0" i="0" u="none" strike="noStrike" cap="none">
                  <a:solidFill>
                    <a:schemeClr val="lt1"/>
                  </a:solidFill>
                  <a:latin typeface="Arial"/>
                  <a:ea typeface="Arial"/>
                  <a:cs typeface="Arial"/>
                  <a:sym typeface="Arial"/>
                </a:rPr>
                <a:t>AfAS is an organisation of professional astronomers in Africa</a:t>
              </a:r>
              <a:endParaRPr sz="1600" b="0" i="0" u="none" strike="noStrike" cap="none">
                <a:solidFill>
                  <a:schemeClr val="lt1"/>
                </a:solidFill>
                <a:latin typeface="Arial"/>
                <a:ea typeface="Arial"/>
                <a:cs typeface="Arial"/>
                <a:sym typeface="Arial"/>
              </a:endParaRPr>
            </a:p>
          </p:txBody>
        </p:sp>
        <p:sp>
          <p:nvSpPr>
            <p:cNvPr id="108" name="Google Shape;108;p2"/>
            <p:cNvSpPr/>
            <p:nvPr/>
          </p:nvSpPr>
          <p:spPr>
            <a:xfrm>
              <a:off x="2102558" y="1606923"/>
              <a:ext cx="3285288" cy="583722"/>
            </a:xfrm>
            <a:custGeom>
              <a:avLst/>
              <a:gdLst/>
              <a:ahLst/>
              <a:cxnLst/>
              <a:rect l="l" t="t" r="r" b="b"/>
              <a:pathLst>
                <a:path w="120000" h="120000" extrusionOk="0">
                  <a:moveTo>
                    <a:pt x="120000" y="0"/>
                  </a:moveTo>
                  <a:lnTo>
                    <a:pt x="120000" y="63515"/>
                  </a:lnTo>
                  <a:lnTo>
                    <a:pt x="0" y="63515"/>
                  </a:lnTo>
                  <a:lnTo>
                    <a:pt x="0" y="120000"/>
                  </a:lnTo>
                </a:path>
              </a:pathLst>
            </a:custGeom>
            <a:noFill/>
            <a:ln w="12700" cap="flat" cmpd="sng">
              <a:solidFill>
                <a:schemeClr val="accent3"/>
              </a:solidFill>
              <a:prstDash val="solid"/>
              <a:miter lim="8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txBox="1"/>
            <p:nvPr/>
          </p:nvSpPr>
          <p:spPr>
            <a:xfrm>
              <a:off x="3661646" y="1895710"/>
              <a:ext cx="167111" cy="614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sp>
          <p:nvSpPr>
            <p:cNvPr id="110" name="Google Shape;110;p2"/>
            <p:cNvSpPr/>
            <p:nvPr/>
          </p:nvSpPr>
          <p:spPr>
            <a:xfrm>
              <a:off x="4052363" y="6144"/>
              <a:ext cx="2670966" cy="1602579"/>
            </a:xfrm>
            <a:prstGeom prst="rect">
              <a:avLst/>
            </a:prstGeom>
            <a:solidFill>
              <a:schemeClr val="accent3"/>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txBox="1"/>
            <p:nvPr/>
          </p:nvSpPr>
          <p:spPr>
            <a:xfrm>
              <a:off x="4052363" y="6144"/>
              <a:ext cx="2670966" cy="1602579"/>
            </a:xfrm>
            <a:prstGeom prst="rect">
              <a:avLst/>
            </a:prstGeom>
            <a:noFill/>
            <a:ln>
              <a:noFill/>
            </a:ln>
          </p:spPr>
          <p:txBody>
            <a:bodyPr spcFirstLastPara="1" wrap="square" lIns="130875" tIns="137375" rIns="130875" bIns="1373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US" sz="1600" b="0" i="0" u="none" strike="noStrike" cap="none">
                  <a:solidFill>
                    <a:schemeClr val="lt1"/>
                  </a:solidFill>
                  <a:latin typeface="Arial"/>
                  <a:ea typeface="Arial"/>
                  <a:cs typeface="Arial"/>
                  <a:sym typeface="Arial"/>
                </a:rPr>
                <a:t>AfAS is governed by a constitution</a:t>
              </a:r>
              <a:endParaRPr/>
            </a:p>
          </p:txBody>
        </p:sp>
        <p:sp>
          <p:nvSpPr>
            <p:cNvPr id="112" name="Google Shape;112;p2"/>
            <p:cNvSpPr/>
            <p:nvPr/>
          </p:nvSpPr>
          <p:spPr>
            <a:xfrm>
              <a:off x="3436241" y="2978616"/>
              <a:ext cx="583722" cy="91440"/>
            </a:xfrm>
            <a:custGeom>
              <a:avLst/>
              <a:gdLst/>
              <a:ahLst/>
              <a:cxnLst/>
              <a:rect l="l" t="t" r="r" b="b"/>
              <a:pathLst>
                <a:path w="120000" h="120000" extrusionOk="0">
                  <a:moveTo>
                    <a:pt x="0" y="60000"/>
                  </a:moveTo>
                  <a:lnTo>
                    <a:pt x="120000" y="60000"/>
                  </a:lnTo>
                </a:path>
              </a:pathLst>
            </a:custGeom>
            <a:noFill/>
            <a:ln w="12700" cap="flat" cmpd="sng">
              <a:solidFill>
                <a:srgbClr val="0F9BD4"/>
              </a:solidFill>
              <a:prstDash val="solid"/>
              <a:miter lim="8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txBox="1"/>
            <p:nvPr/>
          </p:nvSpPr>
          <p:spPr>
            <a:xfrm>
              <a:off x="3712744" y="3021261"/>
              <a:ext cx="30716" cy="614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sp>
          <p:nvSpPr>
            <p:cNvPr id="114" name="Google Shape;114;p2"/>
            <p:cNvSpPr/>
            <p:nvPr/>
          </p:nvSpPr>
          <p:spPr>
            <a:xfrm>
              <a:off x="767075" y="2223046"/>
              <a:ext cx="2670966" cy="1602579"/>
            </a:xfrm>
            <a:prstGeom prst="rect">
              <a:avLst/>
            </a:prstGeom>
            <a:solidFill>
              <a:srgbClr val="0F9BD4"/>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txBox="1"/>
            <p:nvPr/>
          </p:nvSpPr>
          <p:spPr>
            <a:xfrm>
              <a:off x="767075" y="2223046"/>
              <a:ext cx="2670966" cy="1602579"/>
            </a:xfrm>
            <a:prstGeom prst="rect">
              <a:avLst/>
            </a:prstGeom>
            <a:noFill/>
            <a:ln>
              <a:noFill/>
            </a:ln>
          </p:spPr>
          <p:txBody>
            <a:bodyPr spcFirstLastPara="1" wrap="square" lIns="130875" tIns="137375" rIns="130875" bIns="1373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US" b="1" i="0" u="none" strike="noStrike" cap="none">
                  <a:solidFill>
                    <a:schemeClr val="lt1"/>
                  </a:solidFill>
                  <a:latin typeface="Arial"/>
                  <a:ea typeface="Arial"/>
                  <a:cs typeface="Arial"/>
                  <a:sym typeface="Arial"/>
                </a:rPr>
                <a:t>Vision: </a:t>
              </a:r>
              <a:r>
                <a:rPr lang="en-US" b="0" i="0" u="none" strike="noStrike" cap="none">
                  <a:solidFill>
                    <a:schemeClr val="lt1"/>
                  </a:solidFill>
                  <a:latin typeface="Arial"/>
                  <a:ea typeface="Arial"/>
                  <a:cs typeface="Arial"/>
                  <a:sym typeface="Arial"/>
                </a:rPr>
                <a:t>Create a globally competitive and collaborative astronomy community in Africa </a:t>
              </a:r>
              <a:endParaRPr/>
            </a:p>
          </p:txBody>
        </p:sp>
        <p:sp>
          <p:nvSpPr>
            <p:cNvPr id="116" name="Google Shape;116;p2"/>
            <p:cNvSpPr/>
            <p:nvPr/>
          </p:nvSpPr>
          <p:spPr>
            <a:xfrm>
              <a:off x="2102558" y="3823825"/>
              <a:ext cx="3285288" cy="583722"/>
            </a:xfrm>
            <a:custGeom>
              <a:avLst/>
              <a:gdLst/>
              <a:ahLst/>
              <a:cxnLst/>
              <a:rect l="l" t="t" r="r" b="b"/>
              <a:pathLst>
                <a:path w="120000" h="120000" extrusionOk="0">
                  <a:moveTo>
                    <a:pt x="120000" y="0"/>
                  </a:moveTo>
                  <a:lnTo>
                    <a:pt x="120000" y="63515"/>
                  </a:lnTo>
                  <a:lnTo>
                    <a:pt x="0" y="63515"/>
                  </a:lnTo>
                  <a:lnTo>
                    <a:pt x="0" y="120000"/>
                  </a:lnTo>
                </a:path>
              </a:pathLst>
            </a:custGeom>
            <a:noFill/>
            <a:ln w="12700" cap="flat" cmpd="sng">
              <a:solidFill>
                <a:schemeClr val="accent5"/>
              </a:solidFill>
              <a:prstDash val="solid"/>
              <a:miter lim="8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txBox="1"/>
            <p:nvPr/>
          </p:nvSpPr>
          <p:spPr>
            <a:xfrm>
              <a:off x="3661646" y="4112612"/>
              <a:ext cx="167111" cy="614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sp>
          <p:nvSpPr>
            <p:cNvPr id="118" name="Google Shape;118;p2"/>
            <p:cNvSpPr/>
            <p:nvPr/>
          </p:nvSpPr>
          <p:spPr>
            <a:xfrm>
              <a:off x="4052363" y="2223046"/>
              <a:ext cx="2670966" cy="1602579"/>
            </a:xfrm>
            <a:prstGeom prst="rect">
              <a:avLst/>
            </a:prstGeom>
            <a:solidFill>
              <a:schemeClr val="accent5"/>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txBox="1"/>
            <p:nvPr/>
          </p:nvSpPr>
          <p:spPr>
            <a:xfrm>
              <a:off x="4052363" y="2223046"/>
              <a:ext cx="2670966" cy="1602579"/>
            </a:xfrm>
            <a:prstGeom prst="rect">
              <a:avLst/>
            </a:prstGeom>
            <a:noFill/>
            <a:ln>
              <a:noFill/>
            </a:ln>
          </p:spPr>
          <p:txBody>
            <a:bodyPr spcFirstLastPara="1" wrap="square" lIns="130875" tIns="137375" rIns="130875" bIns="1373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US" b="1" i="0" u="none" strike="noStrike" cap="none">
                  <a:solidFill>
                    <a:schemeClr val="lt1"/>
                  </a:solidFill>
                  <a:latin typeface="Arial"/>
                  <a:ea typeface="Arial"/>
                  <a:cs typeface="Arial"/>
                  <a:sym typeface="Arial"/>
                </a:rPr>
                <a:t>Mission:</a:t>
              </a:r>
              <a:r>
                <a:rPr lang="en-US" b="0" i="0" u="none" strike="noStrike" cap="none">
                  <a:solidFill>
                    <a:schemeClr val="lt1"/>
                  </a:solidFill>
                  <a:latin typeface="Arial"/>
                  <a:ea typeface="Arial"/>
                  <a:cs typeface="Arial"/>
                  <a:sym typeface="Arial"/>
                </a:rPr>
                <a:t> To be the voice of astronomy in Africa and to contribute to addressing the challenges faced by Africa through the promotion and advancement of astronomy</a:t>
              </a:r>
              <a:endParaRPr b="0" i="0" u="none" strike="noStrike" cap="none">
                <a:solidFill>
                  <a:schemeClr val="lt1"/>
                </a:solidFill>
                <a:latin typeface="Arial"/>
                <a:ea typeface="Arial"/>
                <a:cs typeface="Arial"/>
                <a:sym typeface="Arial"/>
              </a:endParaRPr>
            </a:p>
          </p:txBody>
        </p:sp>
        <p:sp>
          <p:nvSpPr>
            <p:cNvPr id="120" name="Google Shape;120;p2"/>
            <p:cNvSpPr/>
            <p:nvPr/>
          </p:nvSpPr>
          <p:spPr>
            <a:xfrm>
              <a:off x="3436241" y="5195517"/>
              <a:ext cx="583722" cy="91440"/>
            </a:xfrm>
            <a:custGeom>
              <a:avLst/>
              <a:gdLst/>
              <a:ahLst/>
              <a:cxnLst/>
              <a:rect l="l" t="t" r="r" b="b"/>
              <a:pathLst>
                <a:path w="120000" h="120000" extrusionOk="0">
                  <a:moveTo>
                    <a:pt x="0" y="60000"/>
                  </a:moveTo>
                  <a:lnTo>
                    <a:pt x="120000" y="60000"/>
                  </a:lnTo>
                </a:path>
              </a:pathLst>
            </a:custGeom>
            <a:noFill/>
            <a:ln w="12700" cap="flat" cmpd="sng">
              <a:solidFill>
                <a:schemeClr val="accent6"/>
              </a:solidFill>
              <a:prstDash val="solid"/>
              <a:miter lim="8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txBox="1"/>
            <p:nvPr/>
          </p:nvSpPr>
          <p:spPr>
            <a:xfrm>
              <a:off x="3712744" y="5238163"/>
              <a:ext cx="30716" cy="614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Arial"/>
                <a:buNone/>
              </a:pPr>
              <a:endParaRPr sz="500" b="0" i="0" u="none" strike="noStrike" cap="none">
                <a:solidFill>
                  <a:schemeClr val="dk1"/>
                </a:solidFill>
                <a:latin typeface="Arial"/>
                <a:ea typeface="Arial"/>
                <a:cs typeface="Arial"/>
                <a:sym typeface="Arial"/>
              </a:endParaRPr>
            </a:p>
          </p:txBody>
        </p:sp>
        <p:sp>
          <p:nvSpPr>
            <p:cNvPr id="122" name="Google Shape;122;p2"/>
            <p:cNvSpPr/>
            <p:nvPr/>
          </p:nvSpPr>
          <p:spPr>
            <a:xfrm>
              <a:off x="767075" y="4439948"/>
              <a:ext cx="2670966" cy="1602579"/>
            </a:xfrm>
            <a:prstGeom prst="rect">
              <a:avLst/>
            </a:prstGeom>
            <a:solidFill>
              <a:schemeClr val="accent6"/>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txBox="1"/>
            <p:nvPr/>
          </p:nvSpPr>
          <p:spPr>
            <a:xfrm>
              <a:off x="767075" y="4439948"/>
              <a:ext cx="2670966" cy="1602579"/>
            </a:xfrm>
            <a:prstGeom prst="rect">
              <a:avLst/>
            </a:prstGeom>
            <a:noFill/>
            <a:ln>
              <a:noFill/>
            </a:ln>
          </p:spPr>
          <p:txBody>
            <a:bodyPr spcFirstLastPara="1" wrap="square" lIns="130875" tIns="137375" rIns="130875" bIns="1373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US" b="0" i="0" u="none" strike="noStrike" cap="none">
                  <a:solidFill>
                    <a:schemeClr val="lt1"/>
                  </a:solidFill>
                  <a:latin typeface="Arial"/>
                  <a:ea typeface="Arial"/>
                  <a:cs typeface="Arial"/>
                  <a:sym typeface="Arial"/>
                </a:rPr>
                <a:t>AfAS is registered as an NPO (235-890 NPO) / NPC (2020/223188/08)</a:t>
              </a:r>
              <a:endParaRPr b="0" i="0" u="none" strike="noStrike" cap="none">
                <a:solidFill>
                  <a:schemeClr val="lt1"/>
                </a:solidFill>
                <a:latin typeface="Arial"/>
                <a:ea typeface="Arial"/>
                <a:cs typeface="Arial"/>
                <a:sym typeface="Arial"/>
              </a:endParaRPr>
            </a:p>
          </p:txBody>
        </p:sp>
        <p:sp>
          <p:nvSpPr>
            <p:cNvPr id="124" name="Google Shape;124;p2"/>
            <p:cNvSpPr/>
            <p:nvPr/>
          </p:nvSpPr>
          <p:spPr>
            <a:xfrm>
              <a:off x="4052363" y="4439948"/>
              <a:ext cx="2670966" cy="1602579"/>
            </a:xfrm>
            <a:prstGeom prst="rect">
              <a:avLst/>
            </a:prstGeom>
            <a:solidFill>
              <a:srgbClr val="E77132"/>
            </a:solid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txBox="1"/>
            <p:nvPr/>
          </p:nvSpPr>
          <p:spPr>
            <a:xfrm>
              <a:off x="4052363" y="4439948"/>
              <a:ext cx="2670966" cy="1602579"/>
            </a:xfrm>
            <a:prstGeom prst="rect">
              <a:avLst/>
            </a:prstGeom>
            <a:noFill/>
            <a:ln>
              <a:noFill/>
            </a:ln>
          </p:spPr>
          <p:txBody>
            <a:bodyPr spcFirstLastPara="1" wrap="square" lIns="130875" tIns="137375" rIns="130875" bIns="1373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n-US" b="0" i="0" u="none" strike="noStrike" cap="none">
                  <a:solidFill>
                    <a:schemeClr val="lt1"/>
                  </a:solidFill>
                  <a:latin typeface="Arial"/>
                  <a:ea typeface="Arial"/>
                  <a:cs typeface="Arial"/>
                  <a:sym typeface="Arial"/>
                </a:rPr>
                <a:t>The secretariat is hosted by South Africa through the Department of Science and Innovation (DSI) and is based at the South African Astronomical Observatory (SAAO).</a:t>
              </a:r>
              <a:endParaRPr/>
            </a:p>
          </p:txBody>
        </p:sp>
      </p:grpSp>
      <p:pic>
        <p:nvPicPr>
          <p:cNvPr id="126" name="Google Shape;126;p2" descr="A map of africa with blue text&#10;&#10;Description automatically generated"/>
          <p:cNvPicPr preferRelativeResize="0"/>
          <p:nvPr/>
        </p:nvPicPr>
        <p:blipFill rotWithShape="1">
          <a:blip r:embed="rId3">
            <a:alphaModFix/>
          </a:blip>
          <a:srcRect/>
          <a:stretch/>
        </p:blipFill>
        <p:spPr>
          <a:xfrm>
            <a:off x="0" y="1749490"/>
            <a:ext cx="4463819" cy="4463819"/>
          </a:xfrm>
          <a:prstGeom prst="rect">
            <a:avLst/>
          </a:prstGeom>
          <a:noFill/>
          <a:ln>
            <a:noFill/>
          </a:ln>
        </p:spPr>
      </p:pic>
      <p:sp>
        <p:nvSpPr>
          <p:cNvPr id="127" name="Google Shape;127;p2"/>
          <p:cNvSpPr txBox="1"/>
          <p:nvPr/>
        </p:nvSpPr>
        <p:spPr>
          <a:xfrm>
            <a:off x="-3004250" y="380876"/>
            <a:ext cx="10909640" cy="1368614"/>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en-US" sz="5400" b="1" i="0" u="none" strike="noStrike" cap="none">
                <a:solidFill>
                  <a:schemeClr val="dk1"/>
                </a:solidFill>
                <a:latin typeface="Play"/>
                <a:ea typeface="Play"/>
                <a:cs typeface="Play"/>
                <a:sym typeface="Play"/>
              </a:rPr>
              <a:t>What is AfAS?</a:t>
            </a:r>
            <a:endParaRPr sz="5400" b="0" i="0" u="none" strike="noStrike" cap="none">
              <a:solidFill>
                <a:schemeClr val="dk1"/>
              </a:solidFill>
              <a:latin typeface="Play"/>
              <a:ea typeface="Play"/>
              <a:cs typeface="Play"/>
              <a:sym typeface="Pl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grpSp>
        <p:nvGrpSpPr>
          <p:cNvPr id="133" name="Google Shape;133;p3"/>
          <p:cNvGrpSpPr/>
          <p:nvPr/>
        </p:nvGrpSpPr>
        <p:grpSpPr>
          <a:xfrm>
            <a:off x="4320474" y="556825"/>
            <a:ext cx="7871525" cy="6162949"/>
            <a:chOff x="0" y="0"/>
            <a:chExt cx="7871525" cy="6162949"/>
          </a:xfrm>
        </p:grpSpPr>
        <p:sp>
          <p:nvSpPr>
            <p:cNvPr id="134" name="Google Shape;134;p3"/>
            <p:cNvSpPr/>
            <p:nvPr/>
          </p:nvSpPr>
          <p:spPr>
            <a:xfrm>
              <a:off x="0" y="0"/>
              <a:ext cx="7871525" cy="673920"/>
            </a:xfrm>
            <a:prstGeom prst="roundRect">
              <a:avLst>
                <a:gd name="adj" fmla="val 16667"/>
              </a:avLst>
            </a:prstGeom>
            <a:solidFill>
              <a:srgbClr val="E77132"/>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txBox="1"/>
            <p:nvPr/>
          </p:nvSpPr>
          <p:spPr>
            <a:xfrm>
              <a:off x="32898" y="32898"/>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Strengthening the teaching of science, technology, engineering and mathematics in schools and the public through the use of astronomy and related fields </a:t>
              </a:r>
              <a:endParaRPr sz="1400" b="0" i="0" u="none" strike="noStrike" cap="none">
                <a:solidFill>
                  <a:schemeClr val="lt1"/>
                </a:solidFill>
                <a:latin typeface="Arial"/>
                <a:ea typeface="Arial"/>
                <a:cs typeface="Arial"/>
                <a:sym typeface="Arial"/>
              </a:endParaRPr>
            </a:p>
          </p:txBody>
        </p:sp>
        <p:sp>
          <p:nvSpPr>
            <p:cNvPr id="136" name="Google Shape;136;p3"/>
            <p:cNvSpPr/>
            <p:nvPr/>
          </p:nvSpPr>
          <p:spPr>
            <a:xfrm>
              <a:off x="0" y="764943"/>
              <a:ext cx="7871525" cy="673920"/>
            </a:xfrm>
            <a:prstGeom prst="roundRect">
              <a:avLst>
                <a:gd name="adj" fmla="val 16667"/>
              </a:avLst>
            </a:prstGeom>
            <a:solidFill>
              <a:schemeClr val="accent3"/>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txBox="1"/>
            <p:nvPr/>
          </p:nvSpPr>
          <p:spPr>
            <a:xfrm>
              <a:off x="32898" y="797841"/>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Using astronomy to attract African youth into Science, Technology, Engineering and Mathematics careers </a:t>
              </a:r>
              <a:endParaRPr sz="1400" b="0" i="0" u="none" strike="noStrike" cap="none">
                <a:solidFill>
                  <a:schemeClr val="lt1"/>
                </a:solidFill>
                <a:latin typeface="Arial"/>
                <a:ea typeface="Arial"/>
                <a:cs typeface="Arial"/>
                <a:sym typeface="Arial"/>
              </a:endParaRPr>
            </a:p>
          </p:txBody>
        </p:sp>
        <p:sp>
          <p:nvSpPr>
            <p:cNvPr id="138" name="Google Shape;138;p3"/>
            <p:cNvSpPr/>
            <p:nvPr/>
          </p:nvSpPr>
          <p:spPr>
            <a:xfrm>
              <a:off x="0" y="1601029"/>
              <a:ext cx="7871525" cy="673920"/>
            </a:xfrm>
            <a:prstGeom prst="roundRect">
              <a:avLst>
                <a:gd name="adj" fmla="val 16667"/>
              </a:avLst>
            </a:prstGeom>
            <a:solidFill>
              <a:srgbClr val="0F9BD4"/>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txBox="1"/>
            <p:nvPr/>
          </p:nvSpPr>
          <p:spPr>
            <a:xfrm>
              <a:off x="32898" y="1633927"/>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Increasing the number of African astronomers as well as the number of astronomers working in Africa </a:t>
              </a:r>
              <a:endParaRPr sz="1400" b="0" i="0" u="none" strike="noStrike" cap="none">
                <a:solidFill>
                  <a:schemeClr val="lt1"/>
                </a:solidFill>
                <a:latin typeface="Arial"/>
                <a:ea typeface="Arial"/>
                <a:cs typeface="Arial"/>
                <a:sym typeface="Arial"/>
              </a:endParaRPr>
            </a:p>
          </p:txBody>
        </p:sp>
        <p:sp>
          <p:nvSpPr>
            <p:cNvPr id="140" name="Google Shape;140;p3"/>
            <p:cNvSpPr/>
            <p:nvPr/>
          </p:nvSpPr>
          <p:spPr>
            <a:xfrm>
              <a:off x="0" y="2378629"/>
              <a:ext cx="7871525" cy="673920"/>
            </a:xfrm>
            <a:prstGeom prst="roundRect">
              <a:avLst>
                <a:gd name="adj" fmla="val 16667"/>
              </a:avLst>
            </a:prstGeom>
            <a:solidFill>
              <a:schemeClr val="accent5"/>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txBox="1"/>
            <p:nvPr/>
          </p:nvSpPr>
          <p:spPr>
            <a:xfrm>
              <a:off x="32898" y="2411527"/>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Facilitating the use of existing international astronomical facilities, and, where necessary, the development of new astronomical facilities in Africa </a:t>
              </a:r>
              <a:endParaRPr sz="1400" b="0" i="0" u="none" strike="noStrike" cap="none">
                <a:solidFill>
                  <a:schemeClr val="lt1"/>
                </a:solidFill>
                <a:latin typeface="Arial"/>
                <a:ea typeface="Arial"/>
                <a:cs typeface="Arial"/>
                <a:sym typeface="Arial"/>
              </a:endParaRPr>
            </a:p>
          </p:txBody>
        </p:sp>
        <p:sp>
          <p:nvSpPr>
            <p:cNvPr id="142" name="Google Shape;142;p3"/>
            <p:cNvSpPr/>
            <p:nvPr/>
          </p:nvSpPr>
          <p:spPr>
            <a:xfrm>
              <a:off x="0" y="3156229"/>
              <a:ext cx="7871525" cy="673920"/>
            </a:xfrm>
            <a:prstGeom prst="roundRect">
              <a:avLst>
                <a:gd name="adj" fmla="val 16667"/>
              </a:avLst>
            </a:prstGeom>
            <a:solidFill>
              <a:schemeClr val="accent6"/>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txBox="1"/>
            <p:nvPr/>
          </p:nvSpPr>
          <p:spPr>
            <a:xfrm>
              <a:off x="32898" y="3189127"/>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Encouraging the use of astronomy for socio-economic development </a:t>
              </a:r>
              <a:endParaRPr sz="1400" b="0" i="0" u="none" strike="noStrike" cap="none">
                <a:solidFill>
                  <a:schemeClr val="lt1"/>
                </a:solidFill>
                <a:latin typeface="Arial"/>
                <a:ea typeface="Arial"/>
                <a:cs typeface="Arial"/>
                <a:sym typeface="Arial"/>
              </a:endParaRPr>
            </a:p>
          </p:txBody>
        </p:sp>
        <p:sp>
          <p:nvSpPr>
            <p:cNvPr id="144" name="Google Shape;144;p3"/>
            <p:cNvSpPr/>
            <p:nvPr/>
          </p:nvSpPr>
          <p:spPr>
            <a:xfrm>
              <a:off x="0" y="3933829"/>
              <a:ext cx="7871525" cy="673920"/>
            </a:xfrm>
            <a:prstGeom prst="roundRect">
              <a:avLst>
                <a:gd name="adj" fmla="val 16667"/>
              </a:avLst>
            </a:prstGeom>
            <a:solidFill>
              <a:srgbClr val="E77132"/>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txBox="1"/>
            <p:nvPr/>
          </p:nvSpPr>
          <p:spPr>
            <a:xfrm>
              <a:off x="32898" y="3966727"/>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Cultivating and supporting collaboration among countries in Africa as well as collaborations between Africa and the rest of the world </a:t>
              </a:r>
              <a:endParaRPr sz="1400" b="0" i="0" u="none" strike="noStrike" cap="none">
                <a:solidFill>
                  <a:schemeClr val="lt1"/>
                </a:solidFill>
                <a:latin typeface="Arial"/>
                <a:ea typeface="Arial"/>
                <a:cs typeface="Arial"/>
                <a:sym typeface="Arial"/>
              </a:endParaRPr>
            </a:p>
          </p:txBody>
        </p:sp>
        <p:sp>
          <p:nvSpPr>
            <p:cNvPr id="146" name="Google Shape;146;p3"/>
            <p:cNvSpPr/>
            <p:nvPr/>
          </p:nvSpPr>
          <p:spPr>
            <a:xfrm>
              <a:off x="0" y="4711429"/>
              <a:ext cx="7871525" cy="673920"/>
            </a:xfrm>
            <a:prstGeom prst="roundRect">
              <a:avLst>
                <a:gd name="adj" fmla="val 16667"/>
              </a:avLst>
            </a:prstGeom>
            <a:solidFill>
              <a:schemeClr val="accent3"/>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txBox="1"/>
            <p:nvPr/>
          </p:nvSpPr>
          <p:spPr>
            <a:xfrm>
              <a:off x="32898" y="4744327"/>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Encouraging governmental and intergovernmental (AU) investment in astronomy related activities </a:t>
              </a:r>
              <a:endParaRPr sz="1400" b="0" i="0" u="none" strike="noStrike" cap="none">
                <a:solidFill>
                  <a:schemeClr val="lt1"/>
                </a:solidFill>
                <a:latin typeface="Arial"/>
                <a:ea typeface="Arial"/>
                <a:cs typeface="Arial"/>
                <a:sym typeface="Arial"/>
              </a:endParaRPr>
            </a:p>
          </p:txBody>
        </p:sp>
        <p:sp>
          <p:nvSpPr>
            <p:cNvPr id="148" name="Google Shape;148;p3"/>
            <p:cNvSpPr/>
            <p:nvPr/>
          </p:nvSpPr>
          <p:spPr>
            <a:xfrm>
              <a:off x="0" y="5489029"/>
              <a:ext cx="7871525" cy="673920"/>
            </a:xfrm>
            <a:prstGeom prst="roundRect">
              <a:avLst>
                <a:gd name="adj" fmla="val 16667"/>
              </a:avLst>
            </a:prstGeom>
            <a:solidFill>
              <a:srgbClr val="0F9BD4"/>
            </a:solidFill>
            <a:ln w="254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txBox="1"/>
            <p:nvPr/>
          </p:nvSpPr>
          <p:spPr>
            <a:xfrm>
              <a:off x="32898" y="5521927"/>
              <a:ext cx="7805729" cy="608124"/>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Play"/>
                <a:buNone/>
              </a:pPr>
              <a:r>
                <a:rPr lang="en-US" sz="1400" b="0" i="0" u="none" strike="noStrike" cap="none">
                  <a:solidFill>
                    <a:schemeClr val="lt1"/>
                  </a:solidFill>
                  <a:latin typeface="Arial"/>
                  <a:ea typeface="Arial"/>
                  <a:cs typeface="Arial"/>
                  <a:sym typeface="Arial"/>
                </a:rPr>
                <a:t>Inspiring and retaining underrepresented groups to study astronomy </a:t>
              </a:r>
              <a:endParaRPr sz="1400" b="0" i="0" u="none" strike="noStrike" cap="none">
                <a:solidFill>
                  <a:schemeClr val="lt1"/>
                </a:solidFill>
                <a:latin typeface="Arial"/>
                <a:ea typeface="Arial"/>
                <a:cs typeface="Arial"/>
                <a:sym typeface="Arial"/>
              </a:endParaRPr>
            </a:p>
          </p:txBody>
        </p:sp>
      </p:grpSp>
      <p:sp>
        <p:nvSpPr>
          <p:cNvPr id="150" name="Google Shape;150;p3"/>
          <p:cNvSpPr txBox="1"/>
          <p:nvPr/>
        </p:nvSpPr>
        <p:spPr>
          <a:xfrm>
            <a:off x="-16870" y="0"/>
            <a:ext cx="4384788" cy="748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267" b="1" i="0" u="none" strike="noStrike" cap="none">
                <a:solidFill>
                  <a:schemeClr val="dk1"/>
                </a:solidFill>
                <a:latin typeface="Arial"/>
                <a:ea typeface="Arial"/>
                <a:cs typeface="Arial"/>
                <a:sym typeface="Arial"/>
              </a:rPr>
              <a:t>Our Objectives</a:t>
            </a:r>
            <a:endParaRPr/>
          </a:p>
        </p:txBody>
      </p:sp>
      <p:pic>
        <p:nvPicPr>
          <p:cNvPr id="151" name="Google Shape;151;p3" descr="Icon&#10;&#10;Description automatically generated with medium confidence"/>
          <p:cNvPicPr preferRelativeResize="0"/>
          <p:nvPr/>
        </p:nvPicPr>
        <p:blipFill rotWithShape="1">
          <a:blip r:embed="rId3">
            <a:alphaModFix/>
          </a:blip>
          <a:srcRect/>
          <a:stretch/>
        </p:blipFill>
        <p:spPr>
          <a:xfrm>
            <a:off x="0" y="1860635"/>
            <a:ext cx="1429341" cy="1429341"/>
          </a:xfrm>
          <a:prstGeom prst="rect">
            <a:avLst/>
          </a:prstGeom>
          <a:noFill/>
          <a:ln>
            <a:noFill/>
          </a:ln>
        </p:spPr>
      </p:pic>
      <p:pic>
        <p:nvPicPr>
          <p:cNvPr id="152" name="Google Shape;152;p3" descr="Logo, icon&#10;&#10;Description automatically generated with medium confidence"/>
          <p:cNvPicPr preferRelativeResize="0"/>
          <p:nvPr/>
        </p:nvPicPr>
        <p:blipFill rotWithShape="1">
          <a:blip r:embed="rId4">
            <a:alphaModFix/>
          </a:blip>
          <a:srcRect/>
          <a:stretch/>
        </p:blipFill>
        <p:spPr>
          <a:xfrm>
            <a:off x="-78610" y="872788"/>
            <a:ext cx="4460824" cy="812777"/>
          </a:xfrm>
          <a:prstGeom prst="rect">
            <a:avLst/>
          </a:prstGeom>
          <a:noFill/>
          <a:ln>
            <a:noFill/>
          </a:ln>
        </p:spPr>
      </p:pic>
      <p:pic>
        <p:nvPicPr>
          <p:cNvPr id="153" name="Google Shape;153;p3" descr="Icon&#10;&#10;Description automatically generated"/>
          <p:cNvPicPr preferRelativeResize="0"/>
          <p:nvPr/>
        </p:nvPicPr>
        <p:blipFill rotWithShape="1">
          <a:blip r:embed="rId5">
            <a:alphaModFix/>
          </a:blip>
          <a:srcRect/>
          <a:stretch/>
        </p:blipFill>
        <p:spPr>
          <a:xfrm>
            <a:off x="1437130" y="1860634"/>
            <a:ext cx="1429343" cy="1429343"/>
          </a:xfrm>
          <a:prstGeom prst="rect">
            <a:avLst/>
          </a:prstGeom>
          <a:noFill/>
          <a:ln>
            <a:noFill/>
          </a:ln>
        </p:spPr>
      </p:pic>
      <p:pic>
        <p:nvPicPr>
          <p:cNvPr id="154" name="Google Shape;154;p3" descr="Icon&#10;&#10;Description automatically generated"/>
          <p:cNvPicPr preferRelativeResize="0"/>
          <p:nvPr/>
        </p:nvPicPr>
        <p:blipFill rotWithShape="1">
          <a:blip r:embed="rId6">
            <a:alphaModFix/>
          </a:blip>
          <a:srcRect/>
          <a:stretch/>
        </p:blipFill>
        <p:spPr>
          <a:xfrm>
            <a:off x="2891131" y="1860634"/>
            <a:ext cx="1429343" cy="1429343"/>
          </a:xfrm>
          <a:prstGeom prst="rect">
            <a:avLst/>
          </a:prstGeom>
          <a:noFill/>
          <a:ln>
            <a:noFill/>
          </a:ln>
        </p:spPr>
      </p:pic>
      <p:pic>
        <p:nvPicPr>
          <p:cNvPr id="155" name="Google Shape;155;p3" descr="Icon&#10;&#10;Description automatically generated"/>
          <p:cNvPicPr preferRelativeResize="0"/>
          <p:nvPr/>
        </p:nvPicPr>
        <p:blipFill rotWithShape="1">
          <a:blip r:embed="rId7">
            <a:alphaModFix/>
          </a:blip>
          <a:srcRect/>
          <a:stretch/>
        </p:blipFill>
        <p:spPr>
          <a:xfrm>
            <a:off x="7179" y="3429000"/>
            <a:ext cx="1429341" cy="1429341"/>
          </a:xfrm>
          <a:prstGeom prst="rect">
            <a:avLst/>
          </a:prstGeom>
          <a:noFill/>
          <a:ln>
            <a:noFill/>
          </a:ln>
        </p:spPr>
      </p:pic>
      <p:pic>
        <p:nvPicPr>
          <p:cNvPr id="156" name="Google Shape;156;p3" descr="Shape&#10;&#10;Description automatically generated with medium confidence"/>
          <p:cNvPicPr preferRelativeResize="0"/>
          <p:nvPr/>
        </p:nvPicPr>
        <p:blipFill rotWithShape="1">
          <a:blip r:embed="rId8">
            <a:alphaModFix/>
          </a:blip>
          <a:srcRect/>
          <a:stretch/>
        </p:blipFill>
        <p:spPr>
          <a:xfrm>
            <a:off x="1460845" y="3568024"/>
            <a:ext cx="1426464" cy="1426464"/>
          </a:xfrm>
          <a:prstGeom prst="rect">
            <a:avLst/>
          </a:prstGeom>
          <a:noFill/>
          <a:ln>
            <a:noFill/>
          </a:ln>
        </p:spPr>
      </p:pic>
      <p:pic>
        <p:nvPicPr>
          <p:cNvPr id="157" name="Google Shape;157;p3" descr="Logo&#10;&#10;Description automatically generated"/>
          <p:cNvPicPr preferRelativeResize="0"/>
          <p:nvPr/>
        </p:nvPicPr>
        <p:blipFill rotWithShape="1">
          <a:blip r:embed="rId9">
            <a:alphaModFix/>
          </a:blip>
          <a:srcRect/>
          <a:stretch/>
        </p:blipFill>
        <p:spPr>
          <a:xfrm>
            <a:off x="2887309" y="3630445"/>
            <a:ext cx="1429343" cy="1429343"/>
          </a:xfrm>
          <a:prstGeom prst="rect">
            <a:avLst/>
          </a:prstGeom>
          <a:noFill/>
          <a:ln>
            <a:noFill/>
          </a:ln>
        </p:spPr>
      </p:pic>
      <p:pic>
        <p:nvPicPr>
          <p:cNvPr id="158" name="Google Shape;158;p3" descr="A picture containing company name&#10;&#10;Description automatically generated"/>
          <p:cNvPicPr preferRelativeResize="0"/>
          <p:nvPr/>
        </p:nvPicPr>
        <p:blipFill rotWithShape="1">
          <a:blip r:embed="rId10">
            <a:alphaModFix/>
          </a:blip>
          <a:srcRect/>
          <a:stretch/>
        </p:blipFill>
        <p:spPr>
          <a:xfrm>
            <a:off x="7179" y="5297715"/>
            <a:ext cx="1427403" cy="1427403"/>
          </a:xfrm>
          <a:prstGeom prst="rect">
            <a:avLst/>
          </a:prstGeom>
          <a:noFill/>
          <a:ln>
            <a:noFill/>
          </a:ln>
        </p:spPr>
      </p:pic>
      <p:pic>
        <p:nvPicPr>
          <p:cNvPr id="159" name="Google Shape;159;p3" descr="Icon&#10;&#10;Description automatically generated"/>
          <p:cNvPicPr preferRelativeResize="0"/>
          <p:nvPr/>
        </p:nvPicPr>
        <p:blipFill rotWithShape="1">
          <a:blip r:embed="rId11">
            <a:alphaModFix/>
          </a:blip>
          <a:srcRect/>
          <a:stretch/>
        </p:blipFill>
        <p:spPr>
          <a:xfrm>
            <a:off x="1462792" y="5338201"/>
            <a:ext cx="1427403" cy="142740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4"/>
        <p:cNvGrpSpPr/>
        <p:nvPr/>
      </p:nvGrpSpPr>
      <p:grpSpPr>
        <a:xfrm>
          <a:off x="0" y="0"/>
          <a:ext cx="0" cy="0"/>
          <a:chOff x="0" y="0"/>
          <a:chExt cx="0" cy="0"/>
        </a:xfrm>
      </p:grpSpPr>
      <p:sp>
        <p:nvSpPr>
          <p:cNvPr id="165" name="Google Shape;165;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Arial"/>
              <a:ea typeface="Arial"/>
              <a:cs typeface="Arial"/>
              <a:sym typeface="Arial"/>
            </a:endParaRPr>
          </a:p>
        </p:txBody>
      </p:sp>
      <p:sp>
        <p:nvSpPr>
          <p:cNvPr id="166" name="Google Shape;166;p4"/>
          <p:cNvSpPr/>
          <p:nvPr/>
        </p:nvSpPr>
        <p:spPr>
          <a:xfrm flipH="1">
            <a:off x="2" y="492"/>
            <a:ext cx="12191998" cy="1575955"/>
          </a:xfrm>
          <a:prstGeom prst="rect">
            <a:avLst/>
          </a:prstGeom>
          <a:gradFill>
            <a:gsLst>
              <a:gs pos="0">
                <a:srgbClr val="0A2F41"/>
              </a:gs>
              <a:gs pos="100000">
                <a:srgbClr val="0F47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7" name="Google Shape;167;p4"/>
          <p:cNvSpPr/>
          <p:nvPr/>
        </p:nvSpPr>
        <p:spPr>
          <a:xfrm rot="10800000" flipH="1">
            <a:off x="8128857" y="35"/>
            <a:ext cx="4063143" cy="1576412"/>
          </a:xfrm>
          <a:prstGeom prst="rect">
            <a:avLst/>
          </a:prstGeom>
          <a:gradFill>
            <a:gsLst>
              <a:gs pos="0">
                <a:srgbClr val="0A2F41">
                  <a:alpha val="67843"/>
                </a:srgbClr>
              </a:gs>
              <a:gs pos="19000">
                <a:srgbClr val="0A2F41">
                  <a:alpha val="67843"/>
                </a:srgbClr>
              </a:gs>
              <a:gs pos="100000">
                <a:srgbClr val="156082">
                  <a:alpha val="78824"/>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8" name="Google Shape;168;p4"/>
          <p:cNvSpPr/>
          <p:nvPr/>
        </p:nvSpPr>
        <p:spPr>
          <a:xfrm rot="5400000">
            <a:off x="5307778" y="-5307777"/>
            <a:ext cx="1576446" cy="12192001"/>
          </a:xfrm>
          <a:prstGeom prst="rect">
            <a:avLst/>
          </a:prstGeom>
          <a:gradFill>
            <a:gsLst>
              <a:gs pos="0">
                <a:srgbClr val="000000">
                  <a:alpha val="0"/>
                </a:srgbClr>
              </a:gs>
              <a:gs pos="16000">
                <a:srgbClr val="000000">
                  <a:alpha val="0"/>
                </a:srgbClr>
              </a:gs>
              <a:gs pos="99000">
                <a:srgbClr val="000000">
                  <a:alpha val="87059"/>
                </a:srgbClr>
              </a:gs>
              <a:gs pos="100000">
                <a:srgbClr val="000000">
                  <a:alpha val="87059"/>
                </a:srgbClr>
              </a:gs>
            </a:gsLst>
            <a:lin ang="11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9" name="Google Shape;169;p4"/>
          <p:cNvSpPr/>
          <p:nvPr/>
        </p:nvSpPr>
        <p:spPr>
          <a:xfrm>
            <a:off x="3825434" y="986"/>
            <a:ext cx="4303422" cy="1575461"/>
          </a:xfrm>
          <a:prstGeom prst="rect">
            <a:avLst/>
          </a:prstGeom>
          <a:gradFill>
            <a:gsLst>
              <a:gs pos="0">
                <a:srgbClr val="156082">
                  <a:alpha val="16863"/>
                </a:srgbClr>
              </a:gs>
              <a:gs pos="74000">
                <a:srgbClr val="0A2F41">
                  <a:alpha val="0"/>
                </a:srgbClr>
              </a:gs>
              <a:gs pos="100000">
                <a:srgbClr val="0A2F41">
                  <a:alpha val="0"/>
                </a:srgbClr>
              </a:gs>
            </a:gsLst>
            <a:lin ang="14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0" name="Google Shape;170;p4"/>
          <p:cNvSpPr txBox="1">
            <a:spLocks noGrp="1"/>
          </p:cNvSpPr>
          <p:nvPr>
            <p:ph type="title"/>
          </p:nvPr>
        </p:nvSpPr>
        <p:spPr>
          <a:xfrm>
            <a:off x="699714" y="353160"/>
            <a:ext cx="7091300" cy="89858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400"/>
              <a:buFont typeface="Play"/>
              <a:buNone/>
            </a:pPr>
            <a:r>
              <a:rPr lang="en-US" sz="3400" b="1">
                <a:solidFill>
                  <a:srgbClr val="FFFFFF"/>
                </a:solidFill>
              </a:rPr>
              <a:t>AfAS Structures: </a:t>
            </a:r>
            <a:r>
              <a:rPr lang="en-US" sz="3400">
                <a:solidFill>
                  <a:srgbClr val="FFFFFF"/>
                </a:solidFill>
              </a:rPr>
              <a:t>Executive Committee</a:t>
            </a:r>
            <a:endParaRPr/>
          </a:p>
        </p:txBody>
      </p:sp>
      <p:pic>
        <p:nvPicPr>
          <p:cNvPr id="171" name="Google Shape;171;p4"/>
          <p:cNvPicPr preferRelativeResize="0"/>
          <p:nvPr/>
        </p:nvPicPr>
        <p:blipFill rotWithShape="1">
          <a:blip r:embed="rId3">
            <a:alphaModFix/>
          </a:blip>
          <a:srcRect/>
          <a:stretch/>
        </p:blipFill>
        <p:spPr>
          <a:xfrm>
            <a:off x="97327" y="2427934"/>
            <a:ext cx="5749509" cy="3061613"/>
          </a:xfrm>
          <a:prstGeom prst="rect">
            <a:avLst/>
          </a:prstGeom>
          <a:noFill/>
          <a:ln>
            <a:noFill/>
          </a:ln>
        </p:spPr>
      </p:pic>
      <p:pic>
        <p:nvPicPr>
          <p:cNvPr id="172" name="Google Shape;172;p4"/>
          <p:cNvPicPr preferRelativeResize="0"/>
          <p:nvPr/>
        </p:nvPicPr>
        <p:blipFill rotWithShape="1">
          <a:blip r:embed="rId4">
            <a:alphaModFix/>
          </a:blip>
          <a:srcRect/>
          <a:stretch/>
        </p:blipFill>
        <p:spPr>
          <a:xfrm>
            <a:off x="6202946" y="2427934"/>
            <a:ext cx="5749508" cy="307598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
        <p:cNvGrpSpPr/>
        <p:nvPr/>
      </p:nvGrpSpPr>
      <p:grpSpPr>
        <a:xfrm>
          <a:off x="0" y="0"/>
          <a:ext cx="0" cy="0"/>
          <a:chOff x="0" y="0"/>
          <a:chExt cx="0" cy="0"/>
        </a:xfrm>
      </p:grpSpPr>
      <p:sp>
        <p:nvSpPr>
          <p:cNvPr id="178" name="Google Shape;178;p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9" name="Google Shape;179;p5"/>
          <p:cNvSpPr/>
          <p:nvPr/>
        </p:nvSpPr>
        <p:spPr>
          <a:xfrm rot="5400000" flipH="1">
            <a:off x="-1417539" y="1417538"/>
            <a:ext cx="6875818" cy="4040744"/>
          </a:xfrm>
          <a:prstGeom prst="rect">
            <a:avLst/>
          </a:prstGeom>
          <a:gradFill>
            <a:gsLst>
              <a:gs pos="0">
                <a:srgbClr val="000000"/>
              </a:gs>
              <a:gs pos="100000">
                <a:srgbClr val="0F4761"/>
              </a:gs>
            </a:gsLst>
            <a:lin ang="18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0" name="Google Shape;180;p5"/>
          <p:cNvSpPr/>
          <p:nvPr/>
        </p:nvSpPr>
        <p:spPr>
          <a:xfrm rot="-5400000">
            <a:off x="-158495" y="2660473"/>
            <a:ext cx="4355594" cy="4038603"/>
          </a:xfrm>
          <a:prstGeom prst="rect">
            <a:avLst/>
          </a:prstGeom>
          <a:gradFill>
            <a:gsLst>
              <a:gs pos="0">
                <a:srgbClr val="156082">
                  <a:alpha val="50196"/>
                </a:srgbClr>
              </a:gs>
              <a:gs pos="100000">
                <a:srgbClr val="0A2F41">
                  <a:alpha val="0"/>
                </a:srgbClr>
              </a:gs>
            </a:gsLst>
            <a:lin ang="11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1" name="Google Shape;181;p5"/>
          <p:cNvSpPr/>
          <p:nvPr/>
        </p:nvSpPr>
        <p:spPr>
          <a:xfrm rot="-5400000" flipH="1">
            <a:off x="-1180882" y="1638085"/>
            <a:ext cx="6857572" cy="3581401"/>
          </a:xfrm>
          <a:prstGeom prst="rect">
            <a:avLst/>
          </a:prstGeom>
          <a:gradFill>
            <a:gsLst>
              <a:gs pos="0">
                <a:srgbClr val="000000">
                  <a:alpha val="58824"/>
                </a:srgbClr>
              </a:gs>
              <a:gs pos="69000">
                <a:srgbClr val="156082">
                  <a:alpha val="0"/>
                </a:srgbClr>
              </a:gs>
              <a:gs pos="100000">
                <a:srgbClr val="156082">
                  <a:alpha val="0"/>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2" name="Google Shape;182;p5"/>
          <p:cNvSpPr/>
          <p:nvPr/>
        </p:nvSpPr>
        <p:spPr>
          <a:xfrm rot="6097846">
            <a:off x="-747355" y="1201312"/>
            <a:ext cx="4808302" cy="4088666"/>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B0E1">
                  <a:alpha val="0"/>
                </a:srgbClr>
              </a:gs>
              <a:gs pos="39000">
                <a:srgbClr val="43B0E1">
                  <a:alpha val="0"/>
                </a:srgbClr>
              </a:gs>
              <a:gs pos="100000">
                <a:srgbClr val="0F4761">
                  <a:alpha val="25882"/>
                </a:srgbClr>
              </a:gs>
            </a:gsLst>
            <a:lin ang="18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3" name="Google Shape;183;p5"/>
          <p:cNvSpPr txBox="1">
            <a:spLocks noGrp="1"/>
          </p:cNvSpPr>
          <p:nvPr>
            <p:ph type="title"/>
          </p:nvPr>
        </p:nvSpPr>
        <p:spPr>
          <a:xfrm>
            <a:off x="660051" y="2767100"/>
            <a:ext cx="3214800" cy="3072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FFF"/>
              </a:buClr>
              <a:buSzPts val="4000"/>
              <a:buFont typeface="Play"/>
              <a:buNone/>
            </a:pPr>
            <a:r>
              <a:rPr lang="en-US" sz="4000" b="1">
                <a:solidFill>
                  <a:srgbClr val="FFFFFF"/>
                </a:solidFill>
                <a:latin typeface="Play"/>
                <a:ea typeface="Play"/>
                <a:cs typeface="Play"/>
                <a:sym typeface="Play"/>
              </a:rPr>
              <a:t>AfAS Structures: </a:t>
            </a:r>
            <a:r>
              <a:rPr lang="en-US" sz="4000">
                <a:solidFill>
                  <a:srgbClr val="FFFFFF"/>
                </a:solidFill>
                <a:latin typeface="Play"/>
                <a:ea typeface="Play"/>
                <a:cs typeface="Play"/>
                <a:sym typeface="Play"/>
              </a:rPr>
              <a:t>Committees</a:t>
            </a:r>
            <a:endParaRPr/>
          </a:p>
        </p:txBody>
      </p:sp>
      <p:pic>
        <p:nvPicPr>
          <p:cNvPr id="184" name="Google Shape;184;p5"/>
          <p:cNvPicPr preferRelativeResize="0"/>
          <p:nvPr/>
        </p:nvPicPr>
        <p:blipFill rotWithShape="1">
          <a:blip r:embed="rId3">
            <a:alphaModFix/>
          </a:blip>
          <a:srcRect/>
          <a:stretch/>
        </p:blipFill>
        <p:spPr>
          <a:xfrm>
            <a:off x="4895962" y="467208"/>
            <a:ext cx="6438679" cy="5923584"/>
          </a:xfrm>
          <a:prstGeom prst="rect">
            <a:avLst/>
          </a:prstGeom>
          <a:noFill/>
          <a:ln>
            <a:noFill/>
          </a:ln>
        </p:spPr>
      </p:pic>
      <p:sp>
        <p:nvSpPr>
          <p:cNvPr id="185" name="Google Shape;185;p5"/>
          <p:cNvSpPr/>
          <p:nvPr/>
        </p:nvSpPr>
        <p:spPr>
          <a:xfrm>
            <a:off x="9303026" y="357808"/>
            <a:ext cx="755374" cy="180538"/>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86" name="Google Shape;186;p5" descr="African Planetarium Association APA | Cape Town"/>
          <p:cNvPicPr preferRelativeResize="0"/>
          <p:nvPr/>
        </p:nvPicPr>
        <p:blipFill rotWithShape="1">
          <a:blip r:embed="rId4">
            <a:alphaModFix/>
          </a:blip>
          <a:srcRect/>
          <a:stretch/>
        </p:blipFill>
        <p:spPr>
          <a:xfrm>
            <a:off x="4151761" y="1110172"/>
            <a:ext cx="1644650" cy="1231900"/>
          </a:xfrm>
          <a:prstGeom prst="rect">
            <a:avLst/>
          </a:prstGeom>
          <a:noFill/>
          <a:ln>
            <a:noFill/>
          </a:ln>
        </p:spPr>
      </p:pic>
      <p:pic>
        <p:nvPicPr>
          <p:cNvPr id="187" name="Google Shape;187;p5" descr="2nd AERAP Africa-Europe Science and Innovation Forum: March 7-10 |  AfricaConnect3"/>
          <p:cNvPicPr preferRelativeResize="0"/>
          <p:nvPr/>
        </p:nvPicPr>
        <p:blipFill rotWithShape="1">
          <a:blip r:embed="rId5">
            <a:alphaModFix/>
          </a:blip>
          <a:srcRect/>
          <a:stretch/>
        </p:blipFill>
        <p:spPr>
          <a:xfrm>
            <a:off x="9302486" y="6031269"/>
            <a:ext cx="2857500" cy="844550"/>
          </a:xfrm>
          <a:prstGeom prst="rect">
            <a:avLst/>
          </a:prstGeom>
          <a:noFill/>
          <a:ln>
            <a:noFill/>
          </a:ln>
        </p:spPr>
      </p:pic>
      <p:cxnSp>
        <p:nvCxnSpPr>
          <p:cNvPr id="188" name="Google Shape;188;p5"/>
          <p:cNvCxnSpPr/>
          <p:nvPr/>
        </p:nvCxnSpPr>
        <p:spPr>
          <a:xfrm rot="10800000">
            <a:off x="5348377" y="1984075"/>
            <a:ext cx="2104846" cy="1261570"/>
          </a:xfrm>
          <a:prstGeom prst="straightConnector1">
            <a:avLst/>
          </a:prstGeom>
          <a:noFill/>
          <a:ln w="19050" cap="flat" cmpd="sng">
            <a:solidFill>
              <a:srgbClr val="0070C0"/>
            </a:solidFill>
            <a:prstDash val="solid"/>
            <a:miter lim="8000"/>
            <a:headEnd type="none" w="sm" len="sm"/>
            <a:tailEnd type="none" w="sm" len="sm"/>
          </a:ln>
        </p:spPr>
      </p:cxnSp>
      <p:cxnSp>
        <p:nvCxnSpPr>
          <p:cNvPr id="189" name="Google Shape;189;p5"/>
          <p:cNvCxnSpPr/>
          <p:nvPr/>
        </p:nvCxnSpPr>
        <p:spPr>
          <a:xfrm rot="10800000">
            <a:off x="9005977" y="4138914"/>
            <a:ext cx="1915065" cy="2251878"/>
          </a:xfrm>
          <a:prstGeom prst="straightConnector1">
            <a:avLst/>
          </a:prstGeom>
          <a:noFill/>
          <a:ln w="19050" cap="flat" cmpd="sng">
            <a:solidFill>
              <a:srgbClr val="0070C0"/>
            </a:solidFill>
            <a:prstDash val="solid"/>
            <a:miter lim="8000"/>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6" name="Google Shape;196;p6"/>
          <p:cNvSpPr/>
          <p:nvPr/>
        </p:nvSpPr>
        <p:spPr>
          <a:xfrm rot="5400000" flipH="1">
            <a:off x="-1417539" y="1417538"/>
            <a:ext cx="6875818" cy="4040744"/>
          </a:xfrm>
          <a:prstGeom prst="rect">
            <a:avLst/>
          </a:prstGeom>
          <a:gradFill>
            <a:gsLst>
              <a:gs pos="0">
                <a:srgbClr val="000000"/>
              </a:gs>
              <a:gs pos="100000">
                <a:srgbClr val="0F4761"/>
              </a:gs>
            </a:gsLst>
            <a:lin ang="18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7" name="Google Shape;197;p6"/>
          <p:cNvSpPr/>
          <p:nvPr/>
        </p:nvSpPr>
        <p:spPr>
          <a:xfrm rot="-5400000">
            <a:off x="-158495" y="2660473"/>
            <a:ext cx="4355594" cy="4038603"/>
          </a:xfrm>
          <a:prstGeom prst="rect">
            <a:avLst/>
          </a:prstGeom>
          <a:gradFill>
            <a:gsLst>
              <a:gs pos="0">
                <a:srgbClr val="156082">
                  <a:alpha val="50196"/>
                </a:srgbClr>
              </a:gs>
              <a:gs pos="100000">
                <a:srgbClr val="0A2F41">
                  <a:alpha val="0"/>
                </a:srgbClr>
              </a:gs>
            </a:gsLst>
            <a:lin ang="11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8" name="Google Shape;198;p6"/>
          <p:cNvSpPr/>
          <p:nvPr/>
        </p:nvSpPr>
        <p:spPr>
          <a:xfrm rot="-5400000" flipH="1">
            <a:off x="-1180882" y="1638085"/>
            <a:ext cx="6857572" cy="3581401"/>
          </a:xfrm>
          <a:prstGeom prst="rect">
            <a:avLst/>
          </a:prstGeom>
          <a:gradFill>
            <a:gsLst>
              <a:gs pos="0">
                <a:srgbClr val="000000">
                  <a:alpha val="58824"/>
                </a:srgbClr>
              </a:gs>
              <a:gs pos="69000">
                <a:srgbClr val="156082">
                  <a:alpha val="0"/>
                </a:srgbClr>
              </a:gs>
              <a:gs pos="100000">
                <a:srgbClr val="156082">
                  <a:alpha val="0"/>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9" name="Google Shape;199;p6"/>
          <p:cNvSpPr/>
          <p:nvPr/>
        </p:nvSpPr>
        <p:spPr>
          <a:xfrm rot="6097846">
            <a:off x="-747355" y="1201312"/>
            <a:ext cx="4808302" cy="4088666"/>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43B0E1">
                  <a:alpha val="0"/>
                </a:srgbClr>
              </a:gs>
              <a:gs pos="39000">
                <a:srgbClr val="43B0E1">
                  <a:alpha val="0"/>
                </a:srgbClr>
              </a:gs>
              <a:gs pos="100000">
                <a:srgbClr val="0F4761">
                  <a:alpha val="25882"/>
                </a:srgbClr>
              </a:gs>
            </a:gsLst>
            <a:lin ang="18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0" name="Google Shape;200;p6"/>
          <p:cNvSpPr txBox="1">
            <a:spLocks noGrp="1"/>
          </p:cNvSpPr>
          <p:nvPr>
            <p:ph type="title"/>
          </p:nvPr>
        </p:nvSpPr>
        <p:spPr>
          <a:xfrm>
            <a:off x="660051" y="2767100"/>
            <a:ext cx="3214800" cy="3072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latin typeface="Play"/>
                <a:ea typeface="Play"/>
                <a:cs typeface="Play"/>
                <a:sym typeface="Play"/>
              </a:rPr>
              <a:t>AfAS membership</a:t>
            </a:r>
            <a:endParaRPr/>
          </a:p>
        </p:txBody>
      </p:sp>
      <p:pic>
        <p:nvPicPr>
          <p:cNvPr id="201" name="Google Shape;201;p6"/>
          <p:cNvPicPr preferRelativeResize="0"/>
          <p:nvPr/>
        </p:nvPicPr>
        <p:blipFill rotWithShape="1">
          <a:blip r:embed="rId3">
            <a:alphaModFix/>
          </a:blip>
          <a:srcRect/>
          <a:stretch/>
        </p:blipFill>
        <p:spPr>
          <a:xfrm>
            <a:off x="4502428" y="493540"/>
            <a:ext cx="7225748" cy="58709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pic>
        <p:nvPicPr>
          <p:cNvPr id="207" name="Google Shape;207;p7"/>
          <p:cNvPicPr preferRelativeResize="0"/>
          <p:nvPr/>
        </p:nvPicPr>
        <p:blipFill rotWithShape="1">
          <a:blip r:embed="rId3">
            <a:alphaModFix/>
          </a:blip>
          <a:srcRect l="19325" r="7784" b="1"/>
          <a:stretch/>
        </p:blipFill>
        <p:spPr>
          <a:xfrm>
            <a:off x="6176433" y="10"/>
            <a:ext cx="6015567" cy="3920034"/>
          </a:xfrm>
          <a:custGeom>
            <a:avLst/>
            <a:gdLst/>
            <a:ahLst/>
            <a:cxnLst/>
            <a:rect l="l" t="t" r="r" b="b"/>
            <a:pathLst>
              <a:path w="6015567" h="3920044" extrusionOk="0">
                <a:moveTo>
                  <a:pt x="0" y="0"/>
                </a:moveTo>
                <a:lnTo>
                  <a:pt x="6015567" y="0"/>
                </a:lnTo>
                <a:lnTo>
                  <a:pt x="6015567" y="3920044"/>
                </a:lnTo>
                <a:lnTo>
                  <a:pt x="2469659" y="3920044"/>
                </a:lnTo>
                <a:lnTo>
                  <a:pt x="2469659" y="3103224"/>
                </a:lnTo>
                <a:lnTo>
                  <a:pt x="0" y="3103224"/>
                </a:lnTo>
                <a:close/>
              </a:path>
            </a:pathLst>
          </a:custGeom>
          <a:noFill/>
          <a:ln>
            <a:noFill/>
          </a:ln>
        </p:spPr>
      </p:pic>
      <p:pic>
        <p:nvPicPr>
          <p:cNvPr id="208" name="Google Shape;208;p7"/>
          <p:cNvPicPr preferRelativeResize="0"/>
          <p:nvPr/>
        </p:nvPicPr>
        <p:blipFill rotWithShape="1">
          <a:blip r:embed="rId4">
            <a:alphaModFix/>
          </a:blip>
          <a:srcRect r="4893" b="-4"/>
          <a:stretch/>
        </p:blipFill>
        <p:spPr>
          <a:xfrm>
            <a:off x="20" y="4069976"/>
            <a:ext cx="3535311" cy="2788023"/>
          </a:xfrm>
          <a:prstGeom prst="rect">
            <a:avLst/>
          </a:prstGeom>
          <a:noFill/>
          <a:ln>
            <a:noFill/>
          </a:ln>
        </p:spPr>
      </p:pic>
      <p:pic>
        <p:nvPicPr>
          <p:cNvPr id="209" name="Google Shape;209;p7"/>
          <p:cNvPicPr preferRelativeResize="0"/>
          <p:nvPr/>
        </p:nvPicPr>
        <p:blipFill rotWithShape="1">
          <a:blip r:embed="rId5">
            <a:alphaModFix/>
          </a:blip>
          <a:srcRect t="6308" r="2" b="2"/>
          <a:stretch/>
        </p:blipFill>
        <p:spPr>
          <a:xfrm>
            <a:off x="3696199" y="3257176"/>
            <a:ext cx="4789093" cy="3600824"/>
          </a:xfrm>
          <a:prstGeom prst="rect">
            <a:avLst/>
          </a:prstGeom>
          <a:noFill/>
          <a:ln>
            <a:noFill/>
          </a:ln>
        </p:spPr>
      </p:pic>
      <p:pic>
        <p:nvPicPr>
          <p:cNvPr id="210" name="Google Shape;210;p7"/>
          <p:cNvPicPr preferRelativeResize="0"/>
          <p:nvPr/>
        </p:nvPicPr>
        <p:blipFill rotWithShape="1">
          <a:blip r:embed="rId6">
            <a:alphaModFix/>
          </a:blip>
          <a:srcRect t="8967" r="1" b="4147"/>
          <a:stretch/>
        </p:blipFill>
        <p:spPr>
          <a:xfrm>
            <a:off x="1" y="10"/>
            <a:ext cx="6015567" cy="3920034"/>
          </a:xfrm>
          <a:custGeom>
            <a:avLst/>
            <a:gdLst/>
            <a:ahLst/>
            <a:cxnLst/>
            <a:rect l="l" t="t" r="r" b="b"/>
            <a:pathLst>
              <a:path w="6015567" h="3920044" extrusionOk="0">
                <a:moveTo>
                  <a:pt x="0" y="0"/>
                </a:moveTo>
                <a:lnTo>
                  <a:pt x="6015567" y="0"/>
                </a:lnTo>
                <a:lnTo>
                  <a:pt x="6015567" y="3103224"/>
                </a:lnTo>
                <a:lnTo>
                  <a:pt x="3545908" y="3103224"/>
                </a:lnTo>
                <a:lnTo>
                  <a:pt x="3545908" y="3920044"/>
                </a:lnTo>
                <a:lnTo>
                  <a:pt x="0" y="3920044"/>
                </a:lnTo>
                <a:close/>
              </a:path>
            </a:pathLst>
          </a:custGeom>
          <a:noFill/>
          <a:ln>
            <a:noFill/>
          </a:ln>
        </p:spPr>
      </p:pic>
      <p:pic>
        <p:nvPicPr>
          <p:cNvPr id="211" name="Google Shape;211;p7"/>
          <p:cNvPicPr preferRelativeResize="0"/>
          <p:nvPr/>
        </p:nvPicPr>
        <p:blipFill rotWithShape="1">
          <a:blip r:embed="rId7">
            <a:alphaModFix/>
          </a:blip>
          <a:srcRect r="4610" b="-4"/>
          <a:stretch/>
        </p:blipFill>
        <p:spPr>
          <a:xfrm>
            <a:off x="8646161" y="4069976"/>
            <a:ext cx="3545840" cy="27880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7" name="Google Shape;217;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8" name="Google Shape;218;p8"/>
          <p:cNvSpPr/>
          <p:nvPr/>
        </p:nvSpPr>
        <p:spPr>
          <a:xfrm rot="-5400000" flipH="1">
            <a:off x="2666617" y="-2666188"/>
            <a:ext cx="6858000" cy="12191233"/>
          </a:xfrm>
          <a:prstGeom prst="rect">
            <a:avLst/>
          </a:prstGeom>
          <a:gradFill>
            <a:gsLst>
              <a:gs pos="0">
                <a:schemeClr val="accent1"/>
              </a:gs>
              <a:gs pos="8000">
                <a:schemeClr val="accent1"/>
              </a:gs>
              <a:gs pos="100000">
                <a:srgbClr val="0A2F41"/>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9" name="Google Shape;219;p8"/>
          <p:cNvSpPr/>
          <p:nvPr/>
        </p:nvSpPr>
        <p:spPr>
          <a:xfrm rot="10800000" flipH="1">
            <a:off x="-2311" y="0"/>
            <a:ext cx="9070846" cy="6857572"/>
          </a:xfrm>
          <a:prstGeom prst="rect">
            <a:avLst/>
          </a:prstGeom>
          <a:gradFill>
            <a:gsLst>
              <a:gs pos="0">
                <a:srgbClr val="000000">
                  <a:alpha val="52157"/>
                </a:srgbClr>
              </a:gs>
              <a:gs pos="8000">
                <a:srgbClr val="000000">
                  <a:alpha val="52157"/>
                </a:srgbClr>
              </a:gs>
              <a:gs pos="100000">
                <a:schemeClr val="accent1"/>
              </a:gs>
            </a:gsLst>
            <a:lin ang="4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0" name="Google Shape;220;p8"/>
          <p:cNvSpPr/>
          <p:nvPr/>
        </p:nvSpPr>
        <p:spPr>
          <a:xfrm rot="-5400000" flipH="1">
            <a:off x="3649491" y="-1685840"/>
            <a:ext cx="4894564" cy="12193546"/>
          </a:xfrm>
          <a:prstGeom prst="rect">
            <a:avLst/>
          </a:prstGeom>
          <a:gradFill>
            <a:gsLst>
              <a:gs pos="0">
                <a:srgbClr val="D86CCC">
                  <a:alpha val="0"/>
                </a:srgbClr>
              </a:gs>
              <a:gs pos="100000">
                <a:srgbClr val="000000">
                  <a:alpha val="45882"/>
                </a:srgbClr>
              </a:gs>
            </a:gsLst>
            <a:lin ang="1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21" name="Google Shape;221;p8"/>
          <p:cNvPicPr preferRelativeResize="0"/>
          <p:nvPr/>
        </p:nvPicPr>
        <p:blipFill rotWithShape="1">
          <a:blip r:embed="rId3">
            <a:alphaModFix/>
          </a:blip>
          <a:srcRect/>
          <a:stretch/>
        </p:blipFill>
        <p:spPr>
          <a:xfrm>
            <a:off x="1643192" y="42204"/>
            <a:ext cx="8904849" cy="6678637"/>
          </a:xfrm>
          <a:prstGeom prst="rect">
            <a:avLst/>
          </a:prstGeom>
          <a:noFill/>
          <a:ln>
            <a:noFill/>
          </a:ln>
        </p:spPr>
      </p:pic>
      <p:pic>
        <p:nvPicPr>
          <p:cNvPr id="222" name="Google Shape;222;p8"/>
          <p:cNvPicPr preferRelativeResize="0"/>
          <p:nvPr/>
        </p:nvPicPr>
        <p:blipFill rotWithShape="1">
          <a:blip r:embed="rId4">
            <a:alphaModFix/>
          </a:blip>
          <a:srcRect/>
          <a:stretch/>
        </p:blipFill>
        <p:spPr>
          <a:xfrm>
            <a:off x="8468750" y="0"/>
            <a:ext cx="3615941" cy="9311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7"/>
        <p:cNvGrpSpPr/>
        <p:nvPr/>
      </p:nvGrpSpPr>
      <p:grpSpPr>
        <a:xfrm>
          <a:off x="0" y="0"/>
          <a:ext cx="0" cy="0"/>
          <a:chOff x="0" y="0"/>
          <a:chExt cx="0" cy="0"/>
        </a:xfrm>
      </p:grpSpPr>
      <p:sp>
        <p:nvSpPr>
          <p:cNvPr id="228" name="Google Shape;228;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9" name="Google Shape;229;p9"/>
          <p:cNvSpPr/>
          <p:nvPr/>
        </p:nvSpPr>
        <p:spPr>
          <a:xfrm rot="-5400000" flipH="1">
            <a:off x="2666617" y="-2666188"/>
            <a:ext cx="6858000" cy="12191233"/>
          </a:xfrm>
          <a:prstGeom prst="rect">
            <a:avLst/>
          </a:prstGeom>
          <a:gradFill>
            <a:gsLst>
              <a:gs pos="0">
                <a:schemeClr val="accent1"/>
              </a:gs>
              <a:gs pos="8000">
                <a:schemeClr val="accent1"/>
              </a:gs>
              <a:gs pos="100000">
                <a:srgbClr val="0A2F41"/>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0" name="Google Shape;230;p9"/>
          <p:cNvSpPr/>
          <p:nvPr/>
        </p:nvSpPr>
        <p:spPr>
          <a:xfrm rot="10800000" flipH="1">
            <a:off x="-2311" y="0"/>
            <a:ext cx="9070846" cy="6857572"/>
          </a:xfrm>
          <a:prstGeom prst="rect">
            <a:avLst/>
          </a:prstGeom>
          <a:gradFill>
            <a:gsLst>
              <a:gs pos="0">
                <a:srgbClr val="000000">
                  <a:alpha val="52157"/>
                </a:srgbClr>
              </a:gs>
              <a:gs pos="8000">
                <a:srgbClr val="000000">
                  <a:alpha val="52157"/>
                </a:srgbClr>
              </a:gs>
              <a:gs pos="100000">
                <a:schemeClr val="accent1"/>
              </a:gs>
            </a:gsLst>
            <a:lin ang="4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1" name="Google Shape;231;p9"/>
          <p:cNvSpPr/>
          <p:nvPr/>
        </p:nvSpPr>
        <p:spPr>
          <a:xfrm rot="-5400000" flipH="1">
            <a:off x="3649491" y="-1685840"/>
            <a:ext cx="4894564" cy="12193546"/>
          </a:xfrm>
          <a:prstGeom prst="rect">
            <a:avLst/>
          </a:prstGeom>
          <a:gradFill>
            <a:gsLst>
              <a:gs pos="0">
                <a:srgbClr val="D86CCC">
                  <a:alpha val="0"/>
                </a:srgbClr>
              </a:gs>
              <a:gs pos="100000">
                <a:srgbClr val="000000">
                  <a:alpha val="45882"/>
                </a:srgbClr>
              </a:gs>
            </a:gsLst>
            <a:lin ang="1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32" name="Google Shape;232;p9"/>
          <p:cNvPicPr preferRelativeResize="0"/>
          <p:nvPr/>
        </p:nvPicPr>
        <p:blipFill rotWithShape="1">
          <a:blip r:embed="rId3">
            <a:alphaModFix/>
          </a:blip>
          <a:srcRect t="3096" b="3210"/>
          <a:stretch/>
        </p:blipFill>
        <p:spPr>
          <a:xfrm>
            <a:off x="457200" y="457200"/>
            <a:ext cx="11277600" cy="5943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7"/>
        <p:cNvGrpSpPr/>
        <p:nvPr/>
      </p:nvGrpSpPr>
      <p:grpSpPr>
        <a:xfrm>
          <a:off x="0" y="0"/>
          <a:ext cx="0" cy="0"/>
          <a:chOff x="0" y="0"/>
          <a:chExt cx="0" cy="0"/>
        </a:xfrm>
      </p:grpSpPr>
      <p:sp>
        <p:nvSpPr>
          <p:cNvPr id="238" name="Google Shape;238;p10"/>
          <p:cNvSpPr/>
          <p:nvPr/>
        </p:nvSpPr>
        <p:spPr>
          <a:xfrm flipH="1">
            <a:off x="2" y="-1500"/>
            <a:ext cx="12191998" cy="6858000"/>
          </a:xfrm>
          <a:prstGeom prst="rect">
            <a:avLst/>
          </a:prstGeom>
          <a:gradFill>
            <a:gsLst>
              <a:gs pos="0">
                <a:srgbClr val="000000">
                  <a:alpha val="96078"/>
                </a:srgbClr>
              </a:gs>
              <a:gs pos="19000">
                <a:srgbClr val="000000">
                  <a:alpha val="96078"/>
                </a:srgbClr>
              </a:gs>
              <a:gs pos="100000">
                <a:schemeClr val="accent1"/>
              </a:gs>
            </a:gsLst>
            <a:lin ang="9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9" name="Google Shape;239;p10"/>
          <p:cNvSpPr/>
          <p:nvPr/>
        </p:nvSpPr>
        <p:spPr>
          <a:xfrm flipH="1">
            <a:off x="478536" y="12437"/>
            <a:ext cx="11713464" cy="6844063"/>
          </a:xfrm>
          <a:prstGeom prst="rect">
            <a:avLst/>
          </a:prstGeom>
          <a:gradFill>
            <a:gsLst>
              <a:gs pos="0">
                <a:srgbClr val="000000">
                  <a:alpha val="71765"/>
                </a:srgbClr>
              </a:gs>
              <a:gs pos="100000">
                <a:srgbClr val="156082">
                  <a:alpha val="20000"/>
                </a:srgbClr>
              </a:gs>
            </a:gsLst>
            <a:lin ang="15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0" name="Google Shape;240;p10"/>
          <p:cNvSpPr/>
          <p:nvPr/>
        </p:nvSpPr>
        <p:spPr>
          <a:xfrm flipH="1">
            <a:off x="-9" y="2724072"/>
            <a:ext cx="12192008" cy="4114801"/>
          </a:xfrm>
          <a:prstGeom prst="rect">
            <a:avLst/>
          </a:prstGeom>
          <a:gradFill>
            <a:gsLst>
              <a:gs pos="0">
                <a:srgbClr val="0F4761">
                  <a:alpha val="18824"/>
                </a:srgbClr>
              </a:gs>
              <a:gs pos="30000">
                <a:srgbClr val="0F4761">
                  <a:alpha val="18824"/>
                </a:srgbClr>
              </a:gs>
              <a:gs pos="100000">
                <a:srgbClr val="156082">
                  <a:alpha val="23922"/>
                </a:srgbClr>
              </a:gs>
            </a:gsLst>
            <a:lin ang="21593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1" name="Google Shape;241;p10"/>
          <p:cNvSpPr/>
          <p:nvPr/>
        </p:nvSpPr>
        <p:spPr>
          <a:xfrm rot="-5400000" flipH="1">
            <a:off x="-1709672" y="1716338"/>
            <a:ext cx="6858003" cy="3422328"/>
          </a:xfrm>
          <a:prstGeom prst="rect">
            <a:avLst/>
          </a:prstGeom>
          <a:gradFill>
            <a:gsLst>
              <a:gs pos="0">
                <a:srgbClr val="156082">
                  <a:alpha val="52157"/>
                </a:srgbClr>
              </a:gs>
              <a:gs pos="76000">
                <a:srgbClr val="0F4761">
                  <a:alpha val="0"/>
                </a:srgbClr>
              </a:gs>
              <a:gs pos="100000">
                <a:srgbClr val="0F4761">
                  <a:alpha val="0"/>
                </a:srgbClr>
              </a:gs>
            </a:gsLst>
            <a:lin ang="4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2" name="Google Shape;242;p10"/>
          <p:cNvSpPr txBox="1">
            <a:spLocks noGrp="1"/>
          </p:cNvSpPr>
          <p:nvPr>
            <p:ph type="title"/>
          </p:nvPr>
        </p:nvSpPr>
        <p:spPr>
          <a:xfrm>
            <a:off x="1153236" y="559703"/>
            <a:ext cx="9867331" cy="116749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4800"/>
              <a:buFont typeface="Play"/>
              <a:buNone/>
            </a:pPr>
            <a:r>
              <a:rPr lang="en-US" sz="4800">
                <a:solidFill>
                  <a:srgbClr val="FFFFFF"/>
                </a:solidFill>
              </a:rPr>
              <a:t>Africa Day Celebration – May2026</a:t>
            </a:r>
            <a:endParaRPr/>
          </a:p>
        </p:txBody>
      </p:sp>
      <p:sp>
        <p:nvSpPr>
          <p:cNvPr id="243" name="Google Shape;243;p10"/>
          <p:cNvSpPr/>
          <p:nvPr/>
        </p:nvSpPr>
        <p:spPr>
          <a:xfrm flipH="1">
            <a:off x="-3123" y="2706446"/>
            <a:ext cx="12191997" cy="3711900"/>
          </a:xfrm>
          <a:prstGeom prst="rect">
            <a:avLst/>
          </a:prstGeom>
          <a:gradFill>
            <a:gsLst>
              <a:gs pos="0">
                <a:srgbClr val="000000">
                  <a:alpha val="50196"/>
                </a:srgbClr>
              </a:gs>
              <a:gs pos="92000">
                <a:srgbClr val="0F4761">
                  <a:alpha val="0"/>
                </a:srgbClr>
              </a:gs>
              <a:gs pos="100000">
                <a:srgbClr val="0F4761">
                  <a:alpha val="0"/>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44" name="Google Shape;244;p10"/>
          <p:cNvPicPr preferRelativeResize="0"/>
          <p:nvPr/>
        </p:nvPicPr>
        <p:blipFill rotWithShape="1">
          <a:blip r:embed="rId3">
            <a:alphaModFix/>
          </a:blip>
          <a:srcRect l="197"/>
          <a:stretch/>
        </p:blipFill>
        <p:spPr>
          <a:xfrm>
            <a:off x="-74427" y="2148016"/>
            <a:ext cx="3989108" cy="3996981"/>
          </a:xfrm>
          <a:prstGeom prst="rect">
            <a:avLst/>
          </a:prstGeom>
          <a:noFill/>
          <a:ln>
            <a:noFill/>
          </a:ln>
        </p:spPr>
      </p:pic>
      <p:pic>
        <p:nvPicPr>
          <p:cNvPr id="245" name="Google Shape;245;p10"/>
          <p:cNvPicPr preferRelativeResize="0"/>
          <p:nvPr/>
        </p:nvPicPr>
        <p:blipFill rotWithShape="1">
          <a:blip r:embed="rId4">
            <a:alphaModFix/>
          </a:blip>
          <a:srcRect r="-2" b="2388"/>
          <a:stretch/>
        </p:blipFill>
        <p:spPr>
          <a:xfrm>
            <a:off x="3998839" y="2148017"/>
            <a:ext cx="4094849" cy="3996982"/>
          </a:xfrm>
          <a:prstGeom prst="rect">
            <a:avLst/>
          </a:prstGeom>
          <a:noFill/>
          <a:ln>
            <a:noFill/>
          </a:ln>
        </p:spPr>
      </p:pic>
      <p:pic>
        <p:nvPicPr>
          <p:cNvPr id="246" name="Google Shape;246;p10"/>
          <p:cNvPicPr preferRelativeResize="0"/>
          <p:nvPr/>
        </p:nvPicPr>
        <p:blipFill rotWithShape="1">
          <a:blip r:embed="rId5">
            <a:alphaModFix/>
          </a:blip>
          <a:srcRect t="7506" r="1" b="35869"/>
          <a:stretch/>
        </p:blipFill>
        <p:spPr>
          <a:xfrm>
            <a:off x="8194175" y="2132099"/>
            <a:ext cx="3941955" cy="40401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1"/>
        <p:cNvGrpSpPr/>
        <p:nvPr/>
      </p:nvGrpSpPr>
      <p:grpSpPr>
        <a:xfrm>
          <a:off x="0" y="0"/>
          <a:ext cx="0" cy="0"/>
          <a:chOff x="0" y="0"/>
          <a:chExt cx="0" cy="0"/>
        </a:xfrm>
      </p:grpSpPr>
      <p:sp>
        <p:nvSpPr>
          <p:cNvPr id="252" name="Google Shape;252;p11"/>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3" name="Google Shape;253;p11"/>
          <p:cNvPicPr preferRelativeResize="0"/>
          <p:nvPr/>
        </p:nvPicPr>
        <p:blipFill rotWithShape="1">
          <a:blip r:embed="rId3">
            <a:alphaModFix/>
          </a:blip>
          <a:srcRect l="16892" r="71" b="-1"/>
          <a:stretch/>
        </p:blipFill>
        <p:spPr>
          <a:xfrm>
            <a:off x="320045" y="320039"/>
            <a:ext cx="4570678" cy="4128360"/>
          </a:xfrm>
          <a:prstGeom prst="rect">
            <a:avLst/>
          </a:prstGeom>
          <a:noFill/>
          <a:ln>
            <a:noFill/>
          </a:ln>
        </p:spPr>
      </p:pic>
      <p:pic>
        <p:nvPicPr>
          <p:cNvPr id="254" name="Google Shape;254;p11"/>
          <p:cNvPicPr preferRelativeResize="0"/>
          <p:nvPr/>
        </p:nvPicPr>
        <p:blipFill rotWithShape="1">
          <a:blip r:embed="rId4">
            <a:alphaModFix/>
          </a:blip>
          <a:srcRect l="19538" r="12354" b="1"/>
          <a:stretch/>
        </p:blipFill>
        <p:spPr>
          <a:xfrm>
            <a:off x="4960968" y="320039"/>
            <a:ext cx="2256705" cy="4128360"/>
          </a:xfrm>
          <a:prstGeom prst="rect">
            <a:avLst/>
          </a:prstGeom>
          <a:noFill/>
          <a:ln>
            <a:noFill/>
          </a:ln>
        </p:spPr>
      </p:pic>
      <p:pic>
        <p:nvPicPr>
          <p:cNvPr id="255" name="Google Shape;255;p11"/>
          <p:cNvPicPr preferRelativeResize="0"/>
          <p:nvPr/>
        </p:nvPicPr>
        <p:blipFill rotWithShape="1">
          <a:blip r:embed="rId5">
            <a:alphaModFix/>
          </a:blip>
          <a:srcRect l="16152" r="11733" b="-2"/>
          <a:stretch/>
        </p:blipFill>
        <p:spPr>
          <a:xfrm>
            <a:off x="320044" y="4540159"/>
            <a:ext cx="2249424" cy="1754580"/>
          </a:xfrm>
          <a:prstGeom prst="rect">
            <a:avLst/>
          </a:prstGeom>
          <a:noFill/>
          <a:ln>
            <a:noFill/>
          </a:ln>
        </p:spPr>
      </p:pic>
      <p:pic>
        <p:nvPicPr>
          <p:cNvPr id="256" name="Google Shape;256;p11"/>
          <p:cNvPicPr preferRelativeResize="0"/>
          <p:nvPr/>
        </p:nvPicPr>
        <p:blipFill rotWithShape="1">
          <a:blip r:embed="rId6">
            <a:alphaModFix/>
          </a:blip>
          <a:srcRect t="1584" r="4" b="22436"/>
          <a:stretch/>
        </p:blipFill>
        <p:spPr>
          <a:xfrm>
            <a:off x="2645048" y="4540159"/>
            <a:ext cx="4572626" cy="1754580"/>
          </a:xfrm>
          <a:prstGeom prst="rect">
            <a:avLst/>
          </a:prstGeom>
          <a:noFill/>
          <a:ln>
            <a:noFill/>
          </a:ln>
        </p:spPr>
      </p:pic>
      <p:pic>
        <p:nvPicPr>
          <p:cNvPr id="257" name="Google Shape;257;p11"/>
          <p:cNvPicPr preferRelativeResize="0"/>
          <p:nvPr/>
        </p:nvPicPr>
        <p:blipFill rotWithShape="1">
          <a:blip r:embed="rId7">
            <a:alphaModFix/>
          </a:blip>
          <a:srcRect l="19866" r="37084" b="-1"/>
          <a:stretch/>
        </p:blipFill>
        <p:spPr>
          <a:xfrm>
            <a:off x="7287920" y="320039"/>
            <a:ext cx="4572626" cy="59746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2"/>
          <p:cNvSpPr txBox="1">
            <a:spLocks noGrp="1"/>
          </p:cNvSpPr>
          <p:nvPr>
            <p:ph type="title"/>
          </p:nvPr>
        </p:nvSpPr>
        <p:spPr>
          <a:xfrm>
            <a:off x="105692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#AfricaLookUp</a:t>
            </a:r>
            <a:endParaRPr/>
          </a:p>
        </p:txBody>
      </p:sp>
      <p:pic>
        <p:nvPicPr>
          <p:cNvPr id="264" name="Google Shape;264;p12"/>
          <p:cNvPicPr preferRelativeResize="0"/>
          <p:nvPr/>
        </p:nvPicPr>
        <p:blipFill rotWithShape="1">
          <a:blip r:embed="rId3">
            <a:alphaModFix/>
          </a:blip>
          <a:srcRect/>
          <a:stretch/>
        </p:blipFill>
        <p:spPr>
          <a:xfrm>
            <a:off x="6944216" y="21102"/>
            <a:ext cx="4848225" cy="6858000"/>
          </a:xfrm>
          <a:prstGeom prst="rect">
            <a:avLst/>
          </a:prstGeom>
          <a:noFill/>
          <a:ln>
            <a:noFill/>
          </a:ln>
        </p:spPr>
      </p:pic>
      <p:pic>
        <p:nvPicPr>
          <p:cNvPr id="265" name="Google Shape;265;p12"/>
          <p:cNvPicPr preferRelativeResize="0"/>
          <p:nvPr/>
        </p:nvPicPr>
        <p:blipFill rotWithShape="1">
          <a:blip r:embed="rId4">
            <a:alphaModFix/>
          </a:blip>
          <a:srcRect/>
          <a:stretch/>
        </p:blipFill>
        <p:spPr>
          <a:xfrm>
            <a:off x="1056928" y="1690688"/>
            <a:ext cx="4571365" cy="4571365"/>
          </a:xfrm>
          <a:prstGeom prst="rect">
            <a:avLst/>
          </a:prstGeom>
          <a:noFill/>
          <a:ln>
            <a:noFill/>
          </a:ln>
        </p:spPr>
      </p:pic>
      <p:pic>
        <p:nvPicPr>
          <p:cNvPr id="266" name="Google Shape;266;p12"/>
          <p:cNvPicPr preferRelativeResize="0"/>
          <p:nvPr/>
        </p:nvPicPr>
        <p:blipFill rotWithShape="1">
          <a:blip r:embed="rId5">
            <a:alphaModFix/>
          </a:blip>
          <a:srcRect/>
          <a:stretch/>
        </p:blipFill>
        <p:spPr>
          <a:xfrm flipH="1">
            <a:off x="6405775" y="-98937"/>
            <a:ext cx="3992669" cy="7098077"/>
          </a:xfrm>
          <a:prstGeom prst="rect">
            <a:avLst/>
          </a:prstGeom>
          <a:noFill/>
          <a:ln>
            <a:noFill/>
          </a:ln>
        </p:spPr>
      </p:pic>
      <p:pic>
        <p:nvPicPr>
          <p:cNvPr id="267" name="Google Shape;267;p12"/>
          <p:cNvPicPr preferRelativeResize="0"/>
          <p:nvPr/>
        </p:nvPicPr>
        <p:blipFill rotWithShape="1">
          <a:blip r:embed="rId6">
            <a:alphaModFix/>
          </a:blip>
          <a:srcRect/>
          <a:stretch/>
        </p:blipFill>
        <p:spPr>
          <a:xfrm>
            <a:off x="747152" y="21102"/>
            <a:ext cx="5348848" cy="4011636"/>
          </a:xfrm>
          <a:prstGeom prst="rect">
            <a:avLst/>
          </a:prstGeom>
          <a:noFill/>
          <a:ln>
            <a:noFill/>
          </a:ln>
        </p:spPr>
      </p:pic>
      <p:pic>
        <p:nvPicPr>
          <p:cNvPr id="268" name="Google Shape;268;p12" descr="Peut être une image de une personne ou plus et texte qui dit ’m ጠ mobil’"/>
          <p:cNvPicPr preferRelativeResize="0"/>
          <p:nvPr/>
        </p:nvPicPr>
        <p:blipFill rotWithShape="1">
          <a:blip r:embed="rId7">
            <a:alphaModFix/>
          </a:blip>
          <a:srcRect/>
          <a:stretch/>
        </p:blipFill>
        <p:spPr>
          <a:xfrm flipH="1">
            <a:off x="723267" y="3567942"/>
            <a:ext cx="5372733" cy="358071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sp>
        <p:nvSpPr>
          <p:cNvPr id="274" name="Google Shape;274;p13"/>
          <p:cNvSpPr/>
          <p:nvPr/>
        </p:nvSpPr>
        <p:spPr>
          <a:xfrm>
            <a:off x="0" y="0"/>
            <a:ext cx="12192000" cy="6858000"/>
          </a:xfrm>
          <a:prstGeom prst="rect">
            <a:avLst/>
          </a:prstGeom>
          <a:solidFill>
            <a:srgbClr val="836F5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5" name="Google Shape;275;p13"/>
          <p:cNvSpPr/>
          <p:nvPr/>
        </p:nvSpPr>
        <p:spPr>
          <a:xfrm>
            <a:off x="461331" y="480060"/>
            <a:ext cx="3442553" cy="278807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6" name="Google Shape;276;p13"/>
          <p:cNvPicPr preferRelativeResize="0"/>
          <p:nvPr/>
        </p:nvPicPr>
        <p:blipFill rotWithShape="1">
          <a:blip r:embed="rId3">
            <a:alphaModFix/>
          </a:blip>
          <a:srcRect/>
          <a:stretch/>
        </p:blipFill>
        <p:spPr>
          <a:xfrm>
            <a:off x="622549" y="1003191"/>
            <a:ext cx="3122143" cy="1756205"/>
          </a:xfrm>
          <a:prstGeom prst="rect">
            <a:avLst/>
          </a:prstGeom>
          <a:noFill/>
          <a:ln>
            <a:noFill/>
          </a:ln>
        </p:spPr>
      </p:pic>
      <p:sp>
        <p:nvSpPr>
          <p:cNvPr id="277" name="Google Shape;277;p13"/>
          <p:cNvSpPr/>
          <p:nvPr/>
        </p:nvSpPr>
        <p:spPr>
          <a:xfrm>
            <a:off x="461331" y="3603670"/>
            <a:ext cx="3442553" cy="278807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8" name="Google Shape;278;p13" descr="Hack4dev – Accelerating global development through hackathons."/>
          <p:cNvPicPr preferRelativeResize="0"/>
          <p:nvPr/>
        </p:nvPicPr>
        <p:blipFill rotWithShape="1">
          <a:blip r:embed="rId4">
            <a:alphaModFix/>
          </a:blip>
          <a:srcRect/>
          <a:stretch/>
        </p:blipFill>
        <p:spPr>
          <a:xfrm>
            <a:off x="622549" y="3891530"/>
            <a:ext cx="3104943" cy="2184959"/>
          </a:xfrm>
          <a:prstGeom prst="rect">
            <a:avLst/>
          </a:prstGeom>
          <a:noFill/>
          <a:ln>
            <a:noFill/>
          </a:ln>
        </p:spPr>
      </p:pic>
      <p:sp>
        <p:nvSpPr>
          <p:cNvPr id="279" name="Google Shape;279;p13"/>
          <p:cNvSpPr/>
          <p:nvPr/>
        </p:nvSpPr>
        <p:spPr>
          <a:xfrm>
            <a:off x="4225618" y="487090"/>
            <a:ext cx="3588171" cy="5897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80" name="Google Shape;280;p13"/>
          <p:cNvPicPr preferRelativeResize="0"/>
          <p:nvPr/>
        </p:nvPicPr>
        <p:blipFill rotWithShape="1">
          <a:blip r:embed="rId5">
            <a:alphaModFix/>
          </a:blip>
          <a:srcRect/>
          <a:stretch/>
        </p:blipFill>
        <p:spPr>
          <a:xfrm>
            <a:off x="4441265" y="650497"/>
            <a:ext cx="3133724" cy="5571066"/>
          </a:xfrm>
          <a:prstGeom prst="rect">
            <a:avLst/>
          </a:prstGeom>
          <a:noFill/>
          <a:ln>
            <a:noFill/>
          </a:ln>
        </p:spPr>
      </p:pic>
      <p:sp>
        <p:nvSpPr>
          <p:cNvPr id="281" name="Google Shape;281;p13"/>
          <p:cNvSpPr/>
          <p:nvPr/>
        </p:nvSpPr>
        <p:spPr>
          <a:xfrm>
            <a:off x="8135524" y="487090"/>
            <a:ext cx="3588174" cy="5897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82" name="Google Shape;282;p13"/>
          <p:cNvPicPr preferRelativeResize="0"/>
          <p:nvPr/>
        </p:nvPicPr>
        <p:blipFill rotWithShape="1">
          <a:blip r:embed="rId6">
            <a:alphaModFix/>
          </a:blip>
          <a:srcRect/>
          <a:stretch/>
        </p:blipFill>
        <p:spPr>
          <a:xfrm>
            <a:off x="8313518" y="2216191"/>
            <a:ext cx="3252903" cy="243967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WhatsApp Video 2026-09-30 at 15.08.29.mp4">
            <a:hlinkClick r:id="" action="ppaction://media"/>
            <a:extLst>
              <a:ext uri="{FF2B5EF4-FFF2-40B4-BE49-F238E27FC236}">
                <a16:creationId xmlns:a16="http://schemas.microsoft.com/office/drawing/2014/main" id="{3F67AB33-62EA-2073-41B7-AE04849F21D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14191" y="83563"/>
            <a:ext cx="3816625" cy="6785111"/>
          </a:xfrm>
          <a:prstGeom prst="rect">
            <a:avLst/>
          </a:prstGeom>
        </p:spPr>
      </p:pic>
    </p:spTree>
    <p:extLst>
      <p:ext uri="{BB962C8B-B14F-4D97-AF65-F5344CB8AC3E}">
        <p14:creationId xmlns:p14="http://schemas.microsoft.com/office/powerpoint/2010/main" val="354954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6"/>
        <p:cNvGrpSpPr/>
        <p:nvPr/>
      </p:nvGrpSpPr>
      <p:grpSpPr>
        <a:xfrm>
          <a:off x="0" y="0"/>
          <a:ext cx="0" cy="0"/>
          <a:chOff x="0" y="0"/>
          <a:chExt cx="0" cy="0"/>
        </a:xfrm>
      </p:grpSpPr>
      <p:sp>
        <p:nvSpPr>
          <p:cNvPr id="287" name="Google Shape;287;p1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8" name="Google Shape;288;p14"/>
          <p:cNvSpPr/>
          <p:nvPr/>
        </p:nvSpPr>
        <p:spPr>
          <a:xfrm rot="10800000">
            <a:off x="-2" y="-22693"/>
            <a:ext cx="12191999" cy="4374129"/>
          </a:xfrm>
          <a:prstGeom prst="rect">
            <a:avLst/>
          </a:prstGeom>
          <a:gradFill>
            <a:gsLst>
              <a:gs pos="0">
                <a:srgbClr val="0F4761"/>
              </a:gs>
              <a:gs pos="100000">
                <a:srgbClr val="000000"/>
              </a:gs>
            </a:gsLst>
            <a:lin ang="15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 name="Google Shape;289;p14"/>
          <p:cNvSpPr/>
          <p:nvPr/>
        </p:nvSpPr>
        <p:spPr>
          <a:xfrm rot="5400000">
            <a:off x="3908719" y="-3931841"/>
            <a:ext cx="4374557" cy="12192000"/>
          </a:xfrm>
          <a:prstGeom prst="rect">
            <a:avLst/>
          </a:prstGeom>
          <a:gradFill>
            <a:gsLst>
              <a:gs pos="0">
                <a:srgbClr val="156082">
                  <a:alpha val="0"/>
                </a:srgbClr>
              </a:gs>
              <a:gs pos="40000">
                <a:srgbClr val="156082">
                  <a:alpha val="0"/>
                </a:srgbClr>
              </a:gs>
              <a:gs pos="100000">
                <a:srgbClr val="0F4761">
                  <a:alpha val="52157"/>
                </a:srgbClr>
              </a:gs>
            </a:gsLst>
            <a:lin ang="2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0" name="Google Shape;290;p14"/>
          <p:cNvSpPr/>
          <p:nvPr/>
        </p:nvSpPr>
        <p:spPr>
          <a:xfrm rot="5400000">
            <a:off x="4136696" y="-3703868"/>
            <a:ext cx="4374128" cy="11736479"/>
          </a:xfrm>
          <a:prstGeom prst="rect">
            <a:avLst/>
          </a:prstGeom>
          <a:gradFill>
            <a:gsLst>
              <a:gs pos="0">
                <a:srgbClr val="156082">
                  <a:alpha val="0"/>
                </a:srgbClr>
              </a:gs>
              <a:gs pos="17000">
                <a:srgbClr val="156082">
                  <a:alpha val="0"/>
                </a:srgbClr>
              </a:gs>
              <a:gs pos="100000">
                <a:srgbClr val="000000">
                  <a:alpha val="36863"/>
                </a:srgbClr>
              </a:gs>
            </a:gsLst>
            <a:lin ang="7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1" name="Google Shape;291;p14"/>
          <p:cNvSpPr/>
          <p:nvPr/>
        </p:nvSpPr>
        <p:spPr>
          <a:xfrm>
            <a:off x="-5" y="-22690"/>
            <a:ext cx="8542485" cy="4374126"/>
          </a:xfrm>
          <a:prstGeom prst="rect">
            <a:avLst/>
          </a:prstGeom>
          <a:gradFill>
            <a:gsLst>
              <a:gs pos="0">
                <a:srgbClr val="0A2F41">
                  <a:alpha val="0"/>
                </a:srgbClr>
              </a:gs>
              <a:gs pos="100000">
                <a:srgbClr val="000000">
                  <a:alpha val="25098"/>
                </a:srgbClr>
              </a:gs>
            </a:gsLst>
            <a:lin ang="18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2" name="Google Shape;292;p14"/>
          <p:cNvSpPr/>
          <p:nvPr/>
        </p:nvSpPr>
        <p:spPr>
          <a:xfrm rot="-9091028">
            <a:off x="5945431" y="-1032053"/>
            <a:ext cx="4990147" cy="4439131"/>
          </a:xfrm>
          <a:custGeom>
            <a:avLst/>
            <a:gdLst/>
            <a:ahLst/>
            <a:cxnLst/>
            <a:rect l="l" t="t" r="r" b="b"/>
            <a:pathLst>
              <a:path w="4990147" h="4439131" extrusionOk="0">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rgbClr val="156082">
                  <a:alpha val="21961"/>
                </a:srgbClr>
              </a:gs>
              <a:gs pos="87000">
                <a:srgbClr val="43B0E1">
                  <a:alpha val="1961"/>
                </a:srgbClr>
              </a:gs>
              <a:gs pos="100000">
                <a:srgbClr val="43B0E1">
                  <a:alpha val="1961"/>
                </a:srgbClr>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14"/>
          <p:cNvSpPr txBox="1">
            <a:spLocks noGrp="1"/>
          </p:cNvSpPr>
          <p:nvPr>
            <p:ph type="title"/>
          </p:nvPr>
        </p:nvSpPr>
        <p:spPr>
          <a:xfrm>
            <a:off x="1314824" y="735106"/>
            <a:ext cx="10053763" cy="292847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FFFF"/>
              </a:buClr>
              <a:buSzPts val="4800"/>
              <a:buFont typeface="Play"/>
              <a:buNone/>
            </a:pPr>
            <a:r>
              <a:rPr lang="en-US" sz="4800">
                <a:solidFill>
                  <a:srgbClr val="FFFFFF"/>
                </a:solidFill>
                <a:latin typeface="Play"/>
                <a:ea typeface="Play"/>
                <a:cs typeface="Play"/>
                <a:sym typeface="Play"/>
              </a:rPr>
              <a:t>Thank you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796</Words>
  <Application>Microsoft Macintosh PowerPoint</Application>
  <PresentationFormat>Widescreen</PresentationFormat>
  <Paragraphs>58</Paragraphs>
  <Slides>15</Slides>
  <Notes>14</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Play</vt:lpstr>
      <vt:lpstr>Arial</vt:lpstr>
      <vt:lpstr>Office Theme</vt:lpstr>
      <vt:lpstr>PowerPoint Presentation</vt:lpstr>
      <vt:lpstr>PowerPoint Presentation</vt:lpstr>
      <vt:lpstr>PowerPoint Presentation</vt:lpstr>
      <vt:lpstr>AfAS Structures: Executive Committee</vt:lpstr>
      <vt:lpstr>AfAS Structures: Committees</vt:lpstr>
      <vt:lpstr>AfAS membership</vt:lpstr>
      <vt:lpstr>PowerPoint Presentation</vt:lpstr>
      <vt:lpstr>PowerPoint Presentation</vt:lpstr>
      <vt:lpstr>PowerPoint Presentation</vt:lpstr>
      <vt:lpstr>Africa Day Celebration – May2026</vt:lpstr>
      <vt:lpstr>PowerPoint Presentation</vt:lpstr>
      <vt:lpstr>#AfricaLookUp</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meryem guennoun</dc:creator>
  <cp:lastModifiedBy>Joyful Mdhluli</cp:lastModifiedBy>
  <cp:revision>1</cp:revision>
  <dcterms:created xsi:type="dcterms:W3CDTF">2026-05-12T10:55:17Z</dcterms:created>
  <dcterms:modified xsi:type="dcterms:W3CDTF">2026-10-02T07:32:39Z</dcterms:modified>
</cp:coreProperties>
</file>