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344" r:id="rId2"/>
    <p:sldId id="390" r:id="rId3"/>
    <p:sldId id="387" r:id="rId4"/>
    <p:sldId id="392" r:id="rId5"/>
    <p:sldId id="391" r:id="rId6"/>
    <p:sldId id="383" r:id="rId7"/>
    <p:sldId id="389" r:id="rId8"/>
    <p:sldId id="384" r:id="rId9"/>
    <p:sldId id="38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7030A0"/>
    <a:srgbClr val="FFF1DD"/>
    <a:srgbClr val="5C2A0C"/>
    <a:srgbClr val="813D10"/>
    <a:srgbClr val="6B320D"/>
    <a:srgbClr val="874010"/>
    <a:srgbClr val="6E340C"/>
    <a:srgbClr val="83250C"/>
    <a:srgbClr val="EFFF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0"/>
    <p:restoredTop sz="95161"/>
  </p:normalViewPr>
  <p:slideViewPr>
    <p:cSldViewPr snapToGrid="0">
      <p:cViewPr varScale="1">
        <p:scale>
          <a:sx n="91" d="100"/>
          <a:sy n="91" d="100"/>
        </p:scale>
        <p:origin x="8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37151-D203-3640-940C-1F14AE71410A}" type="datetimeFigureOut">
              <a:rPr lang="en-US" smtClean="0"/>
              <a:t>4/14/26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9AB88-7263-2D43-8AE3-87B144F8B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693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066d99dc4a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066d99dc4a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7A719-A8EA-058E-FF9C-324EB40242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83E338-DE6D-C3D4-74A8-0D4B55280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A4A78-21AE-8452-CD69-92C96C3D5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0030"/>
            <a:ext cx="5784574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9218E-C9F4-9D48-A755-D5256BEBA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B48DF-B596-2C60-A8C5-281BC22DD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4E1A7B-3B10-1A35-35C4-2D46C28B9C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F542BF-EBC9-98E4-E04A-D687AEDAE4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13F19-3CBF-5639-4603-CC932920F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0030"/>
            <a:ext cx="5764696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40427-140E-90B3-ECF3-FE4FAA0F8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06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54C069-AE6A-0DBC-FD38-DA038E1185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83476-F265-37CB-E2B8-90A82664B6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D08FA-BB8E-8599-8176-DEDF859F4E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86B51-968B-FCDC-1CCA-3C76D6399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0030"/>
            <a:ext cx="5715000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D6B70-79E3-9054-35F8-FFFE710C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7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5"/>
          <p:cNvSpPr txBox="1">
            <a:spLocks noGrp="1"/>
          </p:cNvSpPr>
          <p:nvPr>
            <p:ph type="title"/>
          </p:nvPr>
        </p:nvSpPr>
        <p:spPr>
          <a:xfrm>
            <a:off x="609600" y="274639"/>
            <a:ext cx="1066800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A52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5"/>
          <p:cNvSpPr txBox="1"/>
          <p:nvPr/>
        </p:nvSpPr>
        <p:spPr>
          <a:xfrm>
            <a:off x="1507067" y="2400301"/>
            <a:ext cx="24622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384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7592F-1618-8B5B-E173-E2589E23F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604"/>
            <a:ext cx="10515600" cy="9725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C59B5-ECD6-119B-8BC2-1C7F52BDE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22609-4037-9980-23E9-9A75B516F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0030"/>
            <a:ext cx="5625548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9D092-367C-6499-D091-8DED025BB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C6FE00E-D471-A9BB-E658-2F52222889EC}"/>
              </a:ext>
            </a:extLst>
          </p:cNvPr>
          <p:cNvCxnSpPr>
            <a:cxnSpLocks/>
          </p:cNvCxnSpPr>
          <p:nvPr userDrawn="1"/>
        </p:nvCxnSpPr>
        <p:spPr>
          <a:xfrm>
            <a:off x="335280" y="1074151"/>
            <a:ext cx="11521440" cy="0"/>
          </a:xfrm>
          <a:prstGeom prst="line">
            <a:avLst/>
          </a:prstGeom>
          <a:ln w="76200">
            <a:solidFill>
              <a:srgbClr val="20386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00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370A9-F759-77C0-8542-86BC121D4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DBC94-385E-0040-F63F-E4432974A8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68E9E-FD3D-60F3-0C02-685B0D5E41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C9B62-5389-6D3F-D42F-13E13B70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90030"/>
            <a:ext cx="5983357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1D45D-58CF-A4A1-B7D3-16EA4E180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860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5FCB3-88E1-93E1-8DB7-226F673C4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154FE-60FB-325F-7577-C2BE57FC29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30960"/>
            <a:ext cx="5181600" cy="484600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F0D8E3-27C2-DCFA-8D59-9D67B7E734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30960"/>
            <a:ext cx="5181600" cy="484600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F68D16-7054-AA9D-0F3A-66999E93C1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A7839A-E8CB-06CA-9F40-22B293F59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0030"/>
            <a:ext cx="5695122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F4E9E1-DCE7-9D0B-94D2-BD5D3257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5D56E5C-A414-7436-754D-2F1705CA10B8}"/>
              </a:ext>
            </a:extLst>
          </p:cNvPr>
          <p:cNvCxnSpPr>
            <a:cxnSpLocks/>
          </p:cNvCxnSpPr>
          <p:nvPr userDrawn="1"/>
        </p:nvCxnSpPr>
        <p:spPr>
          <a:xfrm>
            <a:off x="335280" y="1074151"/>
            <a:ext cx="11521440" cy="0"/>
          </a:xfrm>
          <a:prstGeom prst="line">
            <a:avLst/>
          </a:prstGeom>
          <a:ln w="76200">
            <a:solidFill>
              <a:srgbClr val="20386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60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DC6CE-C1F2-C407-5ED6-F21EE10657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152367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A85CFB-5716-CE10-32A9-0182FCC1AB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46698"/>
            <a:ext cx="5157787" cy="4142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7A4E95-C390-0F79-EB92-349C281D73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52367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5A1A6B-86BC-52F3-6EF1-533AC1D19B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46698"/>
            <a:ext cx="5183188" cy="414296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F5AA8C-A354-1FCA-357A-57744A33E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BBC3C5-9F9D-703D-D3C3-F14771D2B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0030"/>
            <a:ext cx="6172200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4A145C-2ACE-37EA-1979-C1A013B14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4083C23-4CCC-90F0-6098-CA02CCE52F6A}"/>
              </a:ext>
            </a:extLst>
          </p:cNvPr>
          <p:cNvCxnSpPr>
            <a:cxnSpLocks/>
          </p:cNvCxnSpPr>
          <p:nvPr userDrawn="1"/>
        </p:nvCxnSpPr>
        <p:spPr>
          <a:xfrm>
            <a:off x="335280" y="1074151"/>
            <a:ext cx="11521440" cy="0"/>
          </a:xfrm>
          <a:prstGeom prst="line">
            <a:avLst/>
          </a:prstGeom>
          <a:ln w="76200">
            <a:solidFill>
              <a:srgbClr val="20386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83A64626-34C9-5F10-75CE-4AACC23FE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604"/>
            <a:ext cx="10515600" cy="9725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64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90471-9534-9824-5054-40BC3A618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C1E511-E5DC-FCCE-E8D9-A869FCCB49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6D2705-822A-1639-7E5B-96078BFDE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0030"/>
            <a:ext cx="5893904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66DF73-E173-8407-8B39-EE9232C62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6A361F-58F0-4740-E493-11913F6A4104}"/>
              </a:ext>
            </a:extLst>
          </p:cNvPr>
          <p:cNvCxnSpPr>
            <a:cxnSpLocks/>
          </p:cNvCxnSpPr>
          <p:nvPr userDrawn="1"/>
        </p:nvCxnSpPr>
        <p:spPr>
          <a:xfrm>
            <a:off x="335280" y="1074151"/>
            <a:ext cx="11521440" cy="0"/>
          </a:xfrm>
          <a:prstGeom prst="line">
            <a:avLst/>
          </a:prstGeom>
          <a:ln w="76200">
            <a:solidFill>
              <a:srgbClr val="20386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62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AEC28-9B2C-017B-2EAA-B8A0A7AD2C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7F5EB3-C9F3-F3BC-B8CB-6467B153C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0030"/>
            <a:ext cx="5764696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A7808-FCB0-4FC4-2B40-5B33A791A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22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7D53C-ADD4-77EC-3B29-ADA245ACF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6EEF5-6EBB-779C-33F2-9AFC5466E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5ADE3C-3FE6-95A2-7C56-FC40DDB3E6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3D8B93-3F91-B30D-90A6-A7099451E3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F56D8C-B411-7107-BCB5-2D7F3D807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0030"/>
            <a:ext cx="5893904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07085D-4F73-6775-A0A8-304B04DA8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42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5A5D7-55DF-653D-8B68-3FCE1EB4C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9A62EC-2C4E-7520-B4EF-9D9F0EB093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1C822C-2D25-74FA-7C47-F572DB0549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43DF2C-7B40-74BD-5B7C-728AB5B3E1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3310AC-CC7A-BE09-A79A-94DD7A6DF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6590030"/>
            <a:ext cx="5983357" cy="254000"/>
          </a:xfrm>
        </p:spPr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B356B4-B944-36DA-36A8-22567B1C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9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7E39EF9-3301-8AE5-D11B-85AACDFBEE3C}"/>
              </a:ext>
            </a:extLst>
          </p:cNvPr>
          <p:cNvSpPr/>
          <p:nvPr userDrawn="1"/>
        </p:nvSpPr>
        <p:spPr>
          <a:xfrm>
            <a:off x="0" y="6604000"/>
            <a:ext cx="12192000" cy="254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F0DE6D-B9C2-292B-29BE-8B43F4F54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599"/>
            <a:ext cx="10515600" cy="986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CBD555-7FB9-96B7-3FE6-F7B4D1934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10644"/>
            <a:ext cx="10515600" cy="5008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77CC0-D1A9-3023-1950-3F475ACD70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590030"/>
            <a:ext cx="41148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K. Hellier | HEP Thin Films  | April 14, 2026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741AA-D3AF-5528-0FC5-7B9A313E4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590030"/>
            <a:ext cx="2743200" cy="25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A81ECCF-7A69-C641-BDF5-0F71B37667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5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21/acsphotonics.4c0054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/>
        </p:nvSpPr>
        <p:spPr>
          <a:xfrm>
            <a:off x="3999200" y="774912"/>
            <a:ext cx="7963200" cy="4648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r">
              <a:lnSpc>
                <a:spcPct val="115000"/>
              </a:lnSpc>
              <a:spcBef>
                <a:spcPts val="640"/>
              </a:spcBef>
            </a:pPr>
            <a:r>
              <a:rPr lang="en-US" sz="3333" b="1" dirty="0">
                <a:solidFill>
                  <a:srgbClr val="003C6C"/>
                </a:solidFill>
                <a:latin typeface="Roboto"/>
                <a:ea typeface="Roboto"/>
                <a:cs typeface="Roboto"/>
                <a:sym typeface="Roboto"/>
              </a:rPr>
              <a:t>Understanding and reducing lag in amorphous selenium-tellurium photoconductors</a:t>
            </a:r>
          </a:p>
          <a:p>
            <a:pPr algn="r">
              <a:spcBef>
                <a:spcPts val="1240"/>
              </a:spcBef>
            </a:pPr>
            <a:endParaRPr lang="en-US" sz="2400" b="1" dirty="0">
              <a:solidFill>
                <a:srgbClr val="003C6C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r">
              <a:spcBef>
                <a:spcPts val="1240"/>
              </a:spcBef>
            </a:pPr>
            <a:r>
              <a:rPr lang="en-US" sz="2400" b="1" dirty="0">
                <a:solidFill>
                  <a:srgbClr val="003C6C"/>
                </a:solidFill>
                <a:latin typeface="Roboto"/>
                <a:ea typeface="Roboto"/>
                <a:cs typeface="Roboto"/>
                <a:sym typeface="Roboto"/>
              </a:rPr>
              <a:t>Kaitlin Hellier</a:t>
            </a:r>
            <a:endParaRPr lang="en-US" sz="2400" dirty="0">
              <a:solidFill>
                <a:srgbClr val="003C6C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r">
              <a:spcBef>
                <a:spcPts val="640"/>
              </a:spcBef>
            </a:pPr>
            <a:r>
              <a:rPr lang="en-US" sz="2000" dirty="0">
                <a:solidFill>
                  <a:srgbClr val="003C6C"/>
                </a:solidFill>
                <a:latin typeface="Roboto"/>
                <a:ea typeface="Roboto"/>
                <a:cs typeface="Roboto"/>
                <a:sym typeface="Roboto"/>
              </a:rPr>
              <a:t>Radiological Instrumentation Laboratory</a:t>
            </a:r>
          </a:p>
          <a:p>
            <a:pPr algn="r">
              <a:spcBef>
                <a:spcPts val="640"/>
              </a:spcBef>
            </a:pPr>
            <a:r>
              <a:rPr lang="en-US" i="1" dirty="0">
                <a:solidFill>
                  <a:srgbClr val="003C6C"/>
                </a:solidFill>
                <a:latin typeface="Roboto"/>
                <a:ea typeface="Roboto"/>
                <a:cs typeface="Roboto"/>
                <a:sym typeface="Roboto"/>
              </a:rPr>
              <a:t>Electrical and Computer Engineering</a:t>
            </a:r>
          </a:p>
          <a:p>
            <a:pPr algn="r">
              <a:spcBef>
                <a:spcPts val="640"/>
              </a:spcBef>
            </a:pPr>
            <a:r>
              <a:rPr lang="en-US" dirty="0" err="1">
                <a:solidFill>
                  <a:srgbClr val="003C6C"/>
                </a:solidFill>
                <a:latin typeface="Roboto"/>
                <a:ea typeface="Roboto"/>
                <a:cs typeface="Roboto"/>
                <a:sym typeface="Roboto"/>
              </a:rPr>
              <a:t>ril.soe.ucsc.edu</a:t>
            </a:r>
            <a:endParaRPr lang="en-US" dirty="0">
              <a:solidFill>
                <a:srgbClr val="003C6C"/>
              </a:solidFill>
              <a:latin typeface="Roboto"/>
              <a:ea typeface="Roboto"/>
              <a:cs typeface="Roboto"/>
              <a:sym typeface="Roboto"/>
            </a:endParaRPr>
          </a:p>
          <a:p>
            <a:pPr algn="r">
              <a:spcBef>
                <a:spcPts val="640"/>
              </a:spcBef>
            </a:pPr>
            <a:endParaRPr sz="2000" dirty="0">
              <a:solidFill>
                <a:srgbClr val="003C6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0" y="5752533"/>
            <a:ext cx="12192400" cy="1105600"/>
          </a:xfrm>
          <a:prstGeom prst="rect">
            <a:avLst/>
          </a:prstGeom>
          <a:solidFill>
            <a:srgbClr val="003C6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667" y="5934567"/>
            <a:ext cx="4351399" cy="741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56;p13">
            <a:extLst>
              <a:ext uri="{FF2B5EF4-FFF2-40B4-BE49-F238E27FC236}">
                <a16:creationId xmlns:a16="http://schemas.microsoft.com/office/drawing/2014/main" id="{AEED44C9-8C11-1029-FD71-8A49E567CD2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3956733" cy="575253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D88E029-CA8C-DD24-BD6F-FF8450BAA027}"/>
              </a:ext>
            </a:extLst>
          </p:cNvPr>
          <p:cNvCxnSpPr>
            <a:cxnSpLocks/>
          </p:cNvCxnSpPr>
          <p:nvPr/>
        </p:nvCxnSpPr>
        <p:spPr>
          <a:xfrm>
            <a:off x="4429496" y="3015931"/>
            <a:ext cx="7427224" cy="0"/>
          </a:xfrm>
          <a:prstGeom prst="line">
            <a:avLst/>
          </a:prstGeom>
          <a:ln w="76200">
            <a:solidFill>
              <a:srgbClr val="073B6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F0E021D-8C73-D7E8-9C13-1480DEACE4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t="-101" r="8274" b="-310"/>
          <a:stretch/>
        </p:blipFill>
        <p:spPr bwMode="auto">
          <a:xfrm>
            <a:off x="4769066" y="3707894"/>
            <a:ext cx="1512201" cy="154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3FBD4-02B2-6187-05B7-0D26A669A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Intrinsic lag in a-Se and </a:t>
            </a:r>
            <a:r>
              <a:rPr lang="en-US" dirty="0" err="1"/>
              <a:t>a-Se:Te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6F630-5BE3-4EB0-9247-B6AFCEAD7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710" y="1310644"/>
            <a:ext cx="5625548" cy="5008871"/>
          </a:xfrm>
        </p:spPr>
        <p:txBody>
          <a:bodyPr>
            <a:normAutofit/>
          </a:bodyPr>
          <a:lstStyle/>
          <a:p>
            <a:r>
              <a:rPr lang="en-US" sz="2200" dirty="0"/>
              <a:t>Lag in a-Se is caused by VAPs and undercoordinated bonds</a:t>
            </a:r>
          </a:p>
          <a:p>
            <a:pPr lvl="1"/>
            <a:r>
              <a:rPr lang="en-US" dirty="0"/>
              <a:t>Doping with As addresses VAPs; Cl reduces deep trapping and undercoordination</a:t>
            </a:r>
          </a:p>
          <a:p>
            <a:r>
              <a:rPr lang="en-US" sz="2200" dirty="0"/>
              <a:t>Mid-deep traps in a-Se (~0.3-0.5 eV from band edge) main factor</a:t>
            </a:r>
          </a:p>
          <a:p>
            <a:pPr lvl="1"/>
            <a:r>
              <a:rPr lang="en-US" dirty="0"/>
              <a:t>Low density and energy, easily overcome at low fields</a:t>
            </a:r>
          </a:p>
          <a:p>
            <a:pPr lvl="1"/>
            <a:r>
              <a:rPr lang="en-US" dirty="0"/>
              <a:t>Lag reduces to &lt;1% for fields &gt; 6 V/um</a:t>
            </a:r>
          </a:p>
          <a:p>
            <a:r>
              <a:rPr lang="en-US" sz="2200" dirty="0"/>
              <a:t>Incorporating Te increases trap density and energy range</a:t>
            </a:r>
          </a:p>
          <a:p>
            <a:pPr lvl="1"/>
            <a:r>
              <a:rPr lang="en-US" dirty="0"/>
              <a:t>Switch from ring- to chain-like structure </a:t>
            </a:r>
            <a:r>
              <a:rPr lang="en-US" dirty="0">
                <a:sym typeface="Wingdings" pitchFamily="2" charset="2"/>
              </a:rPr>
              <a:t> more dangling bonds and VAPs</a:t>
            </a:r>
            <a:endParaRPr lang="en-US" dirty="0"/>
          </a:p>
          <a:p>
            <a:pPr lvl="1"/>
            <a:r>
              <a:rPr lang="en-US" dirty="0"/>
              <a:t>Lag increases significantly compared to a-Se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B3D4E1-86C7-16E9-6E57-80D72A8B3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65578-B7F0-6BFB-5E3E-835EB4B0A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50917D-DB59-35EC-E99C-11266EC24B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15781" y="1851525"/>
            <a:ext cx="5666037" cy="40193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2BF099-26E7-0D44-5299-7F91D525182B}"/>
              </a:ext>
            </a:extLst>
          </p:cNvPr>
          <p:cNvSpPr txBox="1"/>
          <p:nvPr/>
        </p:nvSpPr>
        <p:spPr>
          <a:xfrm>
            <a:off x="8390940" y="1580669"/>
            <a:ext cx="2712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First Frame Lag at 20 fps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5C34534-91F9-2F3D-CC53-C7A05B2F99F5}"/>
              </a:ext>
            </a:extLst>
          </p:cNvPr>
          <p:cNvSpPr/>
          <p:nvPr/>
        </p:nvSpPr>
        <p:spPr>
          <a:xfrm>
            <a:off x="4051745" y="6068852"/>
            <a:ext cx="5029418" cy="57723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ym typeface="Wingdings" pitchFamily="2" charset="2"/>
              </a:rPr>
              <a:t> Need to reduce trap formation in Se-Te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4237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1EB14-2A7E-60AF-59E4-FB04F79C8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0AC35-EE00-F633-CD47-F841376A4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Lag in Se-Te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50C1B-4F00-DE57-5B8F-B35E5EBF4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1" y="1716257"/>
            <a:ext cx="5153108" cy="4811541"/>
          </a:xfrm>
        </p:spPr>
        <p:txBody>
          <a:bodyPr>
            <a:normAutofit/>
          </a:bodyPr>
          <a:lstStyle/>
          <a:p>
            <a:r>
              <a:rPr lang="en-US" dirty="0"/>
              <a:t>Can evaluate lag by looking at rise and fall of signal with light exposure</a:t>
            </a:r>
          </a:p>
          <a:p>
            <a:r>
              <a:rPr lang="en-US" dirty="0"/>
              <a:t>We see saturation with increasing intensity, which indicates that lag is predominantly controlled by mid-deep trapping</a:t>
            </a:r>
          </a:p>
          <a:p>
            <a:r>
              <a:rPr lang="en-US" dirty="0"/>
              <a:t>Allows us to evaluate density of traps and lifetime as a function of field</a:t>
            </a:r>
          </a:p>
          <a:p>
            <a:pPr lvl="1"/>
            <a:r>
              <a:rPr lang="en-US" dirty="0"/>
              <a:t>Continuing work will fit data,  and explore thermally stimulated current (TSC) to evaluate trap depth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6EBFE9-BFFE-3E0A-3D94-C99F6CCBA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D1B74-FA2F-B72E-1344-473A47E93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29DC2F-3D13-F959-5619-CB0467A681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442"/>
          <a:stretch>
            <a:fillRect/>
          </a:stretch>
        </p:blipFill>
        <p:spPr>
          <a:xfrm>
            <a:off x="5785065" y="1988383"/>
            <a:ext cx="5934496" cy="41795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390026-551D-0E26-CA3E-B7314194CBE3}"/>
              </a:ext>
            </a:extLst>
          </p:cNvPr>
          <p:cNvSpPr txBox="1"/>
          <p:nvPr/>
        </p:nvSpPr>
        <p:spPr>
          <a:xfrm rot="5400000">
            <a:off x="10810251" y="3633813"/>
            <a:ext cx="228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 </a:t>
            </a:r>
            <a:r>
              <a:rPr lang="en-US" dirty="0"/>
              <a:t>Increasing Intensity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973E706-D309-19AC-342D-A33986287CF9}"/>
                  </a:ext>
                </a:extLst>
              </p:cNvPr>
              <p:cNvSpPr txBox="1"/>
              <p:nvPr/>
            </p:nvSpPr>
            <p:spPr>
              <a:xfrm>
                <a:off x="7927144" y="1239841"/>
                <a:ext cx="1658979" cy="5843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𝐿𝑎𝑔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973E706-D309-19AC-342D-A33986287C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7144" y="1239841"/>
                <a:ext cx="1658979" cy="584327"/>
              </a:xfrm>
              <a:prstGeom prst="rect">
                <a:avLst/>
              </a:prstGeom>
              <a:blipFill>
                <a:blip r:embed="rId3"/>
                <a:stretch>
                  <a:fillRect l="-4545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EBFF0EB4-B711-1AE0-DEFB-821FBF26E3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8408" t="15086" r="7731" b="26685"/>
          <a:stretch>
            <a:fillRect/>
          </a:stretch>
        </p:blipFill>
        <p:spPr>
          <a:xfrm rot="10800000">
            <a:off x="11468100" y="2540527"/>
            <a:ext cx="247594" cy="243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690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A2DCF-3591-3014-0D14-D97D6B3E7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Lag in </a:t>
            </a:r>
            <a:r>
              <a:rPr lang="en-US" dirty="0" err="1"/>
              <a:t>a-Se:Te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CB117-EF67-C61F-11FC-A68E7F82E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884" y="1327646"/>
            <a:ext cx="6069037" cy="5008871"/>
          </a:xfrm>
        </p:spPr>
        <p:txBody>
          <a:bodyPr/>
          <a:lstStyle/>
          <a:p>
            <a:r>
              <a:rPr lang="en-US" dirty="0"/>
              <a:t>Chlorine is commonly used in chalcogenides to passivate defects during and post fabrication </a:t>
            </a:r>
          </a:p>
          <a:p>
            <a:r>
              <a:rPr lang="en-US" dirty="0"/>
              <a:t>Goal: incorporate Cl to prevent VAP formation and complete dangling bonds</a:t>
            </a:r>
          </a:p>
          <a:p>
            <a:r>
              <a:rPr lang="en-US" dirty="0"/>
              <a:t>Methods: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Co-deposition: Fabricate films from two sources, stabilized a-Se (0.2%  As, 10 ppm Cl) and pure Te, to add small amount of Cl, and adjust a-Se/Cl content according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Pre-alloying: Obtain pre-mixed Se-Te with 25 ppm Cl to incorporate during evaporation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Gas flow: </a:t>
            </a:r>
            <a:r>
              <a:rPr lang="en-US" dirty="0" err="1"/>
              <a:t>Ar:Cl</a:t>
            </a:r>
            <a:r>
              <a:rPr lang="en-US" dirty="0"/>
              <a:t> (50 ppm) gas mix added to system during fabrication through extremely low flow leak valve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F5276-9F93-A40B-B2F6-0192168CF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C2186C-8C2F-EB95-0B3E-A42664DD8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E1E152-E11D-953F-2BBA-68B2333846BF}"/>
              </a:ext>
            </a:extLst>
          </p:cNvPr>
          <p:cNvGrpSpPr/>
          <p:nvPr/>
        </p:nvGrpSpPr>
        <p:grpSpPr>
          <a:xfrm rot="5400000">
            <a:off x="9031259" y="85397"/>
            <a:ext cx="936605" cy="3421103"/>
            <a:chOff x="11389356" y="3928896"/>
            <a:chExt cx="711287" cy="259809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1538E0F-1D27-A7CD-CCAD-32C9E8E6DA34}"/>
                </a:ext>
              </a:extLst>
            </p:cNvPr>
            <p:cNvGrpSpPr/>
            <p:nvPr/>
          </p:nvGrpSpPr>
          <p:grpSpPr>
            <a:xfrm>
              <a:off x="11389356" y="4062377"/>
              <a:ext cx="617443" cy="2464610"/>
              <a:chOff x="708862" y="2214087"/>
              <a:chExt cx="725201" cy="2894739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D5B81AEA-8903-75D9-593B-8D6DDD4AFB21}"/>
                  </a:ext>
                </a:extLst>
              </p:cNvPr>
              <p:cNvGrpSpPr/>
              <p:nvPr/>
            </p:nvGrpSpPr>
            <p:grpSpPr>
              <a:xfrm>
                <a:off x="708862" y="2214087"/>
                <a:ext cx="690704" cy="2894739"/>
                <a:chOff x="767730" y="2120725"/>
                <a:chExt cx="690704" cy="2894739"/>
              </a:xfrm>
            </p:grpSpPr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682EA13F-02EA-CD52-B0B3-99F4E8045D90}"/>
                    </a:ext>
                  </a:extLst>
                </p:cNvPr>
                <p:cNvSpPr/>
                <p:nvPr/>
              </p:nvSpPr>
              <p:spPr>
                <a:xfrm rot="5679350">
                  <a:off x="565710" y="2415896"/>
                  <a:ext cx="619802" cy="58263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gradFill>
                    <a:gsLst>
                      <a:gs pos="25000">
                        <a:sysClr val="windowText" lastClr="000000"/>
                      </a:gs>
                      <a:gs pos="75000">
                        <a:sysClr val="window" lastClr="FFFFFF"/>
                      </a:gs>
                    </a:gsLst>
                    <a:lin ang="10800000" scaled="0"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BCD5D252-7928-714B-473D-4A61DDF463C0}"/>
                    </a:ext>
                  </a:extLst>
                </p:cNvPr>
                <p:cNvGrpSpPr/>
                <p:nvPr/>
              </p:nvGrpSpPr>
              <p:grpSpPr>
                <a:xfrm>
                  <a:off x="767730" y="2120725"/>
                  <a:ext cx="690704" cy="2894739"/>
                  <a:chOff x="1330226" y="1256796"/>
                  <a:chExt cx="1040746" cy="4361768"/>
                </a:xfrm>
              </p:grpSpPr>
              <p:sp>
                <p:nvSpPr>
                  <p:cNvPr id="16" name="Oval 15">
                    <a:extLst>
                      <a:ext uri="{FF2B5EF4-FFF2-40B4-BE49-F238E27FC236}">
                        <a16:creationId xmlns:a16="http://schemas.microsoft.com/office/drawing/2014/main" id="{D8D37C66-EA12-E0AF-47B5-17F6AEB4BA23}"/>
                      </a:ext>
                    </a:extLst>
                  </p:cNvPr>
                  <p:cNvSpPr/>
                  <p:nvPr/>
                </p:nvSpPr>
                <p:spPr>
                  <a:xfrm rot="2905805">
                    <a:off x="1347374" y="2406570"/>
                    <a:ext cx="731521" cy="87790"/>
                  </a:xfrm>
                  <a:prstGeom prst="ellips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" name="Oval 16">
                    <a:extLst>
                      <a:ext uri="{FF2B5EF4-FFF2-40B4-BE49-F238E27FC236}">
                        <a16:creationId xmlns:a16="http://schemas.microsoft.com/office/drawing/2014/main" id="{30B74802-7928-3AB4-0407-96B1AEFD111D}"/>
                      </a:ext>
                    </a:extLst>
                  </p:cNvPr>
                  <p:cNvSpPr/>
                  <p:nvPr/>
                </p:nvSpPr>
                <p:spPr>
                  <a:xfrm rot="18706090">
                    <a:off x="1377026" y="2872770"/>
                    <a:ext cx="731521" cy="87790"/>
                  </a:xfrm>
                  <a:prstGeom prst="ellips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" name="Oval 17">
                    <a:extLst>
                      <a:ext uri="{FF2B5EF4-FFF2-40B4-BE49-F238E27FC236}">
                        <a16:creationId xmlns:a16="http://schemas.microsoft.com/office/drawing/2014/main" id="{871BE45F-1CD6-7751-6B5E-887EABE0B776}"/>
                      </a:ext>
                    </a:extLst>
                  </p:cNvPr>
                  <p:cNvSpPr/>
                  <p:nvPr/>
                </p:nvSpPr>
                <p:spPr>
                  <a:xfrm rot="4058408">
                    <a:off x="1261729" y="3437917"/>
                    <a:ext cx="822960" cy="87790"/>
                  </a:xfrm>
                  <a:prstGeom prst="ellips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Oval 18">
                    <a:extLst>
                      <a:ext uri="{FF2B5EF4-FFF2-40B4-BE49-F238E27FC236}">
                        <a16:creationId xmlns:a16="http://schemas.microsoft.com/office/drawing/2014/main" id="{BF71F4F4-DBD6-265C-C7F9-6850BE6924C6}"/>
                      </a:ext>
                    </a:extLst>
                  </p:cNvPr>
                  <p:cNvSpPr/>
                  <p:nvPr/>
                </p:nvSpPr>
                <p:spPr>
                  <a:xfrm rot="3047885">
                    <a:off x="1544531" y="4022379"/>
                    <a:ext cx="933910" cy="87790"/>
                  </a:xfrm>
                  <a:prstGeom prst="ellips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FEA6327E-2B64-0E9D-9457-8D0F96D95CFF}"/>
                      </a:ext>
                    </a:extLst>
                  </p:cNvPr>
                  <p:cNvSpPr/>
                  <p:nvPr/>
                </p:nvSpPr>
                <p:spPr>
                  <a:xfrm rot="19206901">
                    <a:off x="1548012" y="4519863"/>
                    <a:ext cx="822960" cy="87790"/>
                  </a:xfrm>
                  <a:prstGeom prst="ellips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Oval 20">
                    <a:extLst>
                      <a:ext uri="{FF2B5EF4-FFF2-40B4-BE49-F238E27FC236}">
                        <a16:creationId xmlns:a16="http://schemas.microsoft.com/office/drawing/2014/main" id="{3C1F718C-3D70-F256-817F-AF2D163B86BE}"/>
                      </a:ext>
                    </a:extLst>
                  </p:cNvPr>
                  <p:cNvSpPr/>
                  <p:nvPr/>
                </p:nvSpPr>
                <p:spPr>
                  <a:xfrm rot="15417741">
                    <a:off x="1374358" y="5163188"/>
                    <a:ext cx="822962" cy="87790"/>
                  </a:xfrm>
                  <a:prstGeom prst="ellipse">
                    <a:avLst/>
                  </a:prstGeom>
                  <a:gradFill rotWithShape="1">
                    <a:gsLst>
                      <a:gs pos="25000">
                        <a:sysClr val="windowText" lastClr="000000">
                          <a:lumMod val="75000"/>
                          <a:lumOff val="25000"/>
                        </a:sysClr>
                      </a:gs>
                      <a:gs pos="75000">
                        <a:sysClr val="window" lastClr="FFFFFF">
                          <a:alpha val="0"/>
                        </a:sysClr>
                      </a:gs>
                    </a:gsLst>
                    <a:lin ang="10800000" scaled="0"/>
                  </a:gradFill>
                  <a:ln w="9525" cap="flat" cmpd="sng" algn="ctr">
                    <a:gradFill>
                      <a:gsLst>
                        <a:gs pos="25000">
                          <a:sysClr val="windowText" lastClr="000000"/>
                        </a:gs>
                        <a:gs pos="75000">
                          <a:sysClr val="window" lastClr="FFFFFF"/>
                        </a:gs>
                      </a:gsLst>
                      <a:lin ang="10800000" scaled="0"/>
                    </a:gra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Oval 21">
                    <a:extLst>
                      <a:ext uri="{FF2B5EF4-FFF2-40B4-BE49-F238E27FC236}">
                        <a16:creationId xmlns:a16="http://schemas.microsoft.com/office/drawing/2014/main" id="{2548B5EA-81C1-F374-3BD9-E712E58EA41B}"/>
                      </a:ext>
                    </a:extLst>
                  </p:cNvPr>
                  <p:cNvSpPr/>
                  <p:nvPr/>
                </p:nvSpPr>
                <p:spPr>
                  <a:xfrm>
                    <a:off x="1410091" y="3053231"/>
                    <a:ext cx="254000" cy="25400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4F81BD">
                          <a:tint val="100000"/>
                          <a:shade val="100000"/>
                          <a:satMod val="130000"/>
                        </a:srgbClr>
                      </a:gs>
                      <a:gs pos="100000">
                        <a:srgbClr val="4F81BD">
                          <a:tint val="50000"/>
                          <a:shade val="100000"/>
                          <a:satMod val="350000"/>
                        </a:srgbClr>
                      </a:gs>
                    </a:gsLst>
                    <a:lin ang="16200000" scaled="0"/>
                  </a:gradFill>
                  <a:ln w="9525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Oval 22">
                    <a:extLst>
                      <a:ext uri="{FF2B5EF4-FFF2-40B4-BE49-F238E27FC236}">
                        <a16:creationId xmlns:a16="http://schemas.microsoft.com/office/drawing/2014/main" id="{5B92D160-888A-E175-52BA-98007E1B758D}"/>
                      </a:ext>
                    </a:extLst>
                  </p:cNvPr>
                  <p:cNvSpPr/>
                  <p:nvPr/>
                </p:nvSpPr>
                <p:spPr>
                  <a:xfrm>
                    <a:off x="1668980" y="3654715"/>
                    <a:ext cx="254000" cy="25400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4F81BD">
                          <a:tint val="100000"/>
                          <a:shade val="100000"/>
                          <a:satMod val="130000"/>
                        </a:srgbClr>
                      </a:gs>
                      <a:gs pos="100000">
                        <a:srgbClr val="4F81BD">
                          <a:tint val="50000"/>
                          <a:shade val="100000"/>
                          <a:satMod val="350000"/>
                        </a:srgbClr>
                      </a:gs>
                    </a:gsLst>
                    <a:lin ang="16200000" scaled="0"/>
                  </a:gradFill>
                  <a:ln w="9525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id="{91252AEC-1961-2150-8FBD-6F1D9C05D6BA}"/>
                      </a:ext>
                    </a:extLst>
                  </p:cNvPr>
                  <p:cNvSpPr/>
                  <p:nvPr/>
                </p:nvSpPr>
                <p:spPr>
                  <a:xfrm>
                    <a:off x="1584141" y="4625675"/>
                    <a:ext cx="254000" cy="25400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4F81BD">
                          <a:tint val="100000"/>
                          <a:shade val="100000"/>
                          <a:satMod val="130000"/>
                        </a:srgbClr>
                      </a:gs>
                      <a:gs pos="100000">
                        <a:srgbClr val="4F81BD">
                          <a:tint val="50000"/>
                          <a:shade val="100000"/>
                          <a:satMod val="350000"/>
                        </a:srgbClr>
                      </a:gs>
                    </a:gsLst>
                    <a:lin ang="16200000" scaled="0"/>
                  </a:gradFill>
                  <a:ln w="9525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Oval 24">
                    <a:extLst>
                      <a:ext uri="{FF2B5EF4-FFF2-40B4-BE49-F238E27FC236}">
                        <a16:creationId xmlns:a16="http://schemas.microsoft.com/office/drawing/2014/main" id="{94051C11-E6DB-7461-6649-3B0993318708}"/>
                      </a:ext>
                    </a:extLst>
                  </p:cNvPr>
                  <p:cNvSpPr/>
                  <p:nvPr/>
                </p:nvSpPr>
                <p:spPr>
                  <a:xfrm>
                    <a:off x="1330226" y="2022573"/>
                    <a:ext cx="254000" cy="25400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4F81BD">
                          <a:tint val="100000"/>
                          <a:shade val="100000"/>
                          <a:satMod val="130000"/>
                        </a:srgbClr>
                      </a:gs>
                      <a:gs pos="100000">
                        <a:srgbClr val="4F81BD">
                          <a:tint val="50000"/>
                          <a:shade val="100000"/>
                          <a:satMod val="350000"/>
                        </a:srgbClr>
                      </a:gs>
                    </a:gsLst>
                    <a:lin ang="16200000" scaled="0"/>
                  </a:gradFill>
                  <a:ln w="9525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Oval 25">
                    <a:extLst>
                      <a:ext uri="{FF2B5EF4-FFF2-40B4-BE49-F238E27FC236}">
                        <a16:creationId xmlns:a16="http://schemas.microsoft.com/office/drawing/2014/main" id="{23440664-BC0E-A245-8CF4-2DE56871C915}"/>
                      </a:ext>
                    </a:extLst>
                  </p:cNvPr>
                  <p:cNvSpPr/>
                  <p:nvPr/>
                </p:nvSpPr>
                <p:spPr>
                  <a:xfrm>
                    <a:off x="1438891" y="1256796"/>
                    <a:ext cx="174074" cy="174074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9525" cap="flat" cmpd="sng" algn="ctr">
                    <a:solidFill>
                      <a:schemeClr val="accent4">
                        <a:lumMod val="75000"/>
                      </a:schemeClr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74846A58-56CD-8F48-678D-FF3ABD7C6160}"/>
                  </a:ext>
                </a:extLst>
              </p:cNvPr>
              <p:cNvSpPr/>
              <p:nvPr/>
            </p:nvSpPr>
            <p:spPr>
              <a:xfrm>
                <a:off x="1008365" y="3020067"/>
                <a:ext cx="248216" cy="246668"/>
              </a:xfrm>
              <a:prstGeom prst="ellipse">
                <a:avLst/>
              </a:prstGeom>
              <a:gradFill rotWithShape="1">
                <a:gsLst>
                  <a:gs pos="0">
                    <a:srgbClr val="652D91"/>
                  </a:gs>
                  <a:gs pos="100000">
                    <a:srgbClr val="AE61FF"/>
                  </a:gs>
                </a:gsLst>
                <a:lin ang="16200000" scaled="0"/>
              </a:gradFill>
              <a:ln w="9525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4DD898D-BD94-DAD4-B036-73493052B09C}"/>
                  </a:ext>
                </a:extLst>
              </p:cNvPr>
              <p:cNvSpPr/>
              <p:nvPr/>
            </p:nvSpPr>
            <p:spPr>
              <a:xfrm>
                <a:off x="1185847" y="4150820"/>
                <a:ext cx="248216" cy="246668"/>
              </a:xfrm>
              <a:prstGeom prst="ellipse">
                <a:avLst/>
              </a:prstGeom>
              <a:gradFill rotWithShape="1">
                <a:gsLst>
                  <a:gs pos="0">
                    <a:srgbClr val="652D91"/>
                  </a:gs>
                  <a:gs pos="100000">
                    <a:srgbClr val="AE61FF"/>
                  </a:gs>
                </a:gsLst>
                <a:lin ang="16200000" scaled="0"/>
              </a:gradFill>
              <a:ln w="9525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30B8164-7483-8CCD-29B7-AD05C9A9A541}"/>
                </a:ext>
              </a:extLst>
            </p:cNvPr>
            <p:cNvSpPr txBox="1"/>
            <p:nvPr/>
          </p:nvSpPr>
          <p:spPr>
            <a:xfrm rot="16200000">
              <a:off x="11537283" y="3925731"/>
              <a:ext cx="274151" cy="280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Cl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854E915-E004-735B-5234-2C4E22C862D8}"/>
                </a:ext>
              </a:extLst>
            </p:cNvPr>
            <p:cNvSpPr txBox="1"/>
            <p:nvPr/>
          </p:nvSpPr>
          <p:spPr>
            <a:xfrm rot="16200000">
              <a:off x="11811639" y="4864132"/>
              <a:ext cx="297525" cy="280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CACB1E3-883A-36AC-F1CE-D02FC31A56C8}"/>
                </a:ext>
              </a:extLst>
            </p:cNvPr>
            <p:cNvSpPr txBox="1"/>
            <p:nvPr/>
          </p:nvSpPr>
          <p:spPr>
            <a:xfrm rot="16200000">
              <a:off x="11505156" y="4361957"/>
              <a:ext cx="308238" cy="280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</a:t>
              </a: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0CE6A3BE-45BD-E936-E834-51C3EBE55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7862" y="2199003"/>
            <a:ext cx="3621876" cy="4687133"/>
          </a:xfrm>
          <a:prstGeom prst="rect">
            <a:avLst/>
          </a:prstGeom>
        </p:spPr>
      </p:pic>
      <p:pic>
        <p:nvPicPr>
          <p:cNvPr id="27" name="Picture 26" descr="Diagram of a diagram of a system&#10;&#10;AI-generated content may be incorrect.">
            <a:extLst>
              <a:ext uri="{FF2B5EF4-FFF2-40B4-BE49-F238E27FC236}">
                <a16:creationId xmlns:a16="http://schemas.microsoft.com/office/drawing/2014/main" id="{D395B8FD-0C69-CC41-95DC-22168B12B3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159" b="31914"/>
          <a:stretch>
            <a:fillRect/>
          </a:stretch>
        </p:blipFill>
        <p:spPr>
          <a:xfrm>
            <a:off x="6679752" y="4811151"/>
            <a:ext cx="5425610" cy="1697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149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94822-A553-5836-4EF1-CB2BDEAF8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HBL on Device Lag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1F2E6-4D35-7648-398B-275882500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49" y="1310644"/>
            <a:ext cx="5788498" cy="5008871"/>
          </a:xfrm>
        </p:spPr>
        <p:txBody>
          <a:bodyPr>
            <a:noAutofit/>
          </a:bodyPr>
          <a:lstStyle/>
          <a:p>
            <a:r>
              <a:rPr lang="en-US" sz="2200" dirty="0"/>
              <a:t>High conductivity of Se-Te sends detector to breakdown (Joule heating) at low bias and gives high dark current without blocking layers</a:t>
            </a:r>
          </a:p>
          <a:p>
            <a:pPr lvl="1"/>
            <a:r>
              <a:rPr lang="en-US" dirty="0"/>
              <a:t>Holes are the primary injector; HBL required to go to high fields </a:t>
            </a:r>
          </a:p>
          <a:p>
            <a:r>
              <a:rPr lang="en-US" sz="2200" dirty="0"/>
              <a:t>Optimal device structure requires hole collection </a:t>
            </a:r>
            <a:r>
              <a:rPr lang="en-US" sz="2200" dirty="0">
                <a:sym typeface="Wingdings" pitchFamily="2" charset="2"/>
              </a:rPr>
              <a:t> HBL deposited on top of Se-Te in vertical structure</a:t>
            </a:r>
          </a:p>
          <a:p>
            <a:pPr lvl="1"/>
            <a:r>
              <a:rPr lang="en-US" dirty="0">
                <a:sym typeface="Wingdings" pitchFamily="2" charset="2"/>
              </a:rPr>
              <a:t>Limited options to achieve high transparency and  good blocking with low temperature fabrication that doesn’t damage Se-Te layer</a:t>
            </a:r>
          </a:p>
          <a:p>
            <a:r>
              <a:rPr lang="en-US" sz="2200" dirty="0">
                <a:sym typeface="Wingdings" pitchFamily="2" charset="2"/>
              </a:rPr>
              <a:t>Implementation of SiO</a:t>
            </a:r>
            <a:r>
              <a:rPr lang="en-US" sz="2200" baseline="-25000" dirty="0">
                <a:sym typeface="Wingdings" pitchFamily="2" charset="2"/>
              </a:rPr>
              <a:t>2</a:t>
            </a:r>
            <a:r>
              <a:rPr lang="en-US" sz="2200" dirty="0">
                <a:sym typeface="Wingdings" pitchFamily="2" charset="2"/>
              </a:rPr>
              <a:t> deposited by e-beam successful for achieving current and QE targets up to moderate fields; however, significant impact on lag</a:t>
            </a:r>
            <a:endParaRPr lang="en-US" sz="2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80E434-A863-D177-FD1B-622F73C75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6E242-5271-FEDD-7440-153FFEC97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5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5C7147F-16AE-5117-B68F-5B6AAEB6FFFD}"/>
              </a:ext>
            </a:extLst>
          </p:cNvPr>
          <p:cNvGrpSpPr/>
          <p:nvPr/>
        </p:nvGrpSpPr>
        <p:grpSpPr>
          <a:xfrm>
            <a:off x="6675709" y="2024969"/>
            <a:ext cx="5546181" cy="3697454"/>
            <a:chOff x="6125347" y="2142454"/>
            <a:chExt cx="5794407" cy="386293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B469D50-26B7-4BAB-2CCC-218AC3DF1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6125347" y="2142454"/>
              <a:ext cx="5794407" cy="3862938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409259C-A820-3871-4FD3-C12E3F17AF71}"/>
                </a:ext>
              </a:extLst>
            </p:cNvPr>
            <p:cNvCxnSpPr/>
            <p:nvPr/>
          </p:nvCxnSpPr>
          <p:spPr>
            <a:xfrm>
              <a:off x="6980222" y="5139076"/>
              <a:ext cx="447241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51F97BC-9E8A-E664-CB13-BBE5122F59F8}"/>
                </a:ext>
              </a:extLst>
            </p:cNvPr>
            <p:cNvSpPr txBox="1"/>
            <p:nvPr/>
          </p:nvSpPr>
          <p:spPr>
            <a:xfrm>
              <a:off x="10791452" y="4781690"/>
              <a:ext cx="731329" cy="3537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Target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380282B-6221-DCF6-31C0-5B45438935B1}"/>
              </a:ext>
            </a:extLst>
          </p:cNvPr>
          <p:cNvSpPr txBox="1"/>
          <p:nvPr/>
        </p:nvSpPr>
        <p:spPr>
          <a:xfrm>
            <a:off x="8334406" y="1720736"/>
            <a:ext cx="2712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First Frame Lag at 20 fps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D7047D-0510-C74D-3453-2728B4D085D9}"/>
              </a:ext>
            </a:extLst>
          </p:cNvPr>
          <p:cNvSpPr/>
          <p:nvPr/>
        </p:nvSpPr>
        <p:spPr>
          <a:xfrm>
            <a:off x="3931702" y="5958916"/>
            <a:ext cx="7210221" cy="57723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ym typeface="Wingdings" pitchFamily="2" charset="2"/>
              </a:rPr>
              <a:t> Need to explore alternative HBLs and new deposition methods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4687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C85FC-C4B3-4A36-DE60-272FBADA8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 of a new HBL Layer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3CE0B9-5D19-1298-F562-BA57403AD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434" y="1420837"/>
            <a:ext cx="5406114" cy="5071483"/>
          </a:xfrm>
        </p:spPr>
        <p:txBody>
          <a:bodyPr>
            <a:normAutofit/>
          </a:bodyPr>
          <a:lstStyle/>
          <a:p>
            <a:r>
              <a:rPr lang="en-US" sz="2000" dirty="0"/>
              <a:t>Utilizing a thin layer of Se-Te (3 um) increases the impact of defects in the HBL and at the interface compared to traditional thicknesses</a:t>
            </a:r>
          </a:p>
          <a:p>
            <a:r>
              <a:rPr lang="en-US" sz="2000" dirty="0"/>
              <a:t>Using an insulating layer is no longer as effective, as it is easier to </a:t>
            </a:r>
            <a:r>
              <a:rPr lang="en-US" sz="2000" dirty="0" err="1"/>
              <a:t>overblock</a:t>
            </a:r>
            <a:r>
              <a:rPr lang="en-US" sz="2000" dirty="0"/>
              <a:t> with small changes in thickness</a:t>
            </a:r>
          </a:p>
          <a:p>
            <a:pPr marL="690563" indent="-339725">
              <a:buNone/>
            </a:pPr>
            <a:r>
              <a:rPr lang="en-US" sz="2000" dirty="0">
                <a:sym typeface="Wingdings" pitchFamily="2" charset="2"/>
              </a:rPr>
              <a:t> Semiconducting layers may be more effective to ensure no lag reduction</a:t>
            </a:r>
          </a:p>
          <a:p>
            <a:r>
              <a:rPr lang="en-US" sz="2000" dirty="0">
                <a:sym typeface="Wingdings" pitchFamily="2" charset="2"/>
              </a:rPr>
              <a:t>CeO</a:t>
            </a:r>
            <a:r>
              <a:rPr lang="en-US" sz="2000" baseline="-25000" dirty="0">
                <a:sym typeface="Wingdings" pitchFamily="2" charset="2"/>
              </a:rPr>
              <a:t>2</a:t>
            </a:r>
            <a:r>
              <a:rPr lang="en-US" sz="2000" dirty="0">
                <a:sym typeface="Wingdings" pitchFamily="2" charset="2"/>
              </a:rPr>
              <a:t> is commonly used with a-Se, but difficult to develop with sputtering at low temperatures</a:t>
            </a:r>
          </a:p>
          <a:p>
            <a:r>
              <a:rPr lang="en-US" sz="2000" dirty="0">
                <a:sym typeface="Wingdings" pitchFamily="2" charset="2"/>
              </a:rPr>
              <a:t>SnO</a:t>
            </a:r>
            <a:r>
              <a:rPr lang="en-US" sz="2000" baseline="-25000" dirty="0">
                <a:sym typeface="Wingdings" pitchFamily="2" charset="2"/>
              </a:rPr>
              <a:t>2</a:t>
            </a:r>
            <a:r>
              <a:rPr lang="en-US" sz="2000" dirty="0">
                <a:sym typeface="Wingdings" pitchFamily="2" charset="2"/>
              </a:rPr>
              <a:t> (spin coated nanoparticles) has been used for thin Se</a:t>
            </a:r>
            <a:r>
              <a:rPr lang="en-US" sz="2000" baseline="-25000" dirty="0">
                <a:sym typeface="Wingdings" pitchFamily="2" charset="2"/>
              </a:rPr>
              <a:t>0.6</a:t>
            </a:r>
            <a:r>
              <a:rPr lang="en-US" sz="2000" dirty="0">
                <a:sym typeface="Wingdings" pitchFamily="2" charset="2"/>
              </a:rPr>
              <a:t>Te</a:t>
            </a:r>
            <a:r>
              <a:rPr lang="en-US" sz="2000" baseline="-25000" dirty="0">
                <a:sym typeface="Wingdings" pitchFamily="2" charset="2"/>
              </a:rPr>
              <a:t>0.4</a:t>
            </a:r>
            <a:r>
              <a:rPr lang="en-US" sz="2000" dirty="0">
                <a:sym typeface="Wingdings" pitchFamily="2" charset="2"/>
              </a:rPr>
              <a:t> photodiodes [1]; however not tested for lag and presents risk</a:t>
            </a:r>
          </a:p>
          <a:p>
            <a:pPr marL="347663" indent="-334963">
              <a:buFont typeface="Wingdings" pitchFamily="2" charset="2"/>
              <a:buChar char="à"/>
            </a:pPr>
            <a:r>
              <a:rPr lang="en-US" sz="2000" dirty="0">
                <a:sym typeface="Wingdings" pitchFamily="2" charset="2"/>
              </a:rPr>
              <a:t>New sputtering system will allow deposition of both materials; will require optimization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04F2EE-3B6E-5411-72E9-40D69626A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5AC3A-0386-CB4A-8F09-75B81DDD5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2F6B077-A180-95C1-924E-A35D21A431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320746"/>
              </p:ext>
            </p:extLst>
          </p:nvPr>
        </p:nvGraphicFramePr>
        <p:xfrm>
          <a:off x="5854148" y="1420837"/>
          <a:ext cx="6118419" cy="42351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5807">
                  <a:extLst>
                    <a:ext uri="{9D8B030D-6E8A-4147-A177-3AD203B41FA5}">
                      <a16:colId xmlns:a16="http://schemas.microsoft.com/office/drawing/2014/main" val="103651010"/>
                    </a:ext>
                  </a:extLst>
                </a:gridCol>
                <a:gridCol w="745807">
                  <a:extLst>
                    <a:ext uri="{9D8B030D-6E8A-4147-A177-3AD203B41FA5}">
                      <a16:colId xmlns:a16="http://schemas.microsoft.com/office/drawing/2014/main" val="3939422988"/>
                    </a:ext>
                  </a:extLst>
                </a:gridCol>
                <a:gridCol w="534310">
                  <a:extLst>
                    <a:ext uri="{9D8B030D-6E8A-4147-A177-3AD203B41FA5}">
                      <a16:colId xmlns:a16="http://schemas.microsoft.com/office/drawing/2014/main" val="2405085584"/>
                    </a:ext>
                  </a:extLst>
                </a:gridCol>
                <a:gridCol w="504626">
                  <a:extLst>
                    <a:ext uri="{9D8B030D-6E8A-4147-A177-3AD203B41FA5}">
                      <a16:colId xmlns:a16="http://schemas.microsoft.com/office/drawing/2014/main" val="2011820383"/>
                    </a:ext>
                  </a:extLst>
                </a:gridCol>
                <a:gridCol w="578835">
                  <a:extLst>
                    <a:ext uri="{9D8B030D-6E8A-4147-A177-3AD203B41FA5}">
                      <a16:colId xmlns:a16="http://schemas.microsoft.com/office/drawing/2014/main" val="2140411382"/>
                    </a:ext>
                  </a:extLst>
                </a:gridCol>
                <a:gridCol w="593677">
                  <a:extLst>
                    <a:ext uri="{9D8B030D-6E8A-4147-A177-3AD203B41FA5}">
                      <a16:colId xmlns:a16="http://schemas.microsoft.com/office/drawing/2014/main" val="2122953594"/>
                    </a:ext>
                  </a:extLst>
                </a:gridCol>
                <a:gridCol w="1238748">
                  <a:extLst>
                    <a:ext uri="{9D8B030D-6E8A-4147-A177-3AD203B41FA5}">
                      <a16:colId xmlns:a16="http://schemas.microsoft.com/office/drawing/2014/main" val="1994873062"/>
                    </a:ext>
                  </a:extLst>
                </a:gridCol>
                <a:gridCol w="1176609">
                  <a:extLst>
                    <a:ext uri="{9D8B030D-6E8A-4147-A177-3AD203B41FA5}">
                      <a16:colId xmlns:a16="http://schemas.microsoft.com/office/drawing/2014/main" val="1383355250"/>
                    </a:ext>
                  </a:extLst>
                </a:gridCol>
              </a:tblGrid>
              <a:tr h="39792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Target Thickness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CBM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VBM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7287935"/>
                  </a:ext>
                </a:extLst>
              </a:tr>
              <a:tr h="22738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Se-Te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3 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-3.8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-5.4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8024536"/>
                  </a:ext>
                </a:extLst>
              </a:tr>
              <a:tr h="22738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6697908"/>
                  </a:ext>
                </a:extLst>
              </a:tr>
              <a:tr h="5968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HBLs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Target Thickness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CBM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VCM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Hole    Barrier (eV)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Electron Barrier (eV)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Trapping / Interface Comments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Additional Comments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35976894"/>
                  </a:ext>
                </a:extLst>
              </a:tr>
              <a:tr h="5968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SnO</a:t>
                      </a:r>
                      <a:r>
                        <a:rPr lang="en-US" sz="1000" u="none" strike="noStrike" dirty="0">
                          <a:effectLst/>
                        </a:rPr>
                        <a:t>₂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5–20 nm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−4.2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−7.8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2.4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Oxygen vacancies → electron traps; sputter damage risk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Best balance of extraction + blocking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7436571"/>
                  </a:ext>
                </a:extLst>
              </a:tr>
              <a:tr h="39792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CeO</a:t>
                      </a:r>
                      <a:r>
                        <a:rPr lang="en-US" sz="1000" u="none" strike="noStrike" dirty="0">
                          <a:effectLst/>
                        </a:rPr>
                        <a:t>₂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10–30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−3.7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−7.3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1.9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Ce³⁺ states → trapping if oxygen-deficient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Sensitive to stoichiometry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53610773"/>
                  </a:ext>
                </a:extLst>
              </a:tr>
              <a:tr h="39792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TiO</a:t>
                      </a:r>
                      <a:r>
                        <a:rPr lang="en-US" sz="1000" u="none" strike="noStrike" dirty="0">
                          <a:effectLst/>
                        </a:rPr>
                        <a:t>₂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5–15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−4.1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−7.4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Known for electron trapping → lag risk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Likely worse for lag-sensitive systems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6985417"/>
                  </a:ext>
                </a:extLst>
              </a:tr>
              <a:tr h="39792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HfO</a:t>
                      </a:r>
                      <a:r>
                        <a:rPr lang="en-US" sz="1000" u="none" strike="noStrike" dirty="0">
                          <a:effectLst/>
                        </a:rPr>
                        <a:t>₂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0.5–3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−2.2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−8.2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2.8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1.6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Deep traps, fixed charge, overblocking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Not suitable as main HBL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6732300"/>
                  </a:ext>
                </a:extLst>
              </a:tr>
              <a:tr h="59689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Al₂O</a:t>
                      </a:r>
                      <a:r>
                        <a:rPr lang="en-US" sz="1000" u="none" strike="noStrike" dirty="0">
                          <a:effectLst/>
                        </a:rPr>
                        <a:t>₃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0.5–2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−1.2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−8.8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3.4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2.6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Strong blocking, deep traps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High risk of overblocking electrons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2590870"/>
                  </a:ext>
                </a:extLst>
              </a:tr>
              <a:tr h="397929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SiO</a:t>
                      </a:r>
                      <a:r>
                        <a:rPr lang="en-US" sz="1000" u="none" strike="noStrike" dirty="0">
                          <a:effectLst/>
                        </a:rPr>
                        <a:t>₂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0.3–1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−1.0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−9.0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3.6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2.8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Very insulating; tunneling-limited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Only for ultrathin passivation if needed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176675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7BE222A-1D34-52F3-F96E-EEDD135EA599}"/>
              </a:ext>
            </a:extLst>
          </p:cNvPr>
          <p:cNvSpPr txBox="1"/>
          <p:nvPr/>
        </p:nvSpPr>
        <p:spPr>
          <a:xfrm>
            <a:off x="6461762" y="5753656"/>
            <a:ext cx="57734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[1] R. Li, S. Bai, Z. Jia, X. Chen, Y. Liu, and Q. Lin, “Flexible Broadband Photodiodes Based on Amorphous Te0.4Se0.6 Thin Films,” </a:t>
            </a:r>
            <a:r>
              <a:rPr lang="en-US" sz="1400" i="1" dirty="0"/>
              <a:t>ACS Photonics</a:t>
            </a:r>
            <a:r>
              <a:rPr lang="en-US" sz="1400" dirty="0"/>
              <a:t>, vol. 11, no. 6, pp. 2521–2527, Jun. 2024, </a:t>
            </a:r>
            <a:r>
              <a:rPr lang="en-US" sz="1400" dirty="0" err="1"/>
              <a:t>doi</a:t>
            </a:r>
            <a:r>
              <a:rPr lang="en-US" sz="1400" dirty="0"/>
              <a:t>: </a:t>
            </a:r>
            <a:r>
              <a:rPr lang="en-US" sz="1400" dirty="0">
                <a:hlinkClick r:id="rId2"/>
              </a:rPr>
              <a:t>10.1021/acsphotonics.4c00543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0379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microscope&#10;&#10;AI-generated content may be incorrect.">
            <a:extLst>
              <a:ext uri="{FF2B5EF4-FFF2-40B4-BE49-F238E27FC236}">
                <a16:creationId xmlns:a16="http://schemas.microsoft.com/office/drawing/2014/main" id="{4C7F960D-46B7-56AF-A57F-093878C24B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3600" y="1127760"/>
            <a:ext cx="4130040" cy="3092981"/>
          </a:xfrm>
          <a:prstGeom prst="rect">
            <a:avLst/>
          </a:prstGeom>
        </p:spPr>
      </p:pic>
      <p:pic>
        <p:nvPicPr>
          <p:cNvPr id="14" name="Picture 13" descr="A close-up of a rock&#10;&#10;AI-generated content may be incorrect.">
            <a:extLst>
              <a:ext uri="{FF2B5EF4-FFF2-40B4-BE49-F238E27FC236}">
                <a16:creationId xmlns:a16="http://schemas.microsoft.com/office/drawing/2014/main" id="{2F85F639-073D-36E5-4BD1-FE29ED94E2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207" b="6763"/>
          <a:stretch>
            <a:fillRect/>
          </a:stretch>
        </p:blipFill>
        <p:spPr>
          <a:xfrm>
            <a:off x="9313499" y="2703372"/>
            <a:ext cx="2030141" cy="15173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2C4D71-1B98-33C0-5977-AC6BDB8F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6F8D7-AEC0-3689-21C5-86D303DDAB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520" y="1327655"/>
            <a:ext cx="5491480" cy="500887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Study of evaporation materials with air exposure led to discovery that Te forms Te-O bonds over time </a:t>
            </a:r>
            <a:r>
              <a:rPr lang="en-US" dirty="0">
                <a:sym typeface="Wingdings" pitchFamily="2" charset="2"/>
              </a:rPr>
              <a:t> amorphous </a:t>
            </a:r>
            <a:r>
              <a:rPr lang="en-US" dirty="0" err="1">
                <a:sym typeface="Wingdings" pitchFamily="2" charset="2"/>
              </a:rPr>
              <a:t>TeO</a:t>
            </a:r>
            <a:r>
              <a:rPr lang="en-US" baseline="-25000" dirty="0" err="1">
                <a:sym typeface="Wingdings" pitchFamily="2" charset="2"/>
              </a:rPr>
              <a:t>x</a:t>
            </a:r>
            <a:r>
              <a:rPr lang="en-US" dirty="0">
                <a:sym typeface="Wingdings" pitchFamily="2" charset="2"/>
              </a:rPr>
              <a:t> at surface of pellets</a:t>
            </a:r>
          </a:p>
          <a:p>
            <a:pPr lvl="1"/>
            <a:r>
              <a:rPr lang="en-US" dirty="0">
                <a:sym typeface="Wingdings" pitchFamily="2" charset="2"/>
              </a:rPr>
              <a:t>This penetrates deeper into pellets over time</a:t>
            </a:r>
          </a:p>
          <a:p>
            <a:pPr lvl="1"/>
            <a:r>
              <a:rPr lang="en-US" dirty="0">
                <a:sym typeface="Wingdings" pitchFamily="2" charset="2"/>
              </a:rPr>
              <a:t>Use of poor-quality pellets creates poor-quality films/photodetectors</a:t>
            </a:r>
          </a:p>
          <a:p>
            <a:pPr lvl="1"/>
            <a:r>
              <a:rPr lang="en-US" dirty="0" err="1">
                <a:sym typeface="Wingdings" pitchFamily="2" charset="2"/>
              </a:rPr>
              <a:t>TeO</a:t>
            </a:r>
            <a:r>
              <a:rPr lang="en-US" baseline="-25000" dirty="0" err="1">
                <a:sym typeface="Wingdings" pitchFamily="2" charset="2"/>
              </a:rPr>
              <a:t>x</a:t>
            </a:r>
            <a:r>
              <a:rPr lang="en-US" dirty="0">
                <a:sym typeface="Wingdings" pitchFamily="2" charset="2"/>
              </a:rPr>
              <a:t> formation creates nucleation point for t-Se crystallization, both in pellets and in films</a:t>
            </a:r>
          </a:p>
          <a:p>
            <a:pPr lvl="1"/>
            <a:r>
              <a:rPr lang="en-US" dirty="0" err="1">
                <a:sym typeface="Wingdings" pitchFamily="2" charset="2"/>
              </a:rPr>
              <a:t>TeO</a:t>
            </a:r>
            <a:r>
              <a:rPr lang="en-US" baseline="-25000" dirty="0" err="1">
                <a:sym typeface="Wingdings" pitchFamily="2" charset="2"/>
              </a:rPr>
              <a:t>x</a:t>
            </a:r>
            <a:r>
              <a:rPr lang="en-US" baseline="-25000" dirty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also increases resistances and provides additional points for trapping</a:t>
            </a:r>
          </a:p>
          <a:p>
            <a:r>
              <a:rPr lang="en-US" dirty="0">
                <a:sym typeface="Wingdings" pitchFamily="2" charset="2"/>
              </a:rPr>
              <a:t>Shows Te is more susceptible to oxygen exposure in Se-Te than Se in a-Se</a:t>
            </a:r>
          </a:p>
          <a:p>
            <a:r>
              <a:rPr lang="en-US" dirty="0">
                <a:sym typeface="Wingdings" pitchFamily="2" charset="2"/>
              </a:rPr>
              <a:t>Want to prevent air exposure or potential oxygen interaction with blocking layers, either during deposition or over time at interfaces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ED2511-A1B2-D5C2-025D-C3F553E84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5FF58F-C1F3-31ED-20BE-C3A6C9181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7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C4875D7-53E8-5EAB-03A9-BE701F6DDC92}"/>
              </a:ext>
            </a:extLst>
          </p:cNvPr>
          <p:cNvGrpSpPr/>
          <p:nvPr/>
        </p:nvGrpSpPr>
        <p:grpSpPr>
          <a:xfrm>
            <a:off x="6055360" y="4247480"/>
            <a:ext cx="6093460" cy="2317397"/>
            <a:chOff x="5438140" y="3961378"/>
            <a:chExt cx="6578600" cy="25019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D95B8A3-6504-B903-0A5C-81BE1A7ED9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38140" y="3961378"/>
              <a:ext cx="6578600" cy="25019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5DDD5A9-ADB5-BB9F-E0C1-4625D28054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27440" y="3961378"/>
              <a:ext cx="3276600" cy="2501900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76F7983-5293-11BE-AF66-AF5433B1A9A8}"/>
              </a:ext>
            </a:extLst>
          </p:cNvPr>
          <p:cNvSpPr txBox="1"/>
          <p:nvPr/>
        </p:nvSpPr>
        <p:spPr>
          <a:xfrm>
            <a:off x="7345478" y="1097585"/>
            <a:ext cx="10775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Batch A – 1 week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28C5F-3408-87B5-E5E4-9CCB8D67C876}"/>
              </a:ext>
            </a:extLst>
          </p:cNvPr>
          <p:cNvSpPr txBox="1"/>
          <p:nvPr/>
        </p:nvSpPr>
        <p:spPr>
          <a:xfrm>
            <a:off x="7345478" y="2656525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Batch A – 5 months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40A674-6FB0-6C32-F824-11BFE2FF2034}"/>
              </a:ext>
            </a:extLst>
          </p:cNvPr>
          <p:cNvSpPr txBox="1"/>
          <p:nvPr/>
        </p:nvSpPr>
        <p:spPr>
          <a:xfrm>
            <a:off x="9418118" y="1097585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Batch B – 1 week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8D7BA1-8E09-943A-8730-ECE5B490CB57}"/>
              </a:ext>
            </a:extLst>
          </p:cNvPr>
          <p:cNvSpPr txBox="1"/>
          <p:nvPr/>
        </p:nvSpPr>
        <p:spPr>
          <a:xfrm>
            <a:off x="9418118" y="2656525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Batch B – 5 months</a:t>
            </a:r>
          </a:p>
        </p:txBody>
      </p:sp>
    </p:spTree>
    <p:extLst>
      <p:ext uri="{BB962C8B-B14F-4D97-AF65-F5344CB8AC3E}">
        <p14:creationId xmlns:p14="http://schemas.microsoft.com/office/powerpoint/2010/main" val="2107506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D59F9-24EB-576A-01F1-BFCB8E269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Passivation/Protection Layers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502A2-23E6-577C-24DB-8C2CB6763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420837"/>
            <a:ext cx="4602480" cy="4915689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Sputtering may create plasma damage at Se-Te surface</a:t>
            </a:r>
          </a:p>
          <a:p>
            <a:pPr marL="350838" indent="0">
              <a:buNone/>
            </a:pPr>
            <a:r>
              <a:rPr lang="en-US" sz="2200" dirty="0">
                <a:sym typeface="Wingdings" pitchFamily="2" charset="2"/>
              </a:rPr>
              <a:t> Implementation of a protective layer will prevent damage</a:t>
            </a:r>
            <a:endParaRPr lang="en-US" sz="2200" dirty="0"/>
          </a:p>
          <a:p>
            <a:r>
              <a:rPr lang="en-US" sz="2200" dirty="0"/>
              <a:t>Use of oxides may create a-</a:t>
            </a:r>
            <a:r>
              <a:rPr lang="en-US" sz="2200" dirty="0" err="1"/>
              <a:t>TeO</a:t>
            </a:r>
            <a:r>
              <a:rPr lang="en-US" sz="2200" baseline="-25000" dirty="0" err="1"/>
              <a:t>x</a:t>
            </a:r>
            <a:r>
              <a:rPr lang="en-US" sz="2200" dirty="0"/>
              <a:t> layer at Se-Te interface</a:t>
            </a:r>
          </a:p>
          <a:p>
            <a:pPr marL="747713" indent="-396875">
              <a:buFont typeface="Wingdings" pitchFamily="2" charset="2"/>
              <a:buChar char="à"/>
            </a:pPr>
            <a:r>
              <a:rPr lang="en-US" sz="2200" dirty="0">
                <a:sym typeface="Wingdings" pitchFamily="2" charset="2"/>
              </a:rPr>
              <a:t>Implementation of an oxygen-free layer will prevent oxidation</a:t>
            </a:r>
          </a:p>
          <a:p>
            <a:pPr marL="747713" indent="-396875">
              <a:buFont typeface="Wingdings" pitchFamily="2" charset="2"/>
              <a:buChar char="à"/>
            </a:pPr>
            <a:r>
              <a:rPr lang="en-US" sz="2200" dirty="0">
                <a:sym typeface="Wingdings" pitchFamily="2" charset="2"/>
              </a:rPr>
              <a:t>Avoiding sputtering more ideal to prevent first issue, except for gentle materials</a:t>
            </a:r>
          </a:p>
          <a:p>
            <a:pPr marL="354013" indent="-342900"/>
            <a:r>
              <a:rPr lang="en-US" sz="2200" b="1" dirty="0">
                <a:sym typeface="Wingdings" pitchFamily="2" charset="2"/>
              </a:rPr>
              <a:t>Could also investigate PTCBI as combined organic protection/HBL</a:t>
            </a:r>
            <a:r>
              <a:rPr lang="en-US" sz="2200" dirty="0">
                <a:sym typeface="Wingdings" pitchFamily="2" charset="2"/>
              </a:rPr>
              <a:t>; however, previous results with thick devices showed high DC (Abbaszadeh 2012)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F65FF9-DD08-BF6F-6896-9DDD5E45A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2FD4E-B331-7E7E-1C26-64574BADB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55B7FF3-1AB5-9F16-7A9B-7A479900FD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012322"/>
              </p:ext>
            </p:extLst>
          </p:nvPr>
        </p:nvGraphicFramePr>
        <p:xfrm>
          <a:off x="5097780" y="1150929"/>
          <a:ext cx="6850381" cy="56906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0845">
                  <a:extLst>
                    <a:ext uri="{9D8B030D-6E8A-4147-A177-3AD203B41FA5}">
                      <a16:colId xmlns:a16="http://schemas.microsoft.com/office/drawing/2014/main" val="1957018779"/>
                    </a:ext>
                  </a:extLst>
                </a:gridCol>
                <a:gridCol w="596598">
                  <a:extLst>
                    <a:ext uri="{9D8B030D-6E8A-4147-A177-3AD203B41FA5}">
                      <a16:colId xmlns:a16="http://schemas.microsoft.com/office/drawing/2014/main" val="3387854152"/>
                    </a:ext>
                  </a:extLst>
                </a:gridCol>
                <a:gridCol w="479154">
                  <a:extLst>
                    <a:ext uri="{9D8B030D-6E8A-4147-A177-3AD203B41FA5}">
                      <a16:colId xmlns:a16="http://schemas.microsoft.com/office/drawing/2014/main" val="2290980399"/>
                    </a:ext>
                  </a:extLst>
                </a:gridCol>
                <a:gridCol w="528433">
                  <a:extLst>
                    <a:ext uri="{9D8B030D-6E8A-4147-A177-3AD203B41FA5}">
                      <a16:colId xmlns:a16="http://schemas.microsoft.com/office/drawing/2014/main" val="2627204752"/>
                    </a:ext>
                  </a:extLst>
                </a:gridCol>
                <a:gridCol w="450763">
                  <a:extLst>
                    <a:ext uri="{9D8B030D-6E8A-4147-A177-3AD203B41FA5}">
                      <a16:colId xmlns:a16="http://schemas.microsoft.com/office/drawing/2014/main" val="103225867"/>
                    </a:ext>
                  </a:extLst>
                </a:gridCol>
                <a:gridCol w="530309">
                  <a:extLst>
                    <a:ext uri="{9D8B030D-6E8A-4147-A177-3AD203B41FA5}">
                      <a16:colId xmlns:a16="http://schemas.microsoft.com/office/drawing/2014/main" val="56410312"/>
                    </a:ext>
                  </a:extLst>
                </a:gridCol>
                <a:gridCol w="1741737">
                  <a:extLst>
                    <a:ext uri="{9D8B030D-6E8A-4147-A177-3AD203B41FA5}">
                      <a16:colId xmlns:a16="http://schemas.microsoft.com/office/drawing/2014/main" val="829521137"/>
                    </a:ext>
                  </a:extLst>
                </a:gridCol>
                <a:gridCol w="1502542">
                  <a:extLst>
                    <a:ext uri="{9D8B030D-6E8A-4147-A177-3AD203B41FA5}">
                      <a16:colId xmlns:a16="http://schemas.microsoft.com/office/drawing/2014/main" val="3776784809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Passivation layer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Target Thickness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>
                          <a:effectLst/>
                        </a:rPr>
                        <a:t>LUMO / CBM (eV)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>
                          <a:effectLst/>
                        </a:rPr>
                        <a:t>HOMO / VBM (eV)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>
                          <a:effectLst/>
                        </a:rPr>
                        <a:t>Hole    Barrier (eV)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Electron Barrier (eV)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Trapping / Interface Comments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u="none" strike="noStrike" dirty="0">
                          <a:effectLst/>
                        </a:rPr>
                        <a:t>Additional Comments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0667558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Parylene-C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5–30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−2.3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−6.8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1.4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1.5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Very low traps; chemically inert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Best for preventing Te oxidation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1766545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Fluoropolymer (CYTOP, etc.)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3–20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~−2.0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~−7.0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~1.6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~1.8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Very inert; low trap density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Hydrophobic; good barrier layer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658344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SiN</a:t>
                      </a:r>
                      <a:r>
                        <a:rPr lang="en-US" sz="1000" u="none" strike="noStrike" dirty="0">
                          <a:effectLst/>
                        </a:rPr>
                        <a:t>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1–3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~−2.5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~−7.5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~2.1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~1.3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Fixed charge + plasma damage risk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Good if low-damage deposition possible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2304045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AlN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0.5–2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~−2.0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~−7.8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~2.4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~1.8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Wide-gap; possible interface charge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Less mature for this application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050189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MgF</a:t>
                      </a:r>
                      <a:r>
                        <a:rPr lang="en-US" sz="1000" u="none" strike="noStrike" dirty="0">
                          <a:effectLst/>
                        </a:rPr>
                        <a:t>₂ / </a:t>
                      </a:r>
                      <a:r>
                        <a:rPr lang="en-US" sz="1000" u="none" strike="noStrike" dirty="0" err="1">
                          <a:effectLst/>
                        </a:rPr>
                        <a:t>AlF</a:t>
                      </a:r>
                      <a:r>
                        <a:rPr lang="en-US" sz="1000" u="none" strike="noStrike" dirty="0">
                          <a:effectLst/>
                        </a:rPr>
                        <a:t>₃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0.3–1.5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~−0.8 to −1.5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~−8 to −10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&gt;3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&gt;2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Very inert; tunneling-limited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Good purely for oxidation suppression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1730322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GeO</a:t>
                      </a:r>
                      <a:r>
                        <a:rPr lang="en-US" sz="1000" u="none" strike="noStrike" dirty="0">
                          <a:effectLst/>
                        </a:rPr>
                        <a:t>ₓ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0.3–1.0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~−3.5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~−7.5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~2.1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~0.3–0.5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Known passivation with CeO₂; some trap risk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Proven in a-Se systems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696216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HfO</a:t>
                      </a:r>
                      <a:r>
                        <a:rPr lang="en-US" sz="1000" u="none" strike="noStrike" dirty="0">
                          <a:effectLst/>
                        </a:rPr>
                        <a:t>₂ (ultrathin)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0.5–1.5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−2.2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−8.2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2.8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1.6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Strong passivation; deep traps possible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Better than SiO₂ for tunneling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7808476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Al₂O</a:t>
                      </a:r>
                      <a:r>
                        <a:rPr lang="en-US" sz="1000" u="none" strike="noStrike" dirty="0">
                          <a:effectLst/>
                        </a:rPr>
                        <a:t>₃ (ultrathin)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0.4–1.2 nm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−1.2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−8.8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3.4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2.6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Strong blocking; risk of overblocking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Use thinner than HfO₂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585052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 err="1">
                          <a:effectLst/>
                        </a:rPr>
                        <a:t>SiO</a:t>
                      </a:r>
                      <a:r>
                        <a:rPr lang="en-US" sz="1000" u="none" strike="noStrike" dirty="0">
                          <a:effectLst/>
                        </a:rPr>
                        <a:t>₂ (ultrathin)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0.3–1.0 nm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−1.0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−9.0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3.6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2.8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>
                          <a:effectLst/>
                        </a:rPr>
                        <a:t>Highly insulating; tunneling-limited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u="none" strike="noStrike" dirty="0">
                          <a:effectLst/>
                        </a:rPr>
                        <a:t>Only if others unavailable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0370150"/>
                  </a:ext>
                </a:extLst>
              </a:tr>
              <a:tr h="185237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5720" marR="9144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1445974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HBL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Target Thickness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LUMO (eV)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HOMO (eV)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Hole Barrier (eV)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Electron Barrier (eV)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Trapping / Interface Comments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Additional Comments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7972957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PTCBI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(perylene tetracarboxylic bisbenzimidazole)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5–20 nm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~−4.0 to −4.2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~−6.2 to −6.5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0.8–1.1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0.2–0.4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Generally low trap density vs oxides; possible crystallinity; interface-sensitive; organic disorder may introduce shallow traps but fewer deep oxide traps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Demonstrated in a-Se detector literature as HBL; oxygen-free; vacuum deposition; good balance of blocking + transport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3149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9229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BA987-9FAB-B4DD-E924-5073F6792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for reducing lag from HBLs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96867-C26F-04B1-44D9-47A06C771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800" y="1209040"/>
            <a:ext cx="11165840" cy="5283200"/>
          </a:xfrm>
        </p:spPr>
        <p:txBody>
          <a:bodyPr>
            <a:normAutofit/>
          </a:bodyPr>
          <a:lstStyle/>
          <a:p>
            <a:r>
              <a:rPr lang="en-US" sz="2600" dirty="0"/>
              <a:t>Investigation of PTCBI and SnO2 nanoparticles in single pixel devices</a:t>
            </a:r>
          </a:p>
          <a:p>
            <a:pPr lvl="1"/>
            <a:r>
              <a:rPr lang="en-US" dirty="0"/>
              <a:t>Evaporation and solution processing, easily and quickly obtainable </a:t>
            </a:r>
          </a:p>
          <a:p>
            <a:pPr lvl="1"/>
            <a:r>
              <a:rPr lang="en-US" dirty="0"/>
              <a:t>Quickly testable while awaiting sputtering system installation</a:t>
            </a:r>
          </a:p>
          <a:p>
            <a:r>
              <a:rPr lang="en-US" dirty="0"/>
              <a:t>Investigation of passivation/protection layer</a:t>
            </a:r>
          </a:p>
          <a:p>
            <a:pPr lvl="1"/>
            <a:r>
              <a:rPr lang="en-US" dirty="0"/>
              <a:t>Evaluation of (very thin) parylene in conjunction with SnO2 nanoparticles</a:t>
            </a:r>
          </a:p>
          <a:p>
            <a:pPr lvl="1"/>
            <a:r>
              <a:rPr lang="en-US" dirty="0"/>
              <a:t>Exploration of fluoropolymers and deposition on Se-Te, impact on transport</a:t>
            </a:r>
          </a:p>
          <a:p>
            <a:r>
              <a:rPr lang="en-US" dirty="0"/>
              <a:t>Development of SnO</a:t>
            </a:r>
            <a:r>
              <a:rPr lang="en-US" baseline="-25000" dirty="0"/>
              <a:t>2</a:t>
            </a:r>
            <a:r>
              <a:rPr lang="en-US" dirty="0"/>
              <a:t> and CeO</a:t>
            </a:r>
            <a:r>
              <a:rPr lang="en-US" baseline="-25000" dirty="0"/>
              <a:t>2 </a:t>
            </a:r>
            <a:r>
              <a:rPr lang="en-US" dirty="0"/>
              <a:t>by sputtering</a:t>
            </a:r>
          </a:p>
          <a:p>
            <a:pPr lvl="1"/>
            <a:r>
              <a:rPr lang="en-US" dirty="0"/>
              <a:t>Optimize process conditions, film fabrication</a:t>
            </a:r>
          </a:p>
          <a:p>
            <a:pPr lvl="1"/>
            <a:r>
              <a:rPr lang="en-US" dirty="0"/>
              <a:t>Look for effects of plasma damage and if passivation layer required</a:t>
            </a:r>
          </a:p>
          <a:p>
            <a:pPr lvl="1"/>
            <a:r>
              <a:rPr lang="en-US" dirty="0"/>
              <a:t>Evaluate ability for deposition on top of Se-Te, further optimization</a:t>
            </a:r>
          </a:p>
          <a:p>
            <a:pPr lvl="1"/>
            <a:r>
              <a:rPr lang="en-US" dirty="0"/>
              <a:t>Further exploration of passivation layers (if required) and compatibility, with lag reduction key factor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EB3EF-78FB-20D8-907A-2942ECC9A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Hellier | HEP Thin Films  | April 14, 2026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990A4-CD32-C168-82A3-90F0B12BC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1ECCF-7A69-C641-BDF5-0F71B37667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28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25208</TotalTime>
  <Words>1540</Words>
  <Application>Microsoft Macintosh PowerPoint</Application>
  <PresentationFormat>Widescreen</PresentationFormat>
  <Paragraphs>257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Aptos Narrow</vt:lpstr>
      <vt:lpstr>Arial</vt:lpstr>
      <vt:lpstr>Calibri</vt:lpstr>
      <vt:lpstr>Calibri Light</vt:lpstr>
      <vt:lpstr>Cambria Math</vt:lpstr>
      <vt:lpstr>Roboto</vt:lpstr>
      <vt:lpstr>Wingdings</vt:lpstr>
      <vt:lpstr>Office Theme</vt:lpstr>
      <vt:lpstr>PowerPoint Presentation</vt:lpstr>
      <vt:lpstr>Intrinsic lag in a-Se and a-Se:Te</vt:lpstr>
      <vt:lpstr>Lag in Se-Te</vt:lpstr>
      <vt:lpstr>Reducing Lag in a-Se:Te</vt:lpstr>
      <vt:lpstr>Impact of HBL on Device Lag</vt:lpstr>
      <vt:lpstr>Investigation of a new HBL Layer</vt:lpstr>
      <vt:lpstr>Oxidation</vt:lpstr>
      <vt:lpstr>Passivation/Protection Layers </vt:lpstr>
      <vt:lpstr>Next steps for reducing lag from HBLs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the Performance of Amorphous Selenium Photodetectors by Alloying for Indirect X-ray Imaging</dc:title>
  <dc:creator>khellier</dc:creator>
  <cp:lastModifiedBy>Kaitlin L Hellier</cp:lastModifiedBy>
  <cp:revision>117</cp:revision>
  <dcterms:created xsi:type="dcterms:W3CDTF">2023-11-01T23:45:20Z</dcterms:created>
  <dcterms:modified xsi:type="dcterms:W3CDTF">2026-04-14T21:03:11Z</dcterms:modified>
</cp:coreProperties>
</file>