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326" r:id="rId2"/>
    <p:sldId id="259" r:id="rId3"/>
    <p:sldId id="262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320" r:id="rId12"/>
    <p:sldId id="323" r:id="rId13"/>
    <p:sldId id="318" r:id="rId14"/>
    <p:sldId id="325" r:id="rId15"/>
    <p:sldId id="314" r:id="rId16"/>
    <p:sldId id="315" r:id="rId17"/>
    <p:sldId id="304" r:id="rId18"/>
    <p:sldId id="316" r:id="rId19"/>
    <p:sldId id="317" r:id="rId20"/>
    <p:sldId id="321" r:id="rId21"/>
    <p:sldId id="324" r:id="rId22"/>
    <p:sldId id="322" r:id="rId23"/>
    <p:sldId id="272" r:id="rId24"/>
    <p:sldId id="273" r:id="rId25"/>
    <p:sldId id="280" r:id="rId26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4599F94E-CEE6-441E-89CC-EB005ECD8F06}">
      <a14:m xmlns:a14="http://schemas.microsoft.com/office/drawing/2010/main">
        <m:mathPr xmlns:m="http://schemas.openxmlformats.org/officeDocument/2006/math">
          <m:brkBin m:val="before"/>
          <m:brkBinSub m:val="--"/>
        </m:mathPr>
      </a14:m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63" autoAdjust="0"/>
    <p:restoredTop sz="88378" autoAdjust="0"/>
  </p:normalViewPr>
  <p:slideViewPr>
    <p:cSldViewPr snapToGrid="0">
      <p:cViewPr varScale="1">
        <p:scale>
          <a:sx n="73" d="100"/>
          <a:sy n="73" d="100"/>
        </p:scale>
        <p:origin x="84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6C27E-E28B-400C-A96A-1479A58A89FE}" type="datetimeFigureOut">
              <a:rPr lang="en-DE" smtClean="0"/>
              <a:t>08/04/2026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2C2B8C-945A-40C8-9EF2-86E2079EC7C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96816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C2B8C-945A-40C8-9EF2-86E2079EC7C7}" type="slidenum">
              <a:rPr lang="en-DE" smtClean="0"/>
              <a:t>2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925301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C2B8C-945A-40C8-9EF2-86E2079EC7C7}" type="slidenum">
              <a:rPr lang="en-DE" smtClean="0"/>
              <a:t>11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903910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C2B8C-945A-40C8-9EF2-86E2079EC7C7}" type="slidenum">
              <a:rPr lang="en-DE" smtClean="0"/>
              <a:t>12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0908835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C2B8C-945A-40C8-9EF2-86E2079EC7C7}" type="slidenum">
              <a:rPr lang="en-DE" smtClean="0"/>
              <a:t>13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308983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C2B8C-945A-40C8-9EF2-86E2079EC7C7}" type="slidenum">
              <a:rPr lang="en-DE" smtClean="0"/>
              <a:t>14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651290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C2B8C-945A-40C8-9EF2-86E2079EC7C7}" type="slidenum">
              <a:rPr lang="en-DE" smtClean="0"/>
              <a:t>15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437250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167CFA-E6A5-4893-8D82-E618C9C292C5}" type="slidenum">
              <a:rPr lang="en-DE" smtClean="0"/>
              <a:t>16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6956087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167CFA-E6A5-4893-8D82-E618C9C292C5}" type="slidenum">
              <a:rPr lang="en-DE" smtClean="0"/>
              <a:t>17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373112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C2B8C-945A-40C8-9EF2-86E2079EC7C7}" type="slidenum">
              <a:rPr lang="en-DE" smtClean="0"/>
              <a:t>20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572824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C2B8C-945A-40C8-9EF2-86E2079EC7C7}" type="slidenum">
              <a:rPr lang="en-DE" smtClean="0"/>
              <a:t>23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370361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C2B8C-945A-40C8-9EF2-86E2079EC7C7}" type="slidenum">
              <a:rPr lang="en-DE" smtClean="0"/>
              <a:t>25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44986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C2B8C-945A-40C8-9EF2-86E2079EC7C7}" type="slidenum">
              <a:rPr lang="en-DE" smtClean="0"/>
              <a:t>3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891562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C2B8C-945A-40C8-9EF2-86E2079EC7C7}" type="slidenum">
              <a:rPr lang="en-DE" smtClean="0"/>
              <a:t>4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46981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C2B8C-945A-40C8-9EF2-86E2079EC7C7}" type="slidenum">
              <a:rPr lang="en-DE" smtClean="0"/>
              <a:t>5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070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C2B8C-945A-40C8-9EF2-86E2079EC7C7}" type="slidenum">
              <a:rPr lang="en-DE" smtClean="0"/>
              <a:t>6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882891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C2B8C-945A-40C8-9EF2-86E2079EC7C7}" type="slidenum">
              <a:rPr lang="en-DE" smtClean="0"/>
              <a:t>7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878685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C2B8C-945A-40C8-9EF2-86E2079EC7C7}" type="slidenum">
              <a:rPr lang="en-DE" smtClean="0"/>
              <a:t>8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6355573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C2B8C-945A-40C8-9EF2-86E2079EC7C7}" type="slidenum">
              <a:rPr lang="en-DE" smtClean="0"/>
              <a:t>9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2477528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2C2B8C-945A-40C8-9EF2-86E2079EC7C7}" type="slidenum">
              <a:rPr lang="en-DE" smtClean="0"/>
              <a:t>10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179389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6D8CB-1068-A09C-DA99-84CB2E3C5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025306-1A87-9526-DF3B-BA41D4FF85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8A4D5-6A38-15B8-0682-FD2175681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0C22D-3BF5-D0CC-0C3B-BC948F3B5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D95F5-771F-9458-B51B-A5292B462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56551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4F090-A1D5-F0C4-DA03-83AFAE611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20C889-BDED-51C4-1396-ECFA332202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30291-048B-F3F9-FEF9-146EBDA86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56520-D9C3-49E1-F294-73B800823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6D424-0DAA-03EB-0332-D612BD243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70617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EAA587-D7D1-E657-9BEE-793EE986A4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176ECF-472C-81DA-61BC-180906EEF6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C9CE22-0C3B-57A7-4CE4-B262D8625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D7845E-0BD0-DBF8-103D-0FAADEA24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D82947-7114-6887-D5B8-470382E81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74966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94393-446C-4483-495F-944E206CF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F6D3CD-CC21-4B34-3A23-E7052F5AA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9F75B8-91C1-4DC5-8116-883385BFB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46DE5A-6F52-C773-D46A-FD6E5814E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P2 Target design using CFD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13181-315B-E6A3-7136-45ED6FFE2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‹#›</a:t>
            </a:fld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825629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81362-6688-5D60-1A49-233A90517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13CB2A-E9F3-9AF5-C6DF-53925FAA3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AADF1-D66F-FF8D-CDDC-A314CB904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0DCE5A-9C41-708C-DA70-DDFFB2C63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689570-6779-2A90-368B-78084FCD4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69856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CA054-F1FB-B0C3-C2AF-57A693EFB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15791B-B5F7-3AD8-7E7C-A1DD2E6BD1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46CBD1-FB5D-085B-54C2-3804A4A958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E9E2B1-147B-3BA2-DDF3-313CEF0EA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C28718-6C7D-485B-D8EA-9205907B4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EAE71C-0672-1419-3EA9-69EA79B1D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137627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25683-DAAF-DF5E-BCDD-B1C700223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8DB672-37BD-87B6-9F23-69BE92E9ED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33B345-D0C3-99FE-58D3-4ED4FF87F0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AC43F3-0942-3ED7-5B21-9633E509D3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294202-211A-A6D9-AC95-71183173E7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FC2FF2-22E4-5020-FC1E-E2A089DA8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B07558-A13F-C2A6-993E-5F83AAF52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047E4F-E9AB-5862-7FC5-FDB007B3A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6352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A1840-6D2F-ED3B-5189-9DCA2978E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54B962-9341-1828-FB43-FFD8E8E49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CA2F72-34E7-5F17-FCF2-D69FFFB67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7A552E-32BC-5E27-0EA0-E204C2913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8758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A67619-327C-092C-BEDC-51DDB76C3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ACB3A3-FC9C-A352-C75A-8EDE09677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90C162-53E2-27F9-F798-E2568FDA0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75056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A216E-0708-E00D-C5DF-7F60F060F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3538A-BA14-D302-C671-A1183368D6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52CDA1-25C0-7D41-CED1-2802FE04F0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A5DCF7-2D30-E51B-D478-A8AD8B863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B8F140-2DBA-A785-916A-F2A198E1C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4597D0-9BA3-DF14-15B2-94DBAF093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48244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75A1F-E671-730D-5904-900A50846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707F44-F15B-D078-2FB8-673553D50B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428817-BBB1-04A6-8842-9173A3257A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E677DD-C10D-E149-FA80-A57B5EAB1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7ADFD4-97D8-2647-5EDE-F09079BB6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BCC328-82A9-44D4-CF84-8F4934B67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68823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200C7D-9432-9F93-D5C1-82946EA99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3E33B-83B2-D346-0E99-810B50F080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FE7313-2D2C-3238-600C-157B77335D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DE"/>
              <a:t>S. Thakker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432D9-3C3D-C60E-3005-314BD10CE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86C6A4-C7A4-C1DE-36CA-02B9EB728B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6ECE57E-9FE0-4F8C-8413-8E885D6832A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52008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B09C1-9EF4-668D-6F70-2896744AAF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37868"/>
            <a:ext cx="9144000" cy="2387600"/>
          </a:xfrm>
        </p:spPr>
        <p:txBody>
          <a:bodyPr/>
          <a:lstStyle/>
          <a:p>
            <a:r>
              <a:rPr lang="en-US" dirty="0"/>
              <a:t>CFD Simulation of Target Cell and Gas Supply System</a:t>
            </a:r>
            <a:endParaRPr lang="en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F31E22-0FBB-A49A-85D2-4D7AF2F666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2886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Siddharth Thakker</a:t>
            </a:r>
          </a:p>
          <a:p>
            <a:endParaRPr lang="en-US" dirty="0"/>
          </a:p>
          <a:p>
            <a:r>
              <a:rPr lang="en-US" dirty="0"/>
              <a:t>April 8</a:t>
            </a:r>
            <a:r>
              <a:rPr lang="en-US" baseline="30000" dirty="0"/>
              <a:t>th</a:t>
            </a:r>
            <a:r>
              <a:rPr lang="en-US" dirty="0"/>
              <a:t>, 2026</a:t>
            </a:r>
            <a:br>
              <a:rPr lang="en-US" dirty="0"/>
            </a:br>
            <a:r>
              <a:rPr lang="en-US" dirty="0"/>
              <a:t>Institute of Nuclear Physics</a:t>
            </a:r>
            <a:br>
              <a:rPr lang="en-US" dirty="0"/>
            </a:br>
            <a:r>
              <a:rPr lang="en-US" dirty="0"/>
              <a:t>Johannes Gutenberg University Mainz</a:t>
            </a:r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75529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79568-9F40-2266-8437-DAA31C7B0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CFD simulation of target cell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73166E-1589-291A-2805-DC532D5B4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10</a:t>
            </a:fld>
            <a:endParaRPr lang="en-DE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D54E33E-4669-8FF9-0EE0-F7F8D8D269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Target cell with its manifold</a:t>
            </a:r>
          </a:p>
          <a:p>
            <a:r>
              <a:rPr lang="en-US" dirty="0"/>
              <a:t>Steady state simulation</a:t>
            </a:r>
          </a:p>
          <a:p>
            <a:r>
              <a:rPr lang="en-US" dirty="0"/>
              <a:t>20K liquid H2</a:t>
            </a:r>
          </a:p>
          <a:p>
            <a:r>
              <a:rPr lang="en-US" dirty="0"/>
              <a:t>Mass flow 1.9 kg/s</a:t>
            </a:r>
          </a:p>
          <a:p>
            <a:r>
              <a:rPr lang="en-US" dirty="0"/>
              <a:t>Turbulence using K-epsilon viscous model</a:t>
            </a:r>
          </a:p>
          <a:p>
            <a:r>
              <a:rPr lang="en-US" dirty="0"/>
              <a:t>5x5mm </a:t>
            </a:r>
            <a:r>
              <a:rPr lang="en-US" dirty="0" err="1"/>
              <a:t>rastered</a:t>
            </a:r>
            <a:r>
              <a:rPr lang="en-US" dirty="0"/>
              <a:t> beam depositing 3.1kW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1EA8F4-1BB9-8B80-9C6B-B3E94FC20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F33A5E6-3353-2DEC-5B8B-0E59B0361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864354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CFFA54F-44C8-F619-CA38-F5FBECBAEE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61" y="847596"/>
            <a:ext cx="9454978" cy="531842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105038-D0A9-4544-4F38-1E95B58C9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11</a:t>
            </a:fld>
            <a:endParaRPr lang="en-D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31DDEC-D761-3D5E-C745-FB6212211440}"/>
              </a:ext>
            </a:extLst>
          </p:cNvPr>
          <p:cNvSpPr txBox="1"/>
          <p:nvPr/>
        </p:nvSpPr>
        <p:spPr>
          <a:xfrm>
            <a:off x="3886200" y="320020"/>
            <a:ext cx="4191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/>
              <a:t>Velocity contour</a:t>
            </a:r>
            <a:endParaRPr lang="en-DE" sz="440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87BE648-4C94-21A9-44F3-D9D9DF552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B22BBCDC-DF93-F0E9-C57D-9D2336EAB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1398C1-791A-6470-DC9A-95DFBC9A9527}"/>
              </a:ext>
            </a:extLst>
          </p:cNvPr>
          <p:cNvSpPr txBox="1"/>
          <p:nvPr/>
        </p:nvSpPr>
        <p:spPr>
          <a:xfrm>
            <a:off x="2888777" y="4747202"/>
            <a:ext cx="2994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Avg total velocity 4.9 m/s</a:t>
            </a:r>
            <a:endParaRPr lang="en-DE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6F009AB-2124-AD0C-FB86-215AB5638352}"/>
              </a:ext>
            </a:extLst>
          </p:cNvPr>
          <p:cNvCxnSpPr/>
          <p:nvPr/>
        </p:nvCxnSpPr>
        <p:spPr>
          <a:xfrm flipH="1">
            <a:off x="8046044" y="5357561"/>
            <a:ext cx="47573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9ED5735-A7F8-C0CF-5B97-0AD376D5BF0E}"/>
              </a:ext>
            </a:extLst>
          </p:cNvPr>
          <p:cNvCxnSpPr>
            <a:cxnSpLocks/>
          </p:cNvCxnSpPr>
          <p:nvPr/>
        </p:nvCxnSpPr>
        <p:spPr>
          <a:xfrm>
            <a:off x="8155462" y="1884796"/>
            <a:ext cx="38231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33951E5-8D1D-B33A-A4A0-C7BA7BA5C765}"/>
              </a:ext>
            </a:extLst>
          </p:cNvPr>
          <p:cNvSpPr txBox="1"/>
          <p:nvPr/>
        </p:nvSpPr>
        <p:spPr>
          <a:xfrm>
            <a:off x="8496591" y="5188284"/>
            <a:ext cx="806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Flow in</a:t>
            </a:r>
            <a:endParaRPr lang="en-DE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D8D791-3965-20A4-F887-A4D93890336C}"/>
              </a:ext>
            </a:extLst>
          </p:cNvPr>
          <p:cNvSpPr txBox="1"/>
          <p:nvPr/>
        </p:nvSpPr>
        <p:spPr>
          <a:xfrm>
            <a:off x="8496591" y="1715519"/>
            <a:ext cx="934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Flow out</a:t>
            </a:r>
            <a:endParaRPr lang="en-DE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7854D1-D5EF-ACA3-D962-81D5EC8058EF}"/>
              </a:ext>
            </a:extLst>
          </p:cNvPr>
          <p:cNvSpPr txBox="1"/>
          <p:nvPr/>
        </p:nvSpPr>
        <p:spPr>
          <a:xfrm>
            <a:off x="7396443" y="3459506"/>
            <a:ext cx="1678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----------------  beam</a:t>
            </a:r>
            <a:endParaRPr lang="en-DE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4045D8-8668-7022-F007-7B4B81513CE9}"/>
              </a:ext>
            </a:extLst>
          </p:cNvPr>
          <p:cNvSpPr txBox="1"/>
          <p:nvPr/>
        </p:nvSpPr>
        <p:spPr>
          <a:xfrm>
            <a:off x="2808949" y="2126384"/>
            <a:ext cx="31540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Inside the inner cone: velocity &gt; 0.025m/s, turbulent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647807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E172DD3-89FF-292D-8B96-4FE5612B8D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27" y="766848"/>
            <a:ext cx="9936892" cy="558950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6B4AF4-52E1-2321-9075-5885CB89B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12</a:t>
            </a:fld>
            <a:endParaRPr lang="en-DE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EE59B65-8228-B967-4EB5-07083C12E5F5}"/>
              </a:ext>
            </a:extLst>
          </p:cNvPr>
          <p:cNvCxnSpPr/>
          <p:nvPr/>
        </p:nvCxnSpPr>
        <p:spPr>
          <a:xfrm flipH="1">
            <a:off x="2663468" y="1880287"/>
            <a:ext cx="1709057" cy="12845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D7B754B-390D-7563-3DA7-28CD46F0FCF1}"/>
              </a:ext>
            </a:extLst>
          </p:cNvPr>
          <p:cNvCxnSpPr>
            <a:cxnSpLocks/>
          </p:cNvCxnSpPr>
          <p:nvPr/>
        </p:nvCxnSpPr>
        <p:spPr>
          <a:xfrm>
            <a:off x="4524926" y="1880287"/>
            <a:ext cx="1178747" cy="16275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813479BC-A95A-C8DE-B2E3-E4BBA73844D4}"/>
              </a:ext>
            </a:extLst>
          </p:cNvPr>
          <p:cNvSpPr/>
          <p:nvPr/>
        </p:nvSpPr>
        <p:spPr>
          <a:xfrm>
            <a:off x="2075640" y="3164801"/>
            <a:ext cx="805543" cy="1045028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D11EF9E-59FB-B999-29BA-75627C1F4558}"/>
              </a:ext>
            </a:extLst>
          </p:cNvPr>
          <p:cNvSpPr/>
          <p:nvPr/>
        </p:nvSpPr>
        <p:spPr>
          <a:xfrm>
            <a:off x="5613497" y="3507847"/>
            <a:ext cx="391886" cy="413657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36384255-EB1B-3805-08DD-BFD44A23F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0A10333D-545C-31B1-A264-236F757FA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C8F6C2-61BA-D0F9-2CFF-B4D2D57CCC08}"/>
              </a:ext>
            </a:extLst>
          </p:cNvPr>
          <p:cNvSpPr txBox="1"/>
          <p:nvPr/>
        </p:nvSpPr>
        <p:spPr>
          <a:xfrm>
            <a:off x="2449689" y="320020"/>
            <a:ext cx="67394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Low velocity regions with &lt; 1m/s</a:t>
            </a:r>
            <a:endParaRPr lang="en-DE" sz="3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1C05EB-5082-E7F3-871A-445CA4984C2A}"/>
              </a:ext>
            </a:extLst>
          </p:cNvPr>
          <p:cNvSpPr txBox="1"/>
          <p:nvPr/>
        </p:nvSpPr>
        <p:spPr>
          <a:xfrm>
            <a:off x="2405127" y="1513058"/>
            <a:ext cx="3934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Problematic regions close to windows</a:t>
            </a:r>
            <a:endParaRPr lang="en-DE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89FCEC1-BCEB-F84F-2F5F-F22175F44CAA}"/>
              </a:ext>
            </a:extLst>
          </p:cNvPr>
          <p:cNvCxnSpPr/>
          <p:nvPr/>
        </p:nvCxnSpPr>
        <p:spPr>
          <a:xfrm flipH="1">
            <a:off x="8309651" y="5474202"/>
            <a:ext cx="47573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CF94E5F-87CA-5B22-D83E-EF54E123E7AC}"/>
              </a:ext>
            </a:extLst>
          </p:cNvPr>
          <p:cNvCxnSpPr>
            <a:cxnSpLocks/>
          </p:cNvCxnSpPr>
          <p:nvPr/>
        </p:nvCxnSpPr>
        <p:spPr>
          <a:xfrm>
            <a:off x="8439665" y="1847728"/>
            <a:ext cx="38231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E4D2657-3968-8463-1E23-BC7D03B40540}"/>
              </a:ext>
            </a:extLst>
          </p:cNvPr>
          <p:cNvSpPr txBox="1"/>
          <p:nvPr/>
        </p:nvSpPr>
        <p:spPr>
          <a:xfrm>
            <a:off x="8821978" y="5304925"/>
            <a:ext cx="806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Flow in</a:t>
            </a:r>
            <a:endParaRPr lang="en-DE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3D148D-813C-A47B-4BB5-113E761D1C24}"/>
              </a:ext>
            </a:extLst>
          </p:cNvPr>
          <p:cNvSpPr txBox="1"/>
          <p:nvPr/>
        </p:nvSpPr>
        <p:spPr>
          <a:xfrm>
            <a:off x="8762260" y="1678451"/>
            <a:ext cx="934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Flow out</a:t>
            </a:r>
            <a:endParaRPr lang="en-DE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CAF4D99-575D-A573-0130-743831D884D8}"/>
              </a:ext>
            </a:extLst>
          </p:cNvPr>
          <p:cNvSpPr txBox="1"/>
          <p:nvPr/>
        </p:nvSpPr>
        <p:spPr>
          <a:xfrm>
            <a:off x="7832597" y="3507077"/>
            <a:ext cx="1678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----------------  beam</a:t>
            </a:r>
            <a:endParaRPr lang="en-DE" sz="1400" dirty="0"/>
          </a:p>
        </p:txBody>
      </p:sp>
    </p:spTree>
    <p:extLst>
      <p:ext uri="{BB962C8B-B14F-4D97-AF65-F5344CB8AC3E}">
        <p14:creationId xmlns:p14="http://schemas.microsoft.com/office/powerpoint/2010/main" val="4142949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992D799-8762-30EC-2AE4-F11C39DE23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79" y="704740"/>
            <a:ext cx="9998676" cy="562425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522108-146D-D499-1E7A-CBBD2B834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13</a:t>
            </a:fld>
            <a:endParaRPr lang="en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0D1330-FDD8-25C1-8941-758084F9026C}"/>
              </a:ext>
            </a:extLst>
          </p:cNvPr>
          <p:cNvSpPr txBox="1"/>
          <p:nvPr/>
        </p:nvSpPr>
        <p:spPr>
          <a:xfrm>
            <a:off x="3298371" y="320020"/>
            <a:ext cx="531222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/>
              <a:t>Temperature contour</a:t>
            </a:r>
            <a:endParaRPr lang="en-DE" sz="4400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D5B030B-6E4D-8FB0-F646-698B515EC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D64A3277-52B6-AE84-647C-F8D3AC8FB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7656DE-70BC-E1BB-39D0-CDD196A7F5E5}"/>
              </a:ext>
            </a:extLst>
          </p:cNvPr>
          <p:cNvSpPr txBox="1"/>
          <p:nvPr/>
        </p:nvSpPr>
        <p:spPr>
          <a:xfrm>
            <a:off x="9616619" y="3664570"/>
            <a:ext cx="1933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lq</a:t>
            </a:r>
            <a:r>
              <a:rPr lang="en-US" dirty="0"/>
              <a:t> H2 is expected </a:t>
            </a:r>
          </a:p>
          <a:p>
            <a:r>
              <a:rPr lang="en-US" dirty="0"/>
              <a:t>to boil at 23.2K</a:t>
            </a:r>
            <a:endParaRPr lang="en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7B1F5E-B710-5149-4137-DC85898DE9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4282" y="1493352"/>
            <a:ext cx="1634284" cy="139306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367BCF9-AF33-EFF9-FB32-82F09EE4339E}"/>
              </a:ext>
            </a:extLst>
          </p:cNvPr>
          <p:cNvSpPr/>
          <p:nvPr/>
        </p:nvSpPr>
        <p:spPr>
          <a:xfrm>
            <a:off x="5090989" y="3583460"/>
            <a:ext cx="543697" cy="518984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E1FCE14-7CAF-D1EF-84A0-9865092867CF}"/>
              </a:ext>
            </a:extLst>
          </p:cNvPr>
          <p:cNvCxnSpPr>
            <a:cxnSpLocks/>
          </p:cNvCxnSpPr>
          <p:nvPr/>
        </p:nvCxnSpPr>
        <p:spPr>
          <a:xfrm flipH="1" flipV="1">
            <a:off x="4468566" y="1493352"/>
            <a:ext cx="1166120" cy="20901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753B496-0C1B-73D1-927F-65961A6B91E1}"/>
              </a:ext>
            </a:extLst>
          </p:cNvPr>
          <p:cNvCxnSpPr>
            <a:cxnSpLocks/>
          </p:cNvCxnSpPr>
          <p:nvPr/>
        </p:nvCxnSpPr>
        <p:spPr>
          <a:xfrm flipH="1" flipV="1">
            <a:off x="4468566" y="2886413"/>
            <a:ext cx="627572" cy="7423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EF1D9F0-8F3C-F3C3-552E-D4F3A4276C80}"/>
              </a:ext>
            </a:extLst>
          </p:cNvPr>
          <p:cNvCxnSpPr/>
          <p:nvPr/>
        </p:nvCxnSpPr>
        <p:spPr>
          <a:xfrm flipH="1">
            <a:off x="7685908" y="5387546"/>
            <a:ext cx="47573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1F57700-D59C-9940-123D-2726065394C8}"/>
              </a:ext>
            </a:extLst>
          </p:cNvPr>
          <p:cNvCxnSpPr>
            <a:cxnSpLocks/>
          </p:cNvCxnSpPr>
          <p:nvPr/>
        </p:nvCxnSpPr>
        <p:spPr>
          <a:xfrm>
            <a:off x="7593227" y="2298357"/>
            <a:ext cx="47985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81F437D-F283-D062-B138-AB8038ACD3FF}"/>
              </a:ext>
            </a:extLst>
          </p:cNvPr>
          <p:cNvSpPr txBox="1"/>
          <p:nvPr/>
        </p:nvSpPr>
        <p:spPr>
          <a:xfrm>
            <a:off x="8161643" y="5218269"/>
            <a:ext cx="806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Flow in</a:t>
            </a:r>
            <a:endParaRPr lang="en-DE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121621E-9CB1-4B67-1470-55110CCE4F71}"/>
              </a:ext>
            </a:extLst>
          </p:cNvPr>
          <p:cNvSpPr txBox="1"/>
          <p:nvPr/>
        </p:nvSpPr>
        <p:spPr>
          <a:xfrm>
            <a:off x="8073086" y="2129080"/>
            <a:ext cx="934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Flow out</a:t>
            </a:r>
            <a:endParaRPr lang="en-DE" sz="16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1678373-5220-A7F0-04AF-33E7BF45570B}"/>
              </a:ext>
            </a:extLst>
          </p:cNvPr>
          <p:cNvSpPr txBox="1"/>
          <p:nvPr/>
        </p:nvSpPr>
        <p:spPr>
          <a:xfrm>
            <a:off x="7015743" y="3679958"/>
            <a:ext cx="1678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----------------  beam</a:t>
            </a:r>
            <a:endParaRPr lang="en-DE" sz="1400" dirty="0"/>
          </a:p>
        </p:txBody>
      </p:sp>
    </p:spTree>
    <p:extLst>
      <p:ext uri="{BB962C8B-B14F-4D97-AF65-F5344CB8AC3E}">
        <p14:creationId xmlns:p14="http://schemas.microsoft.com/office/powerpoint/2010/main" val="4292692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2AEDAF8-02B9-5CDE-CFC9-40E09AC835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709" y="1008106"/>
            <a:ext cx="9406582" cy="52912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59670A-43F7-A5B4-2122-28F910047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263"/>
            <a:ext cx="10515600" cy="1325563"/>
          </a:xfrm>
        </p:spPr>
        <p:txBody>
          <a:bodyPr/>
          <a:lstStyle/>
          <a:p>
            <a:r>
              <a:rPr lang="en-US" dirty="0"/>
              <a:t>Temperature variation at the beam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C03DB-6732-DA9F-C796-39FB9F416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E9A237-C0AF-F6B1-9ED0-23628B705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B3C653-9731-5663-3C3D-B5D947FAC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14</a:t>
            </a:fld>
            <a:endParaRPr lang="en-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614E68-5577-A865-46B9-8E8BEBA68529}"/>
              </a:ext>
            </a:extLst>
          </p:cNvPr>
          <p:cNvSpPr txBox="1"/>
          <p:nvPr/>
        </p:nvSpPr>
        <p:spPr>
          <a:xfrm>
            <a:off x="2333368" y="5730326"/>
            <a:ext cx="1248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Entrance window </a:t>
            </a:r>
            <a:endParaRPr lang="en-DE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7433796-83F5-91CB-B386-86024CA7D857}"/>
              </a:ext>
            </a:extLst>
          </p:cNvPr>
          <p:cNvCxnSpPr>
            <a:cxnSpLocks/>
          </p:cNvCxnSpPr>
          <p:nvPr/>
        </p:nvCxnSpPr>
        <p:spPr>
          <a:xfrm>
            <a:off x="2879122" y="5245443"/>
            <a:ext cx="0" cy="549876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1179DF9-E67D-E6A5-60E8-CD0986C6FCE2}"/>
              </a:ext>
            </a:extLst>
          </p:cNvPr>
          <p:cNvSpPr txBox="1"/>
          <p:nvPr/>
        </p:nvSpPr>
        <p:spPr>
          <a:xfrm>
            <a:off x="9720904" y="5807676"/>
            <a:ext cx="1387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Exit window </a:t>
            </a:r>
            <a:endParaRPr lang="en-DE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F82C7CE-2E88-FD1A-53E9-078EAB865D26}"/>
              </a:ext>
            </a:extLst>
          </p:cNvPr>
          <p:cNvCxnSpPr>
            <a:cxnSpLocks/>
          </p:cNvCxnSpPr>
          <p:nvPr/>
        </p:nvCxnSpPr>
        <p:spPr>
          <a:xfrm>
            <a:off x="10414683" y="4955059"/>
            <a:ext cx="0" cy="905253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1249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A2BB8-6074-47F0-9D20-3FC4734D0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858" y="379874"/>
            <a:ext cx="4555733" cy="1325563"/>
          </a:xfrm>
        </p:spPr>
        <p:txBody>
          <a:bodyPr/>
          <a:lstStyle/>
          <a:p>
            <a:r>
              <a:rPr lang="en-US" dirty="0"/>
              <a:t>Gas supply and safety</a:t>
            </a:r>
            <a:endParaRPr lang="en-DE" dirty="0"/>
          </a:p>
        </p:txBody>
      </p:sp>
      <p:pic>
        <p:nvPicPr>
          <p:cNvPr id="16" name="Picture 15" descr="A diagram of electrical wiring&#10;&#10;AI-generated content may be incorrect.">
            <a:extLst>
              <a:ext uri="{FF2B5EF4-FFF2-40B4-BE49-F238E27FC236}">
                <a16:creationId xmlns:a16="http://schemas.microsoft.com/office/drawing/2014/main" id="{6EEA3684-600F-2F01-F992-D7B5A483A1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021" y="136525"/>
            <a:ext cx="6897336" cy="62906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0A9B78-BC6D-460A-A0F4-C58F0F2D874E}"/>
              </a:ext>
            </a:extLst>
          </p:cNvPr>
          <p:cNvSpPr txBox="1"/>
          <p:nvPr/>
        </p:nvSpPr>
        <p:spPr>
          <a:xfrm>
            <a:off x="7873400" y="5948573"/>
            <a:ext cx="1802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Fig</a:t>
            </a:r>
            <a:r>
              <a:rPr lang="en-US" sz="1400" dirty="0"/>
              <a:t>: P2 P&amp;ID diagram</a:t>
            </a:r>
            <a:endParaRPr lang="en-DE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888A89-E785-9C1C-C689-B83CD5B4457D}"/>
              </a:ext>
            </a:extLst>
          </p:cNvPr>
          <p:cNvSpPr txBox="1"/>
          <p:nvPr/>
        </p:nvSpPr>
        <p:spPr>
          <a:xfrm>
            <a:off x="922703" y="1923033"/>
            <a:ext cx="4725928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Parts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Active gas cabinet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Gas Panel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Supply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Exhaust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r>
              <a:rPr lang="en-US" sz="2800" dirty="0"/>
              <a:t>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Commencing – Vacuum in supply lines, </a:t>
            </a:r>
            <a:r>
              <a:rPr lang="en-US" dirty="0" err="1"/>
              <a:t>inerting</a:t>
            </a:r>
            <a:r>
              <a:rPr lang="en-US" dirty="0"/>
              <a:t> the exhaust lines, hydrogen supplied to the loop and cooled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During the experiment – </a:t>
            </a:r>
            <a:r>
              <a:rPr lang="en-US" dirty="0" err="1"/>
              <a:t>lq</a:t>
            </a:r>
            <a:r>
              <a:rPr lang="en-US" dirty="0"/>
              <a:t> H2 in the loop, exhaust lines in 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After the experiment – </a:t>
            </a:r>
            <a:r>
              <a:rPr lang="en-US" dirty="0" err="1"/>
              <a:t>lq</a:t>
            </a:r>
            <a:r>
              <a:rPr lang="en-US" dirty="0"/>
              <a:t> H2 slowly boils and returns to tank via check valve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548169-31B8-7E83-7975-ED4372A6A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15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786245-B113-CACB-8660-D3FB8601F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CDF1405-461E-6912-58E9-C94497ACB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461691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62964BBB-1903-FFBB-95ED-3BC18473B0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0969" y="717111"/>
            <a:ext cx="3138773" cy="176174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E951E-E232-BD89-1089-247182CA855D}"/>
              </a:ext>
            </a:extLst>
          </p:cNvPr>
          <p:cNvSpPr txBox="1">
            <a:spLocks/>
          </p:cNvSpPr>
          <p:nvPr/>
        </p:nvSpPr>
        <p:spPr>
          <a:xfrm>
            <a:off x="952050" y="784450"/>
            <a:ext cx="4396036" cy="22758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Active Gas Cabinet: Bottle connections of </a:t>
            </a:r>
          </a:p>
          <a:p>
            <a:r>
              <a:rPr lang="en-US" sz="1800" dirty="0"/>
              <a:t>Hydrogen </a:t>
            </a:r>
          </a:p>
          <a:p>
            <a:r>
              <a:rPr lang="en-US" sz="1800" dirty="0"/>
              <a:t>Helium – to test leaks </a:t>
            </a:r>
          </a:p>
          <a:p>
            <a:r>
              <a:rPr lang="en-US" sz="1800" dirty="0"/>
              <a:t>Nitrogen – to provide an inert environment in the exhaust line</a:t>
            </a:r>
          </a:p>
          <a:p>
            <a:r>
              <a:rPr lang="en-US" sz="1800" dirty="0"/>
              <a:t>Argon isobutane</a:t>
            </a:r>
            <a:endParaRPr lang="en-D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C24D54B-A5A1-5C3B-6584-9660D725BD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1416" y="714954"/>
            <a:ext cx="3136223" cy="1763897"/>
          </a:xfrm>
          <a:prstGeom prst="rect">
            <a:avLst/>
          </a:prstGeom>
        </p:spPr>
      </p:pic>
      <p:cxnSp>
        <p:nvCxnSpPr>
          <p:cNvPr id="11" name="Gerader Verbinder 15">
            <a:extLst>
              <a:ext uri="{FF2B5EF4-FFF2-40B4-BE49-F238E27FC236}">
                <a16:creationId xmlns:a16="http://schemas.microsoft.com/office/drawing/2014/main" id="{B71FB5A8-BB89-9343-42B7-638C1814EA68}"/>
              </a:ext>
            </a:extLst>
          </p:cNvPr>
          <p:cNvCxnSpPr>
            <a:cxnSpLocks/>
          </p:cNvCxnSpPr>
          <p:nvPr/>
        </p:nvCxnSpPr>
        <p:spPr bwMode="auto">
          <a:xfrm>
            <a:off x="6042053" y="1558767"/>
            <a:ext cx="0" cy="650977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Gerader Verbinder 15">
            <a:extLst>
              <a:ext uri="{FF2B5EF4-FFF2-40B4-BE49-F238E27FC236}">
                <a16:creationId xmlns:a16="http://schemas.microsoft.com/office/drawing/2014/main" id="{38EE6552-E7F9-E90A-461D-946F982D82F3}"/>
              </a:ext>
            </a:extLst>
          </p:cNvPr>
          <p:cNvCxnSpPr>
            <a:cxnSpLocks/>
          </p:cNvCxnSpPr>
          <p:nvPr/>
        </p:nvCxnSpPr>
        <p:spPr bwMode="auto">
          <a:xfrm>
            <a:off x="7231227" y="1516479"/>
            <a:ext cx="0" cy="769537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Gerader Verbinder 15">
            <a:extLst>
              <a:ext uri="{FF2B5EF4-FFF2-40B4-BE49-F238E27FC236}">
                <a16:creationId xmlns:a16="http://schemas.microsoft.com/office/drawing/2014/main" id="{D3A8B7BC-82A6-9F9C-AB61-C9EC0C4342FF}"/>
              </a:ext>
            </a:extLst>
          </p:cNvPr>
          <p:cNvCxnSpPr>
            <a:cxnSpLocks/>
          </p:cNvCxnSpPr>
          <p:nvPr/>
        </p:nvCxnSpPr>
        <p:spPr bwMode="auto">
          <a:xfrm>
            <a:off x="6077494" y="1596903"/>
            <a:ext cx="1169123" cy="650977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Gerader Verbinder 15">
            <a:extLst>
              <a:ext uri="{FF2B5EF4-FFF2-40B4-BE49-F238E27FC236}">
                <a16:creationId xmlns:a16="http://schemas.microsoft.com/office/drawing/2014/main" id="{444C8E12-9563-7C8E-D20B-855651C77516}"/>
              </a:ext>
            </a:extLst>
          </p:cNvPr>
          <p:cNvCxnSpPr>
            <a:cxnSpLocks/>
          </p:cNvCxnSpPr>
          <p:nvPr/>
        </p:nvCxnSpPr>
        <p:spPr bwMode="auto">
          <a:xfrm flipH="1">
            <a:off x="6042053" y="1521180"/>
            <a:ext cx="1221237" cy="688564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B7BC989-497D-E0EF-C2A9-F7188E4A9323}"/>
              </a:ext>
            </a:extLst>
          </p:cNvPr>
          <p:cNvSpPr txBox="1"/>
          <p:nvPr/>
        </p:nvSpPr>
        <p:spPr>
          <a:xfrm>
            <a:off x="6370472" y="1169343"/>
            <a:ext cx="129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Gas Panel</a:t>
            </a:r>
            <a:endParaRPr lang="en-DE" sz="1600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A3A79F09-A3C1-23A4-642F-92C51CFB7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050" y="3797670"/>
            <a:ext cx="4396036" cy="21380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Gas Panel</a:t>
            </a:r>
          </a:p>
          <a:p>
            <a:r>
              <a:rPr lang="en-US" sz="1800" dirty="0"/>
              <a:t>The gas panel is the main control station</a:t>
            </a:r>
          </a:p>
          <a:p>
            <a:r>
              <a:rPr lang="en-US" sz="1800" dirty="0"/>
              <a:t>Connections to/from AGC, hydrogen tank, Target loop and exhaust lines</a:t>
            </a:r>
          </a:p>
          <a:p>
            <a:r>
              <a:rPr lang="en-US" sz="1800" dirty="0"/>
              <a:t>Vacuum pump venting out to exhaust lines through LN2 trap</a:t>
            </a:r>
          </a:p>
          <a:p>
            <a:endParaRPr lang="en-US" dirty="0"/>
          </a:p>
          <a:p>
            <a:endParaRPr lang="en-DE" dirty="0"/>
          </a:p>
        </p:txBody>
      </p:sp>
      <p:pic>
        <p:nvPicPr>
          <p:cNvPr id="17" name="Picture 16" descr="A diagram of electrical wiring">
            <a:extLst>
              <a:ext uri="{FF2B5EF4-FFF2-40B4-BE49-F238E27FC236}">
                <a16:creationId xmlns:a16="http://schemas.microsoft.com/office/drawing/2014/main" id="{B2DC1186-4D2C-38ED-A951-10FB948369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843" y="2715964"/>
            <a:ext cx="5155450" cy="355132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A8BEEFB5-9094-8513-BC82-44EF4A70E333}"/>
              </a:ext>
            </a:extLst>
          </p:cNvPr>
          <p:cNvSpPr txBox="1"/>
          <p:nvPr/>
        </p:nvSpPr>
        <p:spPr>
          <a:xfrm>
            <a:off x="9317396" y="1208702"/>
            <a:ext cx="1746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Active Gas Cabinet</a:t>
            </a:r>
            <a:endParaRPr lang="en-DE"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31FCD6-A1BC-C5B8-9B45-1A7321A1D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16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9D51B0-123C-CC82-B15D-36E7A7696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849E8D-38DA-2146-7D49-959D23822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7194802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081E04-D8FA-9F10-11D8-5B1BBEC5E6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A74D1-D5FC-E08F-748C-9A1AD1F3C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760" y="260350"/>
            <a:ext cx="3042974" cy="1963389"/>
          </a:xfrm>
        </p:spPr>
        <p:txBody>
          <a:bodyPr>
            <a:normAutofit/>
          </a:bodyPr>
          <a:lstStyle/>
          <a:p>
            <a:r>
              <a:rPr lang="en-US" dirty="0"/>
              <a:t>Exhaust and emergency relief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88ACA4-8070-3A14-5E27-19A7BB24C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022" y="2519018"/>
            <a:ext cx="2663284" cy="3673094"/>
          </a:xfrm>
        </p:spPr>
        <p:txBody>
          <a:bodyPr>
            <a:normAutofit fontScale="92500"/>
          </a:bodyPr>
          <a:lstStyle/>
          <a:p>
            <a:r>
              <a:rPr lang="en-US" sz="2200" dirty="0"/>
              <a:t>A primary exhaust line, where all other lines connect</a:t>
            </a:r>
          </a:p>
          <a:p>
            <a:r>
              <a:rPr lang="en-US" sz="2200" dirty="0"/>
              <a:t>Exhaust for vacuum chamber</a:t>
            </a:r>
          </a:p>
          <a:p>
            <a:r>
              <a:rPr lang="en-US" sz="2200" dirty="0"/>
              <a:t>Emergency case 1 – high pressure in the gas lines</a:t>
            </a:r>
          </a:p>
          <a:p>
            <a:r>
              <a:rPr lang="en-US" sz="2200" dirty="0"/>
              <a:t>Emergency case 2 – Explosion of the target cell</a:t>
            </a:r>
          </a:p>
        </p:txBody>
      </p:sp>
      <p:pic>
        <p:nvPicPr>
          <p:cNvPr id="18" name="Picture 17" descr="A diagram of a machine&#10;&#10;AI-generated content may be incorrect.">
            <a:extLst>
              <a:ext uri="{FF2B5EF4-FFF2-40B4-BE49-F238E27FC236}">
                <a16:creationId xmlns:a16="http://schemas.microsoft.com/office/drawing/2014/main" id="{1E7EE003-A04A-1FBD-1EBA-1D7AD51B27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631" y="647700"/>
            <a:ext cx="8140843" cy="554441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4B235-17D9-40F0-7C02-AA92ADF4D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17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5C92DE-6328-C730-5248-071951F81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55C0CD0-ADB4-DC12-B2D9-FCBAE1A79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774842-D96F-4E5E-83CD-0FD84CAFA86C}"/>
              </a:ext>
            </a:extLst>
          </p:cNvPr>
          <p:cNvSpPr txBox="1"/>
          <p:nvPr/>
        </p:nvSpPr>
        <p:spPr>
          <a:xfrm>
            <a:off x="4090853" y="2034906"/>
            <a:ext cx="648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Case 1</a:t>
            </a:r>
            <a:endParaRPr lang="en-DE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C00F91-E694-6D4B-D1F1-A1F4F5F401AB}"/>
              </a:ext>
            </a:extLst>
          </p:cNvPr>
          <p:cNvSpPr txBox="1"/>
          <p:nvPr/>
        </p:nvSpPr>
        <p:spPr>
          <a:xfrm>
            <a:off x="5587557" y="2261100"/>
            <a:ext cx="648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Case 2</a:t>
            </a:r>
            <a:endParaRPr lang="en-DE" sz="1200" dirty="0"/>
          </a:p>
        </p:txBody>
      </p:sp>
    </p:spTree>
    <p:extLst>
      <p:ext uri="{BB962C8B-B14F-4D97-AF65-F5344CB8AC3E}">
        <p14:creationId xmlns:p14="http://schemas.microsoft.com/office/powerpoint/2010/main" val="1257441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4710D-FA9B-4909-FDF1-1231535BD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135"/>
            <a:ext cx="10515600" cy="1325563"/>
          </a:xfrm>
        </p:spPr>
        <p:txBody>
          <a:bodyPr/>
          <a:lstStyle/>
          <a:p>
            <a:r>
              <a:rPr lang="en-US" dirty="0"/>
              <a:t>Summary and next steps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13CFE-08EB-064A-BB3F-24968B3675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4698"/>
            <a:ext cx="10515600" cy="4351338"/>
          </a:xfrm>
        </p:spPr>
        <p:txBody>
          <a:bodyPr/>
          <a:lstStyle/>
          <a:p>
            <a:r>
              <a:rPr lang="en-US" sz="2400" dirty="0" err="1"/>
              <a:t>Lq</a:t>
            </a:r>
            <a:r>
              <a:rPr lang="en-US" sz="2400" dirty="0"/>
              <a:t> H2 target cell design</a:t>
            </a:r>
          </a:p>
          <a:p>
            <a:r>
              <a:rPr lang="en-US" sz="2400" dirty="0"/>
              <a:t>CFD simulation of the target cell</a:t>
            </a:r>
          </a:p>
          <a:p>
            <a:r>
              <a:rPr lang="en-US" sz="2400" dirty="0"/>
              <a:t>Problem identification in the geometry</a:t>
            </a:r>
          </a:p>
          <a:p>
            <a:r>
              <a:rPr lang="en-US" sz="2400" dirty="0"/>
              <a:t>Gas supply and safety</a:t>
            </a:r>
          </a:p>
          <a:p>
            <a:r>
              <a:rPr lang="en-US" sz="2400" dirty="0"/>
              <a:t>Next steps</a:t>
            </a:r>
          </a:p>
          <a:p>
            <a:pPr lvl="1"/>
            <a:r>
              <a:rPr lang="en-US" dirty="0"/>
              <a:t>Advancing simulation with added multiphase and transient state</a:t>
            </a:r>
          </a:p>
          <a:p>
            <a:pPr lvl="1"/>
            <a:r>
              <a:rPr lang="en-US" dirty="0"/>
              <a:t>Extraction of required values of density fluctuation and reduction</a:t>
            </a:r>
          </a:p>
          <a:p>
            <a:pPr lvl="1"/>
            <a:r>
              <a:rPr lang="en-US" dirty="0"/>
              <a:t>Modification in the geometry to satisfy all requirements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6EDA17-207F-A190-428C-1C385378F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18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063185-EF4E-9B22-57EE-67E74578F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F6613C6-D244-4065-3277-D0683A247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D613A0C-6B35-CEB4-6F2C-A8CDC16A4692}"/>
              </a:ext>
            </a:extLst>
          </p:cNvPr>
          <p:cNvSpPr txBox="1">
            <a:spLocks/>
          </p:cNvSpPr>
          <p:nvPr/>
        </p:nvSpPr>
        <p:spPr>
          <a:xfrm>
            <a:off x="4843849" y="5106322"/>
            <a:ext cx="246929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Thank you</a:t>
            </a:r>
            <a:endParaRPr lang="en-DE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F7486D4-DAC8-EF31-C024-8CC6EAEBD8F1}"/>
              </a:ext>
            </a:extLst>
          </p:cNvPr>
          <p:cNvCxnSpPr/>
          <p:nvPr/>
        </p:nvCxnSpPr>
        <p:spPr>
          <a:xfrm>
            <a:off x="562231" y="5769104"/>
            <a:ext cx="421983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6170331-CE65-3026-838B-9A662A017ECD}"/>
              </a:ext>
            </a:extLst>
          </p:cNvPr>
          <p:cNvCxnSpPr/>
          <p:nvPr/>
        </p:nvCxnSpPr>
        <p:spPr>
          <a:xfrm>
            <a:off x="7381101" y="5760866"/>
            <a:ext cx="421983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ABBD4946-685B-8A45-3882-80F813F7BC75}"/>
              </a:ext>
            </a:extLst>
          </p:cNvPr>
          <p:cNvSpPr/>
          <p:nvPr/>
        </p:nvSpPr>
        <p:spPr>
          <a:xfrm>
            <a:off x="4843849" y="5288692"/>
            <a:ext cx="2469292" cy="939111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26212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11B04-9FBE-526D-8359-39C1E71EF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slides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D6201-A3E1-9F08-A7C4-AEA42EDDB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B1763-8589-FAD3-9A4C-598FA57B7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19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CFF411-E861-1144-FB01-0C817BED7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65BF134-1A12-D627-7650-960F27508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065141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E3324-14F7-35BA-893B-0FF99A0CB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8010"/>
            <a:ext cx="10515600" cy="997005"/>
          </a:xfrm>
        </p:spPr>
        <p:txBody>
          <a:bodyPr/>
          <a:lstStyle/>
          <a:p>
            <a:r>
              <a:rPr lang="en-US" dirty="0"/>
              <a:t>Experimental setup</a:t>
            </a:r>
            <a:endParaRPr lang="en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1F2BBE-DC7E-D712-7B9C-7958D3786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2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BAD54C-A82E-B1D6-F6E3-C6930FC20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F8B0E66-8B7A-3F87-792E-CDF327E6A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3D90C1-24FE-F1DE-DAF9-D31ED55540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011" y="702749"/>
            <a:ext cx="7997008" cy="565360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B41FFBA-2F89-581D-82DD-1A64ACFE9A6C}"/>
              </a:ext>
            </a:extLst>
          </p:cNvPr>
          <p:cNvCxnSpPr>
            <a:cxnSpLocks/>
          </p:cNvCxnSpPr>
          <p:nvPr/>
        </p:nvCxnSpPr>
        <p:spPr>
          <a:xfrm flipV="1">
            <a:off x="1501346" y="3429000"/>
            <a:ext cx="2743200" cy="154459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05C02B1-B41E-8EAE-E8F4-E2B21B57816E}"/>
              </a:ext>
            </a:extLst>
          </p:cNvPr>
          <p:cNvSpPr txBox="1"/>
          <p:nvPr/>
        </p:nvSpPr>
        <p:spPr>
          <a:xfrm>
            <a:off x="1111981" y="2588740"/>
            <a:ext cx="1767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Vacuum chamber</a:t>
            </a:r>
            <a:endParaRPr lang="en-DE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A1AE21-6B44-CF2D-8B83-026A198CA21C}"/>
              </a:ext>
            </a:extLst>
          </p:cNvPr>
          <p:cNvSpPr txBox="1"/>
          <p:nvPr/>
        </p:nvSpPr>
        <p:spPr>
          <a:xfrm>
            <a:off x="2809230" y="1307823"/>
            <a:ext cx="1767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Superconducting solenoid</a:t>
            </a:r>
            <a:endParaRPr lang="en-DE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BEFD3C-0EE8-24A0-D783-F5C800835199}"/>
              </a:ext>
            </a:extLst>
          </p:cNvPr>
          <p:cNvSpPr txBox="1"/>
          <p:nvPr/>
        </p:nvSpPr>
        <p:spPr>
          <a:xfrm>
            <a:off x="9449894" y="1185015"/>
            <a:ext cx="1767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Tracking detectors (forward scattering)</a:t>
            </a:r>
            <a:endParaRPr lang="en-DE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5DB2AC7-B5B4-2E00-9C23-104A481262E3}"/>
              </a:ext>
            </a:extLst>
          </p:cNvPr>
          <p:cNvSpPr txBox="1"/>
          <p:nvPr/>
        </p:nvSpPr>
        <p:spPr>
          <a:xfrm>
            <a:off x="10608822" y="1966576"/>
            <a:ext cx="12419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Integrating Cherenkov detector ring</a:t>
            </a:r>
            <a:endParaRPr lang="en-DE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C7C945C-642A-8ED1-2ED2-B08E8290A1E6}"/>
              </a:ext>
            </a:extLst>
          </p:cNvPr>
          <p:cNvSpPr txBox="1"/>
          <p:nvPr/>
        </p:nvSpPr>
        <p:spPr>
          <a:xfrm>
            <a:off x="10950019" y="3449730"/>
            <a:ext cx="1241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Luminosity detector</a:t>
            </a:r>
            <a:endParaRPr lang="en-DE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5C141B-BABE-9F00-2B98-FEE75BDF3565}"/>
              </a:ext>
            </a:extLst>
          </p:cNvPr>
          <p:cNvSpPr txBox="1"/>
          <p:nvPr/>
        </p:nvSpPr>
        <p:spPr>
          <a:xfrm>
            <a:off x="5768418" y="3570477"/>
            <a:ext cx="1767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Liquid hydrogen target loop</a:t>
            </a:r>
            <a:endParaRPr lang="en-DE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F29F9B-4B62-8DA3-A7EA-C2EC2774BBB4}"/>
              </a:ext>
            </a:extLst>
          </p:cNvPr>
          <p:cNvSpPr txBox="1"/>
          <p:nvPr/>
        </p:nvSpPr>
        <p:spPr>
          <a:xfrm>
            <a:off x="8035884" y="3053585"/>
            <a:ext cx="1355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Lead Shielding</a:t>
            </a:r>
            <a:endParaRPr lang="en-DE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121097-4852-6D70-DF76-ECAA71E862AD}"/>
              </a:ext>
            </a:extLst>
          </p:cNvPr>
          <p:cNvSpPr txBox="1"/>
          <p:nvPr/>
        </p:nvSpPr>
        <p:spPr>
          <a:xfrm>
            <a:off x="1408671" y="4446684"/>
            <a:ext cx="1767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Tracking detector (forward scattering)</a:t>
            </a:r>
            <a:endParaRPr lang="en-DE" sz="14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333A1E6-1670-3CD0-B1FA-D76EE5F7614E}"/>
              </a:ext>
            </a:extLst>
          </p:cNvPr>
          <p:cNvCxnSpPr>
            <a:cxnSpLocks/>
          </p:cNvCxnSpPr>
          <p:nvPr/>
        </p:nvCxnSpPr>
        <p:spPr>
          <a:xfrm>
            <a:off x="2656703" y="2735182"/>
            <a:ext cx="924697" cy="141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3CBD24A-6CFA-2334-ABDF-0615DA47BD62}"/>
              </a:ext>
            </a:extLst>
          </p:cNvPr>
          <p:cNvCxnSpPr>
            <a:cxnSpLocks/>
          </p:cNvCxnSpPr>
          <p:nvPr/>
        </p:nvCxnSpPr>
        <p:spPr>
          <a:xfrm flipV="1">
            <a:off x="2946120" y="3793524"/>
            <a:ext cx="1199572" cy="810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91001D2-16A8-A42E-B38B-41264733F094}"/>
              </a:ext>
            </a:extLst>
          </p:cNvPr>
          <p:cNvCxnSpPr/>
          <p:nvPr/>
        </p:nvCxnSpPr>
        <p:spPr>
          <a:xfrm>
            <a:off x="3935627" y="1637270"/>
            <a:ext cx="1161535" cy="2656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D5349FB-6579-2F08-7FBC-C3B3FBE67DA5}"/>
              </a:ext>
            </a:extLst>
          </p:cNvPr>
          <p:cNvCxnSpPr>
            <a:stCxn id="17" idx="1"/>
          </p:cNvCxnSpPr>
          <p:nvPr/>
        </p:nvCxnSpPr>
        <p:spPr>
          <a:xfrm flipH="1">
            <a:off x="8377881" y="1446625"/>
            <a:ext cx="1072013" cy="9382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5BD4E4A-4A65-E8CC-5453-6502BC55449C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9653908" y="2335908"/>
            <a:ext cx="954914" cy="489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BD5582D-7B43-48B8-82D1-3F4E09F2982F}"/>
              </a:ext>
            </a:extLst>
          </p:cNvPr>
          <p:cNvCxnSpPr>
            <a:stCxn id="19" idx="1"/>
          </p:cNvCxnSpPr>
          <p:nvPr/>
        </p:nvCxnSpPr>
        <p:spPr>
          <a:xfrm flipH="1" flipV="1">
            <a:off x="10565027" y="3207473"/>
            <a:ext cx="384992" cy="5038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DABE312C-6BB2-4B90-305F-FC8B7B7E26FB}"/>
              </a:ext>
            </a:extLst>
          </p:cNvPr>
          <p:cNvSpPr/>
          <p:nvPr/>
        </p:nvSpPr>
        <p:spPr>
          <a:xfrm>
            <a:off x="5525330" y="2817663"/>
            <a:ext cx="2087525" cy="1283486"/>
          </a:xfrm>
          <a:prstGeom prst="rect">
            <a:avLst/>
          </a:prstGeom>
          <a:noFill/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E441C8-4E3B-1C61-7229-B408CD889144}"/>
              </a:ext>
            </a:extLst>
          </p:cNvPr>
          <p:cNvSpPr txBox="1"/>
          <p:nvPr/>
        </p:nvSpPr>
        <p:spPr>
          <a:xfrm>
            <a:off x="868646" y="3429570"/>
            <a:ext cx="738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Beam</a:t>
            </a:r>
          </a:p>
        </p:txBody>
      </p:sp>
    </p:spTree>
    <p:extLst>
      <p:ext uri="{BB962C8B-B14F-4D97-AF65-F5344CB8AC3E}">
        <p14:creationId xmlns:p14="http://schemas.microsoft.com/office/powerpoint/2010/main" val="6614452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04DFB0-41A5-D7FC-E40E-EBC16B626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20</a:t>
            </a:fld>
            <a:endParaRPr lang="en-D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97206B-C98C-ABF4-825B-5F3A753D5DAB}"/>
              </a:ext>
            </a:extLst>
          </p:cNvPr>
          <p:cNvSpPr txBox="1"/>
          <p:nvPr/>
        </p:nvSpPr>
        <p:spPr>
          <a:xfrm>
            <a:off x="838200" y="620756"/>
            <a:ext cx="4191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 err="1"/>
              <a:t>Pathlines</a:t>
            </a:r>
            <a:endParaRPr lang="en-DE" sz="4400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9A4467B-148D-45C5-F9DC-026F143AB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7BC12E6C-7206-E932-F545-1C617C1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  <p:pic>
        <p:nvPicPr>
          <p:cNvPr id="14" name="Pathlines">
            <a:hlinkClick r:id="" action="ppaction://media"/>
            <a:extLst>
              <a:ext uri="{FF2B5EF4-FFF2-40B4-BE49-F238E27FC236}">
                <a16:creationId xmlns:a16="http://schemas.microsoft.com/office/drawing/2014/main" id="{76779873-CF21-82B1-6963-EAB23E43310F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605128" y="1390197"/>
            <a:ext cx="7970394" cy="4483245"/>
          </a:xfr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255860F-255F-667D-CC47-78E917AF87D5}"/>
              </a:ext>
            </a:extLst>
          </p:cNvPr>
          <p:cNvCxnSpPr/>
          <p:nvPr/>
        </p:nvCxnSpPr>
        <p:spPr>
          <a:xfrm flipH="1">
            <a:off x="8990633" y="4985422"/>
            <a:ext cx="47573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A56ACCD-FD60-51A3-AE1E-495E7E7AF7D2}"/>
              </a:ext>
            </a:extLst>
          </p:cNvPr>
          <p:cNvSpPr txBox="1"/>
          <p:nvPr/>
        </p:nvSpPr>
        <p:spPr>
          <a:xfrm>
            <a:off x="9441180" y="4816145"/>
            <a:ext cx="732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Flow in</a:t>
            </a:r>
            <a:endParaRPr lang="en-DE" sz="14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02B3DFB-2CCC-1CD1-5263-B4953328BC2D}"/>
              </a:ext>
            </a:extLst>
          </p:cNvPr>
          <p:cNvCxnSpPr>
            <a:cxnSpLocks/>
          </p:cNvCxnSpPr>
          <p:nvPr/>
        </p:nvCxnSpPr>
        <p:spPr>
          <a:xfrm>
            <a:off x="8649504" y="1948591"/>
            <a:ext cx="38231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5E90701-2BF0-89F0-1DEC-78177C5D0BEE}"/>
              </a:ext>
            </a:extLst>
          </p:cNvPr>
          <p:cNvSpPr txBox="1"/>
          <p:nvPr/>
        </p:nvSpPr>
        <p:spPr>
          <a:xfrm>
            <a:off x="8990633" y="1779314"/>
            <a:ext cx="8481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Flow out</a:t>
            </a:r>
            <a:endParaRPr lang="en-DE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A4E2250-1433-EE24-A4A0-F663DAD786DF}"/>
              </a:ext>
            </a:extLst>
          </p:cNvPr>
          <p:cNvSpPr txBox="1"/>
          <p:nvPr/>
        </p:nvSpPr>
        <p:spPr>
          <a:xfrm>
            <a:off x="5058558" y="1826249"/>
            <a:ext cx="1418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Flow from holes</a:t>
            </a:r>
          </a:p>
          <a:p>
            <a:r>
              <a:rPr lang="en-US" sz="1400" dirty="0"/>
              <a:t>in inner cone</a:t>
            </a:r>
            <a:endParaRPr lang="en-DE" sz="16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535BF5B-9ABD-5642-9851-28DC990CC284}"/>
              </a:ext>
            </a:extLst>
          </p:cNvPr>
          <p:cNvCxnSpPr>
            <a:cxnSpLocks/>
          </p:cNvCxnSpPr>
          <p:nvPr/>
        </p:nvCxnSpPr>
        <p:spPr>
          <a:xfrm flipH="1">
            <a:off x="5678805" y="2328915"/>
            <a:ext cx="57150" cy="13509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8FBC9F0-436E-F7C7-A929-63A4816B6D81}"/>
              </a:ext>
            </a:extLst>
          </p:cNvPr>
          <p:cNvSpPr txBox="1"/>
          <p:nvPr/>
        </p:nvSpPr>
        <p:spPr>
          <a:xfrm>
            <a:off x="1610177" y="2152688"/>
            <a:ext cx="16302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Flow turns around, goes upstream</a:t>
            </a:r>
            <a:endParaRPr lang="en-DE" sz="16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F816E37-E356-7053-08E4-2196EA82F505}"/>
              </a:ext>
            </a:extLst>
          </p:cNvPr>
          <p:cNvCxnSpPr>
            <a:cxnSpLocks/>
          </p:cNvCxnSpPr>
          <p:nvPr/>
        </p:nvCxnSpPr>
        <p:spPr>
          <a:xfrm>
            <a:off x="2333943" y="2684477"/>
            <a:ext cx="1338897" cy="11407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65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4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A2633-5FB3-9C71-604A-249151C9F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6525CE-3A49-B4A1-E272-C5A5BB8F6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21</a:t>
            </a:fld>
            <a:endParaRPr lang="en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5286EF-9E63-3A02-471B-2011908A0D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028" y="3159578"/>
            <a:ext cx="6574971" cy="36984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DB4A94E-E233-55DD-97FC-C7F852CD76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028" y="1430109"/>
            <a:ext cx="4811486" cy="270646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52C14B-B6E0-A9D3-D940-78DD2AF96C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486" y="1430109"/>
            <a:ext cx="5631543" cy="3167743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3646734-5EBC-3D5C-F6BC-6AC1D0D33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A4287A8D-AC60-C066-086E-A255F5B6B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2640926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2B80D8-2999-3155-7231-3516BB8B5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22</a:t>
            </a:fld>
            <a:endParaRPr lang="en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0DDACA-FA36-B2B5-08E7-832044B7F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60"/>
          <a:stretch>
            <a:fillRect/>
          </a:stretch>
        </p:blipFill>
        <p:spPr>
          <a:xfrm>
            <a:off x="674914" y="947736"/>
            <a:ext cx="11049000" cy="5496607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D21D130-F7B5-CA1C-4DFE-E69AA3188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BE796A6-EAB1-199F-1340-E7A13B0B1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0476620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6234D-13D1-3FF7-688D-9762497C4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 exchanger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BC6DB-62FF-FCE9-9724-C7732BEB6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9060"/>
            <a:ext cx="10515600" cy="456790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Used to remove the heat load from the target loop using He gas coolant</a:t>
            </a:r>
          </a:p>
          <a:p>
            <a:r>
              <a:rPr lang="en-US" dirty="0"/>
              <a:t>Will be modeled after the </a:t>
            </a:r>
            <a:r>
              <a:rPr lang="en-US" dirty="0" err="1"/>
              <a:t>Qweak</a:t>
            </a:r>
            <a:r>
              <a:rPr lang="en-US" dirty="0"/>
              <a:t> Counter flow heat exchanger  with copper finned tube</a:t>
            </a:r>
          </a:p>
          <a:p>
            <a:r>
              <a:rPr lang="en-US" dirty="0"/>
              <a:t>The mass flow needed can be calculated: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ex, He inlet – 10 atm and 14K, Outlet – 3 atm 20K, then 101g/s He flow is required </a:t>
            </a:r>
          </a:p>
          <a:p>
            <a:r>
              <a:rPr lang="en-US" dirty="0"/>
              <a:t>The HX design will be assessed with CFD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32BF98-F33A-3A0F-0A56-13A55163F33F}"/>
              </a:ext>
            </a:extLst>
          </p:cNvPr>
          <p:cNvSpPr txBox="1"/>
          <p:nvPr/>
        </p:nvSpPr>
        <p:spPr>
          <a:xfrm>
            <a:off x="7024577" y="3754511"/>
            <a:ext cx="45649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 is the total cooling power </a:t>
            </a:r>
          </a:p>
          <a:p>
            <a:r>
              <a:rPr lang="en-US" dirty="0"/>
              <a:t>∆H is the He enthalpy </a:t>
            </a:r>
            <a:r>
              <a:rPr lang="en-US" dirty="0" err="1"/>
              <a:t>bw</a:t>
            </a:r>
            <a:r>
              <a:rPr lang="en-US" dirty="0"/>
              <a:t> He inlet and outlet</a:t>
            </a:r>
            <a:endParaRPr lang="en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B87B280-2657-9EFA-7962-D73CA0DC8CEB}"/>
                  </a:ext>
                </a:extLst>
              </p:cNvPr>
              <p:cNvSpPr txBox="1"/>
              <p:nvPr/>
            </p:nvSpPr>
            <p:spPr>
              <a:xfrm>
                <a:off x="4513521" y="3893011"/>
                <a:ext cx="193512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1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̇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=</m:t>
                      </m:r>
                      <m:r>
                        <m:rPr>
                          <m:nor/>
                        </m:rPr>
                        <a:rPr lang="en-US" sz="2400"/>
                        <m:t>P</m:t>
                      </m:r>
                      <m:r>
                        <m:rPr>
                          <m:nor/>
                        </m:rPr>
                        <a:rPr lang="en-US" sz="2400"/>
                        <m:t>/</m:t>
                      </m:r>
                      <m:r>
                        <m:rPr>
                          <m:nor/>
                        </m:rPr>
                        <a:rPr lang="en-US" sz="2400"/>
                        <m:t>∆</m:t>
                      </m:r>
                      <m:r>
                        <m:rPr>
                          <m:nor/>
                        </m:rPr>
                        <a:rPr lang="en-US" sz="2400"/>
                        <m:t>H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B87B280-2657-9EFA-7962-D73CA0DC8C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3521" y="3893011"/>
                <a:ext cx="1935125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EEFB54-F954-F794-B578-D176CC0B3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836DAA-7BBF-5565-DAE6-E39BD77FF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FB701C8-828E-6278-5646-BEECFDFE3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7308871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DC63E-9A14-C55E-BC79-D8A097C96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power heater (HPH)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817DA-9C75-F166-7F5F-18943C71C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to mitigate lH2 density variations and relaxation time when the beam trips</a:t>
            </a:r>
          </a:p>
          <a:p>
            <a:r>
              <a:rPr lang="en-US" dirty="0"/>
              <a:t>HPH works in a feedback loop with the read-back of a temperature sensor in the </a:t>
            </a:r>
            <a:r>
              <a:rPr lang="en-US" dirty="0" err="1"/>
              <a:t>Lq</a:t>
            </a:r>
            <a:r>
              <a:rPr lang="en-US" dirty="0"/>
              <a:t> H2</a:t>
            </a:r>
          </a:p>
          <a:p>
            <a:r>
              <a:rPr lang="en-US" dirty="0"/>
              <a:t>Ensures that the target is operated at constant heat load and regulate the temperature</a:t>
            </a:r>
          </a:p>
          <a:p>
            <a:r>
              <a:rPr lang="en-US" dirty="0"/>
              <a:t>The </a:t>
            </a:r>
            <a:r>
              <a:rPr lang="en-US" dirty="0" err="1"/>
              <a:t>qweak</a:t>
            </a:r>
            <a:r>
              <a:rPr lang="en-US" dirty="0"/>
              <a:t> like heater is designed to have eight layers of Nichrome wire wrapped around crossed G10 boards.</a:t>
            </a:r>
          </a:p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6528FC-0233-5AF7-B35F-40A5C6A2E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24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5A41BC-0F77-D7C8-6D74-FF9160D2E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BB4DE93-C77A-0B22-F8BA-A13A63320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4204534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19110-8489-10B1-8AF0-ABD6305E0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guide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5B7492-B085-A66D-D34C-EAF618D61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25</a:t>
            </a:fld>
            <a:endParaRPr lang="en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AB63C0-0D88-2600-6A32-84806F0B46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277" y="679218"/>
            <a:ext cx="4221846" cy="5357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5167E7F-856B-403F-810E-F18087F9FE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51" t="14969" r="33416" b="13318"/>
          <a:stretch>
            <a:fillRect/>
          </a:stretch>
        </p:blipFill>
        <p:spPr>
          <a:xfrm>
            <a:off x="987877" y="1858148"/>
            <a:ext cx="5171440" cy="37618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A941E7C-F1F4-C1C4-B3C3-B0DA07CC155B}"/>
              </a:ext>
            </a:extLst>
          </p:cNvPr>
          <p:cNvSpPr txBox="1"/>
          <p:nvPr/>
        </p:nvSpPr>
        <p:spPr>
          <a:xfrm>
            <a:off x="8647607" y="5810152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(in mm)</a:t>
            </a:r>
            <a:endParaRPr lang="en-DE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8ACA8-F67A-8559-186D-294B09B21647}"/>
              </a:ext>
            </a:extLst>
          </p:cNvPr>
          <p:cNvSpPr txBox="1"/>
          <p:nvPr/>
        </p:nvSpPr>
        <p:spPr>
          <a:xfrm>
            <a:off x="6353905" y="4810389"/>
            <a:ext cx="1369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Entrance window</a:t>
            </a:r>
            <a:endParaRPr lang="en-DE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E9829B3-8017-30B2-5B6B-7F172F8B15A2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1731926" y="5133555"/>
            <a:ext cx="462197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BFD0F19-A6AF-5D8E-717B-CB3257677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FD493C6-E0B0-2AAE-5E1C-BF99D1B2F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3E846D-24D5-DDA1-AEC3-B1CAD7AF0B6B}"/>
              </a:ext>
            </a:extLst>
          </p:cNvPr>
          <p:cNvSpPr txBox="1"/>
          <p:nvPr/>
        </p:nvSpPr>
        <p:spPr>
          <a:xfrm>
            <a:off x="5420362" y="709799"/>
            <a:ext cx="323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Thickness at entrance window:</a:t>
            </a:r>
            <a:endParaRPr lang="en-DE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8A3FF40-7444-B234-13D1-DEC529CF3157}"/>
              </a:ext>
            </a:extLst>
          </p:cNvPr>
          <p:cNvCxnSpPr/>
          <p:nvPr/>
        </p:nvCxnSpPr>
        <p:spPr>
          <a:xfrm>
            <a:off x="10787449" y="1204784"/>
            <a:ext cx="0" cy="454728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A12DAC1-250A-DF48-4505-6CF20E1414EB}"/>
              </a:ext>
            </a:extLst>
          </p:cNvPr>
          <p:cNvCxnSpPr>
            <a:cxnSpLocks/>
          </p:cNvCxnSpPr>
          <p:nvPr/>
        </p:nvCxnSpPr>
        <p:spPr>
          <a:xfrm>
            <a:off x="8841259" y="4380470"/>
            <a:ext cx="37259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234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09AA4-176F-2C3C-772C-2D251DB76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880" y="218944"/>
            <a:ext cx="10515600" cy="1325563"/>
          </a:xfrm>
        </p:spPr>
        <p:txBody>
          <a:bodyPr/>
          <a:lstStyle/>
          <a:p>
            <a:r>
              <a:rPr lang="en-US" dirty="0"/>
              <a:t>The liquid hydrogen target loop</a:t>
            </a:r>
            <a:endParaRPr lang="en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3EA179-0770-E355-0098-90CFAF4892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20001" y="1952055"/>
            <a:ext cx="4678024" cy="33243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BCAC32E-5F56-E549-9551-35DB24512538}"/>
              </a:ext>
            </a:extLst>
          </p:cNvPr>
          <p:cNvSpPr txBox="1"/>
          <p:nvPr/>
        </p:nvSpPr>
        <p:spPr>
          <a:xfrm>
            <a:off x="5130607" y="5377199"/>
            <a:ext cx="1930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Fig</a:t>
            </a:r>
            <a:r>
              <a:rPr lang="en-US" sz="1400" dirty="0"/>
              <a:t>: Loop flow diagram</a:t>
            </a:r>
            <a:endParaRPr lang="en-DE" sz="1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EAA2E0-26D7-8613-68FC-9344A9473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3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3F820C-8465-A41A-6F93-56CE9D50D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FC02C4-ADB0-8744-2671-B2F6F8ECC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4002204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0AD75-8274-CC60-4BBB-AAFB726D6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requirements</a:t>
            </a:r>
            <a:endParaRPr lang="en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E78C57F-01F0-16DC-0A5D-BCB42D088D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/>
                  <a:t>accommodate full azimuthal angle </a:t>
                </a:r>
              </a:p>
              <a:p>
                <a:r>
                  <a:rPr lang="en-US" sz="2400" dirty="0"/>
                  <a:t>polar angle range between 25º to 45º</a:t>
                </a:r>
              </a:p>
              <a:p>
                <a:r>
                  <a:rPr lang="en-US" sz="2400" dirty="0"/>
                  <a:t>3135W of heat deposited in target cell by the beam</a:t>
                </a:r>
              </a:p>
              <a:p>
                <a:r>
                  <a:rPr lang="en-US" sz="2400" dirty="0"/>
                  <a:t>Systematic effects affecting A</a:t>
                </a:r>
                <a:r>
                  <a:rPr lang="en-US" sz="2400" baseline="30000" dirty="0"/>
                  <a:t>PV</a:t>
                </a:r>
                <a:r>
                  <a:rPr lang="en-US" sz="2400" dirty="0"/>
                  <a:t> uncertainty –</a:t>
                </a:r>
              </a:p>
              <a:p>
                <a:pPr lvl="1"/>
                <a:r>
                  <a:rPr lang="en-US" dirty="0"/>
                  <a:t>Density reduction, </a:t>
                </a:r>
                <a:r>
                  <a:rPr lang="el-GR" dirty="0">
                    <a:solidFill>
                      <a:schemeClr val="accent4">
                        <a:lumMod val="75000"/>
                      </a:schemeClr>
                    </a:solidFill>
                  </a:rPr>
                  <a:t>∆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de-DE" dirty="0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m:t>ρ</m:t>
                    </m:r>
                  </m:oMath>
                </a14:m>
                <a:r>
                  <a:rPr lang="el-GR" dirty="0"/>
                  <a:t>/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de-DE" dirty="0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m:t>ρ</m:t>
                    </m:r>
                  </m:oMath>
                </a14:m>
                <a:r>
                  <a:rPr lang="en-US" dirty="0"/>
                  <a:t> – A static decrease in target density caused by beam-induced heating within the illuminated volume.</a:t>
                </a:r>
              </a:p>
              <a:p>
                <a:pPr lvl="1"/>
                <a:r>
                  <a:rPr lang="en-US" dirty="0"/>
                  <a:t>Density fluctuation, </a:t>
                </a:r>
                <a:r>
                  <a:rPr lang="el-GR" dirty="0">
                    <a:solidFill>
                      <a:schemeClr val="accent4">
                        <a:lumMod val="75000"/>
                      </a:schemeClr>
                    </a:solidFill>
                  </a:rPr>
                  <a:t>δ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de-DE" dirty="0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m:t>ρ</m:t>
                    </m:r>
                  </m:oMath>
                </a14:m>
                <a:r>
                  <a:rPr lang="el-GR" dirty="0"/>
                  <a:t>/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de-DE" dirty="0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m:t>ρ</m:t>
                    </m:r>
                  </m:oMath>
                </a14:m>
                <a:r>
                  <a:rPr lang="en-US" dirty="0"/>
                  <a:t> – Time-dependent variations in density occurring over the beam’s helicity periods.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E78C57F-01F0-16DC-0A5D-BCB42D088D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12" t="-182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D07DC3-24D7-6697-B319-21CA9F41D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F838E-5742-C0CB-B589-718F5AF0A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94FC923-C1E1-353B-20D2-1BC25A779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588337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6896598-A379-5318-EB50-06291BA5AA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217237"/>
              </p:ext>
            </p:extLst>
          </p:nvPr>
        </p:nvGraphicFramePr>
        <p:xfrm>
          <a:off x="2032000" y="2055813"/>
          <a:ext cx="8128000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81768704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3414715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Pressure/temperature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2.4bar / 20K</a:t>
                      </a:r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924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Cell length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60cm</a:t>
                      </a:r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630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Mass flow rate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 2kg/s</a:t>
                      </a:r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4680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lH2 pump head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 0.1bar</a:t>
                      </a:r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971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Beam area on target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25mm</a:t>
                      </a:r>
                      <a:r>
                        <a:rPr lang="en-US" baseline="30000" dirty="0"/>
                        <a:t>2</a:t>
                      </a:r>
                      <a:endParaRPr lang="en-DE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8829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Heat deposited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3.1kW</a:t>
                      </a:r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491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Target thickness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4.3g/cm</a:t>
                      </a:r>
                      <a:r>
                        <a:rPr lang="en-US" baseline="30000" dirty="0"/>
                        <a:t>2</a:t>
                      </a:r>
                      <a:endParaRPr lang="en-DE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911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lH2 </a:t>
                      </a:r>
                      <a:r>
                        <a:rPr lang="el-GR" dirty="0"/>
                        <a:t>∆ρ/ρ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dirty="0"/>
                        <a:t>&lt;2%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733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lH2 </a:t>
                      </a:r>
                      <a:r>
                        <a:rPr lang="el-GR" dirty="0"/>
                        <a:t>δρ/ρ</a:t>
                      </a:r>
                      <a:r>
                        <a:rPr lang="en-US" dirty="0"/>
                        <a:t> at 1 kHz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&lt;10ppm</a:t>
                      </a:r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11874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C2FBC08-A55F-8245-BC27-4C3FF7D19F4A}"/>
              </a:ext>
            </a:extLst>
          </p:cNvPr>
          <p:cNvSpPr txBox="1"/>
          <p:nvPr/>
        </p:nvSpPr>
        <p:spPr>
          <a:xfrm>
            <a:off x="4312525" y="5604609"/>
            <a:ext cx="3433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Table</a:t>
            </a:r>
            <a:r>
              <a:rPr lang="en-US" sz="1400" dirty="0"/>
              <a:t>: All design parameters for target cell</a:t>
            </a:r>
            <a:endParaRPr lang="en-DE"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2FB54C-4B59-1E3F-C416-12E49F245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5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0C3D11-6A38-F3B0-2CD8-DECECCB68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272FA-E8F9-2F00-2548-7060B2510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A5A224D-1CC4-550F-CAF9-42D03146B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149"/>
            <a:ext cx="10515600" cy="1325563"/>
          </a:xfrm>
        </p:spPr>
        <p:txBody>
          <a:bodyPr/>
          <a:lstStyle/>
          <a:p>
            <a:r>
              <a:rPr lang="en-US" dirty="0"/>
              <a:t>Target cell specifications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062538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7635C-7DFF-2D76-0F68-F4AB37EA3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149"/>
            <a:ext cx="10515600" cy="1325563"/>
          </a:xfrm>
        </p:spPr>
        <p:txBody>
          <a:bodyPr/>
          <a:lstStyle/>
          <a:p>
            <a:r>
              <a:rPr lang="en-US" dirty="0"/>
              <a:t>Target cell</a:t>
            </a:r>
            <a:endParaRPr lang="en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5816AB-7B71-2854-1337-F882C90032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492" y="1492568"/>
            <a:ext cx="3458872" cy="453189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15C0B24-6C6B-AB69-D33D-D3E624973B93}"/>
              </a:ext>
            </a:extLst>
          </p:cNvPr>
          <p:cNvSpPr txBox="1"/>
          <p:nvPr/>
        </p:nvSpPr>
        <p:spPr>
          <a:xfrm>
            <a:off x="5428773" y="6150027"/>
            <a:ext cx="776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</a:t>
            </a:r>
            <a:endParaRPr lang="en-DE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3ABBD6E-3E28-B962-B42E-227FF4183D59}"/>
              </a:ext>
            </a:extLst>
          </p:cNvPr>
          <p:cNvCxnSpPr/>
          <p:nvPr/>
        </p:nvCxnSpPr>
        <p:spPr>
          <a:xfrm>
            <a:off x="5768320" y="6030965"/>
            <a:ext cx="0" cy="238125"/>
          </a:xfrm>
          <a:prstGeom prst="line">
            <a:avLst/>
          </a:prstGeom>
          <a:ln w="63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C67A390-B7DB-4CAF-5F9F-CE7734625667}"/>
              </a:ext>
            </a:extLst>
          </p:cNvPr>
          <p:cNvSpPr txBox="1"/>
          <p:nvPr/>
        </p:nvSpPr>
        <p:spPr>
          <a:xfrm>
            <a:off x="9843133" y="5197527"/>
            <a:ext cx="1185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Manifold</a:t>
            </a:r>
            <a:endParaRPr lang="en-DE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2701CA9-5099-78FC-5184-7D9C2396A54B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7129780" y="5382193"/>
            <a:ext cx="271335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FF5C23C-7CE7-F1EB-64CB-549A5C4E60DD}"/>
              </a:ext>
            </a:extLst>
          </p:cNvPr>
          <p:cNvSpPr txBox="1"/>
          <p:nvPr/>
        </p:nvSpPr>
        <p:spPr>
          <a:xfrm>
            <a:off x="9843133" y="2156668"/>
            <a:ext cx="1367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Hydrogen target shell</a:t>
            </a:r>
            <a:endParaRPr lang="en-DE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1885648-A7F9-AE48-4CC4-59E25918F731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6043931" y="2479833"/>
            <a:ext cx="3799202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357F04B-08EA-64F4-7DE5-1106EA73AA5C}"/>
              </a:ext>
            </a:extLst>
          </p:cNvPr>
          <p:cNvSpPr txBox="1"/>
          <p:nvPr/>
        </p:nvSpPr>
        <p:spPr>
          <a:xfrm>
            <a:off x="9843132" y="2878716"/>
            <a:ext cx="123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Inner cone</a:t>
            </a:r>
            <a:endParaRPr lang="en-DE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A21AA3F-9E29-C280-7385-03520800AA98}"/>
              </a:ext>
            </a:extLst>
          </p:cNvPr>
          <p:cNvCxnSpPr>
            <a:stCxn id="19" idx="1"/>
          </p:cNvCxnSpPr>
          <p:nvPr/>
        </p:nvCxnSpPr>
        <p:spPr>
          <a:xfrm flipH="1" flipV="1">
            <a:off x="5929630" y="3059430"/>
            <a:ext cx="3913502" cy="39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CA4861D-59BC-FE3D-9396-6FCD0F89A8C1}"/>
              </a:ext>
            </a:extLst>
          </p:cNvPr>
          <p:cNvSpPr txBox="1"/>
          <p:nvPr/>
        </p:nvSpPr>
        <p:spPr>
          <a:xfrm>
            <a:off x="9843132" y="867266"/>
            <a:ext cx="136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Exit window</a:t>
            </a:r>
            <a:endParaRPr lang="en-DE" dirty="0"/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174D25B0-2539-626F-A8B4-A6F61633358D}"/>
              </a:ext>
            </a:extLst>
          </p:cNvPr>
          <p:cNvCxnSpPr>
            <a:cxnSpLocks/>
            <a:stCxn id="22" idx="1"/>
          </p:cNvCxnSpPr>
          <p:nvPr/>
        </p:nvCxnSpPr>
        <p:spPr>
          <a:xfrm rot="10800000" flipV="1">
            <a:off x="5784928" y="1051931"/>
            <a:ext cx="4058204" cy="628379"/>
          </a:xfrm>
          <a:prstGeom prst="bentConnector3">
            <a:avLst>
              <a:gd name="adj1" fmla="val 99915"/>
            </a:avLst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F02930D-EF34-4993-6D27-E0093B77CF23}"/>
              </a:ext>
            </a:extLst>
          </p:cNvPr>
          <p:cNvSpPr txBox="1"/>
          <p:nvPr/>
        </p:nvSpPr>
        <p:spPr>
          <a:xfrm>
            <a:off x="9840908" y="3714956"/>
            <a:ext cx="1369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Entrance window</a:t>
            </a:r>
            <a:endParaRPr lang="en-DE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0EA9BD5-1D1E-2161-CB7B-DDA50DDEA7B2}"/>
              </a:ext>
            </a:extLst>
          </p:cNvPr>
          <p:cNvCxnSpPr>
            <a:stCxn id="30" idx="1"/>
          </p:cNvCxnSpPr>
          <p:nvPr/>
        </p:nvCxnSpPr>
        <p:spPr>
          <a:xfrm flipH="1">
            <a:off x="5784928" y="4038122"/>
            <a:ext cx="4055980" cy="23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2259C0D-84F6-FC5A-7AFF-9DDF3F080F45}"/>
              </a:ext>
            </a:extLst>
          </p:cNvPr>
          <p:cNvCxnSpPr/>
          <p:nvPr/>
        </p:nvCxnSpPr>
        <p:spPr>
          <a:xfrm flipV="1">
            <a:off x="5428773" y="4856480"/>
            <a:ext cx="196057" cy="18415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D694335-3105-0B94-4C11-F2C88C56EA9E}"/>
              </a:ext>
            </a:extLst>
          </p:cNvPr>
          <p:cNvCxnSpPr/>
          <p:nvPr/>
        </p:nvCxnSpPr>
        <p:spPr>
          <a:xfrm flipV="1">
            <a:off x="4781073" y="5165777"/>
            <a:ext cx="196057" cy="18415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20657E2-744F-2A69-454D-C0CE730E2CA1}"/>
              </a:ext>
            </a:extLst>
          </p:cNvPr>
          <p:cNvCxnSpPr>
            <a:cxnSpLocks/>
          </p:cNvCxnSpPr>
          <p:nvPr/>
        </p:nvCxnSpPr>
        <p:spPr>
          <a:xfrm>
            <a:off x="6094730" y="4856480"/>
            <a:ext cx="156764" cy="19050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CC2647E-7E67-66AC-BE22-D131F6F49283}"/>
              </a:ext>
            </a:extLst>
          </p:cNvPr>
          <p:cNvCxnSpPr>
            <a:cxnSpLocks/>
          </p:cNvCxnSpPr>
          <p:nvPr/>
        </p:nvCxnSpPr>
        <p:spPr>
          <a:xfrm>
            <a:off x="6603122" y="5170647"/>
            <a:ext cx="183758" cy="21154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D3B1AC79-92C8-CECF-7432-F67793486D8F}"/>
              </a:ext>
            </a:extLst>
          </p:cNvPr>
          <p:cNvSpPr txBox="1"/>
          <p:nvPr/>
        </p:nvSpPr>
        <p:spPr>
          <a:xfrm>
            <a:off x="2123377" y="3450738"/>
            <a:ext cx="12893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Fig</a:t>
            </a:r>
            <a:r>
              <a:rPr lang="en-US" sz="1400" dirty="0"/>
              <a:t>: Target cell</a:t>
            </a:r>
          </a:p>
          <a:p>
            <a:pPr algn="ctr"/>
            <a:r>
              <a:rPr lang="en-US" sz="1400" dirty="0"/>
              <a:t>with manifold</a:t>
            </a:r>
            <a:endParaRPr lang="en-DE" sz="14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6D24F12-6E6E-6688-B111-CDFC9BFEB647}"/>
              </a:ext>
            </a:extLst>
          </p:cNvPr>
          <p:cNvSpPr txBox="1"/>
          <p:nvPr/>
        </p:nvSpPr>
        <p:spPr>
          <a:xfrm>
            <a:off x="4545271" y="5305249"/>
            <a:ext cx="4716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7030A0"/>
                </a:solidFill>
              </a:rPr>
              <a:t>H2</a:t>
            </a:r>
            <a:endParaRPr lang="en-DE" sz="1100" dirty="0">
              <a:solidFill>
                <a:srgbClr val="7030A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ECB7AE8-B202-4414-C478-0E1E90C25673}"/>
              </a:ext>
            </a:extLst>
          </p:cNvPr>
          <p:cNvSpPr txBox="1"/>
          <p:nvPr/>
        </p:nvSpPr>
        <p:spPr>
          <a:xfrm>
            <a:off x="6679018" y="5349927"/>
            <a:ext cx="4716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7030A0"/>
                </a:solidFill>
              </a:rPr>
              <a:t>H2</a:t>
            </a:r>
            <a:endParaRPr lang="en-DE" sz="1100" dirty="0">
              <a:solidFill>
                <a:srgbClr val="7030A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8AC5E0-A1A7-302D-6101-C8517DECB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6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28B7E8-ECF7-B011-4BF5-1B8F7EE05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75D5DAEE-4941-5848-5C6A-ED65FF35F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2CBF201-AFC4-316D-9542-C250F15138EF}"/>
              </a:ext>
            </a:extLst>
          </p:cNvPr>
          <p:cNvCxnSpPr>
            <a:cxnSpLocks/>
          </p:cNvCxnSpPr>
          <p:nvPr/>
        </p:nvCxnSpPr>
        <p:spPr>
          <a:xfrm flipV="1">
            <a:off x="5614978" y="4038121"/>
            <a:ext cx="22208" cy="188551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439DA1F-5F01-0CDB-3F5F-B3A3ED7307B7}"/>
              </a:ext>
            </a:extLst>
          </p:cNvPr>
          <p:cNvCxnSpPr>
            <a:cxnSpLocks/>
          </p:cNvCxnSpPr>
          <p:nvPr/>
        </p:nvCxnSpPr>
        <p:spPr>
          <a:xfrm flipV="1">
            <a:off x="5768320" y="3328500"/>
            <a:ext cx="7706" cy="244475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DF3948F-FA3F-784B-2C6F-E81AC34B18EB}"/>
              </a:ext>
            </a:extLst>
          </p:cNvPr>
          <p:cNvCxnSpPr>
            <a:cxnSpLocks/>
          </p:cNvCxnSpPr>
          <p:nvPr/>
        </p:nvCxnSpPr>
        <p:spPr>
          <a:xfrm flipV="1">
            <a:off x="5760614" y="2680761"/>
            <a:ext cx="7706" cy="244475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Connector: Curved 23">
            <a:extLst>
              <a:ext uri="{FF2B5EF4-FFF2-40B4-BE49-F238E27FC236}">
                <a16:creationId xmlns:a16="http://schemas.microsoft.com/office/drawing/2014/main" id="{0B33D340-6417-129D-AE02-14BD2193D417}"/>
              </a:ext>
            </a:extLst>
          </p:cNvPr>
          <p:cNvCxnSpPr>
            <a:cxnSpLocks/>
          </p:cNvCxnSpPr>
          <p:nvPr/>
        </p:nvCxnSpPr>
        <p:spPr>
          <a:xfrm rot="16200000" flipH="1">
            <a:off x="5732114" y="2138485"/>
            <a:ext cx="267508" cy="210508"/>
          </a:xfrm>
          <a:prstGeom prst="curvedConnector3">
            <a:avLst>
              <a:gd name="adj1" fmla="val -77028"/>
            </a:avLst>
          </a:prstGeom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2AE5FA0-4594-97A2-053B-A72C2916ED4A}"/>
              </a:ext>
            </a:extLst>
          </p:cNvPr>
          <p:cNvCxnSpPr>
            <a:cxnSpLocks/>
          </p:cNvCxnSpPr>
          <p:nvPr/>
        </p:nvCxnSpPr>
        <p:spPr>
          <a:xfrm>
            <a:off x="5998280" y="3194221"/>
            <a:ext cx="0" cy="339811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28C20BF-BC0E-F487-4A0A-4728757BFDD2}"/>
              </a:ext>
            </a:extLst>
          </p:cNvPr>
          <p:cNvCxnSpPr>
            <a:cxnSpLocks/>
          </p:cNvCxnSpPr>
          <p:nvPr/>
        </p:nvCxnSpPr>
        <p:spPr>
          <a:xfrm>
            <a:off x="6009024" y="4242393"/>
            <a:ext cx="16616" cy="20010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BAD500C4-559C-0CB1-32A3-D10C4BFAC508}"/>
              </a:ext>
            </a:extLst>
          </p:cNvPr>
          <p:cNvCxnSpPr>
            <a:cxnSpLocks/>
          </p:cNvCxnSpPr>
          <p:nvPr/>
        </p:nvCxnSpPr>
        <p:spPr>
          <a:xfrm flipH="1" flipV="1">
            <a:off x="5912336" y="4053625"/>
            <a:ext cx="34588" cy="21188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9" name="Connector: Curved 68">
            <a:extLst>
              <a:ext uri="{FF2B5EF4-FFF2-40B4-BE49-F238E27FC236}">
                <a16:creationId xmlns:a16="http://schemas.microsoft.com/office/drawing/2014/main" id="{AEFC26E5-F423-CDDA-27DC-9237D7B60EAD}"/>
              </a:ext>
            </a:extLst>
          </p:cNvPr>
          <p:cNvCxnSpPr>
            <a:cxnSpLocks/>
          </p:cNvCxnSpPr>
          <p:nvPr/>
        </p:nvCxnSpPr>
        <p:spPr>
          <a:xfrm flipV="1">
            <a:off x="5595297" y="4781102"/>
            <a:ext cx="351627" cy="265878"/>
          </a:xfrm>
          <a:prstGeom prst="curvedConnector3">
            <a:avLst>
              <a:gd name="adj1" fmla="val 102823"/>
            </a:avLst>
          </a:prstGeom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6450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E8E0474-21B0-B451-2B41-1047D40CAF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055" y="583650"/>
            <a:ext cx="3761173" cy="49987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E860B1-4847-73B6-8935-E0483992CB0D}"/>
              </a:ext>
            </a:extLst>
          </p:cNvPr>
          <p:cNvSpPr txBox="1"/>
          <p:nvPr/>
        </p:nvSpPr>
        <p:spPr>
          <a:xfrm>
            <a:off x="2298754" y="5582370"/>
            <a:ext cx="1477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Fig</a:t>
            </a:r>
            <a:r>
              <a:rPr lang="en-US" sz="1400" dirty="0"/>
              <a:t>: Target cell</a:t>
            </a:r>
            <a:br>
              <a:rPr lang="en-US" sz="1400" dirty="0"/>
            </a:br>
            <a:r>
              <a:rPr lang="en-US" sz="1400" dirty="0"/>
              <a:t>During operation</a:t>
            </a:r>
            <a:endParaRPr lang="en-DE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DD5503-7ADF-2669-38CF-9C971B21A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7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676FE7-4329-4319-4A50-2751F9712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D2E41B2-F482-6445-B365-15BD8FDDD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54098D8-DA82-91AB-D59A-285698B5ED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56402"/>
            <a:ext cx="5400971" cy="48532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E4FC3D7-7ADF-B0C7-80F4-E82549DC2FBC}"/>
              </a:ext>
            </a:extLst>
          </p:cNvPr>
          <p:cNvSpPr txBox="1"/>
          <p:nvPr/>
        </p:nvSpPr>
        <p:spPr>
          <a:xfrm>
            <a:off x="7273773" y="5582370"/>
            <a:ext cx="3088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Fig</a:t>
            </a:r>
            <a:r>
              <a:rPr lang="en-US" sz="1400" dirty="0"/>
              <a:t>: Target cell</a:t>
            </a:r>
            <a:br>
              <a:rPr lang="en-US" sz="1400" dirty="0"/>
            </a:br>
            <a:r>
              <a:rPr lang="en-US" sz="1400" dirty="0"/>
              <a:t>Animation of the liquid hydrogen flow</a:t>
            </a:r>
            <a:endParaRPr lang="en-DE" sz="1400" dirty="0"/>
          </a:p>
        </p:txBody>
      </p:sp>
    </p:spTree>
    <p:extLst>
      <p:ext uri="{BB962C8B-B14F-4D97-AF65-F5344CB8AC3E}">
        <p14:creationId xmlns:p14="http://schemas.microsoft.com/office/powerpoint/2010/main" val="101660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59882-C0D8-F1E9-3F73-179EE9773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Hydrogen target shell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75AA27-8C04-A64F-A449-719C6D7F5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8</a:t>
            </a:fld>
            <a:endParaRPr lang="en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9256BA-35C4-7152-C4C2-4D6F547D3B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94" t="10051" r="41059" b="1915"/>
          <a:stretch>
            <a:fillRect/>
          </a:stretch>
        </p:blipFill>
        <p:spPr>
          <a:xfrm>
            <a:off x="1699708" y="1690688"/>
            <a:ext cx="3313356" cy="44276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B60C012-8124-81CE-50FF-7FC0BF70BA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56141" y="1953248"/>
            <a:ext cx="6320799" cy="29515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9AFFE3C-4470-2E0B-7F50-E1BBB99D70D2}"/>
              </a:ext>
            </a:extLst>
          </p:cNvPr>
          <p:cNvSpPr txBox="1"/>
          <p:nvPr/>
        </p:nvSpPr>
        <p:spPr>
          <a:xfrm>
            <a:off x="5994431" y="3364152"/>
            <a:ext cx="1668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Hemispherical window</a:t>
            </a:r>
            <a:endParaRPr lang="en-DE" dirty="0"/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7CB5102F-7D01-4D9E-9D5F-DAD58B5329C4}"/>
              </a:ext>
            </a:extLst>
          </p:cNvPr>
          <p:cNvCxnSpPr>
            <a:cxnSpLocks/>
            <a:stCxn id="14" idx="1"/>
          </p:cNvCxnSpPr>
          <p:nvPr/>
        </p:nvCxnSpPr>
        <p:spPr>
          <a:xfrm rot="10800000">
            <a:off x="3356393" y="2407934"/>
            <a:ext cx="2638039" cy="1279385"/>
          </a:xfrm>
          <a:prstGeom prst="bentConnector3">
            <a:avLst>
              <a:gd name="adj1" fmla="val 50000"/>
            </a:avLst>
          </a:prstGeom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22946F9-6809-1603-E42C-97B536D0BB55}"/>
              </a:ext>
            </a:extLst>
          </p:cNvPr>
          <p:cNvSpPr txBox="1"/>
          <p:nvPr/>
        </p:nvSpPr>
        <p:spPr>
          <a:xfrm>
            <a:off x="5994432" y="1745144"/>
            <a:ext cx="136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exit</a:t>
            </a:r>
            <a:endParaRPr lang="en-DE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3B370D9-D389-18D8-1D5B-DFF6FBC07245}"/>
              </a:ext>
            </a:extLst>
          </p:cNvPr>
          <p:cNvCxnSpPr>
            <a:stCxn id="25" idx="1"/>
          </p:cNvCxnSpPr>
          <p:nvPr/>
        </p:nvCxnSpPr>
        <p:spPr>
          <a:xfrm flipH="1">
            <a:off x="3356386" y="1929810"/>
            <a:ext cx="263804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4FF3D0B-DAE6-BF38-D85C-F453AD6DC6F2}"/>
              </a:ext>
            </a:extLst>
          </p:cNvPr>
          <p:cNvSpPr txBox="1"/>
          <p:nvPr/>
        </p:nvSpPr>
        <p:spPr>
          <a:xfrm>
            <a:off x="8627651" y="6185836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(in mm)</a:t>
            </a:r>
            <a:endParaRPr lang="en-DE" sz="1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2ED3B4-979F-39A2-0A63-BD7E5B306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43ECB5-71DB-5DDF-6362-7F0106456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D85B9CC-4BE2-27F3-9421-03267B13F188}"/>
              </a:ext>
            </a:extLst>
          </p:cNvPr>
          <p:cNvCxnSpPr/>
          <p:nvPr/>
        </p:nvCxnSpPr>
        <p:spPr>
          <a:xfrm>
            <a:off x="8855869" y="771525"/>
            <a:ext cx="20002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6395C3F-7535-AC55-F789-5ED3381E2411}"/>
              </a:ext>
            </a:extLst>
          </p:cNvPr>
          <p:cNvCxnSpPr/>
          <p:nvPr/>
        </p:nvCxnSpPr>
        <p:spPr>
          <a:xfrm>
            <a:off x="8143876" y="1426369"/>
            <a:ext cx="0" cy="50344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6F08A54-C0F5-9F33-0BCE-9DA90FD33637}"/>
              </a:ext>
            </a:extLst>
          </p:cNvPr>
          <p:cNvCxnSpPr/>
          <p:nvPr/>
        </p:nvCxnSpPr>
        <p:spPr>
          <a:xfrm>
            <a:off x="8461375" y="4073525"/>
            <a:ext cx="9937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6F3FB6B-4228-C804-D91C-3702BD645990}"/>
              </a:ext>
            </a:extLst>
          </p:cNvPr>
          <p:cNvCxnSpPr>
            <a:cxnSpLocks/>
          </p:cNvCxnSpPr>
          <p:nvPr/>
        </p:nvCxnSpPr>
        <p:spPr>
          <a:xfrm>
            <a:off x="10061575" y="1426369"/>
            <a:ext cx="0" cy="45807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CEA4E1A-4413-0B5D-766B-BEF458E575F7}"/>
              </a:ext>
            </a:extLst>
          </p:cNvPr>
          <p:cNvSpPr txBox="1"/>
          <p:nvPr/>
        </p:nvSpPr>
        <p:spPr>
          <a:xfrm rot="5400000">
            <a:off x="8721455" y="2509617"/>
            <a:ext cx="1128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Thickness:</a:t>
            </a:r>
            <a:endParaRPr lang="en-DE" sz="1600" dirty="0"/>
          </a:p>
        </p:txBody>
      </p:sp>
    </p:spTree>
    <p:extLst>
      <p:ext uri="{BB962C8B-B14F-4D97-AF65-F5344CB8AC3E}">
        <p14:creationId xmlns:p14="http://schemas.microsoft.com/office/powerpoint/2010/main" val="2879853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35036-71E3-9F7A-4141-CCA53FD87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Inner Cone/</a:t>
            </a:r>
            <a:br>
              <a:rPr lang="en-US" dirty="0"/>
            </a:br>
            <a:r>
              <a:rPr lang="en-US" dirty="0"/>
              <a:t>Conical Flow Diverter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9CD5BB-192C-E193-ACF9-9B5476366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CE57E-9FE0-4F8C-8413-8E885D6832AD}" type="slidenum">
              <a:rPr lang="en-DE" smtClean="0"/>
              <a:t>9</a:t>
            </a:fld>
            <a:endParaRPr lang="en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27DAA3-B70D-0FE4-FD75-011F2B1E90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800" y="365125"/>
            <a:ext cx="3091330" cy="58966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42BC50-E101-FB24-2CAA-688263C4BA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84" t="4356" r="38250" b="4169"/>
          <a:stretch>
            <a:fillRect/>
          </a:stretch>
        </p:blipFill>
        <p:spPr>
          <a:xfrm>
            <a:off x="1774240" y="1899920"/>
            <a:ext cx="2662989" cy="3962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3BAA8F-F54B-C092-774D-ABF7C0BF7010}"/>
              </a:ext>
            </a:extLst>
          </p:cNvPr>
          <p:cNvSpPr txBox="1"/>
          <p:nvPr/>
        </p:nvSpPr>
        <p:spPr>
          <a:xfrm>
            <a:off x="4996212" y="5987018"/>
            <a:ext cx="136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Flow in</a:t>
            </a:r>
            <a:endParaRPr lang="en-DE" dirty="0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F560A497-2A80-E2D0-171B-7859194F191C}"/>
              </a:ext>
            </a:extLst>
          </p:cNvPr>
          <p:cNvCxnSpPr>
            <a:cxnSpLocks/>
          </p:cNvCxnSpPr>
          <p:nvPr/>
        </p:nvCxnSpPr>
        <p:spPr>
          <a:xfrm rot="10800000">
            <a:off x="3550920" y="5558645"/>
            <a:ext cx="1445292" cy="601464"/>
          </a:xfrm>
          <a:prstGeom prst="bentConnector3">
            <a:avLst>
              <a:gd name="adj1" fmla="val 100087"/>
            </a:avLst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3F19EC7-314B-82D0-C2A7-1CC38A579D9A}"/>
              </a:ext>
            </a:extLst>
          </p:cNvPr>
          <p:cNvSpPr txBox="1"/>
          <p:nvPr/>
        </p:nvSpPr>
        <p:spPr>
          <a:xfrm>
            <a:off x="9159609" y="6261803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(in mm)</a:t>
            </a:r>
            <a:endParaRPr lang="en-DE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206EE23-03C3-F87E-2A41-2681D548E394}"/>
              </a:ext>
            </a:extLst>
          </p:cNvPr>
          <p:cNvSpPr txBox="1"/>
          <p:nvPr/>
        </p:nvSpPr>
        <p:spPr>
          <a:xfrm>
            <a:off x="4996212" y="3292200"/>
            <a:ext cx="136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Holes</a:t>
            </a:r>
            <a:endParaRPr lang="en-DE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B2EF0D8-9E1D-9B01-4219-0A7536360FD7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3019647" y="3476866"/>
            <a:ext cx="197656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2145BB45-B22E-AA03-CEB8-1D07D94076F5}"/>
              </a:ext>
            </a:extLst>
          </p:cNvPr>
          <p:cNvCxnSpPr>
            <a:cxnSpLocks/>
          </p:cNvCxnSpPr>
          <p:nvPr/>
        </p:nvCxnSpPr>
        <p:spPr>
          <a:xfrm rot="5400000">
            <a:off x="3149563" y="3484842"/>
            <a:ext cx="409334" cy="393383"/>
          </a:xfrm>
          <a:prstGeom prst="bentConnector3">
            <a:avLst>
              <a:gd name="adj1" fmla="val 97704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52CEC1C4-FC0D-93C7-62D1-F8FB146C9455}"/>
              </a:ext>
            </a:extLst>
          </p:cNvPr>
          <p:cNvSpPr txBox="1"/>
          <p:nvPr/>
        </p:nvSpPr>
        <p:spPr>
          <a:xfrm>
            <a:off x="4996212" y="1632139"/>
            <a:ext cx="136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Flow out</a:t>
            </a:r>
            <a:endParaRPr lang="en-DE" dirty="0"/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087956B4-8134-4380-E2CD-9E046334B1FF}"/>
              </a:ext>
            </a:extLst>
          </p:cNvPr>
          <p:cNvCxnSpPr>
            <a:cxnSpLocks/>
            <a:stCxn id="32" idx="1"/>
          </p:cNvCxnSpPr>
          <p:nvPr/>
        </p:nvCxnSpPr>
        <p:spPr>
          <a:xfrm rot="10800000" flipV="1">
            <a:off x="2359820" y="1816805"/>
            <a:ext cx="2636393" cy="220318"/>
          </a:xfrm>
          <a:prstGeom prst="bentConnector3">
            <a:avLst>
              <a:gd name="adj1" fmla="val 100039"/>
            </a:avLst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29680-FEC8-C778-990A-E0494D265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P2 Target design using CFD</a:t>
            </a:r>
            <a:endParaRPr lang="en-DE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EED66EA-E5BC-C103-B64B-B4B0313FB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DE"/>
              <a:t>S. Thakker</a:t>
            </a:r>
            <a:endParaRPr lang="en-DE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9CC2D4D-A72C-FDAD-5157-E283B62A4156}"/>
              </a:ext>
            </a:extLst>
          </p:cNvPr>
          <p:cNvCxnSpPr/>
          <p:nvPr/>
        </p:nvCxnSpPr>
        <p:spPr>
          <a:xfrm>
            <a:off x="10923373" y="939114"/>
            <a:ext cx="0" cy="48747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799E77E-3C6B-71EE-55AA-1D38F5C36033}"/>
              </a:ext>
            </a:extLst>
          </p:cNvPr>
          <p:cNvCxnSpPr>
            <a:cxnSpLocks/>
          </p:cNvCxnSpPr>
          <p:nvPr/>
        </p:nvCxnSpPr>
        <p:spPr>
          <a:xfrm>
            <a:off x="9230497" y="759941"/>
            <a:ext cx="60548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A264F94-35B6-DD57-C124-089C189F0049}"/>
              </a:ext>
            </a:extLst>
          </p:cNvPr>
          <p:cNvCxnSpPr/>
          <p:nvPr/>
        </p:nvCxnSpPr>
        <p:spPr>
          <a:xfrm>
            <a:off x="9070975" y="6191250"/>
            <a:ext cx="93662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B9254B9-4361-F821-30FD-31628D2AFFD1}"/>
              </a:ext>
            </a:extLst>
          </p:cNvPr>
          <p:cNvCxnSpPr>
            <a:cxnSpLocks/>
          </p:cNvCxnSpPr>
          <p:nvPr/>
        </p:nvCxnSpPr>
        <p:spPr>
          <a:xfrm>
            <a:off x="9353550" y="3571875"/>
            <a:ext cx="152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FC6D4DC-ED8D-1630-5F15-663D688D2356}"/>
              </a:ext>
            </a:extLst>
          </p:cNvPr>
          <p:cNvCxnSpPr>
            <a:cxnSpLocks/>
          </p:cNvCxnSpPr>
          <p:nvPr/>
        </p:nvCxnSpPr>
        <p:spPr>
          <a:xfrm flipH="1">
            <a:off x="9585325" y="3571875"/>
            <a:ext cx="3520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5E6ED91-30A2-C434-46C4-47C677738FFB}"/>
              </a:ext>
            </a:extLst>
          </p:cNvPr>
          <p:cNvSpPr txBox="1"/>
          <p:nvPr/>
        </p:nvSpPr>
        <p:spPr>
          <a:xfrm>
            <a:off x="8342726" y="1199758"/>
            <a:ext cx="1128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Thickness:</a:t>
            </a:r>
            <a:endParaRPr lang="en-DE" sz="1600" dirty="0"/>
          </a:p>
        </p:txBody>
      </p:sp>
    </p:spTree>
    <p:extLst>
      <p:ext uri="{BB962C8B-B14F-4D97-AF65-F5344CB8AC3E}">
        <p14:creationId xmlns:p14="http://schemas.microsoft.com/office/powerpoint/2010/main" val="4024984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1032</Words>
  <Application>Microsoft Office PowerPoint</Application>
  <PresentationFormat>Widescreen</PresentationFormat>
  <Paragraphs>253</Paragraphs>
  <Slides>25</Slides>
  <Notes>19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Aptos</vt:lpstr>
      <vt:lpstr>Aptos Display</vt:lpstr>
      <vt:lpstr>Arial</vt:lpstr>
      <vt:lpstr>Cambria Math</vt:lpstr>
      <vt:lpstr>Office Theme</vt:lpstr>
      <vt:lpstr>CFD Simulation of Target Cell and Gas Supply System</vt:lpstr>
      <vt:lpstr>Experimental setup</vt:lpstr>
      <vt:lpstr>The liquid hydrogen target loop</vt:lpstr>
      <vt:lpstr>Design requirements</vt:lpstr>
      <vt:lpstr>Target cell specifications</vt:lpstr>
      <vt:lpstr>Target cell</vt:lpstr>
      <vt:lpstr>PowerPoint Presentation</vt:lpstr>
      <vt:lpstr>Hydrogen target shell</vt:lpstr>
      <vt:lpstr>Inner Cone/ Conical Flow Diverter</vt:lpstr>
      <vt:lpstr>CFD simulation of target cell</vt:lpstr>
      <vt:lpstr>PowerPoint Presentation</vt:lpstr>
      <vt:lpstr>PowerPoint Presentation</vt:lpstr>
      <vt:lpstr>PowerPoint Presentation</vt:lpstr>
      <vt:lpstr>Temperature variation at the beam</vt:lpstr>
      <vt:lpstr>Gas supply and safety</vt:lpstr>
      <vt:lpstr>PowerPoint Presentation</vt:lpstr>
      <vt:lpstr>Exhaust and emergency relief</vt:lpstr>
      <vt:lpstr>Summary and next steps</vt:lpstr>
      <vt:lpstr>Extra slides</vt:lpstr>
      <vt:lpstr>PowerPoint Presentation</vt:lpstr>
      <vt:lpstr>PowerPoint Presentation</vt:lpstr>
      <vt:lpstr>PowerPoint Presentation</vt:lpstr>
      <vt:lpstr>Heat exchanger</vt:lpstr>
      <vt:lpstr>High power heater (HPH)</vt:lpstr>
      <vt:lpstr>Beam guide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Thakker, Siddharth Shailesh</dc:creator>
  <cp:lastModifiedBy>Thakker, Siddharth Shailesh</cp:lastModifiedBy>
  <cp:revision>153</cp:revision>
  <dcterms:created xsi:type="dcterms:W3CDTF">2026-01-07T12:17:55Z</dcterms:created>
  <dcterms:modified xsi:type="dcterms:W3CDTF">2026-04-08T14:03:21Z</dcterms:modified>
</cp:coreProperties>
</file>