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1" autoAdjust="0"/>
    <p:restoredTop sz="94660"/>
  </p:normalViewPr>
  <p:slideViewPr>
    <p:cSldViewPr snapToGrid="0">
      <p:cViewPr>
        <p:scale>
          <a:sx n="66" d="100"/>
          <a:sy n="66" d="100"/>
        </p:scale>
        <p:origin x="1062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1D012-4A05-4ADF-B48F-01BD006B7A8B}" type="datetimeFigureOut">
              <a:rPr lang="en-US" smtClean="0"/>
              <a:t>4/8/2026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F1EB5-6AB0-498D-B833-C9E5E8F909D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03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B343DA-70AE-5B25-EEB8-7BED126542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93D4B7B-4109-B997-9F25-42B63E42A3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70089C-107A-BE18-06C1-BF4364D56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08.04.2026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207C75-107F-81DD-032B-E762BECCD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P2 - P2 / Basket review meeting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2FC9F4-64E9-4CA9-443F-DD731CAB8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1D9B-7F4B-426F-B66E-FA320BBB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3647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FA72D4-3C25-DFFF-45C5-CC3B81E98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DC10C96-460F-0C02-DEF7-A43AD7B903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CF55AA-11EB-7A85-94CB-1FA24A4FB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08.04.2026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57CB84-C7C4-3A0F-1ECF-BDC05BC63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P2 - P2 / Basket review meeting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5738E4-3EE0-BED9-2071-D17971B10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1D9B-7F4B-426F-B66E-FA320BBB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274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6920711-8B60-A5F1-92A1-FE151B9E3F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B66B693-4F79-4CE2-080C-B546638BA6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334003-3E48-2041-FE44-D2C854874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08.04.2026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D03644-9988-9AAE-9F0D-B5D46BEEC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P2 - P2 / Basket review meeting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7F012B-487B-7CF7-C167-F145B9EB0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1D9B-7F4B-426F-B66E-FA320BBB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9141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408817-D60B-30E5-CC6F-32695F3EF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5168B8F-DC1A-7EBF-89DB-0CE471B4FE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60CFC4-46C1-89B4-7A48-39051E565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08.04.2026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E8886E-217D-2015-6B28-5384E7893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P2 - P2 / Basket review meeting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933142-8AA9-63F7-7788-C4B9CB095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1D9B-7F4B-426F-B66E-FA320BBB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983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8D9844-4C4D-701C-BA63-BB3497C0F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464BAD3-5397-E969-BCC4-9B09DBDEE4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052FB5-CC7D-8CBD-0478-ED95B86A0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08.04.2026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CF63ED-5D12-B29A-C71F-BC14FE03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P2 - P2 / Basket review meeting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4C0B7E-DFFC-031B-C170-6FF649D8E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1D9B-7F4B-426F-B66E-FA320BBB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6604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F1E45D-DE4F-F1C6-7B54-FAF08443A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DDDCF1-5E69-C109-F7A4-278736C960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24CB4AA-CC7B-BFCA-2C24-5476D1AFF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0CD86B1-591A-BE69-8060-26D5A6CD9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08.04.2026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AE6BBA3-CF00-B376-CFE7-4B777AD0D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P2 - P2 / Basket review meeting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020B3FE-6ED5-C67F-F2F0-08FE58AA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1D9B-7F4B-426F-B66E-FA320BBB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8978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7030C3-4F7F-5F80-40AC-A6BF12344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91C3FD-8782-CBD5-333D-15B7CAB560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BB34C10-3A5A-C8F0-F093-433CEF78B6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7B0740B-CE64-7CD7-7EEA-3B52580463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340A9D3-8AC0-3C97-800E-05DA727938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C217935-9116-DFF5-D5EA-F527FCBA2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08.04.2026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A108A9E-2BD2-A44A-31EF-15DAC396F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P2 - P2 / Basket review meeting</a:t>
            </a:r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3CB01A0-BD4C-414F-E19C-D3255C96A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1D9B-7F4B-426F-B66E-FA320BBB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8337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ECA6DC-C7E6-CE16-6E4B-868309342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0FA0C61-D75B-E414-228B-414F89C4B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08.04.2026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63A641F-4188-6BE7-3606-DD97407D3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P2 - P2 / Basket review meeting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91B81F1-3D27-5635-23D8-CCDC1FE2A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1D9B-7F4B-426F-B66E-FA320BBB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324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6725A8F-E8E8-AE56-74ED-B821AB6DC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08.04.2026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9C812D4-2202-FF74-86C8-CF5627095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P2 - P2 / Basket review meeting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C69BDE-6DDA-63CA-3588-305AA2E37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1D9B-7F4B-426F-B66E-FA320BBB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71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738DAA-3D80-4950-0FAA-8E15CEE44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9D6421-B5C9-C9C9-0206-45E70A1AE8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F891D2-2CB6-C377-6625-44D7F6D63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25EC1FE-CB5A-24F6-A141-7839FAE86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08.04.2026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95F7A24-D7A8-17F8-8A10-FEE394F4E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P2 - P2 / Basket review meeting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7B79EE4-5D02-C615-CE86-32BA5C8F6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1D9B-7F4B-426F-B66E-FA320BBB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87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046BC3-9C17-4D98-FD9D-A1C5ED91D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0DF208B-95FA-F54D-BE4C-62B7F03668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CFE7E73-CAF8-0BC5-D3F1-5FE7CA0C62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BD7336B-E1A3-ED42-B1F7-741C402FC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08.04.2026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1D6AB99-EBDB-0027-8E13-5B594D93D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P2 - P2 / Basket review meeting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943C46-526C-1758-E0A7-CBAF17B2A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1D9B-7F4B-426F-B66E-FA320BBB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4684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A9A2BB5-2B0A-9E61-9097-302A79A44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DD9FDF2-0FBA-3453-D346-C66357241E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7B547A2-1DC9-FBFD-947B-588D585719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/>
              <a:t>08.04.2026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010895-6D57-96B9-7E29-6273131F76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P2 - P2 / Basket review meeting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A5AC55-DA99-5F43-2AF7-9D7F6E1592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711D9B-7F4B-426F-B66E-FA320BBB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843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7CE298-C1C0-5B57-1F70-4E806B8597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05710" y="1371271"/>
            <a:ext cx="6380580" cy="87844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000" b="1" noProof="0" dirty="0"/>
              <a:t>Mainz status and timeline</a:t>
            </a:r>
            <a:endParaRPr lang="en-US" sz="4000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31FB17C-5C7C-5832-EF7D-892090D90FBE}"/>
              </a:ext>
            </a:extLst>
          </p:cNvPr>
          <p:cNvSpPr txBox="1"/>
          <p:nvPr/>
        </p:nvSpPr>
        <p:spPr>
          <a:xfrm>
            <a:off x="4152512" y="3239842"/>
            <a:ext cx="3886976" cy="2736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noProof="0" dirty="0"/>
              <a:t>Cherenkov detector</a:t>
            </a:r>
          </a:p>
          <a:p>
            <a:pPr marL="285750"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Hydrogen target</a:t>
            </a:r>
          </a:p>
          <a:p>
            <a:pPr marL="285750"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Accelerator</a:t>
            </a:r>
          </a:p>
          <a:p>
            <a:pPr marL="285750"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noProof="0" dirty="0"/>
              <a:t>Superconducting solenoid</a:t>
            </a:r>
          </a:p>
          <a:p>
            <a:pPr marL="285750"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noProof="0" dirty="0"/>
          </a:p>
        </p:txBody>
      </p:sp>
    </p:spTree>
    <p:extLst>
      <p:ext uri="{BB962C8B-B14F-4D97-AF65-F5344CB8AC3E}">
        <p14:creationId xmlns:p14="http://schemas.microsoft.com/office/powerpoint/2010/main" val="467919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CEE70A-DB82-2CB1-6BB1-D2C558201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3400" y="1128094"/>
            <a:ext cx="3434180" cy="141527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b="1" dirty="0"/>
              <a:t>Cherenkov Detector</a:t>
            </a:r>
          </a:p>
        </p:txBody>
      </p:sp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302912AE-45DF-9BD3-FC47-B8AD54C30F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2" r="5803"/>
          <a:stretch>
            <a:fillRect/>
          </a:stretch>
        </p:blipFill>
        <p:spPr>
          <a:xfrm>
            <a:off x="-31402" y="10"/>
            <a:ext cx="7572605" cy="6857990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8BE6378C-0FA6-8F55-CA0F-A7200D484975}"/>
              </a:ext>
            </a:extLst>
          </p:cNvPr>
          <p:cNvSpPr txBox="1"/>
          <p:nvPr/>
        </p:nvSpPr>
        <p:spPr>
          <a:xfrm>
            <a:off x="8153400" y="2543364"/>
            <a:ext cx="3434180" cy="359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Support structure and housing delivered on 24.  February</a:t>
            </a:r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Received offer from </a:t>
            </a:r>
            <a:r>
              <a:rPr lang="en-US" sz="2000" dirty="0" err="1"/>
              <a:t>Alanod</a:t>
            </a:r>
            <a:r>
              <a:rPr lang="en-US" sz="2000" dirty="0"/>
              <a:t> for wrapping material (3.5t)</a:t>
            </a:r>
          </a:p>
          <a:p>
            <a:pPr marL="285750"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Planning of a test stand for finished detector modules started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280788F8-84E5-199E-0069-1FFA2B0E34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4" r="41970"/>
          <a:stretch>
            <a:fillRect/>
          </a:stretch>
        </p:blipFill>
        <p:spPr>
          <a:xfrm>
            <a:off x="-31402" y="0"/>
            <a:ext cx="3456000" cy="68580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AED209B6-CE62-D081-2E07-7B9CE863AC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5" r="19609"/>
          <a:stretch>
            <a:fillRect/>
          </a:stretch>
        </p:blipFill>
        <p:spPr>
          <a:xfrm>
            <a:off x="3458814" y="0"/>
            <a:ext cx="4160790" cy="4608317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A9C863-9160-6553-B053-7C6F594B2F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>
                <a:solidFill>
                  <a:srgbClr val="FFFFFF"/>
                </a:solidFill>
                <a:latin typeface="Calibri" panose="020F0502020204030204"/>
              </a:rPr>
              <a:t>08.04.2026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B1695D-6545-88A6-3404-DCDFC4679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 dirty="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P2 - P2 / Basket review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F47212-9874-9A37-85E1-3085D6786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2C711D9B-7F4B-426F-B66E-FA320BBBC4B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6593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D7D923-D88C-B6A3-A45B-63CDD083C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Hydrogen target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70201C-3537-66DB-25BA-EA29E73AEB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Offer from NTG for a design study </a:t>
            </a:r>
          </a:p>
          <a:p>
            <a:pPr lvl="1"/>
            <a:r>
              <a:rPr lang="en-US" dirty="0"/>
              <a:t>Target support table</a:t>
            </a:r>
          </a:p>
          <a:p>
            <a:pPr lvl="1"/>
            <a:r>
              <a:rPr lang="en-US" dirty="0"/>
              <a:t>Positioning mechanism</a:t>
            </a:r>
          </a:p>
          <a:p>
            <a:r>
              <a:rPr lang="en-US" dirty="0"/>
              <a:t>Finalization of the explosion protection concept ongoing</a:t>
            </a:r>
          </a:p>
          <a:p>
            <a:r>
              <a:rPr lang="en-US" dirty="0"/>
              <a:t>CFD simulation and Geant4 simulations ongoing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See talks by Siddarth and Jayanta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16024C8-C02A-309B-4DE1-5FCDE6070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08.04.2026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7DA36E-69D5-7F35-D873-D3AF374D8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P2 - P2 / Basket review meeting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28DAE43-DC5C-C90F-2842-F87812D51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1D9B-7F4B-426F-B66E-FA320BBBC4B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8218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552B45-69C1-2C6F-3906-EB26093DA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MESA time plan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B79AF8-0D44-1DBD-D19B-1CE950FA3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Unchanged since February meeting</a:t>
            </a:r>
          </a:p>
          <a:p>
            <a:pPr>
              <a:lnSpc>
                <a:spcPct val="150000"/>
              </a:lnSpc>
            </a:pPr>
            <a:r>
              <a:rPr lang="en-US" dirty="0"/>
              <a:t>First beam from MESA scheduled for June 2027 (</a:t>
            </a:r>
            <a:r>
              <a:rPr lang="en-US" dirty="0" err="1"/>
              <a:t>unpolarised</a:t>
            </a:r>
            <a:r>
              <a:rPr lang="en-US" dirty="0"/>
              <a:t>, 1µA)</a:t>
            </a:r>
          </a:p>
          <a:p>
            <a:pPr>
              <a:lnSpc>
                <a:spcPct val="150000"/>
              </a:lnSpc>
            </a:pPr>
            <a:r>
              <a:rPr lang="en-US" dirty="0"/>
              <a:t>Subsequently beam for experiments:</a:t>
            </a:r>
          </a:p>
          <a:p>
            <a:pPr lvl="1">
              <a:lnSpc>
                <a:spcPct val="150000"/>
              </a:lnSpc>
            </a:pPr>
            <a:r>
              <a:rPr lang="en-US" b="1" dirty="0"/>
              <a:t>MAGIX</a:t>
            </a:r>
            <a:r>
              <a:rPr lang="en-US" dirty="0"/>
              <a:t>: September 2027</a:t>
            </a:r>
          </a:p>
          <a:p>
            <a:pPr lvl="1">
              <a:lnSpc>
                <a:spcPct val="150000"/>
              </a:lnSpc>
            </a:pPr>
            <a:r>
              <a:rPr lang="en-US" b="1" dirty="0"/>
              <a:t>P2</a:t>
            </a:r>
            <a:r>
              <a:rPr lang="en-US" dirty="0"/>
              <a:t>: November 2027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DA1CDB2-2969-72C6-3BBE-2EF328E3D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08.04.2026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05F518-5C6B-09C4-44F3-9952691B6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P2 - P2 / Basket review meeting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867126-3FD0-BD27-6466-263BBC29B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1D9B-7F4B-426F-B66E-FA320BBBC4B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101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EDC65A-03E2-08B0-A79B-3AAC3EC64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MESA cryo-test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C9AC2F-0CF9-4BF0-BAAE-10EF97B19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First test started 12.2.26</a:t>
            </a:r>
          </a:p>
          <a:p>
            <a:pPr>
              <a:lnSpc>
                <a:spcPct val="150000"/>
              </a:lnSpc>
            </a:pPr>
            <a:r>
              <a:rPr lang="en-US" dirty="0"/>
              <a:t>Ended 14.2.26 by break of burst disk on cryo-module 2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Trigger: Excessive </a:t>
            </a:r>
            <a:r>
              <a:rPr lang="en-US" dirty="0" err="1"/>
              <a:t>lHe</a:t>
            </a:r>
            <a:r>
              <a:rPr lang="en-US" dirty="0"/>
              <a:t> consumption exciding liquefiers intake capacity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Overpressure caused main compressor shutdown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Compressor restarted but turbines already stopped</a:t>
            </a:r>
          </a:p>
          <a:p>
            <a:pPr>
              <a:lnSpc>
                <a:spcPct val="150000"/>
              </a:lnSpc>
            </a:pPr>
            <a:r>
              <a:rPr lang="en-US" dirty="0"/>
              <a:t>Major design error of the helium guard on the cryo-module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Pressure relief valve with cracking pressure &gt;1.5barG used (should be &gt;50mbar)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Rapture of burst disk at 1.4 bar</a:t>
            </a:r>
          </a:p>
          <a:p>
            <a:pPr>
              <a:lnSpc>
                <a:spcPct val="150000"/>
              </a:lnSpc>
            </a:pPr>
            <a:r>
              <a:rPr lang="en-US" dirty="0"/>
              <a:t>Next cryo-test end of May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0ED741-1781-8308-BE02-2D737CE2D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08.04.2026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C6E496-3476-0DE2-3F18-75EA921D1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P2 - P2 / Basket review meeting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21D22A-CFF3-0B80-32DE-38D2724B0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1D9B-7F4B-426F-B66E-FA320BBBC4B0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102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035F8529-B471-EEF4-98AD-06BC28A172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" t="2516" r="496" b="22839"/>
          <a:stretch>
            <a:fillRect/>
          </a:stretch>
        </p:blipFill>
        <p:spPr>
          <a:xfrm>
            <a:off x="24000" y="0"/>
            <a:ext cx="12168000" cy="6876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0BCE856-E358-923B-D0A0-6419A1E2E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View of the P2 hall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0EE418-5F43-5E64-931A-4E9644EB7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08.04.2026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1C7A00-21E5-38E0-1B6A-669D21087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P2 - P2 / Basket review meeting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501D4D-83D6-4584-C891-4861F95F2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1D9B-7F4B-426F-B66E-FA320BBBC4B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473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0B81899-F8B8-4544-0D0E-C1F02FC11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762001"/>
            <a:ext cx="5334197" cy="1708242"/>
          </a:xfrm>
        </p:spPr>
        <p:txBody>
          <a:bodyPr anchor="ctr">
            <a:normAutofit/>
          </a:bodyPr>
          <a:lstStyle/>
          <a:p>
            <a:r>
              <a:rPr lang="en-US" sz="4000" b="1" dirty="0"/>
              <a:t>Superconducting Solenoid</a:t>
            </a:r>
          </a:p>
        </p:txBody>
      </p:sp>
      <p:sp>
        <p:nvSpPr>
          <p:cNvPr id="26" name="Content Placeholder 11">
            <a:extLst>
              <a:ext uri="{FF2B5EF4-FFF2-40B4-BE49-F238E27FC236}">
                <a16:creationId xmlns:a16="http://schemas.microsoft.com/office/drawing/2014/main" id="{75B8C1C7-6A3C-2503-FC45-87DA4AEC0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0" y="2470244"/>
            <a:ext cx="5334197" cy="3769835"/>
          </a:xfrm>
        </p:spPr>
        <p:txBody>
          <a:bodyPr anchor="ctr">
            <a:normAutofit/>
          </a:bodyPr>
          <a:lstStyle/>
          <a:p>
            <a:r>
              <a:rPr lang="en-US" sz="2000" dirty="0"/>
              <a:t>All cryo-lines connected to the cryostat</a:t>
            </a:r>
          </a:p>
          <a:p>
            <a:pPr lvl="1"/>
            <a:r>
              <a:rPr lang="en-US" sz="1600" dirty="0"/>
              <a:t>Disconnected again today</a:t>
            </a:r>
          </a:p>
          <a:p>
            <a:r>
              <a:rPr lang="en-US" sz="2000" dirty="0"/>
              <a:t>Instrumentation for cool down connected and implemented in EPICS</a:t>
            </a:r>
          </a:p>
          <a:p>
            <a:r>
              <a:rPr lang="en-US" sz="2000" dirty="0" err="1"/>
              <a:t>Sigmaphi</a:t>
            </a:r>
            <a:r>
              <a:rPr lang="en-US" sz="2000" dirty="0"/>
              <a:t> will finish connection of electrical feedthroughs starting Friday</a:t>
            </a:r>
          </a:p>
          <a:p>
            <a:r>
              <a:rPr lang="en-US" sz="2000" dirty="0"/>
              <a:t>Cool down and powering of the magnet end of May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1B0C6A-A9BA-AF23-55F3-FD51FCF55D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8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DE">
                <a:solidFill>
                  <a:schemeClr val="tx1"/>
                </a:solidFill>
              </a:rPr>
              <a:t>08.04.2026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AF7F0D-D759-97FB-6703-08B0B0787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1672" y="6356350"/>
            <a:ext cx="3293034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>
                <a:solidFill>
                  <a:schemeClr val="tx1"/>
                </a:solidFill>
              </a:rPr>
              <a:t>P2 - P2 / Basket review meeting</a:t>
            </a:r>
            <a:endParaRPr lang="de-DE">
              <a:solidFill>
                <a:schemeClr val="tx1"/>
              </a:solidFill>
            </a:endParaRP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AE6C30EA-2102-3638-BB65-FB5BDC3762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8" b="-1"/>
          <a:stretch>
            <a:fillRect/>
          </a:stretch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E82DDB-FE29-B0CD-B749-0558D81DE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7869" y="6356350"/>
            <a:ext cx="1768425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C711D9B-7F4B-426F-B66E-FA320BBBC4B0}" type="slidenum">
              <a:rPr lang="de-DE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7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984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F9E103-BBD1-5025-6BEF-1EBDC2D39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1138036"/>
            <a:ext cx="4526973" cy="1402470"/>
          </a:xfrm>
        </p:spPr>
        <p:txBody>
          <a:bodyPr anchor="t">
            <a:normAutofit/>
          </a:bodyPr>
          <a:lstStyle/>
          <a:p>
            <a:r>
              <a:rPr lang="en-US" sz="3200" b="1" dirty="0"/>
              <a:t>Magnetic field measurement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23E8284B-7CB1-A168-88D4-B8791521C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551176"/>
            <a:ext cx="4526973" cy="3591207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End March: Visit Magnet workshop at CERN</a:t>
            </a:r>
          </a:p>
          <a:p>
            <a:r>
              <a:rPr lang="en-US" sz="2000" dirty="0"/>
              <a:t>Measuring machine prepared</a:t>
            </a:r>
          </a:p>
          <a:p>
            <a:r>
              <a:rPr lang="en-US" sz="2000" dirty="0"/>
              <a:t>Minor modification to mechanics needed</a:t>
            </a:r>
          </a:p>
          <a:p>
            <a:r>
              <a:rPr lang="en-US" sz="2000" dirty="0"/>
              <a:t>Calibration of all sensors needed (Shruti will support them)</a:t>
            </a:r>
          </a:p>
          <a:p>
            <a:r>
              <a:rPr lang="en-US" sz="2000" dirty="0"/>
              <a:t>September/October 2026: Installation of the frame in P2 hall</a:t>
            </a:r>
          </a:p>
          <a:p>
            <a:r>
              <a:rPr lang="en-US" sz="2000" dirty="0"/>
              <a:t>October/November 2026: Preparations and Measurement of magnetic field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1282764B-4CFC-2B08-D84A-D1DC5433F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8" t="30984" r="12167" b="27163"/>
          <a:stretch>
            <a:fillRect/>
          </a:stretch>
        </p:blipFill>
        <p:spPr>
          <a:xfrm>
            <a:off x="6096001" y="0"/>
            <a:ext cx="3060000" cy="343366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A7F71EE8-EF71-B7DF-4194-7486038C0C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75" r="2" b="13045"/>
          <a:stretch>
            <a:fillRect/>
          </a:stretch>
        </p:blipFill>
        <p:spPr>
          <a:xfrm>
            <a:off x="9144000" y="10"/>
            <a:ext cx="3048000" cy="3428991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A33188-6240-5A6F-F082-2E8945419A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08.04.2026</a:t>
            </a:r>
          </a:p>
        </p:txBody>
      </p:sp>
      <p:pic>
        <p:nvPicPr>
          <p:cNvPr id="16" name="Inhaltsplatzhalter 15">
            <a:extLst>
              <a:ext uri="{FF2B5EF4-FFF2-40B4-BE49-F238E27FC236}">
                <a16:creationId xmlns:a16="http://schemas.microsoft.com/office/drawing/2014/main" id="{E97EE713-0F79-BD1D-1FB8-2E93B10EDC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7" y="3429000"/>
            <a:ext cx="6095993" cy="3429000"/>
          </a:xfrm>
          <a:prstGeom prst="rect">
            <a:avLst/>
          </a:prstGeom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25D392-13A0-A0EB-DEC8-846383FE0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8305" y="6356350"/>
            <a:ext cx="388210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rgbClr val="FFFFFF"/>
                </a:solidFill>
              </a:rPr>
              <a:t>P2 - P2 / Basket review meeting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97F59F-B802-9223-7A08-D1FB81ADE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C711D9B-7F4B-426F-B66E-FA320BBBC4B0}" type="slidenum">
              <a:rPr lang="de-DE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8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888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341</Words>
  <Application>Microsoft Office PowerPoint</Application>
  <PresentationFormat>Breitbild</PresentationFormat>
  <Paragraphs>67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Wingdings</vt:lpstr>
      <vt:lpstr>Office</vt:lpstr>
      <vt:lpstr>Mainz status and timeline</vt:lpstr>
      <vt:lpstr>Cherenkov Detector</vt:lpstr>
      <vt:lpstr>Hydrogen target</vt:lpstr>
      <vt:lpstr>MESA time plan</vt:lpstr>
      <vt:lpstr>MESA cryo-test</vt:lpstr>
      <vt:lpstr>View of the P2 hall</vt:lpstr>
      <vt:lpstr>Superconducting Solenoid</vt:lpstr>
      <vt:lpstr>Magnetic field measurement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Wilfert, Malte Christian</dc:creator>
  <cp:lastModifiedBy>Wilfert, Malte Christian</cp:lastModifiedBy>
  <cp:revision>2</cp:revision>
  <dcterms:created xsi:type="dcterms:W3CDTF">2026-04-08T09:19:56Z</dcterms:created>
  <dcterms:modified xsi:type="dcterms:W3CDTF">2026-04-08T11:31:45Z</dcterms:modified>
</cp:coreProperties>
</file>